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1"/>
  </p:notesMasterIdLst>
  <p:handoutMasterIdLst>
    <p:handoutMasterId r:id="rId52"/>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973" r:id="rId16"/>
    <p:sldId id="970" r:id="rId17"/>
    <p:sldId id="971" r:id="rId18"/>
    <p:sldId id="972" r:id="rId19"/>
    <p:sldId id="908" r:id="rId20"/>
    <p:sldId id="909" r:id="rId21"/>
    <p:sldId id="931" r:id="rId22"/>
    <p:sldId id="921" r:id="rId23"/>
    <p:sldId id="974" r:id="rId24"/>
    <p:sldId id="937" r:id="rId25"/>
    <p:sldId id="953" r:id="rId26"/>
    <p:sldId id="978" r:id="rId27"/>
    <p:sldId id="977" r:id="rId28"/>
    <p:sldId id="981" r:id="rId29"/>
    <p:sldId id="982" r:id="rId30"/>
    <p:sldId id="944" r:id="rId31"/>
    <p:sldId id="943" r:id="rId32"/>
    <p:sldId id="945" r:id="rId33"/>
    <p:sldId id="949" r:id="rId34"/>
    <p:sldId id="951" r:id="rId35"/>
    <p:sldId id="851" r:id="rId36"/>
    <p:sldId id="852" r:id="rId37"/>
    <p:sldId id="855" r:id="rId38"/>
    <p:sldId id="854" r:id="rId39"/>
    <p:sldId id="976" r:id="rId40"/>
    <p:sldId id="942" r:id="rId41"/>
    <p:sldId id="835" r:id="rId42"/>
    <p:sldId id="979" r:id="rId43"/>
    <p:sldId id="952" r:id="rId44"/>
    <p:sldId id="969" r:id="rId45"/>
    <p:sldId id="980" r:id="rId46"/>
    <p:sldId id="891" r:id="rId47"/>
    <p:sldId id="967" r:id="rId48"/>
    <p:sldId id="619" r:id="rId49"/>
    <p:sldId id="621" r:id="rId5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5" d="100"/>
          <a:sy n="75" d="100"/>
        </p:scale>
        <p:origin x="-46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802.11-12/1453r1</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802.11-12/1453r1</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802.11-12/1453r1</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27-02-0jtc-agenda-for-nov-in-san-antonio.ppt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12/11-12-1454-00-0jtc-proposal-for-sc6-contribution-process.pot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2013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January 2013</a:t>
            </a:r>
            <a:endParaRPr lang="en-US" b="0" dirty="0" smtClean="0">
              <a:solidFill>
                <a:schemeClr val="accent2">
                  <a:lumMod val="75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a:t>
            </a:r>
            <a:r>
              <a:rPr lang="en-AU" dirty="0" smtClean="0"/>
              <a:t>Nov 2012 </a:t>
            </a:r>
            <a:r>
              <a:rPr lang="en-AU" dirty="0" smtClean="0"/>
              <a:t>in </a:t>
            </a:r>
            <a:r>
              <a:rPr lang="en-AU" dirty="0" smtClean="0"/>
              <a:t>San Antonio</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a:t>
            </a:r>
            <a:r>
              <a:rPr lang="en-AU" dirty="0" smtClean="0"/>
              <a:t>SC6  </a:t>
            </a:r>
            <a:r>
              <a:rPr lang="en-AU" dirty="0" smtClean="0"/>
              <a:t>ballot on IEEE </a:t>
            </a:r>
            <a:r>
              <a:rPr lang="en-AU" dirty="0" smtClean="0"/>
              <a:t>802.1X/AE</a:t>
            </a:r>
            <a:endParaRPr lang="en-AU" dirty="0" smtClean="0"/>
          </a:p>
          <a:p>
            <a:pPr lvl="1"/>
            <a:r>
              <a:rPr lang="en-US" dirty="0" smtClean="0"/>
              <a:t>Prepare for next SC6 </a:t>
            </a:r>
            <a:r>
              <a:rPr lang="en-US" dirty="0" smtClean="0"/>
              <a:t>meeting in </a:t>
            </a:r>
            <a:r>
              <a:rPr lang="en-US" dirty="0" smtClean="0"/>
              <a:t>June in Korea</a:t>
            </a:r>
            <a:endParaRPr lang="en-US" dirty="0" smtClean="0"/>
          </a:p>
          <a:p>
            <a:pPr lvl="2"/>
            <a:r>
              <a:rPr lang="en-US" dirty="0" smtClean="0"/>
              <a:t>Develop a draft of the “contribution process” for SC6 NBs</a:t>
            </a:r>
            <a:endParaRPr lang="en-US" dirty="0" smtClean="0"/>
          </a:p>
          <a:p>
            <a:pPr lvl="2"/>
            <a:r>
              <a:rPr lang="en-US" dirty="0" smtClean="0"/>
              <a:t>Review status </a:t>
            </a:r>
            <a:r>
              <a:rPr lang="en-US" dirty="0" smtClean="0"/>
              <a:t>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“Explanatory Report”</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Vancouver </a:t>
            </a:r>
            <a:r>
              <a:rPr lang="en-AU" i="1" dirty="0" smtClean="0"/>
              <a:t>in </a:t>
            </a:r>
            <a:r>
              <a:rPr lang="en-AU" i="1" dirty="0" smtClean="0"/>
              <a:t>Jan 2013, </a:t>
            </a:r>
            <a:r>
              <a:rPr lang="en-AU" i="1" dirty="0" smtClean="0"/>
              <a:t>as documented on page </a:t>
            </a:r>
            <a:r>
              <a:rPr lang="en-AU" i="1" dirty="0" smtClean="0">
                <a:solidFill>
                  <a:srgbClr val="FF0000"/>
                </a:solidFill>
              </a:rPr>
              <a:t>10</a:t>
            </a:r>
            <a:r>
              <a:rPr lang="en-AU" i="1" dirty="0" smtClean="0"/>
              <a:t> of </a:t>
            </a:r>
            <a:r>
              <a:rPr lang="en-AU" i="1" dirty="0" smtClean="0">
                <a:solidFill>
                  <a:srgbClr val="FF0000"/>
                </a:solidFill>
              </a:rPr>
              <a:t>&lt;this slide deck&gt;</a:t>
            </a:r>
          </a:p>
          <a:p>
            <a:pPr lvl="1"/>
            <a:r>
              <a:rPr lang="en-AU" dirty="0" smtClean="0"/>
              <a:t>Moved</a:t>
            </a:r>
            <a:r>
              <a:rPr lang="en-AU" dirty="0" smtClean="0"/>
              <a:t>:</a:t>
            </a:r>
            <a:endParaRPr lang="en-AU" dirty="0" smtClean="0"/>
          </a:p>
          <a:p>
            <a:pPr lvl="1"/>
            <a:r>
              <a:rPr lang="en-AU" dirty="0" smtClean="0"/>
              <a:t>Seconded</a:t>
            </a:r>
            <a:r>
              <a:rPr lang="en-AU" dirty="0" smtClean="0"/>
              <a:t>:</a:t>
            </a:r>
            <a:endParaRPr lang="en-AU" dirty="0" smtClean="0"/>
          </a:p>
          <a:p>
            <a:pPr lvl="1"/>
            <a:r>
              <a:rPr lang="en-AU" dirty="0" smtClean="0"/>
              <a:t>Result</a:t>
            </a:r>
            <a:r>
              <a:rPr lang="en-AU" dirty="0" smtClean="0"/>
              <a:t>:</a:t>
            </a:r>
            <a:endParaRPr lang="en-A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San Antonio in Nov 2012</a:t>
            </a:r>
            <a:r>
              <a:rPr lang="en-AU" i="1" dirty="0" smtClean="0"/>
              <a:t>, as documented in </a:t>
            </a:r>
            <a:r>
              <a:rPr lang="en-AU" i="1" dirty="0" smtClean="0">
                <a:solidFill>
                  <a:srgbClr val="FF0000"/>
                </a:solidFill>
                <a:hlinkClick r:id="rId3"/>
              </a:rPr>
              <a:t>11-12-1327r02</a:t>
            </a:r>
            <a:endParaRPr lang="en-AU" i="1" dirty="0" smtClean="0">
              <a:solidFill>
                <a:srgbClr val="FF0000"/>
              </a:solidFill>
            </a:endParaRPr>
          </a:p>
          <a:p>
            <a:pPr lvl="1"/>
            <a:r>
              <a:rPr lang="en-AU" dirty="0" smtClean="0"/>
              <a:t>Moved:</a:t>
            </a:r>
            <a:endParaRPr lang="en-AU" dirty="0" smtClean="0"/>
          </a:p>
          <a:p>
            <a:pPr lvl="1"/>
            <a:r>
              <a:rPr lang="en-AU" dirty="0" smtClean="0"/>
              <a:t>Seconded</a:t>
            </a:r>
            <a:r>
              <a:rPr lang="en-AU" dirty="0" smtClean="0"/>
              <a:t>:</a:t>
            </a:r>
            <a:endParaRPr lang="en-AU" dirty="0" smtClean="0"/>
          </a:p>
          <a:p>
            <a:pPr lvl="1"/>
            <a:r>
              <a:rPr lang="en-AU" dirty="0" smtClean="0"/>
              <a:t>Result</a:t>
            </a:r>
            <a:r>
              <a:rPr lang="en-AU" dirty="0" smtClean="0"/>
              <a:t>:</a:t>
            </a:r>
          </a:p>
          <a:p>
            <a:pPr lvl="1"/>
            <a:r>
              <a:rPr lang="en-AU" dirty="0"/>
              <a:t>Note: these minutes are the annotated </a:t>
            </a:r>
            <a:r>
              <a:rPr lang="en-AU" dirty="0" smtClean="0"/>
              <a:t>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r>
              <a:rPr lang="en-AU" dirty="0" smtClean="0"/>
              <a:t>!</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46403472"/>
              </p:ext>
            </p:extLst>
          </p:nvPr>
        </p:nvGraphicFramePr>
        <p:xfrm>
          <a:off x="152398" y="2057400"/>
          <a:ext cx="8915403" cy="2362360"/>
        </p:xfrm>
        <a:graphic>
          <a:graphicData uri="http://schemas.openxmlformats.org/drawingml/2006/table">
            <a:tbl>
              <a:tblPr firstRow="1" bandRow="1">
                <a:tableStyleId>{073A0DAA-6AF3-43AB-8588-CEC1D06C72B9}</a:tableStyleId>
              </a:tblPr>
              <a:tblGrid>
                <a:gridCol w="768571"/>
                <a:gridCol w="1018354"/>
                <a:gridCol w="1018354"/>
                <a:gridCol w="1018354"/>
                <a:gridCol w="1018354"/>
                <a:gridCol w="1018354"/>
                <a:gridCol w="1018354"/>
                <a:gridCol w="1018354"/>
                <a:gridCol w="1018354"/>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endParaRPr lang="en-AU" sz="1400" dirty="0" smtClean="0">
                        <a:solidFill>
                          <a:schemeClr val="bg1"/>
                        </a:solidFill>
                      </a:endParaRP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have started the process of ISO/IEC ratification</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ballot closes on 4 Feb 2013</a:t>
            </a:r>
          </a:p>
          <a:p>
            <a:pPr lvl="2"/>
            <a:r>
              <a:rPr lang="en-AU" dirty="0" smtClean="0"/>
              <a:t>No preliminary results are available</a:t>
            </a:r>
            <a:endParaRPr lang="en-AU" dirty="0"/>
          </a:p>
          <a:p>
            <a:pPr lvl="1"/>
            <a:r>
              <a:rPr lang="en-AU" dirty="0" smtClean="0"/>
              <a:t>The second step will be a five month FDIS ballot of JTC1 NBs</a:t>
            </a:r>
          </a:p>
          <a:p>
            <a:pPr lvl="2"/>
            <a:r>
              <a:rPr lang="en-AU" dirty="0" smtClean="0"/>
              <a:t>802.11-2012 was recently ratified by this ballot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193567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 8802-11</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 8802-1X</a:t>
            </a:r>
          </a:p>
          <a:p>
            <a:pPr lvl="2"/>
            <a:r>
              <a:rPr lang="en-AU" dirty="0"/>
              <a:t>IEEE </a:t>
            </a:r>
            <a:r>
              <a:rPr lang="en-AU" dirty="0" smtClean="0"/>
              <a:t>802.1AE </a:t>
            </a:r>
            <a:r>
              <a:rPr lang="en-AU" dirty="0"/>
              <a:t>will become ISO/IEC </a:t>
            </a:r>
            <a:r>
              <a:rPr lang="en-AU" dirty="0" smtClean="0"/>
              <a:t>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142308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smtClean="0"/>
              <a:t>The 802.1 WG agreed in November 2012 to submit 802.1X and 802.1AE to ISO/IEC for ratification under the PDSO</a:t>
            </a:r>
          </a:p>
          <a:p>
            <a:pPr lvl="1"/>
            <a:r>
              <a:rPr lang="en-AU" smtClean="0"/>
              <a:t>The 802.3 WG agreed in principle to submit 802.3 ISO/IEC for ratification under the PDSO</a:t>
            </a:r>
          </a:p>
          <a:p>
            <a:pPr lvl="1"/>
            <a:r>
              <a:rPr lang="en-AU" smtClean="0"/>
              <a:t>However, the 802.3 WG will not make a final decision until March 2013</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53183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2012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8839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a:t>
            </a:r>
            <a:r>
              <a:rPr lang="en-AU" dirty="0" smtClean="0"/>
              <a:t>started a process to “clean up” various ISO/IEC </a:t>
            </a:r>
            <a:r>
              <a:rPr lang="en-AU" dirty="0" smtClean="0"/>
              <a:t>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19</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
            </a:r>
            <a:r>
              <a:rPr lang="en-US" dirty="0" smtClean="0"/>
              <a:t>Vancouver in Jan 2013</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
            </a:r>
            <a:r>
              <a:rPr lang="en-US" dirty="0" smtClean="0"/>
              <a:t>Jan 2013, </a:t>
            </a:r>
            <a:r>
              <a:rPr lang="en-US" dirty="0" smtClean="0"/>
              <a:t>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20</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endParaRPr lang="en-AU" dirty="0"/>
          </a:p>
        </p:txBody>
      </p:sp>
      <p:sp>
        <p:nvSpPr>
          <p:cNvPr id="3" name="Content Placeholder 2"/>
          <p:cNvSpPr>
            <a:spLocks noGrp="1"/>
          </p:cNvSpPr>
          <p:nvPr>
            <p:ph idx="1"/>
          </p:nvPr>
        </p:nvSpPr>
        <p:spPr/>
        <p:txBody>
          <a:bodyPr/>
          <a:lstStyle/>
          <a:p>
            <a:pPr lvl="1"/>
            <a:r>
              <a:rPr lang="en-AU" dirty="0" smtClean="0"/>
              <a:t>SC6 agreed on a resolution with respect to 802.11 </a:t>
            </a:r>
            <a:r>
              <a:rPr lang="en-AU" dirty="0" smtClean="0"/>
              <a:t>(Res 6.1.9</a:t>
            </a:r>
            <a:r>
              <a:rPr lang="en-AU" dirty="0" smtClean="0"/>
              <a:t>) that gave 802.11 WG </a:t>
            </a:r>
            <a:r>
              <a:rPr lang="en-AU" dirty="0"/>
              <a:t>responsibility for </a:t>
            </a:r>
            <a:r>
              <a:rPr lang="en-AU" dirty="0" smtClean="0"/>
              <a:t>revision of ISO/IEC 8802-11 standards</a:t>
            </a:r>
            <a:endParaRPr lang="en-AU" dirty="0" smtClean="0"/>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a:t>
            </a:r>
            <a:r>
              <a:rPr lang="en-AU" dirty="0" smtClean="0"/>
              <a:t>802 standards to </a:t>
            </a:r>
            <a:r>
              <a:rPr lang="en-AU" dirty="0" smtClean="0"/>
              <a:t>be submitted to </a:t>
            </a:r>
            <a:r>
              <a:rPr lang="en-AU" dirty="0" smtClean="0"/>
              <a:t>ISO/IEC under </a:t>
            </a:r>
            <a:r>
              <a:rPr lang="en-AU" dirty="0" smtClean="0"/>
              <a:t>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a:t>
            </a:r>
            <a:r>
              <a:rPr lang="en-AU" dirty="0" smtClean="0"/>
              <a:t>possibility to submit </a:t>
            </a:r>
            <a:r>
              <a:rPr lang="en-AU" dirty="0" smtClean="0"/>
              <a:t>802 standards </a:t>
            </a:r>
            <a:r>
              <a:rPr lang="en-AU" dirty="0" smtClean="0"/>
              <a:t>to </a:t>
            </a:r>
            <a:r>
              <a:rPr lang="en-AU" dirty="0" smtClean="0"/>
              <a:t>ISO/IEC under </a:t>
            </a:r>
            <a:r>
              <a:rPr lang="en-AU" dirty="0" smtClean="0"/>
              <a:t>the PSDO for ratification</a:t>
            </a:r>
          </a:p>
          <a:p>
            <a:pPr lvl="1"/>
            <a:r>
              <a:rPr lang="en-AU" dirty="0" smtClean="0"/>
              <a:t>The potential benefits include:</a:t>
            </a:r>
          </a:p>
          <a:p>
            <a:pPr lvl="2"/>
            <a:r>
              <a:rPr lang="en-AU" dirty="0" smtClean="0"/>
              <a:t>Universal recognition of “international” </a:t>
            </a:r>
            <a:r>
              <a:rPr lang="en-AU" dirty="0" smtClean="0"/>
              <a:t>status (major)</a:t>
            </a:r>
            <a:endParaRPr lang="en-AU" dirty="0" smtClean="0"/>
          </a:p>
          <a:p>
            <a:pPr lvl="2"/>
            <a:r>
              <a:rPr lang="en-AU" dirty="0" smtClean="0"/>
              <a:t>Review by a ISO/IEC JTC1 </a:t>
            </a:r>
            <a:r>
              <a:rPr lang="en-AU" dirty="0" smtClean="0"/>
              <a:t>NBs (minor)</a:t>
            </a:r>
            <a:endParaRPr lang="en-AU" dirty="0" smtClean="0"/>
          </a:p>
          <a:p>
            <a:pPr lvl="1"/>
            <a:r>
              <a:rPr lang="en-AU" dirty="0" smtClean="0"/>
              <a:t>The </a:t>
            </a:r>
            <a:r>
              <a:rPr lang="en-AU" dirty="0" smtClean="0"/>
              <a:t>risk of submitting an 802  standard without an agreement </a:t>
            </a:r>
            <a:r>
              <a:rPr lang="en-AU" dirty="0" smtClean="0"/>
              <a:t>was </a:t>
            </a:r>
            <a:r>
              <a:rPr lang="en-AU" dirty="0" smtClean="0"/>
              <a:t>that it could be </a:t>
            </a:r>
            <a:r>
              <a:rPr lang="en-AU" dirty="0" smtClean="0"/>
              <a:t>modified by SC6 without the permission or cooperation of </a:t>
            </a:r>
            <a:r>
              <a:rPr lang="en-AU" dirty="0" smtClean="0"/>
              <a:t>802</a:t>
            </a:r>
            <a:endParaRPr lang="en-AU" dirty="0" smtClean="0"/>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under the PSDO without any further agreement</a:t>
            </a:r>
          </a:p>
          <a:p>
            <a:pPr lvl="1"/>
            <a:r>
              <a:rPr lang="en-AU" dirty="0" smtClean="0"/>
              <a:t>The </a:t>
            </a:r>
            <a:r>
              <a:rPr lang="en-AU" dirty="0" smtClean="0"/>
              <a:t>802.1 </a:t>
            </a:r>
            <a:r>
              <a:rPr lang="en-AU" dirty="0" smtClean="0"/>
              <a:t>WG </a:t>
            </a:r>
            <a:r>
              <a:rPr lang="en-AU" dirty="0" smtClean="0"/>
              <a:t>&amp; </a:t>
            </a:r>
            <a:r>
              <a:rPr lang="en-AU" dirty="0" smtClean="0"/>
              <a:t>802.3 </a:t>
            </a:r>
            <a:r>
              <a:rPr lang="en-AU" dirty="0" smtClean="0"/>
              <a:t>WG wanted an agreement of some sort to mitigate the perceived </a:t>
            </a:r>
            <a:r>
              <a:rPr lang="en-AU" dirty="0" smtClean="0"/>
              <a:t>risk – the SC6 resolutions </a:t>
            </a:r>
            <a:r>
              <a:rPr lang="en-AU" dirty="0" smtClean="0"/>
              <a:t>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a:t>
            </a:r>
            <a:r>
              <a:rPr lang="en-AU" dirty="0" smtClean="0"/>
              <a:t>resolutions </a:t>
            </a:r>
            <a:r>
              <a:rPr lang="en-AU" dirty="0" smtClean="0"/>
              <a:t>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a:t>
            </a:r>
            <a:r>
              <a:rPr lang="en-AU" dirty="0" smtClean="0"/>
              <a:t>802.11 </a:t>
            </a:r>
            <a:r>
              <a:rPr lang="en-AU" dirty="0" smtClean="0"/>
              <a:t>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a:t>
            </a:r>
            <a:r>
              <a:rPr lang="en-AU" dirty="0" smtClean="0"/>
              <a:t>meeting and in subsequent discussions</a:t>
            </a:r>
            <a:endParaRPr lang="en-AU" dirty="0" smtClean="0"/>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a:t>
            </a:r>
            <a:r>
              <a:rPr lang="en-AU" dirty="0" smtClean="0"/>
              <a:t>established </a:t>
            </a:r>
            <a:r>
              <a:rPr lang="en-AU" dirty="0"/>
              <a:t>mechanism to contribute to the revision </a:t>
            </a:r>
            <a:r>
              <a:rPr lang="en-AU" dirty="0" smtClean="0"/>
              <a:t>process”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a:t>
            </a:r>
            <a:r>
              <a:rPr lang="en-AU" dirty="0" smtClean="0"/>
              <a:t>subsequent discussion </a:t>
            </a:r>
            <a:r>
              <a:rPr lang="en-AU" dirty="0" smtClean="0"/>
              <a:t>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endParaRPr lang="en-AU" dirty="0"/>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a:t>
            </a:r>
            <a:r>
              <a:rPr lang="en-AU" dirty="0" smtClean="0"/>
              <a:t>could </a:t>
            </a:r>
            <a:r>
              <a:rPr lang="en-AU" dirty="0" smtClean="0"/>
              <a:t>provide similar “pipeline” status information on amendment/revision/maintenance activities.</a:t>
            </a:r>
          </a:p>
          <a:p>
            <a:pPr lvl="1"/>
            <a:r>
              <a:rPr lang="en-AU" dirty="0" smtClean="0"/>
              <a:t>802 </a:t>
            </a:r>
            <a:r>
              <a:rPr lang="en-AU" dirty="0" smtClean="0"/>
              <a:t>could </a:t>
            </a:r>
            <a:r>
              <a:rPr lang="en-AU" dirty="0" smtClean="0"/>
              <a:t>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“SC6 and its NBs have access to an established mechanism to contribute to the revision process in the IEEE 802.11”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“IEEE 802 WG’s to exchange information about new work items that are within the scope of SC 6 and the respective IEEE 802 WG for information and potential coordination”</a:t>
            </a:r>
            <a:endParaRPr lang="en-AU" dirty="0" smtClean="0"/>
          </a:p>
          <a:p>
            <a:pPr lvl="1"/>
            <a:r>
              <a:rPr lang="en-AU" dirty="0" smtClean="0"/>
              <a:t>The proposed document is</a:t>
            </a:r>
          </a:p>
          <a:p>
            <a:pPr lvl="2"/>
            <a:r>
              <a:rPr lang="en-AU" dirty="0" smtClean="0">
                <a:hlinkClick r:id="rId2"/>
              </a:rPr>
              <a:t>802.11-12/1454r0</a:t>
            </a:r>
            <a:endParaRPr lang="en-AU" dirty="0" smtClean="0"/>
          </a:p>
          <a:p>
            <a:pPr lvl="1"/>
            <a:r>
              <a:rPr lang="en-AU" dirty="0" smtClean="0"/>
              <a:t>The IEEE 802 JTC1 SC  will discuss this proposals</a:t>
            </a:r>
          </a:p>
          <a:p>
            <a:pPr lvl="2"/>
            <a:r>
              <a:rPr lang="en-AU" dirty="0" smtClean="0"/>
              <a:t>No motion will be considered this week</a:t>
            </a:r>
          </a:p>
          <a:p>
            <a:pPr lvl="2"/>
            <a:r>
              <a:rPr lang="en-AU" dirty="0" smtClean="0"/>
              <a:t>Any motion will await participation of the 802.1 and 802.3 stakeholders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78212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a:t>
            </a:r>
            <a:r>
              <a:rPr lang="en-AU" dirty="0" err="1" smtClean="0"/>
              <a:t>Liaision</a:t>
            </a:r>
            <a:r>
              <a:rPr lang="en-AU" dirty="0" smtClean="0"/>
              <a:t> to SC6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73546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may briefly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p>
          <a:p>
            <a:pPr lvl="1"/>
            <a:r>
              <a:rPr lang="en-AU" dirty="0" smtClean="0"/>
              <a:t>The Chair recommends that this document be discussed in more detail in March or May 2013 </a:t>
            </a:r>
          </a:p>
          <a:p>
            <a:pPr lvl="2"/>
            <a:r>
              <a:rPr lang="en-AU" dirty="0" smtClean="0"/>
              <a:t>It is not yet clear if the document will be considered and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01776583"/>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0957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56579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lvl="2"/>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47321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a:t>
            </a:r>
            <a:r>
              <a:rPr lang="en-AU" dirty="0" smtClean="0"/>
              <a:t>replacement</a:t>
            </a:r>
            <a:r>
              <a:rPr lang="en-AU" dirty="0" smtClean="0"/>
              <a:t>, was approved as </a:t>
            </a:r>
            <a:r>
              <a:rPr lang="en-AU" dirty="0" smtClean="0"/>
              <a:t>a </a:t>
            </a:r>
            <a:r>
              <a:rPr lang="en-AU" dirty="0" smtClean="0"/>
              <a:t>Chinese National </a:t>
            </a:r>
            <a:r>
              <a:rPr lang="en-AU" dirty="0" smtClean="0"/>
              <a:t>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30</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31</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32</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a:t>
            </a:r>
            <a:r>
              <a:rPr lang="en-AU" dirty="0" smtClean="0"/>
              <a:t>relation to </a:t>
            </a:r>
            <a:r>
              <a:rPr lang="en-AU" dirty="0" err="1" smtClean="0"/>
              <a:t>TISec</a:t>
            </a:r>
            <a:r>
              <a:rPr lang="en-AU" dirty="0" smtClean="0"/>
              <a:t>, </a:t>
            </a:r>
            <a:r>
              <a:rPr lang="en-AU" dirty="0" smtClean="0"/>
              <a:t>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a:t>
            </a:r>
            <a:r>
              <a:rPr lang="en-AU" dirty="0" smtClean="0"/>
              <a:t>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54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78408963"/>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54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t>
            </a:r>
            <a:r>
              <a:rPr lang="en-AU" dirty="0" smtClean="0"/>
              <a:t>action</a:t>
            </a:r>
            <a:endParaRPr lang="en-AU" dirty="0" smtClean="0"/>
          </a:p>
          <a:p>
            <a:pPr lvl="2"/>
            <a:r>
              <a:rPr lang="en-AU" dirty="0" smtClean="0"/>
              <a:t>Action, </a:t>
            </a:r>
            <a:r>
              <a:rPr lang="en-AU" dirty="0" smtClean="0"/>
              <a:t>now </a:t>
            </a:r>
            <a:endParaRPr lang="en-AU" dirty="0" smtClean="0"/>
          </a:p>
          <a:p>
            <a:pPr lvl="2"/>
            <a:r>
              <a:rPr lang="en-AU" dirty="0" smtClean="0"/>
              <a:t>Action, after they become Chinese National Standards</a:t>
            </a:r>
          </a:p>
          <a:p>
            <a:pPr lvl="2"/>
            <a:r>
              <a:rPr lang="en-AU" dirty="0" smtClean="0"/>
              <a:t>Change </a:t>
            </a:r>
            <a:r>
              <a:rPr lang="en-AU" dirty="0" smtClean="0"/>
              <a:t>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35</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smtClean="0"/>
              <a:t>Brief summary of highlights/lowlights</a:t>
            </a:r>
          </a:p>
          <a:p>
            <a:pPr lvl="1"/>
            <a:r>
              <a:rPr lang="en-AU" smtClean="0"/>
              <a:t>2003: WAPI mandated for use in China, implemented by named firms</a:t>
            </a:r>
          </a:p>
          <a:p>
            <a:pPr lvl="1"/>
            <a:r>
              <a:rPr lang="en-AU" smtClean="0"/>
              <a:t>2004: Mandate withdrawn after China agrees to standardise WAPI first</a:t>
            </a:r>
          </a:p>
          <a:p>
            <a:pPr lvl="1"/>
            <a:r>
              <a:rPr lang="en-AU" smtClean="0"/>
              <a:t>2005: WAPI submitted to ISO/IEC fast track ballot in parallel to IEEE submitting 802.11i, after much controversy and appeals</a:t>
            </a:r>
          </a:p>
          <a:p>
            <a:pPr lvl="1"/>
            <a:r>
              <a:rPr lang="en-AU" smtClean="0"/>
              <a:t>2006: WAPI fails ISO/IEC fast track ballot and 802.11i passes, amid much controversy and appeals</a:t>
            </a:r>
          </a:p>
          <a:p>
            <a:pPr lvl="1"/>
            <a:r>
              <a:rPr lang="en-AU" smtClean="0"/>
              <a:t>2009: WAPI mandated in handsets and for SPs in China</a:t>
            </a:r>
          </a:p>
          <a:p>
            <a:pPr lvl="1"/>
            <a:r>
              <a:rPr lang="en-AU" smtClean="0"/>
              <a:t>2009: WAPI submitted to ISO/IEC as NP</a:t>
            </a:r>
          </a:p>
          <a:p>
            <a:pPr lvl="1"/>
            <a:r>
              <a:rPr lang="en-AU" smtClean="0"/>
              <a:t>2010: WAPI NP ballot passes but comments not resolved</a:t>
            </a:r>
          </a:p>
          <a:p>
            <a:pPr lvl="1"/>
            <a:r>
              <a:rPr lang="en-AU" smtClean="0"/>
              <a:t>Nov 2011: China NB announced that they had withdrawn the WAPI NP</a:t>
            </a:r>
          </a:p>
          <a:p>
            <a:pPr lvl="1"/>
            <a:r>
              <a:rPr lang="en-AU" smtClean="0"/>
              <a:t>Feb 2012: SC6 formally cancelled the WAPI NP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37</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22678" name="Acrobat Document" showAsIcon="1" r:id="rId3" imgW="914400" imgH="714375" progId="AcroExch.Document.7">
                  <p:embed/>
                </p:oleObj>
              </mc:Choice>
              <mc:Fallback>
                <p:oleObj name="Acrobat Document" showAsIcon="1" r:id="rId3" imgW="914400" imgH="714375"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22679" name="Acrobat Document" showAsIcon="1" r:id="rId5" imgW="914400" imgH="714375" progId="AcroExch.Document.7">
                  <p:embed/>
                </p:oleObj>
              </mc:Choice>
              <mc:Fallback>
                <p:oleObj name="Acrobat Document" showAsIcon="1" r:id="rId5" imgW="914400" imgH="714375"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22680" name="Acrobat Document" showAsIcon="1" r:id="rId7" imgW="914400" imgH="714375" progId="AcroExch.Document.7">
                  <p:embed/>
                </p:oleObj>
              </mc:Choice>
              <mc:Fallback>
                <p:oleObj name="Acrobat Document" showAsIcon="1" r:id="rId7" imgW="914400" imgH="714375" progId="AcroExch.Document.7">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38</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a:t>
            </a:r>
            <a:r>
              <a:rPr lang="en-AU" sz="1600" dirty="0" smtClean="0">
                <a:latin typeface="+mj-lt"/>
              </a:rPr>
              <a:t>was speculated </a:t>
            </a:r>
            <a:r>
              <a:rPr lang="en-AU" sz="1600" dirty="0" smtClean="0">
                <a:latin typeface="+mj-lt"/>
              </a:rPr>
              <a:t>that China may resubmit WAPI </a:t>
            </a:r>
            <a:r>
              <a:rPr lang="en-AU" sz="1600" dirty="0" smtClean="0">
                <a:latin typeface="+mj-lt"/>
              </a:rPr>
              <a:t>only if </a:t>
            </a:r>
            <a:r>
              <a:rPr lang="en-AU" sz="1600" dirty="0" smtClean="0">
                <a:latin typeface="+mj-lt"/>
              </a:rPr>
              <a:t>the current SC6 Chair </a:t>
            </a:r>
            <a:r>
              <a:rPr lang="en-AU" sz="1600" dirty="0" smtClean="0">
                <a:latin typeface="+mj-lt"/>
              </a:rPr>
              <a:t>was not </a:t>
            </a:r>
            <a:r>
              <a:rPr lang="en-AU" sz="1600" dirty="0" smtClean="0">
                <a:latin typeface="+mj-lt"/>
              </a:rPr>
              <a:t>reappointed by JTC1 in Nov </a:t>
            </a:r>
            <a:r>
              <a:rPr lang="en-AU" sz="1600" dirty="0" smtClean="0">
                <a:latin typeface="+mj-lt"/>
              </a:rPr>
              <a:t>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endParaRPr lang="en-AU" dirty="0"/>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56302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40</a:t>
            </a:fld>
            <a:endParaRPr lang="en-US" dirty="0"/>
          </a:p>
        </p:txBody>
      </p:sp>
    </p:spTree>
    <p:extLst>
      <p:ext uri="{BB962C8B-B14F-4D97-AF65-F5344CB8AC3E}">
        <p14:creationId xmlns:p14="http://schemas.microsoft.com/office/powerpoint/2010/main" val="2681589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a:t>
            </a:r>
            <a:r>
              <a:rPr lang="en-AU" dirty="0" smtClean="0"/>
              <a:t>are decreasing </a:t>
            </a:r>
            <a:r>
              <a:rPr lang="en-AU" dirty="0" smtClean="0"/>
              <a:t>as 5GHz is opened up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a:t>
            </a:r>
            <a:r>
              <a:rPr lang="en-AU" dirty="0" smtClean="0"/>
              <a:t>was previously feared there was a connection between EUHT and the slowness opening up 5GHz in China … but that fear was mitigated after MIIT recently accelerated the process to open up the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a:t>
            </a:r>
            <a:r>
              <a:rPr lang="en-AU" dirty="0"/>
              <a:t>in 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93984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a:t>
            </a:r>
            <a:r>
              <a:rPr lang="en-AU" dirty="0" smtClean="0"/>
              <a:t>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a:t>
            </a:r>
            <a:r>
              <a:rPr lang="en-AU" dirty="0" smtClean="0"/>
              <a:t>? From Nov 2012</a:t>
            </a:r>
            <a:endParaRPr lang="en-AU" dirty="0" smtClean="0"/>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a:t>
            </a:r>
            <a:r>
              <a:rPr lang="en-AU" dirty="0" smtClean="0"/>
              <a:t>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3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were hopefully processed this week</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the</a:t>
            </a:r>
            <a:br>
              <a:rPr lang="en-AU" dirty="0" smtClean="0"/>
            </a:br>
            <a:r>
              <a:rPr lang="en-AU" dirty="0" smtClean="0"/>
              <a:t>comments and provide resolutions to SC6</a:t>
            </a:r>
          </a:p>
          <a:p>
            <a:pPr lvl="1"/>
            <a:r>
              <a:rPr lang="en-AU" dirty="0" smtClean="0"/>
              <a:t>Hopefully the comments were resolved this week and will be considered for liaison to SC6 on Friday</a:t>
            </a:r>
          </a:p>
          <a:p>
            <a:pPr lvl="1"/>
            <a:r>
              <a:rPr lang="en-AU" dirty="0" smtClean="0"/>
              <a:t>The SC may review the resolved comments during the Thursday PM1 session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75607763"/>
              </p:ext>
            </p:extLst>
          </p:nvPr>
        </p:nvGraphicFramePr>
        <p:xfrm>
          <a:off x="6934200" y="2895600"/>
          <a:ext cx="914400" cy="771525"/>
        </p:xfrm>
        <a:graphic>
          <a:graphicData uri="http://schemas.openxmlformats.org/presentationml/2006/ole">
            <mc:AlternateContent xmlns:mc="http://schemas.openxmlformats.org/markup-compatibility/2006">
              <mc:Choice xmlns:v="urn:schemas-microsoft-com:vml" Requires="v">
                <p:oleObj spid="_x0000_s108555"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6934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65015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in March 2012</a:t>
            </a:r>
          </a:p>
          <a:p>
            <a:pPr lvl="1"/>
            <a:r>
              <a:rPr lang="en-AU" dirty="0" smtClean="0"/>
              <a:t>Others are welcome/encouraged to volunteer to be part of the IEEE 802 delegation</a:t>
            </a:r>
          </a:p>
          <a:p>
            <a:pPr lvl="2"/>
            <a:r>
              <a:rPr lang="en-AU" dirty="0" smtClean="0"/>
              <a:t>Security experts are particularly encouraged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9899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prepare fo</a:t>
            </a:r>
            <a:r>
              <a:rPr lang="en-AU" smtClean="0"/>
              <a:t>r the next SC6 meeting at the March plenary</a:t>
            </a:r>
            <a:endParaRPr lang="en-AU" dirty="0"/>
          </a:p>
        </p:txBody>
      </p:sp>
      <p:sp>
        <p:nvSpPr>
          <p:cNvPr id="3" name="Content Placeholder 2"/>
          <p:cNvSpPr>
            <a:spLocks noGrp="1"/>
          </p:cNvSpPr>
          <p:nvPr>
            <p:ph idx="1"/>
          </p:nvPr>
        </p:nvSpPr>
        <p:spPr/>
        <p:txBody>
          <a:bodyPr/>
          <a:lstStyle/>
          <a:p>
            <a:r>
              <a:rPr lang="en-AU" dirty="0" smtClean="0"/>
              <a:t>Plans for IEEE 802 plenary in March 2013</a:t>
            </a:r>
          </a:p>
          <a:p>
            <a:pPr lvl="1"/>
            <a:r>
              <a:rPr lang="en-AU" dirty="0" smtClean="0"/>
              <a:t>Obtain </a:t>
            </a:r>
            <a:r>
              <a:rPr lang="en-AU" dirty="0" smtClean="0"/>
              <a:t>agreement from </a:t>
            </a:r>
            <a:r>
              <a:rPr lang="en-AU" dirty="0" smtClean="0"/>
              <a:t>for SC6 participation mechanism</a:t>
            </a:r>
          </a:p>
          <a:p>
            <a:pPr lvl="2"/>
            <a:r>
              <a:rPr lang="en-AU" dirty="0" smtClean="0"/>
              <a:t>From 802.1, 802.3 &amp; 802.11 WG’s</a:t>
            </a:r>
          </a:p>
          <a:p>
            <a:pPr lvl="1"/>
            <a:r>
              <a:rPr lang="en-AU" dirty="0"/>
              <a:t>Obtain agreement </a:t>
            </a:r>
            <a:r>
              <a:rPr lang="en-AU" dirty="0" smtClean="0"/>
              <a:t>to submit 802.3 to ISO/IEC under PSDO</a:t>
            </a:r>
            <a:endParaRPr lang="en-AU" dirty="0"/>
          </a:p>
          <a:p>
            <a:pPr lvl="2"/>
            <a:r>
              <a:rPr lang="en-AU" dirty="0"/>
              <a:t>Approval </a:t>
            </a:r>
            <a:r>
              <a:rPr lang="en-AU" dirty="0" smtClean="0"/>
              <a:t>by 802.3 WG</a:t>
            </a:r>
            <a:endParaRPr lang="en-AU" dirty="0" smtClean="0"/>
          </a:p>
          <a:p>
            <a:pPr lvl="1"/>
            <a:r>
              <a:rPr lang="en-AU" dirty="0" smtClean="0"/>
              <a:t>Approve liaison to SC6 on participation mechanism</a:t>
            </a:r>
          </a:p>
          <a:p>
            <a:pPr lvl="2"/>
            <a:r>
              <a:rPr lang="en-AU" dirty="0" smtClean="0"/>
              <a:t>Approval by IEEE 802 EC</a:t>
            </a:r>
            <a:endParaRPr lang="en-AU" dirty="0" smtClean="0"/>
          </a:p>
          <a:p>
            <a:pPr lvl="1"/>
            <a:r>
              <a:rPr lang="en-AU" dirty="0" smtClean="0"/>
              <a:t>Empower the IEEE 802 </a:t>
            </a:r>
            <a:r>
              <a:rPr lang="en-AU" dirty="0" err="1" smtClean="0"/>
              <a:t>HoD</a:t>
            </a:r>
            <a:r>
              <a:rPr lang="en-AU" dirty="0" smtClean="0"/>
              <a:t> for SC6 meeting </a:t>
            </a:r>
          </a:p>
          <a:p>
            <a:pPr lvl="2"/>
            <a:r>
              <a:rPr lang="en-AU" dirty="0"/>
              <a:t>Approval by IEEE 802 EC</a:t>
            </a:r>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Vancouver in Jan 2013, </a:t>
            </a:r>
            <a:r>
              <a:rPr lang="en-AU" i="1" dirty="0" smtClean="0"/>
              <a:t>adjourns</a:t>
            </a:r>
          </a:p>
          <a:p>
            <a:pPr lvl="1"/>
            <a:r>
              <a:rPr lang="en-AU" dirty="0" smtClean="0"/>
              <a:t>Moved:</a:t>
            </a:r>
          </a:p>
          <a:p>
            <a:pPr lvl="1"/>
            <a:r>
              <a:rPr lang="en-AU" dirty="0" smtClean="0"/>
              <a:t>Seconded:</a:t>
            </a:r>
          </a:p>
          <a:p>
            <a:pPr lvl="1"/>
            <a:r>
              <a:rPr lang="en-AU" dirty="0" smtClean="0"/>
              <a:t>Result</a:t>
            </a:r>
            <a:r>
              <a:rPr lang="en-AU" dirty="0" smtClean="0"/>
              <a: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a:t>
            </a:r>
            <a:r>
              <a:rPr lang="en-US" dirty="0" smtClean="0"/>
              <a:t>Vancouver interim meeting</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Jan,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16 Jan,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Jan,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5686</Words>
  <Application>Microsoft Office PowerPoint</Application>
  <PresentationFormat>On-screen Show (4:3)</PresentationFormat>
  <Paragraphs>682</Paragraphs>
  <Slides>49</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3" baseType="lpstr">
      <vt:lpstr>802-11-Submission</vt:lpstr>
      <vt:lpstr>Acrobat Document</vt:lpstr>
      <vt:lpstr>Document</vt:lpstr>
      <vt:lpstr>Adobe Acrobat Document</vt:lpstr>
      <vt:lpstr>IEEE 802 JTC1 Standing Committee Jan 2013 agenda</vt:lpstr>
      <vt:lpstr>This presentation will be used to run the IEEE 802 JTC1 SC meetings in Vancouver in Jan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IEEE 802.1X &amp; IEEE 802.1AE have started the process of ISO/IEC ratification</vt:lpstr>
      <vt:lpstr>The ISO/IEC naming convention for IEEE 802.1X/AE has been agreed with the ISO Central Secretariat</vt:lpstr>
      <vt:lpstr>IEEE 802.3 WG will consider in March 2013 submitting IEEE 802.3 for ISO/IEC ratification</vt:lpstr>
      <vt:lpstr>A China NB rep has declined an IEEE 802 invitation to present TePA to IEEE 802.1 WG in 2013</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over time</vt:lpstr>
      <vt:lpstr>The IEEE 802 JTC1 SC may briefly discuss a Swiss NB “Explanatory Report”</vt:lpstr>
      <vt:lpstr>PowerPoint Presentation</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are decreasing as 5GHz is opened up in China &amp; there was no mention at SC6</vt:lpstr>
      <vt:lpstr>It appears that EUHT is being implemented but there is no further news on standardisation in ISO/IEC</vt:lpstr>
      <vt:lpstr>ISO and IEEE are renegotiating the PSDO, and requested comments in Nov 2012</vt:lpstr>
      <vt:lpstr>The comments from the PSDO ballot on IEEE 802.11-2012 were hopefully processed this week</vt:lpstr>
      <vt:lpstr>Delegates are sought for the next SC6 meeting in June 2013 in Korea</vt:lpstr>
      <vt:lpstr>IEEE 802 JTC1 SC will consider any motions</vt:lpstr>
      <vt:lpstr>The IEEE 802 JTC1 SC will prepare for the next SC6 meeting at the March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2012-12-20T04:41:08Z</dcterms:modified>
</cp:coreProperties>
</file>