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3" r:id="rId4"/>
    <p:sldId id="274" r:id="rId5"/>
    <p:sldId id="265" r:id="rId6"/>
    <p:sldId id="262" r:id="rId7"/>
    <p:sldId id="277" r:id="rId8"/>
    <p:sldId id="278" r:id="rId9"/>
    <p:sldId id="271" r:id="rId10"/>
    <p:sldId id="269" r:id="rId11"/>
    <p:sldId id="268" r:id="rId12"/>
    <p:sldId id="275" r:id="rId13"/>
    <p:sldId id="267" r:id="rId14"/>
    <p:sldId id="276" r:id="rId15"/>
    <p:sldId id="266" r:id="rId16"/>
    <p:sldId id="2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45" autoAdjust="0"/>
  </p:normalViewPr>
  <p:slideViewPr>
    <p:cSldViewPr>
      <p:cViewPr>
        <p:scale>
          <a:sx n="66" d="100"/>
          <a:sy n="66" d="100"/>
        </p:scale>
        <p:origin x="-1506" y="-1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802.11-12/1449r0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Decmeber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Yan Zhuang, Huawei Technologies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7211883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802.11-12/1449r0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Decmeber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Yan Zhuang, Huawei Technologies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31659341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802.11-12/1449r0</a:t>
            </a:r>
            <a:endParaRPr lang="en-US"/>
          </a:p>
        </p:txBody>
      </p:sp>
      <p:sp>
        <p:nvSpPr>
          <p:cNvPr id="5" name="Date Placeholder 4"/>
          <p:cNvSpPr>
            <a:spLocks noGrp="1"/>
          </p:cNvSpPr>
          <p:nvPr>
            <p:ph type="dt" idx="11"/>
          </p:nvPr>
        </p:nvSpPr>
        <p:spPr/>
        <p:txBody>
          <a:bodyPr/>
          <a:lstStyle/>
          <a:p>
            <a:r>
              <a:rPr lang="en-US" smtClean="0"/>
              <a:t>Decmeber 2012</a:t>
            </a:r>
            <a:endParaRPr lang="en-US"/>
          </a:p>
        </p:txBody>
      </p:sp>
      <p:sp>
        <p:nvSpPr>
          <p:cNvPr id="6" name="Footer Placeholder 5"/>
          <p:cNvSpPr>
            <a:spLocks noGrp="1"/>
          </p:cNvSpPr>
          <p:nvPr>
            <p:ph type="ftr" idx="12"/>
          </p:nvPr>
        </p:nvSpPr>
        <p:spPr/>
        <p:txBody>
          <a:bodyPr/>
          <a:lstStyle/>
          <a:p>
            <a:r>
              <a:rPr lang="en-US" smtClean="0"/>
              <a:t>Yan Zhuang, Huawei Technologies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xmlns="" val="314087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802.11-12/1449r0</a:t>
            </a:r>
            <a:endParaRPr lang="en-US"/>
          </a:p>
        </p:txBody>
      </p:sp>
      <p:sp>
        <p:nvSpPr>
          <p:cNvPr id="5" name="Rectangle 3"/>
          <p:cNvSpPr>
            <a:spLocks noGrp="1" noChangeArrowheads="1"/>
          </p:cNvSpPr>
          <p:nvPr>
            <p:ph type="dt"/>
          </p:nvPr>
        </p:nvSpPr>
        <p:spPr>
          <a:ln/>
        </p:spPr>
        <p:txBody>
          <a:bodyPr/>
          <a:lstStyle/>
          <a:p>
            <a:r>
              <a:rPr lang="en-US" smtClean="0"/>
              <a:t>Decmeber 2012</a:t>
            </a:r>
            <a:endParaRPr lang="en-US"/>
          </a:p>
        </p:txBody>
      </p:sp>
      <p:sp>
        <p:nvSpPr>
          <p:cNvPr id="6" name="Rectangle 6"/>
          <p:cNvSpPr>
            <a:spLocks noGrp="1" noChangeArrowheads="1"/>
          </p:cNvSpPr>
          <p:nvPr>
            <p:ph type="ftr"/>
          </p:nvPr>
        </p:nvSpPr>
        <p:spPr>
          <a:ln/>
        </p:spPr>
        <p:txBody>
          <a:bodyPr/>
          <a:lstStyle/>
          <a:p>
            <a:r>
              <a:rPr lang="en-US" smtClean="0"/>
              <a:t>Yan Zhuang, Huawei Technologies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normAutofit/>
          </a:bodyPr>
          <a:lstStyle/>
          <a:p>
            <a:pPr marL="228600" indent="-228600">
              <a:buNone/>
            </a:pPr>
            <a:endParaRPr lang="en-US" altLang="zh-CN" baseline="0" dirty="0" smtClean="0"/>
          </a:p>
        </p:txBody>
      </p:sp>
      <p:sp>
        <p:nvSpPr>
          <p:cNvPr id="4" name="页眉占位符 3"/>
          <p:cNvSpPr>
            <a:spLocks noGrp="1"/>
          </p:cNvSpPr>
          <p:nvPr>
            <p:ph type="hdr" idx="10"/>
          </p:nvPr>
        </p:nvSpPr>
        <p:spPr/>
        <p:txBody>
          <a:bodyPr/>
          <a:lstStyle/>
          <a:p>
            <a:r>
              <a:rPr lang="en-US" smtClean="0"/>
              <a:t>doc.: IEEE 802.11-12/1449r0</a:t>
            </a:r>
            <a:endParaRPr lang="en-US"/>
          </a:p>
        </p:txBody>
      </p:sp>
      <p:sp>
        <p:nvSpPr>
          <p:cNvPr id="5" name="日期占位符 4"/>
          <p:cNvSpPr>
            <a:spLocks noGrp="1"/>
          </p:cNvSpPr>
          <p:nvPr>
            <p:ph type="dt" idx="11"/>
          </p:nvPr>
        </p:nvSpPr>
        <p:spPr/>
        <p:txBody>
          <a:bodyPr/>
          <a:lstStyle/>
          <a:p>
            <a:r>
              <a:rPr lang="en-US" smtClean="0"/>
              <a:t>Decmeber 2012</a:t>
            </a:r>
            <a:endParaRPr lang="en-US"/>
          </a:p>
        </p:txBody>
      </p:sp>
      <p:sp>
        <p:nvSpPr>
          <p:cNvPr id="6" name="页脚占位符 5"/>
          <p:cNvSpPr>
            <a:spLocks noGrp="1"/>
          </p:cNvSpPr>
          <p:nvPr>
            <p:ph type="ftr" idx="12"/>
          </p:nvPr>
        </p:nvSpPr>
        <p:spPr/>
        <p:txBody>
          <a:bodyPr/>
          <a:lstStyle/>
          <a:p>
            <a:r>
              <a:rPr lang="en-US" smtClean="0"/>
              <a:t>Yan Zhuang, Huawei Technologies</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802.11-12/1449r0</a:t>
            </a:r>
            <a:endParaRPr lang="en-US"/>
          </a:p>
        </p:txBody>
      </p:sp>
      <p:sp>
        <p:nvSpPr>
          <p:cNvPr id="5" name="日期占位符 4"/>
          <p:cNvSpPr>
            <a:spLocks noGrp="1"/>
          </p:cNvSpPr>
          <p:nvPr>
            <p:ph type="dt" idx="11"/>
          </p:nvPr>
        </p:nvSpPr>
        <p:spPr/>
        <p:txBody>
          <a:bodyPr/>
          <a:lstStyle/>
          <a:p>
            <a:r>
              <a:rPr lang="en-US" smtClean="0"/>
              <a:t>Decmeber 2012</a:t>
            </a:r>
            <a:endParaRPr lang="en-US"/>
          </a:p>
        </p:txBody>
      </p:sp>
      <p:sp>
        <p:nvSpPr>
          <p:cNvPr id="6" name="页脚占位符 5"/>
          <p:cNvSpPr>
            <a:spLocks noGrp="1"/>
          </p:cNvSpPr>
          <p:nvPr>
            <p:ph type="ftr" idx="12"/>
          </p:nvPr>
        </p:nvSpPr>
        <p:spPr/>
        <p:txBody>
          <a:bodyPr/>
          <a:lstStyle/>
          <a:p>
            <a:r>
              <a:rPr lang="en-US" smtClean="0"/>
              <a:t>Yan Zhuang, Huawei Technologies</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Zhuang,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Decmeber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smtClean="0"/>
              <a:t>Decmeber 2012</a:t>
            </a:r>
            <a:endParaRPr lang="en-GB"/>
          </a:p>
        </p:txBody>
      </p:sp>
      <p:sp>
        <p:nvSpPr>
          <p:cNvPr id="6" name="Footer Placeholder 5"/>
          <p:cNvSpPr>
            <a:spLocks noGrp="1"/>
          </p:cNvSpPr>
          <p:nvPr>
            <p:ph type="ftr" idx="11"/>
          </p:nvPr>
        </p:nvSpPr>
        <p:spPr/>
        <p:txBody>
          <a:bodyPr/>
          <a:lstStyle>
            <a:lvl1pPr>
              <a:defRPr/>
            </a:lvl1pPr>
          </a:lstStyle>
          <a:p>
            <a:r>
              <a:rPr lang="en-GB" smtClean="0"/>
              <a:t>Yan Zhuang,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smtClean="0"/>
              <a:t>Decmeber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Yan Zhuang,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smtClean="0"/>
              <a:t>Decmeber 2012</a:t>
            </a:r>
            <a:endParaRPr lang="en-GB"/>
          </a:p>
        </p:txBody>
      </p:sp>
      <p:sp>
        <p:nvSpPr>
          <p:cNvPr id="4" name="Footer Placeholder 3"/>
          <p:cNvSpPr>
            <a:spLocks noGrp="1"/>
          </p:cNvSpPr>
          <p:nvPr>
            <p:ph type="ftr" idx="11"/>
          </p:nvPr>
        </p:nvSpPr>
        <p:spPr/>
        <p:txBody>
          <a:bodyPr/>
          <a:lstStyle>
            <a:lvl1pPr>
              <a:defRPr/>
            </a:lvl1pPr>
          </a:lstStyle>
          <a:p>
            <a:r>
              <a:rPr lang="en-GB" smtClean="0"/>
              <a:t>Yan Zhuang,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Decmeber 2012</a:t>
            </a:r>
            <a:endParaRPr lang="en-GB"/>
          </a:p>
        </p:txBody>
      </p:sp>
      <p:sp>
        <p:nvSpPr>
          <p:cNvPr id="3" name="Footer Placeholder 2"/>
          <p:cNvSpPr>
            <a:spLocks noGrp="1"/>
          </p:cNvSpPr>
          <p:nvPr>
            <p:ph type="ftr" idx="11"/>
          </p:nvPr>
        </p:nvSpPr>
        <p:spPr/>
        <p:txBody>
          <a:bodyPr/>
          <a:lstStyle>
            <a:lvl1pPr>
              <a:defRPr/>
            </a:lvl1pPr>
          </a:lstStyle>
          <a:p>
            <a:r>
              <a:rPr lang="en-GB" smtClean="0"/>
              <a:t>Yan Zhuang,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smtClean="0"/>
              <a:t>Decmeber 2012</a:t>
            </a:r>
            <a:endParaRPr lang="en-GB"/>
          </a:p>
        </p:txBody>
      </p:sp>
      <p:sp>
        <p:nvSpPr>
          <p:cNvPr id="5" name="Footer Placeholder 4"/>
          <p:cNvSpPr>
            <a:spLocks noGrp="1"/>
          </p:cNvSpPr>
          <p:nvPr>
            <p:ph type="ftr" idx="11"/>
          </p:nvPr>
        </p:nvSpPr>
        <p:spPr/>
        <p:txBody>
          <a:bodyPr/>
          <a:lstStyle>
            <a:lvl1pPr>
              <a:defRPr/>
            </a:lvl1pPr>
          </a:lstStyle>
          <a:p>
            <a:r>
              <a:rPr lang="en-GB" smtClean="0"/>
              <a:t>Yan Zhuang,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Decmeber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Zhuang,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11-12/1449r0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Virtual Wireless Port </a:t>
            </a:r>
            <a:r>
              <a:rPr lang="en-GB" dirty="0" smtClean="0"/>
              <a:t>based 802.11 Bridging</a:t>
            </a:r>
            <a:endParaRPr lang="en-GB" dirty="0"/>
          </a:p>
        </p:txBody>
      </p:sp>
      <p:sp>
        <p:nvSpPr>
          <p:cNvPr id="3074" name="Rectangle 2"/>
          <p:cNvSpPr>
            <a:spLocks noGrp="1" noChangeArrowheads="1"/>
          </p:cNvSpPr>
          <p:nvPr>
            <p:ph type="body" idx="1"/>
          </p:nvPr>
        </p:nvSpPr>
        <p:spPr>
          <a:xfrm>
            <a:off x="683568"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2013-01-15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3207672819"/>
              </p:ext>
            </p:extLst>
          </p:nvPr>
        </p:nvGraphicFramePr>
        <p:xfrm>
          <a:off x="539552" y="2852936"/>
          <a:ext cx="7910513" cy="1974850"/>
        </p:xfrm>
        <a:graphic>
          <a:graphicData uri="http://schemas.openxmlformats.org/presentationml/2006/ole">
            <p:oleObj spid="_x0000_s3081" name="Document" r:id="rId4" imgW="8236743" imgH="2076212" progId="Word.Document.8">
              <p:embed/>
            </p:oleObj>
          </a:graphicData>
        </a:graphic>
      </p:graphicFrame>
      <p:sp>
        <p:nvSpPr>
          <p:cNvPr id="3076" name="Rectangle 4"/>
          <p:cNvSpPr>
            <a:spLocks noChangeArrowheads="1"/>
          </p:cNvSpPr>
          <p:nvPr/>
        </p:nvSpPr>
        <p:spPr bwMode="auto">
          <a:xfrm>
            <a:off x="533400" y="21559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Process of bridge capability registration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4"/>
          <p:cNvSpPr>
            <a:spLocks noChangeArrowheads="1"/>
          </p:cNvSpPr>
          <p:nvPr/>
        </p:nvSpPr>
        <p:spPr bwMode="auto">
          <a:xfrm>
            <a:off x="2338982" y="3860056"/>
            <a:ext cx="865188" cy="504825"/>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STA-Bridge</a:t>
            </a:r>
          </a:p>
        </p:txBody>
      </p:sp>
      <p:sp>
        <p:nvSpPr>
          <p:cNvPr id="8" name="Rectangle 5"/>
          <p:cNvSpPr>
            <a:spLocks noChangeArrowheads="1"/>
          </p:cNvSpPr>
          <p:nvPr/>
        </p:nvSpPr>
        <p:spPr bwMode="auto">
          <a:xfrm>
            <a:off x="6588720" y="3860056"/>
            <a:ext cx="863600" cy="504825"/>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AP-Bridge</a:t>
            </a:r>
          </a:p>
        </p:txBody>
      </p:sp>
      <p:cxnSp>
        <p:nvCxnSpPr>
          <p:cNvPr id="9" name="Straight Connector 7"/>
          <p:cNvCxnSpPr>
            <a:stCxn id="7" idx="2"/>
          </p:cNvCxnSpPr>
          <p:nvPr/>
        </p:nvCxnSpPr>
        <p:spPr>
          <a:xfrm>
            <a:off x="2772370" y="4364881"/>
            <a:ext cx="0" cy="2303462"/>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11"/>
          <p:cNvCxnSpPr>
            <a:stCxn id="8" idx="2"/>
          </p:cNvCxnSpPr>
          <p:nvPr/>
        </p:nvCxnSpPr>
        <p:spPr>
          <a:xfrm>
            <a:off x="7020520" y="4364881"/>
            <a:ext cx="0" cy="2376487"/>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3"/>
          <p:cNvCxnSpPr/>
          <p:nvPr/>
        </p:nvCxnSpPr>
        <p:spPr>
          <a:xfrm>
            <a:off x="2772370" y="4941143"/>
            <a:ext cx="42481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Rectangle 14"/>
          <p:cNvSpPr>
            <a:spLocks noChangeArrowheads="1"/>
          </p:cNvSpPr>
          <p:nvPr/>
        </p:nvSpPr>
        <p:spPr bwMode="auto">
          <a:xfrm>
            <a:off x="3635126" y="4653136"/>
            <a:ext cx="2433680"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Probe Request (support bridge)</a:t>
            </a:r>
            <a:endParaRPr lang="en-US" sz="1400" dirty="0">
              <a:solidFill>
                <a:schemeClr val="tx1"/>
              </a:solidFill>
            </a:endParaRPr>
          </a:p>
        </p:txBody>
      </p:sp>
      <p:cxnSp>
        <p:nvCxnSpPr>
          <p:cNvPr id="13" name="Straight Arrow Connector 15"/>
          <p:cNvCxnSpPr/>
          <p:nvPr/>
        </p:nvCxnSpPr>
        <p:spPr>
          <a:xfrm>
            <a:off x="2772370" y="5372943"/>
            <a:ext cx="4248150" cy="0"/>
          </a:xfrm>
          <a:prstGeom prst="straightConnector1">
            <a:avLst/>
          </a:prstGeom>
          <a:ln>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14" name="Rectangle 16"/>
          <p:cNvSpPr>
            <a:spLocks noChangeArrowheads="1"/>
          </p:cNvSpPr>
          <p:nvPr/>
        </p:nvSpPr>
        <p:spPr bwMode="auto">
          <a:xfrm>
            <a:off x="3914907" y="5084018"/>
            <a:ext cx="2483372"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Probe response (support bridge)</a:t>
            </a:r>
            <a:endParaRPr lang="en-US" sz="1400" dirty="0">
              <a:solidFill>
                <a:schemeClr val="tx1"/>
              </a:solidFill>
            </a:endParaRPr>
          </a:p>
        </p:txBody>
      </p:sp>
      <p:cxnSp>
        <p:nvCxnSpPr>
          <p:cNvPr id="15" name="Straight Arrow Connector 22"/>
          <p:cNvCxnSpPr/>
          <p:nvPr/>
        </p:nvCxnSpPr>
        <p:spPr>
          <a:xfrm>
            <a:off x="2772370" y="5876181"/>
            <a:ext cx="42481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Rectangle 23"/>
          <p:cNvSpPr>
            <a:spLocks noChangeArrowheads="1"/>
          </p:cNvSpPr>
          <p:nvPr/>
        </p:nvSpPr>
        <p:spPr bwMode="auto">
          <a:xfrm>
            <a:off x="2915816" y="5589240"/>
            <a:ext cx="6048672" cy="307777"/>
          </a:xfrm>
          <a:prstGeom prst="rect">
            <a:avLst/>
          </a:prstGeom>
          <a:noFill/>
          <a:ln w="9525">
            <a:noFill/>
            <a:miter lim="800000"/>
            <a:headEnd/>
            <a:tailEnd/>
          </a:ln>
        </p:spPr>
        <p:txBody>
          <a:bodyPr wrap="square">
            <a:spAutoFit/>
          </a:bodyPr>
          <a:lstStyle/>
          <a:p>
            <a:r>
              <a:rPr lang="en-US" altLang="zh-CN" sz="1400" dirty="0" smtClean="0">
                <a:solidFill>
                  <a:schemeClr val="tx1"/>
                </a:solidFill>
              </a:rPr>
              <a:t>Authentication request (binding control MAC: MAC0, Data MAC: MAC1 …))</a:t>
            </a:r>
            <a:endParaRPr lang="en-US" sz="1400" dirty="0">
              <a:solidFill>
                <a:schemeClr val="tx1"/>
              </a:solidFill>
            </a:endParaRPr>
          </a:p>
        </p:txBody>
      </p:sp>
      <p:cxnSp>
        <p:nvCxnSpPr>
          <p:cNvPr id="17" name="Straight Arrow Connector 24"/>
          <p:cNvCxnSpPr/>
          <p:nvPr/>
        </p:nvCxnSpPr>
        <p:spPr>
          <a:xfrm>
            <a:off x="2772370" y="6309568"/>
            <a:ext cx="4248150" cy="0"/>
          </a:xfrm>
          <a:prstGeom prst="straightConnector1">
            <a:avLst/>
          </a:prstGeom>
          <a:ln>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18" name="Rectangle 25"/>
          <p:cNvSpPr>
            <a:spLocks noChangeArrowheads="1"/>
          </p:cNvSpPr>
          <p:nvPr/>
        </p:nvSpPr>
        <p:spPr bwMode="auto">
          <a:xfrm>
            <a:off x="3996332" y="6020643"/>
            <a:ext cx="1937537"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Authentication response</a:t>
            </a:r>
            <a:endParaRPr lang="en-US" sz="1400" dirty="0">
              <a:solidFill>
                <a:schemeClr val="tx1"/>
              </a:solidFill>
            </a:endParaRPr>
          </a:p>
        </p:txBody>
      </p:sp>
      <p:sp>
        <p:nvSpPr>
          <p:cNvPr id="19" name="TextBox 18"/>
          <p:cNvSpPr txBox="1"/>
          <p:nvPr/>
        </p:nvSpPr>
        <p:spPr>
          <a:xfrm>
            <a:off x="467544" y="1484784"/>
            <a:ext cx="8064896" cy="2739211"/>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Use Beacon or Probe Request/Response to notify bridge capability</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Two choices for virtual MAC registration:</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smtClean="0">
                <a:solidFill>
                  <a:srgbClr val="000000"/>
                </a:solidFill>
                <a:latin typeface="+mn-lt"/>
                <a:ea typeface="+mn-ea"/>
              </a:rPr>
              <a:t>Extends current management frames to bring the information of virtual MAC address of virtual ports, such as in authentication request frames</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smtClean="0">
                <a:solidFill>
                  <a:srgbClr val="000000"/>
                </a:solidFill>
              </a:rPr>
              <a:t>Using a new management frame for MAC address registration</a:t>
            </a:r>
          </a:p>
          <a:p>
            <a:pPr lvl="2"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smtClean="0">
              <a:solidFill>
                <a:srgbClr val="000000"/>
              </a:solidFill>
            </a:endParaRPr>
          </a:p>
        </p:txBody>
      </p:sp>
      <p:cxnSp>
        <p:nvCxnSpPr>
          <p:cNvPr id="22" name="Straight Arrow Connector 15"/>
          <p:cNvCxnSpPr/>
          <p:nvPr/>
        </p:nvCxnSpPr>
        <p:spPr>
          <a:xfrm>
            <a:off x="2771030" y="4580136"/>
            <a:ext cx="4248150" cy="0"/>
          </a:xfrm>
          <a:prstGeom prst="straightConnector1">
            <a:avLst/>
          </a:prstGeom>
          <a:ln>
            <a:prstDash val="dash"/>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23" name="矩形 22"/>
          <p:cNvSpPr/>
          <p:nvPr/>
        </p:nvSpPr>
        <p:spPr>
          <a:xfrm>
            <a:off x="3923158" y="4292104"/>
            <a:ext cx="1872208" cy="307777"/>
          </a:xfrm>
          <a:prstGeom prst="rect">
            <a:avLst/>
          </a:prstGeom>
        </p:spPr>
        <p:txBody>
          <a:bodyPr wrap="square">
            <a:spAutoFit/>
          </a:bodyPr>
          <a:lstStyle/>
          <a:p>
            <a:pPr lvl="0"/>
            <a:r>
              <a:rPr lang="en-US" altLang="zh-CN" sz="1400" dirty="0" smtClean="0">
                <a:solidFill>
                  <a:srgbClr val="000000"/>
                </a:solidFill>
              </a:rPr>
              <a:t>Beacon(support bridge)</a:t>
            </a:r>
            <a:endParaRPr lang="en-US" altLang="zh-CN" sz="1400" dirty="0">
              <a:solidFill>
                <a:srgbClr val="000000"/>
              </a:solidFill>
            </a:endParaRPr>
          </a:p>
        </p:txBody>
      </p:sp>
      <p:sp>
        <p:nvSpPr>
          <p:cNvPr id="26" name="矩形 25"/>
          <p:cNvSpPr/>
          <p:nvPr/>
        </p:nvSpPr>
        <p:spPr>
          <a:xfrm>
            <a:off x="4572000" y="5373216"/>
            <a:ext cx="720080" cy="307777"/>
          </a:xfrm>
          <a:prstGeom prst="rect">
            <a:avLst/>
          </a:prstGeom>
        </p:spPr>
        <p:txBody>
          <a:bodyPr wrap="square">
            <a:spAutoFit/>
          </a:bodyPr>
          <a:lstStyle/>
          <a:p>
            <a:pPr lvl="0"/>
            <a:r>
              <a:rPr lang="en-US" altLang="zh-CN" sz="1400" dirty="0" smtClean="0">
                <a:solidFill>
                  <a:srgbClr val="000000"/>
                </a:solidFill>
              </a:rPr>
              <a:t>…...</a:t>
            </a:r>
            <a:endParaRPr lang="en-US" altLang="zh-CN" sz="1400"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Process of Port Binding</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112"/>
          <p:cNvSpPr>
            <a:spLocks noChangeArrowheads="1"/>
          </p:cNvSpPr>
          <p:nvPr/>
        </p:nvSpPr>
        <p:spPr bwMode="auto">
          <a:xfrm>
            <a:off x="2422525" y="2060922"/>
            <a:ext cx="2052638"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3106738" y="4146897"/>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STA-Bridge1</a:t>
            </a:r>
          </a:p>
        </p:txBody>
      </p:sp>
      <p:sp>
        <p:nvSpPr>
          <p:cNvPr id="9" name="Rectangle 117"/>
          <p:cNvSpPr>
            <a:spLocks noChangeArrowheads="1"/>
          </p:cNvSpPr>
          <p:nvPr/>
        </p:nvSpPr>
        <p:spPr bwMode="auto">
          <a:xfrm>
            <a:off x="3430588" y="4075459"/>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8"/>
          <p:cNvSpPr>
            <a:spLocks noChangeArrowheads="1"/>
          </p:cNvSpPr>
          <p:nvPr/>
        </p:nvSpPr>
        <p:spPr bwMode="auto">
          <a:xfrm>
            <a:off x="3467100" y="4580284"/>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21"/>
          <p:cNvSpPr>
            <a:spLocks noChangeArrowheads="1"/>
          </p:cNvSpPr>
          <p:nvPr/>
        </p:nvSpPr>
        <p:spPr bwMode="auto">
          <a:xfrm>
            <a:off x="2700338" y="5518497"/>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a:solidFill>
                  <a:schemeClr val="tx1"/>
                </a:solidFill>
              </a:rPr>
              <a:t>Node </a:t>
            </a:r>
          </a:p>
        </p:txBody>
      </p:sp>
      <p:sp>
        <p:nvSpPr>
          <p:cNvPr id="12" name="TextBox 124"/>
          <p:cNvSpPr txBox="1">
            <a:spLocks noChangeArrowheads="1"/>
          </p:cNvSpPr>
          <p:nvPr/>
        </p:nvSpPr>
        <p:spPr bwMode="auto">
          <a:xfrm>
            <a:off x="2736850" y="56470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MAC1</a:t>
            </a:r>
          </a:p>
        </p:txBody>
      </p:sp>
      <p:sp>
        <p:nvSpPr>
          <p:cNvPr id="13" name="TextBox 126"/>
          <p:cNvSpPr txBox="1">
            <a:spLocks noChangeArrowheads="1"/>
          </p:cNvSpPr>
          <p:nvPr/>
        </p:nvSpPr>
        <p:spPr bwMode="auto">
          <a:xfrm>
            <a:off x="3357563" y="2348259"/>
            <a:ext cx="649287" cy="230188"/>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4" name="直接连接符 33"/>
          <p:cNvCxnSpPr>
            <a:stCxn id="11" idx="0"/>
            <a:endCxn id="10" idx="2"/>
          </p:cNvCxnSpPr>
          <p:nvPr/>
        </p:nvCxnSpPr>
        <p:spPr>
          <a:xfrm flipV="1">
            <a:off x="3060700" y="4723159"/>
            <a:ext cx="479425" cy="79533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直接连接符 36"/>
          <p:cNvCxnSpPr>
            <a:stCxn id="9" idx="2"/>
            <a:endCxn id="10" idx="0"/>
          </p:cNvCxnSpPr>
          <p:nvPr/>
        </p:nvCxnSpPr>
        <p:spPr>
          <a:xfrm>
            <a:off x="3502025" y="4219922"/>
            <a:ext cx="36513"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6" name="Rectangle 49"/>
          <p:cNvSpPr>
            <a:spLocks noChangeArrowheads="1"/>
          </p:cNvSpPr>
          <p:nvPr/>
        </p:nvSpPr>
        <p:spPr bwMode="auto">
          <a:xfrm>
            <a:off x="1557338" y="2133947"/>
            <a:ext cx="4679950" cy="2663825"/>
          </a:xfrm>
          <a:prstGeom prst="rect">
            <a:avLst/>
          </a:prstGeom>
          <a:noFill/>
          <a:ln w="9525">
            <a:solidFill>
              <a:srgbClr val="C00000"/>
            </a:solidFill>
            <a:prstDash val="dash"/>
            <a:miter lim="800000"/>
            <a:headEnd/>
            <a:tailEnd/>
          </a:ln>
        </p:spPr>
        <p:txBody>
          <a:bodyPr anchor="ctr"/>
          <a:lstStyle/>
          <a:p>
            <a:pPr algn="ctr">
              <a:buClr>
                <a:srgbClr val="CC9900"/>
              </a:buClr>
            </a:pPr>
            <a:endParaRPr lang="en-US" altLang="zh-CN" sz="1100">
              <a:solidFill>
                <a:schemeClr val="tx1"/>
              </a:solidFill>
            </a:endParaRPr>
          </a:p>
        </p:txBody>
      </p:sp>
      <p:cxnSp>
        <p:nvCxnSpPr>
          <p:cNvPr id="18" name="Straight Connector 61"/>
          <p:cNvCxnSpPr>
            <a:cxnSpLocks noChangeShapeType="1"/>
            <a:endCxn id="9" idx="0"/>
          </p:cNvCxnSpPr>
          <p:nvPr/>
        </p:nvCxnSpPr>
        <p:spPr bwMode="auto">
          <a:xfrm>
            <a:off x="3503613" y="2638772"/>
            <a:ext cx="0" cy="1436687"/>
          </a:xfrm>
          <a:prstGeom prst="line">
            <a:avLst/>
          </a:prstGeom>
          <a:noFill/>
          <a:ln w="9525">
            <a:solidFill>
              <a:srgbClr val="C00000"/>
            </a:solidFill>
            <a:prstDash val="dash"/>
            <a:miter lim="800000"/>
            <a:headEnd/>
            <a:tailEnd/>
          </a:ln>
        </p:spPr>
      </p:cxnSp>
      <p:sp>
        <p:nvSpPr>
          <p:cNvPr id="19" name="Rectangle 113"/>
          <p:cNvSpPr>
            <a:spLocks noChangeArrowheads="1"/>
          </p:cNvSpPr>
          <p:nvPr/>
        </p:nvSpPr>
        <p:spPr bwMode="auto">
          <a:xfrm>
            <a:off x="4797425" y="4150072"/>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STA-Bridge2</a:t>
            </a:r>
          </a:p>
        </p:txBody>
      </p:sp>
      <p:sp>
        <p:nvSpPr>
          <p:cNvPr id="20" name="Rectangle 117"/>
          <p:cNvSpPr>
            <a:spLocks noChangeArrowheads="1"/>
          </p:cNvSpPr>
          <p:nvPr/>
        </p:nvSpPr>
        <p:spPr bwMode="auto">
          <a:xfrm>
            <a:off x="5121275" y="4078634"/>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21" name="Rectangle 118"/>
          <p:cNvSpPr>
            <a:spLocks noChangeArrowheads="1"/>
          </p:cNvSpPr>
          <p:nvPr/>
        </p:nvSpPr>
        <p:spPr bwMode="auto">
          <a:xfrm>
            <a:off x="5722938" y="4583459"/>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cxnSp>
        <p:nvCxnSpPr>
          <p:cNvPr id="22" name="直接连接符 36"/>
          <p:cNvCxnSpPr>
            <a:stCxn id="20" idx="2"/>
            <a:endCxn id="21" idx="0"/>
          </p:cNvCxnSpPr>
          <p:nvPr/>
        </p:nvCxnSpPr>
        <p:spPr>
          <a:xfrm>
            <a:off x="5194300" y="4223097"/>
            <a:ext cx="601663"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3" name="Rectangle 113"/>
          <p:cNvSpPr>
            <a:spLocks noChangeArrowheads="1"/>
          </p:cNvSpPr>
          <p:nvPr/>
        </p:nvSpPr>
        <p:spPr bwMode="auto">
          <a:xfrm>
            <a:off x="1835696" y="4005064"/>
            <a:ext cx="7191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dirty="0" smtClean="0">
                <a:solidFill>
                  <a:schemeClr val="tx1"/>
                </a:solidFill>
              </a:rPr>
              <a:t>Legacy</a:t>
            </a:r>
          </a:p>
          <a:p>
            <a:pPr algn="ctr">
              <a:buClr>
                <a:srgbClr val="CC9900"/>
              </a:buClr>
            </a:pPr>
            <a:r>
              <a:rPr lang="en-US" altLang="zh-CN" sz="1100" dirty="0" smtClean="0">
                <a:solidFill>
                  <a:schemeClr val="tx1"/>
                </a:solidFill>
              </a:rPr>
              <a:t>STA</a:t>
            </a:r>
            <a:endParaRPr lang="en-US" altLang="zh-CN" sz="1100" dirty="0">
              <a:solidFill>
                <a:schemeClr val="tx1"/>
              </a:solidFill>
            </a:endParaRPr>
          </a:p>
        </p:txBody>
      </p:sp>
      <p:sp>
        <p:nvSpPr>
          <p:cNvPr id="24" name="Rectangle 121"/>
          <p:cNvSpPr>
            <a:spLocks noChangeArrowheads="1"/>
          </p:cNvSpPr>
          <p:nvPr/>
        </p:nvSpPr>
        <p:spPr bwMode="auto">
          <a:xfrm>
            <a:off x="5435600" y="5518497"/>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a:solidFill>
                  <a:schemeClr val="tx1"/>
                </a:solidFill>
              </a:rPr>
              <a:t>Node </a:t>
            </a:r>
          </a:p>
        </p:txBody>
      </p:sp>
      <p:sp>
        <p:nvSpPr>
          <p:cNvPr id="25" name="TextBox 124"/>
          <p:cNvSpPr txBox="1">
            <a:spLocks noChangeArrowheads="1"/>
          </p:cNvSpPr>
          <p:nvPr/>
        </p:nvSpPr>
        <p:spPr bwMode="auto">
          <a:xfrm>
            <a:off x="5472113" y="5647084"/>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26" name="直接连接符 33"/>
          <p:cNvCxnSpPr>
            <a:stCxn id="24" idx="0"/>
            <a:endCxn id="21" idx="2"/>
          </p:cNvCxnSpPr>
          <p:nvPr/>
        </p:nvCxnSpPr>
        <p:spPr>
          <a:xfrm flipH="1" flipV="1">
            <a:off x="5795963" y="4726334"/>
            <a:ext cx="0" cy="792163"/>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7" name="Oval 95"/>
          <p:cNvSpPr/>
          <p:nvPr/>
        </p:nvSpPr>
        <p:spPr>
          <a:xfrm>
            <a:off x="3490913" y="4939059"/>
            <a:ext cx="217487"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28" name="Oval 96"/>
          <p:cNvSpPr/>
          <p:nvPr/>
        </p:nvSpPr>
        <p:spPr>
          <a:xfrm>
            <a:off x="3132138" y="2926109"/>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29" name="Oval 97"/>
          <p:cNvSpPr/>
          <p:nvPr/>
        </p:nvSpPr>
        <p:spPr>
          <a:xfrm>
            <a:off x="3286125" y="1918047"/>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cxnSp>
        <p:nvCxnSpPr>
          <p:cNvPr id="30" name="Straight Connector 59"/>
          <p:cNvCxnSpPr>
            <a:cxnSpLocks noChangeShapeType="1"/>
            <a:endCxn id="20" idx="0"/>
          </p:cNvCxnSpPr>
          <p:nvPr/>
        </p:nvCxnSpPr>
        <p:spPr bwMode="auto">
          <a:xfrm>
            <a:off x="3923928" y="2564904"/>
            <a:ext cx="1269579" cy="1513730"/>
          </a:xfrm>
          <a:prstGeom prst="line">
            <a:avLst/>
          </a:prstGeom>
          <a:noFill/>
          <a:ln w="9525">
            <a:solidFill>
              <a:srgbClr val="C00000"/>
            </a:solidFill>
            <a:prstDash val="dash"/>
            <a:miter lim="800000"/>
            <a:headEnd/>
            <a:tailEnd/>
          </a:ln>
        </p:spPr>
      </p:cxnSp>
      <p:sp>
        <p:nvSpPr>
          <p:cNvPr id="32" name="Freeform 110"/>
          <p:cNvSpPr/>
          <p:nvPr/>
        </p:nvSpPr>
        <p:spPr>
          <a:xfrm>
            <a:off x="3273425" y="4656484"/>
            <a:ext cx="257175" cy="725488"/>
          </a:xfrm>
          <a:custGeom>
            <a:avLst/>
            <a:gdLst>
              <a:gd name="connsiteX0" fmla="*/ 0 w 256478"/>
              <a:gd name="connsiteY0" fmla="*/ 724829 h 724829"/>
              <a:gd name="connsiteX1" fmla="*/ 256478 w 256478"/>
              <a:gd name="connsiteY1" fmla="*/ 0 h 724829"/>
            </a:gdLst>
            <a:ahLst/>
            <a:cxnLst>
              <a:cxn ang="0">
                <a:pos x="connsiteX0" y="connsiteY0"/>
              </a:cxn>
              <a:cxn ang="0">
                <a:pos x="connsiteX1" y="connsiteY1"/>
              </a:cxn>
            </a:cxnLst>
            <a:rect l="l" t="t" r="r" b="b"/>
            <a:pathLst>
              <a:path w="256478" h="724829">
                <a:moveTo>
                  <a:pt x="0" y="724829"/>
                </a:moveTo>
                <a:lnTo>
                  <a:pt x="256478" y="0"/>
                </a:lnTo>
              </a:path>
            </a:pathLst>
          </a:custGeom>
          <a:ln>
            <a:solidFill>
              <a:srgbClr val="0000FF"/>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33" name="Straight Arrow Connector 112"/>
          <p:cNvCxnSpPr/>
          <p:nvPr/>
        </p:nvCxnSpPr>
        <p:spPr>
          <a:xfrm flipV="1">
            <a:off x="3419475" y="2564904"/>
            <a:ext cx="397" cy="1440706"/>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4" name="Straight Arrow Connector 114"/>
          <p:cNvCxnSpPr/>
          <p:nvPr/>
        </p:nvCxnSpPr>
        <p:spPr>
          <a:xfrm flipH="1">
            <a:off x="2555875" y="2205384"/>
            <a:ext cx="801688" cy="1079500"/>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5" name="Straight Arrow Connector 115"/>
          <p:cNvCxnSpPr/>
          <p:nvPr/>
        </p:nvCxnSpPr>
        <p:spPr>
          <a:xfrm>
            <a:off x="3779838" y="2205384"/>
            <a:ext cx="1368425" cy="1584325"/>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36" name="TextBox 124"/>
          <p:cNvSpPr txBox="1">
            <a:spLocks noChangeArrowheads="1"/>
          </p:cNvSpPr>
          <p:nvPr/>
        </p:nvSpPr>
        <p:spPr bwMode="auto">
          <a:xfrm>
            <a:off x="3429000" y="41357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37" name="TextBox 124"/>
          <p:cNvSpPr txBox="1">
            <a:spLocks noChangeArrowheads="1"/>
          </p:cNvSpPr>
          <p:nvPr/>
        </p:nvSpPr>
        <p:spPr bwMode="auto">
          <a:xfrm>
            <a:off x="5086350" y="4135784"/>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38" name="Rectangle 55"/>
          <p:cNvSpPr>
            <a:spLocks noChangeArrowheads="1"/>
          </p:cNvSpPr>
          <p:nvPr/>
        </p:nvSpPr>
        <p:spPr bwMode="auto">
          <a:xfrm>
            <a:off x="2349500" y="1629122"/>
            <a:ext cx="3578224"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3. Send Port Binding Request &lt;MAC3,MAC1&gt;</a:t>
            </a:r>
            <a:endParaRPr lang="en-US" altLang="zh-CN" sz="1400" dirty="0">
              <a:solidFill>
                <a:schemeClr val="tx1"/>
              </a:solidFill>
            </a:endParaRPr>
          </a:p>
        </p:txBody>
      </p:sp>
      <p:sp>
        <p:nvSpPr>
          <p:cNvPr id="39" name="Rectangle 56"/>
          <p:cNvSpPr>
            <a:spLocks noChangeArrowheads="1"/>
          </p:cNvSpPr>
          <p:nvPr/>
        </p:nvSpPr>
        <p:spPr bwMode="auto">
          <a:xfrm>
            <a:off x="3348038" y="2781647"/>
            <a:ext cx="3203121"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2. Port Binding Request &lt;MAC3,MAC1&gt;</a:t>
            </a:r>
            <a:endParaRPr lang="en-US" altLang="zh-CN" sz="1400" dirty="0">
              <a:solidFill>
                <a:schemeClr val="tx1"/>
              </a:solidFill>
            </a:endParaRPr>
          </a:p>
        </p:txBody>
      </p:sp>
      <p:sp>
        <p:nvSpPr>
          <p:cNvPr id="40" name="Rectangle 57"/>
          <p:cNvSpPr>
            <a:spLocks noChangeArrowheads="1"/>
          </p:cNvSpPr>
          <p:nvPr/>
        </p:nvSpPr>
        <p:spPr bwMode="auto">
          <a:xfrm>
            <a:off x="3348038" y="5158134"/>
            <a:ext cx="923651"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1. connect</a:t>
            </a:r>
            <a:endParaRPr lang="en-US" altLang="zh-CN" sz="1400" dirty="0">
              <a:solidFill>
                <a:schemeClr val="tx1"/>
              </a:solidFill>
            </a:endParaRPr>
          </a:p>
        </p:txBody>
      </p:sp>
      <p:sp>
        <p:nvSpPr>
          <p:cNvPr id="41" name="Oval 58"/>
          <p:cNvSpPr/>
          <p:nvPr/>
        </p:nvSpPr>
        <p:spPr>
          <a:xfrm>
            <a:off x="2268538" y="3284884"/>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4</a:t>
            </a:r>
          </a:p>
        </p:txBody>
      </p:sp>
      <p:sp>
        <p:nvSpPr>
          <p:cNvPr id="42" name="Oval 59"/>
          <p:cNvSpPr/>
          <p:nvPr/>
        </p:nvSpPr>
        <p:spPr>
          <a:xfrm>
            <a:off x="5219700" y="3718272"/>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6</a:t>
            </a:r>
          </a:p>
        </p:txBody>
      </p:sp>
      <p:sp>
        <p:nvSpPr>
          <p:cNvPr id="43" name="Oval 60"/>
          <p:cNvSpPr/>
          <p:nvPr/>
        </p:nvSpPr>
        <p:spPr>
          <a:xfrm>
            <a:off x="3624337" y="3463925"/>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5</a:t>
            </a:r>
          </a:p>
        </p:txBody>
      </p:sp>
      <p:cxnSp>
        <p:nvCxnSpPr>
          <p:cNvPr id="44" name="Straight Arrow Connector 66"/>
          <p:cNvCxnSpPr/>
          <p:nvPr/>
        </p:nvCxnSpPr>
        <p:spPr>
          <a:xfrm>
            <a:off x="3419475" y="2205384"/>
            <a:ext cx="504453" cy="1943696"/>
          </a:xfrm>
          <a:prstGeom prst="straightConnector1">
            <a:avLst/>
          </a:prstGeom>
          <a:ln>
            <a:solidFill>
              <a:srgbClr val="0000FF"/>
            </a:solidFill>
            <a:prstDash val="dash"/>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45" name="Rectangle 69"/>
          <p:cNvSpPr>
            <a:spLocks noChangeArrowheads="1"/>
          </p:cNvSpPr>
          <p:nvPr/>
        </p:nvSpPr>
        <p:spPr bwMode="auto">
          <a:xfrm>
            <a:off x="1619672" y="3573016"/>
            <a:ext cx="692818"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4. drop</a:t>
            </a:r>
            <a:endParaRPr lang="en-US" altLang="zh-CN" sz="1400" dirty="0">
              <a:solidFill>
                <a:schemeClr val="tx1"/>
              </a:solidFill>
            </a:endParaRPr>
          </a:p>
        </p:txBody>
      </p:sp>
      <p:sp>
        <p:nvSpPr>
          <p:cNvPr id="46" name="Rectangle 70"/>
          <p:cNvSpPr>
            <a:spLocks noChangeArrowheads="1"/>
          </p:cNvSpPr>
          <p:nvPr/>
        </p:nvSpPr>
        <p:spPr bwMode="auto">
          <a:xfrm>
            <a:off x="3779912" y="3429000"/>
            <a:ext cx="647934"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5.drop</a:t>
            </a:r>
            <a:endParaRPr lang="en-US" altLang="zh-CN" sz="1400" dirty="0">
              <a:solidFill>
                <a:schemeClr val="tx1"/>
              </a:solidFill>
            </a:endParaRPr>
          </a:p>
        </p:txBody>
      </p:sp>
      <p:sp>
        <p:nvSpPr>
          <p:cNvPr id="47" name="Rectangle 71"/>
          <p:cNvSpPr>
            <a:spLocks noChangeArrowheads="1"/>
          </p:cNvSpPr>
          <p:nvPr/>
        </p:nvSpPr>
        <p:spPr bwMode="auto">
          <a:xfrm>
            <a:off x="5364163" y="3826222"/>
            <a:ext cx="2863348" cy="307777"/>
          </a:xfrm>
          <a:prstGeom prst="rect">
            <a:avLst/>
          </a:prstGeom>
          <a:noFill/>
          <a:ln w="9525">
            <a:noFill/>
            <a:miter lim="800000"/>
            <a:headEnd/>
            <a:tailEnd/>
          </a:ln>
        </p:spPr>
        <p:txBody>
          <a:bodyPr wrap="none">
            <a:spAutoFit/>
          </a:bodyPr>
          <a:lstStyle/>
          <a:p>
            <a:r>
              <a:rPr lang="en-US" altLang="zh-CN" sz="1400" dirty="0" smtClean="0">
                <a:solidFill>
                  <a:schemeClr val="tx1"/>
                </a:solidFill>
              </a:rPr>
              <a:t>6.STA-Bridge2</a:t>
            </a:r>
            <a:r>
              <a:rPr lang="zh-CN" altLang="en-US" sz="1400" dirty="0" smtClean="0">
                <a:solidFill>
                  <a:schemeClr val="tx1"/>
                </a:solidFill>
              </a:rPr>
              <a:t> </a:t>
            </a:r>
            <a:r>
              <a:rPr lang="en-US" altLang="zh-CN" sz="1400" dirty="0" smtClean="0">
                <a:solidFill>
                  <a:schemeClr val="tx1"/>
                </a:solidFill>
              </a:rPr>
              <a:t>updates binding table</a:t>
            </a:r>
            <a:endParaRPr lang="en-US" altLang="zh-CN" sz="1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Virtual MAC Generation</a:t>
            </a:r>
            <a:endParaRPr lang="zh-CN" altLang="en-US" dirty="0"/>
          </a:p>
        </p:txBody>
      </p:sp>
      <p:sp>
        <p:nvSpPr>
          <p:cNvPr id="3" name="内容占位符 2"/>
          <p:cNvSpPr>
            <a:spLocks noGrp="1"/>
          </p:cNvSpPr>
          <p:nvPr>
            <p:ph idx="1"/>
          </p:nvPr>
        </p:nvSpPr>
        <p:spPr>
          <a:xfrm>
            <a:off x="685800" y="1981200"/>
            <a:ext cx="7770813" cy="4040088"/>
          </a:xfrm>
        </p:spPr>
        <p:txBody>
          <a:bodyPr/>
          <a:lstStyle/>
          <a:p>
            <a:pPr algn="just">
              <a:buFont typeface="Arial" pitchFamily="34" charset="0"/>
              <a:buChar char="•"/>
            </a:pPr>
            <a:r>
              <a:rPr lang="en-US" altLang="zh-CN" dirty="0" smtClean="0"/>
              <a:t>802.11 applies for a new global OUI</a:t>
            </a:r>
          </a:p>
          <a:p>
            <a:pPr lvl="1" algn="just">
              <a:buFont typeface="Arial" pitchFamily="34" charset="0"/>
              <a:buChar char="•"/>
            </a:pPr>
            <a:r>
              <a:rPr lang="en-US" altLang="zh-CN" dirty="0" smtClean="0"/>
              <a:t>No conflicts will occur</a:t>
            </a:r>
          </a:p>
          <a:p>
            <a:pPr lvl="1" algn="just">
              <a:buFont typeface="Arial" pitchFamily="34" charset="0"/>
              <a:buChar char="•"/>
            </a:pPr>
            <a:r>
              <a:rPr lang="en-US" altLang="zh-CN" dirty="0" smtClean="0"/>
              <a:t>STA/AP can immediately know whether a MAC is of a physical 802.11 device or a virtual Port by checking the top 24 bits.</a:t>
            </a:r>
          </a:p>
          <a:p>
            <a:pPr lvl="1" algn="just">
              <a:buFont typeface="Arial" pitchFamily="34" charset="0"/>
              <a:buChar char="•"/>
            </a:pPr>
            <a:r>
              <a:rPr lang="en-US" altLang="zh-CN" dirty="0" smtClean="0"/>
              <a:t>4096 </a:t>
            </a:r>
            <a:r>
              <a:rPr lang="en-US" altLang="zh-CN" dirty="0" err="1" smtClean="0"/>
              <a:t>vMACs</a:t>
            </a:r>
            <a:r>
              <a:rPr lang="en-US" altLang="zh-CN" dirty="0" smtClean="0"/>
              <a:t> automatically available at each non-AP STA bridge</a:t>
            </a:r>
          </a:p>
          <a:p>
            <a:pPr lvl="1" algn="just">
              <a:buFont typeface="Arial" pitchFamily="34" charset="0"/>
              <a:buChar char="•"/>
            </a:pPr>
            <a:endParaRPr lang="en-US" altLang="zh-CN" dirty="0" smtClean="0"/>
          </a:p>
          <a:p>
            <a:pPr marL="457200" lvl="1" indent="0" algn="just"/>
            <a:endParaRPr lang="en-US" altLang="zh-CN" dirty="0" smtClean="0"/>
          </a:p>
          <a:p>
            <a:pPr lvl="1" algn="just">
              <a:buFont typeface="Arial" pitchFamily="34" charset="0"/>
              <a:buChar char="•"/>
            </a:pPr>
            <a:r>
              <a:rPr lang="en-US" altLang="zh-CN" dirty="0" smtClean="0"/>
              <a:t>Reserved bit = 1 could be used for additional dynamically allocated addresses</a:t>
            </a:r>
            <a:endParaRPr lang="zh-CN" altLang="en-US" dirty="0" smtClean="0"/>
          </a:p>
          <a:p>
            <a:pPr lvl="1" algn="just">
              <a:buFont typeface="Arial" pitchFamily="34" charset="0"/>
              <a:buChar char="•"/>
            </a:pPr>
            <a:r>
              <a:rPr lang="en-US" altLang="zh-CN" dirty="0" smtClean="0"/>
              <a:t>AID is technically 16 bits but top five bits are always 0b11000</a:t>
            </a:r>
          </a:p>
          <a:p>
            <a:pPr lvl="1" algn="just">
              <a:buFont typeface="Arial" pitchFamily="34" charset="0"/>
              <a:buChar char="•"/>
            </a:pPr>
            <a:r>
              <a:rPr lang="en-US" altLang="zh-CN" dirty="0" smtClean="0"/>
              <a:t>Other allocations of bottom 24 bits possible</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10" name="矩形 9"/>
          <p:cNvSpPr/>
          <p:nvPr/>
        </p:nvSpPr>
        <p:spPr bwMode="auto">
          <a:xfrm>
            <a:off x="899592" y="4005064"/>
            <a:ext cx="2520280"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(24bit)OUI</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3779912" y="4005064"/>
            <a:ext cx="1944216"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(11bit) AID</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5724128" y="4005064"/>
            <a:ext cx="2232248"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(12bit) </a:t>
            </a:r>
            <a:r>
              <a:rPr kumimoji="0" lang="en-US" altLang="zh-CN" sz="2400" b="0" i="0" u="none" strike="noStrike" cap="none" normalizeH="0" baseline="0" dirty="0" err="1" smtClean="0">
                <a:ln>
                  <a:noFill/>
                </a:ln>
                <a:solidFill>
                  <a:schemeClr val="tx1"/>
                </a:solidFill>
                <a:effectLst/>
                <a:latin typeface="Times New Roman" pitchFamily="16" charset="0"/>
                <a:ea typeface="MS Gothic" charset="-128"/>
              </a:rPr>
              <a:t>vPort</a:t>
            </a:r>
            <a:r>
              <a:rPr kumimoji="0" lang="en-US" altLang="zh-CN" sz="2400" b="0" i="0" u="none" strike="noStrike" cap="none" normalizeH="0" dirty="0" smtClean="0">
                <a:ln>
                  <a:noFill/>
                </a:ln>
                <a:solidFill>
                  <a:schemeClr val="tx1"/>
                </a:solidFill>
                <a:effectLst/>
                <a:latin typeface="Times New Roman" pitchFamily="16" charset="0"/>
                <a:ea typeface="MS Gothic" charset="-128"/>
              </a:rPr>
              <a:t> ID</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9"/>
          <p:cNvSpPr/>
          <p:nvPr/>
        </p:nvSpPr>
        <p:spPr bwMode="auto">
          <a:xfrm>
            <a:off x="3419872" y="4005064"/>
            <a:ext cx="360040"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tx1"/>
                </a:solidFill>
                <a:effectLst/>
                <a:latin typeface="Times New Roman" pitchFamily="16" charset="0"/>
                <a:ea typeface="MS Gothic" charset="-128"/>
              </a:rPr>
              <a:t>R</a:t>
            </a:r>
            <a:endParaRPr kumimoji="0" lang="zh-CN" altLang="en-US" sz="2400" b="0" i="0" u="none" strike="noStrike" cap="none" normalizeH="0" baseline="0" dirty="0" smtClean="0">
              <a:ln>
                <a:noFill/>
              </a:ln>
              <a:solidFill>
                <a:schemeClr val="tx1"/>
              </a:solidFill>
              <a:effectLst/>
              <a:latin typeface="Times New Roman" pitchFamily="16" charset="0"/>
              <a:ea typeface="MS Gothic"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Discovery of the Reflected 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a:xfrm>
            <a:off x="5357818" y="6488385"/>
            <a:ext cx="3184520" cy="180975"/>
          </a:xfrm>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112"/>
          <p:cNvSpPr>
            <a:spLocks noChangeArrowheads="1"/>
          </p:cNvSpPr>
          <p:nvPr/>
        </p:nvSpPr>
        <p:spPr bwMode="auto">
          <a:xfrm>
            <a:off x="1763341" y="2527473"/>
            <a:ext cx="14049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1799853" y="3391073"/>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a:t>
            </a:r>
          </a:p>
        </p:txBody>
      </p:sp>
      <p:sp>
        <p:nvSpPr>
          <p:cNvPr id="9" name="Rectangle 114"/>
          <p:cNvSpPr>
            <a:spLocks noChangeArrowheads="1"/>
          </p:cNvSpPr>
          <p:nvPr/>
        </p:nvSpPr>
        <p:spPr bwMode="auto">
          <a:xfrm>
            <a:off x="2304678" y="3319636"/>
            <a:ext cx="144463"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5"/>
          <p:cNvSpPr>
            <a:spLocks noChangeArrowheads="1"/>
          </p:cNvSpPr>
          <p:nvPr/>
        </p:nvSpPr>
        <p:spPr bwMode="auto">
          <a:xfrm>
            <a:off x="2592016" y="3319636"/>
            <a:ext cx="144462"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6"/>
          <p:cNvSpPr>
            <a:spLocks noChangeArrowheads="1"/>
          </p:cNvSpPr>
          <p:nvPr/>
        </p:nvSpPr>
        <p:spPr bwMode="auto">
          <a:xfrm>
            <a:off x="2880941" y="3319636"/>
            <a:ext cx="142875"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7"/>
          <p:cNvSpPr>
            <a:spLocks noChangeArrowheads="1"/>
          </p:cNvSpPr>
          <p:nvPr/>
        </p:nvSpPr>
        <p:spPr bwMode="auto">
          <a:xfrm>
            <a:off x="1944316" y="3319636"/>
            <a:ext cx="144462" cy="144462"/>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18"/>
          <p:cNvSpPr>
            <a:spLocks noChangeArrowheads="1"/>
          </p:cNvSpPr>
          <p:nvPr/>
        </p:nvSpPr>
        <p:spPr bwMode="auto">
          <a:xfrm>
            <a:off x="2160216" y="382446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4" name="Rectangle 119"/>
          <p:cNvSpPr>
            <a:spLocks noChangeArrowheads="1"/>
          </p:cNvSpPr>
          <p:nvPr/>
        </p:nvSpPr>
        <p:spPr bwMode="auto">
          <a:xfrm>
            <a:off x="2449141" y="382446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5" name="Rectangle 120"/>
          <p:cNvSpPr>
            <a:spLocks noChangeArrowheads="1"/>
          </p:cNvSpPr>
          <p:nvPr/>
        </p:nvSpPr>
        <p:spPr bwMode="auto">
          <a:xfrm>
            <a:off x="2736478" y="3824461"/>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6" name="Rectangle 121"/>
          <p:cNvSpPr>
            <a:spLocks noChangeArrowheads="1"/>
          </p:cNvSpPr>
          <p:nvPr/>
        </p:nvSpPr>
        <p:spPr bwMode="auto">
          <a:xfrm>
            <a:off x="1907803" y="4294361"/>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a:solidFill>
                  <a:schemeClr val="tx1"/>
                </a:solidFill>
              </a:rPr>
              <a:t>Node</a:t>
            </a:r>
          </a:p>
        </p:txBody>
      </p:sp>
      <p:sp>
        <p:nvSpPr>
          <p:cNvPr id="17" name="TextBox 122"/>
          <p:cNvSpPr txBox="1">
            <a:spLocks noChangeArrowheads="1"/>
          </p:cNvSpPr>
          <p:nvPr/>
        </p:nvSpPr>
        <p:spPr bwMode="auto">
          <a:xfrm>
            <a:off x="936253" y="3933998"/>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18" name="TextBox 123"/>
          <p:cNvSpPr txBox="1">
            <a:spLocks noChangeArrowheads="1"/>
          </p:cNvSpPr>
          <p:nvPr/>
        </p:nvSpPr>
        <p:spPr bwMode="auto">
          <a:xfrm>
            <a:off x="685428" y="2925936"/>
            <a:ext cx="827088" cy="507831"/>
          </a:xfrm>
          <a:prstGeom prst="rect">
            <a:avLst/>
          </a:prstGeom>
          <a:solidFill>
            <a:srgbClr val="92D050"/>
          </a:solidFill>
          <a:ln w="9525">
            <a:noFill/>
            <a:miter lim="800000"/>
            <a:headEnd/>
            <a:tailEnd/>
          </a:ln>
        </p:spPr>
        <p:txBody>
          <a:bodyPr>
            <a:spAutoFit/>
          </a:bodyPr>
          <a:lstStyle/>
          <a:p>
            <a:pPr algn="ctr"/>
            <a:r>
              <a:rPr lang="en-US" altLang="zh-CN" sz="900" dirty="0" smtClean="0">
                <a:solidFill>
                  <a:schemeClr val="tx1"/>
                </a:solidFill>
              </a:rPr>
              <a:t>DA = ff</a:t>
            </a:r>
          </a:p>
          <a:p>
            <a:pPr algn="ctr"/>
            <a:r>
              <a:rPr lang="en-US" altLang="zh-CN" sz="900" dirty="0" smtClean="0">
                <a:solidFill>
                  <a:schemeClr val="tx1"/>
                </a:solidFill>
              </a:rPr>
              <a:t>RA </a:t>
            </a:r>
            <a:r>
              <a:rPr lang="en-US" altLang="zh-CN" sz="900" dirty="0">
                <a:solidFill>
                  <a:schemeClr val="tx1"/>
                </a:solidFill>
              </a:rPr>
              <a:t>= MAC7</a:t>
            </a:r>
          </a:p>
          <a:p>
            <a:pPr algn="ctr"/>
            <a:r>
              <a:rPr lang="en-US" altLang="zh-CN" sz="900" dirty="0" smtClean="0">
                <a:solidFill>
                  <a:srgbClr val="FF0000"/>
                </a:solidFill>
              </a:rPr>
              <a:t>TA </a:t>
            </a:r>
            <a:r>
              <a:rPr lang="en-US" altLang="zh-CN" sz="900" dirty="0">
                <a:solidFill>
                  <a:srgbClr val="FF0000"/>
                </a:solidFill>
              </a:rPr>
              <a:t>= </a:t>
            </a:r>
            <a:r>
              <a:rPr lang="en-US" altLang="zh-CN" sz="900" dirty="0" smtClean="0">
                <a:solidFill>
                  <a:srgbClr val="FF0000"/>
                </a:solidFill>
              </a:rPr>
              <a:t>MAC4</a:t>
            </a:r>
            <a:endParaRPr lang="en-US" altLang="zh-CN" sz="900" dirty="0">
              <a:solidFill>
                <a:srgbClr val="FF0000"/>
              </a:solidFill>
            </a:endParaRPr>
          </a:p>
        </p:txBody>
      </p:sp>
      <p:sp>
        <p:nvSpPr>
          <p:cNvPr id="19" name="TextBox 124"/>
          <p:cNvSpPr txBox="1">
            <a:spLocks noChangeArrowheads="1"/>
          </p:cNvSpPr>
          <p:nvPr/>
        </p:nvSpPr>
        <p:spPr bwMode="auto">
          <a:xfrm>
            <a:off x="1944316" y="4422948"/>
            <a:ext cx="647700" cy="230188"/>
          </a:xfrm>
          <a:prstGeom prst="rect">
            <a:avLst/>
          </a:prstGeom>
          <a:noFill/>
          <a:ln w="9525">
            <a:noFill/>
            <a:miter lim="800000"/>
            <a:headEnd/>
            <a:tailEnd/>
          </a:ln>
        </p:spPr>
        <p:txBody>
          <a:bodyPr>
            <a:spAutoFit/>
          </a:bodyPr>
          <a:lstStyle/>
          <a:p>
            <a:pPr algn="ctr"/>
            <a:r>
              <a:rPr lang="en-US" altLang="zh-CN" sz="900">
                <a:solidFill>
                  <a:schemeClr val="tx1"/>
                </a:solidFill>
              </a:rPr>
              <a:t>MAC2</a:t>
            </a:r>
          </a:p>
        </p:txBody>
      </p:sp>
      <p:sp>
        <p:nvSpPr>
          <p:cNvPr id="21" name="TextBox 126"/>
          <p:cNvSpPr txBox="1">
            <a:spLocks noChangeArrowheads="1"/>
          </p:cNvSpPr>
          <p:nvPr/>
        </p:nvSpPr>
        <p:spPr bwMode="auto">
          <a:xfrm>
            <a:off x="1979241" y="2781473"/>
            <a:ext cx="649287" cy="230188"/>
          </a:xfrm>
          <a:prstGeom prst="rect">
            <a:avLst/>
          </a:prstGeom>
          <a:noFill/>
          <a:ln w="9525">
            <a:noFill/>
            <a:miter lim="800000"/>
            <a:headEnd/>
            <a:tailEnd/>
          </a:ln>
        </p:spPr>
        <p:txBody>
          <a:bodyPr>
            <a:spAutoFit/>
          </a:bodyPr>
          <a:lstStyle/>
          <a:p>
            <a:pPr algn="ctr"/>
            <a:r>
              <a:rPr lang="en-US" altLang="zh-CN" sz="900">
                <a:solidFill>
                  <a:schemeClr val="tx1"/>
                </a:solidFill>
              </a:rPr>
              <a:t>MAC7</a:t>
            </a:r>
          </a:p>
        </p:txBody>
      </p:sp>
      <p:cxnSp>
        <p:nvCxnSpPr>
          <p:cNvPr id="22" name="Straight Arrow Connector 127"/>
          <p:cNvCxnSpPr>
            <a:cxnSpLocks noChangeShapeType="1"/>
            <a:stCxn id="18" idx="3"/>
          </p:cNvCxnSpPr>
          <p:nvPr/>
        </p:nvCxnSpPr>
        <p:spPr bwMode="auto">
          <a:xfrm>
            <a:off x="1512516" y="3179852"/>
            <a:ext cx="900112" cy="33422"/>
          </a:xfrm>
          <a:prstGeom prst="straightConnector1">
            <a:avLst/>
          </a:prstGeom>
          <a:noFill/>
          <a:ln w="9525">
            <a:solidFill>
              <a:srgbClr val="7030A0"/>
            </a:solidFill>
            <a:round/>
            <a:headEnd/>
            <a:tailEnd type="arrow" w="med" len="med"/>
          </a:ln>
        </p:spPr>
      </p:cxnSp>
      <p:cxnSp>
        <p:nvCxnSpPr>
          <p:cNvPr id="23" name="Straight Arrow Connector 128"/>
          <p:cNvCxnSpPr>
            <a:cxnSpLocks noChangeShapeType="1"/>
            <a:stCxn id="17" idx="3"/>
          </p:cNvCxnSpPr>
          <p:nvPr/>
        </p:nvCxnSpPr>
        <p:spPr bwMode="auto">
          <a:xfrm>
            <a:off x="1763341" y="4118148"/>
            <a:ext cx="433387" cy="31750"/>
          </a:xfrm>
          <a:prstGeom prst="straightConnector1">
            <a:avLst/>
          </a:prstGeom>
          <a:noFill/>
          <a:ln w="9525">
            <a:solidFill>
              <a:srgbClr val="7030A0"/>
            </a:solidFill>
            <a:round/>
            <a:headEnd/>
            <a:tailEnd type="arrow" w="med" len="med"/>
          </a:ln>
        </p:spPr>
      </p:cxnSp>
      <p:sp>
        <p:nvSpPr>
          <p:cNvPr id="24" name="Freeform 129"/>
          <p:cNvSpPr>
            <a:spLocks/>
          </p:cNvSpPr>
          <p:nvPr/>
        </p:nvSpPr>
        <p:spPr bwMode="auto">
          <a:xfrm>
            <a:off x="2199903" y="2927523"/>
            <a:ext cx="257175" cy="1354138"/>
          </a:xfrm>
          <a:custGeom>
            <a:avLst/>
            <a:gdLst>
              <a:gd name="T0" fmla="*/ 49257 w 256572"/>
              <a:gd name="T1" fmla="*/ 1353338 h 1354238"/>
              <a:gd name="T2" fmla="*/ 25613 w 256572"/>
              <a:gd name="T3" fmla="*/ 925362 h 1354238"/>
              <a:gd name="T4" fmla="*/ 202941 w 256572"/>
              <a:gd name="T5" fmla="*/ 451115 h 1354238"/>
              <a:gd name="T6" fmla="*/ 262050 w 256572"/>
              <a:gd name="T7" fmla="*/ 0 h 1354238"/>
              <a:gd name="T8" fmla="*/ 0 60000 65536"/>
              <a:gd name="T9" fmla="*/ 0 60000 65536"/>
              <a:gd name="T10" fmla="*/ 0 60000 65536"/>
              <a:gd name="T11" fmla="*/ 0 60000 65536"/>
              <a:gd name="T12" fmla="*/ 0 w 256572"/>
              <a:gd name="T13" fmla="*/ 0 h 1354238"/>
              <a:gd name="T14" fmla="*/ 256572 w 256572"/>
              <a:gd name="T15" fmla="*/ 1354238 h 1354238"/>
            </a:gdLst>
            <a:ahLst/>
            <a:cxnLst>
              <a:cxn ang="T8">
                <a:pos x="T0" y="T1"/>
              </a:cxn>
              <a:cxn ang="T9">
                <a:pos x="T2" y="T3"/>
              </a:cxn>
              <a:cxn ang="T10">
                <a:pos x="T4" y="T5"/>
              </a:cxn>
              <a:cxn ang="T11">
                <a:pos x="T6" y="T7"/>
              </a:cxn>
            </a:cxnLst>
            <a:rect l="T12" t="T13" r="T14" b="T15"/>
            <a:pathLst>
              <a:path w="256572" h="1354238">
                <a:moveTo>
                  <a:pt x="48228" y="1354238"/>
                </a:moveTo>
                <a:cubicBezTo>
                  <a:pt x="24114" y="1215341"/>
                  <a:pt x="0" y="1076445"/>
                  <a:pt x="25078" y="925974"/>
                </a:cubicBezTo>
                <a:cubicBezTo>
                  <a:pt x="50156" y="775503"/>
                  <a:pt x="160116" y="605741"/>
                  <a:pt x="198698" y="451412"/>
                </a:cubicBezTo>
                <a:cubicBezTo>
                  <a:pt x="237280" y="297083"/>
                  <a:pt x="246926" y="148541"/>
                  <a:pt x="256572" y="0"/>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25" name="TextBox 130"/>
          <p:cNvSpPr txBox="1">
            <a:spLocks noChangeArrowheads="1"/>
          </p:cNvSpPr>
          <p:nvPr/>
        </p:nvSpPr>
        <p:spPr bwMode="auto">
          <a:xfrm>
            <a:off x="3096841" y="2781473"/>
            <a:ext cx="827087" cy="508000"/>
          </a:xfrm>
          <a:prstGeom prst="rect">
            <a:avLst/>
          </a:prstGeom>
          <a:solidFill>
            <a:srgbClr val="92D050"/>
          </a:solidFill>
          <a:ln w="9525">
            <a:noFill/>
            <a:miter lim="800000"/>
            <a:headEnd/>
            <a:tailEnd/>
          </a:ln>
        </p:spPr>
        <p:txBody>
          <a:bodyPr>
            <a:spAutoFit/>
          </a:bodyPr>
          <a:lstStyle/>
          <a:p>
            <a:pPr algn="ctr"/>
            <a:r>
              <a:rPr lang="en-US" altLang="zh-CN" sz="900" dirty="0" smtClean="0">
                <a:solidFill>
                  <a:schemeClr val="tx1"/>
                </a:solidFill>
              </a:rPr>
              <a:t>RA </a:t>
            </a:r>
            <a:r>
              <a:rPr lang="en-US" altLang="zh-CN" sz="900" dirty="0">
                <a:solidFill>
                  <a:schemeClr val="tx1"/>
                </a:solidFill>
              </a:rPr>
              <a:t>= ff</a:t>
            </a:r>
          </a:p>
          <a:p>
            <a:pPr algn="ctr"/>
            <a:r>
              <a:rPr lang="en-US" altLang="zh-CN" sz="900" dirty="0">
                <a:solidFill>
                  <a:schemeClr val="tx1"/>
                </a:solidFill>
              </a:rPr>
              <a:t>TA = MAC7</a:t>
            </a:r>
          </a:p>
          <a:p>
            <a:pPr algn="ctr"/>
            <a:r>
              <a:rPr lang="en-US" altLang="zh-CN" sz="900" dirty="0">
                <a:solidFill>
                  <a:srgbClr val="FF0000"/>
                </a:solidFill>
              </a:rPr>
              <a:t>SA = MAC4</a:t>
            </a:r>
          </a:p>
        </p:txBody>
      </p:sp>
      <p:sp>
        <p:nvSpPr>
          <p:cNvPr id="26" name="Freeform 131"/>
          <p:cNvSpPr>
            <a:spLocks/>
          </p:cNvSpPr>
          <p:nvPr/>
        </p:nvSpPr>
        <p:spPr bwMode="auto">
          <a:xfrm>
            <a:off x="2625353" y="2800523"/>
            <a:ext cx="46038" cy="485775"/>
          </a:xfrm>
          <a:custGeom>
            <a:avLst/>
            <a:gdLst>
              <a:gd name="T0" fmla="*/ 0 w 142754"/>
              <a:gd name="T1" fmla="*/ 114 h 997352"/>
              <a:gd name="T2" fmla="*/ 2 w 142754"/>
              <a:gd name="T3" fmla="*/ 106 h 997352"/>
              <a:gd name="T4" fmla="*/ 0 w 142754"/>
              <a:gd name="T5" fmla="*/ 747 h 997352"/>
              <a:gd name="T6" fmla="*/ 0 60000 65536"/>
              <a:gd name="T7" fmla="*/ 0 60000 65536"/>
              <a:gd name="T8" fmla="*/ 0 60000 65536"/>
              <a:gd name="T9" fmla="*/ 0 w 142754"/>
              <a:gd name="T10" fmla="*/ 0 h 997352"/>
              <a:gd name="T11" fmla="*/ 142754 w 142754"/>
              <a:gd name="T12" fmla="*/ 997352 h 997352"/>
            </a:gdLst>
            <a:ahLst/>
            <a:cxnLst>
              <a:cxn ang="T6">
                <a:pos x="T0" y="T1"/>
              </a:cxn>
              <a:cxn ang="T7">
                <a:pos x="T2" y="T3"/>
              </a:cxn>
              <a:cxn ang="T8">
                <a:pos x="T4" y="T5"/>
              </a:cxn>
            </a:cxnLst>
            <a:rect l="T9" t="T10" r="T11" b="T12"/>
            <a:pathLst>
              <a:path w="142754" h="997352">
                <a:moveTo>
                  <a:pt x="0" y="152400"/>
                </a:moveTo>
                <a:cubicBezTo>
                  <a:pt x="67519" y="76200"/>
                  <a:pt x="135038" y="0"/>
                  <a:pt x="138896" y="140825"/>
                </a:cubicBezTo>
                <a:cubicBezTo>
                  <a:pt x="142754" y="281650"/>
                  <a:pt x="82951" y="639501"/>
                  <a:pt x="23149" y="997352"/>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27" name="Freeform 132"/>
          <p:cNvSpPr>
            <a:spLocks/>
          </p:cNvSpPr>
          <p:nvPr/>
        </p:nvSpPr>
        <p:spPr bwMode="auto">
          <a:xfrm>
            <a:off x="2563441" y="2706861"/>
            <a:ext cx="439737" cy="650875"/>
          </a:xfrm>
          <a:custGeom>
            <a:avLst/>
            <a:gdLst>
              <a:gd name="T0" fmla="*/ 0 w 439838"/>
              <a:gd name="T1" fmla="*/ 1259 h 1103453"/>
              <a:gd name="T2" fmla="*/ 392729 w 439838"/>
              <a:gd name="T3" fmla="*/ 728 h 1103453"/>
              <a:gd name="T4" fmla="*/ 277216 w 439838"/>
              <a:gd name="T5" fmla="*/ 5625 h 1103453"/>
              <a:gd name="T6" fmla="*/ 0 60000 65536"/>
              <a:gd name="T7" fmla="*/ 0 60000 65536"/>
              <a:gd name="T8" fmla="*/ 0 60000 65536"/>
              <a:gd name="T9" fmla="*/ 0 w 439838"/>
              <a:gd name="T10" fmla="*/ 0 h 1103453"/>
              <a:gd name="T11" fmla="*/ 439838 w 439838"/>
              <a:gd name="T12" fmla="*/ 1103453 h 1103453"/>
            </a:gdLst>
            <a:ahLst/>
            <a:cxnLst>
              <a:cxn ang="T6">
                <a:pos x="T0" y="T1"/>
              </a:cxn>
              <a:cxn ang="T7">
                <a:pos x="T2" y="T3"/>
              </a:cxn>
              <a:cxn ang="T8">
                <a:pos x="T4" y="T5"/>
              </a:cxn>
            </a:cxnLst>
            <a:rect l="T9" t="T10" r="T11" b="T12"/>
            <a:pathLst>
              <a:path w="439838" h="1103453">
                <a:moveTo>
                  <a:pt x="0" y="246926"/>
                </a:moveTo>
                <a:cubicBezTo>
                  <a:pt x="173620" y="123463"/>
                  <a:pt x="347240" y="0"/>
                  <a:pt x="393539" y="142754"/>
                </a:cubicBezTo>
                <a:cubicBezTo>
                  <a:pt x="439838" y="285508"/>
                  <a:pt x="358815" y="694480"/>
                  <a:pt x="277792" y="1103453"/>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cxnSp>
        <p:nvCxnSpPr>
          <p:cNvPr id="28" name="Straight Arrow Connector 133"/>
          <p:cNvCxnSpPr>
            <a:cxnSpLocks noChangeShapeType="1"/>
            <a:stCxn id="25" idx="1"/>
          </p:cNvCxnSpPr>
          <p:nvPr/>
        </p:nvCxnSpPr>
        <p:spPr bwMode="auto">
          <a:xfrm flipH="1">
            <a:off x="2952378" y="3035473"/>
            <a:ext cx="144463" cy="68263"/>
          </a:xfrm>
          <a:prstGeom prst="straightConnector1">
            <a:avLst/>
          </a:prstGeom>
          <a:noFill/>
          <a:ln w="9525">
            <a:solidFill>
              <a:srgbClr val="7030A0"/>
            </a:solidFill>
            <a:round/>
            <a:headEnd/>
            <a:tailEnd type="arrow" w="med" len="med"/>
          </a:ln>
        </p:spPr>
      </p:cxnSp>
      <p:cxnSp>
        <p:nvCxnSpPr>
          <p:cNvPr id="29" name="Straight Arrow Connector 134"/>
          <p:cNvCxnSpPr>
            <a:cxnSpLocks noChangeShapeType="1"/>
            <a:stCxn id="25" idx="1"/>
          </p:cNvCxnSpPr>
          <p:nvPr/>
        </p:nvCxnSpPr>
        <p:spPr bwMode="auto">
          <a:xfrm flipH="1">
            <a:off x="2628528" y="3035473"/>
            <a:ext cx="468313" cy="177800"/>
          </a:xfrm>
          <a:prstGeom prst="straightConnector1">
            <a:avLst/>
          </a:prstGeom>
          <a:noFill/>
          <a:ln w="9525">
            <a:solidFill>
              <a:srgbClr val="7030A0"/>
            </a:solidFill>
            <a:round/>
            <a:headEnd/>
            <a:tailEnd type="arrow" w="med" len="med"/>
          </a:ln>
        </p:spPr>
      </p:cxnSp>
      <p:sp>
        <p:nvSpPr>
          <p:cNvPr id="30" name="Freeform 135"/>
          <p:cNvSpPr>
            <a:spLocks/>
          </p:cNvSpPr>
          <p:nvPr/>
        </p:nvSpPr>
        <p:spPr bwMode="auto">
          <a:xfrm>
            <a:off x="2288803" y="3699048"/>
            <a:ext cx="290513" cy="336550"/>
          </a:xfrm>
          <a:custGeom>
            <a:avLst/>
            <a:gdLst>
              <a:gd name="T0" fmla="*/ 0 w 289367"/>
              <a:gd name="T1" fmla="*/ 130374 h 335665"/>
              <a:gd name="T2" fmla="*/ 191900 w 289367"/>
              <a:gd name="T3" fmla="*/ 35558 h 335665"/>
              <a:gd name="T4" fmla="*/ 299847 w 289367"/>
              <a:gd name="T5" fmla="*/ 343714 h 335665"/>
              <a:gd name="T6" fmla="*/ 0 60000 65536"/>
              <a:gd name="T7" fmla="*/ 0 60000 65536"/>
              <a:gd name="T8" fmla="*/ 0 60000 65536"/>
              <a:gd name="T9" fmla="*/ 0 w 289367"/>
              <a:gd name="T10" fmla="*/ 0 h 335665"/>
              <a:gd name="T11" fmla="*/ 289367 w 289367"/>
              <a:gd name="T12" fmla="*/ 335665 h 335665"/>
            </a:gdLst>
            <a:ahLst/>
            <a:cxnLst>
              <a:cxn ang="T6">
                <a:pos x="T0" y="T1"/>
              </a:cxn>
              <a:cxn ang="T7">
                <a:pos x="T2" y="T3"/>
              </a:cxn>
              <a:cxn ang="T8">
                <a:pos x="T4" y="T5"/>
              </a:cxn>
            </a:cxnLst>
            <a:rect l="T9" t="T10" r="T11" b="T12"/>
            <a:pathLst>
              <a:path w="289367" h="335665">
                <a:moveTo>
                  <a:pt x="0" y="127321"/>
                </a:moveTo>
                <a:cubicBezTo>
                  <a:pt x="68483" y="63660"/>
                  <a:pt x="136967" y="0"/>
                  <a:pt x="185195" y="34724"/>
                </a:cubicBezTo>
                <a:cubicBezTo>
                  <a:pt x="233423" y="69448"/>
                  <a:pt x="261395" y="202556"/>
                  <a:pt x="289367" y="335665"/>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31" name="Freeform 136"/>
          <p:cNvSpPr>
            <a:spLocks/>
          </p:cNvSpPr>
          <p:nvPr/>
        </p:nvSpPr>
        <p:spPr bwMode="auto">
          <a:xfrm>
            <a:off x="2266578" y="3659361"/>
            <a:ext cx="590550" cy="363537"/>
          </a:xfrm>
          <a:custGeom>
            <a:avLst/>
            <a:gdLst>
              <a:gd name="T0" fmla="*/ 0 w 590309"/>
              <a:gd name="T1" fmla="*/ 186016 h 364603"/>
              <a:gd name="T2" fmla="*/ 418220 w 590309"/>
              <a:gd name="T3" fmla="*/ 28184 h 364603"/>
              <a:gd name="T4" fmla="*/ 592481 w 590309"/>
              <a:gd name="T5" fmla="*/ 355120 h 364603"/>
              <a:gd name="T6" fmla="*/ 0 60000 65536"/>
              <a:gd name="T7" fmla="*/ 0 60000 65536"/>
              <a:gd name="T8" fmla="*/ 0 60000 65536"/>
              <a:gd name="T9" fmla="*/ 0 w 590309"/>
              <a:gd name="T10" fmla="*/ 0 h 364603"/>
              <a:gd name="T11" fmla="*/ 590309 w 590309"/>
              <a:gd name="T12" fmla="*/ 364603 h 364603"/>
            </a:gdLst>
            <a:ahLst/>
            <a:cxnLst>
              <a:cxn ang="T6">
                <a:pos x="T0" y="T1"/>
              </a:cxn>
              <a:cxn ang="T7">
                <a:pos x="T2" y="T3"/>
              </a:cxn>
              <a:cxn ang="T8">
                <a:pos x="T4" y="T5"/>
              </a:cxn>
            </a:cxnLst>
            <a:rect l="T9" t="T10" r="T11" b="T12"/>
            <a:pathLst>
              <a:path w="590309" h="364603">
                <a:moveTo>
                  <a:pt x="0" y="190982"/>
                </a:moveTo>
                <a:cubicBezTo>
                  <a:pt x="159151" y="95491"/>
                  <a:pt x="318303" y="0"/>
                  <a:pt x="416688" y="28937"/>
                </a:cubicBezTo>
                <a:cubicBezTo>
                  <a:pt x="515073" y="57874"/>
                  <a:pt x="552691" y="211238"/>
                  <a:pt x="590309" y="364603"/>
                </a:cubicBezTo>
              </a:path>
            </a:pathLst>
          </a:custGeom>
          <a:noFill/>
          <a:ln w="9525">
            <a:solidFill>
              <a:srgbClr val="7030A0"/>
            </a:solidFill>
            <a:round/>
            <a:headEnd/>
            <a:tailEnd type="arrow" w="med" len="med"/>
          </a:ln>
        </p:spPr>
        <p:txBody>
          <a:bodyPr anchor="ctr"/>
          <a:lstStyle/>
          <a:p>
            <a:endParaRPr lang="zh-CN" altLang="en-US">
              <a:solidFill>
                <a:schemeClr val="tx1"/>
              </a:solidFill>
            </a:endParaRPr>
          </a:p>
        </p:txBody>
      </p:sp>
      <p:sp>
        <p:nvSpPr>
          <p:cNvPr id="32" name="Plus 137"/>
          <p:cNvSpPr/>
          <p:nvPr/>
        </p:nvSpPr>
        <p:spPr bwMode="auto">
          <a:xfrm rot="19658639">
            <a:off x="2501528" y="2968798"/>
            <a:ext cx="576263" cy="503238"/>
          </a:xfrm>
          <a:prstGeom prst="mathPlus">
            <a:avLst>
              <a:gd name="adj1" fmla="val 8292"/>
            </a:avLst>
          </a:prstGeom>
          <a:solidFill>
            <a:srgbClr val="FF0000"/>
          </a:solidFill>
          <a:ln>
            <a:solidFill>
              <a:schemeClr val="tx1"/>
            </a:solidFill>
            <a:headEnd type="none" w="med" len="med"/>
            <a:tailEnd type="none" w="med" len="med"/>
          </a:ln>
          <a:effectLst/>
          <a:extLst/>
        </p:spPr>
        <p:txBody>
          <a:bodyPr anchor="ctr"/>
          <a:lstStyle/>
          <a:p>
            <a:pPr algn="ctr">
              <a:defRPr/>
            </a:pPr>
            <a:endParaRPr lang="en-US">
              <a:solidFill>
                <a:schemeClr val="tx1"/>
              </a:solidFill>
              <a:latin typeface="Arial" pitchFamily="34" charset="0"/>
              <a:ea typeface="宋体" pitchFamily="2" charset="-122"/>
            </a:endParaRPr>
          </a:p>
        </p:txBody>
      </p:sp>
      <p:sp>
        <p:nvSpPr>
          <p:cNvPr id="34" name="Rectangle 112"/>
          <p:cNvSpPr>
            <a:spLocks noChangeArrowheads="1"/>
          </p:cNvSpPr>
          <p:nvPr/>
        </p:nvSpPr>
        <p:spPr bwMode="auto">
          <a:xfrm>
            <a:off x="5003800" y="2564210"/>
            <a:ext cx="1404937"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35" name="Rectangle 113"/>
          <p:cNvSpPr>
            <a:spLocks noChangeArrowheads="1"/>
          </p:cNvSpPr>
          <p:nvPr/>
        </p:nvSpPr>
        <p:spPr bwMode="auto">
          <a:xfrm>
            <a:off x="5040312" y="3427810"/>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a:t>
            </a:r>
          </a:p>
        </p:txBody>
      </p:sp>
      <p:sp>
        <p:nvSpPr>
          <p:cNvPr id="36" name="Rectangle 114"/>
          <p:cNvSpPr>
            <a:spLocks noChangeArrowheads="1"/>
          </p:cNvSpPr>
          <p:nvPr/>
        </p:nvSpPr>
        <p:spPr bwMode="auto">
          <a:xfrm>
            <a:off x="5545137" y="3356372"/>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7" name="Rectangle 115"/>
          <p:cNvSpPr>
            <a:spLocks noChangeArrowheads="1"/>
          </p:cNvSpPr>
          <p:nvPr/>
        </p:nvSpPr>
        <p:spPr bwMode="auto">
          <a:xfrm>
            <a:off x="5832475" y="3356372"/>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8" name="Rectangle 116"/>
          <p:cNvSpPr>
            <a:spLocks noChangeArrowheads="1"/>
          </p:cNvSpPr>
          <p:nvPr/>
        </p:nvSpPr>
        <p:spPr bwMode="auto">
          <a:xfrm>
            <a:off x="6121400" y="3356372"/>
            <a:ext cx="142875"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39" name="Rectangle 117"/>
          <p:cNvSpPr>
            <a:spLocks noChangeArrowheads="1"/>
          </p:cNvSpPr>
          <p:nvPr/>
        </p:nvSpPr>
        <p:spPr bwMode="auto">
          <a:xfrm>
            <a:off x="5184775" y="3356372"/>
            <a:ext cx="144462"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40" name="Rectangle 118"/>
          <p:cNvSpPr>
            <a:spLocks noChangeArrowheads="1"/>
          </p:cNvSpPr>
          <p:nvPr/>
        </p:nvSpPr>
        <p:spPr bwMode="auto">
          <a:xfrm>
            <a:off x="5400675" y="3861197"/>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1" name="Rectangle 119"/>
          <p:cNvSpPr>
            <a:spLocks noChangeArrowheads="1"/>
          </p:cNvSpPr>
          <p:nvPr/>
        </p:nvSpPr>
        <p:spPr bwMode="auto">
          <a:xfrm>
            <a:off x="5689600" y="3861197"/>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2" name="Rectangle 120"/>
          <p:cNvSpPr>
            <a:spLocks noChangeArrowheads="1"/>
          </p:cNvSpPr>
          <p:nvPr/>
        </p:nvSpPr>
        <p:spPr bwMode="auto">
          <a:xfrm>
            <a:off x="5976937" y="3861197"/>
            <a:ext cx="144463"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45" name="TextBox 126"/>
          <p:cNvSpPr txBox="1">
            <a:spLocks noChangeArrowheads="1"/>
          </p:cNvSpPr>
          <p:nvPr/>
        </p:nvSpPr>
        <p:spPr bwMode="auto">
          <a:xfrm>
            <a:off x="5291137" y="2851547"/>
            <a:ext cx="649288" cy="230188"/>
          </a:xfrm>
          <a:prstGeom prst="rect">
            <a:avLst/>
          </a:prstGeom>
          <a:noFill/>
          <a:ln w="9525">
            <a:noFill/>
            <a:miter lim="800000"/>
            <a:headEnd/>
            <a:tailEnd/>
          </a:ln>
        </p:spPr>
        <p:txBody>
          <a:bodyPr>
            <a:spAutoFit/>
          </a:bodyPr>
          <a:lstStyle/>
          <a:p>
            <a:pPr algn="ctr"/>
            <a:r>
              <a:rPr lang="en-US" altLang="zh-CN" sz="900">
                <a:solidFill>
                  <a:schemeClr val="tx1"/>
                </a:solidFill>
              </a:rPr>
              <a:t>MAC7</a:t>
            </a:r>
          </a:p>
        </p:txBody>
      </p:sp>
      <p:sp>
        <p:nvSpPr>
          <p:cNvPr id="46" name="Rectangle 121"/>
          <p:cNvSpPr>
            <a:spLocks noChangeArrowheads="1"/>
          </p:cNvSpPr>
          <p:nvPr/>
        </p:nvSpPr>
        <p:spPr bwMode="auto">
          <a:xfrm>
            <a:off x="7164387" y="3500835"/>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a:solidFill>
                  <a:schemeClr val="tx1"/>
                </a:solidFill>
              </a:rPr>
              <a:t>Bridge1</a:t>
            </a:r>
          </a:p>
        </p:txBody>
      </p:sp>
      <p:cxnSp>
        <p:nvCxnSpPr>
          <p:cNvPr id="48" name="直接连接符 47"/>
          <p:cNvCxnSpPr>
            <a:stCxn id="38" idx="2"/>
            <a:endCxn id="42" idx="0"/>
          </p:cNvCxnSpPr>
          <p:nvPr/>
        </p:nvCxnSpPr>
        <p:spPr>
          <a:xfrm flipH="1">
            <a:off x="6049169" y="3500835"/>
            <a:ext cx="143669"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9" name="Rectangle 121"/>
          <p:cNvSpPr>
            <a:spLocks noChangeArrowheads="1"/>
          </p:cNvSpPr>
          <p:nvPr/>
        </p:nvSpPr>
        <p:spPr bwMode="auto">
          <a:xfrm>
            <a:off x="6228184" y="4581128"/>
            <a:ext cx="720725" cy="358775"/>
          </a:xfrm>
          <a:prstGeom prst="rect">
            <a:avLst/>
          </a:prstGeom>
          <a:noFill/>
          <a:ln w="9525">
            <a:solidFill>
              <a:schemeClr val="tx1"/>
            </a:solidFill>
            <a:miter lim="800000"/>
            <a:headEnd/>
            <a:tailEnd/>
          </a:ln>
        </p:spPr>
        <p:txBody>
          <a:bodyPr/>
          <a:lstStyle/>
          <a:p>
            <a:pPr algn="ctr">
              <a:buClr>
                <a:srgbClr val="CC9900"/>
              </a:buClr>
            </a:pPr>
            <a:r>
              <a:rPr lang="en-US" altLang="zh-CN" sz="1100" dirty="0">
                <a:solidFill>
                  <a:schemeClr val="tx1"/>
                </a:solidFill>
              </a:rPr>
              <a:t>Node </a:t>
            </a:r>
          </a:p>
        </p:txBody>
      </p:sp>
      <p:sp>
        <p:nvSpPr>
          <p:cNvPr id="50" name="TextBox 124"/>
          <p:cNvSpPr txBox="1">
            <a:spLocks noChangeArrowheads="1"/>
          </p:cNvSpPr>
          <p:nvPr/>
        </p:nvSpPr>
        <p:spPr bwMode="auto">
          <a:xfrm>
            <a:off x="6300192" y="4725144"/>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52" name="形状 51"/>
          <p:cNvCxnSpPr>
            <a:stCxn id="34" idx="3"/>
            <a:endCxn id="46" idx="0"/>
          </p:cNvCxnSpPr>
          <p:nvPr/>
        </p:nvCxnSpPr>
        <p:spPr>
          <a:xfrm>
            <a:off x="6408737" y="2816622"/>
            <a:ext cx="1116013" cy="684213"/>
          </a:xfrm>
          <a:prstGeom prst="bentConnector2">
            <a:avLst/>
          </a:prstGeom>
        </p:spPr>
        <p:style>
          <a:lnRef idx="1">
            <a:schemeClr val="dk1"/>
          </a:lnRef>
          <a:fillRef idx="0">
            <a:schemeClr val="dk1"/>
          </a:fillRef>
          <a:effectRef idx="0">
            <a:schemeClr val="dk1"/>
          </a:effectRef>
          <a:fontRef idx="minor">
            <a:schemeClr val="tx1"/>
          </a:fontRef>
        </p:style>
      </p:cxnSp>
      <p:sp>
        <p:nvSpPr>
          <p:cNvPr id="53" name="任意多边形 52"/>
          <p:cNvSpPr/>
          <p:nvPr/>
        </p:nvSpPr>
        <p:spPr>
          <a:xfrm>
            <a:off x="5292080" y="2556272"/>
            <a:ext cx="2648595" cy="2009775"/>
          </a:xfrm>
          <a:custGeom>
            <a:avLst/>
            <a:gdLst>
              <a:gd name="connsiteX0" fmla="*/ 2154237 w 2322512"/>
              <a:gd name="connsiteY0" fmla="*/ 1806575 h 2009775"/>
              <a:gd name="connsiteX1" fmla="*/ 2154237 w 2322512"/>
              <a:gd name="connsiteY1" fmla="*/ 1749425 h 2009775"/>
              <a:gd name="connsiteX2" fmla="*/ 2011362 w 2322512"/>
              <a:gd name="connsiteY2" fmla="*/ 244475 h 2009775"/>
              <a:gd name="connsiteX3" fmla="*/ 287337 w 2322512"/>
              <a:gd name="connsiteY3" fmla="*/ 282575 h 2009775"/>
              <a:gd name="connsiteX4" fmla="*/ 287337 w 2322512"/>
              <a:gd name="connsiteY4" fmla="*/ 1901825 h 2009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2512" h="2009775">
                <a:moveTo>
                  <a:pt x="2154237" y="1806575"/>
                </a:moveTo>
                <a:cubicBezTo>
                  <a:pt x="2166143" y="1908175"/>
                  <a:pt x="2178049" y="2009775"/>
                  <a:pt x="2154237" y="1749425"/>
                </a:cubicBezTo>
                <a:cubicBezTo>
                  <a:pt x="2130425" y="1489075"/>
                  <a:pt x="2322512" y="488950"/>
                  <a:pt x="2011362" y="244475"/>
                </a:cubicBezTo>
                <a:cubicBezTo>
                  <a:pt x="1700212" y="0"/>
                  <a:pt x="574674" y="6350"/>
                  <a:pt x="287337" y="282575"/>
                </a:cubicBezTo>
                <a:cubicBezTo>
                  <a:pt x="0" y="558800"/>
                  <a:pt x="143668" y="1230312"/>
                  <a:pt x="287337" y="1901825"/>
                </a:cubicBezTo>
              </a:path>
            </a:pathLst>
          </a:custGeom>
          <a:ln>
            <a:solidFill>
              <a:srgbClr val="7030A0"/>
            </a:solidFill>
            <a:tailEnd type="arrow"/>
          </a:ln>
        </p:spPr>
        <p:style>
          <a:lnRef idx="1">
            <a:schemeClr val="dk1"/>
          </a:lnRef>
          <a:fillRef idx="0">
            <a:schemeClr val="dk1"/>
          </a:fillRef>
          <a:effectRef idx="0">
            <a:schemeClr val="dk1"/>
          </a:effectRef>
          <a:fontRef idx="minor">
            <a:schemeClr val="tx1"/>
          </a:fontRef>
        </p:style>
        <p:txBody>
          <a:bodyPr anchor="ctr"/>
          <a:lstStyle/>
          <a:p>
            <a:pPr algn="ctr">
              <a:defRPr/>
            </a:pPr>
            <a:endParaRPr lang="zh-CN" altLang="en-US"/>
          </a:p>
        </p:txBody>
      </p:sp>
      <p:sp>
        <p:nvSpPr>
          <p:cNvPr id="54" name="TextBox 130"/>
          <p:cNvSpPr txBox="1">
            <a:spLocks noChangeArrowheads="1"/>
          </p:cNvSpPr>
          <p:nvPr/>
        </p:nvSpPr>
        <p:spPr bwMode="auto">
          <a:xfrm>
            <a:off x="7883525" y="4004072"/>
            <a:ext cx="827087" cy="369888"/>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5" name="TextBox 130"/>
          <p:cNvSpPr txBox="1">
            <a:spLocks noChangeArrowheads="1"/>
          </p:cNvSpPr>
          <p:nvPr/>
        </p:nvSpPr>
        <p:spPr bwMode="auto">
          <a:xfrm>
            <a:off x="6227762" y="2276872"/>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6" name="TextBox 130"/>
          <p:cNvSpPr txBox="1">
            <a:spLocks noChangeArrowheads="1"/>
          </p:cNvSpPr>
          <p:nvPr/>
        </p:nvSpPr>
        <p:spPr bwMode="auto">
          <a:xfrm>
            <a:off x="4572000" y="2780110"/>
            <a:ext cx="827087"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chemeClr val="tx1"/>
                </a:solidFill>
              </a:rPr>
              <a:t>TA=MAC7</a:t>
            </a:r>
          </a:p>
          <a:p>
            <a:pPr algn="ctr"/>
            <a:r>
              <a:rPr lang="en-US" altLang="zh-CN" sz="900" dirty="0">
                <a:solidFill>
                  <a:srgbClr val="FF0000"/>
                </a:solidFill>
              </a:rPr>
              <a:t>SA = MAC2</a:t>
            </a:r>
          </a:p>
        </p:txBody>
      </p:sp>
      <p:sp>
        <p:nvSpPr>
          <p:cNvPr id="57" name="TextBox 130"/>
          <p:cNvSpPr txBox="1">
            <a:spLocks noChangeArrowheads="1"/>
          </p:cNvSpPr>
          <p:nvPr/>
        </p:nvSpPr>
        <p:spPr bwMode="auto">
          <a:xfrm>
            <a:off x="4499992" y="3717032"/>
            <a:ext cx="827087"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ff</a:t>
            </a:r>
          </a:p>
          <a:p>
            <a:pPr algn="ctr"/>
            <a:r>
              <a:rPr lang="en-US" altLang="zh-CN" sz="900" dirty="0">
                <a:solidFill>
                  <a:srgbClr val="FF0000"/>
                </a:solidFill>
              </a:rPr>
              <a:t>SA = MAC2</a:t>
            </a:r>
          </a:p>
        </p:txBody>
      </p:sp>
      <p:sp>
        <p:nvSpPr>
          <p:cNvPr id="59" name="TextBox 124"/>
          <p:cNvSpPr txBox="1">
            <a:spLocks noChangeArrowheads="1"/>
          </p:cNvSpPr>
          <p:nvPr/>
        </p:nvSpPr>
        <p:spPr bwMode="auto">
          <a:xfrm>
            <a:off x="2051720" y="3140968"/>
            <a:ext cx="647700" cy="230188"/>
          </a:xfrm>
          <a:prstGeom prst="rect">
            <a:avLst/>
          </a:prstGeom>
          <a:noFill/>
          <a:ln w="9525">
            <a:noFill/>
            <a:miter lim="800000"/>
            <a:headEnd/>
            <a:tailEnd/>
          </a:ln>
        </p:spPr>
        <p:txBody>
          <a:bodyPr>
            <a:spAutoFit/>
          </a:bodyPr>
          <a:lstStyle/>
          <a:p>
            <a:pPr algn="ctr"/>
            <a:r>
              <a:rPr lang="en-US" altLang="zh-CN" sz="900" dirty="0" smtClean="0">
                <a:solidFill>
                  <a:schemeClr val="tx1"/>
                </a:solidFill>
              </a:rPr>
              <a:t>MAC4</a:t>
            </a:r>
            <a:endParaRPr lang="en-US" altLang="zh-CN" sz="900" dirty="0">
              <a:solidFill>
                <a:schemeClr val="tx1"/>
              </a:solidFill>
            </a:endParaRPr>
          </a:p>
        </p:txBody>
      </p:sp>
      <p:cxnSp>
        <p:nvCxnSpPr>
          <p:cNvPr id="63" name="形状 62"/>
          <p:cNvCxnSpPr>
            <a:stCxn id="49" idx="3"/>
            <a:endCxn id="46" idx="2"/>
          </p:cNvCxnSpPr>
          <p:nvPr/>
        </p:nvCxnSpPr>
        <p:spPr bwMode="auto">
          <a:xfrm flipV="1">
            <a:off x="6948909" y="3859610"/>
            <a:ext cx="575841" cy="900906"/>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形状 68"/>
          <p:cNvCxnSpPr>
            <a:stCxn id="42" idx="2"/>
            <a:endCxn id="49" idx="1"/>
          </p:cNvCxnSpPr>
          <p:nvPr/>
        </p:nvCxnSpPr>
        <p:spPr bwMode="auto">
          <a:xfrm rot="16200000" flipH="1">
            <a:off x="5760454" y="4292786"/>
            <a:ext cx="756444" cy="17901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sp>
        <p:nvSpPr>
          <p:cNvPr id="60" name="TextBox 124"/>
          <p:cNvSpPr txBox="1">
            <a:spLocks noChangeArrowheads="1"/>
          </p:cNvSpPr>
          <p:nvPr/>
        </p:nvSpPr>
        <p:spPr bwMode="auto">
          <a:xfrm>
            <a:off x="5940152" y="3140968"/>
            <a:ext cx="647700" cy="230188"/>
          </a:xfrm>
          <a:prstGeom prst="rect">
            <a:avLst/>
          </a:prstGeom>
          <a:noFill/>
          <a:ln w="9525">
            <a:noFill/>
            <a:miter lim="800000"/>
            <a:headEnd/>
            <a:tailEnd/>
          </a:ln>
        </p:spPr>
        <p:txBody>
          <a:bodyPr wrap="square">
            <a:spAutoFit/>
          </a:bodyPr>
          <a:lstStyle/>
          <a:p>
            <a:pPr algn="ctr"/>
            <a:r>
              <a:rPr lang="en-US" altLang="zh-CN" sz="900" dirty="0" smtClean="0">
                <a:solidFill>
                  <a:schemeClr val="tx1"/>
                </a:solidFill>
              </a:rPr>
              <a:t>MAC4</a:t>
            </a:r>
            <a:endParaRPr lang="en-US" altLang="zh-CN" sz="9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Compatible with Legacy STAs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113"/>
          <p:cNvSpPr>
            <a:spLocks noChangeArrowheads="1"/>
          </p:cNvSpPr>
          <p:nvPr/>
        </p:nvSpPr>
        <p:spPr bwMode="auto">
          <a:xfrm>
            <a:off x="2411934" y="3212926"/>
            <a:ext cx="7207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a:t>
            </a:r>
          </a:p>
        </p:txBody>
      </p:sp>
      <p:sp>
        <p:nvSpPr>
          <p:cNvPr id="8" name="Rectangle 112"/>
          <p:cNvSpPr>
            <a:spLocks noChangeArrowheads="1"/>
          </p:cNvSpPr>
          <p:nvPr/>
        </p:nvSpPr>
        <p:spPr bwMode="auto">
          <a:xfrm>
            <a:off x="3635896" y="2204864"/>
            <a:ext cx="20542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9" name="Rectangle 113"/>
          <p:cNvSpPr>
            <a:spLocks noChangeArrowheads="1"/>
          </p:cNvSpPr>
          <p:nvPr/>
        </p:nvSpPr>
        <p:spPr bwMode="auto">
          <a:xfrm>
            <a:off x="4321696" y="3068464"/>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STA-Bridge1</a:t>
            </a:r>
          </a:p>
        </p:txBody>
      </p:sp>
      <p:sp>
        <p:nvSpPr>
          <p:cNvPr id="10" name="Rectangle 114"/>
          <p:cNvSpPr>
            <a:spLocks noChangeArrowheads="1"/>
          </p:cNvSpPr>
          <p:nvPr/>
        </p:nvSpPr>
        <p:spPr bwMode="auto">
          <a:xfrm>
            <a:off x="5004321" y="2997026"/>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7"/>
          <p:cNvSpPr>
            <a:spLocks noChangeArrowheads="1"/>
          </p:cNvSpPr>
          <p:nvPr/>
        </p:nvSpPr>
        <p:spPr bwMode="auto">
          <a:xfrm>
            <a:off x="4645546" y="2997026"/>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8"/>
          <p:cNvSpPr>
            <a:spLocks noChangeArrowheads="1"/>
          </p:cNvSpPr>
          <p:nvPr/>
        </p:nvSpPr>
        <p:spPr bwMode="auto">
          <a:xfrm>
            <a:off x="4682059" y="350185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19"/>
          <p:cNvSpPr>
            <a:spLocks noChangeArrowheads="1"/>
          </p:cNvSpPr>
          <p:nvPr/>
        </p:nvSpPr>
        <p:spPr bwMode="auto">
          <a:xfrm>
            <a:off x="4970984" y="350185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4" name="Rectangle 121"/>
          <p:cNvSpPr>
            <a:spLocks noChangeArrowheads="1"/>
          </p:cNvSpPr>
          <p:nvPr/>
        </p:nvSpPr>
        <p:spPr bwMode="auto">
          <a:xfrm>
            <a:off x="4356621" y="4186064"/>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a:solidFill>
                  <a:schemeClr val="tx1"/>
                </a:solidFill>
              </a:rPr>
              <a:t>Node </a:t>
            </a:r>
          </a:p>
        </p:txBody>
      </p:sp>
      <p:sp>
        <p:nvSpPr>
          <p:cNvPr id="15" name="TextBox 124"/>
          <p:cNvSpPr txBox="1">
            <a:spLocks noChangeArrowheads="1"/>
          </p:cNvSpPr>
          <p:nvPr/>
        </p:nvSpPr>
        <p:spPr bwMode="auto">
          <a:xfrm>
            <a:off x="4393134" y="4314651"/>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MAC1</a:t>
            </a:r>
          </a:p>
        </p:txBody>
      </p:sp>
      <p:sp>
        <p:nvSpPr>
          <p:cNvPr id="16" name="TextBox 126"/>
          <p:cNvSpPr txBox="1">
            <a:spLocks noChangeArrowheads="1"/>
          </p:cNvSpPr>
          <p:nvPr/>
        </p:nvSpPr>
        <p:spPr bwMode="auto">
          <a:xfrm>
            <a:off x="4572000" y="2420888"/>
            <a:ext cx="649288" cy="230188"/>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7" name="直接连接符 33"/>
          <p:cNvCxnSpPr>
            <a:stCxn id="14" idx="0"/>
            <a:endCxn id="12" idx="2"/>
          </p:cNvCxnSpPr>
          <p:nvPr/>
        </p:nvCxnSpPr>
        <p:spPr>
          <a:xfrm flipV="1">
            <a:off x="4716984" y="3644726"/>
            <a:ext cx="36512" cy="54133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8" name="直接连接符 36"/>
          <p:cNvCxnSpPr>
            <a:stCxn id="11" idx="2"/>
            <a:endCxn id="12" idx="0"/>
          </p:cNvCxnSpPr>
          <p:nvPr/>
        </p:nvCxnSpPr>
        <p:spPr>
          <a:xfrm>
            <a:off x="4716984" y="3141489"/>
            <a:ext cx="36512" cy="36036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1" name="Straight Connector 59"/>
          <p:cNvCxnSpPr>
            <a:cxnSpLocks noChangeShapeType="1"/>
            <a:endCxn id="10" idx="0"/>
          </p:cNvCxnSpPr>
          <p:nvPr/>
        </p:nvCxnSpPr>
        <p:spPr bwMode="auto">
          <a:xfrm>
            <a:off x="4932040" y="2708920"/>
            <a:ext cx="144513" cy="288106"/>
          </a:xfrm>
          <a:prstGeom prst="line">
            <a:avLst/>
          </a:prstGeom>
          <a:noFill/>
          <a:ln w="9525">
            <a:solidFill>
              <a:srgbClr val="C00000"/>
            </a:solidFill>
            <a:prstDash val="dash"/>
            <a:miter lim="800000"/>
            <a:headEnd/>
            <a:tailEnd/>
          </a:ln>
        </p:spPr>
      </p:cxnSp>
      <p:cxnSp>
        <p:nvCxnSpPr>
          <p:cNvPr id="22" name="Straight Connector 61"/>
          <p:cNvCxnSpPr>
            <a:cxnSpLocks noChangeShapeType="1"/>
            <a:endCxn id="11" idx="0"/>
          </p:cNvCxnSpPr>
          <p:nvPr/>
        </p:nvCxnSpPr>
        <p:spPr bwMode="auto">
          <a:xfrm flipH="1">
            <a:off x="4717778" y="2708920"/>
            <a:ext cx="70246" cy="288106"/>
          </a:xfrm>
          <a:prstGeom prst="line">
            <a:avLst/>
          </a:prstGeom>
          <a:noFill/>
          <a:ln w="9525">
            <a:solidFill>
              <a:srgbClr val="C00000"/>
            </a:solidFill>
            <a:prstDash val="dash"/>
            <a:miter lim="800000"/>
            <a:headEnd/>
            <a:tailEnd/>
          </a:ln>
        </p:spPr>
      </p:cxnSp>
      <p:sp>
        <p:nvSpPr>
          <p:cNvPr id="23" name="Oval 163"/>
          <p:cNvSpPr/>
          <p:nvPr/>
        </p:nvSpPr>
        <p:spPr>
          <a:xfrm>
            <a:off x="4788421" y="38606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24" name="Oval 164"/>
          <p:cNvSpPr/>
          <p:nvPr/>
        </p:nvSpPr>
        <p:spPr>
          <a:xfrm>
            <a:off x="4428059" y="27811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25" name="Oval 165"/>
          <p:cNvSpPr/>
          <p:nvPr/>
        </p:nvSpPr>
        <p:spPr>
          <a:xfrm>
            <a:off x="3348559" y="2708101"/>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sp>
        <p:nvSpPr>
          <p:cNvPr id="26" name="TextBox 124"/>
          <p:cNvSpPr txBox="1">
            <a:spLocks noChangeArrowheads="1"/>
          </p:cNvSpPr>
          <p:nvPr/>
        </p:nvSpPr>
        <p:spPr bwMode="auto">
          <a:xfrm>
            <a:off x="4067696" y="3068464"/>
            <a:ext cx="647700" cy="230187"/>
          </a:xfrm>
          <a:prstGeom prst="rect">
            <a:avLst/>
          </a:prstGeom>
          <a:noFill/>
          <a:ln w="9525">
            <a:noFill/>
            <a:miter lim="800000"/>
            <a:headEnd/>
            <a:tailEnd/>
          </a:ln>
        </p:spPr>
        <p:txBody>
          <a:bodyPr>
            <a:spAutoFit/>
          </a:bodyPr>
          <a:lstStyle/>
          <a:p>
            <a:pPr algn="ctr"/>
            <a:r>
              <a:rPr lang="en-US" altLang="zh-CN" sz="900">
                <a:solidFill>
                  <a:schemeClr val="tx1"/>
                </a:solidFill>
              </a:rPr>
              <a:t>MAC3</a:t>
            </a:r>
          </a:p>
        </p:txBody>
      </p:sp>
      <p:sp>
        <p:nvSpPr>
          <p:cNvPr id="27" name="TextBox 130"/>
          <p:cNvSpPr txBox="1">
            <a:spLocks noChangeArrowheads="1"/>
          </p:cNvSpPr>
          <p:nvPr/>
        </p:nvSpPr>
        <p:spPr bwMode="auto">
          <a:xfrm>
            <a:off x="3635896" y="3789189"/>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28" name="TextBox 130"/>
          <p:cNvSpPr txBox="1">
            <a:spLocks noChangeArrowheads="1"/>
          </p:cNvSpPr>
          <p:nvPr/>
        </p:nvSpPr>
        <p:spPr bwMode="auto">
          <a:xfrm>
            <a:off x="5220221" y="2492201"/>
            <a:ext cx="827088"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RA = MAC7</a:t>
            </a:r>
          </a:p>
          <a:p>
            <a:pPr algn="ctr"/>
            <a:r>
              <a:rPr lang="en-US" altLang="zh-CN" sz="900" dirty="0">
                <a:solidFill>
                  <a:schemeClr val="tx1"/>
                </a:solidFill>
              </a:rPr>
              <a:t>DA = MAC2</a:t>
            </a:r>
          </a:p>
          <a:p>
            <a:pPr algn="ctr"/>
            <a:r>
              <a:rPr lang="en-US" altLang="zh-CN" sz="900" dirty="0">
                <a:solidFill>
                  <a:srgbClr val="FF0000"/>
                </a:solidFill>
              </a:rPr>
              <a:t>TA = MAC3</a:t>
            </a:r>
          </a:p>
        </p:txBody>
      </p:sp>
      <p:sp>
        <p:nvSpPr>
          <p:cNvPr id="29" name="Freeform 169"/>
          <p:cNvSpPr/>
          <p:nvPr/>
        </p:nvSpPr>
        <p:spPr>
          <a:xfrm>
            <a:off x="3191396" y="2466801"/>
            <a:ext cx="1563688" cy="1836738"/>
          </a:xfrm>
          <a:custGeom>
            <a:avLst/>
            <a:gdLst>
              <a:gd name="connsiteX0" fmla="*/ 1471961 w 1564887"/>
              <a:gd name="connsiteY0" fmla="*/ 1836234 h 1836234"/>
              <a:gd name="connsiteX1" fmla="*/ 1505414 w 1564887"/>
              <a:gd name="connsiteY1" fmla="*/ 654205 h 1836234"/>
              <a:gd name="connsiteX2" fmla="*/ 1115122 w 1564887"/>
              <a:gd name="connsiteY2" fmla="*/ 7434 h 1836234"/>
              <a:gd name="connsiteX3" fmla="*/ 0 w 1564887"/>
              <a:gd name="connsiteY3" fmla="*/ 698810 h 1836234"/>
            </a:gdLst>
            <a:ahLst/>
            <a:cxnLst>
              <a:cxn ang="0">
                <a:pos x="connsiteX0" y="connsiteY0"/>
              </a:cxn>
              <a:cxn ang="0">
                <a:pos x="connsiteX1" y="connsiteY1"/>
              </a:cxn>
              <a:cxn ang="0">
                <a:pos x="connsiteX2" y="connsiteY2"/>
              </a:cxn>
              <a:cxn ang="0">
                <a:pos x="connsiteX3" y="connsiteY3"/>
              </a:cxn>
            </a:cxnLst>
            <a:rect l="l" t="t" r="r" b="b"/>
            <a:pathLst>
              <a:path w="1564887" h="1836234">
                <a:moveTo>
                  <a:pt x="1471961" y="1836234"/>
                </a:moveTo>
                <a:cubicBezTo>
                  <a:pt x="1518424" y="1397619"/>
                  <a:pt x="1564887" y="959005"/>
                  <a:pt x="1505414" y="654205"/>
                </a:cubicBezTo>
                <a:cubicBezTo>
                  <a:pt x="1445941" y="349405"/>
                  <a:pt x="1366024" y="0"/>
                  <a:pt x="1115122" y="7434"/>
                </a:cubicBezTo>
                <a:cubicBezTo>
                  <a:pt x="864220" y="14868"/>
                  <a:pt x="432110" y="356839"/>
                  <a:pt x="0" y="698810"/>
                </a:cubicBezTo>
              </a:path>
            </a:pathLst>
          </a:custGeom>
          <a:ln>
            <a:solidFill>
              <a:srgbClr val="0000FF"/>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0" name="TextBox 130"/>
          <p:cNvSpPr txBox="1">
            <a:spLocks noChangeArrowheads="1"/>
          </p:cNvSpPr>
          <p:nvPr/>
        </p:nvSpPr>
        <p:spPr bwMode="auto">
          <a:xfrm>
            <a:off x="2411934" y="2492201"/>
            <a:ext cx="827087"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TA = MAC7</a:t>
            </a:r>
          </a:p>
          <a:p>
            <a:pPr algn="ctr"/>
            <a:r>
              <a:rPr lang="en-US" altLang="zh-CN" sz="900" dirty="0" smtClean="0">
                <a:solidFill>
                  <a:schemeClr val="tx1"/>
                </a:solidFill>
              </a:rPr>
              <a:t>RA </a:t>
            </a:r>
            <a:r>
              <a:rPr lang="en-US" altLang="zh-CN" sz="900" dirty="0">
                <a:solidFill>
                  <a:schemeClr val="tx1"/>
                </a:solidFill>
              </a:rPr>
              <a:t>= MAC2</a:t>
            </a:r>
          </a:p>
          <a:p>
            <a:pPr algn="ctr"/>
            <a:r>
              <a:rPr lang="en-US" altLang="zh-CN" sz="900" dirty="0">
                <a:solidFill>
                  <a:srgbClr val="FF0000"/>
                </a:solidFill>
              </a:rPr>
              <a:t>SA = MAC3</a:t>
            </a:r>
          </a:p>
        </p:txBody>
      </p:sp>
      <p:sp>
        <p:nvSpPr>
          <p:cNvPr id="31" name="TextBox 143"/>
          <p:cNvSpPr txBox="1">
            <a:spLocks noChangeArrowheads="1"/>
          </p:cNvSpPr>
          <p:nvPr/>
        </p:nvSpPr>
        <p:spPr bwMode="auto">
          <a:xfrm>
            <a:off x="2484959" y="3500264"/>
            <a:ext cx="647700" cy="230187"/>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sp>
        <p:nvSpPr>
          <p:cNvPr id="32" name="矩形 31"/>
          <p:cNvSpPr/>
          <p:nvPr/>
        </p:nvSpPr>
        <p:spPr>
          <a:xfrm>
            <a:off x="539552" y="4941168"/>
            <a:ext cx="8064896" cy="1569660"/>
          </a:xfrm>
          <a:prstGeom prst="rect">
            <a:avLst/>
          </a:prstGeom>
        </p:spPr>
        <p:txBody>
          <a:bodyPr wrap="square">
            <a:spAutoFit/>
          </a:bodyPr>
          <a:lstStyle/>
          <a:p>
            <a:pPr lvl="1" algn="just">
              <a:buFont typeface="Arial" pitchFamily="34" charset="0"/>
              <a:buChar char="•"/>
            </a:pPr>
            <a:r>
              <a:rPr lang="en-US" altLang="zh-CN" dirty="0" smtClean="0">
                <a:solidFill>
                  <a:schemeClr val="tx1"/>
                </a:solidFill>
              </a:rPr>
              <a:t>When AP sends frames to associated STAs, it simply sends out one frame, all associated STAs can understand the frame, not only for STA bridges, but also for legacy STAs.</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2800" dirty="0" smtClean="0"/>
              <a:t>No change to existing 802.11 data address format</a:t>
            </a:r>
          </a:p>
          <a:p>
            <a:pPr>
              <a:buFont typeface="Arial" pitchFamily="34" charset="0"/>
              <a:buChar char="•"/>
            </a:pPr>
            <a:r>
              <a:rPr lang="en-US" altLang="zh-CN" sz="2800" dirty="0" smtClean="0"/>
              <a:t>Compatible with legacy STA</a:t>
            </a:r>
          </a:p>
          <a:p>
            <a:pPr>
              <a:buFont typeface="Arial" pitchFamily="34" charset="0"/>
              <a:buChar char="•"/>
            </a:pPr>
            <a:r>
              <a:rPr lang="en-US" altLang="zh-CN" sz="2800" dirty="0" smtClean="0"/>
              <a:t>Less air bandwidth consumption with 3 addresses</a:t>
            </a:r>
          </a:p>
          <a:p>
            <a:pPr>
              <a:buFont typeface="Arial" pitchFamily="34" charset="0"/>
              <a:buChar char="•"/>
            </a:pPr>
            <a:r>
              <a:rPr lang="en-US" altLang="zh-CN" sz="2800" dirty="0" smtClean="0"/>
              <a:t>No reflection issue</a:t>
            </a:r>
          </a:p>
          <a:p>
            <a:pPr>
              <a:buFont typeface="Arial" pitchFamily="34" charset="0"/>
              <a:buChar char="•"/>
            </a:pPr>
            <a:r>
              <a:rPr lang="en-US" altLang="zh-CN" sz="2800" dirty="0" smtClean="0"/>
              <a:t>Easy implementation on AP/STA</a:t>
            </a:r>
          </a:p>
          <a:p>
            <a:pPr>
              <a:buFont typeface="Arial" pitchFamily="34" charset="0"/>
              <a:buChar char="•"/>
            </a:pPr>
            <a:endParaRPr lang="en-US" altLang="zh-CN" sz="2800" dirty="0" smtClean="0"/>
          </a:p>
          <a:p>
            <a:pPr>
              <a:buFont typeface="Arial" pitchFamily="34" charset="0"/>
              <a:buChar char="•"/>
            </a:pPr>
            <a:endParaRPr lang="zh-CN" altLang="en-US" sz="2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981200"/>
            <a:ext cx="8134672" cy="4113213"/>
          </a:xfrm>
        </p:spPr>
        <p:txBody>
          <a:bodyPr/>
          <a:lstStyle/>
          <a:p>
            <a:r>
              <a:rPr lang="en-US" altLang="zh-CN" dirty="0" smtClean="0"/>
              <a:t>Questions &amp; Comments:</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1"/>
          <p:cNvSpPr>
            <a:spLocks noGrp="1" noChangeArrowheads="1"/>
          </p:cNvSpPr>
          <p:nvPr>
            <p:ph type="title"/>
          </p:nvPr>
        </p:nvSpPr>
        <p:spPr>
          <a:ln/>
        </p:spPr>
        <p:txBody>
          <a:bodyPr lIns="90000" tIns="46800" rIns="90000" bIns="46800"/>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January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smtClean="0"/>
              <a:t>This presentation provides a method for addressing frames being transmitted between an AP and an associated non-AP STA Bridge so that the link between them can be used as a general 802 link inside a network. No change is required to the normal 802.11 addressing format and the reflection problem is solved.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Problems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pic>
        <p:nvPicPr>
          <p:cNvPr id="21507" name="Picture 3"/>
          <p:cNvPicPr>
            <a:picLocks noChangeAspect="1" noChangeArrowheads="1"/>
          </p:cNvPicPr>
          <p:nvPr/>
        </p:nvPicPr>
        <p:blipFill>
          <a:blip r:embed="rId2" cstate="print"/>
          <a:srcRect/>
          <a:stretch>
            <a:fillRect/>
          </a:stretch>
        </p:blipFill>
        <p:spPr bwMode="auto">
          <a:xfrm>
            <a:off x="407192" y="2492896"/>
            <a:ext cx="8736808" cy="2160240"/>
          </a:xfrm>
          <a:prstGeom prst="rect">
            <a:avLst/>
          </a:prstGeom>
          <a:noFill/>
          <a:ln w="9525">
            <a:noFill/>
            <a:miter lim="800000"/>
            <a:headEnd/>
            <a:tailEnd/>
          </a:ln>
        </p:spPr>
      </p:pic>
      <p:sp>
        <p:nvSpPr>
          <p:cNvPr id="9" name="TextBox 8"/>
          <p:cNvSpPr txBox="1"/>
          <p:nvPr/>
        </p:nvSpPr>
        <p:spPr>
          <a:xfrm>
            <a:off x="539552" y="1772816"/>
            <a:ext cx="8064896" cy="461665"/>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The Reflected Frame issue</a:t>
            </a:r>
            <a:r>
              <a:rPr lang="de-DE" altLang="zh-CN" dirty="0" smtClean="0">
                <a:solidFill>
                  <a:schemeClr val="tx1"/>
                </a:solidFill>
              </a:rPr>
              <a:t> [1] </a:t>
            </a:r>
            <a:r>
              <a:rPr lang="en-US" altLang="zh-CN" b="1" dirty="0" smtClean="0">
                <a:solidFill>
                  <a:srgbClr val="000000"/>
                </a:solidFill>
                <a:latin typeface="+mn-lt"/>
                <a:ea typeface="+mn-ea"/>
              </a:rPr>
              <a:t>:</a:t>
            </a:r>
            <a:endParaRPr lang="zh-CN" altLang="en-US" b="1" dirty="0">
              <a:solidFill>
                <a:srgbClr val="000000"/>
              </a:solidFill>
              <a:latin typeface="+mn-lt"/>
              <a:ea typeface="+mn-ea"/>
            </a:endParaRPr>
          </a:p>
        </p:txBody>
      </p:sp>
      <p:sp>
        <p:nvSpPr>
          <p:cNvPr id="8" name="Rectangle 9"/>
          <p:cNvSpPr/>
          <p:nvPr/>
        </p:nvSpPr>
        <p:spPr>
          <a:xfrm>
            <a:off x="467544" y="5590981"/>
            <a:ext cx="8280920" cy="646331"/>
          </a:xfrm>
          <a:prstGeom prst="rect">
            <a:avLst/>
          </a:prstGeom>
        </p:spPr>
        <p:txBody>
          <a:bodyPr wrap="square">
            <a:spAutoFit/>
          </a:bodyPr>
          <a:lstStyle/>
          <a:p>
            <a:r>
              <a:rPr lang="de-DE" sz="1800" dirty="0" smtClean="0">
                <a:solidFill>
                  <a:schemeClr val="tx1"/>
                </a:solidFill>
              </a:rPr>
              <a:t>[1] </a:t>
            </a:r>
            <a:r>
              <a:rPr lang="en-US" sz="1800" dirty="0" smtClean="0">
                <a:solidFill>
                  <a:schemeClr val="tx1"/>
                </a:solidFill>
              </a:rPr>
              <a:t>Norman Finn</a:t>
            </a:r>
            <a:r>
              <a:rPr lang="de-DE" sz="1800" i="1" dirty="0" smtClean="0">
                <a:solidFill>
                  <a:schemeClr val="tx1"/>
                </a:solidFill>
              </a:rPr>
              <a:t>, </a:t>
            </a:r>
            <a:r>
              <a:rPr lang="de-DE" altLang="zh-CN" sz="1800" i="1" dirty="0" smtClean="0">
                <a:solidFill>
                  <a:schemeClr val="tx1"/>
                </a:solidFill>
              </a:rPr>
              <a:t>“Data reflection: What 802.1 needs from 802.11“</a:t>
            </a:r>
            <a:r>
              <a:rPr lang="de-DE" altLang="zh-CN" sz="1800" dirty="0" smtClean="0">
                <a:solidFill>
                  <a:schemeClr val="tx1"/>
                </a:solidFill>
              </a:rPr>
              <a:t>,</a:t>
            </a:r>
            <a:r>
              <a:rPr lang="de-DE" altLang="zh-CN" sz="1800" i="1" dirty="0" smtClean="0">
                <a:solidFill>
                  <a:schemeClr val="tx1"/>
                </a:solidFill>
              </a:rPr>
              <a:t> http://www.ieee802.org/1/files/public/docs2012/bz-nfinn-reflection-problem-1012-v1.pdf</a:t>
            </a:r>
            <a:endParaRPr lang="en-US" altLang="zh-CN" sz="18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Problems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pic>
        <p:nvPicPr>
          <p:cNvPr id="22530" name="Picture 2"/>
          <p:cNvPicPr>
            <a:picLocks noChangeAspect="1" noChangeArrowheads="1"/>
          </p:cNvPicPr>
          <p:nvPr/>
        </p:nvPicPr>
        <p:blipFill>
          <a:blip r:embed="rId2" cstate="print"/>
          <a:srcRect/>
          <a:stretch>
            <a:fillRect/>
          </a:stretch>
        </p:blipFill>
        <p:spPr bwMode="auto">
          <a:xfrm>
            <a:off x="539552" y="2780928"/>
            <a:ext cx="8266938" cy="2376264"/>
          </a:xfrm>
          <a:prstGeom prst="rect">
            <a:avLst/>
          </a:prstGeom>
          <a:noFill/>
          <a:ln w="9525">
            <a:noFill/>
            <a:miter lim="800000"/>
            <a:headEnd/>
            <a:tailEnd/>
          </a:ln>
        </p:spPr>
      </p:pic>
      <p:sp>
        <p:nvSpPr>
          <p:cNvPr id="8" name="TextBox 7"/>
          <p:cNvSpPr txBox="1"/>
          <p:nvPr/>
        </p:nvSpPr>
        <p:spPr>
          <a:xfrm>
            <a:off x="467544" y="1916832"/>
            <a:ext cx="8064896" cy="461665"/>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Compatibility with Legacy STAs</a:t>
            </a:r>
            <a:r>
              <a:rPr lang="de-DE" altLang="zh-CN" dirty="0" smtClean="0">
                <a:solidFill>
                  <a:schemeClr val="tx1"/>
                </a:solidFill>
              </a:rPr>
              <a:t> [1] </a:t>
            </a:r>
            <a:r>
              <a:rPr lang="en-US" altLang="zh-CN" b="1" dirty="0" smtClean="0">
                <a:solidFill>
                  <a:srgbClr val="000000"/>
                </a:solidFill>
                <a:latin typeface="+mn-lt"/>
                <a:ea typeface="+mn-ea"/>
              </a:rPr>
              <a:t>:</a:t>
            </a:r>
            <a:endParaRPr lang="zh-CN" altLang="en-US" b="1" dirty="0">
              <a:solidFill>
                <a:srgbClr val="000000"/>
              </a:solidFill>
              <a:latin typeface="+mn-lt"/>
              <a:ea typeface="+mn-ea"/>
            </a:endParaRPr>
          </a:p>
        </p:txBody>
      </p:sp>
      <p:sp>
        <p:nvSpPr>
          <p:cNvPr id="9" name="Rectangle 9"/>
          <p:cNvSpPr/>
          <p:nvPr/>
        </p:nvSpPr>
        <p:spPr>
          <a:xfrm>
            <a:off x="467544" y="5590981"/>
            <a:ext cx="8280920" cy="646331"/>
          </a:xfrm>
          <a:prstGeom prst="rect">
            <a:avLst/>
          </a:prstGeom>
        </p:spPr>
        <p:txBody>
          <a:bodyPr wrap="square">
            <a:spAutoFit/>
          </a:bodyPr>
          <a:lstStyle/>
          <a:p>
            <a:pPr>
              <a:buNone/>
            </a:pPr>
            <a:r>
              <a:rPr lang="de-DE" sz="1800" dirty="0" smtClean="0">
                <a:solidFill>
                  <a:schemeClr val="tx1"/>
                </a:solidFill>
              </a:rPr>
              <a:t>[1] </a:t>
            </a:r>
            <a:r>
              <a:rPr lang="en-US" sz="1800" dirty="0" smtClean="0">
                <a:solidFill>
                  <a:schemeClr val="tx1"/>
                </a:solidFill>
              </a:rPr>
              <a:t>Norman Finn</a:t>
            </a:r>
            <a:r>
              <a:rPr lang="de-DE" sz="1800" i="1" dirty="0" smtClean="0">
                <a:solidFill>
                  <a:schemeClr val="tx1"/>
                </a:solidFill>
              </a:rPr>
              <a:t>, “Data reflection: What 802.1 needs from 802.11“</a:t>
            </a:r>
            <a:r>
              <a:rPr lang="de-DE" sz="1800" dirty="0" smtClean="0">
                <a:solidFill>
                  <a:schemeClr val="tx1"/>
                </a:solidFill>
              </a:rPr>
              <a:t>,</a:t>
            </a:r>
            <a:r>
              <a:rPr lang="de-DE" sz="1800" i="1" dirty="0" smtClean="0">
                <a:solidFill>
                  <a:schemeClr val="tx1"/>
                </a:solidFill>
              </a:rPr>
              <a:t> http://www.ieee802.org/1/files/public/docs2012/bz-nfinn-reflection-problem-1012-v1.pdf</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Architecture of Emulated 802 LAN</a:t>
            </a:r>
            <a:endParaRPr lang="zh-CN" altLang="en-US" dirty="0"/>
          </a:p>
        </p:txBody>
      </p:sp>
      <p:sp>
        <p:nvSpPr>
          <p:cNvPr id="4" name="灯片编号占位符 3"/>
          <p:cNvSpPr>
            <a:spLocks noGrp="1"/>
          </p:cNvSpPr>
          <p:nvPr>
            <p:ph type="sldNum" idx="12"/>
          </p:nvPr>
        </p:nvSpPr>
        <p:spPr>
          <a:xfrm>
            <a:off x="4355976" y="6494463"/>
            <a:ext cx="528637" cy="363537"/>
          </a:xfrm>
        </p:spPr>
        <p:txBody>
          <a:bodyPr/>
          <a:lstStyle/>
          <a:p>
            <a:r>
              <a:rPr lang="en-GB" dirty="0"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a:xfrm>
            <a:off x="5364088" y="6488385"/>
            <a:ext cx="3184520" cy="180975"/>
          </a:xfrm>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椭圆 6"/>
          <p:cNvSpPr/>
          <p:nvPr/>
        </p:nvSpPr>
        <p:spPr>
          <a:xfrm>
            <a:off x="2987824" y="3212976"/>
            <a:ext cx="3816424" cy="2232248"/>
          </a:xfrm>
          <a:prstGeom prst="ellipse">
            <a:avLst/>
          </a:prstGeom>
          <a:ln w="19050">
            <a:prstDash val="sysDot"/>
          </a:ln>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graphicFrame>
        <p:nvGraphicFramePr>
          <p:cNvPr id="8" name="Object 6"/>
          <p:cNvGraphicFramePr>
            <a:graphicFrameLocks noChangeAspect="1"/>
          </p:cNvGraphicFramePr>
          <p:nvPr/>
        </p:nvGraphicFramePr>
        <p:xfrm>
          <a:off x="3635896" y="2276872"/>
          <a:ext cx="2482491" cy="1512168"/>
        </p:xfrm>
        <a:graphic>
          <a:graphicData uri="http://schemas.openxmlformats.org/presentationml/2006/ole">
            <p:oleObj spid="_x0000_s17426" name="CorelDRAW" r:id="rId4" imgW="7264400" imgH="4428067" progId="">
              <p:embed/>
            </p:oleObj>
          </a:graphicData>
        </a:graphic>
      </p:graphicFrame>
      <p:graphicFrame>
        <p:nvGraphicFramePr>
          <p:cNvPr id="10" name="Object 5"/>
          <p:cNvGraphicFramePr>
            <a:graphicFrameLocks noChangeAspect="1"/>
          </p:cNvGraphicFramePr>
          <p:nvPr/>
        </p:nvGraphicFramePr>
        <p:xfrm>
          <a:off x="3851920" y="4221088"/>
          <a:ext cx="3888432" cy="1872208"/>
        </p:xfrm>
        <a:graphic>
          <a:graphicData uri="http://schemas.openxmlformats.org/presentationml/2006/ole">
            <p:oleObj spid="_x0000_s17427" name="CorelDRAW" r:id="rId5" imgW="7264400" imgH="4428067" progId="">
              <p:embed/>
            </p:oleObj>
          </a:graphicData>
        </a:graphic>
      </p:graphicFrame>
      <p:sp>
        <p:nvSpPr>
          <p:cNvPr id="11" name="Rectangle 84"/>
          <p:cNvSpPr>
            <a:spLocks noChangeArrowheads="1"/>
          </p:cNvSpPr>
          <p:nvPr/>
        </p:nvSpPr>
        <p:spPr bwMode="auto">
          <a:xfrm>
            <a:off x="4528452" y="3285505"/>
            <a:ext cx="490537" cy="287337"/>
          </a:xfrm>
          <a:prstGeom prst="rect">
            <a:avLst/>
          </a:prstGeom>
          <a:noFill/>
          <a:ln w="19050" algn="ctr">
            <a:solidFill>
              <a:schemeClr val="tx1"/>
            </a:solidFill>
            <a:round/>
            <a:headEnd/>
            <a:tailEnd/>
          </a:ln>
        </p:spPr>
        <p:txBody>
          <a:bodyPr wrap="none" lIns="87828" tIns="43914" rIns="87828" bIns="43914" anchor="ctr"/>
          <a:lstStyle/>
          <a:p>
            <a:pPr marL="328613" indent="-328613" algn="ctr" defTabSz="877888">
              <a:lnSpc>
                <a:spcPct val="140000"/>
              </a:lnSpc>
              <a:buClr>
                <a:schemeClr val="bg2"/>
              </a:buClr>
              <a:buSzPct val="60000"/>
            </a:pPr>
            <a:r>
              <a:rPr lang="en-US" altLang="zh-CN" sz="1100" dirty="0" smtClean="0">
                <a:solidFill>
                  <a:schemeClr val="tx1"/>
                </a:solidFill>
                <a:latin typeface="FrutigerNext LT Regular" pitchFamily="34" charset="0"/>
                <a:ea typeface="华文细黑" pitchFamily="2" charset="-122"/>
              </a:rPr>
              <a:t>AP</a:t>
            </a:r>
            <a:endParaRPr lang="en-US" altLang="zh-CN" sz="1100" dirty="0">
              <a:solidFill>
                <a:schemeClr val="tx1"/>
              </a:solidFill>
              <a:latin typeface="FrutigerNext LT Regular" pitchFamily="34" charset="0"/>
              <a:ea typeface="华文细黑" pitchFamily="2" charset="-122"/>
            </a:endParaRPr>
          </a:p>
        </p:txBody>
      </p:sp>
      <p:cxnSp>
        <p:nvCxnSpPr>
          <p:cNvPr id="12" name="直接连接符 11"/>
          <p:cNvCxnSpPr/>
          <p:nvPr/>
        </p:nvCxnSpPr>
        <p:spPr>
          <a:xfrm flipV="1">
            <a:off x="3449274" y="3573016"/>
            <a:ext cx="1152128" cy="648072"/>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3" name="直接连接符 12"/>
          <p:cNvCxnSpPr>
            <a:stCxn id="19" idx="0"/>
            <a:endCxn id="11" idx="2"/>
          </p:cNvCxnSpPr>
          <p:nvPr/>
        </p:nvCxnSpPr>
        <p:spPr>
          <a:xfrm flipH="1" flipV="1">
            <a:off x="4773721" y="3572842"/>
            <a:ext cx="57942" cy="1512888"/>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4" name="直接连接符 13"/>
          <p:cNvCxnSpPr/>
          <p:nvPr/>
        </p:nvCxnSpPr>
        <p:spPr>
          <a:xfrm flipH="1" flipV="1">
            <a:off x="4960252" y="3604592"/>
            <a:ext cx="1368425" cy="1008063"/>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sp>
        <p:nvSpPr>
          <p:cNvPr id="15" name="TextBox 43"/>
          <p:cNvSpPr txBox="1">
            <a:spLocks noChangeArrowheads="1"/>
          </p:cNvSpPr>
          <p:nvPr/>
        </p:nvSpPr>
        <p:spPr bwMode="auto">
          <a:xfrm>
            <a:off x="3347864" y="3717032"/>
            <a:ext cx="570990" cy="246221"/>
          </a:xfrm>
          <a:prstGeom prst="rect">
            <a:avLst/>
          </a:prstGeom>
          <a:noFill/>
          <a:ln w="9525">
            <a:noFill/>
            <a:miter lim="800000"/>
            <a:headEnd/>
            <a:tailEnd/>
          </a:ln>
        </p:spPr>
        <p:txBody>
          <a:bodyPr wrap="none">
            <a:spAutoFit/>
          </a:bodyPr>
          <a:lstStyle/>
          <a:p>
            <a:r>
              <a:rPr lang="en-US" altLang="zh-CN" sz="1000" dirty="0" smtClean="0">
                <a:solidFill>
                  <a:schemeClr val="tx1"/>
                </a:solidFill>
              </a:rPr>
              <a:t>WLAN</a:t>
            </a:r>
            <a:endParaRPr lang="zh-CN" altLang="en-US" sz="1000" dirty="0">
              <a:solidFill>
                <a:schemeClr val="tx1"/>
              </a:solidFill>
            </a:endParaRPr>
          </a:p>
        </p:txBody>
      </p:sp>
      <p:sp>
        <p:nvSpPr>
          <p:cNvPr id="16" name="椭圆 15"/>
          <p:cNvSpPr/>
          <p:nvPr/>
        </p:nvSpPr>
        <p:spPr>
          <a:xfrm>
            <a:off x="3026677" y="4148981"/>
            <a:ext cx="431800" cy="360362"/>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17" name="矩形 51"/>
          <p:cNvSpPr>
            <a:spLocks noChangeArrowheads="1"/>
          </p:cNvSpPr>
          <p:nvPr/>
        </p:nvSpPr>
        <p:spPr bwMode="auto">
          <a:xfrm>
            <a:off x="3056218" y="4221088"/>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18" name="椭圆 17"/>
          <p:cNvSpPr/>
          <p:nvPr/>
        </p:nvSpPr>
        <p:spPr>
          <a:xfrm>
            <a:off x="4601477" y="5085730"/>
            <a:ext cx="431800" cy="358775"/>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19" name="矩形 53"/>
          <p:cNvSpPr>
            <a:spLocks noChangeArrowheads="1"/>
          </p:cNvSpPr>
          <p:nvPr/>
        </p:nvSpPr>
        <p:spPr bwMode="auto">
          <a:xfrm>
            <a:off x="4635135" y="5085730"/>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20" name="椭圆 19"/>
          <p:cNvSpPr/>
          <p:nvPr/>
        </p:nvSpPr>
        <p:spPr>
          <a:xfrm>
            <a:off x="6185802" y="4541217"/>
            <a:ext cx="431800" cy="360363"/>
          </a:xfrm>
          <a:prstGeom prst="ellipse">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a:solidFill>
                <a:schemeClr val="tx1"/>
              </a:solidFill>
            </a:endParaRPr>
          </a:p>
        </p:txBody>
      </p:sp>
      <p:sp>
        <p:nvSpPr>
          <p:cNvPr id="21" name="矩形 55"/>
          <p:cNvSpPr>
            <a:spLocks noChangeArrowheads="1"/>
          </p:cNvSpPr>
          <p:nvPr/>
        </p:nvSpPr>
        <p:spPr bwMode="auto">
          <a:xfrm>
            <a:off x="6224570" y="4581128"/>
            <a:ext cx="393056" cy="246221"/>
          </a:xfrm>
          <a:prstGeom prst="rect">
            <a:avLst/>
          </a:prstGeom>
          <a:noFill/>
          <a:ln w="9525">
            <a:noFill/>
            <a:miter lim="800000"/>
            <a:headEnd/>
            <a:tailEnd/>
          </a:ln>
        </p:spPr>
        <p:txBody>
          <a:bodyPr wrap="none">
            <a:spAutoFit/>
          </a:bodyPr>
          <a:lstStyle/>
          <a:p>
            <a:pPr marL="328613" indent="-328613" algn="ctr" defTabSz="877888">
              <a:buClr>
                <a:schemeClr val="bg2"/>
              </a:buClr>
              <a:buSzPct val="60000"/>
            </a:pPr>
            <a:r>
              <a:rPr lang="en-US" altLang="zh-CN" sz="1000" dirty="0" smtClean="0">
                <a:solidFill>
                  <a:schemeClr val="tx1"/>
                </a:solidFill>
                <a:latin typeface="FrutigerNext LT Regular" pitchFamily="34" charset="0"/>
                <a:ea typeface="华文细黑" pitchFamily="2" charset="-122"/>
              </a:rPr>
              <a:t>STA</a:t>
            </a:r>
            <a:endParaRPr lang="en-US" altLang="zh-CN" sz="1000" dirty="0">
              <a:solidFill>
                <a:schemeClr val="tx1"/>
              </a:solidFill>
              <a:latin typeface="FrutigerNext LT Regular" pitchFamily="34" charset="0"/>
              <a:ea typeface="华文细黑" pitchFamily="2" charset="-122"/>
            </a:endParaRPr>
          </a:p>
        </p:txBody>
      </p:sp>
      <p:sp>
        <p:nvSpPr>
          <p:cNvPr id="22" name="TextBox 55"/>
          <p:cNvSpPr txBox="1">
            <a:spLocks noChangeArrowheads="1"/>
          </p:cNvSpPr>
          <p:nvPr/>
        </p:nvSpPr>
        <p:spPr bwMode="auto">
          <a:xfrm>
            <a:off x="4529394" y="2852936"/>
            <a:ext cx="696912" cy="246063"/>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sp>
        <p:nvSpPr>
          <p:cNvPr id="23" name="TextBox 56"/>
          <p:cNvSpPr txBox="1">
            <a:spLocks noChangeArrowheads="1"/>
          </p:cNvSpPr>
          <p:nvPr/>
        </p:nvSpPr>
        <p:spPr bwMode="auto">
          <a:xfrm>
            <a:off x="2411760" y="4437112"/>
            <a:ext cx="696913" cy="247650"/>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sp>
        <p:nvSpPr>
          <p:cNvPr id="24" name="TextBox 57"/>
          <p:cNvSpPr txBox="1">
            <a:spLocks noChangeArrowheads="1"/>
          </p:cNvSpPr>
          <p:nvPr/>
        </p:nvSpPr>
        <p:spPr bwMode="auto">
          <a:xfrm>
            <a:off x="6372200" y="5445224"/>
            <a:ext cx="696912" cy="246063"/>
          </a:xfrm>
          <a:prstGeom prst="rect">
            <a:avLst/>
          </a:prstGeom>
          <a:noFill/>
          <a:ln w="9525">
            <a:noFill/>
            <a:miter lim="800000"/>
            <a:headEnd/>
            <a:tailEnd/>
          </a:ln>
        </p:spPr>
        <p:txBody>
          <a:bodyPr wrap="none">
            <a:spAutoFit/>
          </a:bodyPr>
          <a:lstStyle/>
          <a:p>
            <a:r>
              <a:rPr lang="en-US" altLang="zh-CN" sz="1000" b="1" dirty="0">
                <a:solidFill>
                  <a:schemeClr val="tx1"/>
                </a:solidFill>
              </a:rPr>
              <a:t>802 LAN</a:t>
            </a:r>
            <a:endParaRPr lang="zh-CN" altLang="en-US" sz="1000" b="1" dirty="0">
              <a:solidFill>
                <a:schemeClr val="tx1"/>
              </a:solidFill>
            </a:endParaRPr>
          </a:p>
        </p:txBody>
      </p:sp>
      <p:graphicFrame>
        <p:nvGraphicFramePr>
          <p:cNvPr id="26" name="Object 3"/>
          <p:cNvGraphicFramePr>
            <a:graphicFrameLocks noChangeAspect="1"/>
          </p:cNvGraphicFramePr>
          <p:nvPr/>
        </p:nvGraphicFramePr>
        <p:xfrm>
          <a:off x="1540989" y="4005064"/>
          <a:ext cx="2357652" cy="1152128"/>
        </p:xfrm>
        <a:graphic>
          <a:graphicData uri="http://schemas.openxmlformats.org/presentationml/2006/ole">
            <p:oleObj spid="_x0000_s17428" name="CorelDRAW" r:id="rId6" imgW="3848100" imgH="2565400" progId="">
              <p:embed/>
            </p:oleObj>
          </a:graphicData>
        </a:graphic>
      </p:graphicFrame>
      <p:sp>
        <p:nvSpPr>
          <p:cNvPr id="27" name="TextBox 80"/>
          <p:cNvSpPr txBox="1">
            <a:spLocks noChangeArrowheads="1"/>
          </p:cNvSpPr>
          <p:nvPr/>
        </p:nvSpPr>
        <p:spPr bwMode="auto">
          <a:xfrm>
            <a:off x="4716016" y="4005064"/>
            <a:ext cx="863600" cy="246221"/>
          </a:xfrm>
          <a:prstGeom prst="rect">
            <a:avLst/>
          </a:prstGeom>
          <a:noFill/>
          <a:ln w="9525">
            <a:noFill/>
            <a:miter lim="800000"/>
            <a:headEnd/>
            <a:tailEnd/>
          </a:ln>
        </p:spPr>
        <p:txBody>
          <a:bodyPr>
            <a:spAutoFit/>
          </a:bodyPr>
          <a:lstStyle/>
          <a:p>
            <a:pPr algn="ctr"/>
            <a:r>
              <a:rPr lang="en-US" altLang="zh-CN" sz="1000" dirty="0" smtClean="0">
                <a:solidFill>
                  <a:schemeClr val="tx1"/>
                </a:solidFill>
              </a:rPr>
              <a:t>802.11 BSS</a:t>
            </a:r>
            <a:endParaRPr lang="zh-CN" altLang="en-US" sz="1000" dirty="0">
              <a:solidFill>
                <a:schemeClr val="tx1"/>
              </a:solidFill>
            </a:endParaRPr>
          </a:p>
        </p:txBody>
      </p:sp>
      <p:sp>
        <p:nvSpPr>
          <p:cNvPr id="29" name="TextBox 28"/>
          <p:cNvSpPr txBox="1"/>
          <p:nvPr/>
        </p:nvSpPr>
        <p:spPr>
          <a:xfrm>
            <a:off x="467544" y="1628800"/>
            <a:ext cx="8064896" cy="830997"/>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WLAN associations act as transit links inside the network</a:t>
            </a:r>
            <a:endParaRPr lang="zh-CN" altLang="en-US" b="1" dirty="0">
              <a:solidFill>
                <a:srgbClr val="000000"/>
              </a:solidFill>
              <a:latin typeface="+mn-lt"/>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2013</a:t>
            </a:r>
            <a:endParaRPr lang="en-GB" dirty="0"/>
          </a:p>
        </p:txBody>
      </p:sp>
      <p:sp>
        <p:nvSpPr>
          <p:cNvPr id="5" name="Footer Placeholder 4"/>
          <p:cNvSpPr>
            <a:spLocks noGrp="1"/>
          </p:cNvSpPr>
          <p:nvPr>
            <p:ph type="ftr" idx="14"/>
          </p:nvPr>
        </p:nvSpPr>
        <p:spPr>
          <a:xfrm>
            <a:off x="5940152" y="6475413"/>
            <a:ext cx="2602186" cy="382587"/>
          </a:xfrm>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GB" altLang="zh-CN" dirty="0" smtClean="0"/>
              <a:t>Our idea of the Virtual Wireless Port</a:t>
            </a:r>
            <a:endParaRPr lang="en-US" dirty="0"/>
          </a:p>
        </p:txBody>
      </p:sp>
      <p:sp>
        <p:nvSpPr>
          <p:cNvPr id="28" name="Rectangle 66"/>
          <p:cNvSpPr>
            <a:spLocks noChangeArrowheads="1"/>
          </p:cNvSpPr>
          <p:nvPr/>
        </p:nvSpPr>
        <p:spPr bwMode="auto">
          <a:xfrm>
            <a:off x="2915816" y="3284984"/>
            <a:ext cx="2874250" cy="627937"/>
          </a:xfrm>
          <a:prstGeom prst="rect">
            <a:avLst/>
          </a:prstGeom>
          <a:noFill/>
          <a:ln w="9525">
            <a:solidFill>
              <a:schemeClr val="tx1"/>
            </a:solidFill>
            <a:miter lim="800000"/>
            <a:headEnd/>
            <a:tailEnd/>
          </a:ln>
        </p:spPr>
        <p:txBody>
          <a:bodyPr anchor="ctr"/>
          <a:lstStyle/>
          <a:p>
            <a:pPr algn="ctr">
              <a:buClr>
                <a:srgbClr val="CC9900"/>
              </a:buClr>
            </a:pPr>
            <a:r>
              <a:rPr lang="en-US" altLang="zh-CN" sz="1600" dirty="0">
                <a:solidFill>
                  <a:schemeClr val="tx1"/>
                </a:solidFill>
              </a:rPr>
              <a:t>AP</a:t>
            </a:r>
          </a:p>
        </p:txBody>
      </p:sp>
      <p:sp>
        <p:nvSpPr>
          <p:cNvPr id="29" name="Rectangle 67"/>
          <p:cNvSpPr>
            <a:spLocks noChangeArrowheads="1"/>
          </p:cNvSpPr>
          <p:nvPr/>
        </p:nvSpPr>
        <p:spPr bwMode="auto">
          <a:xfrm>
            <a:off x="2699792" y="4365104"/>
            <a:ext cx="899318" cy="629919"/>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STA</a:t>
            </a:r>
          </a:p>
        </p:txBody>
      </p:sp>
      <p:sp>
        <p:nvSpPr>
          <p:cNvPr id="30" name="Rectangle 68"/>
          <p:cNvSpPr>
            <a:spLocks noChangeArrowheads="1"/>
          </p:cNvSpPr>
          <p:nvPr/>
        </p:nvSpPr>
        <p:spPr bwMode="auto">
          <a:xfrm>
            <a:off x="3852441" y="4292600"/>
            <a:ext cx="1705535" cy="629919"/>
          </a:xfrm>
          <a:prstGeom prst="rect">
            <a:avLst/>
          </a:prstGeom>
          <a:noFill/>
          <a:ln w="9525">
            <a:solidFill>
              <a:schemeClr val="tx1"/>
            </a:solidFill>
            <a:miter lim="800000"/>
            <a:headEnd/>
            <a:tailEnd/>
          </a:ln>
        </p:spPr>
        <p:txBody>
          <a:bodyPr anchor="ctr"/>
          <a:lstStyle/>
          <a:p>
            <a:pPr algn="ctr">
              <a:buClr>
                <a:srgbClr val="CC9900"/>
              </a:buClr>
            </a:pPr>
            <a:r>
              <a:rPr lang="en-US" altLang="zh-CN" sz="1400" dirty="0" smtClean="0">
                <a:solidFill>
                  <a:schemeClr val="tx1"/>
                </a:solidFill>
              </a:rPr>
              <a:t>           STA-Bridge</a:t>
            </a:r>
            <a:endParaRPr lang="en-US" altLang="zh-CN" sz="1400" dirty="0">
              <a:solidFill>
                <a:schemeClr val="tx1"/>
              </a:solidFill>
            </a:endParaRPr>
          </a:p>
        </p:txBody>
      </p:sp>
      <p:sp>
        <p:nvSpPr>
          <p:cNvPr id="31" name="Rectangle 69"/>
          <p:cNvSpPr>
            <a:spLocks noChangeArrowheads="1"/>
          </p:cNvSpPr>
          <p:nvPr/>
        </p:nvSpPr>
        <p:spPr bwMode="auto">
          <a:xfrm>
            <a:off x="4355678" y="4221162"/>
            <a:ext cx="180261"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2" name="Rectangle 70"/>
          <p:cNvSpPr>
            <a:spLocks noChangeArrowheads="1"/>
          </p:cNvSpPr>
          <p:nvPr/>
        </p:nvSpPr>
        <p:spPr bwMode="auto">
          <a:xfrm>
            <a:off x="4644603" y="4221162"/>
            <a:ext cx="178279"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3" name="Rectangle 71"/>
          <p:cNvSpPr>
            <a:spLocks noChangeArrowheads="1"/>
          </p:cNvSpPr>
          <p:nvPr/>
        </p:nvSpPr>
        <p:spPr bwMode="auto">
          <a:xfrm>
            <a:off x="4931940" y="4221162"/>
            <a:ext cx="180259" cy="178279"/>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200"/>
          </a:p>
        </p:txBody>
      </p:sp>
      <p:sp>
        <p:nvSpPr>
          <p:cNvPr id="35" name="TextBox 73"/>
          <p:cNvSpPr txBox="1">
            <a:spLocks noChangeArrowheads="1"/>
          </p:cNvSpPr>
          <p:nvPr/>
        </p:nvSpPr>
        <p:spPr bwMode="auto">
          <a:xfrm>
            <a:off x="5600138" y="4077072"/>
            <a:ext cx="2212222" cy="338554"/>
          </a:xfrm>
          <a:prstGeom prst="rect">
            <a:avLst/>
          </a:prstGeom>
          <a:noFill/>
          <a:ln w="9525">
            <a:noFill/>
            <a:miter lim="800000"/>
            <a:headEnd/>
            <a:tailEnd/>
          </a:ln>
        </p:spPr>
        <p:txBody>
          <a:bodyPr wrap="square">
            <a:spAutoFit/>
          </a:bodyPr>
          <a:lstStyle/>
          <a:p>
            <a:r>
              <a:rPr lang="en-US" altLang="zh-CN" sz="1600" dirty="0" smtClean="0">
                <a:solidFill>
                  <a:schemeClr val="tx1"/>
                </a:solidFill>
              </a:rPr>
              <a:t>3 virtual wireless ports</a:t>
            </a:r>
            <a:endParaRPr lang="en-US" sz="1600" dirty="0">
              <a:solidFill>
                <a:schemeClr val="tx1"/>
              </a:solidFill>
            </a:endParaRPr>
          </a:p>
        </p:txBody>
      </p:sp>
      <p:cxnSp>
        <p:nvCxnSpPr>
          <p:cNvPr id="36" name="Straight Arrow Connector 74"/>
          <p:cNvCxnSpPr>
            <a:cxnSpLocks noChangeShapeType="1"/>
          </p:cNvCxnSpPr>
          <p:nvPr/>
        </p:nvCxnSpPr>
        <p:spPr bwMode="auto">
          <a:xfrm flipH="1" flipV="1">
            <a:off x="4067944" y="3933056"/>
            <a:ext cx="2" cy="360044"/>
          </a:xfrm>
          <a:prstGeom prst="straightConnector1">
            <a:avLst/>
          </a:prstGeom>
          <a:noFill/>
          <a:ln w="9525">
            <a:solidFill>
              <a:schemeClr val="tx1"/>
            </a:solidFill>
            <a:round/>
            <a:headEnd/>
            <a:tailEnd type="arrow" w="med" len="med"/>
          </a:ln>
        </p:spPr>
      </p:cxnSp>
      <p:cxnSp>
        <p:nvCxnSpPr>
          <p:cNvPr id="37" name="Straight Arrow Connector 75"/>
          <p:cNvCxnSpPr>
            <a:cxnSpLocks noChangeShapeType="1"/>
            <a:stCxn id="31" idx="0"/>
          </p:cNvCxnSpPr>
          <p:nvPr/>
        </p:nvCxnSpPr>
        <p:spPr bwMode="auto">
          <a:xfrm flipH="1" flipV="1">
            <a:off x="4427116" y="3932238"/>
            <a:ext cx="18693" cy="288924"/>
          </a:xfrm>
          <a:prstGeom prst="straightConnector1">
            <a:avLst/>
          </a:prstGeom>
          <a:noFill/>
          <a:ln w="9525">
            <a:solidFill>
              <a:schemeClr val="tx1"/>
            </a:solidFill>
            <a:round/>
            <a:headEnd/>
            <a:tailEnd type="arrow" w="med" len="med"/>
          </a:ln>
        </p:spPr>
      </p:cxnSp>
      <p:cxnSp>
        <p:nvCxnSpPr>
          <p:cNvPr id="38" name="Straight Arrow Connector 76"/>
          <p:cNvCxnSpPr>
            <a:cxnSpLocks noChangeShapeType="1"/>
            <a:stCxn id="32" idx="0"/>
          </p:cNvCxnSpPr>
          <p:nvPr/>
        </p:nvCxnSpPr>
        <p:spPr bwMode="auto">
          <a:xfrm flipH="1" flipV="1">
            <a:off x="4716041" y="3932238"/>
            <a:ext cx="17702" cy="288924"/>
          </a:xfrm>
          <a:prstGeom prst="straightConnector1">
            <a:avLst/>
          </a:prstGeom>
          <a:noFill/>
          <a:ln w="9525">
            <a:solidFill>
              <a:schemeClr val="tx1"/>
            </a:solidFill>
            <a:round/>
            <a:headEnd/>
            <a:tailEnd type="arrow" w="med" len="med"/>
          </a:ln>
        </p:spPr>
      </p:cxnSp>
      <p:cxnSp>
        <p:nvCxnSpPr>
          <p:cNvPr id="39" name="Straight Arrow Connector 77"/>
          <p:cNvCxnSpPr>
            <a:cxnSpLocks noChangeShapeType="1"/>
            <a:stCxn id="33" idx="0"/>
          </p:cNvCxnSpPr>
          <p:nvPr/>
        </p:nvCxnSpPr>
        <p:spPr bwMode="auto">
          <a:xfrm flipH="1" flipV="1">
            <a:off x="5003378" y="3932238"/>
            <a:ext cx="18692" cy="288924"/>
          </a:xfrm>
          <a:prstGeom prst="straightConnector1">
            <a:avLst/>
          </a:prstGeom>
          <a:noFill/>
          <a:ln w="9525">
            <a:solidFill>
              <a:schemeClr val="tx1"/>
            </a:solidFill>
            <a:round/>
            <a:headEnd/>
            <a:tailEnd type="arrow" w="med" len="med"/>
          </a:ln>
        </p:spPr>
      </p:cxnSp>
      <p:sp>
        <p:nvSpPr>
          <p:cNvPr id="40" name="Rectangle 79"/>
          <p:cNvSpPr>
            <a:spLocks noChangeArrowheads="1"/>
          </p:cNvSpPr>
          <p:nvPr/>
        </p:nvSpPr>
        <p:spPr bwMode="auto">
          <a:xfrm>
            <a:off x="4247525" y="4851225"/>
            <a:ext cx="180259"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1" name="Rectangle 80"/>
          <p:cNvSpPr>
            <a:spLocks noChangeArrowheads="1"/>
          </p:cNvSpPr>
          <p:nvPr/>
        </p:nvSpPr>
        <p:spPr bwMode="auto">
          <a:xfrm>
            <a:off x="4536450" y="4851225"/>
            <a:ext cx="180259"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2" name="Rectangle 81"/>
          <p:cNvSpPr>
            <a:spLocks noChangeArrowheads="1"/>
          </p:cNvSpPr>
          <p:nvPr/>
        </p:nvSpPr>
        <p:spPr bwMode="auto">
          <a:xfrm>
            <a:off x="4823788" y="4851225"/>
            <a:ext cx="180260" cy="180259"/>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200"/>
          </a:p>
        </p:txBody>
      </p:sp>
      <p:sp>
        <p:nvSpPr>
          <p:cNvPr id="43" name="TextBox 82"/>
          <p:cNvSpPr txBox="1">
            <a:spLocks noChangeArrowheads="1"/>
          </p:cNvSpPr>
          <p:nvPr/>
        </p:nvSpPr>
        <p:spPr bwMode="auto">
          <a:xfrm>
            <a:off x="5580112" y="4705399"/>
            <a:ext cx="1944216" cy="338554"/>
          </a:xfrm>
          <a:prstGeom prst="rect">
            <a:avLst/>
          </a:prstGeom>
          <a:noFill/>
          <a:ln w="9525">
            <a:noFill/>
            <a:miter lim="800000"/>
            <a:headEnd/>
            <a:tailEnd/>
          </a:ln>
        </p:spPr>
        <p:txBody>
          <a:bodyPr wrap="square">
            <a:spAutoFit/>
          </a:bodyPr>
          <a:lstStyle/>
          <a:p>
            <a:r>
              <a:rPr lang="en-US" sz="1600" dirty="0" smtClean="0">
                <a:solidFill>
                  <a:schemeClr val="tx1"/>
                </a:solidFill>
              </a:rPr>
              <a:t>3 wired ports</a:t>
            </a:r>
            <a:endParaRPr lang="en-US" sz="1600" dirty="0">
              <a:solidFill>
                <a:schemeClr val="tx1"/>
              </a:solidFill>
            </a:endParaRPr>
          </a:p>
        </p:txBody>
      </p:sp>
      <p:cxnSp>
        <p:nvCxnSpPr>
          <p:cNvPr id="44" name="Straight Arrow Connector 83"/>
          <p:cNvCxnSpPr>
            <a:cxnSpLocks noChangeShapeType="1"/>
            <a:stCxn id="29" idx="0"/>
          </p:cNvCxnSpPr>
          <p:nvPr/>
        </p:nvCxnSpPr>
        <p:spPr bwMode="auto">
          <a:xfrm flipV="1">
            <a:off x="3149451" y="3933056"/>
            <a:ext cx="54397" cy="432048"/>
          </a:xfrm>
          <a:prstGeom prst="straightConnector1">
            <a:avLst/>
          </a:prstGeom>
          <a:noFill/>
          <a:ln w="9525">
            <a:solidFill>
              <a:schemeClr val="tx1"/>
            </a:solidFill>
            <a:round/>
            <a:headEnd/>
            <a:tailEnd type="arrow" w="med" len="med"/>
          </a:ln>
        </p:spPr>
      </p:cxnSp>
      <p:sp>
        <p:nvSpPr>
          <p:cNvPr id="45" name="Rectangle 84"/>
          <p:cNvSpPr>
            <a:spLocks noChangeArrowheads="1"/>
          </p:cNvSpPr>
          <p:nvPr/>
        </p:nvSpPr>
        <p:spPr bwMode="auto">
          <a:xfrm>
            <a:off x="3960188" y="5211588"/>
            <a:ext cx="899319" cy="449660"/>
          </a:xfrm>
          <a:prstGeom prst="rect">
            <a:avLst/>
          </a:prstGeom>
          <a:noFill/>
          <a:ln w="9525">
            <a:solidFill>
              <a:schemeClr val="tx1"/>
            </a:solidFill>
            <a:miter lim="800000"/>
            <a:headEnd/>
            <a:tailEnd/>
          </a:ln>
        </p:spPr>
        <p:txBody>
          <a:bodyPr anchor="ctr"/>
          <a:lstStyle/>
          <a:p>
            <a:pPr algn="ctr">
              <a:buClr>
                <a:srgbClr val="CC9900"/>
              </a:buClr>
            </a:pPr>
            <a:r>
              <a:rPr lang="en-US" altLang="zh-CN" sz="1400" dirty="0">
                <a:solidFill>
                  <a:schemeClr val="tx1"/>
                </a:solidFill>
              </a:rPr>
              <a:t>Node</a:t>
            </a:r>
          </a:p>
        </p:txBody>
      </p:sp>
      <p:cxnSp>
        <p:nvCxnSpPr>
          <p:cNvPr id="46" name="Straight Arrow Connector 85"/>
          <p:cNvCxnSpPr>
            <a:cxnSpLocks noChangeShapeType="1"/>
            <a:stCxn id="45" idx="0"/>
            <a:endCxn id="40" idx="2"/>
          </p:cNvCxnSpPr>
          <p:nvPr/>
        </p:nvCxnSpPr>
        <p:spPr bwMode="auto">
          <a:xfrm flipH="1" flipV="1">
            <a:off x="4337655" y="5031484"/>
            <a:ext cx="72193" cy="180104"/>
          </a:xfrm>
          <a:prstGeom prst="straightConnector1">
            <a:avLst/>
          </a:prstGeom>
          <a:noFill/>
          <a:ln w="9525">
            <a:solidFill>
              <a:schemeClr val="tx1"/>
            </a:solidFill>
            <a:round/>
            <a:headEnd/>
            <a:tailEnd type="arrow" w="med" len="med"/>
          </a:ln>
        </p:spPr>
      </p:cxnSp>
      <p:cxnSp>
        <p:nvCxnSpPr>
          <p:cNvPr id="47" name="Straight Connector 139"/>
          <p:cNvCxnSpPr>
            <a:stCxn id="40" idx="0"/>
            <a:endCxn id="31" idx="2"/>
          </p:cNvCxnSpPr>
          <p:nvPr/>
        </p:nvCxnSpPr>
        <p:spPr>
          <a:xfrm flipV="1">
            <a:off x="4337655" y="4399441"/>
            <a:ext cx="108154" cy="451784"/>
          </a:xfrm>
          <a:prstGeom prst="line">
            <a:avLst/>
          </a:prstGeom>
          <a:ln>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467544" y="1628800"/>
            <a:ext cx="8064896" cy="1569660"/>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Each STA-Bridge generates several MAC addresses, each of which acts as a virtual port. </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Each virtual wireless port is bound to a MAC address on the wired side network.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2013</a:t>
            </a:r>
            <a:endParaRPr lang="en-GB" dirty="0"/>
          </a:p>
        </p:txBody>
      </p:sp>
      <p:sp>
        <p:nvSpPr>
          <p:cNvPr id="5" name="Footer Placeholder 4"/>
          <p:cNvSpPr>
            <a:spLocks noGrp="1"/>
          </p:cNvSpPr>
          <p:nvPr>
            <p:ph type="ftr" idx="14"/>
          </p:nvPr>
        </p:nvSpPr>
        <p:spPr>
          <a:xfrm>
            <a:off x="5580112" y="6475413"/>
            <a:ext cx="2962226" cy="382587"/>
          </a:xfrm>
        </p:spPr>
        <p:txBody>
          <a:bodyPr/>
          <a:lstStyle/>
          <a:p>
            <a:r>
              <a:rPr lang="en-GB" dirty="0" smtClean="0">
                <a:solidFill>
                  <a:schemeClr val="tx1"/>
                </a:solidFill>
              </a:rPr>
              <a:t>Yan </a:t>
            </a:r>
            <a:r>
              <a:rPr lang="en-GB" dirty="0" err="1" smtClean="0">
                <a:solidFill>
                  <a:schemeClr val="tx1"/>
                </a:solidFill>
              </a:rPr>
              <a:t>Zhuang</a:t>
            </a:r>
            <a:r>
              <a:rPr lang="en-GB" dirty="0" smtClean="0">
                <a:solidFill>
                  <a:schemeClr val="tx1"/>
                </a:solidFill>
              </a:rPr>
              <a:t> et al, </a:t>
            </a:r>
            <a:r>
              <a:rPr lang="en-GB" dirty="0" err="1" smtClean="0">
                <a:solidFill>
                  <a:schemeClr val="tx1"/>
                </a:solidFill>
              </a:rPr>
              <a:t>Huawei</a:t>
            </a:r>
            <a:r>
              <a:rPr lang="en-GB" dirty="0" smtClean="0">
                <a:solidFill>
                  <a:schemeClr val="tx1"/>
                </a:solidFill>
              </a:rPr>
              <a:t> Technologies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solidFill>
                  <a:schemeClr val="tx1"/>
                </a:solidFill>
              </a:rPr>
              <a:t>Slide </a:t>
            </a:r>
            <a:fld id="{DC83D890-10BB-4905-98E9-EC5FFEC1B9BB}" type="slidenum">
              <a:rPr lang="en-GB">
                <a:solidFill>
                  <a:schemeClr val="tx1"/>
                </a:solidFill>
              </a:rPr>
              <a:pPr/>
              <a:t>7</a:t>
            </a:fld>
            <a:endParaRPr lang="en-GB">
              <a:solidFill>
                <a:schemeClr val="tx1"/>
              </a:solidFill>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MAC Translation based on Virtual Wireless Ports</a:t>
            </a:r>
            <a:endParaRPr lang="en-US" dirty="0"/>
          </a:p>
        </p:txBody>
      </p:sp>
      <p:sp>
        <p:nvSpPr>
          <p:cNvPr id="29" name="TextBox 28"/>
          <p:cNvSpPr txBox="1"/>
          <p:nvPr/>
        </p:nvSpPr>
        <p:spPr>
          <a:xfrm>
            <a:off x="467544" y="1966188"/>
            <a:ext cx="8424936" cy="3416320"/>
          </a:xfrm>
          <a:prstGeom prst="rect">
            <a:avLst/>
          </a:prstGeom>
          <a:noFill/>
        </p:spPr>
        <p:txBody>
          <a:bodyPr wrap="square" rtlCol="0">
            <a:spAutoFit/>
          </a:bodyPr>
          <a:lstStyle/>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latin typeface="+mn-lt"/>
                <a:ea typeface="+mn-ea"/>
              </a:rPr>
              <a:t>When frames from wired side accesses to the wireless network, the TA of the frame in 802.11 format will be translated to the MAC address of the bound virtual wireless port.</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1" dirty="0" smtClean="0">
              <a:solidFill>
                <a:srgbClr val="000000"/>
              </a:solidFill>
              <a:latin typeface="+mn-lt"/>
              <a:ea typeface="+mn-ea"/>
            </a:endParaRP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When this bridge frame sends to the outside network, the source address will be changed back to the original MAC address.</a:t>
            </a:r>
          </a:p>
          <a:p>
            <a:pPr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1" dirty="0" smtClean="0">
              <a:solidFill>
                <a:srgbClr val="000000"/>
              </a:solidFill>
            </a:endParaRPr>
          </a:p>
        </p:txBody>
      </p:sp>
    </p:spTree>
    <p:extLst>
      <p:ext uri="{BB962C8B-B14F-4D97-AF65-F5344CB8AC3E}">
        <p14:creationId xmlns:p14="http://schemas.microsoft.com/office/powerpoint/2010/main" xmlns="" val="219403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
        <p:nvSpPr>
          <p:cNvPr id="7" name="Rectangle 112"/>
          <p:cNvSpPr>
            <a:spLocks noChangeArrowheads="1"/>
          </p:cNvSpPr>
          <p:nvPr/>
        </p:nvSpPr>
        <p:spPr bwMode="auto">
          <a:xfrm>
            <a:off x="2949823" y="2708920"/>
            <a:ext cx="20542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AP</a:t>
            </a:r>
          </a:p>
        </p:txBody>
      </p:sp>
      <p:sp>
        <p:nvSpPr>
          <p:cNvPr id="8" name="Rectangle 113"/>
          <p:cNvSpPr>
            <a:spLocks noChangeArrowheads="1"/>
          </p:cNvSpPr>
          <p:nvPr/>
        </p:nvSpPr>
        <p:spPr bwMode="auto">
          <a:xfrm>
            <a:off x="2593504" y="4076576"/>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dirty="0">
                <a:solidFill>
                  <a:schemeClr val="tx1"/>
                </a:solidFill>
              </a:rPr>
              <a:t>STA-Bridge1</a:t>
            </a:r>
          </a:p>
        </p:txBody>
      </p:sp>
      <p:sp>
        <p:nvSpPr>
          <p:cNvPr id="9" name="Rectangle 114"/>
          <p:cNvSpPr>
            <a:spLocks noChangeArrowheads="1"/>
          </p:cNvSpPr>
          <p:nvPr/>
        </p:nvSpPr>
        <p:spPr bwMode="auto">
          <a:xfrm>
            <a:off x="3276129" y="4006726"/>
            <a:ext cx="144463" cy="142875"/>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0" name="Rectangle 117"/>
          <p:cNvSpPr>
            <a:spLocks noChangeArrowheads="1"/>
          </p:cNvSpPr>
          <p:nvPr/>
        </p:nvSpPr>
        <p:spPr bwMode="auto">
          <a:xfrm>
            <a:off x="2917354" y="4006726"/>
            <a:ext cx="144463" cy="142875"/>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11" name="Rectangle 118"/>
          <p:cNvSpPr>
            <a:spLocks noChangeArrowheads="1"/>
          </p:cNvSpPr>
          <p:nvPr/>
        </p:nvSpPr>
        <p:spPr bwMode="auto">
          <a:xfrm>
            <a:off x="2915816" y="4511551"/>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2" name="Rectangle 119"/>
          <p:cNvSpPr>
            <a:spLocks noChangeArrowheads="1"/>
          </p:cNvSpPr>
          <p:nvPr/>
        </p:nvSpPr>
        <p:spPr bwMode="auto">
          <a:xfrm>
            <a:off x="3349005" y="4510261"/>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13" name="Rectangle 121"/>
          <p:cNvSpPr>
            <a:spLocks noChangeArrowheads="1"/>
          </p:cNvSpPr>
          <p:nvPr/>
        </p:nvSpPr>
        <p:spPr bwMode="auto">
          <a:xfrm>
            <a:off x="2628429" y="5195763"/>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smtClean="0">
                <a:solidFill>
                  <a:schemeClr val="tx1"/>
                </a:solidFill>
              </a:rPr>
              <a:t>Node1 </a:t>
            </a:r>
            <a:endParaRPr lang="en-US" altLang="zh-CN" sz="1100" dirty="0">
              <a:solidFill>
                <a:schemeClr val="tx1"/>
              </a:solidFill>
            </a:endParaRPr>
          </a:p>
        </p:txBody>
      </p:sp>
      <p:sp>
        <p:nvSpPr>
          <p:cNvPr id="14" name="TextBox 124"/>
          <p:cNvSpPr txBox="1">
            <a:spLocks noChangeArrowheads="1"/>
          </p:cNvSpPr>
          <p:nvPr/>
        </p:nvSpPr>
        <p:spPr bwMode="auto">
          <a:xfrm>
            <a:off x="2664942" y="5324351"/>
            <a:ext cx="647700" cy="230187"/>
          </a:xfrm>
          <a:prstGeom prst="rect">
            <a:avLst/>
          </a:prstGeom>
          <a:noFill/>
          <a:ln w="9525">
            <a:noFill/>
            <a:miter lim="800000"/>
            <a:headEnd/>
            <a:tailEnd/>
          </a:ln>
        </p:spPr>
        <p:txBody>
          <a:bodyPr>
            <a:spAutoFit/>
          </a:bodyPr>
          <a:lstStyle/>
          <a:p>
            <a:pPr algn="ctr"/>
            <a:r>
              <a:rPr lang="en-US" altLang="zh-CN" sz="900">
                <a:solidFill>
                  <a:schemeClr val="tx1"/>
                </a:solidFill>
              </a:rPr>
              <a:t>MAC1</a:t>
            </a:r>
          </a:p>
        </p:txBody>
      </p:sp>
      <p:sp>
        <p:nvSpPr>
          <p:cNvPr id="15" name="TextBox 126"/>
          <p:cNvSpPr txBox="1">
            <a:spLocks noChangeArrowheads="1"/>
          </p:cNvSpPr>
          <p:nvPr/>
        </p:nvSpPr>
        <p:spPr bwMode="auto">
          <a:xfrm>
            <a:off x="3490664" y="2996952"/>
            <a:ext cx="649288" cy="228600"/>
          </a:xfrm>
          <a:prstGeom prst="rect">
            <a:avLst/>
          </a:prstGeom>
          <a:noFill/>
          <a:ln w="9525">
            <a:noFill/>
            <a:miter lim="800000"/>
            <a:headEnd/>
            <a:tailEnd/>
          </a:ln>
        </p:spPr>
        <p:txBody>
          <a:bodyPr>
            <a:spAutoFit/>
          </a:bodyPr>
          <a:lstStyle/>
          <a:p>
            <a:pPr algn="ctr"/>
            <a:r>
              <a:rPr lang="en-US" altLang="zh-CN" sz="900" dirty="0">
                <a:solidFill>
                  <a:schemeClr val="tx1"/>
                </a:solidFill>
              </a:rPr>
              <a:t>MAC7</a:t>
            </a:r>
          </a:p>
        </p:txBody>
      </p:sp>
      <p:cxnSp>
        <p:nvCxnSpPr>
          <p:cNvPr id="16" name="直接连接符 33"/>
          <p:cNvCxnSpPr>
            <a:stCxn id="13" idx="0"/>
            <a:endCxn id="11" idx="2"/>
          </p:cNvCxnSpPr>
          <p:nvPr/>
        </p:nvCxnSpPr>
        <p:spPr>
          <a:xfrm flipH="1" flipV="1">
            <a:off x="2988047" y="4654426"/>
            <a:ext cx="745" cy="54133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7" name="直接连接符 36"/>
          <p:cNvCxnSpPr>
            <a:stCxn id="10" idx="2"/>
            <a:endCxn id="11" idx="0"/>
          </p:cNvCxnSpPr>
          <p:nvPr/>
        </p:nvCxnSpPr>
        <p:spPr>
          <a:xfrm flipH="1">
            <a:off x="2988047" y="4149601"/>
            <a:ext cx="1539" cy="36195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1" name="Straight Connector 61"/>
          <p:cNvCxnSpPr>
            <a:cxnSpLocks noChangeShapeType="1"/>
            <a:stCxn id="7" idx="2"/>
            <a:endCxn id="10" idx="0"/>
          </p:cNvCxnSpPr>
          <p:nvPr/>
        </p:nvCxnSpPr>
        <p:spPr bwMode="auto">
          <a:xfrm flipH="1">
            <a:off x="2989586" y="3213745"/>
            <a:ext cx="987350" cy="792981"/>
          </a:xfrm>
          <a:prstGeom prst="line">
            <a:avLst/>
          </a:prstGeom>
          <a:noFill/>
          <a:ln w="9525">
            <a:solidFill>
              <a:srgbClr val="C00000"/>
            </a:solidFill>
            <a:prstDash val="dash"/>
            <a:miter lim="800000"/>
            <a:headEnd/>
            <a:tailEnd/>
          </a:ln>
        </p:spPr>
      </p:cxnSp>
      <p:sp>
        <p:nvSpPr>
          <p:cNvPr id="22" name="Rectangle 113"/>
          <p:cNvSpPr>
            <a:spLocks noChangeArrowheads="1"/>
          </p:cNvSpPr>
          <p:nvPr/>
        </p:nvSpPr>
        <p:spPr bwMode="auto">
          <a:xfrm>
            <a:off x="4571727" y="4077072"/>
            <a:ext cx="1368425" cy="504825"/>
          </a:xfrm>
          <a:prstGeom prst="rect">
            <a:avLst/>
          </a:prstGeom>
          <a:noFill/>
          <a:ln w="9525">
            <a:solidFill>
              <a:schemeClr val="tx1"/>
            </a:solidFill>
            <a:miter lim="800000"/>
            <a:headEnd/>
            <a:tailEnd/>
          </a:ln>
        </p:spPr>
        <p:txBody>
          <a:bodyPr anchor="ctr"/>
          <a:lstStyle/>
          <a:p>
            <a:pPr algn="ctr">
              <a:buClr>
                <a:srgbClr val="CC9900"/>
              </a:buClr>
            </a:pPr>
            <a:r>
              <a:rPr lang="en-US" altLang="zh-CN" sz="1100">
                <a:solidFill>
                  <a:schemeClr val="tx1"/>
                </a:solidFill>
              </a:rPr>
              <a:t>STA-Bridge2</a:t>
            </a:r>
          </a:p>
        </p:txBody>
      </p:sp>
      <p:sp>
        <p:nvSpPr>
          <p:cNvPr id="24" name="Rectangle 117"/>
          <p:cNvSpPr>
            <a:spLocks noChangeArrowheads="1"/>
          </p:cNvSpPr>
          <p:nvPr/>
        </p:nvSpPr>
        <p:spPr bwMode="auto">
          <a:xfrm>
            <a:off x="4895577" y="4008313"/>
            <a:ext cx="144463" cy="144463"/>
          </a:xfrm>
          <a:prstGeom prst="rect">
            <a:avLst/>
          </a:prstGeom>
          <a:solidFill>
            <a:srgbClr val="92D050"/>
          </a:solidFill>
          <a:ln w="9525">
            <a:solidFill>
              <a:schemeClr val="tx1"/>
            </a:solidFill>
            <a:prstDash val="dash"/>
            <a:miter lim="800000"/>
            <a:headEnd/>
            <a:tailEnd/>
          </a:ln>
        </p:spPr>
        <p:txBody>
          <a:bodyPr anchor="ctr"/>
          <a:lstStyle/>
          <a:p>
            <a:pPr algn="ctr">
              <a:buClr>
                <a:srgbClr val="CC9900"/>
              </a:buClr>
            </a:pPr>
            <a:endParaRPr lang="en-US" altLang="zh-CN" sz="1100">
              <a:solidFill>
                <a:schemeClr val="tx1"/>
              </a:solidFill>
            </a:endParaRPr>
          </a:p>
        </p:txBody>
      </p:sp>
      <p:sp>
        <p:nvSpPr>
          <p:cNvPr id="25" name="Rectangle 118"/>
          <p:cNvSpPr>
            <a:spLocks noChangeArrowheads="1"/>
          </p:cNvSpPr>
          <p:nvPr/>
        </p:nvSpPr>
        <p:spPr bwMode="auto">
          <a:xfrm>
            <a:off x="4932090" y="4513138"/>
            <a:ext cx="144462"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sp>
        <p:nvSpPr>
          <p:cNvPr id="26" name="Rectangle 119"/>
          <p:cNvSpPr>
            <a:spLocks noChangeArrowheads="1"/>
          </p:cNvSpPr>
          <p:nvPr/>
        </p:nvSpPr>
        <p:spPr bwMode="auto">
          <a:xfrm>
            <a:off x="5221015" y="4513138"/>
            <a:ext cx="142875" cy="142875"/>
          </a:xfrm>
          <a:prstGeom prst="rect">
            <a:avLst/>
          </a:prstGeom>
          <a:solidFill>
            <a:schemeClr val="bg1"/>
          </a:solidFill>
          <a:ln w="9525">
            <a:solidFill>
              <a:schemeClr val="tx1"/>
            </a:solidFill>
            <a:miter lim="800000"/>
            <a:headEnd/>
            <a:tailEnd/>
          </a:ln>
        </p:spPr>
        <p:txBody>
          <a:bodyPr anchor="ctr"/>
          <a:lstStyle/>
          <a:p>
            <a:pPr algn="ctr">
              <a:buClr>
                <a:srgbClr val="CC9900"/>
              </a:buClr>
            </a:pPr>
            <a:endParaRPr lang="en-US" altLang="zh-CN" sz="1100">
              <a:solidFill>
                <a:schemeClr val="tx1"/>
              </a:solidFill>
            </a:endParaRPr>
          </a:p>
        </p:txBody>
      </p:sp>
      <p:cxnSp>
        <p:nvCxnSpPr>
          <p:cNvPr id="27" name="直接连接符 36"/>
          <p:cNvCxnSpPr>
            <a:stCxn id="24" idx="2"/>
            <a:endCxn id="25" idx="0"/>
          </p:cNvCxnSpPr>
          <p:nvPr/>
        </p:nvCxnSpPr>
        <p:spPr>
          <a:xfrm>
            <a:off x="4967015" y="4152776"/>
            <a:ext cx="36512" cy="3603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8" name="Rectangle 121"/>
          <p:cNvSpPr>
            <a:spLocks noChangeArrowheads="1"/>
          </p:cNvSpPr>
          <p:nvPr/>
        </p:nvSpPr>
        <p:spPr bwMode="auto">
          <a:xfrm>
            <a:off x="4932040" y="5229200"/>
            <a:ext cx="720725" cy="358775"/>
          </a:xfrm>
          <a:prstGeom prst="rect">
            <a:avLst/>
          </a:prstGeom>
          <a:noFill/>
          <a:ln w="9525">
            <a:solidFill>
              <a:schemeClr val="tx1"/>
            </a:solidFill>
            <a:prstDash val="dash"/>
            <a:miter lim="800000"/>
            <a:headEnd/>
            <a:tailEnd/>
          </a:ln>
        </p:spPr>
        <p:txBody>
          <a:bodyPr/>
          <a:lstStyle/>
          <a:p>
            <a:pPr algn="ctr">
              <a:buClr>
                <a:srgbClr val="CC9900"/>
              </a:buClr>
            </a:pPr>
            <a:r>
              <a:rPr lang="en-US" altLang="zh-CN" sz="1100" dirty="0" smtClean="0">
                <a:solidFill>
                  <a:schemeClr val="tx1"/>
                </a:solidFill>
              </a:rPr>
              <a:t>Node2 </a:t>
            </a:r>
            <a:endParaRPr lang="en-US" altLang="zh-CN" sz="1100" dirty="0">
              <a:solidFill>
                <a:schemeClr val="tx1"/>
              </a:solidFill>
            </a:endParaRPr>
          </a:p>
        </p:txBody>
      </p:sp>
      <p:sp>
        <p:nvSpPr>
          <p:cNvPr id="29" name="TextBox 124"/>
          <p:cNvSpPr txBox="1">
            <a:spLocks noChangeArrowheads="1"/>
          </p:cNvSpPr>
          <p:nvPr/>
        </p:nvSpPr>
        <p:spPr bwMode="auto">
          <a:xfrm>
            <a:off x="4932040" y="5373216"/>
            <a:ext cx="647700" cy="230187"/>
          </a:xfrm>
          <a:prstGeom prst="rect">
            <a:avLst/>
          </a:prstGeom>
          <a:noFill/>
          <a:ln w="9525">
            <a:noFill/>
            <a:miter lim="800000"/>
            <a:headEnd/>
            <a:tailEnd/>
          </a:ln>
        </p:spPr>
        <p:txBody>
          <a:bodyPr>
            <a:spAutoFit/>
          </a:bodyPr>
          <a:lstStyle/>
          <a:p>
            <a:pPr algn="ctr"/>
            <a:r>
              <a:rPr lang="en-US" altLang="zh-CN" sz="900" dirty="0">
                <a:solidFill>
                  <a:schemeClr val="tx1"/>
                </a:solidFill>
              </a:rPr>
              <a:t>MAC2</a:t>
            </a:r>
          </a:p>
        </p:txBody>
      </p:sp>
      <p:cxnSp>
        <p:nvCxnSpPr>
          <p:cNvPr id="30" name="直接连接符 33"/>
          <p:cNvCxnSpPr>
            <a:endCxn id="25" idx="2"/>
          </p:cNvCxnSpPr>
          <p:nvPr/>
        </p:nvCxnSpPr>
        <p:spPr>
          <a:xfrm flipH="1" flipV="1">
            <a:off x="5005115" y="4656013"/>
            <a:ext cx="71437" cy="574675"/>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1" name="Oval 95"/>
          <p:cNvSpPr/>
          <p:nvPr/>
        </p:nvSpPr>
        <p:spPr>
          <a:xfrm>
            <a:off x="3060229" y="487032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1</a:t>
            </a:r>
          </a:p>
        </p:txBody>
      </p:sp>
      <p:sp>
        <p:nvSpPr>
          <p:cNvPr id="32" name="Oval 96"/>
          <p:cNvSpPr/>
          <p:nvPr/>
        </p:nvSpPr>
        <p:spPr>
          <a:xfrm>
            <a:off x="2699867" y="3789238"/>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2</a:t>
            </a:r>
          </a:p>
        </p:txBody>
      </p:sp>
      <p:sp>
        <p:nvSpPr>
          <p:cNvPr id="33" name="Oval 97"/>
          <p:cNvSpPr/>
          <p:nvPr/>
        </p:nvSpPr>
        <p:spPr>
          <a:xfrm>
            <a:off x="4427984" y="3717156"/>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3</a:t>
            </a:r>
          </a:p>
        </p:txBody>
      </p:sp>
      <p:cxnSp>
        <p:nvCxnSpPr>
          <p:cNvPr id="34" name="Straight Connector 59"/>
          <p:cNvCxnSpPr>
            <a:cxnSpLocks noChangeShapeType="1"/>
            <a:endCxn id="24" idx="0"/>
          </p:cNvCxnSpPr>
          <p:nvPr/>
        </p:nvCxnSpPr>
        <p:spPr bwMode="auto">
          <a:xfrm>
            <a:off x="4139952" y="3212976"/>
            <a:ext cx="827857" cy="795337"/>
          </a:xfrm>
          <a:prstGeom prst="line">
            <a:avLst/>
          </a:prstGeom>
          <a:noFill/>
          <a:ln w="9525">
            <a:solidFill>
              <a:srgbClr val="C00000"/>
            </a:solidFill>
            <a:prstDash val="dash"/>
            <a:miter lim="800000"/>
            <a:headEnd/>
            <a:tailEnd/>
          </a:ln>
        </p:spPr>
      </p:cxnSp>
      <p:sp>
        <p:nvSpPr>
          <p:cNvPr id="38" name="TextBox 124"/>
          <p:cNvSpPr txBox="1">
            <a:spLocks noChangeArrowheads="1"/>
          </p:cNvSpPr>
          <p:nvPr/>
        </p:nvSpPr>
        <p:spPr bwMode="auto">
          <a:xfrm>
            <a:off x="2339752" y="4062908"/>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MAC3</a:t>
            </a:r>
          </a:p>
        </p:txBody>
      </p:sp>
      <p:sp>
        <p:nvSpPr>
          <p:cNvPr id="40" name="TextBox 130"/>
          <p:cNvSpPr txBox="1">
            <a:spLocks noChangeArrowheads="1"/>
          </p:cNvSpPr>
          <p:nvPr/>
        </p:nvSpPr>
        <p:spPr bwMode="auto">
          <a:xfrm>
            <a:off x="1979712" y="4725144"/>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41" name="TextBox 130"/>
          <p:cNvSpPr txBox="1">
            <a:spLocks noChangeArrowheads="1"/>
          </p:cNvSpPr>
          <p:nvPr/>
        </p:nvSpPr>
        <p:spPr bwMode="auto">
          <a:xfrm>
            <a:off x="2339752" y="3140968"/>
            <a:ext cx="899096" cy="507831"/>
          </a:xfrm>
          <a:prstGeom prst="rect">
            <a:avLst/>
          </a:prstGeom>
          <a:solidFill>
            <a:srgbClr val="92D050"/>
          </a:solidFill>
          <a:ln w="9525">
            <a:noFill/>
            <a:miter lim="800000"/>
            <a:headEnd/>
            <a:tailEnd/>
          </a:ln>
        </p:spPr>
        <p:txBody>
          <a:bodyPr wrap="square">
            <a:spAutoFit/>
          </a:bodyPr>
          <a:lstStyle/>
          <a:p>
            <a:pPr algn="ctr"/>
            <a:r>
              <a:rPr lang="en-US" altLang="zh-CN" sz="900" dirty="0">
                <a:solidFill>
                  <a:schemeClr val="tx1"/>
                </a:solidFill>
              </a:rPr>
              <a:t>RA = MAC7</a:t>
            </a:r>
          </a:p>
          <a:p>
            <a:pPr algn="ctr"/>
            <a:r>
              <a:rPr lang="en-US" altLang="zh-CN" sz="900" dirty="0">
                <a:solidFill>
                  <a:schemeClr val="tx1"/>
                </a:solidFill>
              </a:rPr>
              <a:t>DA = MAC2</a:t>
            </a:r>
          </a:p>
          <a:p>
            <a:pPr algn="ctr"/>
            <a:r>
              <a:rPr lang="en-US" altLang="zh-CN" sz="900" dirty="0">
                <a:solidFill>
                  <a:srgbClr val="FF0000"/>
                </a:solidFill>
              </a:rPr>
              <a:t>TA = MAC3</a:t>
            </a:r>
          </a:p>
        </p:txBody>
      </p:sp>
      <p:sp>
        <p:nvSpPr>
          <p:cNvPr id="42" name="TextBox 130"/>
          <p:cNvSpPr txBox="1">
            <a:spLocks noChangeArrowheads="1"/>
          </p:cNvSpPr>
          <p:nvPr/>
        </p:nvSpPr>
        <p:spPr bwMode="auto">
          <a:xfrm>
            <a:off x="4788024" y="3281040"/>
            <a:ext cx="827088" cy="5080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TA = MAC7</a:t>
            </a:r>
          </a:p>
          <a:p>
            <a:pPr algn="ctr"/>
            <a:r>
              <a:rPr lang="en-US" altLang="zh-CN" sz="900" dirty="0">
                <a:solidFill>
                  <a:schemeClr val="tx1"/>
                </a:solidFill>
              </a:rPr>
              <a:t>DA = MAC5</a:t>
            </a:r>
          </a:p>
          <a:p>
            <a:pPr algn="ctr"/>
            <a:r>
              <a:rPr lang="en-US" altLang="zh-CN" sz="900" dirty="0">
                <a:solidFill>
                  <a:srgbClr val="FF0000"/>
                </a:solidFill>
              </a:rPr>
              <a:t>SA = MAC3</a:t>
            </a:r>
          </a:p>
        </p:txBody>
      </p:sp>
      <p:sp>
        <p:nvSpPr>
          <p:cNvPr id="43" name="TextBox 124"/>
          <p:cNvSpPr txBox="1">
            <a:spLocks noChangeArrowheads="1"/>
          </p:cNvSpPr>
          <p:nvPr/>
        </p:nvSpPr>
        <p:spPr bwMode="auto">
          <a:xfrm>
            <a:off x="4427984" y="4077072"/>
            <a:ext cx="647700" cy="230188"/>
          </a:xfrm>
          <a:prstGeom prst="rect">
            <a:avLst/>
          </a:prstGeom>
          <a:noFill/>
          <a:ln w="9525">
            <a:noFill/>
            <a:miter lim="800000"/>
            <a:headEnd/>
            <a:tailEnd/>
          </a:ln>
        </p:spPr>
        <p:txBody>
          <a:bodyPr>
            <a:spAutoFit/>
          </a:bodyPr>
          <a:lstStyle/>
          <a:p>
            <a:pPr algn="ctr"/>
            <a:r>
              <a:rPr lang="en-US" altLang="zh-CN" sz="900" dirty="0">
                <a:solidFill>
                  <a:schemeClr val="tx1"/>
                </a:solidFill>
              </a:rPr>
              <a:t>MAC5</a:t>
            </a:r>
          </a:p>
        </p:txBody>
      </p:sp>
      <p:sp>
        <p:nvSpPr>
          <p:cNvPr id="44" name="TextBox 130"/>
          <p:cNvSpPr txBox="1">
            <a:spLocks noChangeArrowheads="1"/>
          </p:cNvSpPr>
          <p:nvPr/>
        </p:nvSpPr>
        <p:spPr bwMode="auto">
          <a:xfrm>
            <a:off x="4139952" y="4797152"/>
            <a:ext cx="827088" cy="368300"/>
          </a:xfrm>
          <a:prstGeom prst="rect">
            <a:avLst/>
          </a:prstGeom>
          <a:solidFill>
            <a:srgbClr val="92D050"/>
          </a:solidFill>
          <a:ln w="9525">
            <a:noFill/>
            <a:miter lim="800000"/>
            <a:headEnd/>
            <a:tailEnd/>
          </a:ln>
        </p:spPr>
        <p:txBody>
          <a:bodyPr>
            <a:spAutoFit/>
          </a:bodyPr>
          <a:lstStyle/>
          <a:p>
            <a:pPr algn="ctr"/>
            <a:r>
              <a:rPr lang="en-US" altLang="zh-CN" sz="900" dirty="0">
                <a:solidFill>
                  <a:schemeClr val="tx1"/>
                </a:solidFill>
              </a:rPr>
              <a:t>DA = MAC2</a:t>
            </a:r>
          </a:p>
          <a:p>
            <a:pPr algn="ctr"/>
            <a:r>
              <a:rPr lang="en-US" altLang="zh-CN" sz="900" dirty="0">
                <a:solidFill>
                  <a:srgbClr val="FF0000"/>
                </a:solidFill>
              </a:rPr>
              <a:t>SA = MAC1</a:t>
            </a:r>
          </a:p>
        </p:txBody>
      </p:sp>
      <p:sp>
        <p:nvSpPr>
          <p:cNvPr id="51" name="Oval 97"/>
          <p:cNvSpPr/>
          <p:nvPr/>
        </p:nvSpPr>
        <p:spPr>
          <a:xfrm>
            <a:off x="5076056" y="4869160"/>
            <a:ext cx="215900" cy="2159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4</a:t>
            </a:r>
          </a:p>
        </p:txBody>
      </p:sp>
      <p:sp>
        <p:nvSpPr>
          <p:cNvPr id="56" name="任意多边形 55"/>
          <p:cNvSpPr/>
          <p:nvPr/>
        </p:nvSpPr>
        <p:spPr bwMode="auto">
          <a:xfrm>
            <a:off x="2683892" y="3083099"/>
            <a:ext cx="2557462" cy="2112962"/>
          </a:xfrm>
          <a:custGeom>
            <a:avLst/>
            <a:gdLst>
              <a:gd name="connsiteX0" fmla="*/ 177800 w 2557462"/>
              <a:gd name="connsiteY0" fmla="*/ 2112962 h 2112962"/>
              <a:gd name="connsiteX1" fmla="*/ 15875 w 2557462"/>
              <a:gd name="connsiteY1" fmla="*/ 1341437 h 2112962"/>
              <a:gd name="connsiteX2" fmla="*/ 273050 w 2557462"/>
              <a:gd name="connsiteY2" fmla="*/ 989012 h 2112962"/>
              <a:gd name="connsiteX3" fmla="*/ 1454150 w 2557462"/>
              <a:gd name="connsiteY3" fmla="*/ 26987 h 2112962"/>
              <a:gd name="connsiteX4" fmla="*/ 2397125 w 2557462"/>
              <a:gd name="connsiteY4" fmla="*/ 827087 h 2112962"/>
              <a:gd name="connsiteX5" fmla="*/ 2416175 w 2557462"/>
              <a:gd name="connsiteY5" fmla="*/ 1550987 h 211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57462" h="2112962">
                <a:moveTo>
                  <a:pt x="177800" y="2112962"/>
                </a:moveTo>
                <a:cubicBezTo>
                  <a:pt x="88900" y="1820862"/>
                  <a:pt x="0" y="1528762"/>
                  <a:pt x="15875" y="1341437"/>
                </a:cubicBezTo>
                <a:cubicBezTo>
                  <a:pt x="31750" y="1154112"/>
                  <a:pt x="33338" y="1208087"/>
                  <a:pt x="273050" y="989012"/>
                </a:cubicBezTo>
                <a:cubicBezTo>
                  <a:pt x="512763" y="769937"/>
                  <a:pt x="1100138" y="53975"/>
                  <a:pt x="1454150" y="26987"/>
                </a:cubicBezTo>
                <a:cubicBezTo>
                  <a:pt x="1808163" y="0"/>
                  <a:pt x="2236788" y="573087"/>
                  <a:pt x="2397125" y="827087"/>
                </a:cubicBezTo>
                <a:cubicBezTo>
                  <a:pt x="2557462" y="1081087"/>
                  <a:pt x="2486818" y="1316037"/>
                  <a:pt x="2416175" y="1550987"/>
                </a:cubicBezTo>
              </a:path>
            </a:pathLst>
          </a:custGeom>
          <a:noFill/>
          <a:ln w="9525"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矩形 56"/>
          <p:cNvSpPr/>
          <p:nvPr/>
        </p:nvSpPr>
        <p:spPr>
          <a:xfrm>
            <a:off x="683568" y="1700808"/>
            <a:ext cx="8208912" cy="830997"/>
          </a:xfrm>
          <a:prstGeom prst="rect">
            <a:avLst/>
          </a:prstGeom>
        </p:spPr>
        <p:txBody>
          <a:bodyPr wrap="square">
            <a:spAutoFit/>
          </a:bodyPr>
          <a:lstStyle/>
          <a:p>
            <a:pPr marL="285750" lvl="1" eaLnBrk="1" hangingPunct="1">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1" dirty="0" smtClean="0">
                <a:solidFill>
                  <a:srgbClr val="000000"/>
                </a:solidFill>
              </a:rPr>
              <a:t>Node 1 behind STA-B 1 transmits a frame to Node 2 behind STA-B 2.</a:t>
            </a:r>
          </a:p>
        </p:txBody>
      </p:sp>
      <p:sp>
        <p:nvSpPr>
          <p:cNvPr id="58"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An example of transmitting a bridge frame</a:t>
            </a:r>
            <a:endParaRPr lang="en-US" dirty="0"/>
          </a:p>
        </p:txBody>
      </p:sp>
      <p:sp>
        <p:nvSpPr>
          <p:cNvPr id="59" name="矩形 58"/>
          <p:cNvSpPr/>
          <p:nvPr/>
        </p:nvSpPr>
        <p:spPr>
          <a:xfrm>
            <a:off x="6372200" y="2996952"/>
            <a:ext cx="2232248" cy="954107"/>
          </a:xfrm>
          <a:prstGeom prst="rect">
            <a:avLst/>
          </a:prstGeom>
        </p:spPr>
        <p:txBody>
          <a:bodyPr wrap="square">
            <a:spAutoFit/>
          </a:bodyPr>
          <a:lstStyle/>
          <a:p>
            <a:pPr marL="0" lvl="1" indent="0" algn="just"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b="1" dirty="0" smtClean="0">
                <a:solidFill>
                  <a:srgbClr val="000000"/>
                </a:solidFill>
              </a:rPr>
              <a:t>Note: The </a:t>
            </a:r>
            <a:r>
              <a:rPr lang="en-US" altLang="zh-CN" sz="1400" b="1" dirty="0" err="1" smtClean="0">
                <a:solidFill>
                  <a:srgbClr val="000000"/>
                </a:solidFill>
              </a:rPr>
              <a:t>vMAC</a:t>
            </a:r>
            <a:r>
              <a:rPr lang="en-US" altLang="zh-CN" sz="1400" b="1" dirty="0" smtClean="0">
                <a:solidFill>
                  <a:srgbClr val="000000"/>
                </a:solidFill>
              </a:rPr>
              <a:t> binds to Node 1 is MAC 3 on STA-B 1, while Node 2 is bound to MAC5 on STA-B 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Implementation of the Virtual Wireless Port method</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Process of bridge capability registration</a:t>
            </a:r>
          </a:p>
          <a:p>
            <a:pPr lvl="1">
              <a:buFont typeface="Arial" pitchFamily="34" charset="0"/>
              <a:buChar char="•"/>
            </a:pPr>
            <a:r>
              <a:rPr lang="en-US" altLang="zh-CN" dirty="0" smtClean="0"/>
              <a:t>Bridge Capability notification/discovery</a:t>
            </a:r>
          </a:p>
          <a:p>
            <a:pPr lvl="1">
              <a:buFont typeface="Arial" pitchFamily="34" charset="0"/>
              <a:buChar char="•"/>
            </a:pPr>
            <a:r>
              <a:rPr lang="en-US" altLang="zh-CN" dirty="0" smtClean="0"/>
              <a:t>Virtual wireless port registration</a:t>
            </a:r>
          </a:p>
          <a:p>
            <a:pPr>
              <a:buFont typeface="Arial" pitchFamily="34" charset="0"/>
              <a:buChar char="•"/>
            </a:pPr>
            <a:r>
              <a:rPr lang="en-US" altLang="zh-CN" dirty="0" smtClean="0"/>
              <a:t>Process of virtual wireless ports binding</a:t>
            </a:r>
          </a:p>
          <a:p>
            <a:pPr lvl="1">
              <a:buFont typeface="Arial" pitchFamily="34" charset="0"/>
              <a:buChar char="•"/>
            </a:pPr>
            <a:r>
              <a:rPr lang="en-US" altLang="zh-CN" dirty="0" smtClean="0"/>
              <a:t>Bind the MAC address of a node behind Wireless Bridge with a virtual wireless port on Wireless Bridge</a:t>
            </a:r>
          </a:p>
          <a:p>
            <a:pPr lvl="1">
              <a:buFont typeface="Arial" pitchFamily="34" charset="0"/>
              <a:buChar char="•"/>
            </a:pPr>
            <a:r>
              <a:rPr lang="en-US" altLang="zh-CN" dirty="0" smtClean="0"/>
              <a:t>Updating ports binding tables on each wireless bridge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dirty="0" smtClean="0"/>
              <a:t>Yan </a:t>
            </a:r>
            <a:r>
              <a:rPr lang="en-GB" dirty="0" err="1" smtClean="0"/>
              <a:t>Zhuang</a:t>
            </a:r>
            <a:r>
              <a:rPr lang="en-GB" dirty="0" smtClean="0"/>
              <a:t> et al, </a:t>
            </a:r>
            <a:r>
              <a:rPr lang="en-GB" dirty="0" err="1" smtClean="0"/>
              <a:t>Huawei</a:t>
            </a:r>
            <a:r>
              <a:rPr lang="en-GB" dirty="0" smtClean="0"/>
              <a:t> Technologies</a:t>
            </a:r>
            <a:endParaRPr lang="en-GB" dirty="0"/>
          </a:p>
        </p:txBody>
      </p:sp>
      <p:sp>
        <p:nvSpPr>
          <p:cNvPr id="6" name="日期占位符 5"/>
          <p:cNvSpPr>
            <a:spLocks noGrp="1"/>
          </p:cNvSpPr>
          <p:nvPr>
            <p:ph type="dt" idx="15"/>
          </p:nvPr>
        </p:nvSpPr>
        <p:spPr/>
        <p:txBody>
          <a:bodyPr/>
          <a:lstStyle/>
          <a:p>
            <a:r>
              <a:rPr lang="en-US" dirty="0" smtClean="0"/>
              <a:t>January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Virtual Wireless Port">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802-11-Virtual Wireless Port</Template>
  <TotalTime>3339</TotalTime>
  <Words>1075</Words>
  <Application>Microsoft Office PowerPoint</Application>
  <PresentationFormat>全屏显示(4:3)</PresentationFormat>
  <Paragraphs>256</Paragraphs>
  <Slides>16</Slides>
  <Notes>7</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19" baseType="lpstr">
      <vt:lpstr>802-11-Virtual Wireless Port</vt:lpstr>
      <vt:lpstr>Document</vt:lpstr>
      <vt:lpstr>CorelDRAW</vt:lpstr>
      <vt:lpstr>Virtual Wireless Port based 802.11 Bridging</vt:lpstr>
      <vt:lpstr>Abstract</vt:lpstr>
      <vt:lpstr>Recap of Problems</vt:lpstr>
      <vt:lpstr>Recap of Problems</vt:lpstr>
      <vt:lpstr>Architecture of Emulated 802 LAN</vt:lpstr>
      <vt:lpstr>Our idea of the Virtual Wireless Port</vt:lpstr>
      <vt:lpstr>MAC Translation based on Virtual Wireless Ports</vt:lpstr>
      <vt:lpstr>An example of transmitting a bridge frame</vt:lpstr>
      <vt:lpstr>Implementation of the Virtual Wireless Port method</vt:lpstr>
      <vt:lpstr>Process of bridge capability registration</vt:lpstr>
      <vt:lpstr>Process of Port Binding</vt:lpstr>
      <vt:lpstr>Virtual MAC Generation</vt:lpstr>
      <vt:lpstr>Discovery of the Reflected Frame</vt:lpstr>
      <vt:lpstr>Compatible with Legacy STAs</vt:lpstr>
      <vt:lpstr>Conclusions</vt:lpstr>
      <vt:lpstr>幻灯片 16</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Wireless Port</dc:title>
  <dc:creator>Zhuang Yan</dc:creator>
  <cp:lastModifiedBy>z00206596</cp:lastModifiedBy>
  <cp:revision>131</cp:revision>
  <cp:lastPrinted>1601-01-01T00:00:00Z</cp:lastPrinted>
  <dcterms:created xsi:type="dcterms:W3CDTF">2012-10-09T02:59:28Z</dcterms:created>
  <dcterms:modified xsi:type="dcterms:W3CDTF">2013-01-15T15:49:31Z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(2)9CNnX8McP756s9Z4s+/VMz5ih+ji2DxRMriF1mS0mFpoBkntmo9VrK97cAuATzy5F3Ze+1LP_x000d_
/sMfebwP0YHNYJL2oDsY3iCXYgT0XkZQ1VwKk1dH/BKyEoj2o1KV56WkJ3U3ixtgkfiTpIJB_x000d_
koiAXrKhvEHa9y/XbLg5660i3YumieOv0yZdN+caQe1TyOhrmQTbvO3Z8enWZK5SSNgUMHkM_x000d_
4Y416B1MjsfA18oYer</vt:lpwstr>
  </property>
  <property fmtid="{D5CDD505-2E9C-101B-9397-08002B2CF9AE}" pid="3" name="_ms_pID_7253431">
    <vt:lpwstr>zPGwd+9YFdI3n/BOQ5YGzcQSTJoGP1DWO8hDk/6S2W1RpjO5iz7lfS_x000d_
1w0UUHqYJKSq99tIM2ixKJXIHH5PToU73f1pVKBRVeIGjcLYhKxDRA==</vt:lpwstr>
  </property>
  <property fmtid="{D5CDD505-2E9C-101B-9397-08002B2CF9AE}" pid="4" name="sflag">
    <vt:lpwstr>1358264929</vt:lpwstr>
  </property>
</Properties>
</file>