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9"/>
  </p:notesMasterIdLst>
  <p:handoutMasterIdLst>
    <p:handoutMasterId r:id="rId120"/>
  </p:handout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1" r:id="rId64"/>
    <p:sldId id="332" r:id="rId65"/>
    <p:sldId id="333" r:id="rId66"/>
    <p:sldId id="334" r:id="rId67"/>
    <p:sldId id="335" r:id="rId68"/>
    <p:sldId id="336" r:id="rId69"/>
    <p:sldId id="337" r:id="rId70"/>
    <p:sldId id="338" r:id="rId71"/>
    <p:sldId id="339" r:id="rId72"/>
    <p:sldId id="340" r:id="rId73"/>
    <p:sldId id="341" r:id="rId74"/>
    <p:sldId id="342" r:id="rId75"/>
    <p:sldId id="343" r:id="rId76"/>
    <p:sldId id="344" r:id="rId77"/>
    <p:sldId id="345" r:id="rId78"/>
    <p:sldId id="346" r:id="rId79"/>
    <p:sldId id="347" r:id="rId80"/>
    <p:sldId id="348" r:id="rId81"/>
    <p:sldId id="349" r:id="rId82"/>
    <p:sldId id="350" r:id="rId83"/>
    <p:sldId id="351" r:id="rId84"/>
    <p:sldId id="352" r:id="rId85"/>
    <p:sldId id="353" r:id="rId86"/>
    <p:sldId id="354" r:id="rId87"/>
    <p:sldId id="355" r:id="rId88"/>
    <p:sldId id="356" r:id="rId89"/>
    <p:sldId id="357" r:id="rId90"/>
    <p:sldId id="358" r:id="rId91"/>
    <p:sldId id="359" r:id="rId92"/>
    <p:sldId id="360" r:id="rId93"/>
    <p:sldId id="361" r:id="rId94"/>
    <p:sldId id="362" r:id="rId95"/>
    <p:sldId id="363" r:id="rId96"/>
    <p:sldId id="364" r:id="rId97"/>
    <p:sldId id="365" r:id="rId98"/>
    <p:sldId id="366" r:id="rId99"/>
    <p:sldId id="367" r:id="rId100"/>
    <p:sldId id="368" r:id="rId101"/>
    <p:sldId id="369" r:id="rId102"/>
    <p:sldId id="370" r:id="rId103"/>
    <p:sldId id="371" r:id="rId104"/>
    <p:sldId id="372" r:id="rId105"/>
    <p:sldId id="373" r:id="rId106"/>
    <p:sldId id="374" r:id="rId107"/>
    <p:sldId id="375" r:id="rId108"/>
    <p:sldId id="376" r:id="rId109"/>
    <p:sldId id="377" r:id="rId110"/>
    <p:sldId id="378" r:id="rId111"/>
    <p:sldId id="379" r:id="rId112"/>
    <p:sldId id="380" r:id="rId113"/>
    <p:sldId id="381" r:id="rId114"/>
    <p:sldId id="382" r:id="rId115"/>
    <p:sldId id="383" r:id="rId116"/>
    <p:sldId id="384" r:id="rId117"/>
    <p:sldId id="385" r:id="rId118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FF9966"/>
    <a:srgbClr val="FF9933"/>
    <a:srgbClr val="FFFF00"/>
    <a:srgbClr val="66FFFF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74" autoAdjust="0"/>
    <p:restoredTop sz="86380" autoAdjust="0"/>
  </p:normalViewPr>
  <p:slideViewPr>
    <p:cSldViewPr>
      <p:cViewPr>
        <p:scale>
          <a:sx n="100" d="100"/>
          <a:sy n="100" d="100"/>
        </p:scale>
        <p:origin x="-288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962" y="150"/>
      </p:cViewPr>
      <p:guideLst>
        <p:guide orient="horz" pos="2163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29263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/>
              <a:t>doc.: IEEE 802.11-06/0528r0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7800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/>
              <a:t>May 2006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81675" y="8997950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95625" y="89979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38CC2637-1985-412C-994C-3901D4FC1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1558" name="Line 6"/>
          <p:cNvSpPr>
            <a:spLocks noChangeShapeType="1"/>
          </p:cNvSpPr>
          <p:nvPr/>
        </p:nvSpPr>
        <p:spPr bwMode="auto">
          <a:xfrm>
            <a:off x="685800" y="38735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685800" y="8997950"/>
            <a:ext cx="7032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8213"/>
            <a:r>
              <a:rPr lang="en-US" sz="1200" b="0"/>
              <a:t>Submission</a:t>
            </a:r>
          </a:p>
        </p:txBody>
      </p:sp>
      <p:sp>
        <p:nvSpPr>
          <p:cNvPr id="151560" name="Line 8"/>
          <p:cNvSpPr>
            <a:spLocks noChangeShapeType="1"/>
          </p:cNvSpPr>
          <p:nvPr/>
        </p:nvSpPr>
        <p:spPr bwMode="auto">
          <a:xfrm>
            <a:off x="685800" y="8986838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224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25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/>
              <a:t>doc.: IEEE 802.11-06/0528r0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6113" y="98425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/>
              <a:t>May 2006</a:t>
            </a:r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2838" y="701675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2" tIns="46259" rIns="94112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7963" y="9001125"/>
            <a:ext cx="925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8213">
              <a:defRPr sz="1200" b="0"/>
            </a:lvl5pPr>
          </a:lstStyle>
          <a:p>
            <a:pPr lvl="4">
              <a:defRPr/>
            </a:pPr>
            <a:r>
              <a:rPr lang="en-US"/>
              <a:t>Bruce Kraemer, Marvell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81350" y="900112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0C4CDFAE-F895-48F6-BF6B-C54B41AC9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715963" y="9001125"/>
            <a:ext cx="7032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9163"/>
            <a:r>
              <a:rPr lang="en-US" sz="1200" b="0"/>
              <a:t>Submission</a:t>
            </a:r>
          </a:p>
        </p:txBody>
      </p:sp>
      <p:sp>
        <p:nvSpPr>
          <p:cNvPr id="97289" name="Line 9"/>
          <p:cNvSpPr>
            <a:spLocks noChangeShapeType="1"/>
          </p:cNvSpPr>
          <p:nvPr/>
        </p:nvSpPr>
        <p:spPr bwMode="auto">
          <a:xfrm>
            <a:off x="715963" y="8999538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>
            <a:off x="639763" y="296863"/>
            <a:ext cx="557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0681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802.11-06/0528r0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2006</a:t>
            </a:r>
          </a:p>
        </p:txBody>
      </p:sp>
      <p:sp>
        <p:nvSpPr>
          <p:cNvPr id="983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Bruce Kraemer, Marvell</a:t>
            </a:r>
          </a:p>
        </p:txBody>
      </p:sp>
      <p:sp>
        <p:nvSpPr>
          <p:cNvPr id="983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193729FD-A0E3-43F9-BAB1-A5241DF7C04C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983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GB"/>
              <a:t>doc.: IEEE 802.11-13/0153r0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46113" y="95706"/>
            <a:ext cx="1041952" cy="215444"/>
          </a:xfrm>
          <a:ln/>
        </p:spPr>
        <p:txBody>
          <a:bodyPr/>
          <a:lstStyle/>
          <a:p>
            <a:r>
              <a:rPr lang="en-GB"/>
              <a:t>January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ln/>
        </p:spPr>
        <p:txBody>
          <a:bodyPr/>
          <a:lstStyle/>
          <a:p>
            <a:pPr lvl="4"/>
            <a:r>
              <a:rPr lang="en-GB"/>
              <a:t>Clint Chaplin, Chair (Samsung)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GB"/>
              <a:t>Page </a:t>
            </a:r>
            <a:fld id="{4547E48D-0812-4C99-8D0F-750834DF409B}" type="slidenum">
              <a:rPr lang="en-GB"/>
              <a:pPr/>
              <a:t>14</a:t>
            </a:fld>
            <a:endParaRPr lang="en-GB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335" rIns="9533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GB"/>
              <a:t>doc.: IEEE 802.11-13/0153r0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46113" y="95706"/>
            <a:ext cx="1041952" cy="215444"/>
          </a:xfrm>
          <a:ln/>
        </p:spPr>
        <p:txBody>
          <a:bodyPr/>
          <a:lstStyle/>
          <a:p>
            <a:r>
              <a:rPr lang="en-GB"/>
              <a:t>January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ln/>
        </p:spPr>
        <p:txBody>
          <a:bodyPr/>
          <a:lstStyle/>
          <a:p>
            <a:pPr lvl="4"/>
            <a:r>
              <a:rPr lang="en-GB"/>
              <a:t>Clint Chaplin, Chair (Samsung)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GB"/>
              <a:t>Page </a:t>
            </a:r>
            <a:fld id="{389635A9-E369-4BC7-92EF-E0C1BBE2B44D}" type="slidenum">
              <a:rPr lang="en-GB"/>
              <a:pPr/>
              <a:t>15</a:t>
            </a:fld>
            <a:endParaRPr lang="en-GB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ln/>
        </p:spPr>
        <p:txBody>
          <a:bodyPr lIns="95230" tIns="46028" rIns="95230" bIns="4602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802.11-09/0840r0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/>
          <a:p>
            <a:r>
              <a:rPr lang="en-US" smtClean="0"/>
              <a:t>July 2009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472981" y="9001125"/>
            <a:ext cx="2740494" cy="184666"/>
          </a:xfrm>
          <a:noFill/>
        </p:spPr>
        <p:txBody>
          <a:bodyPr/>
          <a:lstStyle/>
          <a:p>
            <a:pPr lvl="4"/>
            <a:r>
              <a:rPr lang="en-US" smtClean="0"/>
              <a:t>David Bagby, Calypso Ventures, Inc.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7441BA8B-EA44-4BCB-8894-4A698C9D9ECD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802.11-08/1455r0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682879" cy="215444"/>
          </a:xfrm>
          <a:noFill/>
        </p:spPr>
        <p:txBody>
          <a:bodyPr/>
          <a:lstStyle/>
          <a:p>
            <a:r>
              <a:rPr lang="en-US" smtClean="0"/>
              <a:t>Jan 2009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472981" y="9001125"/>
            <a:ext cx="2740494" cy="184666"/>
          </a:xfrm>
          <a:noFill/>
        </p:spPr>
        <p:txBody>
          <a:bodyPr/>
          <a:lstStyle/>
          <a:p>
            <a:pPr lvl="4"/>
            <a:r>
              <a:rPr lang="en-US" smtClean="0"/>
              <a:t>David Bagby, Calypso Ventures, Inc.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F12C820A-A132-4231-BE0A-AC79B82FD720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802.11-yy/xxxxr0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D3FA66A-62ED-4644-A773-A96A93BA9B1D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532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802.11-yy/xxxxr0</a:t>
            </a:r>
          </a:p>
        </p:txBody>
      </p:sp>
      <p:sp>
        <p:nvSpPr>
          <p:cNvPr id="22533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253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253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0F3F74F1-E07C-431D-B1D2-54FFC9A88222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802.11-yy/xxxxr0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0BDA00EA-C510-44A9-980E-C8DBCAD60F3A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GB" smtClean="0"/>
              <a:t>doc.: IEEE 802.11-10/0673r0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/>
          <a:p>
            <a:r>
              <a:rPr lang="en-US" smtClean="0"/>
              <a:t>May 2010</a:t>
            </a:r>
            <a:endParaRPr lang="en-GB" smtClean="0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03364" y="9001125"/>
            <a:ext cx="1810111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7F3AA8F3-0F4A-45BA-A64F-0DDB9B568E98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GB" smtClean="0"/>
              <a:t>doc.: IEEE 802.11-10/0673r0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/>
          <a:p>
            <a:r>
              <a:rPr lang="en-US" smtClean="0"/>
              <a:t>May 2010</a:t>
            </a:r>
            <a:endParaRPr lang="en-GB" smtClean="0"/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03364" y="9001125"/>
            <a:ext cx="1810111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DA46D214-75BD-4AB5-B513-4DDEA98DA4CD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335" rIns="9533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GB" smtClean="0"/>
              <a:t>doc.: IEEE 802.11-10/0673r0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/>
          <a:p>
            <a:r>
              <a:rPr lang="en-US" smtClean="0"/>
              <a:t>May 2010</a:t>
            </a:r>
            <a:endParaRPr lang="en-GB" smtClean="0"/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03364" y="9001125"/>
            <a:ext cx="1810111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5BBDF192-3657-40E3-B6D0-63881FE67DB7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noFill/>
          <a:ln/>
        </p:spPr>
        <p:txBody>
          <a:bodyPr lIns="95230" tIns="46028" rIns="95230" bIns="460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802.11-06/0528r0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2006</a:t>
            </a:r>
          </a:p>
        </p:txBody>
      </p:sp>
      <p:sp>
        <p:nvSpPr>
          <p:cNvPr id="993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Bruce Kraemer, Marvell</a:t>
            </a:r>
          </a:p>
        </p:txBody>
      </p:sp>
      <p:sp>
        <p:nvSpPr>
          <p:cNvPr id="993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D682FE07-470C-4031-9E56-D8466BE2566B}" type="slidenum">
              <a:rPr lang="en-US" sz="1200" b="0" smtClean="0"/>
              <a:pPr/>
              <a:t>2</a:t>
            </a:fld>
            <a:endParaRPr lang="en-US" sz="1200" b="0" smtClean="0"/>
          </a:p>
        </p:txBody>
      </p:sp>
      <p:sp>
        <p:nvSpPr>
          <p:cNvPr id="993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GB" smtClean="0"/>
              <a:t>doc.: IEEE 802.11-10/0673r0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/>
          <a:p>
            <a:r>
              <a:rPr lang="en-US" smtClean="0"/>
              <a:t>May 2010</a:t>
            </a:r>
            <a:endParaRPr lang="en-GB" smtClean="0"/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03364" y="9001125"/>
            <a:ext cx="1810111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5BBDF192-3657-40E3-B6D0-63881FE67DB7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noFill/>
          <a:ln/>
        </p:spPr>
        <p:txBody>
          <a:bodyPr lIns="95230" tIns="46028" rIns="95230" bIns="460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GB" smtClean="0"/>
              <a:t>doc.: IEEE 802.11-10/0673r0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/>
          <a:p>
            <a:r>
              <a:rPr lang="en-US" smtClean="0"/>
              <a:t>May 2010</a:t>
            </a:r>
            <a:endParaRPr lang="en-GB" smtClean="0"/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03364" y="9001125"/>
            <a:ext cx="1810111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5BBDF192-3657-40E3-B6D0-63881FE67DB7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noFill/>
          <a:ln/>
        </p:spPr>
        <p:txBody>
          <a:bodyPr lIns="95230" tIns="46028" rIns="95230" bIns="460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GB" smtClean="0"/>
              <a:t>doc.: IEEE 802.11-10/0673r0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/>
          <a:p>
            <a:r>
              <a:rPr lang="en-US" smtClean="0"/>
              <a:t>May 2010</a:t>
            </a:r>
            <a:endParaRPr lang="en-GB" smtClean="0"/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03364" y="9001125"/>
            <a:ext cx="1810111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5BBDF192-3657-40E3-B6D0-63881FE67DB7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noFill/>
          <a:ln/>
        </p:spPr>
        <p:txBody>
          <a:bodyPr lIns="95230" tIns="46028" rIns="95230" bIns="460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1536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DD9315BE-9A84-405B-BD1A-42B8670E152E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  <p:sp>
        <p:nvSpPr>
          <p:cNvPr id="153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53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074488C-D01B-4206-8886-9DCB71D5414A}" type="slidenum">
              <a:rPr lang="en-US" smtClean="0"/>
              <a:pPr>
                <a:defRPr/>
              </a:pPr>
              <a:t>29</a:t>
            </a:fld>
            <a:endParaRPr lang="en-US" smtClean="0"/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802.11-12/0455r0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85219" y="9001125"/>
            <a:ext cx="2528256" cy="184666"/>
          </a:xfrm>
          <a:noFill/>
        </p:spPr>
        <p:txBody>
          <a:bodyPr/>
          <a:lstStyle/>
          <a:p>
            <a:pPr lvl="4"/>
            <a:r>
              <a:rPr lang="en-US" smtClean="0"/>
              <a:t>David Halasz, Motorola Mobility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AA737DE-91F0-4B7D-8A18-ED5F5E01B10B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802.11-yy/xxxxr0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Month Year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00717" y="9001125"/>
            <a:ext cx="2112758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John Doe, Some Company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9C4F4DAE-E60C-4253-B0B9-199258B0A6AD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802.11-12/0455r0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916020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685219" y="9001125"/>
            <a:ext cx="2528256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David Halasz, Motorola Mobility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561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6725" y="96238"/>
            <a:ext cx="2185983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802.11-11/0291r0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732573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July 2010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6752" y="9000620"/>
            <a:ext cx="2555956" cy="184666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Aruba Networks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2" y="9000620"/>
            <a:ext cx="415178" cy="184666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Page </a:t>
            </a:r>
            <a:fld id="{2B79D215-1BA9-47D7-8260-6F58BD25FB5B}" type="slidenum">
              <a:rPr lang="en-US" smtClean="0"/>
              <a:pPr>
                <a:defRPr/>
              </a:pPr>
              <a:t>42</a:t>
            </a:fld>
            <a:endParaRPr lang="en-US" smtClean="0"/>
          </a:p>
        </p:txBody>
      </p:sp>
      <p:sp>
        <p:nvSpPr>
          <p:cNvPr id="25606" name="Rectangle 2"/>
          <p:cNvSpPr txBox="1">
            <a:spLocks noGrp="1" noChangeArrowheads="1"/>
          </p:cNvSpPr>
          <p:nvPr/>
        </p:nvSpPr>
        <p:spPr bwMode="auto">
          <a:xfrm>
            <a:off x="4017618" y="95707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r>
              <a:rPr lang="en-US" sz="1400" b="1">
                <a:ea typeface="MS PGothic" pitchFamily="34" charset="-128"/>
              </a:rPr>
              <a:t>doc.: IEEE 802.11-10/0503r4</a:t>
            </a:r>
          </a:p>
        </p:txBody>
      </p:sp>
      <p:sp>
        <p:nvSpPr>
          <p:cNvPr id="25607" name="Rectangle 3"/>
          <p:cNvSpPr txBox="1">
            <a:spLocks noGrp="1" noChangeArrowheads="1"/>
          </p:cNvSpPr>
          <p:nvPr/>
        </p:nvSpPr>
        <p:spPr bwMode="auto">
          <a:xfrm>
            <a:off x="646113" y="95707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1400" b="1">
                <a:ea typeface="MS PGothic" pitchFamily="34" charset="-128"/>
              </a:rPr>
              <a:t>May 2010</a:t>
            </a:r>
          </a:p>
        </p:txBody>
      </p:sp>
      <p:sp>
        <p:nvSpPr>
          <p:cNvPr id="25608" name="Rectangle 6"/>
          <p:cNvSpPr txBox="1">
            <a:spLocks noGrp="1" noChangeArrowheads="1"/>
          </p:cNvSpPr>
          <p:nvPr/>
        </p:nvSpPr>
        <p:spPr bwMode="auto">
          <a:xfrm>
            <a:off x="2961687" y="9001126"/>
            <a:ext cx="32517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lvl="4" algn="r"/>
            <a:r>
              <a:rPr lang="en-US">
                <a:ea typeface="MS PGothic" pitchFamily="34" charset="-128"/>
              </a:rPr>
              <a:t>Michael Montemurro, Research in Motion</a:t>
            </a:r>
          </a:p>
        </p:txBody>
      </p:sp>
      <p:sp>
        <p:nvSpPr>
          <p:cNvPr id="25609" name="Rectangle 7"/>
          <p:cNvSpPr txBox="1">
            <a:spLocks noGrp="1" noChangeArrowheads="1"/>
          </p:cNvSpPr>
          <p:nvPr/>
        </p:nvSpPr>
        <p:spPr bwMode="auto">
          <a:xfrm>
            <a:off x="3261303" y="9001126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r>
              <a:rPr lang="en-US"/>
              <a:t>Page </a:t>
            </a:r>
            <a:fld id="{72441576-3BCA-4FC3-97E2-F214F6C391AB}" type="slidenum">
              <a:rPr lang="en-US"/>
              <a:pPr algn="r"/>
              <a:t>42</a:t>
            </a:fld>
            <a:endParaRPr lang="en-US"/>
          </a:p>
        </p:txBody>
      </p:sp>
      <p:sp>
        <p:nvSpPr>
          <p:cNvPr id="25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25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6"/>
            <a:ext cx="5486400" cy="4183063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802.11-12/0455r0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916020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685219" y="9001125"/>
            <a:ext cx="2528256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David Halasz, Motorola Mobility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35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682879" cy="215444"/>
          </a:xfrm>
          <a:noFill/>
        </p:spPr>
        <p:txBody>
          <a:bodyPr/>
          <a:lstStyle/>
          <a:p>
            <a:r>
              <a:rPr lang="en-US" smtClean="0"/>
              <a:t>Jan 2013</a:t>
            </a:r>
          </a:p>
        </p:txBody>
      </p:sp>
      <p:sp>
        <p:nvSpPr>
          <p:cNvPr id="4710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471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554447F-A678-4ED9-8E54-D24F45F2B035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7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71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4026725" y="96238"/>
            <a:ext cx="218598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802.11-11/0291r0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863" y="96238"/>
            <a:ext cx="73257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654828" y="9000620"/>
            <a:ext cx="255788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Dorothy Stanley, Aruba Networks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9163" y="9000620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A79441E-BE25-4D64-9455-7DCD2E170A7E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802.11-12/0455r0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916020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685219" y="9001125"/>
            <a:ext cx="2528256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David Halasz, Motorola Mobility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377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78FE61C2-AA5C-456F-B348-43E642868060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5DC4D4AF-9C78-4C2B-BD8A-7A432C3CD023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  <p:sp>
        <p:nvSpPr>
          <p:cNvPr id="15364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D2BFABA5-5F29-4A3F-89FC-8FB4E5A84BCC}" type="slidenum">
              <a:rPr lang="en-US" smtClean="0"/>
              <a:pPr/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638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639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2279DD45-F420-4E31-A759-299F0C54D41C}" type="slidenum">
              <a:rPr lang="en-US" smtClean="0"/>
              <a:pPr/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741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DCB4B03-DDD3-46B2-8F20-FFB6B9AA5F7E}" type="slidenum">
              <a:rPr lang="en-US" smtClean="0"/>
              <a:pPr/>
              <a:t>51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1536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613C54B-D23E-48F2-A3D1-6BEE89E88538}" type="slidenum">
              <a:rPr lang="en-US" smtClean="0"/>
              <a:pPr>
                <a:defRPr/>
              </a:pPr>
              <a:t>52</a:t>
            </a:fld>
            <a:endParaRPr lang="en-US" smtClean="0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B69219B-D080-407A-A9DE-FFCAEE053804}" type="slidenum">
              <a:rPr lang="en-US" smtClean="0"/>
              <a:pPr>
                <a:defRPr/>
              </a:pPr>
              <a:t>53</a:t>
            </a:fld>
            <a:endParaRPr lang="en-US" smtClean="0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802.11-yy/xxxxr0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2010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058718" y="9001125"/>
            <a:ext cx="2154757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Michael Montemurro, RIM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4C87CA0E-3513-4803-8FF8-3334BD92117D}" type="slidenum">
              <a:rPr lang="en-US" smtClean="0"/>
              <a:pPr>
                <a:defRPr/>
              </a:pPr>
              <a:t>57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30738" cy="3473450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682879" cy="215444"/>
          </a:xfrm>
          <a:noFill/>
        </p:spPr>
        <p:txBody>
          <a:bodyPr/>
          <a:lstStyle/>
          <a:p>
            <a:r>
              <a:rPr lang="en-US" smtClean="0"/>
              <a:t>Jan 2013</a:t>
            </a:r>
          </a:p>
        </p:txBody>
      </p:sp>
      <p:sp>
        <p:nvSpPr>
          <p:cNvPr id="5120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2A966BB1-2648-428D-89B2-DEE69CF444F7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1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12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802.11-12/0455r0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85219" y="9001125"/>
            <a:ext cx="2528256" cy="184666"/>
          </a:xfrm>
          <a:noFill/>
        </p:spPr>
        <p:txBody>
          <a:bodyPr/>
          <a:lstStyle/>
          <a:p>
            <a:pPr lvl="4"/>
            <a:r>
              <a:rPr lang="en-US" smtClean="0"/>
              <a:t>David Halasz, Motorola Mobility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AA737DE-91F0-4B7D-8A18-ED5F5E01B10B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doc.: IEEE 802.19-09/xxxxr0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April 2009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9B4F10BE-8640-3647-A390-79D9D5117F41}" type="slidenum">
              <a:rPr lang="en-US" altLang="ja-JP">
                <a:cs typeface="ＭＳ Ｐゴシック" charset="-128"/>
              </a:rPr>
              <a:pPr>
                <a:defRPr/>
              </a:pPr>
              <a:t>65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doc.: IEEE 802.19-09/xxxxr0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April 2009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24E42ACE-54C0-684C-BB9D-E50577322B6F}" type="slidenum">
              <a:rPr lang="en-US" altLang="ja-JP">
                <a:cs typeface="ＭＳ Ｐゴシック" charset="-128"/>
              </a:rPr>
              <a:pPr>
                <a:defRPr/>
              </a:pPr>
              <a:t>66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1" y="96238"/>
            <a:ext cx="2195858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doc.: IEEE 802.11-09/xxxxr0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753411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May 2008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71766" y="9000620"/>
            <a:ext cx="2040943" cy="184666"/>
          </a:xfrm>
          <a:noFill/>
        </p:spPr>
        <p:txBody>
          <a:bodyPr/>
          <a:lstStyle/>
          <a:p>
            <a:pPr lvl="4"/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Bruce Kraemer (Marvell)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2" y="9000620"/>
            <a:ext cx="415178" cy="184666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Page </a:t>
            </a:r>
            <a:fld id="{87BF803F-B4E9-DF4C-AC7F-01BAADF0F0A5}" type="slidenum">
              <a:rPr lang="en-US" altLang="ja-JP">
                <a:latin typeface="Times New Roman" pitchFamily="-84" charset="0"/>
                <a:cs typeface="ＭＳ Ｐゴシック" pitchFamily="-84" charset="-128"/>
              </a:rPr>
              <a:pPr/>
              <a:t>67</a:t>
            </a:fld>
            <a:endParaRPr lang="en-US" altLang="ja-JP">
              <a:latin typeface="Times New Roman" pitchFamily="-84" charset="0"/>
              <a:cs typeface="ＭＳ Ｐゴシック" pitchFamily="-84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0" y="4415157"/>
            <a:ext cx="5487640" cy="4183696"/>
          </a:xfrm>
          <a:noFill/>
          <a:ln/>
        </p:spPr>
        <p:txBody>
          <a:bodyPr/>
          <a:lstStyle/>
          <a:p>
            <a:endParaRPr kumimoji="0" lang="en-GB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1" y="96238"/>
            <a:ext cx="2195858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doc.: IEEE 802.11-09/xxxxr0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753411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May 2008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71766" y="9000620"/>
            <a:ext cx="2040943" cy="184666"/>
          </a:xfrm>
          <a:noFill/>
        </p:spPr>
        <p:txBody>
          <a:bodyPr/>
          <a:lstStyle/>
          <a:p>
            <a:pPr lvl="4"/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Bruce Kraemer (Marvell)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2" y="9000620"/>
            <a:ext cx="415178" cy="184666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Page </a:t>
            </a:r>
            <a:fld id="{87BF803F-B4E9-DF4C-AC7F-01BAADF0F0A5}" type="slidenum">
              <a:rPr lang="en-US" altLang="ja-JP">
                <a:latin typeface="Times New Roman" pitchFamily="-84" charset="0"/>
                <a:cs typeface="ＭＳ Ｐゴシック" pitchFamily="-84" charset="-128"/>
              </a:rPr>
              <a:pPr/>
              <a:t>70</a:t>
            </a:fld>
            <a:endParaRPr lang="en-US" altLang="ja-JP">
              <a:latin typeface="Times New Roman" pitchFamily="-84" charset="0"/>
              <a:cs typeface="ＭＳ Ｐゴシック" pitchFamily="-84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0" y="4415157"/>
            <a:ext cx="5487640" cy="4183696"/>
          </a:xfrm>
          <a:noFill/>
          <a:ln/>
        </p:spPr>
        <p:txBody>
          <a:bodyPr/>
          <a:lstStyle/>
          <a:p>
            <a:endParaRPr kumimoji="0" lang="en-GB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560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9156" name="ヘッダー プレースホルダ 3"/>
          <p:cNvSpPr>
            <a:spLocks noGrp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doc.: IEEE 802.19-09/xxxxr0</a:t>
            </a:r>
          </a:p>
        </p:txBody>
      </p:sp>
      <p:sp>
        <p:nvSpPr>
          <p:cNvPr id="49157" name="日付プレースホルダ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April 2009</a:t>
            </a:r>
          </a:p>
        </p:txBody>
      </p:sp>
      <p:sp>
        <p:nvSpPr>
          <p:cNvPr id="49158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Rich Kennedy, Research In Motion</a:t>
            </a:r>
          </a:p>
        </p:txBody>
      </p:sp>
      <p:sp>
        <p:nvSpPr>
          <p:cNvPr id="49159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Page </a:t>
            </a:r>
            <a:fld id="{DCE342CC-A869-8243-8F84-6087C7487882}" type="slidenum"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pPr>
                <a:defRPr/>
              </a:pPr>
              <a:t>72</a:t>
            </a:fld>
            <a:endParaRPr lang="en-US" altLang="ja-JP" smtClean="0">
              <a:latin typeface="Times New Roman" pitchFamily="-65" charset="0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802.11-13/0148r0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1041952" cy="215444"/>
          </a:xfrm>
          <a:ln/>
        </p:spPr>
        <p:txBody>
          <a:bodyPr/>
          <a:lstStyle/>
          <a:p>
            <a:r>
              <a:rPr lang="en-US" smtClean="0"/>
              <a:t>January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75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41431" y="702875"/>
            <a:ext cx="457514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802.11-13/0148r0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1041952" cy="215444"/>
          </a:xfrm>
          <a:ln/>
        </p:spPr>
        <p:txBody>
          <a:bodyPr/>
          <a:lstStyle/>
          <a:p>
            <a:r>
              <a:rPr lang="en-US" smtClean="0"/>
              <a:t>January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76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41431" y="702875"/>
            <a:ext cx="457514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802.11-13/0148r0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1041952" cy="215444"/>
          </a:xfrm>
          <a:ln/>
        </p:spPr>
        <p:txBody>
          <a:bodyPr/>
          <a:lstStyle/>
          <a:p>
            <a:r>
              <a:rPr lang="en-US" smtClean="0"/>
              <a:t>January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802.11-13/0148r0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1041952" cy="215444"/>
          </a:xfrm>
          <a:ln/>
        </p:spPr>
        <p:txBody>
          <a:bodyPr/>
          <a:lstStyle/>
          <a:p>
            <a:r>
              <a:rPr lang="en-US" smtClean="0"/>
              <a:t>January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802.11-13/0148r0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1041952" cy="215444"/>
          </a:xfrm>
          <a:ln/>
        </p:spPr>
        <p:txBody>
          <a:bodyPr/>
          <a:lstStyle/>
          <a:p>
            <a:r>
              <a:rPr lang="en-US" smtClean="0"/>
              <a:t>January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79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802.11-13/0154r0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2013</a:t>
            </a:r>
            <a:endParaRPr lang="en-GB" sz="1400" smtClean="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16802" y="9001125"/>
            <a:ext cx="189667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RIM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1FA0DF2A-4090-463A-968B-4ABD6F561DCD}" type="slidenum">
              <a:rPr lang="en-GB" smtClean="0"/>
              <a:pPr/>
              <a:t>80</a:t>
            </a:fld>
            <a:endParaRPr lang="en-GB" smtClean="0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802.11-13/0154r0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2013</a:t>
            </a:r>
            <a:endParaRPr lang="en-GB" sz="1400" smtClean="0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16802" y="9001125"/>
            <a:ext cx="189667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RIM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FC90757E-C0E7-4B96-A93C-95E1D9823341}" type="slidenum">
              <a:rPr lang="en-GB" smtClean="0"/>
              <a:pPr/>
              <a:t>81</a:t>
            </a:fld>
            <a:endParaRPr lang="en-GB" smtClean="0"/>
          </a:p>
        </p:txBody>
      </p:sp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802.11-13/0154r0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2013</a:t>
            </a:r>
            <a:endParaRPr lang="en-GB" sz="1400" smtClean="0"/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16802" y="9001125"/>
            <a:ext cx="189667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RIM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A7B95730-A268-494D-91A1-2AFF9480B191}" type="slidenum">
              <a:rPr lang="en-GB" smtClean="0"/>
              <a:pPr/>
              <a:t>82</a:t>
            </a:fld>
            <a:endParaRPr lang="en-GB" smtClean="0"/>
          </a:p>
        </p:txBody>
      </p:sp>
      <p:sp>
        <p:nvSpPr>
          <p:cNvPr id="8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0" tIns="46028" rIns="95230" bIns="460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46113" y="95706"/>
            <a:ext cx="3311740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10242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0" y="96239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doc.: IEEE 802.11-08/xxxxr0</a:t>
            </a:r>
          </a:p>
        </p:txBody>
      </p:sp>
      <p:sp>
        <p:nvSpPr>
          <p:cNvPr id="10244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10245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38899" y="9000621"/>
            <a:ext cx="2673809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Clint Chaplin, Samsung Electronics</a:t>
            </a:r>
          </a:p>
        </p:txBody>
      </p:sp>
      <p:sp>
        <p:nvSpPr>
          <p:cNvPr id="102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1A9D06F8-25F9-4100-98F1-A3B646390DAB}" type="slidenum">
              <a:rPr lang="en-US" smtClean="0"/>
              <a:pPr/>
              <a:t>83</a:t>
            </a:fld>
            <a:endParaRPr lang="en-US" smtClean="0"/>
          </a:p>
        </p:txBody>
      </p:sp>
      <p:sp>
        <p:nvSpPr>
          <p:cNvPr id="102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02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46113" y="95706"/>
            <a:ext cx="3311740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11266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0" y="96239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doc.: IEEE 802.11-08/xxxxr0</a:t>
            </a:r>
          </a:p>
        </p:txBody>
      </p:sp>
      <p:sp>
        <p:nvSpPr>
          <p:cNvPr id="11268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11269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38899" y="9000621"/>
            <a:ext cx="2673809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Clint Chaplin, Samsung Electronics</a:t>
            </a:r>
          </a:p>
        </p:txBody>
      </p:sp>
      <p:sp>
        <p:nvSpPr>
          <p:cNvPr id="112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E7605D6-FF67-4CA1-AFDA-2538E700A6DE}" type="slidenum">
              <a:rPr lang="en-US" smtClean="0"/>
              <a:pPr/>
              <a:t>84</a:t>
            </a:fld>
            <a:endParaRPr lang="en-US" smtClean="0"/>
          </a:p>
        </p:txBody>
      </p:sp>
      <p:sp>
        <p:nvSpPr>
          <p:cNvPr id="112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12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46113" y="95706"/>
            <a:ext cx="3311740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30722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30723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802.11-08/xxxxr0</a:t>
            </a:r>
          </a:p>
        </p:txBody>
      </p:sp>
      <p:sp>
        <p:nvSpPr>
          <p:cNvPr id="30724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30725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 Electronics</a:t>
            </a:r>
          </a:p>
        </p:txBody>
      </p:sp>
      <p:sp>
        <p:nvSpPr>
          <p:cNvPr id="30726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92FA8E61-6302-4FE5-9897-C6519F18B514}" type="slidenum">
              <a:rPr lang="en-US"/>
              <a:pPr algn="r"/>
              <a:t>85</a:t>
            </a:fld>
            <a:endParaRPr lang="en-US"/>
          </a:p>
        </p:txBody>
      </p:sp>
      <p:sp>
        <p:nvSpPr>
          <p:cNvPr id="30727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30728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30729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30730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7B7CE2E5-1690-4797-B09B-2B5232DE742D}" type="slidenum">
              <a:rPr lang="en-US"/>
              <a:pPr algn="r"/>
              <a:t>85</a:t>
            </a:fld>
            <a:endParaRPr lang="en-US"/>
          </a:p>
        </p:txBody>
      </p:sp>
      <p:sp>
        <p:nvSpPr>
          <p:cNvPr id="30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30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46113" y="95706"/>
            <a:ext cx="3311740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90114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90115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802.11-08/xxxxr0</a:t>
            </a:r>
          </a:p>
        </p:txBody>
      </p:sp>
      <p:sp>
        <p:nvSpPr>
          <p:cNvPr id="90116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90117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 Electronics</a:t>
            </a:r>
          </a:p>
        </p:txBody>
      </p:sp>
      <p:sp>
        <p:nvSpPr>
          <p:cNvPr id="90118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CC00375E-843C-4BB4-AF64-8E6DA9A32E13}" type="slidenum">
              <a:rPr lang="en-US"/>
              <a:pPr algn="r"/>
              <a:t>86</a:t>
            </a:fld>
            <a:endParaRPr lang="en-US"/>
          </a:p>
        </p:txBody>
      </p:sp>
      <p:sp>
        <p:nvSpPr>
          <p:cNvPr id="90119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90120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90121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90122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188432FA-7C00-4178-AA49-13867B0CC00A}" type="slidenum">
              <a:rPr lang="en-US"/>
              <a:pPr algn="r"/>
              <a:t>86</a:t>
            </a:fld>
            <a:endParaRPr lang="en-US"/>
          </a:p>
        </p:txBody>
      </p:sp>
      <p:sp>
        <p:nvSpPr>
          <p:cNvPr id="90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90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46113" y="95706"/>
            <a:ext cx="3311740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94210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94211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802.11-08/xxxxr0</a:t>
            </a:r>
          </a:p>
        </p:txBody>
      </p:sp>
      <p:sp>
        <p:nvSpPr>
          <p:cNvPr id="94212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94213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 Electronics</a:t>
            </a:r>
          </a:p>
        </p:txBody>
      </p:sp>
      <p:sp>
        <p:nvSpPr>
          <p:cNvPr id="94214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9DDA8242-ECFB-42B3-BC15-CD0FC5C9CCEE}" type="slidenum">
              <a:rPr lang="en-US"/>
              <a:pPr algn="r"/>
              <a:t>87</a:t>
            </a:fld>
            <a:endParaRPr lang="en-US"/>
          </a:p>
        </p:txBody>
      </p:sp>
      <p:sp>
        <p:nvSpPr>
          <p:cNvPr id="94215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94216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94217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94218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11489E69-AF52-4D90-A6DF-9C19998BEEC3}" type="slidenum">
              <a:rPr lang="en-US"/>
              <a:pPr algn="r"/>
              <a:t>87</a:t>
            </a:fld>
            <a:endParaRPr lang="en-US"/>
          </a:p>
        </p:txBody>
      </p:sp>
      <p:sp>
        <p:nvSpPr>
          <p:cNvPr id="94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94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46113" y="95706"/>
            <a:ext cx="3311740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96258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96259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802.11-08/xxxxr0</a:t>
            </a:r>
          </a:p>
        </p:txBody>
      </p:sp>
      <p:sp>
        <p:nvSpPr>
          <p:cNvPr id="96260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96261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 Electronics</a:t>
            </a:r>
          </a:p>
        </p:txBody>
      </p:sp>
      <p:sp>
        <p:nvSpPr>
          <p:cNvPr id="96262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BE5AD92E-B843-4A16-A703-9FB1F6D07CE4}" type="slidenum">
              <a:rPr lang="en-US"/>
              <a:pPr algn="r"/>
              <a:t>88</a:t>
            </a:fld>
            <a:endParaRPr lang="en-US"/>
          </a:p>
        </p:txBody>
      </p:sp>
      <p:sp>
        <p:nvSpPr>
          <p:cNvPr id="96263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96264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96265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96266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98A71856-ED05-4A7B-8627-FDB86B77235D}" type="slidenum">
              <a:rPr lang="en-US"/>
              <a:pPr algn="r"/>
              <a:t>88</a:t>
            </a:fld>
            <a:endParaRPr lang="en-US"/>
          </a:p>
        </p:txBody>
      </p:sp>
      <p:sp>
        <p:nvSpPr>
          <p:cNvPr id="96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96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682879" cy="215444"/>
          </a:xfrm>
          <a:noFill/>
        </p:spPr>
        <p:txBody>
          <a:bodyPr/>
          <a:lstStyle/>
          <a:p>
            <a:r>
              <a:rPr lang="en-US" smtClean="0"/>
              <a:t>Jan 2013</a:t>
            </a: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46113" y="95706"/>
            <a:ext cx="3311740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104450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104451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802.11-08/xxxxr0</a:t>
            </a:r>
          </a:p>
        </p:txBody>
      </p:sp>
      <p:sp>
        <p:nvSpPr>
          <p:cNvPr id="104452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104453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 Electronics</a:t>
            </a:r>
          </a:p>
        </p:txBody>
      </p:sp>
      <p:sp>
        <p:nvSpPr>
          <p:cNvPr id="104454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21042E33-4C6C-4108-8A8D-C139C4D92564}" type="slidenum">
              <a:rPr lang="en-US"/>
              <a:pPr algn="r"/>
              <a:t>89</a:t>
            </a:fld>
            <a:endParaRPr lang="en-US"/>
          </a:p>
        </p:txBody>
      </p:sp>
      <p:sp>
        <p:nvSpPr>
          <p:cNvPr id="104455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104456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104457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104458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E07E748E-B4DF-4020-A265-D3FA1F2DBD06}" type="slidenum">
              <a:rPr lang="en-US"/>
              <a:pPr algn="r"/>
              <a:t>89</a:t>
            </a:fld>
            <a:endParaRPr lang="en-US"/>
          </a:p>
        </p:txBody>
      </p:sp>
      <p:sp>
        <p:nvSpPr>
          <p:cNvPr id="104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104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46113" y="95706"/>
            <a:ext cx="3311740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106498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106499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802.11-08/xxxxr0</a:t>
            </a:r>
          </a:p>
        </p:txBody>
      </p:sp>
      <p:sp>
        <p:nvSpPr>
          <p:cNvPr id="106500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106501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 Electronics</a:t>
            </a:r>
          </a:p>
        </p:txBody>
      </p:sp>
      <p:sp>
        <p:nvSpPr>
          <p:cNvPr id="106502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BF27EB60-FF7F-42C3-9A8D-1ED90214F500}" type="slidenum">
              <a:rPr lang="en-US"/>
              <a:pPr algn="r"/>
              <a:t>90</a:t>
            </a:fld>
            <a:endParaRPr lang="en-US"/>
          </a:p>
        </p:txBody>
      </p:sp>
      <p:sp>
        <p:nvSpPr>
          <p:cNvPr id="106503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106504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106505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106506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A5820627-0EC9-410E-9D53-CE227FEB111B}" type="slidenum">
              <a:rPr lang="en-US"/>
              <a:pPr algn="r"/>
              <a:t>90</a:t>
            </a:fld>
            <a:endParaRPr lang="en-US"/>
          </a:p>
        </p:txBody>
      </p:sp>
      <p:sp>
        <p:nvSpPr>
          <p:cNvPr id="106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106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46113" y="95706"/>
            <a:ext cx="3311740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122882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122883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802.11-08/xxxxr0</a:t>
            </a:r>
          </a:p>
        </p:txBody>
      </p:sp>
      <p:sp>
        <p:nvSpPr>
          <p:cNvPr id="122884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122885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 Electronics</a:t>
            </a:r>
          </a:p>
        </p:txBody>
      </p:sp>
      <p:sp>
        <p:nvSpPr>
          <p:cNvPr id="122886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FC78E4B4-CE57-4B5B-A215-26D0144EB1F7}" type="slidenum">
              <a:rPr lang="en-US"/>
              <a:pPr algn="r"/>
              <a:t>91</a:t>
            </a:fld>
            <a:endParaRPr lang="en-US"/>
          </a:p>
        </p:txBody>
      </p:sp>
      <p:sp>
        <p:nvSpPr>
          <p:cNvPr id="122887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122888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122889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122890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17F2B980-FAB6-4CD0-90DF-780AEFFDDB2A}" type="slidenum">
              <a:rPr lang="en-US"/>
              <a:pPr algn="r"/>
              <a:t>91</a:t>
            </a:fld>
            <a:endParaRPr lang="en-US"/>
          </a:p>
        </p:txBody>
      </p:sp>
      <p:sp>
        <p:nvSpPr>
          <p:cNvPr id="122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122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46113" y="95706"/>
            <a:ext cx="3311740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86018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86019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802.11-08/xxxxr0</a:t>
            </a:r>
          </a:p>
        </p:txBody>
      </p:sp>
      <p:sp>
        <p:nvSpPr>
          <p:cNvPr id="86020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86021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 Electronics</a:t>
            </a:r>
          </a:p>
        </p:txBody>
      </p:sp>
      <p:sp>
        <p:nvSpPr>
          <p:cNvPr id="86022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A31C6BEB-DA43-43F5-8836-B4D0CE0C003D}" type="slidenum">
              <a:rPr lang="en-US"/>
              <a:pPr algn="r"/>
              <a:t>92</a:t>
            </a:fld>
            <a:endParaRPr lang="en-US"/>
          </a:p>
        </p:txBody>
      </p:sp>
      <p:sp>
        <p:nvSpPr>
          <p:cNvPr id="86023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86024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86025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86026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9A209712-FF8B-4219-BF22-76DCD6070D50}" type="slidenum">
              <a:rPr lang="en-US"/>
              <a:pPr algn="r"/>
              <a:t>92</a:t>
            </a:fld>
            <a:endParaRPr lang="en-US"/>
          </a:p>
        </p:txBody>
      </p:sp>
      <p:sp>
        <p:nvSpPr>
          <p:cNvPr id="86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86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46113" y="95706"/>
            <a:ext cx="3311740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108546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108547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802.11-08/xxxxr0</a:t>
            </a:r>
          </a:p>
        </p:txBody>
      </p:sp>
      <p:sp>
        <p:nvSpPr>
          <p:cNvPr id="108548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108549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 Electronics</a:t>
            </a:r>
          </a:p>
        </p:txBody>
      </p:sp>
      <p:sp>
        <p:nvSpPr>
          <p:cNvPr id="108550" name="Rectangle 7"/>
          <p:cNvSpPr txBox="1">
            <a:spLocks noGrp="1" noChangeArrowheads="1"/>
          </p:cNvSpPr>
          <p:nvPr/>
        </p:nvSpPr>
        <p:spPr bwMode="auto">
          <a:xfrm>
            <a:off x="3193049" y="9000621"/>
            <a:ext cx="50129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FBE20D54-9F20-45C6-BA4D-CADF96CE9367}" type="slidenum">
              <a:rPr lang="en-US"/>
              <a:pPr algn="r"/>
              <a:t>93</a:t>
            </a:fld>
            <a:endParaRPr lang="en-US"/>
          </a:p>
        </p:txBody>
      </p:sp>
      <p:sp>
        <p:nvSpPr>
          <p:cNvPr id="108551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108552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108553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108554" name="Rectangle 7"/>
          <p:cNvSpPr txBox="1">
            <a:spLocks noGrp="1" noChangeArrowheads="1"/>
          </p:cNvSpPr>
          <p:nvPr/>
        </p:nvSpPr>
        <p:spPr bwMode="auto">
          <a:xfrm>
            <a:off x="3193049" y="9000621"/>
            <a:ext cx="50129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26FCDB4C-9DBA-411A-B773-26A7AC6B32BF}" type="slidenum">
              <a:rPr lang="en-US"/>
              <a:pPr algn="r"/>
              <a:t>93</a:t>
            </a:fld>
            <a:endParaRPr lang="en-US"/>
          </a:p>
        </p:txBody>
      </p:sp>
      <p:sp>
        <p:nvSpPr>
          <p:cNvPr id="108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108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46113" y="95706"/>
            <a:ext cx="3311740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120834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120835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802.11-08/xxxxr0</a:t>
            </a:r>
          </a:p>
        </p:txBody>
      </p:sp>
      <p:sp>
        <p:nvSpPr>
          <p:cNvPr id="120836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120837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 Electronics</a:t>
            </a:r>
          </a:p>
        </p:txBody>
      </p:sp>
      <p:sp>
        <p:nvSpPr>
          <p:cNvPr id="120838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FB57479A-9FE9-4991-B4BB-53F85367C8C9}" type="slidenum">
              <a:rPr lang="en-US"/>
              <a:pPr algn="r"/>
              <a:t>94</a:t>
            </a:fld>
            <a:endParaRPr lang="en-US"/>
          </a:p>
        </p:txBody>
      </p:sp>
      <p:sp>
        <p:nvSpPr>
          <p:cNvPr id="120839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120840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120841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120842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EF184EAB-C8DE-4BFB-B1FD-807F792C856D}" type="slidenum">
              <a:rPr lang="en-US"/>
              <a:pPr algn="r"/>
              <a:t>94</a:t>
            </a:fld>
            <a:endParaRPr lang="en-US"/>
          </a:p>
        </p:txBody>
      </p:sp>
      <p:sp>
        <p:nvSpPr>
          <p:cNvPr id="120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120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46113" y="95706"/>
            <a:ext cx="3311740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110594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110595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802.11-08/xxxxr0</a:t>
            </a:r>
          </a:p>
        </p:txBody>
      </p:sp>
      <p:sp>
        <p:nvSpPr>
          <p:cNvPr id="110596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110597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 Electronics</a:t>
            </a:r>
          </a:p>
        </p:txBody>
      </p:sp>
      <p:sp>
        <p:nvSpPr>
          <p:cNvPr id="110598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5C1BA7F0-4514-49BF-A825-A3469A724622}" type="slidenum">
              <a:rPr lang="en-US"/>
              <a:pPr algn="r"/>
              <a:t>95</a:t>
            </a:fld>
            <a:endParaRPr lang="en-US"/>
          </a:p>
        </p:txBody>
      </p:sp>
      <p:sp>
        <p:nvSpPr>
          <p:cNvPr id="110599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110600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110601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110602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AD81AFEC-E021-4247-985D-EC9C702E89C2}" type="slidenum">
              <a:rPr lang="en-US"/>
              <a:pPr algn="r"/>
              <a:t>95</a:t>
            </a:fld>
            <a:endParaRPr lang="en-US"/>
          </a:p>
        </p:txBody>
      </p:sp>
      <p:sp>
        <p:nvSpPr>
          <p:cNvPr id="110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110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46113" y="95706"/>
            <a:ext cx="3311740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83970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83971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802.11-08/xxxxr0</a:t>
            </a:r>
          </a:p>
        </p:txBody>
      </p:sp>
      <p:sp>
        <p:nvSpPr>
          <p:cNvPr id="83972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83973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 Electronics</a:t>
            </a:r>
          </a:p>
        </p:txBody>
      </p:sp>
      <p:sp>
        <p:nvSpPr>
          <p:cNvPr id="83974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5D33F84E-7524-48A8-8B71-2E5E10AEC142}" type="slidenum">
              <a:rPr lang="en-US"/>
              <a:pPr algn="r"/>
              <a:t>96</a:t>
            </a:fld>
            <a:endParaRPr lang="en-US"/>
          </a:p>
        </p:txBody>
      </p:sp>
      <p:sp>
        <p:nvSpPr>
          <p:cNvPr id="83975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83976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83977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83978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8A73F697-7218-428E-A9E2-38908BC480EC}" type="slidenum">
              <a:rPr lang="en-US"/>
              <a:pPr algn="r"/>
              <a:t>96</a:t>
            </a:fld>
            <a:endParaRPr lang="en-US"/>
          </a:p>
        </p:txBody>
      </p:sp>
      <p:sp>
        <p:nvSpPr>
          <p:cNvPr id="83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83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46113" y="95706"/>
            <a:ext cx="3311740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88066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88067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802.11-08/xxxxr0</a:t>
            </a:r>
          </a:p>
        </p:txBody>
      </p:sp>
      <p:sp>
        <p:nvSpPr>
          <p:cNvPr id="88068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88069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 Electronics</a:t>
            </a:r>
          </a:p>
        </p:txBody>
      </p:sp>
      <p:sp>
        <p:nvSpPr>
          <p:cNvPr id="88070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7E7FCFF3-600A-4722-9D32-679F177F13DF}" type="slidenum">
              <a:rPr lang="en-US"/>
              <a:pPr algn="r"/>
              <a:t>97</a:t>
            </a:fld>
            <a:endParaRPr lang="en-US"/>
          </a:p>
        </p:txBody>
      </p:sp>
      <p:sp>
        <p:nvSpPr>
          <p:cNvPr id="88071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88072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88073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88074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6BB6F063-41BA-40A8-9B49-C419BE93DCA1}" type="slidenum">
              <a:rPr lang="en-US"/>
              <a:pPr algn="r"/>
              <a:t>97</a:t>
            </a:fld>
            <a:endParaRPr lang="en-US"/>
          </a:p>
        </p:txBody>
      </p:sp>
      <p:sp>
        <p:nvSpPr>
          <p:cNvPr id="88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88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46113" y="95706"/>
            <a:ext cx="3311740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118786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118787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802.11-08/xxxxr0</a:t>
            </a:r>
          </a:p>
        </p:txBody>
      </p:sp>
      <p:sp>
        <p:nvSpPr>
          <p:cNvPr id="118788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118789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 Electronics</a:t>
            </a:r>
          </a:p>
        </p:txBody>
      </p:sp>
      <p:sp>
        <p:nvSpPr>
          <p:cNvPr id="118790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5E3792A7-67E5-44AD-B43E-8E4A15636EBE}" type="slidenum">
              <a:rPr lang="en-US"/>
              <a:pPr algn="r"/>
              <a:t>98</a:t>
            </a:fld>
            <a:endParaRPr lang="en-US"/>
          </a:p>
        </p:txBody>
      </p:sp>
      <p:sp>
        <p:nvSpPr>
          <p:cNvPr id="118791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118792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118793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118794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D7B24767-9F7F-44F4-A8B5-3B38A07822A3}" type="slidenum">
              <a:rPr lang="en-US"/>
              <a:pPr algn="r"/>
              <a:t>98</a:t>
            </a:fld>
            <a:endParaRPr lang="en-US"/>
          </a:p>
        </p:txBody>
      </p:sp>
      <p:sp>
        <p:nvSpPr>
          <p:cNvPr id="118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118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46113" y="95706"/>
            <a:ext cx="3311740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16386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0" y="96239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doc.: IEEE 802.11-08/xxxxr0</a:t>
            </a:r>
          </a:p>
        </p:txBody>
      </p:sp>
      <p:sp>
        <p:nvSpPr>
          <p:cNvPr id="16388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16389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38899" y="9000621"/>
            <a:ext cx="2673809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Clint Chaplin, Samsung Electronics</a:t>
            </a:r>
          </a:p>
        </p:txBody>
      </p:sp>
      <p:sp>
        <p:nvSpPr>
          <p:cNvPr id="163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AAA46223-AB29-4FDE-8E0F-764297A65E51}" type="slidenum">
              <a:rPr lang="en-US" smtClean="0"/>
              <a:pPr/>
              <a:t>99</a:t>
            </a:fld>
            <a:endParaRPr lang="en-US" smtClean="0"/>
          </a:p>
        </p:txBody>
      </p:sp>
      <p:sp>
        <p:nvSpPr>
          <p:cNvPr id="16391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16392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16393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16394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2DA3293C-A678-4AF2-998A-0674C1C3E910}" type="slidenum">
              <a:rPr lang="en-US"/>
              <a:pPr algn="r"/>
              <a:t>99</a:t>
            </a:fld>
            <a:endParaRPr lang="en-US"/>
          </a:p>
        </p:txBody>
      </p:sp>
      <p:sp>
        <p:nvSpPr>
          <p:cNvPr id="16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</a:rPr>
              <a:t>doc.: IEEE 802.19-09/xxxxr0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</a:rPr>
              <a:t>April 2009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>
                <a:latin typeface="Times New Roman" pitchFamily="18" charset="0"/>
              </a:rPr>
              <a:t>Rich Kennedy, Research In Motion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</a:rPr>
              <a:t>Page </a:t>
            </a:r>
            <a:fld id="{8BD7FC8B-90C1-4A0C-A425-F83C083FECD4}" type="slidenum">
              <a:rPr lang="en-US" smtClean="0">
                <a:latin typeface="Times New Roman" pitchFamily="18" charset="0"/>
              </a:rPr>
              <a:pPr>
                <a:defRPr/>
              </a:pPr>
              <a:t>100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46113" y="95706"/>
            <a:ext cx="3311740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10242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0" y="96239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doc.: IEEE 802.11-08/xxxxr0</a:t>
            </a:r>
          </a:p>
        </p:txBody>
      </p:sp>
      <p:sp>
        <p:nvSpPr>
          <p:cNvPr id="10244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10245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38899" y="9000621"/>
            <a:ext cx="2673809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Clint Chaplin, Samsung Electronics</a:t>
            </a:r>
          </a:p>
        </p:txBody>
      </p:sp>
      <p:sp>
        <p:nvSpPr>
          <p:cNvPr id="102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A220BC13-B094-4FDB-B625-A5D40E3A5538}" type="slidenum">
              <a:rPr lang="en-US" smtClean="0"/>
              <a:pPr/>
              <a:t>107</a:t>
            </a:fld>
            <a:endParaRPr lang="en-US" smtClean="0"/>
          </a:p>
        </p:txBody>
      </p:sp>
      <p:sp>
        <p:nvSpPr>
          <p:cNvPr id="102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02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46113" y="95706"/>
            <a:ext cx="3311740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11266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0" y="96239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doc.: IEEE 802.11-08/xxxxr0</a:t>
            </a:r>
          </a:p>
        </p:txBody>
      </p:sp>
      <p:sp>
        <p:nvSpPr>
          <p:cNvPr id="11268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11269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38899" y="9000621"/>
            <a:ext cx="2673809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Clint Chaplin, Samsung Electronics</a:t>
            </a:r>
          </a:p>
        </p:txBody>
      </p:sp>
      <p:sp>
        <p:nvSpPr>
          <p:cNvPr id="112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C88095F7-BD33-4833-A35F-10FC0EF19CE5}" type="slidenum">
              <a:rPr lang="en-US" smtClean="0"/>
              <a:pPr/>
              <a:t>108</a:t>
            </a:fld>
            <a:endParaRPr lang="en-US" smtClean="0"/>
          </a:p>
        </p:txBody>
      </p:sp>
      <p:sp>
        <p:nvSpPr>
          <p:cNvPr id="112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12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46113" y="95706"/>
            <a:ext cx="3311740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36866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36867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802.11-08/xxxxr0</a:t>
            </a:r>
          </a:p>
        </p:txBody>
      </p:sp>
      <p:sp>
        <p:nvSpPr>
          <p:cNvPr id="36868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36869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 Electronics</a:t>
            </a:r>
          </a:p>
        </p:txBody>
      </p:sp>
      <p:sp>
        <p:nvSpPr>
          <p:cNvPr id="36870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C6AB9A57-5F60-4FD5-AEA4-981AEBC08B01}" type="slidenum">
              <a:rPr lang="en-US"/>
              <a:pPr algn="r"/>
              <a:t>109</a:t>
            </a:fld>
            <a:endParaRPr lang="en-US"/>
          </a:p>
        </p:txBody>
      </p:sp>
      <p:sp>
        <p:nvSpPr>
          <p:cNvPr id="36871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36872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36873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36874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C754590A-A368-438F-BA64-E7A147755A2C}" type="slidenum">
              <a:rPr lang="en-US"/>
              <a:pPr algn="r"/>
              <a:t>109</a:t>
            </a:fld>
            <a:endParaRPr lang="en-US"/>
          </a:p>
        </p:txBody>
      </p:sp>
      <p:sp>
        <p:nvSpPr>
          <p:cNvPr id="36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36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46113" y="95706"/>
            <a:ext cx="3311740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32770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32771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802.11-08/xxxxr0</a:t>
            </a:r>
          </a:p>
        </p:txBody>
      </p:sp>
      <p:sp>
        <p:nvSpPr>
          <p:cNvPr id="32772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32773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 Electronics</a:t>
            </a:r>
          </a:p>
        </p:txBody>
      </p:sp>
      <p:sp>
        <p:nvSpPr>
          <p:cNvPr id="32774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B17FB9A5-73DA-480A-95B8-C0FCD74FD85B}" type="slidenum">
              <a:rPr lang="en-US"/>
              <a:pPr algn="r"/>
              <a:t>110</a:t>
            </a:fld>
            <a:endParaRPr lang="en-US"/>
          </a:p>
        </p:txBody>
      </p:sp>
      <p:sp>
        <p:nvSpPr>
          <p:cNvPr id="32775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32776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32777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32778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375CD70A-E7D9-4E8D-BF1A-FE368A2B0767}" type="slidenum">
              <a:rPr lang="en-US"/>
              <a:pPr algn="r"/>
              <a:t>110</a:t>
            </a:fld>
            <a:endParaRPr lang="en-US"/>
          </a:p>
        </p:txBody>
      </p:sp>
      <p:sp>
        <p:nvSpPr>
          <p:cNvPr id="32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32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46113" y="95706"/>
            <a:ext cx="3311740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40962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40963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802.11-08/xxxxr0</a:t>
            </a:r>
          </a:p>
        </p:txBody>
      </p:sp>
      <p:sp>
        <p:nvSpPr>
          <p:cNvPr id="40964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40965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 Electronics</a:t>
            </a:r>
          </a:p>
        </p:txBody>
      </p:sp>
      <p:sp>
        <p:nvSpPr>
          <p:cNvPr id="40966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196436F0-90A1-4598-9FBD-57FC3A8D226A}" type="slidenum">
              <a:rPr lang="en-US"/>
              <a:pPr algn="r"/>
              <a:t>111</a:t>
            </a:fld>
            <a:endParaRPr lang="en-US"/>
          </a:p>
        </p:txBody>
      </p:sp>
      <p:sp>
        <p:nvSpPr>
          <p:cNvPr id="40967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40968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40969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40970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80A675BF-632D-455F-8324-1FF8A9FC3D53}" type="slidenum">
              <a:rPr lang="en-US"/>
              <a:pPr algn="r"/>
              <a:t>111</a:t>
            </a:fld>
            <a:endParaRPr lang="en-US"/>
          </a:p>
        </p:txBody>
      </p:sp>
      <p:sp>
        <p:nvSpPr>
          <p:cNvPr id="40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40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46113" y="95706"/>
            <a:ext cx="3311740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16386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0" y="96239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doc.: IEEE 802.11-08/xxxxr0</a:t>
            </a:r>
          </a:p>
        </p:txBody>
      </p:sp>
      <p:sp>
        <p:nvSpPr>
          <p:cNvPr id="16388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16389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38899" y="9000621"/>
            <a:ext cx="2673809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Clint Chaplin, Samsung Electronics</a:t>
            </a:r>
          </a:p>
        </p:txBody>
      </p:sp>
      <p:sp>
        <p:nvSpPr>
          <p:cNvPr id="163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3BBF8FF3-0C31-479D-B4E9-CB4A75489423}" type="slidenum">
              <a:rPr lang="en-US" smtClean="0"/>
              <a:pPr/>
              <a:t>112</a:t>
            </a:fld>
            <a:endParaRPr lang="en-US" smtClean="0"/>
          </a:p>
        </p:txBody>
      </p:sp>
      <p:sp>
        <p:nvSpPr>
          <p:cNvPr id="16391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16392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16393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16394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9262DE2F-D71F-4126-AFD9-820F55E5F768}" type="slidenum">
              <a:rPr lang="en-US"/>
              <a:pPr algn="r"/>
              <a:t>112</a:t>
            </a:fld>
            <a:endParaRPr lang="en-US"/>
          </a:p>
        </p:txBody>
      </p:sp>
      <p:sp>
        <p:nvSpPr>
          <p:cNvPr id="16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802.11-yy/xxxxr0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2005</a:t>
            </a: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0493" y="9001125"/>
            <a:ext cx="2462982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Agere Systems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59DFE69E-7B67-423D-89E4-C946A1808069}" type="slidenum">
              <a:rPr lang="en-US" smtClean="0"/>
              <a:pPr/>
              <a:t>113</a:t>
            </a:fld>
            <a:endParaRPr lang="en-US" smtClean="0"/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802.11-yy/xxxxr0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2005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0493" y="9001125"/>
            <a:ext cx="2462982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Agere Systems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C2B2D208-67FA-4E74-9755-1AF3509BEB51}" type="slidenum">
              <a:rPr lang="en-US" smtClean="0"/>
              <a:pPr/>
              <a:t>114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noFill/>
          <a:ln cap="flat"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2009</a:t>
            </a:r>
          </a:p>
        </p:txBody>
      </p:sp>
      <p:sp>
        <p:nvSpPr>
          <p:cNvPr id="614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1675"/>
            <a:ext cx="4630738" cy="3475038"/>
          </a:xfrm>
          <a:ln/>
        </p:spPr>
      </p:sp>
      <p:sp>
        <p:nvSpPr>
          <p:cNvPr id="6144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646" tIns="46030" rIns="93646" bIns="46030"/>
          <a:lstStyle/>
          <a:p>
            <a:endParaRPr lang="en-GB" smtClean="0"/>
          </a:p>
        </p:txBody>
      </p:sp>
      <p:sp>
        <p:nvSpPr>
          <p:cNvPr id="61445" name="Date Placeholder 3"/>
          <p:cNvSpPr txBox="1">
            <a:spLocks noGrp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61446" name="Footer Placeholder 4"/>
          <p:cNvSpPr txBox="1">
            <a:spLocks noGrp="1"/>
          </p:cNvSpPr>
          <p:nvPr/>
        </p:nvSpPr>
        <p:spPr bwMode="auto">
          <a:xfrm>
            <a:off x="1630492" y="9000621"/>
            <a:ext cx="4582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lvl="4" algn="r" defTabSz="933450"/>
            <a:r>
              <a:rPr lang="en-US"/>
              <a:t>Peter Ecclesine (Cisco Systems)</a:t>
            </a:r>
          </a:p>
        </p:txBody>
      </p:sp>
      <p:sp>
        <p:nvSpPr>
          <p:cNvPr id="61447" name="Slide Number Placeholder 5"/>
          <p:cNvSpPr txBox="1">
            <a:spLocks noGrp="1"/>
          </p:cNvSpPr>
          <p:nvPr/>
        </p:nvSpPr>
        <p:spPr bwMode="auto">
          <a:xfrm>
            <a:off x="2831924" y="9000621"/>
            <a:ext cx="862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33450"/>
            <a:r>
              <a:rPr lang="en-US"/>
              <a:t>Page </a:t>
            </a:r>
            <a:fld id="{21B25F91-49BD-4174-ABE5-DAB1B1B7A3E6}" type="slidenum">
              <a:rPr lang="en-US"/>
              <a:pPr algn="r" defTabSz="93345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802.11-yy/xxxxr0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2005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0493" y="9001125"/>
            <a:ext cx="2462982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Agere Systems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115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802.11-yy/xxxxr0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2005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0493" y="9001125"/>
            <a:ext cx="2462982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Agere Systems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116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802.11-yy/xxxxr0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2005</a:t>
            </a:r>
          </a:p>
        </p:txBody>
      </p:sp>
      <p:sp>
        <p:nvSpPr>
          <p:cNvPr id="4301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0493" y="9001125"/>
            <a:ext cx="2462982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Agere Systems</a:t>
            </a:r>
          </a:p>
        </p:txBody>
      </p:sp>
      <p:sp>
        <p:nvSpPr>
          <p:cNvPr id="4301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928398B4-DAE8-4FA7-83C8-26E5BDC6591B}" type="slidenum">
              <a:rPr lang="en-US" smtClean="0"/>
              <a:pPr/>
              <a:t>117</a:t>
            </a:fld>
            <a:endParaRPr lang="en-US" smtClean="0"/>
          </a:p>
        </p:txBody>
      </p:sp>
      <p:sp>
        <p:nvSpPr>
          <p:cNvPr id="430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30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GB"/>
              <a:t>doc.: IEEE 802.11-13/0153r0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46113" y="95706"/>
            <a:ext cx="1041952" cy="215444"/>
          </a:xfrm>
          <a:ln/>
        </p:spPr>
        <p:txBody>
          <a:bodyPr/>
          <a:lstStyle/>
          <a:p>
            <a:r>
              <a:rPr lang="en-GB"/>
              <a:t>January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ln/>
        </p:spPr>
        <p:txBody>
          <a:bodyPr/>
          <a:lstStyle/>
          <a:p>
            <a:pPr lvl="4"/>
            <a:r>
              <a:rPr lang="en-GB"/>
              <a:t>Clint Chaplin, Chair (Samsung)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GB"/>
              <a:t>Page </a:t>
            </a:r>
            <a:fld id="{A61C6CEE-A0C5-4E95-A152-F0BA4B60E45E}" type="slidenum">
              <a:rPr lang="en-GB"/>
              <a:pPr/>
              <a:t>13</a:t>
            </a:fld>
            <a:endParaRPr lang="en-GB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FF75A2-6F5B-4D4B-A1CF-EDEEA4E4B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0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EE1C41-13CA-4068-AF87-F2963A445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0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6B1EE72-AEBD-4C27-8447-805D14E1A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07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AC10F9D-9D4C-4E46-A08D-B0355AB77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14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 2013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71AA584-A631-41C6-AA28-A674FF16B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02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19CDBFA-76A2-4597-AA38-8543ED035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28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81101DF-3CCF-4DBE-9F6F-C2C8287AA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9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EDB990D-5677-42C3-8409-B86316F68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9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6E0127D-EA26-47D7-BEDD-43594B1CA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2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 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C8A6EB5-1BF3-4B79-A25A-A80C2579D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2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 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A3E2874-852B-40F2-A72B-30C3B22A2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3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7B4D0AE-50A3-4374-B97B-94DD77DA9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5BC343-D255-4229-A3C1-C2A825309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6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/>
            </a:lvl1pPr>
          </a:lstStyle>
          <a:p>
            <a:pPr>
              <a:defRPr/>
            </a:pPr>
            <a:r>
              <a:rPr lang="en-US" smtClean="0"/>
              <a:t>Jan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US"/>
              <a:t>Slide </a:t>
            </a:r>
            <a:fld id="{F5DBBF94-17B0-4983-A36A-09B6DE690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dirty="0"/>
              <a:t>doc.: IEEE </a:t>
            </a:r>
            <a:r>
              <a:rPr lang="en-US" sz="1800" dirty="0" smtClean="0"/>
              <a:t>802.11-12/1445r0</a:t>
            </a:r>
            <a:endParaRPr lang="en-US" sz="1800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4206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0"/>
              <a:t>Report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3.bin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8/dcn/13/18-13-0003-01-0000-report-to-external-organizations-on-p802-16-3-progress.docx" TargetMode="Externa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8/dcn/12/18-12-0118-04-0000-draft-ls-to-wp-5d-comments-on-working-doc-toward-a-pdnr-on-the-use-of-imt-for-broadband-ppdr.docx" TargetMode="Externa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8/dcn/13/18-13-0004-06-0000-draft-802-comments-fcc-3550-3650-nprm.doc" TargetMode="External"/><Relationship Id="rId2" Type="http://schemas.openxmlformats.org/officeDocument/2006/relationships/hyperlink" Target="https://mentor.ieee.org/802.18/dcn/12/18-12-0131-00-0000-fcc-3-5-ghz-nprm.docx" TargetMode="Externa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8/dcn/12/18-12-0118-04-0000-draft-ls-to-wp-5d-comments-on-working-doc-toward-a-pdnr-on-the-use-of-imt-for-broadband-ppdr.docx" TargetMode="External"/><Relationship Id="rId2" Type="http://schemas.openxmlformats.org/officeDocument/2006/relationships/hyperlink" Target="https://mentor.ieee.org/802.18/dcn/13/18-13-0003-01-0000-report-to-external-organizations-on-p802-16-3-progress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802.18/dcn/13/18-13-0004-06-0000-draft-802-comments-fcc-3550-3650-nprm.doc" TargetMode="External"/><Relationship Id="rId4" Type="http://schemas.openxmlformats.org/officeDocument/2006/relationships/hyperlink" Target="https://mentor.ieee.org/802.18/dcn/12/18-12-0131-00-0000-fcc-3-5-ghz-nprm.docx" TargetMode="Externa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4.bin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ment.standards.ieee.org/myproject/Public/mytools/draft/styleman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21/documents" TargetMode="Externa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eee802.org/21" TargetMode="Externa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6.emf"/><Relationship Id="rId5" Type="http://schemas.openxmlformats.org/officeDocument/2006/relationships/oleObject" Target="../embeddings/Microsoft_Word_97_-_2003_Document8.doc"/><Relationship Id="rId4" Type="http://schemas.openxmlformats.org/officeDocument/2006/relationships/oleObject" Target="../embeddings/oleObject15.bin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omniran/documents" TargetMode="Externa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omniran/dcn/13/omniran-13-0006-00-ecsg-call-for-contributions.docx" TargetMode="External"/><Relationship Id="rId4" Type="http://schemas.openxmlformats.org/officeDocument/2006/relationships/hyperlink" Target="https://mentor.ieee.org/omniran/dcn/13/omniran-13-0002-03-ecsg-jan-2013-vancouver-agenda.pptx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emf"/><Relationship Id="rId5" Type="http://schemas.openxmlformats.org/officeDocument/2006/relationships/oleObject" Target="../embeddings/Microsoft_Word_97_-_2003_Document2.doc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emf"/><Relationship Id="rId5" Type="http://schemas.openxmlformats.org/officeDocument/2006/relationships/oleObject" Target="../embeddings/Microsoft_Word_97_-_2003_Document3.doc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13/11-13-0156-01-0reg-comment-on-fcc-nprm-12-118.docx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8/dcn/13/18-13-0004-06-0000-draft-802-comments-fcc-3550-3650-nprm.doc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ition.fcc.gov/Daily_Releases/Daily_Business/2012/db1212/FCC-12-148A1.pdf" TargetMode="External"/><Relationship Id="rId2" Type="http://schemas.openxmlformats.org/officeDocument/2006/relationships/hyperlink" Target="http://transition.fcc.gov/Daily_Releases/Daily_Business/2012/db1002/FCC-12-118A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13/11-13-0090-00-0reg-spectrum-allocation-for-wireless-lan-and-its-in-japan.pptx" TargetMode="External"/><Relationship Id="rId5" Type="http://schemas.openxmlformats.org/officeDocument/2006/relationships/hyperlink" Target="http://docbox.etsi.org/BRAN/BRAN/70-Draft/EN301598/0060010/BRAN-0060010v0013.doc" TargetMode="External"/><Relationship Id="rId4" Type="http://schemas.openxmlformats.org/officeDocument/2006/relationships/hyperlink" Target="http://www.fcc.gov/document/chairman-announces-effort-increase-wi-fi-speeds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emf"/><Relationship Id="rId5" Type="http://schemas.openxmlformats.org/officeDocument/2006/relationships/oleObject" Target="../embeddings/Microsoft_Word_97_-_2003_Document4.doc"/><Relationship Id="rId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.emf"/><Relationship Id="rId5" Type="http://schemas.openxmlformats.org/officeDocument/2006/relationships/oleObject" Target="../embeddings/Microsoft_Word_97_-_2003_Document5.doc"/><Relationship Id="rId4" Type="http://schemas.openxmlformats.org/officeDocument/2006/relationships/oleObject" Target="../embeddings/oleObject8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2/11-12-1277-10-00ac-lb190-comments-tgac-d4-0.xls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3/11-13-0007-03-00ac-january-2013-tgac-meeting-agenda.pptx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0.emf"/><Relationship Id="rId5" Type="http://schemas.openxmlformats.org/officeDocument/2006/relationships/oleObject" Target="../embeddings/Microsoft_Word_97_-_2003_Document6.doc"/><Relationship Id="rId4" Type="http://schemas.openxmlformats.org/officeDocument/2006/relationships/oleObject" Target="../embeddings/oleObject9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1.emf"/><Relationship Id="rId5" Type="http://schemas.openxmlformats.org/officeDocument/2006/relationships/oleObject" Target="../embeddings/Microsoft_Word_97_-_2003_Document7.doc"/><Relationship Id="rId4" Type="http://schemas.openxmlformats.org/officeDocument/2006/relationships/oleObject" Target="../embeddings/oleObject10.bin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11/11-11-1137-13-00ah-specification-framework-for-tgah.docx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2/11-12-1437-03-00ai-november-january-teleconference-minutes.doc" TargetMode="External"/><Relationship Id="rId2" Type="http://schemas.openxmlformats.org/officeDocument/2006/relationships/hyperlink" Target="https://mentor.ieee.org/802.11/dcn/12/11-12-1425-00-00ai-november-2012-san-antonio-session-minutes.doc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2.bin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SponsorBallots.html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Ping.FANG@huawei.com" TargetMode="External"/><Relationship Id="rId3" Type="http://schemas.openxmlformats.org/officeDocument/2006/relationships/hyperlink" Target="mailto:adrian.p.stephens@intel.com" TargetMode="External"/><Relationship Id="rId7" Type="http://schemas.openxmlformats.org/officeDocument/2006/relationships/hyperlink" Target="mailto:LRA@tiac.net" TargetMode="External"/><Relationship Id="rId12" Type="http://schemas.openxmlformats.org/officeDocument/2006/relationships/hyperlink" Target="mailto:henry@LOGOUT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inyoung.park@intel.com" TargetMode="External"/><Relationship Id="rId11" Type="http://schemas.openxmlformats.org/officeDocument/2006/relationships/hyperlink" Target="mailto:carlos.cordeiro@intel.com" TargetMode="External"/><Relationship Id="rId5" Type="http://schemas.openxmlformats.org/officeDocument/2006/relationships/hyperlink" Target="mailto:pecclesi@cisco.com" TargetMode="External"/><Relationship Id="rId10" Type="http://schemas.openxmlformats.org/officeDocument/2006/relationships/hyperlink" Target="mailto:alex.ashley@hotmail.co.uk" TargetMode="External"/><Relationship Id="rId4" Type="http://schemas.openxmlformats.org/officeDocument/2006/relationships/hyperlink" Target="mailto:rstacey@apple.com" TargetMode="External"/><Relationship Id="rId9" Type="http://schemas.openxmlformats.org/officeDocument/2006/relationships/hyperlink" Target="mailto:ddrgal@gmail.com" TargetMode="Externa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1.bin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2.bin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5/documents" TargetMode="Externa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C8F294A5-CC29-4CD0-9292-1798B8623704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802.11 Jan 2013 Closing Reports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2013-01-17</a:t>
            </a:r>
          </a:p>
        </p:txBody>
      </p:sp>
      <p:graphicFrame>
        <p:nvGraphicFramePr>
          <p:cNvPr id="3079" name="Object 11"/>
          <p:cNvGraphicFramePr>
            <a:graphicFrameLocks noChangeAspect="1"/>
          </p:cNvGraphicFramePr>
          <p:nvPr/>
        </p:nvGraphicFramePr>
        <p:xfrm>
          <a:off x="523875" y="2276475"/>
          <a:ext cx="7772400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Document" r:id="rId4" imgW="8274368" imgH="2780300" progId="Word.Document.8">
                  <p:embed/>
                </p:oleObj>
              </mc:Choice>
              <mc:Fallback>
                <p:oleObj name="Document" r:id="rId4" imgW="8274368" imgH="2780300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2276475"/>
                        <a:ext cx="7772400" cy="260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/>
              <a:t>Authors:</a:t>
            </a:r>
            <a:endParaRPr lang="en-US" sz="20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MDR Status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76800"/>
          </a:xfrm>
        </p:spPr>
        <p:txBody>
          <a:bodyPr/>
          <a:lstStyle/>
          <a:p>
            <a:r>
              <a:rPr lang="en-US" dirty="0" smtClean="0"/>
              <a:t>802.11 Working Group Mandatory Draft Review</a:t>
            </a:r>
          </a:p>
          <a:p>
            <a:pPr lvl="1">
              <a:buFontTx/>
              <a:buNone/>
            </a:pPr>
            <a:r>
              <a:rPr lang="en-US" sz="1600" dirty="0" smtClean="0"/>
              <a:t>802.11-11/</a:t>
            </a:r>
            <a:r>
              <a:rPr lang="en-US" sz="1600" dirty="0" err="1" smtClean="0"/>
              <a:t>615r4</a:t>
            </a:r>
            <a:r>
              <a:rPr lang="en-US" sz="1600" dirty="0" smtClean="0"/>
              <a:t> documents the process. There is an </a:t>
            </a:r>
            <a:r>
              <a:rPr lang="en-US" sz="1600" dirty="0" err="1" smtClean="0"/>
              <a:t>r5</a:t>
            </a:r>
            <a:r>
              <a:rPr lang="en-US" sz="1600" dirty="0" smtClean="0"/>
              <a:t>.</a:t>
            </a:r>
          </a:p>
          <a:p>
            <a:pPr lvl="1">
              <a:buFontTx/>
              <a:buNone/>
            </a:pPr>
            <a:r>
              <a:rPr lang="en-US" sz="1600" dirty="0" err="1" smtClean="0"/>
              <a:t>MDR</a:t>
            </a:r>
            <a:r>
              <a:rPr lang="en-US" sz="1600" dirty="0" smtClean="0"/>
              <a:t> now in the 802.11 Operating Manual 802.11-09/</a:t>
            </a:r>
            <a:r>
              <a:rPr lang="en-US" sz="1600" dirty="0" err="1" smtClean="0"/>
              <a:t>0002r12</a:t>
            </a:r>
            <a:endParaRPr lang="en-US" sz="1600" dirty="0" smtClean="0"/>
          </a:p>
          <a:p>
            <a:pPr lvl="1">
              <a:buFontTx/>
              <a:buNone/>
            </a:pPr>
            <a:endParaRPr lang="en-US" sz="1600" dirty="0" smtClean="0"/>
          </a:p>
          <a:p>
            <a:r>
              <a:rPr lang="en-US" dirty="0" err="1" smtClean="0"/>
              <a:t>P802.11aa</a:t>
            </a:r>
            <a:r>
              <a:rPr lang="en-US" dirty="0" smtClean="0"/>
              <a:t> </a:t>
            </a:r>
            <a:r>
              <a:rPr lang="en-US" dirty="0" err="1" smtClean="0"/>
              <a:t>D5.0</a:t>
            </a:r>
            <a:r>
              <a:rPr lang="en-US" dirty="0" smtClean="0"/>
              <a:t> went through Working Group Mandatory Editorial Coordination before July 2011</a:t>
            </a:r>
          </a:p>
          <a:p>
            <a:r>
              <a:rPr lang="en-US" dirty="0" err="1" smtClean="0"/>
              <a:t>P802.11ad</a:t>
            </a:r>
            <a:r>
              <a:rPr lang="en-US" dirty="0" smtClean="0"/>
              <a:t> </a:t>
            </a:r>
            <a:r>
              <a:rPr lang="en-US" dirty="0" err="1" smtClean="0"/>
              <a:t>D4.0</a:t>
            </a:r>
            <a:r>
              <a:rPr lang="en-US" dirty="0" smtClean="0"/>
              <a:t> went through Working Group Mandatory Editorial Coordination before July 2011</a:t>
            </a:r>
          </a:p>
          <a:p>
            <a:r>
              <a:rPr lang="en-US" dirty="0" err="1" smtClean="0"/>
              <a:t>P802.11ae</a:t>
            </a:r>
            <a:r>
              <a:rPr lang="en-US" dirty="0" smtClean="0"/>
              <a:t> </a:t>
            </a:r>
            <a:r>
              <a:rPr lang="en-US" dirty="0" err="1" smtClean="0"/>
              <a:t>D4.0</a:t>
            </a:r>
            <a:r>
              <a:rPr lang="en-US" dirty="0" smtClean="0"/>
              <a:t> went through Working Group Mandatory Editorial Coordination before July 2011</a:t>
            </a:r>
          </a:p>
          <a:p>
            <a:r>
              <a:rPr lang="en-US" dirty="0" err="1" smtClean="0"/>
              <a:t>P802.11ac</a:t>
            </a:r>
            <a:r>
              <a:rPr lang="en-US" dirty="0" smtClean="0"/>
              <a:t> </a:t>
            </a:r>
            <a:r>
              <a:rPr lang="en-US" dirty="0" err="1" smtClean="0"/>
              <a:t>D4.0</a:t>
            </a:r>
            <a:r>
              <a:rPr lang="en-US" dirty="0" smtClean="0"/>
              <a:t> went through Working Group Mandatory Draft Review</a:t>
            </a:r>
            <a:r>
              <a:rPr lang="en-US" dirty="0"/>
              <a:t> </a:t>
            </a:r>
            <a:r>
              <a:rPr lang="en-US" dirty="0" smtClean="0"/>
              <a:t>before January 2013</a:t>
            </a:r>
          </a:p>
          <a:p>
            <a:pPr lvl="1"/>
            <a:r>
              <a:rPr lang="en-US" dirty="0" smtClean="0"/>
              <a:t>Our Thanks to David Hunter for his superb participation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C2F44440-AD43-43F2-939F-6A909DC803D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662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11-13/0023r2 by Peter Ecclesine (Cisco Systems)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9888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</a:rPr>
              <a:t>Adrian Stephens, Intel Corporation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</a:rPr>
              <a:t>Slide </a:t>
            </a:r>
            <a:fld id="{837C8DFC-96A4-49A2-B567-5B62F5FFFF61}" type="slidenum">
              <a:rPr lang="en-US" smtClean="0">
                <a:latin typeface="Times New Roman" pitchFamily="18" charset="0"/>
              </a:rPr>
              <a:pPr>
                <a:defRPr/>
              </a:pPr>
              <a:t>100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sz="2800" smtClean="0"/>
              <a:t>IEEE 802.18 (RR-TAG) Liaison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smtClean="0"/>
              <a:t>Date:</a:t>
            </a:r>
            <a:r>
              <a:rPr lang="en-US" sz="2000" b="0" smtClean="0"/>
              <a:t> 2012-01-18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509588" y="3067050"/>
          <a:ext cx="8021637" cy="253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Document" r:id="rId4" imgW="8360559" imgH="2653632" progId="Word.Document.8">
                  <p:embed/>
                </p:oleObj>
              </mc:Choice>
              <mc:Fallback>
                <p:oleObj name="Document" r:id="rId4" imgW="8360559" imgH="265363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8" y="3067050"/>
                        <a:ext cx="8021637" cy="2535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11-13/0212r0 by Rich Kennedy,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29761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mtClean="0"/>
              <a:t>Overview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sz="2000" b="0" smtClean="0"/>
              <a:t>This document summarizes the activities of the IEEE 802.18 Radio Regulatory Technical Advisory Group (RR-TAG) during the January 2013 IEEE 802 Wireless Interim Meeting held at the Hyatt Regency in Vancouver, BC.</a:t>
            </a: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</a:rPr>
              <a:t>Adrian Stephens, Intel Corporation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</a:rPr>
              <a:t>Slide </a:t>
            </a:r>
            <a:fld id="{B3412D34-BFC2-421F-9EBC-DEB842956524}" type="slidenum">
              <a:rPr lang="en-US" smtClean="0">
                <a:latin typeface="Times New Roman" pitchFamily="18" charset="0"/>
              </a:rPr>
              <a:pPr>
                <a:defRPr/>
              </a:pPr>
              <a:t>101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11-13/0212r0 by Rich Kennedy,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85331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887BC8C-8699-4DE5-9486-F40D209AD122}" type="slidenum">
              <a:rPr lang="en-US"/>
              <a:pPr>
                <a:defRPr/>
              </a:pPr>
              <a:t>102</a:t>
            </a:fld>
            <a:endParaRPr 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90600"/>
          </a:xfrm>
        </p:spPr>
        <p:txBody>
          <a:bodyPr/>
          <a:lstStyle/>
          <a:p>
            <a:r>
              <a:rPr lang="en-GB" sz="2800" smtClean="0"/>
              <a:t>FCC Documents Reviewed </a:t>
            </a:r>
            <a:br>
              <a:rPr lang="en-GB" sz="2800" smtClean="0"/>
            </a:br>
            <a:r>
              <a:rPr lang="en-GB" sz="2800" smtClean="0"/>
              <a:t>and Approved by the RR-TAG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001000" cy="4114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0" dirty="0" smtClean="0"/>
              <a:t>The IEEE 802.16 WG drafted an update for external organizations, including the FCC, on the status of </a:t>
            </a:r>
            <a:r>
              <a:rPr lang="en-GB" sz="2000" b="0" dirty="0" smtClean="0"/>
              <a:t>P802.16.3, which will be submitted to the EC for a 5 day review.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800" dirty="0" smtClean="0">
                <a:hlinkClick r:id="rId2"/>
              </a:rPr>
              <a:t>802.16 P802.16.3 Update</a:t>
            </a:r>
            <a:r>
              <a:rPr lang="en-GB" sz="1800" dirty="0" smtClean="0"/>
              <a:t>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endParaRPr lang="en-US" sz="1600" b="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11-13/0212r0 by John Notor, Notor Research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86645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A2FF52C-B57B-41FC-953F-BC4D33D58725}" type="slidenum">
              <a:rPr lang="en-US"/>
              <a:pPr>
                <a:defRPr/>
              </a:pPr>
              <a:t>103</a:t>
            </a:fld>
            <a:endParaRPr 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mtClean="0"/>
              <a:t>ITU-R Documents from 802.16 </a:t>
            </a:r>
            <a:br>
              <a:rPr lang="en-GB" sz="2800" smtClean="0"/>
            </a:br>
            <a:r>
              <a:rPr lang="en-GB" sz="2800" smtClean="0"/>
              <a:t>Reviewed and Approved by the RR-TAG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772400" cy="38862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000" b="0" smtClean="0"/>
              <a:t>The RR-TAG approved the following document from 802.16 for EC 5 day review  and submission to ITU-R WP 5D: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GB" sz="1600" b="1" smtClean="0"/>
              <a:t>18-12/118r4, “</a:t>
            </a:r>
            <a:r>
              <a:rPr lang="en-US" sz="1600" b="1" smtClean="0"/>
              <a:t>Draft LS to WP 5D: Comments on Working Doc toward a PDNR on the use of IMT for broadband PPDR</a:t>
            </a:r>
            <a:r>
              <a:rPr lang="en-GB" sz="1600" b="1" smtClean="0"/>
              <a:t>”. Link: </a:t>
            </a:r>
            <a:r>
              <a:rPr lang="en-GB" sz="1600" b="1" smtClean="0">
                <a:hlinkClick r:id="rId2"/>
              </a:rPr>
              <a:t>18-12/118r4</a:t>
            </a:r>
            <a:endParaRPr lang="en-US" sz="1000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11-13/0212r0 by John Notor, Notor Research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02489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CADFA1E-78EE-4C0D-8141-D0BC1B2C37B9}" type="slidenum">
              <a:rPr lang="en-US"/>
              <a:pPr>
                <a:defRPr/>
              </a:pPr>
              <a:t>104</a:t>
            </a:fld>
            <a:endParaRPr lang="en-US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GB" sz="2800" smtClean="0"/>
              <a:t>802 Response to the 3.5 GHz NPRM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910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000" b="0" smtClean="0"/>
              <a:t>The RR-TAG worked with 802.11 and 802.22 to draft preliminary comments to the FCC 3.5 GHz NPRM.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000" b="0" smtClean="0"/>
              <a:t>The FCC NPRM can be found here: </a:t>
            </a:r>
            <a:r>
              <a:rPr lang="en-US" sz="2000" b="0" smtClean="0">
                <a:hlinkClick r:id="rId2"/>
              </a:rPr>
              <a:t>3.5 GHz NPRM</a:t>
            </a:r>
            <a:endParaRPr lang="en-US" sz="2000" b="0" smtClean="0"/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000" b="0" smtClean="0"/>
              <a:t>The current draft comments can be found here: </a:t>
            </a:r>
            <a:r>
              <a:rPr lang="en-US" sz="2000" b="0" smtClean="0">
                <a:hlinkClick r:id="rId3"/>
              </a:rPr>
              <a:t>3.5 GHz Comments</a:t>
            </a:r>
            <a:endParaRPr lang="en-US" sz="2000" b="0" smtClean="0"/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000" b="0" smtClean="0"/>
              <a:t>Work on this document will continue with teleconferences as follows: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sz="1800" smtClean="0"/>
              <a:t>Dates: Thursdays, January 24, January 31, and February 7.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sz="1800" smtClean="0"/>
              <a:t>Starting Times: 3 PM Pacific, 4 PM Mountain, 5 PM Central, and 6 PM Eastern.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sz="1800" smtClean="0"/>
              <a:t>Duration: 2 hrs.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000" b="0" smtClean="0"/>
              <a:t>The goal is to produce comments for review in a 10 day EC ballot, and submission to the FCC on or before February 20, 2013.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11-13/0212r0 by John Notor, Notor Research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59197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B78F52E-3BE1-40B4-860E-7D51BE48395F}" type="slidenum">
              <a:rPr lang="en-US"/>
              <a:pPr>
                <a:defRPr/>
              </a:pPr>
              <a:t>105</a:t>
            </a:fld>
            <a:endParaRPr lang="en-US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GB" sz="2800" smtClean="0"/>
              <a:t>802 Reply Comments to the FCC </a:t>
            </a:r>
            <a:br>
              <a:rPr lang="en-GB" sz="2800" smtClean="0"/>
            </a:br>
            <a:r>
              <a:rPr lang="en-GB" sz="2800" smtClean="0"/>
              <a:t>TV Band Incentive Auction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910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000" b="0" smtClean="0"/>
              <a:t>IEEE 802 has produced comments to this NPRM, which will be filed with the FCC.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000" b="0" smtClean="0"/>
              <a:t>The reply comment period ends on March 12, 2013, which is in the week before the IEEE 802 Plenary in Orlando in March.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000" b="0" smtClean="0"/>
              <a:t>The goal is to produce reply comments for this proceeding during teleconferences on TBD dates which will be reviewed by the EC during a 10 day ballot and submitted to the FCC. 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11-13/0212r0 by John Notor, Notor Research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86232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smtClean="0">
                <a:hlinkClick r:id="rId2"/>
              </a:rPr>
              <a:t>802.16 P802.16.3 Update</a:t>
            </a:r>
            <a:endParaRPr lang="en-GB" sz="2000" smtClean="0"/>
          </a:p>
          <a:p>
            <a:r>
              <a:rPr lang="en-GB" sz="2000" smtClean="0">
                <a:hlinkClick r:id="rId3"/>
              </a:rPr>
              <a:t>“</a:t>
            </a:r>
            <a:r>
              <a:rPr lang="en-US" sz="2000" smtClean="0">
                <a:hlinkClick r:id="rId3"/>
              </a:rPr>
              <a:t>Draft LS to WP 5D: Comments on Working Doc toward a PDNR on the use of IMT for broadband PPDR</a:t>
            </a:r>
            <a:r>
              <a:rPr lang="en-GB" sz="2000" smtClean="0">
                <a:hlinkClick r:id="rId3"/>
              </a:rPr>
              <a:t>”</a:t>
            </a:r>
            <a:endParaRPr lang="en-GB" sz="2000" smtClean="0"/>
          </a:p>
          <a:p>
            <a:r>
              <a:rPr lang="en-US" sz="2000" smtClean="0">
                <a:hlinkClick r:id="rId4"/>
              </a:rPr>
              <a:t>3.5 GHz NPRM</a:t>
            </a:r>
            <a:endParaRPr lang="en-US" sz="2000" smtClean="0"/>
          </a:p>
          <a:p>
            <a:r>
              <a:rPr lang="en-US" sz="2000" smtClean="0">
                <a:hlinkClick r:id="rId5"/>
              </a:rPr>
              <a:t>3.5 GHz Comments</a:t>
            </a:r>
            <a:endParaRPr lang="en-US" sz="200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35BA8AD-8919-4DF0-B1D6-5774B022D455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11-13/0212r0 by Rich Kennedy,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90075194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FD165076-C576-4114-8131-C8414A8B7F81}" type="slidenum">
              <a:rPr lang="en-US" smtClean="0"/>
              <a:pPr/>
              <a:t>107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802.21 Liaison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smtClean="0"/>
              <a:t>Date:</a:t>
            </a:r>
            <a:r>
              <a:rPr lang="en-US" sz="2000" b="0" smtClean="0"/>
              <a:t> 2013-01-18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533400" y="2286000"/>
          <a:ext cx="7881938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Document" r:id="rId4" imgW="8222841" imgH="2756251" progId="Word.Document.8">
                  <p:embed/>
                </p:oleObj>
              </mc:Choice>
              <mc:Fallback>
                <p:oleObj name="Document" r:id="rId4" imgW="8222841" imgH="275625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86000"/>
                        <a:ext cx="7881938" cy="264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11-13/0161r0 by Clint Chaplin, Samsung Electronics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16203010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3C07E572-8F36-4782-873C-ECD8F33AB4F9}" type="slidenum">
              <a:rPr lang="en-US" smtClean="0"/>
              <a:pPr/>
              <a:t>108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Liaison report on 802.21 as presented to 802.11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11-13/0161r0 by Clint Chaplin, Samsung Electronics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56468915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35842" name="Footer Placeholder 2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Clint Chaplin, Samsung Electronics</a:t>
            </a:r>
          </a:p>
        </p:txBody>
      </p:sp>
      <p:sp>
        <p:nvSpPr>
          <p:cNvPr id="35843" name="Slide Number Placeholder 3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Slide </a:t>
            </a:r>
            <a:fld id="{DD8E64A8-2E32-4AFC-9479-33FED9668634}" type="slidenum">
              <a:rPr lang="en-US"/>
              <a:pPr algn="ctr"/>
              <a:t>109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A6152C81-E230-42ED-9488-151F21A2FEB9}" type="slidenum">
              <a:rPr lang="en-US">
                <a:latin typeface="+mn-lt"/>
              </a:rPr>
              <a:pPr algn="ctr">
                <a:defRPr/>
              </a:pPr>
              <a:t>109</a:t>
            </a:fld>
            <a:endParaRPr lang="en-US">
              <a:latin typeface="+mn-lt"/>
            </a:endParaRPr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US" sz="2800" smtClean="0"/>
              <a:t>802.21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5862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Developed PARs and 5C to split existing 802.21 standard into two documents.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Framework standard (802.21)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Services standard (802.21.1)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PARs up for approval by Standards Board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11-13/0161r0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92263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802.11 Style Guide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GB" dirty="0" smtClean="0"/>
              <a:t>See 11-09-1034-06-0000-wg11-style-guide.doc</a:t>
            </a:r>
          </a:p>
          <a:p>
            <a:pPr lvl="1"/>
            <a:r>
              <a:rPr lang="en-US" dirty="0" smtClean="0"/>
              <a:t>We updated 802.11 </a:t>
            </a:r>
            <a:r>
              <a:rPr lang="en-US" dirty="0" err="1" smtClean="0"/>
              <a:t>WG</a:t>
            </a:r>
            <a:r>
              <a:rPr lang="en-US" dirty="0" smtClean="0"/>
              <a:t> Style Guide based on 2012 IEEE Standards Style Manual and consistency changes in final publication of the 802.11 standard</a:t>
            </a:r>
            <a:endParaRPr lang="en-GB" dirty="0" smtClean="0"/>
          </a:p>
          <a:p>
            <a:r>
              <a:rPr lang="en-US" b="0" dirty="0" smtClean="0"/>
              <a:t>Editor’s responsibility includes checking the </a:t>
            </a:r>
            <a:r>
              <a:rPr lang="en-US" dirty="0" smtClean="0"/>
              <a:t>2012 IEEE Standards Style Manual </a:t>
            </a:r>
            <a:r>
              <a:rPr lang="en-US" b="0" dirty="0" smtClean="0"/>
              <a:t>when creating or updating drafts. </a:t>
            </a:r>
            <a:r>
              <a:rPr lang="en-GB" u="sng" dirty="0" smtClean="0">
                <a:hlinkClick r:id="rId3"/>
              </a:rPr>
              <a:t>https://development.standards.ieee.org/myproject/Public/mytools/draft/styleman.pdf</a:t>
            </a:r>
            <a:endParaRPr lang="en-US" b="0" dirty="0" smtClean="0"/>
          </a:p>
          <a:p>
            <a:r>
              <a:rPr lang="en-US" b="0" dirty="0" smtClean="0"/>
              <a:t>Submissions with draft text should conform to both the </a:t>
            </a:r>
            <a:r>
              <a:rPr lang="en-US" b="0" dirty="0" err="1" smtClean="0"/>
              <a:t>WG11</a:t>
            </a:r>
            <a:r>
              <a:rPr lang="en-US" b="0" dirty="0" smtClean="0"/>
              <a:t> Style Guide and IEEE Standards Style Manual</a:t>
            </a:r>
          </a:p>
          <a:p>
            <a:r>
              <a:rPr lang="en-US" b="0" dirty="0" smtClean="0"/>
              <a:t>Note that the Style Guide evolves with our practice</a:t>
            </a:r>
          </a:p>
          <a:p>
            <a:pPr>
              <a:buFontTx/>
              <a:buNone/>
            </a:pPr>
            <a:endParaRPr lang="en-GB" dirty="0" smtClean="0"/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47D261DD-C19A-4D33-B792-98F42174A4BE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867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11-13/0023r2 by Peter Ecclesine (Cisco Systems)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4594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31746" name="Footer Placeholder 2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Clint Chaplin, Samsung Electronics</a:t>
            </a:r>
          </a:p>
        </p:txBody>
      </p:sp>
      <p:sp>
        <p:nvSpPr>
          <p:cNvPr id="31747" name="Slide Number Placeholder 3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Slide </a:t>
            </a:r>
            <a:fld id="{2130A65D-8659-46AD-AFDC-FA5DF05BFD23}" type="slidenum">
              <a:rPr lang="en-US"/>
              <a:pPr algn="ctr"/>
              <a:t>110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139C5652-B8ED-485F-B393-E1ECB6FA13D0}" type="slidenum">
              <a:rPr lang="en-US">
                <a:latin typeface="+mn-lt"/>
              </a:rPr>
              <a:pPr algn="ctr">
                <a:defRPr/>
              </a:pPr>
              <a:t>110</a:t>
            </a:fld>
            <a:endParaRPr lang="en-US">
              <a:latin typeface="+mn-lt"/>
            </a:endParaRPr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US" sz="2800" smtClean="0"/>
              <a:t>802.21c</a:t>
            </a:r>
            <a:br>
              <a:rPr lang="en-US" sz="2800" smtClean="0"/>
            </a:br>
            <a:r>
              <a:rPr lang="en-US" sz="2800" smtClean="0"/>
              <a:t>Single Radio Handover Task Group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229600" cy="4433888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2000" b="0" smtClean="0"/>
              <a:t>Chair:  H Anthony Chan (Huawei Technologies)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1900" b="0" smtClean="0">
                <a:ea typeface="굴림" charset="-127"/>
              </a:rPr>
              <a:t>Editor produced IEEE P802</a:t>
            </a:r>
            <a:r>
              <a:rPr lang="en-US" altLang="zh-CN" sz="1900" b="0" smtClean="0">
                <a:ea typeface="SimSun" pitchFamily="2" charset="-122"/>
              </a:rPr>
              <a:t>.21c/D01</a:t>
            </a:r>
            <a:endParaRPr lang="en-US" altLang="ko-KR" sz="1900" b="0" smtClean="0">
              <a:ea typeface="굴림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ko-KR" sz="1900" b="0" smtClean="0">
                <a:ea typeface="굴림" charset="-127"/>
              </a:rPr>
              <a:t>WG ballot on</a:t>
            </a:r>
            <a:r>
              <a:rPr lang="en-US" altLang="zh-CN" sz="1900" b="0" smtClean="0">
                <a:ea typeface="SimSun" pitchFamily="2" charset="-122"/>
              </a:rPr>
              <a:t>: IEEE P802.21c/D01 from October 10 to November 9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1800" smtClean="0">
                <a:ea typeface="SimSun" pitchFamily="2" charset="-122"/>
              </a:rPr>
              <a:t>7 approve, 8 disapprove, 5 abstain. Result: not approved.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1800" smtClean="0">
                <a:ea typeface="SimSun" pitchFamily="2" charset="-122"/>
              </a:rPr>
              <a:t>283 comments: 130 editorial, 147 technical, 6 TBD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1900" b="0" smtClean="0">
                <a:ea typeface="굴림" charset="-127"/>
              </a:rPr>
              <a:t>All comments addressed.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1900" b="0" smtClean="0">
                <a:ea typeface="굴림" charset="-127"/>
              </a:rPr>
              <a:t>Going out for second initial WG ballot after this meeting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11-13/0161r0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03630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39938" name="Footer Placeholder 2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Clint Chaplin, Samsung Electronics</a:t>
            </a:r>
          </a:p>
        </p:txBody>
      </p:sp>
      <p:sp>
        <p:nvSpPr>
          <p:cNvPr id="39939" name="Slide Number Placeholder 3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Slide </a:t>
            </a:r>
            <a:fld id="{7F8E025F-FB05-4275-9DCF-7F07B22447D4}" type="slidenum">
              <a:rPr lang="en-US"/>
              <a:pPr algn="ctr"/>
              <a:t>111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B073A266-9EEA-420D-AE9A-E3332C585AEC}" type="slidenum">
              <a:rPr lang="en-US">
                <a:latin typeface="+mn-lt"/>
              </a:rPr>
              <a:pPr algn="ctr">
                <a:defRPr/>
              </a:pPr>
              <a:t>111</a:t>
            </a:fld>
            <a:endParaRPr lang="en-US">
              <a:latin typeface="+mn-lt"/>
            </a:endParaRPr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US" sz="2800" smtClean="0"/>
              <a:t>802.21d</a:t>
            </a:r>
            <a:br>
              <a:rPr lang="en-US" sz="2800" smtClean="0"/>
            </a:br>
            <a:r>
              <a:rPr lang="en-US" sz="2800" smtClean="0"/>
              <a:t>Multicast Group Management Task Group</a:t>
            </a:r>
          </a:p>
        </p:txBody>
      </p:sp>
      <p:sp>
        <p:nvSpPr>
          <p:cNvPr id="399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229600" cy="443388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="0" smtClean="0"/>
              <a:t>Chair:  Yoshihiro Ohba (Toshiba)</a:t>
            </a:r>
          </a:p>
          <a:p>
            <a:r>
              <a:rPr lang="en-US" altLang="ja-JP" b="0" smtClean="0">
                <a:ea typeface="ＭＳ Ｐゴシック" charset="-128"/>
              </a:rPr>
              <a:t>Proposal Presentation II from Call for Proposals for 3 proposals (DCN 2, 3, 4)</a:t>
            </a:r>
          </a:p>
          <a:p>
            <a:r>
              <a:rPr lang="en-US" altLang="ja-JP" b="0" smtClean="0">
                <a:ea typeface="ＭＳ Ｐゴシック" charset="-128"/>
              </a:rPr>
              <a:t>Final Proposal Presentations in March: no new proposals, detail text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11-13/0161r0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32916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819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6511BEBE-86A7-4843-9CBB-B05DA8468B9D}" type="slidenum">
              <a:rPr lang="en-US" smtClean="0"/>
              <a:pPr/>
              <a:t>112</a:t>
            </a:fld>
            <a:endParaRPr lang="en-US" smtClean="0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1D0F768E-553F-4EC2-9C8D-ED07FE357823}" type="slidenum">
              <a:rPr lang="en-US">
                <a:latin typeface="+mn-lt"/>
              </a:rPr>
              <a:pPr algn="ctr">
                <a:defRPr/>
              </a:pPr>
              <a:t>112</a:t>
            </a:fld>
            <a:endParaRPr lang="en-US">
              <a:latin typeface="+mn-lt"/>
            </a:endParaRPr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References</a:t>
            </a:r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en-US" smtClean="0"/>
              <a:t>This document</a:t>
            </a:r>
          </a:p>
          <a:p>
            <a:pPr lvl="2"/>
            <a:r>
              <a:rPr lang="en-US" sz="1400" smtClean="0"/>
              <a:t>Thanks to Subir Das, Chair of 802.21</a:t>
            </a:r>
          </a:p>
          <a:p>
            <a:r>
              <a:rPr lang="en-US" smtClean="0"/>
              <a:t>All Documents</a:t>
            </a:r>
          </a:p>
          <a:p>
            <a:pPr lvl="1"/>
            <a:r>
              <a:rPr lang="en-US" smtClean="0">
                <a:hlinkClick r:id="rId3"/>
              </a:rPr>
              <a:t>https://mentor.ieee.org/802.21/documents</a:t>
            </a:r>
            <a:endParaRPr lang="en-US" smtClean="0"/>
          </a:p>
          <a:p>
            <a:pPr lvl="2"/>
            <a:r>
              <a:rPr lang="en-US" sz="1400" smtClean="0"/>
              <a:t>Current draft is in the members-only area</a:t>
            </a:r>
          </a:p>
          <a:p>
            <a:pPr lvl="3"/>
            <a:r>
              <a:rPr lang="en-US" smtClean="0">
                <a:hlinkClick r:id="rId4"/>
              </a:rPr>
              <a:t>http://www.ieee802.org/21</a:t>
            </a:r>
            <a:r>
              <a:rPr lang="en-US" smtClean="0"/>
              <a:t>  </a:t>
            </a:r>
            <a:r>
              <a:rPr lang="en-US" sz="1400" smtClean="0">
                <a:sym typeface="Wingdings" pitchFamily="2" charset="2"/>
              </a:rPr>
              <a:t>  </a:t>
            </a:r>
            <a:r>
              <a:rPr lang="en-US" sz="1400" u="sng" smtClean="0">
                <a:sym typeface="Wingdings" pitchFamily="2" charset="2"/>
              </a:rPr>
              <a:t>Members_Only_Area</a:t>
            </a:r>
            <a:endParaRPr lang="en-US" sz="1400" u="sng" smtClean="0"/>
          </a:p>
          <a:p>
            <a:pPr lvl="3"/>
            <a:r>
              <a:rPr lang="en-US" smtClean="0"/>
              <a:t>802.11 members log in using </a:t>
            </a:r>
            <a:r>
              <a:rPr lang="en-US" smtClean="0">
                <a:solidFill>
                  <a:srgbClr val="FF0000"/>
                </a:solidFill>
              </a:rPr>
              <a:t>802.11</a:t>
            </a:r>
            <a:r>
              <a:rPr lang="en-US" smtClean="0"/>
              <a:t> username and password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11-13/0161r0 by Clint Chaplin, Samsung Electronics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39084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26125894-C81E-43C9-9E54-526134551D80}" type="slidenum">
              <a:rPr lang="en-US" smtClean="0"/>
              <a:pPr/>
              <a:t>113</a:t>
            </a:fld>
            <a:endParaRPr lang="en-US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066800"/>
          </a:xfrm>
          <a:noFill/>
        </p:spPr>
        <p:txBody>
          <a:bodyPr/>
          <a:lstStyle/>
          <a:p>
            <a:r>
              <a:rPr lang="en-US" dirty="0" smtClean="0"/>
              <a:t>Liaison Report for </a:t>
            </a:r>
            <a:r>
              <a:rPr lang="en-US" dirty="0" err="1" smtClean="0"/>
              <a:t>OmniRAN</a:t>
            </a:r>
            <a:r>
              <a:rPr lang="en-US" dirty="0" smtClean="0"/>
              <a:t> EC SG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2013-01-18</a:t>
            </a:r>
          </a:p>
        </p:txBody>
      </p:sp>
      <p:graphicFrame>
        <p:nvGraphicFramePr>
          <p:cNvPr id="20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358744"/>
              </p:ext>
            </p:extLst>
          </p:nvPr>
        </p:nvGraphicFramePr>
        <p:xfrm>
          <a:off x="533400" y="2565400"/>
          <a:ext cx="8231188" cy="196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Document" r:id="rId5" imgW="8255000" imgH="1968500" progId="Word.Document.8">
                  <p:embed/>
                </p:oleObj>
              </mc:Choice>
              <mc:Fallback>
                <p:oleObj name="Document" r:id="rId5" imgW="8255000" imgH="19685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65400"/>
                        <a:ext cx="8231188" cy="196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11-13/0158r0 by Michael Montemurro,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29347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  <a:endParaRPr lang="en-US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81F113F3-1D5D-4BCE-8B40-EA9857490F2F}" type="slidenum">
              <a:rPr lang="en-US" smtClean="0"/>
              <a:pPr/>
              <a:t>114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	This presentation contains the January 2013 IEEE 802.11 liaison report for </a:t>
            </a:r>
            <a:r>
              <a:rPr lang="en-US" dirty="0" err="1" smtClean="0"/>
              <a:t>OmniRAN</a:t>
            </a:r>
            <a:r>
              <a:rPr lang="en-US" dirty="0" smtClean="0"/>
              <a:t> EC SG.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11-13/0158r0 by Michael Montemurro,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5148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  <a:endParaRPr lang="en-US" smtClean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115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Key Activities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  <a:noFill/>
        </p:spPr>
        <p:txBody>
          <a:bodyPr/>
          <a:lstStyle/>
          <a:p>
            <a:r>
              <a:rPr lang="en-US" dirty="0" smtClean="0"/>
              <a:t>Elected SG Officers</a:t>
            </a:r>
          </a:p>
          <a:p>
            <a:pPr lvl="1"/>
            <a:r>
              <a:rPr lang="en-US" dirty="0" smtClean="0"/>
              <a:t>Max </a:t>
            </a:r>
            <a:r>
              <a:rPr lang="en-US" dirty="0" err="1" smtClean="0"/>
              <a:t>Riegel</a:t>
            </a:r>
            <a:r>
              <a:rPr lang="en-US" dirty="0" smtClean="0"/>
              <a:t>, Chair</a:t>
            </a:r>
          </a:p>
          <a:p>
            <a:pPr lvl="1"/>
            <a:r>
              <a:rPr lang="en-US" dirty="0" smtClean="0"/>
              <a:t>Juan Carlos Zuniga, Vice-Chair</a:t>
            </a:r>
          </a:p>
          <a:p>
            <a:pPr lvl="1"/>
            <a:r>
              <a:rPr lang="en-US" dirty="0" smtClean="0"/>
              <a:t>Secretary Position is open</a:t>
            </a:r>
          </a:p>
          <a:p>
            <a:r>
              <a:rPr lang="en-US" dirty="0" smtClean="0"/>
              <a:t>Currently focused on defining the problems statement and scope, leading to the creation of a PAR and 5C.</a:t>
            </a:r>
          </a:p>
          <a:p>
            <a:r>
              <a:rPr lang="en-US" dirty="0" smtClean="0"/>
              <a:t>Agreed to produce a Use Case document during March session.</a:t>
            </a:r>
          </a:p>
          <a:p>
            <a:r>
              <a:rPr lang="en-US" dirty="0" smtClean="0"/>
              <a:t>Presentation on possible topics related to </a:t>
            </a:r>
            <a:r>
              <a:rPr lang="en-US" dirty="0" err="1" smtClean="0"/>
              <a:t>OmniRAN</a:t>
            </a:r>
            <a:r>
              <a:rPr lang="en-US" dirty="0" smtClean="0"/>
              <a:t> work.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11-13/0158r0 by Michael Montemurro,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20044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  <a:endParaRPr lang="en-US" smtClean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116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Objectives for March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  <a:noFill/>
        </p:spPr>
        <p:txBody>
          <a:bodyPr/>
          <a:lstStyle/>
          <a:p>
            <a:r>
              <a:rPr lang="en-US" dirty="0" smtClean="0"/>
              <a:t>Create an </a:t>
            </a:r>
            <a:r>
              <a:rPr lang="en-US" dirty="0" err="1" smtClean="0"/>
              <a:t>OmniRAN</a:t>
            </a:r>
            <a:r>
              <a:rPr lang="en-US" dirty="0" smtClean="0"/>
              <a:t> use case document </a:t>
            </a:r>
          </a:p>
          <a:p>
            <a:r>
              <a:rPr lang="en-US" dirty="0" smtClean="0"/>
              <a:t>Call for use case contributions which include:</a:t>
            </a:r>
          </a:p>
          <a:p>
            <a:pPr lvl="1"/>
            <a:r>
              <a:rPr lang="en-US" dirty="0" smtClean="0"/>
              <a:t>Application domain</a:t>
            </a:r>
          </a:p>
          <a:p>
            <a:pPr lvl="1"/>
            <a:r>
              <a:rPr lang="en-US" dirty="0" smtClean="0"/>
              <a:t>Use Case description</a:t>
            </a:r>
          </a:p>
          <a:p>
            <a:pPr lvl="1"/>
            <a:r>
              <a:rPr lang="en-US" dirty="0" smtClean="0"/>
              <a:t>Mapping of use case to </a:t>
            </a:r>
            <a:r>
              <a:rPr lang="en-US" dirty="0" err="1" smtClean="0"/>
              <a:t>OmniRAN</a:t>
            </a:r>
            <a:r>
              <a:rPr lang="en-US" dirty="0" smtClean="0"/>
              <a:t> architecture</a:t>
            </a:r>
          </a:p>
          <a:p>
            <a:pPr lvl="1"/>
            <a:r>
              <a:rPr lang="en-US" dirty="0" smtClean="0"/>
              <a:t>Functional requirements for </a:t>
            </a:r>
            <a:r>
              <a:rPr lang="en-US" dirty="0" err="1" smtClean="0"/>
              <a:t>OmniRAN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11-13/0158r0 by Michael Montemurro,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59349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  <a:endParaRPr lang="en-US" smtClean="0"/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4AFE48CA-64CD-4957-84CE-969E1D15CE85}" type="slidenum">
              <a:rPr lang="en-US" smtClean="0"/>
              <a:pPr/>
              <a:t>117</a:t>
            </a:fld>
            <a:endParaRPr lang="en-US" smtClean="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References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Document repository for </a:t>
            </a:r>
            <a:r>
              <a:rPr lang="en-US" dirty="0" err="1" smtClean="0"/>
              <a:t>OmniRAN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https://mentor.ieee.org/omniran/</a:t>
            </a:r>
            <a:r>
              <a:rPr lang="en-US" dirty="0" smtClean="0">
                <a:hlinkClick r:id="rId3"/>
              </a:rPr>
              <a:t>documents</a:t>
            </a:r>
            <a:r>
              <a:rPr lang="en-US" dirty="0" smtClean="0"/>
              <a:t> </a:t>
            </a:r>
          </a:p>
          <a:p>
            <a:r>
              <a:rPr lang="en-US" dirty="0" smtClean="0"/>
              <a:t>Link to Jan 13 </a:t>
            </a:r>
            <a:r>
              <a:rPr lang="en-US" dirty="0" err="1" smtClean="0"/>
              <a:t>OmniRAN</a:t>
            </a:r>
            <a:r>
              <a:rPr lang="en-US" dirty="0" smtClean="0"/>
              <a:t> Agenda:</a:t>
            </a:r>
          </a:p>
          <a:p>
            <a:pPr lvl="1"/>
            <a:r>
              <a:rPr lang="en-US" dirty="0">
                <a:hlinkClick r:id="rId4"/>
              </a:rPr>
              <a:t>https://mentor.ieee.org/omniran/dcn/13/omniran-13-0002-</a:t>
            </a:r>
            <a:r>
              <a:rPr lang="en-US" dirty="0" smtClean="0">
                <a:hlinkClick r:id="rId4"/>
              </a:rPr>
              <a:t>04-</a:t>
            </a:r>
            <a:r>
              <a:rPr lang="en-US" dirty="0">
                <a:hlinkClick r:id="rId4"/>
              </a:rPr>
              <a:t>ecsg-jan-2013-vancouver-</a:t>
            </a:r>
            <a:r>
              <a:rPr lang="en-US" dirty="0" smtClean="0">
                <a:hlinkClick r:id="rId4"/>
              </a:rPr>
              <a:t>agenda.pptx</a:t>
            </a:r>
            <a:endParaRPr lang="en-US" dirty="0"/>
          </a:p>
          <a:p>
            <a:r>
              <a:rPr lang="en-US" dirty="0" smtClean="0"/>
              <a:t>Call for contributions:</a:t>
            </a:r>
          </a:p>
          <a:p>
            <a:pPr lvl="1"/>
            <a:r>
              <a:rPr lang="en-US" dirty="0">
                <a:hlinkClick r:id="rId5"/>
              </a:rPr>
              <a:t>https://mentor.ieee.org/omniran/dcn/13/omniran-13-0006-00-ecsg-call-for-</a:t>
            </a:r>
            <a:r>
              <a:rPr lang="en-US" dirty="0" smtClean="0">
                <a:hlinkClick r:id="rId5"/>
              </a:rPr>
              <a:t>contributions.docx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11-13/0158r0 by Michael Montemurro,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06089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16"/>
          <p:cNvSpPr txBox="1">
            <a:spLocks noChangeArrowheads="1"/>
          </p:cNvSpPr>
          <p:nvPr/>
        </p:nvSpPr>
        <p:spPr bwMode="auto">
          <a:xfrm>
            <a:off x="7543800" y="762000"/>
            <a:ext cx="1295400" cy="457200"/>
          </a:xfrm>
          <a:prstGeom prst="rect">
            <a:avLst/>
          </a:prstGeom>
          <a:solidFill>
            <a:srgbClr val="92D05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/>
              <a:t>Most current doc shaded green.</a:t>
            </a:r>
            <a:endParaRPr lang="en-US" b="1"/>
          </a:p>
        </p:txBody>
      </p:sp>
      <p:graphicFrame>
        <p:nvGraphicFramePr>
          <p:cNvPr id="7987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382477"/>
              </p:ext>
            </p:extLst>
          </p:nvPr>
        </p:nvGraphicFramePr>
        <p:xfrm>
          <a:off x="457200" y="1371600"/>
          <a:ext cx="7086600" cy="3520440"/>
        </p:xfrm>
        <a:graphic>
          <a:graphicData uri="http://schemas.openxmlformats.org/drawingml/2006/table">
            <a:tbl>
              <a:tblPr/>
              <a:tblGrid>
                <a:gridCol w="325603"/>
                <a:gridCol w="402976"/>
                <a:gridCol w="338221"/>
                <a:gridCol w="347579"/>
                <a:gridCol w="414421"/>
                <a:gridCol w="347579"/>
                <a:gridCol w="414421"/>
                <a:gridCol w="381000"/>
                <a:gridCol w="263357"/>
                <a:gridCol w="643021"/>
                <a:gridCol w="537408"/>
                <a:gridCol w="582863"/>
                <a:gridCol w="1173751"/>
                <a:gridCol w="914400"/>
              </a:tblGrid>
              <a:tr h="26193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Draft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Baseline Documents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Source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Style Guide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Editor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Snapshot Date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ad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af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81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Carlos Cordero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21-Dec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9.0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Frame 10.0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Robert Stacey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17-Jan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af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10.0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Peter Ecclesine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17-Jan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9.0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2.0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10.0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Minyoung Park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13-Nov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9.0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2.2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9.0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Lee Armstrong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Ping FANG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15-Jan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0.7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Adrian Stephens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15-Jan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970" name="Text Box 116"/>
          <p:cNvSpPr txBox="1">
            <a:spLocks noChangeArrowheads="1"/>
          </p:cNvSpPr>
          <p:nvPr/>
        </p:nvSpPr>
        <p:spPr bwMode="auto">
          <a:xfrm>
            <a:off x="152400" y="838200"/>
            <a:ext cx="1676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Changes from  last report shown in </a:t>
            </a:r>
            <a:r>
              <a:rPr lang="en-US" b="1">
                <a:solidFill>
                  <a:srgbClr val="FF0000"/>
                </a:solidFill>
              </a:rPr>
              <a:t>red.</a:t>
            </a:r>
          </a:p>
        </p:txBody>
      </p:sp>
      <p:sp>
        <p:nvSpPr>
          <p:cNvPr id="31972" name="Slide Number Placeholder 8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/>
              <a:t>Slide </a:t>
            </a:r>
            <a:fld id="{3CC2130E-942E-44E1-91AF-4824D5157D33}" type="slidenum">
              <a:rPr lang="en-US"/>
              <a:pPr algn="ctr"/>
              <a:t>12</a:t>
            </a:fld>
            <a:endParaRPr lang="en-US"/>
          </a:p>
        </p:txBody>
      </p:sp>
      <p:sp>
        <p:nvSpPr>
          <p:cNvPr id="31973" name="Text Box 231"/>
          <p:cNvSpPr txBox="1">
            <a:spLocks noChangeArrowheads="1"/>
          </p:cNvSpPr>
          <p:nvPr/>
        </p:nvSpPr>
        <p:spPr bwMode="auto">
          <a:xfrm>
            <a:off x="152400" y="609600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dirty="0" smtClean="0">
                <a:latin typeface="Arial" charset="0"/>
              </a:rPr>
              <a:t>Jan 2013</a:t>
            </a:r>
            <a:endParaRPr lang="en-US" sz="1800" dirty="0">
              <a:latin typeface="Arial" charset="0"/>
            </a:endParaRPr>
          </a:p>
        </p:txBody>
      </p:sp>
      <p:sp>
        <p:nvSpPr>
          <p:cNvPr id="31974" name="Rectangle 232"/>
          <p:cNvSpPr>
            <a:spLocks noGrp="1" noChangeArrowheads="1"/>
          </p:cNvSpPr>
          <p:nvPr>
            <p:ph type="title" idx="4294967295"/>
          </p:nvPr>
        </p:nvSpPr>
        <p:spPr>
          <a:xfrm>
            <a:off x="696913" y="691116"/>
            <a:ext cx="7772400" cy="457200"/>
          </a:xfrm>
        </p:spPr>
        <p:txBody>
          <a:bodyPr/>
          <a:lstStyle/>
          <a:p>
            <a:r>
              <a:rPr lang="en-US" sz="2800" dirty="0" smtClean="0"/>
              <a:t>Draft Development Snapshot</a:t>
            </a:r>
            <a:endParaRPr lang="en-GB" sz="2800" dirty="0" smtClean="0"/>
          </a:p>
        </p:txBody>
      </p:sp>
      <p:sp>
        <p:nvSpPr>
          <p:cNvPr id="31975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5EAAF8-1103-4F9A-8384-029AC986883C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1976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smtClean="0"/>
          </a:p>
        </p:txBody>
      </p:sp>
      <p:sp>
        <p:nvSpPr>
          <p:cNvPr id="31977" name="Date Placeholder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January 2013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11-13/0023r2 by Peter Ecclesine (Cisco Systems)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58436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E3A743C8-E80A-43C4-B81C-5A5E1EC48092}" type="slidenum">
              <a:rPr lang="en-GB"/>
              <a:pPr/>
              <a:t>13</a:t>
            </a:fld>
            <a:endParaRPr lang="en-GB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/>
              <a:t>Closing Report</a:t>
            </a:r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GB" sz="2000"/>
              <a:t>Date:</a:t>
            </a:r>
            <a:r>
              <a:rPr lang="en-GB" sz="2000" b="0"/>
              <a:t> 2013-01-18</a:t>
            </a:r>
          </a:p>
        </p:txBody>
      </p:sp>
      <p:graphicFrame>
        <p:nvGraphicFramePr>
          <p:cNvPr id="221189" name="Object 5"/>
          <p:cNvGraphicFramePr>
            <a:graphicFrameLocks noChangeAspect="1"/>
          </p:cNvGraphicFramePr>
          <p:nvPr/>
        </p:nvGraphicFramePr>
        <p:xfrm>
          <a:off x="539750" y="2276475"/>
          <a:ext cx="7708900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Document" r:id="rId4" imgW="8127059" imgH="2305470" progId="Word.Document.8">
                  <p:embed/>
                </p:oleObj>
              </mc:Choice>
              <mc:Fallback>
                <p:oleObj name="Document" r:id="rId4" imgW="8127059" imgH="230547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276475"/>
                        <a:ext cx="7708900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1190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11-13/0153r0 by Clint Chaplin, Chair (Samsung)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11482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76F07149-B3D7-48E5-9C98-995A147F2CD6}" type="slidenum">
              <a:rPr lang="en-GB"/>
              <a:pPr/>
              <a:t>14</a:t>
            </a:fld>
            <a:endParaRPr lang="en-GB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/>
              <a:t>Abstract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GB" sz="3200"/>
              <a:t> Closing report for WNG SC for January 2013, Vancouver, British Columbia, Canada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11-13/0153r0 by Clint Chaplin, Chair (Samsung)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36367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4A080BA-A23F-4BE6-8701-67D06DCF2432}" type="slidenum">
              <a:rPr lang="en-GB"/>
              <a:pPr/>
              <a:t>15</a:t>
            </a:fld>
            <a:endParaRPr lang="en-GB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495925"/>
          </a:xfrm>
          <a:noFill/>
          <a:ln/>
        </p:spPr>
        <p:txBody>
          <a:bodyPr/>
          <a:lstStyle/>
          <a:p>
            <a:pPr marL="457200" indent="-457200" eaLnBrk="1" hangingPunct="1"/>
            <a:r>
              <a:rPr lang="en-US" sz="2000"/>
              <a:t>Presentations at January 2013 meeting</a:t>
            </a:r>
          </a:p>
          <a:p>
            <a:pPr marL="838200" lvl="1" indent="-381000" eaLnBrk="1" hangingPunct="1">
              <a:spcBef>
                <a:spcPct val="0"/>
              </a:spcBef>
              <a:buFontTx/>
              <a:buAutoNum type="arabicPeriod"/>
            </a:pPr>
            <a:r>
              <a:rPr lang="en-US" sz="1800"/>
              <a:t>802.11: Looking Ahead to the Future – Part II (11-13-0098-00-0wng-802-11-looking-ahead-to-the-future-part-ii.pptx) – Osama Aboul-Magd</a:t>
            </a:r>
          </a:p>
          <a:p>
            <a:pPr marL="838200" lvl="1" indent="-381000" eaLnBrk="1" hangingPunct="1">
              <a:spcBef>
                <a:spcPct val="0"/>
              </a:spcBef>
              <a:buFontTx/>
              <a:buAutoNum type="arabicPeriod"/>
            </a:pPr>
            <a:r>
              <a:rPr lang="en-US" sz="1800"/>
              <a:t>Applications and Requirements for Next Generation WLAN (11-13-0113-00-0wng-applications-and-requirements-for-next-generation-wlan.pptx) - Huai-Rong Shao</a:t>
            </a:r>
          </a:p>
          <a:p>
            <a:pPr marL="838200" lvl="1" indent="-381000" eaLnBrk="1" hangingPunct="1">
              <a:spcBef>
                <a:spcPct val="0"/>
              </a:spcBef>
              <a:buFontTx/>
              <a:buAutoNum type="arabicPeriod"/>
            </a:pPr>
            <a:r>
              <a:rPr lang="en-US" sz="1800"/>
              <a:t>A Physical-layer Network Coding Relay scheme for IEEE 802.11 (11-13-0111-01-0wng-a-physical-layer-network-coding-relay-scheme-for-ieee-802-11.ppt) – </a:t>
            </a:r>
          </a:p>
          <a:p>
            <a:pPr marL="838200" lvl="1" indent="-381000" eaLnBrk="1" hangingPunct="1">
              <a:spcBef>
                <a:spcPct val="0"/>
              </a:spcBef>
              <a:buFontTx/>
              <a:buAutoNum type="arabicPeriod"/>
            </a:pPr>
            <a:r>
              <a:rPr lang="en-US" sz="1800"/>
              <a:t>Joint Coding and Modulation Diversity for the Next Generation WLAN (11-13-0112-00-0wng-joint-coding-and-modulation-diversity-for-the-next-generation-wlan.ppt) – </a:t>
            </a:r>
          </a:p>
          <a:p>
            <a:pPr marL="457200" indent="-457200"/>
            <a:r>
              <a:rPr lang="en-GB" sz="2000"/>
              <a:t>Minutes</a:t>
            </a:r>
          </a:p>
          <a:p>
            <a:pPr marL="838200" lvl="1" indent="-381000"/>
            <a:r>
              <a:rPr lang="en-GB" sz="1800"/>
              <a:t>11-13-0117-00-0wng-january-2013-meeting-minutes-from-vancouver.doc</a:t>
            </a:r>
          </a:p>
          <a:p>
            <a:pPr marL="457200" indent="-457200"/>
            <a:r>
              <a:rPr lang="en-GB" altLang="ko-KR" sz="2000">
                <a:ea typeface="Gulim" pitchFamily="34" charset="-127"/>
              </a:rPr>
              <a:t>Plans for March 2013</a:t>
            </a:r>
          </a:p>
          <a:p>
            <a:pPr marL="838200" lvl="1" indent="-381000"/>
            <a:r>
              <a:rPr lang="en-US" sz="1800"/>
              <a:t>Special BOF sessions?</a:t>
            </a:r>
          </a:p>
          <a:p>
            <a:pPr marL="838200" lvl="1" indent="-381000"/>
            <a:r>
              <a:rPr lang="en-US" sz="1800"/>
              <a:t>1 2 hour session</a:t>
            </a:r>
            <a:endParaRPr lang="en-GB" sz="18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11-13/0153r0 by Clint Chaplin, Chair (Samsung)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69066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33383" y="6475413"/>
            <a:ext cx="2210542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45B9BDB0-C63C-4C25-8424-3805F41840B1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ARC Closing Report 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2013-01-16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975190"/>
              </p:ext>
            </p:extLst>
          </p:nvPr>
        </p:nvGraphicFramePr>
        <p:xfrm>
          <a:off x="511175" y="2286000"/>
          <a:ext cx="7907338" cy="264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Document" r:id="rId5" imgW="8257888" imgH="2760161" progId="Word.Document.8">
                  <p:embed/>
                </p:oleObj>
              </mc:Choice>
              <mc:Fallback>
                <p:oleObj name="Document" r:id="rId5" imgW="8257888" imgH="276016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2286000"/>
                        <a:ext cx="7907338" cy="2649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11-13/0151r0 by Mark Hamilton, SpectraLink, Corp.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57063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Abstract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/>
              <a:t>This document is the closing report for ARC SC, 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January 2013, Vancouver meeting</a:t>
            </a:r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1BA2747-D9B4-4253-BD2A-A397A70658F2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11-13/0151r0 by Mark Hamilton, SpectraLink, Corp.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34476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9456BA8-D540-4D8D-ABFC-B66C525D07D1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smtClean="0"/>
              <a:t>Work Completed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181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Brief update on General Links (GLK SC) and 802.1 bridging discussions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Clarified that MSDUs in an A-MSDU are still LLC format (not </a:t>
            </a:r>
            <a:r>
              <a:rPr lang="en-US" dirty="0" err="1" smtClean="0"/>
              <a:t>Ethertype</a:t>
            </a:r>
            <a:r>
              <a:rPr lang="en-US" dirty="0" smtClean="0"/>
              <a:t>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Noted that P1905.1 ballot closed Nov 23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802.11 submitted comments, but they seem to have gotten lost(?) - investigating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IETF/802 coordination 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Reviewed RFC 4441 update.  No comments.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Will request a WG </a:t>
            </a:r>
            <a:r>
              <a:rPr lang="en-US" dirty="0" err="1" smtClean="0">
                <a:ea typeface="ＭＳ Ｐゴシック" pitchFamily="34" charset="-128"/>
              </a:rPr>
              <a:t>ePoll</a:t>
            </a:r>
            <a:r>
              <a:rPr lang="en-US" dirty="0" smtClean="0">
                <a:ea typeface="ＭＳ Ｐゴシック" pitchFamily="34" charset="-128"/>
              </a:rPr>
              <a:t> to collect comments on the next revision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802 Overview and Architecture Draft 1.6 letter ballot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Very few comments received.  802.1 working on it off-line (no face-to-face meetings), probably going to Sponsor Ballot next.</a:t>
            </a:r>
            <a:endParaRPr lang="en-US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Architecture of APs/DS/Portals, and 802.1 concepts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Spent considerable time reviewing all the related 802.1 concepts, trying to relate to concepts in 802.11’s architecture description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See 11-13/0115 for discussion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11-13/0151r0 by Mark Hamilton, SpectraLink, Corp.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27875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CFD111E0-D59E-4076-9560-166B07D396EF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smtClean="0"/>
              <a:t>Teleconferences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None expected, if needed, will schedule with 10 days notice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11-13/0151r0 by Mark Hamilton, SpectraLink, Corp.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60121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Adrian Stephens, Intel Corporation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1F1C73C8-2275-44E9-B341-5CDD5B9F6099}" type="slidenum">
              <a:rPr lang="en-US" sz="1200" b="0" smtClean="0"/>
              <a:pPr/>
              <a:t>2</a:t>
            </a:fld>
            <a:endParaRPr lang="en-US" sz="1200" b="0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document is a digest of the closing reports of all 802.11 sub-groups for presentation at the January 2013 closing plenary meeting.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D566691-ABE1-475B-8FC6-0CFB05140897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March 2013 Goals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One meeting slot planned: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Continue discussion on architectural model for AP (and DS and Portal) and where MAC-SAP interface(s) appear, and how this relates to the 802.1 concepts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802 O&amp;A sponsor ballot, as appropriate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IETF/802 RFC 4441, as appropriate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11-13/0151r0 by Mark Hamilton, SpectraLink, Corp.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41445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5C54AB6B-C76C-43C0-8CF9-4AA7315BEFF1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IEEE 802 JTC1 SC closing report (Jan 13)</a:t>
            </a:r>
          </a:p>
        </p:txBody>
      </p:sp>
      <p:sp>
        <p:nvSpPr>
          <p:cNvPr id="103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2013-1-17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455777"/>
              </p:ext>
            </p:extLst>
          </p:nvPr>
        </p:nvGraphicFramePr>
        <p:xfrm>
          <a:off x="677416" y="2852936"/>
          <a:ext cx="8287072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Document" r:id="rId5" imgW="8132982" imgH="2303817" progId="Word.Document.8">
                  <p:embed/>
                </p:oleObj>
              </mc:Choice>
              <mc:Fallback>
                <p:oleObj name="Document" r:id="rId5" imgW="8132982" imgH="230381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416" y="2852936"/>
                        <a:ext cx="8287072" cy="20955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11-13/0159r0 by Andrew Myles, Cisco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38051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smtClean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827FA444-4315-4B21-90DB-70CB797C55B7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 smtClean="0"/>
              <a:t> Closing report for IEEE 802 JTC1 SC</a:t>
            </a:r>
            <a:br>
              <a:rPr lang="en-GB" sz="3200" dirty="0" smtClean="0"/>
            </a:br>
            <a:r>
              <a:rPr lang="en-GB" sz="3200" dirty="0" smtClean="0"/>
              <a:t>for Jan 13 in Vancouver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11-13/0159r0 by Andrew Myles, Cisco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70417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JTC1 SC focused on reporting on status updates &amp;  </a:t>
            </a:r>
            <a:r>
              <a:rPr lang="en-AU" dirty="0" err="1" smtClean="0"/>
              <a:t>prep’ing</a:t>
            </a:r>
            <a:r>
              <a:rPr lang="en-AU" dirty="0" smtClean="0"/>
              <a:t> for next SC6 meeting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Reviewed latest liaisons to SC6 of Sponsor Ballot drafts</a:t>
            </a:r>
          </a:p>
          <a:p>
            <a:pPr lvl="1"/>
            <a:r>
              <a:rPr lang="en-AU" dirty="0" smtClean="0"/>
              <a:t>802.11ac D4.0 liaised</a:t>
            </a:r>
          </a:p>
          <a:p>
            <a:pPr lvl="1"/>
            <a:r>
              <a:rPr lang="en-AU" dirty="0" smtClean="0"/>
              <a:t>Will liaise </a:t>
            </a:r>
            <a:r>
              <a:rPr lang="en-AU" dirty="0"/>
              <a:t>802.11ac </a:t>
            </a:r>
            <a:r>
              <a:rPr lang="en-AU" dirty="0" smtClean="0"/>
              <a:t>D5.0</a:t>
            </a:r>
          </a:p>
          <a:p>
            <a:r>
              <a:rPr lang="en-AU" dirty="0" smtClean="0"/>
              <a:t>Reviewed status of  PSDO activity</a:t>
            </a:r>
          </a:p>
          <a:p>
            <a:pPr lvl="1"/>
            <a:r>
              <a:rPr lang="en-AU" dirty="0" smtClean="0"/>
              <a:t>Pre-ballots in SC6 on 802.1X &amp; 802.1AE close in Feb, and will be followed by 5 month ballots</a:t>
            </a:r>
          </a:p>
          <a:p>
            <a:pPr lvl="1"/>
            <a:r>
              <a:rPr lang="en-AU" dirty="0" smtClean="0"/>
              <a:t>It is hoped 802.3 will be submitted to SC6 pre-ballot in March</a:t>
            </a:r>
          </a:p>
          <a:p>
            <a:pPr lvl="1"/>
            <a:r>
              <a:rPr lang="en-AU" dirty="0" smtClean="0"/>
              <a:t>802.11 WG decided to submit 802.11aa/</a:t>
            </a:r>
            <a:r>
              <a:rPr lang="en-AU" dirty="0" err="1" smtClean="0"/>
              <a:t>ae</a:t>
            </a:r>
            <a:r>
              <a:rPr lang="en-AU" dirty="0" smtClean="0"/>
              <a:t>/ad to SC6 pre-ballot</a:t>
            </a:r>
          </a:p>
          <a:p>
            <a:r>
              <a:rPr lang="en-AU" dirty="0"/>
              <a:t>Reviewed responses to comments from </a:t>
            </a:r>
            <a:r>
              <a:rPr lang="en-AU" dirty="0" smtClean="0"/>
              <a:t>JTC1 ballot on ISO/IEC 8802-11:2012</a:t>
            </a:r>
            <a:endParaRPr lang="en-AU" dirty="0"/>
          </a:p>
          <a:p>
            <a:pPr lvl="1"/>
            <a:r>
              <a:rPr lang="en-AU" dirty="0"/>
              <a:t>Responses were developed by </a:t>
            </a:r>
            <a:r>
              <a:rPr lang="en-AU" dirty="0" err="1"/>
              <a:t>TGmc</a:t>
            </a:r>
            <a:endParaRPr lang="en-AU" dirty="0"/>
          </a:p>
          <a:p>
            <a:pPr lvl="1"/>
            <a:r>
              <a:rPr lang="en-AU" dirty="0" smtClean="0"/>
              <a:t>SC agreed to liaise responses to SC6; motion later</a:t>
            </a: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  <a:endParaRPr lang="en-GB" smtClean="0"/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98E6A87E-5FBA-4D3B-9605-9E4EC033A3EA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11-13/0159r0 by Andrew Myles, Cisco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64041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JTC1 SC focused on reporting on status updates &amp;  </a:t>
            </a:r>
            <a:r>
              <a:rPr lang="en-AU" dirty="0" err="1" smtClean="0"/>
              <a:t>prep’ing</a:t>
            </a:r>
            <a:r>
              <a:rPr lang="en-AU" dirty="0" smtClean="0"/>
              <a:t> for next SC6 meeting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Reviewed status of various China NB proposals in SC6</a:t>
            </a:r>
          </a:p>
          <a:p>
            <a:pPr lvl="1"/>
            <a:r>
              <a:rPr lang="en-AU" dirty="0"/>
              <a:t>No known changes to TEPA-AC, </a:t>
            </a:r>
            <a:r>
              <a:rPr lang="en-AU" dirty="0" err="1"/>
              <a:t>TLSec</a:t>
            </a:r>
            <a:r>
              <a:rPr lang="en-AU" dirty="0"/>
              <a:t>, </a:t>
            </a:r>
            <a:r>
              <a:rPr lang="en-AU" dirty="0" smtClean="0"/>
              <a:t>TAAA, </a:t>
            </a:r>
            <a:r>
              <a:rPr lang="en-AU" dirty="0" err="1" smtClean="0"/>
              <a:t>TISec</a:t>
            </a:r>
            <a:r>
              <a:rPr lang="en-AU" dirty="0" smtClean="0"/>
              <a:t> status</a:t>
            </a:r>
          </a:p>
          <a:p>
            <a:pPr lvl="1"/>
            <a:r>
              <a:rPr lang="en-AU" dirty="0" smtClean="0"/>
              <a:t>Reviewed Swiss NB “comparison of 802.1X and TEPA-AC”; an 802.1 expert evaluation will be considered in March</a:t>
            </a:r>
            <a:endParaRPr lang="en-AU" dirty="0"/>
          </a:p>
          <a:p>
            <a:pPr lvl="1"/>
            <a:r>
              <a:rPr lang="en-AU" dirty="0"/>
              <a:t>No change to </a:t>
            </a:r>
            <a:r>
              <a:rPr lang="en-AU" dirty="0" smtClean="0"/>
              <a:t>WAPI </a:t>
            </a:r>
            <a:r>
              <a:rPr lang="en-AU" dirty="0"/>
              <a:t>in </a:t>
            </a:r>
            <a:r>
              <a:rPr lang="en-AU" dirty="0" smtClean="0"/>
              <a:t>ISO, </a:t>
            </a:r>
            <a:r>
              <a:rPr lang="en-AU" dirty="0"/>
              <a:t>but a government lab has been set up to promote its international standardisation</a:t>
            </a:r>
          </a:p>
          <a:p>
            <a:pPr lvl="1"/>
            <a:r>
              <a:rPr lang="en-AU" dirty="0" err="1"/>
              <a:t>Nufront</a:t>
            </a:r>
            <a:r>
              <a:rPr lang="en-AU" dirty="0"/>
              <a:t> will present on EUHT and coexistence with 802.11 in </a:t>
            </a:r>
            <a:r>
              <a:rPr lang="en-AU" dirty="0" smtClean="0"/>
              <a:t>March in </a:t>
            </a:r>
            <a:r>
              <a:rPr lang="en-AU" dirty="0" err="1" smtClean="0"/>
              <a:t>Orlando</a:t>
            </a:r>
            <a:r>
              <a:rPr lang="en-AU" dirty="0" smtClean="0"/>
              <a:t>; possibly in SC forum</a:t>
            </a:r>
            <a:endParaRPr lang="en-AU" dirty="0"/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  <a:endParaRPr lang="en-GB" smtClean="0"/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98E6A87E-5FBA-4D3B-9605-9E4EC033A3EA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11-13/0159r0 by Andrew Myles, Cisco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61561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JTC1 SC focused on reporting on status updates &amp;  </a:t>
            </a:r>
            <a:r>
              <a:rPr lang="en-AU" dirty="0" err="1" smtClean="0"/>
              <a:t>prep’ing</a:t>
            </a:r>
            <a:r>
              <a:rPr lang="en-AU" dirty="0" smtClean="0"/>
              <a:t> for next SC6 meeting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Prepared </a:t>
            </a:r>
            <a:r>
              <a:rPr lang="en-US" dirty="0"/>
              <a:t>for next SC6 meeting in June in Korea</a:t>
            </a:r>
          </a:p>
          <a:p>
            <a:pPr lvl="1"/>
            <a:r>
              <a:rPr lang="en-US" dirty="0" smtClean="0"/>
              <a:t>Reviewed a </a:t>
            </a:r>
            <a:r>
              <a:rPr lang="en-US" dirty="0"/>
              <a:t>draft of the “contribution process” for SC6 </a:t>
            </a:r>
            <a:r>
              <a:rPr lang="en-US" dirty="0" smtClean="0"/>
              <a:t>NBs to “participate” in development &amp; maintenance of 802 standards; it will be completed in March</a:t>
            </a:r>
            <a:endParaRPr lang="en-US" dirty="0"/>
          </a:p>
          <a:p>
            <a:pPr lvl="1"/>
            <a:r>
              <a:rPr lang="en-US" dirty="0" smtClean="0"/>
              <a:t>Discussed a Swiss </a:t>
            </a:r>
            <a:r>
              <a:rPr lang="en-US" dirty="0"/>
              <a:t>NB </a:t>
            </a:r>
            <a:r>
              <a:rPr lang="en-US" dirty="0" smtClean="0"/>
              <a:t>“explanatory report” on the SC6 resolutions from Graz; further discussion on any action will occur in March</a:t>
            </a:r>
            <a:endParaRPr lang="en-US" dirty="0"/>
          </a:p>
          <a:p>
            <a:pPr lvl="2"/>
            <a:endParaRPr lang="en-AU" dirty="0"/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  <a:endParaRPr lang="en-GB" smtClean="0"/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98E6A87E-5FBA-4D3B-9605-9E4EC033A3EA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11-13/0159r0 by Andrew Myles, Cisco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75215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JTC1 SC have plans for Mar 13 in </a:t>
            </a:r>
            <a:r>
              <a:rPr lang="en-AU" dirty="0" err="1" smtClean="0"/>
              <a:t>Orlando</a:t>
            </a:r>
            <a:endParaRPr lang="en-AU" dirty="0" smtClean="0"/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Review agenda (if available) for SC6 meeting</a:t>
            </a:r>
          </a:p>
          <a:p>
            <a:r>
              <a:rPr lang="en-AU" dirty="0" smtClean="0"/>
              <a:t>Obtain </a:t>
            </a:r>
            <a:r>
              <a:rPr lang="en-AU" dirty="0"/>
              <a:t>agreement for </a:t>
            </a:r>
            <a:r>
              <a:rPr lang="en-AU" dirty="0" smtClean="0"/>
              <a:t>SC6 “</a:t>
            </a:r>
            <a:r>
              <a:rPr lang="en-US" dirty="0"/>
              <a:t>contribution </a:t>
            </a:r>
            <a:r>
              <a:rPr lang="en-US" dirty="0" smtClean="0"/>
              <a:t>process”</a:t>
            </a:r>
            <a:endParaRPr lang="en-AU" dirty="0" smtClean="0"/>
          </a:p>
          <a:p>
            <a:r>
              <a:rPr lang="en-AU" dirty="0" smtClean="0"/>
              <a:t>Respond to “explanatory report” </a:t>
            </a:r>
            <a:r>
              <a:rPr lang="en-AU" dirty="0"/>
              <a:t>from Swiss </a:t>
            </a:r>
            <a:r>
              <a:rPr lang="en-AU" dirty="0" smtClean="0"/>
              <a:t>NB</a:t>
            </a:r>
          </a:p>
          <a:p>
            <a:r>
              <a:rPr lang="en-AU" dirty="0" smtClean="0"/>
              <a:t>Respond to Swiss </a:t>
            </a:r>
            <a:r>
              <a:rPr lang="en-AU" dirty="0"/>
              <a:t>NB “comparison of 802.1X and TEPA-AC</a:t>
            </a:r>
            <a:r>
              <a:rPr lang="en-AU" dirty="0" smtClean="0"/>
              <a:t>”</a:t>
            </a:r>
          </a:p>
          <a:p>
            <a:r>
              <a:rPr lang="en-AU" dirty="0" smtClean="0"/>
              <a:t>Possibly host </a:t>
            </a:r>
            <a:r>
              <a:rPr lang="en-AU" dirty="0" err="1" smtClean="0"/>
              <a:t>Nufront</a:t>
            </a:r>
            <a:r>
              <a:rPr lang="en-AU" dirty="0" smtClean="0"/>
              <a:t> presentation on EUHT</a:t>
            </a:r>
            <a:endParaRPr lang="en-AU" dirty="0"/>
          </a:p>
          <a:p>
            <a:r>
              <a:rPr lang="en-AU" dirty="0" smtClean="0"/>
              <a:t>Empower </a:t>
            </a:r>
            <a:r>
              <a:rPr lang="en-AU" dirty="0"/>
              <a:t>the IEEE 802 </a:t>
            </a:r>
            <a:r>
              <a:rPr lang="en-AU" dirty="0" err="1"/>
              <a:t>HoD</a:t>
            </a:r>
            <a:r>
              <a:rPr lang="en-AU" dirty="0"/>
              <a:t> for SC6 meeting </a:t>
            </a:r>
            <a:endParaRPr lang="en-AU" dirty="0" smtClean="0"/>
          </a:p>
          <a:p>
            <a:pPr lvl="1"/>
            <a:r>
              <a:rPr lang="en-AU" dirty="0" smtClean="0"/>
              <a:t>Ask for volunteers to join delegation</a:t>
            </a:r>
            <a:endParaRPr lang="en-AU" dirty="0"/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  <a:endParaRPr lang="en-GB" smtClean="0"/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98E6A87E-5FBA-4D3B-9605-9E4EC033A3EA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11-13/0159r0 by Andrew Myles, Cisco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69759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Motion:</a:t>
            </a:r>
          </a:p>
          <a:p>
            <a:pPr lvl="1"/>
            <a:r>
              <a:rPr lang="en-AU" i="1" dirty="0"/>
              <a:t>The </a:t>
            </a:r>
            <a:r>
              <a:rPr lang="en-AU" i="1" dirty="0" smtClean="0"/>
              <a:t>802.11 </a:t>
            </a:r>
            <a:r>
              <a:rPr lang="en-AU" i="1" dirty="0"/>
              <a:t>WG </a:t>
            </a:r>
            <a:r>
              <a:rPr lang="en-AU" i="1" dirty="0" smtClean="0"/>
              <a:t>approves that the </a:t>
            </a:r>
            <a:r>
              <a:rPr lang="en-AU" i="1" dirty="0"/>
              <a:t>Liaison Officer to SC6 send 13/123r1 with an appropriate cover letter as a response to the comments from the China NB during the ISO/IEC ballot on IEEE </a:t>
            </a:r>
            <a:r>
              <a:rPr lang="en-AU" i="1" dirty="0" smtClean="0"/>
              <a:t>802.11-2012</a:t>
            </a:r>
          </a:p>
          <a:p>
            <a:pPr lvl="1"/>
            <a:r>
              <a:rPr lang="en-AU" dirty="0" smtClean="0"/>
              <a:t>Moved:</a:t>
            </a:r>
          </a:p>
          <a:p>
            <a:pPr lvl="1"/>
            <a:r>
              <a:rPr lang="en-AU" dirty="0" smtClean="0"/>
              <a:t>Seconded:</a:t>
            </a:r>
            <a:endParaRPr lang="en-AU" dirty="0"/>
          </a:p>
          <a:p>
            <a:r>
              <a:rPr lang="en-AU" dirty="0" smtClean="0"/>
              <a:t>Note: equivalent motion passed in SC 7/0/1</a:t>
            </a:r>
          </a:p>
          <a:p>
            <a:pPr lvl="1"/>
            <a:r>
              <a:rPr lang="en-AU" dirty="0"/>
              <a:t>Moved: Dave </a:t>
            </a:r>
            <a:r>
              <a:rPr lang="en-AU" dirty="0" err="1"/>
              <a:t>Halasz</a:t>
            </a:r>
            <a:endParaRPr lang="en-AU" dirty="0"/>
          </a:p>
          <a:p>
            <a:pPr lvl="1"/>
            <a:r>
              <a:rPr lang="en-AU" dirty="0"/>
              <a:t>Seconded: Dan Harkins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11-13/0159r0 by Andrew Myles, Cisco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2395105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C8DDC52-C914-4300-A3EB-24D95B117517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sz="2800" smtClean="0"/>
              <a:t>IEEE 802.11 Regulatory SC</a:t>
            </a:r>
            <a:br>
              <a:rPr lang="en-US" sz="2800" smtClean="0"/>
            </a:br>
            <a:r>
              <a:rPr lang="en-US" sz="2800" smtClean="0"/>
              <a:t>Vancouver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smtClean="0"/>
              <a:t>Date:</a:t>
            </a:r>
            <a:r>
              <a:rPr lang="en-US" sz="2000" b="0" smtClean="0"/>
              <a:t> 2013-01-18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509588" y="3067050"/>
          <a:ext cx="8021637" cy="253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Document" r:id="rId4" imgW="8360559" imgH="2653632" progId="Word.Document.8">
                  <p:embed/>
                </p:oleObj>
              </mc:Choice>
              <mc:Fallback>
                <p:oleObj name="Document" r:id="rId4" imgW="8360559" imgH="265363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8" y="3067050"/>
                        <a:ext cx="8021637" cy="2535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1/11 of 11-13/0120r0 by Rich Kennedy,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30978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smtClean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6E0242B-6164-4C77-A457-7B9ADED1052E}" type="slidenum">
              <a:rPr lang="en-US" smtClean="0"/>
              <a:pPr>
                <a:defRPr/>
              </a:pPr>
              <a:t>29</a:t>
            </a:fld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This presentation is the closing report for the January 2013 IEEE 802.11 Regulatory Standing Committee meeting in Vancouver.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2/11 of 11-13/0120r0 by Rich Kennedy,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52419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2425"/>
            <a:ext cx="6096000" cy="304800"/>
          </a:xfrm>
        </p:spPr>
        <p:txBody>
          <a:bodyPr/>
          <a:lstStyle/>
          <a:p>
            <a:r>
              <a:rPr lang="en-GB" dirty="0" smtClean="0"/>
              <a:t>Attendance Summary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81000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523038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523038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736605"/>
              </p:ext>
            </p:extLst>
          </p:nvPr>
        </p:nvGraphicFramePr>
        <p:xfrm>
          <a:off x="228600" y="762000"/>
          <a:ext cx="8856000" cy="600605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828801"/>
                <a:gridCol w="1123199"/>
                <a:gridCol w="1476000"/>
                <a:gridCol w="1476000"/>
                <a:gridCol w="1476000"/>
                <a:gridCol w="1476000"/>
              </a:tblGrid>
              <a:tr h="267282"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Breakout</a:t>
                      </a:r>
                      <a:endParaRPr lang="en-GB" sz="1400" dirty="0"/>
                    </a:p>
                  </a:txBody>
                  <a:tcPr marL="54621" marR="54621" marT="27311" marB="27311" anchor="ctr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Meetings</a:t>
                      </a:r>
                      <a:endParaRPr lang="en-GB" sz="1400"/>
                    </a:p>
                  </a:txBody>
                  <a:tcPr marL="54621" marR="54621" marT="27311" marB="27311" anchor="ctr"/>
                </a:tc>
                <a:tc>
                  <a:txBody>
                    <a:bodyPr/>
                    <a:lstStyle/>
                    <a:p>
                      <a:r>
                        <a:rPr lang="en-GB" sz="1400" dirty="0" err="1">
                          <a:effectLst/>
                        </a:rPr>
                        <a:t>Avg</a:t>
                      </a:r>
                      <a:r>
                        <a:rPr lang="en-GB" sz="1400" dirty="0">
                          <a:effectLst/>
                        </a:rPr>
                        <a:t> Attendance</a:t>
                      </a:r>
                      <a:endParaRPr lang="en-GB" sz="1400" dirty="0"/>
                    </a:p>
                  </a:txBody>
                  <a:tcPr marL="54621" marR="54621" marT="27311" marB="27311" anchor="ctr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Sum Attendance</a:t>
                      </a:r>
                      <a:endParaRPr lang="en-GB" sz="1400"/>
                    </a:p>
                  </a:txBody>
                  <a:tcPr marL="54621" marR="54621" marT="27311" marB="27311" anchor="ctr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Max Attendance</a:t>
                      </a:r>
                      <a:endParaRPr lang="en-GB" sz="1400"/>
                    </a:p>
                  </a:txBody>
                  <a:tcPr marL="54621" marR="54621" marT="27311" marB="27311" anchor="ctr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Min Attendance</a:t>
                      </a:r>
                      <a:endParaRPr lang="en-GB" sz="1400"/>
                    </a:p>
                  </a:txBody>
                  <a:tcPr marL="54621" marR="54621" marT="27311" marB="27311" anchor="ctr"/>
                </a:tc>
              </a:tr>
              <a:tr h="113717"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802.11 Newcomer Training</a:t>
                      </a:r>
                      <a:endParaRPr lang="en-GB" sz="1400" dirty="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1</a:t>
                      </a:r>
                      <a:endParaRPr lang="en-GB" sz="1600" dirty="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7</a:t>
                      </a:r>
                      <a:endParaRPr lang="en-GB" sz="1600" dirty="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marL="54621" marR="54621" marT="27311" marB="27311"/>
                </a:tc>
              </a:tr>
              <a:tr h="256515"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ARC</a:t>
                      </a:r>
                      <a:endParaRPr lang="en-GB" sz="1400" dirty="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1</a:t>
                      </a:r>
                      <a:endParaRPr lang="en-GB" sz="1600" dirty="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14</a:t>
                      </a:r>
                      <a:endParaRPr lang="en-GB" sz="1600" dirty="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marL="54621" marR="54621" marT="27311" marB="27311"/>
                </a:tc>
              </a:tr>
              <a:tr h="247613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Editors Meeting</a:t>
                      </a:r>
                      <a:endParaRPr lang="en-GB" sz="140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1</a:t>
                      </a:r>
                      <a:endParaRPr lang="en-GB" sz="1600" dirty="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7</a:t>
                      </a:r>
                      <a:endParaRPr lang="en-GB" sz="1600" dirty="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marL="54621" marR="54621" marT="27311" marB="27311"/>
                </a:tc>
              </a:tr>
              <a:tr h="267282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JTC1</a:t>
                      </a:r>
                      <a:endParaRPr lang="en-GB" sz="140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3</a:t>
                      </a:r>
                      <a:endParaRPr lang="en-GB" sz="160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10</a:t>
                      </a:r>
                      <a:endParaRPr lang="en-GB" sz="1600" dirty="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31</a:t>
                      </a:r>
                      <a:endParaRPr lang="en-GB" sz="160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12</a:t>
                      </a:r>
                      <a:endParaRPr lang="en-GB" sz="160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9</a:t>
                      </a:r>
                      <a:endParaRPr lang="en-GB" sz="1600"/>
                    </a:p>
                  </a:txBody>
                  <a:tcPr marL="54621" marR="54621" marT="27311" marB="27311"/>
                </a:tc>
              </a:tr>
              <a:tr h="267282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Reg SC</a:t>
                      </a:r>
                      <a:endParaRPr lang="en-GB" sz="140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3</a:t>
                      </a:r>
                      <a:endParaRPr lang="en-GB" sz="160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25</a:t>
                      </a:r>
                      <a:endParaRPr lang="en-GB" sz="1600" dirty="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77</a:t>
                      </a:r>
                      <a:endParaRPr lang="en-GB" sz="160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30</a:t>
                      </a:r>
                      <a:endParaRPr lang="en-GB" sz="160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22</a:t>
                      </a:r>
                      <a:endParaRPr lang="en-GB" sz="1600"/>
                    </a:p>
                  </a:txBody>
                  <a:tcPr marL="54621" marR="54621" marT="27311" marB="27311"/>
                </a:tc>
              </a:tr>
              <a:tr h="267282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TGac</a:t>
                      </a:r>
                      <a:endParaRPr lang="en-GB" sz="140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4</a:t>
                      </a:r>
                      <a:endParaRPr lang="en-GB" sz="160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27</a:t>
                      </a:r>
                      <a:endParaRPr lang="en-GB" sz="1600" dirty="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108</a:t>
                      </a:r>
                      <a:endParaRPr lang="en-GB" sz="160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49</a:t>
                      </a:r>
                      <a:endParaRPr lang="en-GB" sz="160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</a:t>
                      </a:r>
                      <a:endParaRPr lang="en-GB" sz="1600"/>
                    </a:p>
                  </a:txBody>
                  <a:tcPr marL="54621" marR="54621" marT="27311" marB="27311"/>
                </a:tc>
              </a:tr>
              <a:tr h="267282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TGaf</a:t>
                      </a:r>
                      <a:endParaRPr lang="en-GB" sz="140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6</a:t>
                      </a:r>
                      <a:endParaRPr lang="en-GB" sz="1600" dirty="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28</a:t>
                      </a:r>
                      <a:endParaRPr lang="en-GB" sz="1600" dirty="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171</a:t>
                      </a:r>
                      <a:endParaRPr lang="en-GB" sz="160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45</a:t>
                      </a:r>
                      <a:endParaRPr lang="en-GB" sz="160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2</a:t>
                      </a:r>
                      <a:endParaRPr lang="en-GB" sz="1600"/>
                    </a:p>
                  </a:txBody>
                  <a:tcPr marL="54621" marR="54621" marT="27311" marB="27311"/>
                </a:tc>
              </a:tr>
              <a:tr h="267282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TGah</a:t>
                      </a:r>
                      <a:endParaRPr lang="en-GB" sz="140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4</a:t>
                      </a:r>
                      <a:endParaRPr lang="en-GB" sz="160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49</a:t>
                      </a:r>
                      <a:endParaRPr lang="en-GB" sz="1600" dirty="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199</a:t>
                      </a:r>
                      <a:endParaRPr lang="en-GB" sz="160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71</a:t>
                      </a:r>
                      <a:endParaRPr lang="en-GB" sz="160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13</a:t>
                      </a:r>
                      <a:endParaRPr lang="en-GB" sz="1600"/>
                    </a:p>
                  </a:txBody>
                  <a:tcPr marL="54621" marR="54621" marT="27311" marB="27311"/>
                </a:tc>
              </a:tr>
              <a:tr h="267282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TGai</a:t>
                      </a:r>
                      <a:endParaRPr lang="en-GB" sz="140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9</a:t>
                      </a:r>
                      <a:endParaRPr lang="en-GB" sz="160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77</a:t>
                      </a:r>
                      <a:endParaRPr lang="en-GB" sz="1600" dirty="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694</a:t>
                      </a:r>
                      <a:endParaRPr lang="en-GB" sz="1600" dirty="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110</a:t>
                      </a:r>
                      <a:endParaRPr lang="en-GB" sz="160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56</a:t>
                      </a:r>
                      <a:endParaRPr lang="en-GB" sz="1600"/>
                    </a:p>
                  </a:txBody>
                  <a:tcPr marL="54621" marR="54621" marT="27311" marB="27311"/>
                </a:tc>
              </a:tr>
              <a:tr h="267282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TGak</a:t>
                      </a:r>
                      <a:endParaRPr lang="en-GB" sz="140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2</a:t>
                      </a:r>
                      <a:endParaRPr lang="en-GB" sz="160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41</a:t>
                      </a:r>
                      <a:endParaRPr lang="en-GB" sz="160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83</a:t>
                      </a:r>
                      <a:endParaRPr lang="en-GB" sz="1600" dirty="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63</a:t>
                      </a:r>
                      <a:endParaRPr lang="en-GB" sz="160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20</a:t>
                      </a:r>
                      <a:endParaRPr lang="en-GB" sz="1600"/>
                    </a:p>
                  </a:txBody>
                  <a:tcPr marL="54621" marR="54621" marT="27311" marB="27311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TGak - joint meeting</a:t>
                      </a:r>
                      <a:endParaRPr lang="en-GB" sz="140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2</a:t>
                      </a:r>
                      <a:endParaRPr lang="en-GB" sz="160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66</a:t>
                      </a:r>
                      <a:endParaRPr lang="en-GB" sz="160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133</a:t>
                      </a:r>
                      <a:endParaRPr lang="en-GB" sz="1600" dirty="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132</a:t>
                      </a:r>
                      <a:endParaRPr lang="en-GB" sz="160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</a:t>
                      </a:r>
                      <a:endParaRPr lang="en-GB" sz="1600"/>
                    </a:p>
                  </a:txBody>
                  <a:tcPr marL="54621" marR="54621" marT="27311" marB="27311"/>
                </a:tc>
              </a:tr>
              <a:tr h="267282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TGaq</a:t>
                      </a:r>
                      <a:endParaRPr lang="en-GB" sz="140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5</a:t>
                      </a:r>
                      <a:endParaRPr lang="en-GB" sz="160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50</a:t>
                      </a:r>
                      <a:endParaRPr lang="en-GB" sz="160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250</a:t>
                      </a:r>
                      <a:endParaRPr lang="en-GB" sz="160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97</a:t>
                      </a:r>
                      <a:endParaRPr lang="en-GB" sz="160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</a:t>
                      </a:r>
                      <a:endParaRPr lang="en-GB" sz="1600"/>
                    </a:p>
                  </a:txBody>
                  <a:tcPr marL="54621" marR="54621" marT="27311" marB="27311"/>
                </a:tc>
              </a:tr>
              <a:tr h="267282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TGmc</a:t>
                      </a:r>
                      <a:endParaRPr lang="en-GB" sz="140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10</a:t>
                      </a:r>
                      <a:endParaRPr lang="en-GB" sz="160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22</a:t>
                      </a:r>
                      <a:endParaRPr lang="en-GB" sz="160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222</a:t>
                      </a:r>
                      <a:endParaRPr lang="en-GB" sz="1600" dirty="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36</a:t>
                      </a:r>
                      <a:endParaRPr lang="en-GB" sz="160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3</a:t>
                      </a:r>
                      <a:endParaRPr lang="en-GB" sz="1600"/>
                    </a:p>
                  </a:txBody>
                  <a:tcPr marL="54621" marR="54621" marT="27311" marB="27311"/>
                </a:tc>
              </a:tr>
              <a:tr h="267282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WG CAC</a:t>
                      </a:r>
                      <a:endParaRPr lang="en-GB" sz="140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4</a:t>
                      </a:r>
                      <a:endParaRPr lang="en-GB" sz="160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7</a:t>
                      </a:r>
                      <a:endParaRPr lang="en-GB" sz="160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30</a:t>
                      </a:r>
                      <a:endParaRPr lang="en-GB" sz="1600" dirty="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15</a:t>
                      </a:r>
                      <a:endParaRPr lang="en-GB" sz="160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</a:t>
                      </a:r>
                      <a:endParaRPr lang="en-GB" sz="1600"/>
                    </a:p>
                  </a:txBody>
                  <a:tcPr marL="54621" marR="54621" marT="27311" marB="27311"/>
                </a:tc>
              </a:tr>
              <a:tr h="271766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WG Closing Plenary</a:t>
                      </a:r>
                      <a:endParaRPr lang="en-GB" sz="140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2</a:t>
                      </a:r>
                      <a:endParaRPr lang="en-GB" sz="160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</a:t>
                      </a:r>
                      <a:endParaRPr lang="en-GB" sz="160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3</a:t>
                      </a:r>
                      <a:endParaRPr lang="en-GB" sz="1600" dirty="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2</a:t>
                      </a:r>
                      <a:endParaRPr lang="en-GB" sz="1600" dirty="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</a:t>
                      </a:r>
                      <a:endParaRPr lang="en-GB" sz="1600"/>
                    </a:p>
                  </a:txBody>
                  <a:tcPr marL="54621" marR="54621" marT="27311" marB="27311"/>
                </a:tc>
              </a:tr>
              <a:tr h="172680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WG Mid-Session Plenary</a:t>
                      </a:r>
                      <a:endParaRPr lang="en-GB" sz="140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3</a:t>
                      </a:r>
                      <a:endParaRPr lang="en-GB" sz="160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54</a:t>
                      </a:r>
                      <a:endParaRPr lang="en-GB" sz="160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164</a:t>
                      </a:r>
                      <a:endParaRPr lang="en-GB" sz="160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161</a:t>
                      </a:r>
                      <a:endParaRPr lang="en-GB" sz="1600" dirty="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</a:t>
                      </a:r>
                      <a:endParaRPr lang="en-GB" sz="1600"/>
                    </a:p>
                  </a:txBody>
                  <a:tcPr marL="54621" marR="54621" marT="27311" marB="27311"/>
                </a:tc>
              </a:tr>
              <a:tr h="107897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WG Opening Plenary</a:t>
                      </a:r>
                      <a:endParaRPr lang="en-GB" sz="140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3</a:t>
                      </a:r>
                      <a:endParaRPr lang="en-GB" sz="160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51</a:t>
                      </a:r>
                      <a:endParaRPr lang="en-GB" sz="160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155</a:t>
                      </a:r>
                      <a:endParaRPr lang="en-GB" sz="160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150</a:t>
                      </a:r>
                      <a:endParaRPr lang="en-GB" sz="1600" dirty="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2</a:t>
                      </a:r>
                      <a:endParaRPr lang="en-GB" sz="1600" dirty="0"/>
                    </a:p>
                  </a:txBody>
                  <a:tcPr marL="54621" marR="54621" marT="27311" marB="27311"/>
                </a:tc>
              </a:tr>
              <a:tr h="281723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WNG</a:t>
                      </a:r>
                      <a:endParaRPr lang="en-GB" sz="140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1</a:t>
                      </a:r>
                      <a:endParaRPr lang="en-GB" sz="1600" dirty="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128</a:t>
                      </a:r>
                      <a:endParaRPr lang="en-GB" sz="160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marL="54621" marR="54621" marT="27311" marB="27311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marL="54621" marR="54621" marT="27311" marB="2731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783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Regulatory Summary – North America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724400"/>
          </a:xfrm>
        </p:spPr>
        <p:txBody>
          <a:bodyPr/>
          <a:lstStyle/>
          <a:p>
            <a:pPr eaLnBrk="1" hangingPunct="1"/>
            <a:r>
              <a:rPr lang="en-US" sz="2800" smtClean="0"/>
              <a:t>US</a:t>
            </a:r>
          </a:p>
          <a:p>
            <a:pPr lvl="1" eaLnBrk="1" hangingPunct="1"/>
            <a:r>
              <a:rPr lang="en-US" smtClean="0"/>
              <a:t>NPRM FCC 12-118 TV Band Auctions; TVWS channel allocation</a:t>
            </a:r>
          </a:p>
          <a:p>
            <a:pPr lvl="1" eaLnBrk="1" hangingPunct="1"/>
            <a:r>
              <a:rPr lang="en-US" smtClean="0"/>
              <a:t>NPRM FCC 12-148 3500 to 3650 MHz</a:t>
            </a:r>
          </a:p>
          <a:p>
            <a:pPr lvl="1" eaLnBrk="1" hangingPunct="1"/>
            <a:r>
              <a:rPr lang="en-US" smtClean="0"/>
              <a:t>February 20</a:t>
            </a:r>
            <a:r>
              <a:rPr lang="en-US" baseline="30000" smtClean="0"/>
              <a:t>th</a:t>
            </a:r>
            <a:r>
              <a:rPr lang="en-US" smtClean="0"/>
              <a:t> NPRM on 5350 to 5470, 5850 to 5925 and TDWR</a:t>
            </a:r>
          </a:p>
          <a:p>
            <a:pPr eaLnBrk="1" hangingPunct="1"/>
            <a:r>
              <a:rPr lang="en-US" sz="2800" smtClean="0"/>
              <a:t>Canada</a:t>
            </a:r>
          </a:p>
          <a:p>
            <a:pPr lvl="1" eaLnBrk="1" hangingPunct="1"/>
            <a:r>
              <a:rPr lang="en-US" smtClean="0"/>
              <a:t>RSS-210 for TVWS</a:t>
            </a:r>
          </a:p>
          <a:p>
            <a:pPr eaLnBrk="1" hangingPunct="1"/>
            <a:r>
              <a:rPr lang="en-US" sz="2800" smtClean="0"/>
              <a:t>Mexico</a:t>
            </a:r>
          </a:p>
        </p:txBody>
      </p:sp>
      <p:sp>
        <p:nvSpPr>
          <p:cNvPr id="1024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B38A19C-9C7F-4211-8307-80770B87774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3/11 of 11-13/0120r0 by Rich Kennedy,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401498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Regulatory Summary – European Union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01000" cy="4495800"/>
          </a:xfrm>
        </p:spPr>
        <p:txBody>
          <a:bodyPr/>
          <a:lstStyle/>
          <a:p>
            <a:pPr eaLnBrk="1" hangingPunct="1"/>
            <a:r>
              <a:rPr lang="en-US" smtClean="0"/>
              <a:t>ETSI</a:t>
            </a:r>
          </a:p>
          <a:p>
            <a:pPr lvl="1" eaLnBrk="1" hangingPunct="1"/>
            <a:r>
              <a:rPr lang="en-US" sz="1800" smtClean="0"/>
              <a:t>ERM TG11 EN 300 328 v1.9.0</a:t>
            </a:r>
          </a:p>
          <a:p>
            <a:pPr lvl="1" eaLnBrk="1" hangingPunct="1"/>
            <a:r>
              <a:rPr lang="en-US" sz="1800" smtClean="0"/>
              <a:t>BRAN EN 301 598 Operation in the TV Bands White Spaces</a:t>
            </a:r>
          </a:p>
          <a:p>
            <a:pPr lvl="2" eaLnBrk="1" hangingPunct="1"/>
            <a:r>
              <a:rPr lang="en-US" smtClean="0"/>
              <a:t>Now at v0.0.13</a:t>
            </a:r>
          </a:p>
          <a:p>
            <a:pPr lvl="2" eaLnBrk="1" hangingPunct="1"/>
            <a:r>
              <a:rPr lang="en-US" smtClean="0"/>
              <a:t>Meeting week of February 22</a:t>
            </a:r>
            <a:r>
              <a:rPr lang="en-US" baseline="30000" smtClean="0"/>
              <a:t>nd</a:t>
            </a:r>
            <a:r>
              <a:rPr lang="en-US" smtClean="0"/>
              <a:t> to complete test methodologies</a:t>
            </a:r>
            <a:endParaRPr lang="en-US" sz="1600" smtClean="0"/>
          </a:p>
          <a:p>
            <a:pPr eaLnBrk="1" hangingPunct="1"/>
            <a:r>
              <a:rPr lang="en-US" sz="2200" smtClean="0"/>
              <a:t>Ofcom</a:t>
            </a:r>
          </a:p>
          <a:p>
            <a:pPr lvl="1" eaLnBrk="1" hangingPunct="1"/>
            <a:r>
              <a:rPr lang="en-US" sz="1800" smtClean="0"/>
              <a:t>Consultation on the TVWS closed January 14</a:t>
            </a:r>
            <a:r>
              <a:rPr lang="en-US" sz="1800" baseline="30000" smtClean="0"/>
              <a:t>th</a:t>
            </a:r>
            <a:r>
              <a:rPr lang="en-US" sz="1800" smtClean="0"/>
              <a:t> (yesterday)</a:t>
            </a:r>
          </a:p>
          <a:p>
            <a:pPr eaLnBrk="1" hangingPunct="1"/>
            <a:endParaRPr lang="en-US" sz="2000" smtClean="0"/>
          </a:p>
        </p:txBody>
      </p:sp>
      <p:sp>
        <p:nvSpPr>
          <p:cNvPr id="1127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58AD749-57C5-4ED7-94AD-A6FC13E61E6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4/11 of 11-13/0120r0 by Rich Kennedy,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47709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Regulatory Summary - Asia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Japan</a:t>
            </a:r>
          </a:p>
          <a:p>
            <a:pPr lvl="1" eaLnBrk="1" hangingPunct="1"/>
            <a:r>
              <a:rPr lang="en-US" smtClean="0"/>
              <a:t>Regulatory update: Sam Oyama</a:t>
            </a:r>
          </a:p>
          <a:p>
            <a:pPr eaLnBrk="1" hangingPunct="1"/>
            <a:r>
              <a:rPr lang="en-US" smtClean="0"/>
              <a:t>China</a:t>
            </a:r>
          </a:p>
          <a:p>
            <a:pPr lvl="1" eaLnBrk="1" hangingPunct="1"/>
            <a:r>
              <a:rPr lang="en-US" smtClean="0"/>
              <a:t>In the process of opening the 5 GHz band for unlicensed access</a:t>
            </a:r>
          </a:p>
          <a:p>
            <a:pPr lvl="1" eaLnBrk="1" hangingPunct="1"/>
            <a:r>
              <a:rPr lang="en-US" smtClean="0"/>
              <a:t>Defense Ministry objects to opening 5470 to 5725 band</a:t>
            </a:r>
          </a:p>
        </p:txBody>
      </p:sp>
      <p:sp>
        <p:nvSpPr>
          <p:cNvPr id="1229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616F35D-7721-4109-86FF-2CB826A6D87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5/11 of 11-13/0120r0 by Rich Kennedy,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56091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NPRM FCC 12-118 Response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smtClean="0">
                <a:hlinkClick r:id="rId2"/>
              </a:rPr>
              <a:t>https://mentor.ieee.org/802.11/dcn/13/11-13-0156-01-0reg-comment-on-fcc-nprm-12-118.docx</a:t>
            </a:r>
            <a:endParaRPr lang="en-US" smtClean="0"/>
          </a:p>
          <a:p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41094A8-FEAC-4018-8E2B-25B6E0579FE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6/11 of 11-13/0120r0 by Rich Kennedy,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95778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Motion #1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Motion:</a:t>
            </a:r>
          </a:p>
          <a:p>
            <a:pPr>
              <a:buFontTx/>
              <a:buNone/>
            </a:pPr>
            <a:r>
              <a:rPr lang="en-US" smtClean="0"/>
              <a:t>	Approve the text in 11-13/0156r2 as the primary IEEE 802.11 input to 802.18 for the Reply Comment response to NPRM FCC 12-118.</a:t>
            </a:r>
          </a:p>
          <a:p>
            <a:pPr>
              <a:buFontTx/>
              <a:buNone/>
            </a:pPr>
            <a:endParaRPr lang="en-US" smtClean="0"/>
          </a:p>
          <a:p>
            <a:pPr lvl="1"/>
            <a:r>
              <a:rPr lang="en-US" b="1" smtClean="0"/>
              <a:t>Moved by: </a:t>
            </a:r>
            <a:r>
              <a:rPr lang="en-US" smtClean="0"/>
              <a:t>Ron</a:t>
            </a:r>
            <a:endParaRPr lang="en-US" b="1" smtClean="0"/>
          </a:p>
          <a:p>
            <a:pPr lvl="1"/>
            <a:r>
              <a:rPr lang="en-US" b="1" smtClean="0"/>
              <a:t>Seconded by: </a:t>
            </a:r>
            <a:r>
              <a:rPr lang="en-US" smtClean="0"/>
              <a:t>Joe</a:t>
            </a:r>
          </a:p>
          <a:p>
            <a:pPr lvl="1"/>
            <a:r>
              <a:rPr lang="en-US" b="1" smtClean="0"/>
              <a:t>Discussion? </a:t>
            </a:r>
            <a:r>
              <a:rPr lang="en-US" smtClean="0"/>
              <a:t>None</a:t>
            </a:r>
            <a:endParaRPr lang="en-US" b="1" smtClean="0"/>
          </a:p>
          <a:p>
            <a:pPr lvl="1"/>
            <a:r>
              <a:rPr lang="en-US" b="1" smtClean="0"/>
              <a:t>Result:  23  Y   0 N   2 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607276A-4C61-442C-AD2B-B93C62F586A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7/11 of 11-13/0120r0 by Rich Kennedy,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9706914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NPRM FCC 12-148 Response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smtClean="0">
                <a:hlinkClick r:id="rId2"/>
              </a:rPr>
              <a:t>https://mentor.ieee.org/802.18/dcn/13/18-13-0004-06-0000-draft-802-comments-fcc-3550-3650-nprm.doc</a:t>
            </a:r>
            <a:endParaRPr lang="en-US" smtClean="0"/>
          </a:p>
          <a:p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3107A4E-25AD-4609-952C-5EF82EA567A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8/11 of 11-13/0120r0 by Rich Kennedy,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89941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Motion #2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Motion:  </a:t>
            </a:r>
          </a:p>
          <a:p>
            <a:pPr>
              <a:buFontTx/>
              <a:buNone/>
            </a:pPr>
            <a:r>
              <a:rPr lang="en-US" smtClean="0"/>
              <a:t>	Approve document 11-13/0162r0 as the IEEE 802.11 input to 802.18 for the NPRM FCC 12-148 response.</a:t>
            </a:r>
          </a:p>
          <a:p>
            <a:pPr>
              <a:buFontTx/>
              <a:buNone/>
            </a:pPr>
            <a:endParaRPr lang="en-US" smtClean="0"/>
          </a:p>
          <a:p>
            <a:pPr lvl="1"/>
            <a:r>
              <a:rPr lang="en-US" sz="2400" b="1" smtClean="0"/>
              <a:t>Moved by: </a:t>
            </a:r>
            <a:r>
              <a:rPr lang="en-US" sz="2400" smtClean="0"/>
              <a:t>Vinko</a:t>
            </a:r>
          </a:p>
          <a:p>
            <a:pPr lvl="1"/>
            <a:r>
              <a:rPr lang="en-US" sz="2400" b="1" smtClean="0"/>
              <a:t>Seconded by: </a:t>
            </a:r>
            <a:r>
              <a:rPr lang="en-US" sz="2400" smtClean="0"/>
              <a:t>Jens</a:t>
            </a:r>
          </a:p>
          <a:p>
            <a:pPr lvl="1"/>
            <a:r>
              <a:rPr lang="en-US" sz="2400" b="1" smtClean="0"/>
              <a:t>Discussion? </a:t>
            </a:r>
            <a:r>
              <a:rPr lang="en-US" sz="2400" smtClean="0"/>
              <a:t>None</a:t>
            </a:r>
          </a:p>
          <a:p>
            <a:pPr lvl="1"/>
            <a:r>
              <a:rPr lang="en-US" sz="2400" b="1" smtClean="0"/>
              <a:t>Result: </a:t>
            </a:r>
            <a:r>
              <a:rPr lang="en-US" sz="2400" smtClean="0"/>
              <a:t>21 Y 0 N 1 A</a:t>
            </a:r>
          </a:p>
          <a:p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4C0BC7A-87BB-488B-8BA9-4B8763D692A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9/11 of 11-13/0120r0 by Rich Kennedy,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8722632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Teleconferences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Weekly on Thursdays, 12:30 to 14:00 ET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7764986-4C9A-453A-8481-F91AB69F2127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10/11 of 11-13/0120r0 by Rich Kennedy,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8260441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References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28600" y="1733550"/>
            <a:ext cx="8594725" cy="4743450"/>
          </a:xfrm>
        </p:spPr>
        <p:txBody>
          <a:bodyPr/>
          <a:lstStyle/>
          <a:p>
            <a:pPr marL="342900" lvl="1" indent="-342900" eaLnBrk="1" hangingPunct="1">
              <a:buFontTx/>
              <a:buChar char="•"/>
            </a:pPr>
            <a:r>
              <a:rPr lang="en-US" sz="1800" b="1" smtClean="0">
                <a:hlinkClick r:id="rId2"/>
              </a:rPr>
              <a:t>NPRM FCC 12-118</a:t>
            </a:r>
          </a:p>
          <a:p>
            <a:pPr marL="342900" lvl="1" indent="-342900" eaLnBrk="1" hangingPunct="1">
              <a:buFontTx/>
              <a:buChar char="•"/>
            </a:pPr>
            <a:r>
              <a:rPr lang="en-US" sz="1800" b="1" smtClean="0">
                <a:hlinkClick r:id="rId3"/>
              </a:rPr>
              <a:t>NPRM FCC 12-148</a:t>
            </a:r>
            <a:endParaRPr lang="en-US" sz="1800" b="1" smtClean="0"/>
          </a:p>
          <a:p>
            <a:pPr marL="342900" lvl="1" indent="-342900" eaLnBrk="1" hangingPunct="1">
              <a:buFontTx/>
              <a:buChar char="•"/>
            </a:pPr>
            <a:r>
              <a:rPr lang="en-US" sz="1800" b="1" smtClean="0">
                <a:hlinkClick r:id="rId4"/>
              </a:rPr>
              <a:t>Chairman Genachowski’s statement on the 5 GHz bands</a:t>
            </a:r>
            <a:endParaRPr lang="en-US" sz="1800" b="1" smtClean="0">
              <a:hlinkClick r:id="rId2"/>
            </a:endParaRPr>
          </a:p>
          <a:p>
            <a:pPr marL="342900" lvl="1" indent="-342900" eaLnBrk="1" hangingPunct="1">
              <a:buFontTx/>
              <a:buChar char="•"/>
            </a:pPr>
            <a:r>
              <a:rPr lang="en-US" sz="1800" b="1" smtClean="0">
                <a:hlinkClick r:id="rId5"/>
              </a:rPr>
              <a:t>Early draft of EN301 598</a:t>
            </a:r>
            <a:r>
              <a:rPr lang="en-US" sz="1800" b="1" smtClean="0"/>
              <a:t> (v0.0.13)</a:t>
            </a:r>
          </a:p>
          <a:p>
            <a:pPr marL="342900" lvl="1" indent="-342900" eaLnBrk="1" hangingPunct="1">
              <a:buFontTx/>
              <a:buChar char="•"/>
            </a:pPr>
            <a:r>
              <a:rPr lang="en-US" sz="1800" b="1" smtClean="0">
                <a:hlinkClick r:id="rId6"/>
              </a:rPr>
              <a:t>Spectrum Allocation for Wireless LAN and ITS in Japan</a:t>
            </a:r>
            <a:endParaRPr lang="en-US" sz="1800" b="1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B86EA70-55F3-49C4-8E28-7DF6E85250E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11/11 of 11-13/0120r0 by Rich Kennedy,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11466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AAC8984-FAF7-4BDC-8A43-79AF6F406068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IEEE 802.11mc Closing Report for</a:t>
            </a:r>
            <a:br>
              <a:rPr lang="en-US" dirty="0" smtClean="0"/>
            </a:br>
            <a:r>
              <a:rPr lang="en-US" dirty="0" smtClean="0"/>
              <a:t>January 2013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2013-01-17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48541"/>
              </p:ext>
            </p:extLst>
          </p:nvPr>
        </p:nvGraphicFramePr>
        <p:xfrm>
          <a:off x="534988" y="2327275"/>
          <a:ext cx="76835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Document" r:id="rId5" imgW="8696800" imgH="4136102" progId="Word.Document.8">
                  <p:embed/>
                </p:oleObj>
              </mc:Choice>
              <mc:Fallback>
                <p:oleObj name="Document" r:id="rId5" imgW="8696800" imgH="41361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327275"/>
                        <a:ext cx="7683500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11-13/0165r0 by Dorothy Stanley (Aruba Networks)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421097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772400" cy="838200"/>
          </a:xfrm>
        </p:spPr>
        <p:txBody>
          <a:bodyPr/>
          <a:lstStyle/>
          <a:p>
            <a:r>
              <a:rPr lang="en-GB" dirty="0" smtClean="0"/>
              <a:t>Attendance Histogram (Thu)</a:t>
            </a:r>
            <a:r>
              <a:rPr lang="en-GB" dirty="0"/>
              <a:t/>
            </a:r>
            <a:br>
              <a:rPr lang="en-GB" dirty="0"/>
            </a:br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828675"/>
            <a:ext cx="7762875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05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  <a:endParaRPr lang="en-US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605824A3-DD3E-4509-A2B7-293CB3A68F43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This document contains the </a:t>
            </a:r>
            <a:r>
              <a:rPr lang="en-US" dirty="0" err="1" smtClean="0"/>
              <a:t>TGmc</a:t>
            </a:r>
            <a:r>
              <a:rPr lang="en-US" dirty="0" smtClean="0"/>
              <a:t> closing report for January 2013.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11-13/0165r0 by Dorothy Stanley (Aruba Networks)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4452070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dirty="0" smtClean="0"/>
              <a:t>Status: comment resolution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7772400" cy="4114800"/>
          </a:xfrm>
        </p:spPr>
        <p:txBody>
          <a:bodyPr/>
          <a:lstStyle/>
          <a:p>
            <a:r>
              <a:rPr lang="en-US" dirty="0" smtClean="0"/>
              <a:t>Continued processing comments received in the recent Call for Comments on IEEE </a:t>
            </a:r>
            <a:r>
              <a:rPr lang="en-US" dirty="0" err="1" smtClean="0"/>
              <a:t>Std</a:t>
            </a:r>
            <a:r>
              <a:rPr lang="en-US" dirty="0" smtClean="0"/>
              <a:t> 802.11™-2012</a:t>
            </a:r>
          </a:p>
          <a:p>
            <a:pPr lvl="1"/>
            <a:r>
              <a:rPr lang="en-US" dirty="0" smtClean="0"/>
              <a:t>372 comments (106 editorial)</a:t>
            </a:r>
          </a:p>
          <a:p>
            <a:pPr lvl="1"/>
            <a:r>
              <a:rPr lang="en-US" dirty="0" smtClean="0"/>
              <a:t>Approximately 280 comments are resolved; remaining unresolved comments will be submitted in initial LB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11-13/0165r0 by Dorothy Stanley (Aruba Networks)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93340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Slide </a:t>
            </a:r>
            <a:fld id="{1F67DDF6-E951-488E-BDF9-89962C356950}" type="slidenum">
              <a:rPr lang="en-US" smtClean="0"/>
              <a:pPr>
                <a:defRPr/>
              </a:pPr>
              <a:t>42</a:t>
            </a:fld>
            <a:endParaRPr lang="en-US" smtClean="0"/>
          </a:p>
        </p:txBody>
      </p:sp>
      <p:sp>
        <p:nvSpPr>
          <p:cNvPr id="9221" name="Slide Number Placeholder 5"/>
          <p:cNvSpPr txBox="1">
            <a:spLocks noGrp="1"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/>
              <a:t>Slide </a:t>
            </a:r>
            <a:fld id="{72F0B212-703F-4AF0-94AB-63B337B2ACED}" type="slidenum">
              <a:rPr lang="en-US"/>
              <a:pPr algn="ctr"/>
              <a:t>42</a:t>
            </a:fld>
            <a:endParaRPr lang="en-US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smtClean="0"/>
              <a:t>TGmc Plan of Record</a:t>
            </a:r>
            <a:endParaRPr lang="en-US" sz="2000" smtClean="0">
              <a:solidFill>
                <a:srgbClr val="FF0000"/>
              </a:solidFill>
            </a:endParaRP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447800"/>
            <a:ext cx="77724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20 July 2012 – 12 Sept 2012 – Call for Comment/Input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29-30 Aug 2012 – </a:t>
            </a:r>
            <a:r>
              <a:rPr lang="en-US" sz="2000" dirty="0" err="1" smtClean="0"/>
              <a:t>NesCom</a:t>
            </a:r>
            <a:r>
              <a:rPr lang="en-US" sz="2000" dirty="0" smtClean="0"/>
              <a:t>, SASB PAR Approval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Sept 2012 – Begin to process input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Sept 2012 – 11aa, 11ae integration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Jan – First WG Letter ballot  - without 11ad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Dec 2012 – March/May 2013  – 11ad integration –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May/July</a:t>
            </a:r>
            <a:r>
              <a:rPr lang="en-US" sz="2000" dirty="0"/>
              <a:t> ballot on D2.0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Dec 2013 – March 2014 – 11ac integration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Feb 2014 – Mandatory Draft Review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Feb-March 2014 – Form Sponsor Pool (45 days)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April/May 2014 – Initial Sponsor Ballot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TBD – integration of additional completed amendments (e.g. 11af)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Nov 2014 – WG/EC Final Approval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March 2015 – </a:t>
            </a:r>
            <a:r>
              <a:rPr lang="en-US" sz="2000" dirty="0" err="1" smtClean="0"/>
              <a:t>RevCom</a:t>
            </a:r>
            <a:r>
              <a:rPr lang="en-US" sz="2000" dirty="0" smtClean="0"/>
              <a:t>/SASB Approval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11-13/0165r0 by Dorothy Stanley (Aruba Networks)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72915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Conference Calls 10am </a:t>
            </a:r>
            <a:r>
              <a:rPr lang="en-US" dirty="0" smtClean="0"/>
              <a:t>Eastern (2 hours)  </a:t>
            </a:r>
            <a:endParaRPr lang="en-US" dirty="0"/>
          </a:p>
          <a:p>
            <a:pPr lvl="1"/>
            <a:r>
              <a:rPr lang="en-US" sz="2400" dirty="0" smtClean="0"/>
              <a:t>Feb 22 (Friday)</a:t>
            </a:r>
          </a:p>
          <a:p>
            <a:pPr lvl="1"/>
            <a:r>
              <a:rPr lang="en-US" sz="2400" dirty="0" smtClean="0"/>
              <a:t>March 11 (Monday)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609600" indent="-609600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11-13/0165r0 by Dorothy Stanley (Aruba Networks)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66373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Instruct the </a:t>
            </a:r>
            <a:r>
              <a:rPr lang="en-US" dirty="0" err="1" smtClean="0"/>
              <a:t>TGmc</a:t>
            </a:r>
            <a:r>
              <a:rPr lang="en-US" dirty="0" smtClean="0"/>
              <a:t> editor to prepare P802.11mc D1.0 from P802.11mc D0.7 according to changes approved by </a:t>
            </a:r>
            <a:r>
              <a:rPr lang="en-US" dirty="0" err="1" smtClean="0"/>
              <a:t>TGmc</a:t>
            </a:r>
            <a:r>
              <a:rPr lang="en-US" dirty="0" smtClean="0"/>
              <a:t> at this session and</a:t>
            </a:r>
            <a:endParaRPr lang="en-CA" dirty="0" smtClean="0"/>
          </a:p>
          <a:p>
            <a:r>
              <a:rPr lang="en-US" dirty="0" smtClean="0"/>
              <a:t>Approve a 30 day </a:t>
            </a:r>
            <a:r>
              <a:rPr lang="en-US" dirty="0"/>
              <a:t>w</a:t>
            </a:r>
            <a:r>
              <a:rPr lang="en-US" dirty="0" smtClean="0"/>
              <a:t>orking group technical letter ballot asking the question “Should P802.11mc_D1.0 be forwarded to Sponsor Ballot?”</a:t>
            </a:r>
          </a:p>
          <a:p>
            <a:r>
              <a:rPr lang="en-US" dirty="0" smtClean="0"/>
              <a:t> Moved: Mark Hamilton</a:t>
            </a:r>
          </a:p>
          <a:p>
            <a:r>
              <a:rPr lang="en-US" dirty="0" smtClean="0"/>
              <a:t>Seconded: Graham Smith</a:t>
            </a:r>
          </a:p>
          <a:p>
            <a:r>
              <a:rPr lang="en-US" dirty="0" smtClean="0"/>
              <a:t>Result: 10-0-0 Passes</a:t>
            </a:r>
          </a:p>
        </p:txBody>
      </p:sp>
      <p:sp>
        <p:nvSpPr>
          <p:cNvPr id="133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19   (Thurs PM2)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23B099D-3E48-422B-A44F-14A5C52FF88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11-13/0165r0 by Dorothy Stanley, Aruba Networks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33048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Initial Letter Ballot</a:t>
            </a:r>
          </a:p>
          <a:p>
            <a:r>
              <a:rPr lang="en-US" dirty="0" smtClean="0"/>
              <a:t>Continued Comment Resolution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11-13/0165r0 by Dorothy Stanley (Aruba Networks)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28735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9FD33B79-2E72-4BD4-ACC2-BBE8148E31B0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TGac January 2013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smtClean="0"/>
              <a:t>Date:</a:t>
            </a:r>
            <a:r>
              <a:rPr lang="en-US" sz="2000" b="0" smtClean="0"/>
              <a:t> 2013-01-17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520700" y="2301875"/>
          <a:ext cx="7740650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Document" r:id="rId5" imgW="8601826" imgH="2607574" progId="Word.Document.8">
                  <p:embed/>
                </p:oleObj>
              </mc:Choice>
              <mc:Fallback>
                <p:oleObj name="Document" r:id="rId5" imgW="8601826" imgH="260757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301875"/>
                        <a:ext cx="7740650" cy="234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11-13/0152r0 by Osama Aboul-Magd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66765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smtClean="0"/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D8003CC2-DB19-43F4-89A0-BA865D38BC9C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This document is the closing report for the TGac for the January 2013 session.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11-13/0152r0 by Osama Aboul-Magd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0384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smtClean="0"/>
              <a:t>Work Completed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1447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3200" dirty="0" smtClean="0"/>
              <a:t>Completed the resolution of all comments received on draft D4.0 (LB190).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/>
              <a:t>Comment spreadsheet is available at: </a:t>
            </a:r>
            <a:r>
              <a:rPr lang="en-US" sz="2800" dirty="0" smtClean="0">
                <a:hlinkClick r:id="rId3"/>
              </a:rPr>
              <a:t>https://mentor.ieee.org/802.11/dcn/12/11-12-1277-10-00ac-lb190-comments-tgac-d4-0.xls</a:t>
            </a:r>
            <a:r>
              <a:rPr lang="en-US" sz="2800" dirty="0" smtClean="0"/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n-US" sz="3200" dirty="0" smtClean="0"/>
              <a:t>A WG motion was passed to start a 15-day recirculation ballot.</a:t>
            </a:r>
          </a:p>
          <a:p>
            <a:pPr>
              <a:lnSpc>
                <a:spcPct val="90000"/>
              </a:lnSpc>
              <a:defRPr/>
            </a:pPr>
            <a:r>
              <a:rPr lang="en-US" sz="3200" dirty="0" smtClean="0"/>
              <a:t>Meeting agenda is available in doc 11-13/0007r3.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hlinkClick r:id="rId4"/>
              </a:rPr>
              <a:t>https://mentor.ieee.org/802.11/dcn/13/11-13-0007-03-00ac-january-2013-tgac-meeting-agenda.pptx</a:t>
            </a:r>
            <a:r>
              <a:rPr lang="en-US" sz="2800" dirty="0" smtClean="0"/>
              <a:t> </a:t>
            </a:r>
          </a:p>
          <a:p>
            <a:pPr>
              <a:lnSpc>
                <a:spcPct val="90000"/>
              </a:lnSpc>
              <a:defRPr/>
            </a:pPr>
            <a:endParaRPr lang="en-US" sz="2800" dirty="0" smtClean="0"/>
          </a:p>
          <a:p>
            <a:pPr lvl="1">
              <a:lnSpc>
                <a:spcPct val="90000"/>
              </a:lnSpc>
              <a:defRPr/>
            </a:pPr>
            <a:endParaRPr lang="en-US" sz="2800" dirty="0" smtClean="0"/>
          </a:p>
          <a:p>
            <a:pPr marL="381000" indent="-381000">
              <a:defRPr/>
            </a:pPr>
            <a:endParaRPr lang="en-US" sz="3200" dirty="0" smtClean="0"/>
          </a:p>
          <a:p>
            <a:pPr marL="381000" indent="-381000">
              <a:defRPr/>
            </a:pPr>
            <a:endParaRPr lang="en-US" sz="3200" dirty="0" smtClean="0"/>
          </a:p>
          <a:p>
            <a:pPr>
              <a:lnSpc>
                <a:spcPct val="80000"/>
              </a:lnSpc>
              <a:defRPr/>
            </a:pPr>
            <a:endParaRPr lang="en-US" sz="3200" dirty="0" smtClean="0">
              <a:sym typeface="Wingdings" pitchFamily="2" charset="2"/>
            </a:endParaRPr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smtClean="0"/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D14CA051-5DC1-4C0E-B8D3-B66B13FA907F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11-13/0152r0 by Osama Aboul-Magd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62877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Next Ad Hoc Meeting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r>
              <a:rPr lang="en-CA" smtClean="0"/>
              <a:t>Passed in November</a:t>
            </a:r>
          </a:p>
          <a:p>
            <a:pPr lvl="1"/>
            <a:r>
              <a:rPr lang="en-GB" smtClean="0"/>
              <a:t>Authorize TGac to hold an ad-hoc meeting on </a:t>
            </a:r>
            <a:r>
              <a:rPr lang="en-GB" u="sng" smtClean="0"/>
              <a:t>March 13-15, 2013 </a:t>
            </a:r>
            <a:r>
              <a:rPr lang="en-GB" smtClean="0"/>
              <a:t>in the Bay Area for the purpose of working on comment resolution.</a:t>
            </a:r>
            <a:endParaRPr lang="en-CA" smtClean="0"/>
          </a:p>
          <a:p>
            <a:pPr lvl="1"/>
            <a:r>
              <a:rPr lang="en-CA" smtClean="0"/>
              <a:t>Hosted by xxxx.</a:t>
            </a: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smtClean="0"/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6E6EFFA7-9D07-45E2-B458-030262B76AF4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11-13/0152r0 by Osama Aboul-Magd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47672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 of Groups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71AA584-A631-41C6-AA28-A674FF16BF7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693290"/>
              </p:ext>
            </p:extLst>
          </p:nvPr>
        </p:nvGraphicFramePr>
        <p:xfrm>
          <a:off x="1600200" y="2667000"/>
          <a:ext cx="60960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Type of Group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Description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WG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Working Group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Task Group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Study Group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SC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Standing Committee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65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smtClean="0"/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2625D241-7B99-4ADE-B28A-3E0DABF31E04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March 2013 Goals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CA" sz="3200" smtClean="0"/>
              <a:t>Complete comment resolution on draft D5.0.</a:t>
            </a:r>
          </a:p>
          <a:p>
            <a:pPr lvl="1">
              <a:lnSpc>
                <a:spcPct val="90000"/>
              </a:lnSpc>
            </a:pPr>
            <a:endParaRPr lang="en-US" sz="240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11-13/0152r0 by Osama Aboul-Magd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86731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smtClean="0"/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1075F38D-95DA-418B-AB7E-E904A88CFE8F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Conference Call Times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sz="2000" smtClean="0">
                <a:solidFill>
                  <a:srgbClr val="00B050"/>
                </a:solidFill>
              </a:rPr>
              <a:t>Previously Approved</a:t>
            </a:r>
          </a:p>
          <a:p>
            <a:pPr lvl="1"/>
            <a:r>
              <a:rPr lang="en-US" smtClean="0">
                <a:solidFill>
                  <a:srgbClr val="00B050"/>
                </a:solidFill>
              </a:rPr>
              <a:t>January 25</a:t>
            </a:r>
          </a:p>
          <a:p>
            <a:pPr lvl="2"/>
            <a:r>
              <a:rPr lang="en-US" smtClean="0">
                <a:solidFill>
                  <a:srgbClr val="00B050"/>
                </a:solidFill>
              </a:rPr>
              <a:t>20:00 – 22:00 ET</a:t>
            </a:r>
          </a:p>
          <a:p>
            <a:pPr lvl="1"/>
            <a:r>
              <a:rPr lang="en-US" smtClean="0">
                <a:solidFill>
                  <a:srgbClr val="00B050"/>
                </a:solidFill>
              </a:rPr>
              <a:t>January 31</a:t>
            </a:r>
          </a:p>
          <a:p>
            <a:pPr lvl="2"/>
            <a:r>
              <a:rPr lang="en-US" smtClean="0">
                <a:solidFill>
                  <a:srgbClr val="00B050"/>
                </a:solidFill>
              </a:rPr>
              <a:t>10:00 – 12:00 ET</a:t>
            </a:r>
          </a:p>
          <a:p>
            <a:r>
              <a:rPr lang="en-US" smtClean="0"/>
              <a:t>Feb 7, Feb 21, March 7, March 28</a:t>
            </a:r>
          </a:p>
          <a:p>
            <a:pPr lvl="1"/>
            <a:r>
              <a:rPr lang="en-US" smtClean="0"/>
              <a:t>20:00 – 22:00 ET</a:t>
            </a:r>
          </a:p>
          <a:p>
            <a:r>
              <a:rPr lang="en-US" smtClean="0"/>
              <a:t>Feb 14, Feb 28, March 14, April 4</a:t>
            </a:r>
          </a:p>
          <a:p>
            <a:pPr lvl="1"/>
            <a:r>
              <a:rPr lang="en-US" smtClean="0"/>
              <a:t>10:00 – 12:00 ET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11-13/0152r0 by Osama Aboul-Magd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6473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17126B7-C5B9-4B18-B1D6-E094F371EC89}" type="slidenum">
              <a:rPr lang="en-US" smtClean="0"/>
              <a:pPr>
                <a:defRPr/>
              </a:pPr>
              <a:t>52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dirty="0" err="1" smtClean="0"/>
              <a:t>TGaf</a:t>
            </a:r>
            <a:r>
              <a:rPr lang="en-US" dirty="0" smtClean="0"/>
              <a:t> Vancouver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2013-01-18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506413" y="3067050"/>
          <a:ext cx="7891462" cy="271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Document" r:id="rId5" imgW="8360368" imgH="2880524" progId="Word.Document.8">
                  <p:embed/>
                </p:oleObj>
              </mc:Choice>
              <mc:Fallback>
                <p:oleObj name="Document" r:id="rId5" imgW="8360368" imgH="288052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3067050"/>
                        <a:ext cx="7891462" cy="271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1/8 of 11-13/0116r0 by Rich Kennedy,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63020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D8483C0-48D7-4E4B-BC6D-BDCB9C2B3050}" type="slidenum">
              <a:rPr lang="en-US" smtClean="0"/>
              <a:pPr>
                <a:defRPr/>
              </a:pPr>
              <a:t>53</a:t>
            </a:fld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This presentation is the closing report for the 19th face-to-face meeting of IEEE 802.11 </a:t>
            </a:r>
            <a:r>
              <a:rPr lang="en-US" dirty="0" err="1" smtClean="0"/>
              <a:t>TGaf</a:t>
            </a:r>
            <a:r>
              <a:rPr lang="en-US" dirty="0" smtClean="0"/>
              <a:t>, taking place the week of January 14</a:t>
            </a:r>
            <a:r>
              <a:rPr lang="en-US" baseline="30000" dirty="0" smtClean="0"/>
              <a:t>th</a:t>
            </a:r>
            <a:r>
              <a:rPr lang="en-US" dirty="0" smtClean="0"/>
              <a:t>, 2013 at the IEEE 802 Wireless Interim in Vancouver.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2/8 of 11-13/0116r0 by Rich Kennedy,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31888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Plan for the Week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>
                <a:ea typeface="MS PGothic" pitchFamily="34" charset="-128"/>
              </a:rPr>
              <a:t>Regulatory update</a:t>
            </a:r>
            <a:endParaRPr lang="en-US" altLang="ja-JP" sz="1800" dirty="0" smtClean="0">
              <a:ea typeface="MS PGothic" pitchFamily="34" charset="-128"/>
            </a:endParaRPr>
          </a:p>
          <a:p>
            <a:r>
              <a:rPr lang="en-US" altLang="ja-JP" dirty="0" smtClean="0">
                <a:ea typeface="MS PGothic" pitchFamily="34" charset="-128"/>
              </a:rPr>
              <a:t>Review the results of LB189 and Comment Collection</a:t>
            </a:r>
          </a:p>
          <a:p>
            <a:r>
              <a:rPr lang="en-US" altLang="ja-JP" dirty="0" smtClean="0">
                <a:ea typeface="MS PGothic" pitchFamily="34" charset="-128"/>
              </a:rPr>
              <a:t>Review of the progress since November</a:t>
            </a:r>
          </a:p>
          <a:p>
            <a:r>
              <a:rPr lang="en-US" altLang="ja-JP" dirty="0" smtClean="0">
                <a:ea typeface="MS PGothic" pitchFamily="34" charset="-128"/>
              </a:rPr>
              <a:t>Editorial review; spreadsheet 11-12/1017r27</a:t>
            </a:r>
          </a:p>
          <a:p>
            <a:r>
              <a:rPr lang="en-US" altLang="ja-JP" dirty="0" smtClean="0">
                <a:ea typeface="MS PGothic" pitchFamily="34" charset="-128"/>
              </a:rPr>
              <a:t>Review and Approve all comment resolution submissions</a:t>
            </a:r>
          </a:p>
          <a:p>
            <a:r>
              <a:rPr lang="en-US" altLang="ja-JP" dirty="0" smtClean="0">
                <a:ea typeface="MS PGothic" pitchFamily="34" charset="-128"/>
              </a:rPr>
              <a:t>Update the draft and comment resolution spreadsheet with approved changes, and request a recirculation letter ballot</a:t>
            </a:r>
          </a:p>
          <a:p>
            <a:r>
              <a:rPr lang="en-US" altLang="ja-JP" dirty="0" smtClean="0">
                <a:ea typeface="MS PGothic" pitchFamily="34" charset="-128"/>
              </a:rPr>
              <a:t>Plan for March meeting and teleconferences</a:t>
            </a:r>
            <a:endParaRPr lang="en-US" altLang="ja-JP" sz="3200" dirty="0" smtClean="0">
              <a:ea typeface="MS PGothic" pitchFamily="34" charset="-128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smtClean="0"/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19D8A1A-35A8-41E6-823C-73F2F84E83E7}" type="slidenum">
              <a:rPr lang="en-US" smtClean="0"/>
              <a:pPr>
                <a:defRPr/>
              </a:pPr>
              <a:t>54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3/8 of 11-13/0116r0 by Rich Kennedy,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25845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TGaf Accomplishments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95800"/>
          </a:xfrm>
        </p:spPr>
        <p:txBody>
          <a:bodyPr/>
          <a:lstStyle/>
          <a:p>
            <a:r>
              <a:rPr lang="en-US" dirty="0" smtClean="0"/>
              <a:t>Reviewed the comment spreadsheet and resolved all of the remaining comments from LB189 and the Comment Collection</a:t>
            </a:r>
          </a:p>
          <a:p>
            <a:r>
              <a:rPr lang="en-US" dirty="0" smtClean="0"/>
              <a:t>Requested the Editor to prepare D3.0 and the asked WG to start a recirculation letter ballot</a:t>
            </a:r>
          </a:p>
          <a:p>
            <a:r>
              <a:rPr lang="en-US" dirty="0" smtClean="0"/>
              <a:t>Planned for March meeting, and weekly teleconferences</a:t>
            </a:r>
          </a:p>
          <a:p>
            <a:pPr lvl="1"/>
            <a:r>
              <a:rPr lang="en-US" sz="2400" dirty="0" smtClean="0"/>
              <a:t>Tuesdays at 21:00 ET for 2 hours</a:t>
            </a: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smtClean="0"/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CEABEE7-39AE-47B8-AA38-2FDFAB5B38CE}" type="slidenum">
              <a:rPr lang="en-US" smtClean="0"/>
              <a:pPr>
                <a:defRPr/>
              </a:pPr>
              <a:t>55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4/8 of 11-13/0116r0 by Rich Kennedy,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00196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March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Approve Vancouver and Teleconference minutes</a:t>
            </a:r>
          </a:p>
          <a:p>
            <a:r>
              <a:rPr lang="en-US" dirty="0" smtClean="0"/>
              <a:t>Review and resolve comments from the recirculation letter ballot on Draft 3.0</a:t>
            </a:r>
          </a:p>
          <a:p>
            <a:r>
              <a:rPr lang="en-US" dirty="0" smtClean="0"/>
              <a:t>Plan for May and Teleconferences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0E4A9A7D-EB65-464D-9C1D-012EC1EAB5C1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5/8 of 11-13/0116r0 by Rich Kennedy,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927644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smtClean="0"/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65F7053-1DA5-4EC6-93EC-47D0C493539C}" type="slidenum">
              <a:rPr lang="en-US" smtClean="0"/>
              <a:pPr>
                <a:defRPr/>
              </a:pPr>
              <a:t>57</a:t>
            </a:fld>
            <a:endParaRPr lang="en-US" smtClean="0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TGaf</a:t>
            </a:r>
            <a:r>
              <a:rPr lang="en-US" dirty="0" smtClean="0"/>
              <a:t> Timeline – Affirmed January 2013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572000"/>
          </a:xfrm>
        </p:spPr>
        <p:txBody>
          <a:bodyPr/>
          <a:lstStyle/>
          <a:p>
            <a:r>
              <a:rPr lang="en-GB" dirty="0" smtClean="0"/>
              <a:t>Initial Working Group Letter Ballot: January 2011</a:t>
            </a:r>
          </a:p>
          <a:p>
            <a:r>
              <a:rPr lang="en-GB" dirty="0" smtClean="0"/>
              <a:t>Second Working Group Letter Ballot: July 2012</a:t>
            </a:r>
          </a:p>
          <a:p>
            <a:r>
              <a:rPr lang="en-GB" dirty="0" smtClean="0"/>
              <a:t>Recirculation Letter Ballot: January 2013</a:t>
            </a:r>
          </a:p>
          <a:p>
            <a:r>
              <a:rPr lang="en-GB" dirty="0" smtClean="0"/>
              <a:t>Form Sponsor Ballot Pool: June 2013</a:t>
            </a:r>
            <a:endParaRPr lang="en-GB" b="0" dirty="0" smtClean="0"/>
          </a:p>
          <a:p>
            <a:r>
              <a:rPr lang="en-GB" dirty="0" smtClean="0"/>
              <a:t>Initial Sponsor Ballot: July 2013</a:t>
            </a:r>
          </a:p>
          <a:p>
            <a:r>
              <a:rPr lang="en-GB" dirty="0" err="1" smtClean="0"/>
              <a:t>Recirculate</a:t>
            </a:r>
            <a:r>
              <a:rPr lang="en-GB" dirty="0" smtClean="0"/>
              <a:t> Sponsor Ballot: November 2013</a:t>
            </a:r>
          </a:p>
          <a:p>
            <a:r>
              <a:rPr lang="en-GB" dirty="0" smtClean="0"/>
              <a:t>Final WG/EC Approval: March 2014</a:t>
            </a:r>
          </a:p>
          <a:p>
            <a:r>
              <a:rPr lang="en-GB" dirty="0" err="1" smtClean="0"/>
              <a:t>RevCom</a:t>
            </a:r>
            <a:r>
              <a:rPr lang="en-GB" dirty="0" smtClean="0"/>
              <a:t>/Standards Board Approval: June 2014</a:t>
            </a:r>
            <a:endParaRPr lang="en-GB" altLang="ja-JP" dirty="0" smtClean="0">
              <a:ea typeface="MS PGothic" pitchFamily="34" charset="-128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6/8 of 11-13/0116r0 by Rich Kennedy,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16112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Teleconferences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800" dirty="0" smtClean="0">
                <a:ea typeface="MS PGothic" pitchFamily="34" charset="-128"/>
              </a:rPr>
              <a:t>Weekly on Tuesdays through March 30</a:t>
            </a:r>
            <a:r>
              <a:rPr lang="en-US" altLang="ja-JP" sz="2800" baseline="30000" dirty="0" smtClean="0">
                <a:ea typeface="MS PGothic" pitchFamily="34" charset="-128"/>
              </a:rPr>
              <a:t>th</a:t>
            </a:r>
          </a:p>
          <a:p>
            <a:pPr lvl="1"/>
            <a:r>
              <a:rPr lang="en-US" altLang="ja-JP" sz="2800" dirty="0" smtClean="0">
                <a:ea typeface="MS PGothic" pitchFamily="34" charset="-128"/>
              </a:rPr>
              <a:t>Until </a:t>
            </a:r>
            <a:r>
              <a:rPr lang="en-US" altLang="ja-JP" sz="2800" dirty="0" err="1" smtClean="0">
                <a:ea typeface="MS PGothic" pitchFamily="34" charset="-128"/>
              </a:rPr>
              <a:t>recirc</a:t>
            </a:r>
            <a:r>
              <a:rPr lang="en-US" altLang="ja-JP" sz="2800" dirty="0" smtClean="0">
                <a:ea typeface="MS PGothic" pitchFamily="34" charset="-128"/>
              </a:rPr>
              <a:t> is complete, calls will be used for regulatory updates</a:t>
            </a:r>
          </a:p>
          <a:p>
            <a:r>
              <a:rPr lang="en-US" altLang="ja-JP" sz="2800" dirty="0" smtClean="0">
                <a:ea typeface="MS PGothic" pitchFamily="34" charset="-128"/>
              </a:rPr>
              <a:t>Time:  21:00 ET for up to 2 hours</a:t>
            </a:r>
          </a:p>
          <a:p>
            <a:pPr lvl="1"/>
            <a:endParaRPr lang="en-US" dirty="0" smtClean="0"/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smtClean="0"/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3CE374-F83B-4FC5-94B3-B75E4546A1A7}" type="slidenum">
              <a:rPr lang="en-US" smtClean="0"/>
              <a:pPr>
                <a:defRPr/>
              </a:pPr>
              <a:t>58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7/8 of 11-13/0116r0 by Rich Kennedy,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8339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Having approved comment resolutions for all of the comments received from LB189 and the Comment Collection on </a:t>
            </a:r>
            <a:r>
              <a:rPr lang="en-US" sz="2000" dirty="0" err="1" smtClean="0"/>
              <a:t>TGaf</a:t>
            </a:r>
            <a:r>
              <a:rPr lang="en-US" sz="2000" dirty="0" smtClean="0"/>
              <a:t>  D2.0 and D2.2 respectively, as contained in document 11-12/1017r29</a:t>
            </a:r>
          </a:p>
          <a:p>
            <a:r>
              <a:rPr lang="en-US" sz="2000" dirty="0" smtClean="0"/>
              <a:t>Instruct the editor to prepare Draft 3.0 incorporating these resolutions and,</a:t>
            </a:r>
          </a:p>
          <a:p>
            <a:r>
              <a:rPr lang="en-US" sz="2000" dirty="0" smtClean="0"/>
              <a:t>Approve </a:t>
            </a:r>
            <a:r>
              <a:rPr lang="en-US" sz="2000" smtClean="0"/>
              <a:t>a 15 </a:t>
            </a:r>
            <a:r>
              <a:rPr lang="en-US" sz="2000" dirty="0" smtClean="0"/>
              <a:t>day Working Group Recirculation Ballot, asking the question “Should P802.11af D3.0 be forwarded to Sponsor Ballot?”</a:t>
            </a:r>
          </a:p>
          <a:p>
            <a:r>
              <a:rPr lang="en-US" sz="2000" dirty="0" smtClean="0"/>
              <a:t> </a:t>
            </a:r>
          </a:p>
          <a:p>
            <a:r>
              <a:rPr lang="en-GB" sz="2000" dirty="0" smtClean="0"/>
              <a:t>Moved by Rich Kennedy on behalf of </a:t>
            </a:r>
            <a:r>
              <a:rPr lang="en-GB" sz="2000" dirty="0" err="1" smtClean="0"/>
              <a:t>TGaf</a:t>
            </a:r>
            <a:endParaRPr lang="en-US" sz="2000" dirty="0" smtClean="0"/>
          </a:p>
          <a:p>
            <a:r>
              <a:rPr lang="en-GB" sz="2000" dirty="0" err="1" smtClean="0"/>
              <a:t>TGaf</a:t>
            </a:r>
            <a:r>
              <a:rPr lang="en-GB" sz="2000" dirty="0" smtClean="0"/>
              <a:t> vote: </a:t>
            </a:r>
            <a:endParaRPr lang="en-US" sz="2000" dirty="0" smtClean="0"/>
          </a:p>
          <a:p>
            <a:r>
              <a:rPr lang="en-GB" sz="2000" dirty="0" smtClean="0"/>
              <a:t>Moved: Yongho  Seconded: Zhou Lan Result: 11-0-0</a:t>
            </a:r>
            <a:endParaRPr lang="en-US" sz="2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CFCDC996-277C-4A8A-ABB1-5CF095CF4D22}" type="slidenum">
              <a:rPr lang="en-US" altLang="ja-JP" smtClean="0"/>
              <a:pPr>
                <a:defRPr/>
              </a:pPr>
              <a:t>59</a:t>
            </a:fld>
            <a:endParaRPr lang="en-US" altLang="ja-JP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8/8 of 11-13/0116r0 by Rich Kennedy,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788113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txBody>
          <a:bodyPr/>
          <a:lstStyle/>
          <a:p>
            <a:r>
              <a:rPr lang="en-GB" dirty="0" smtClean="0"/>
              <a:t>Groups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71AA584-A631-41C6-AA28-A674FF16BF7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7" name="Group 1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2419640"/>
              </p:ext>
            </p:extLst>
          </p:nvPr>
        </p:nvGraphicFramePr>
        <p:xfrm>
          <a:off x="609600" y="762000"/>
          <a:ext cx="7924800" cy="4722890"/>
        </p:xfrm>
        <a:graphic>
          <a:graphicData uri="http://schemas.openxmlformats.org/drawingml/2006/table">
            <a:tbl>
              <a:tblPr/>
              <a:tblGrid>
                <a:gridCol w="762000"/>
                <a:gridCol w="1066800"/>
                <a:gridCol w="3810000"/>
                <a:gridCol w="2286000"/>
              </a:tblGrid>
              <a:tr h="3048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Type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Description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Chair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WG11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The IEEE 802.11 Working Group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Bruce Kraemer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Maintenance (Revision C)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Dorothy Stanley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7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Very High Throughput (&lt;6 GHz bands)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Osama Aboul-Magd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AF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Operation in TV Whitespace bands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Richard Kennedy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0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T="27433" marB="27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Operation in 900 MHz bands</a:t>
                      </a:r>
                    </a:p>
                  </a:txBody>
                  <a:tcPr marT="27433" marB="27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Dave Halasz </a:t>
                      </a:r>
                    </a:p>
                  </a:txBody>
                  <a:tcPr marT="27433" marB="27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Fast Initial Link Setup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Hiroshi Mano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China Millimeter Wave (CMMW)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Xiaoming Peng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General Link Setup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Donald Eastlake 3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Pre-association Discovery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Stephen McCann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WNG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Wireless Next Generation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Clint Chaplin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ARC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Architecture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Dave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Bagby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JTC1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ISO/IEC/JTC1/SC6 shadow committee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Andrew Myles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Regulatory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Richard Kennedy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86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AAC8984-FAF7-4BDC-8A43-79AF6F406068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IEEE 802.11ah Closing Report for</a:t>
            </a:r>
            <a:br>
              <a:rPr lang="en-US" dirty="0" smtClean="0"/>
            </a:br>
            <a:r>
              <a:rPr lang="en-US" dirty="0" smtClean="0"/>
              <a:t>January 2013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2013-1-16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44618"/>
              </p:ext>
            </p:extLst>
          </p:nvPr>
        </p:nvGraphicFramePr>
        <p:xfrm>
          <a:off x="534988" y="2327275"/>
          <a:ext cx="76835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Document" r:id="rId5" imgW="8700545" imgH="4136595" progId="Word.Document.8">
                  <p:embed/>
                </p:oleObj>
              </mc:Choice>
              <mc:Fallback>
                <p:oleObj name="Document" r:id="rId5" imgW="8700545" imgH="413659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327275"/>
                        <a:ext cx="7683500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11-13/0145r0 by David Halasz, Motorola Mobility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08554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in </a:t>
            </a:r>
            <a:r>
              <a:rPr lang="en-US" dirty="0" err="1" smtClean="0"/>
              <a:t>TGah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continued on specification framework</a:t>
            </a:r>
          </a:p>
          <a:p>
            <a:pPr lvl="1"/>
            <a:r>
              <a:rPr lang="en-US" dirty="0" smtClean="0"/>
              <a:t>Update to the spec framework adopted</a:t>
            </a:r>
          </a:p>
          <a:p>
            <a:pPr lvl="1"/>
            <a:r>
              <a:rPr lang="en-US" dirty="0" smtClean="0">
                <a:hlinkClick r:id="rId2"/>
              </a:rPr>
              <a:t>11-11-1137-13-00ah-specification-framework-for-tgah.docx</a:t>
            </a:r>
            <a:endParaRPr lang="en-US" dirty="0" smtClean="0"/>
          </a:p>
          <a:p>
            <a:pPr lvl="1"/>
            <a:r>
              <a:rPr lang="en-US" dirty="0" smtClean="0"/>
              <a:t>20 Specification framework submissions presented and passed 20 motions to update the specification framework document.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11-13/0145r0 by David Halasz, Motorola Mobility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1900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Wrap up on specification framework</a:t>
            </a:r>
          </a:p>
          <a:p>
            <a:r>
              <a:rPr lang="en-US" dirty="0" smtClean="0"/>
              <a:t>Move forward with draft text.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11-13/0145r0 by David Halasz, Motorola Mobility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5185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dirty="0" smtClean="0"/>
              <a:t>March 13 at 7 PM ET 1 hour</a:t>
            </a:r>
          </a:p>
          <a:p>
            <a:pPr marL="1009650" lvl="1" indent="-609600"/>
            <a:r>
              <a:rPr lang="en-US" dirty="0" smtClean="0"/>
              <a:t>Prepare for March face-to-face meeting</a:t>
            </a:r>
          </a:p>
          <a:p>
            <a:pPr marL="609600" indent="-609600"/>
            <a:endParaRPr lang="en-US" dirty="0"/>
          </a:p>
          <a:p>
            <a:pPr marL="609600" indent="-609600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11-13/0145r0 by David Halasz, Motorola Mobility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48083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– No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200400"/>
          </a:xfrm>
        </p:spPr>
        <p:txBody>
          <a:bodyPr/>
          <a:lstStyle/>
          <a:p>
            <a:r>
              <a:rPr lang="en-US" dirty="0" smtClean="0"/>
              <a:t>Current</a:t>
            </a:r>
          </a:p>
          <a:p>
            <a:pPr lvl="1"/>
            <a:r>
              <a:rPr lang="en-US" dirty="0" smtClean="0"/>
              <a:t>Internal Task Group Ballot : March 2013</a:t>
            </a:r>
          </a:p>
          <a:p>
            <a:pPr lvl="1"/>
            <a:r>
              <a:rPr lang="en-US" dirty="0" smtClean="0"/>
              <a:t>Initial Letter Ballot : July 2013</a:t>
            </a:r>
          </a:p>
          <a:p>
            <a:pPr lvl="1"/>
            <a:r>
              <a:rPr lang="en-US" dirty="0" smtClean="0"/>
              <a:t>While no change in date, this may move out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11-13/0145r0 by David Halasz, Motorola Mobility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17272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Adrian Stephens, Intel Corporation</a:t>
            </a:r>
            <a:endParaRPr lang="en-US" altLang="ja-JP" smtClean="0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Slide </a:t>
            </a:r>
            <a:fld id="{71427DE2-314C-3645-A95A-51F358AF4EF4}" type="slidenum">
              <a:rPr lang="en-US" altLang="ja-JP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65</a:t>
            </a:fld>
            <a:endParaRPr lang="en-US" altLang="ja-JP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IEEE 802.11TGai</a:t>
            </a:r>
            <a:b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Closing Report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Date:</a:t>
            </a:r>
            <a:r>
              <a:rPr lang="en-US" altLang="ja-JP" sz="2000" b="0" dirty="0" smtClean="0">
                <a:ea typeface="ＭＳ Ｐゴシック" pitchFamily="-84" charset="-128"/>
                <a:cs typeface="ＭＳ Ｐゴシック" pitchFamily="-84" charset="-128"/>
              </a:rPr>
              <a:t> 2013-1-18</a:t>
            </a:r>
          </a:p>
        </p:txBody>
      </p:sp>
      <p:sp>
        <p:nvSpPr>
          <p:cNvPr id="15367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kumimoji="0" lang="en-US" altLang="ja-JP" sz="2000" b="1"/>
              <a:t>Authors:</a:t>
            </a:r>
            <a:endParaRPr kumimoji="0" lang="en-US" altLang="ja-JP" sz="2000"/>
          </a:p>
        </p:txBody>
      </p:sp>
      <p:graphicFrame>
        <p:nvGraphicFramePr>
          <p:cNvPr id="9" name="Group 80"/>
          <p:cNvGraphicFramePr>
            <a:graphicFrameLocks noGrp="1"/>
          </p:cNvGraphicFramePr>
          <p:nvPr/>
        </p:nvGraphicFramePr>
        <p:xfrm>
          <a:off x="533400" y="3429000"/>
          <a:ext cx="8077200" cy="955676"/>
        </p:xfrm>
        <a:graphic>
          <a:graphicData uri="http://schemas.openxmlformats.org/drawingml/2006/table">
            <a:tbl>
              <a:tblPr/>
              <a:tblGrid>
                <a:gridCol w="1616075"/>
                <a:gridCol w="1000125"/>
                <a:gridCol w="2306637"/>
                <a:gridCol w="1384300"/>
                <a:gridCol w="1770063"/>
              </a:tblGrid>
              <a:tr h="3286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Name</a:t>
                      </a:r>
                      <a:endParaRPr kumimoji="1" 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Company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Address</a:t>
                      </a:r>
                      <a:endParaRPr kumimoji="1" 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Phone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email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Hiroshi MANO</a:t>
                      </a:r>
                      <a:endParaRPr kumimoji="1" lang="ja-JP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AlliedtelesisR&amp;D</a:t>
                      </a: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1" lang="en-US" altLang="ja-JP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center,K.K</a:t>
                      </a: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.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8F TOC2 Bldg. 7-21-11 Nishi-</a:t>
                      </a:r>
                      <a:r>
                        <a:rPr kumimoji="1" lang="en-US" altLang="ja-JP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Gotanda</a:t>
                      </a: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 Shinagawa-</a:t>
                      </a:r>
                      <a:r>
                        <a:rPr kumimoji="1" lang="en-US" altLang="ja-JP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ku</a:t>
                      </a: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 Tokyo 141-0031 JAPAN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+81-3-5719-7630</a:t>
                      </a:r>
                      <a:endParaRPr kumimoji="1" lang="ja-JP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hmano@root-hq.com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1/10 of 11-13/0163r0 by Hiroshi Mano (ATRD Root Lab)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21817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Adrian Stephens, Intel Corporation</a:t>
            </a:r>
            <a:endParaRPr lang="en-US" altLang="ja-JP" smtClean="0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Slide </a:t>
            </a:r>
            <a:fld id="{E043D710-3963-0B4E-AFC4-09A1B0D22C4C}" type="slidenum">
              <a:rPr lang="en-US" altLang="ja-JP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66</a:t>
            </a:fld>
            <a:endParaRPr lang="en-US" altLang="ja-JP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>
                <a:ea typeface="ＭＳ Ｐゴシック" pitchFamily="-84" charset="-128"/>
                <a:cs typeface="ＭＳ Ｐゴシック" pitchFamily="-84" charset="-128"/>
              </a:rPr>
              <a:t>Abstract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01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This presentation is the closing report for the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Vancouver meeting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of the IEEE 802.11 </a:t>
            </a:r>
            <a:r>
              <a:rPr lang="en-US" altLang="ja-JP" dirty="0" err="1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2/10 of 11-13/0163r0 by Hiroshi Mano (ATRD Root Lab)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43636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/>
          <a:lstStyle/>
          <a:p>
            <a:r>
              <a:rPr lang="en-US" altLang="ja-JP" sz="2900" dirty="0">
                <a:ea typeface="ＭＳ Ｐゴシック" pitchFamily="-84" charset="-128"/>
                <a:cs typeface="ＭＳ Ｐゴシック" pitchFamily="-84" charset="-128"/>
              </a:rPr>
              <a:t>IEEE 802.11 FILS </a:t>
            </a:r>
            <a:r>
              <a:rPr lang="en-US" altLang="ja-JP" sz="2900" dirty="0" err="1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sz="2900" dirty="0">
                <a:ea typeface="ＭＳ Ｐゴシック" pitchFamily="-84" charset="-128"/>
                <a:cs typeface="ＭＳ Ｐゴシック" pitchFamily="-84" charset="-128"/>
              </a:rPr>
              <a:t> –</a:t>
            </a:r>
            <a:r>
              <a:rPr lang="en-US" altLang="ja-JP" sz="29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800" dirty="0" smtClean="0">
                <a:latin typeface="ArialMT" charset="0"/>
                <a:ea typeface="ＭＳ Ｐゴシック" pitchFamily="-84" charset="-128"/>
                <a:cs typeface="ＭＳ Ｐゴシック" pitchFamily="-84" charset="-128"/>
              </a:rPr>
              <a:t>Vancouver</a:t>
            </a:r>
            <a:r>
              <a:rPr lang="en-US" altLang="ja-JP" sz="2900" dirty="0" smtClean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altLang="ja-JP" sz="2900" dirty="0" smtClean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altLang="ja-JP" sz="2900" dirty="0" smtClean="0">
                <a:ea typeface="ＭＳ Ｐゴシック" pitchFamily="-84" charset="-128"/>
                <a:cs typeface="ＭＳ Ｐゴシック" pitchFamily="-84" charset="-128"/>
              </a:rPr>
              <a:t>Jan 2013</a:t>
            </a:r>
            <a:endParaRPr lang="en-US" altLang="ja-JP" sz="29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343400"/>
          </a:xfrm>
        </p:spPr>
        <p:txBody>
          <a:bodyPr lIns="91440" tIns="45720" rIns="91440" bIns="45720">
            <a:normAutofit fontScale="92500"/>
          </a:bodyPr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Goals for the  Meeting:</a:t>
            </a:r>
          </a:p>
          <a:p>
            <a:pPr lvl="1"/>
            <a:r>
              <a:rPr lang="en-US" altLang="ja-JP" sz="2800" dirty="0" smtClean="0"/>
              <a:t>Approve minutes of past meeting and teleconference</a:t>
            </a:r>
          </a:p>
          <a:p>
            <a:pPr lvl="1"/>
            <a:r>
              <a:rPr lang="en-US" altLang="ja-JP" sz="2800" dirty="0" smtClean="0"/>
              <a:t>Spec Text discussion</a:t>
            </a:r>
          </a:p>
          <a:p>
            <a:pPr lvl="1"/>
            <a:r>
              <a:rPr lang="en-US" altLang="ja-JP" sz="2800" dirty="0" smtClean="0"/>
              <a:t>Draft Spec Text</a:t>
            </a:r>
          </a:p>
          <a:p>
            <a:pPr lvl="1"/>
            <a:r>
              <a:rPr lang="en-US" altLang="ja-JP" sz="2800" dirty="0" smtClean="0">
                <a:solidFill>
                  <a:srgbClr val="3366FF"/>
                </a:solidFill>
              </a:rPr>
              <a:t>Approve Draft Spec Text </a:t>
            </a:r>
          </a:p>
          <a:p>
            <a:pPr lvl="1"/>
            <a:r>
              <a:rPr lang="en-US" altLang="ja-JP" sz="2800" dirty="0" smtClean="0">
                <a:solidFill>
                  <a:srgbClr val="3366FF"/>
                </a:solidFill>
              </a:rPr>
              <a:t>Move to internal review of TG</a:t>
            </a:r>
          </a:p>
          <a:p>
            <a:pPr lvl="1"/>
            <a:r>
              <a:rPr lang="en-US" altLang="ja-JP" sz="2800" dirty="0" smtClean="0"/>
              <a:t>Approve Timeline</a:t>
            </a:r>
          </a:p>
          <a:p>
            <a:pPr lvl="1"/>
            <a:r>
              <a:rPr lang="en-US" altLang="ja-JP" sz="2800" dirty="0" smtClean="0"/>
              <a:t>Approve Teleconference schedule</a:t>
            </a:r>
          </a:p>
          <a:p>
            <a:pPr lvl="1"/>
            <a:r>
              <a:rPr lang="en-US" altLang="ja-JP" sz="2800" dirty="0" smtClean="0"/>
              <a:t>Approve Plan for  March</a:t>
            </a:r>
          </a:p>
          <a:p>
            <a:pPr lvl="1"/>
            <a:endParaRPr lang="en-US" altLang="ja-JP" sz="2600" dirty="0" smtClean="0"/>
          </a:p>
        </p:txBody>
      </p:sp>
      <p:sp>
        <p:nvSpPr>
          <p:cNvPr id="1536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Adrian Stephens, Intel Corporation</a:t>
            </a:r>
            <a:endParaRPr lang="en-US" altLang="ja-JP" smtClean="0">
              <a:latin typeface="Times New Roman" pitchFamily="-84" charset="0"/>
            </a:endParaRPr>
          </a:p>
        </p:txBody>
      </p:sp>
      <p:sp>
        <p:nvSpPr>
          <p:cNvPr id="153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</a:rPr>
              <a:t>Slide </a:t>
            </a:r>
            <a:fld id="{8D83B171-138C-9B40-B65D-0769730DEDCE}" type="slidenum">
              <a:rPr lang="en-US" altLang="ja-JP">
                <a:latin typeface="Times New Roman" pitchFamily="-84" charset="0"/>
              </a:rPr>
              <a:pPr/>
              <a:t>67</a:t>
            </a:fld>
            <a:endParaRPr lang="en-US" altLang="ja-JP">
              <a:latin typeface="Times New Roman" pitchFamily="-8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3/10 of 11-13/0163r0 by Hiroshi Mano (ATRD Root Lab)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52366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Accomplishments  TGai  1/2</a:t>
            </a:r>
            <a:endParaRPr lang="en-US" altLang="ja-JP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ja-JP" dirty="0" smtClean="0"/>
              <a:t>Approve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 Meeting Minutes for the IEEE 802.11 Nov  2012 (12/1245r0) </a:t>
            </a:r>
            <a:r>
              <a:rPr lang="en-GB" altLang="ja-JP" dirty="0" smtClean="0"/>
              <a:t> :   </a:t>
            </a:r>
          </a:p>
          <a:p>
            <a:pPr lvl="1">
              <a:defRPr/>
            </a:pPr>
            <a:r>
              <a:rPr lang="en-US" altLang="ja-JP" dirty="0" smtClean="0">
                <a:hlinkClick r:id="rId2"/>
              </a:rPr>
              <a:t>12-1425-00-00ai-november-2012-san-antonio-session-minutes.doc</a:t>
            </a:r>
            <a:endParaRPr lang="en-GB" altLang="ja-JP" dirty="0" smtClean="0"/>
          </a:p>
          <a:p>
            <a:pPr>
              <a:defRPr/>
            </a:pPr>
            <a:r>
              <a:rPr lang="en-US" altLang="ja-JP" dirty="0" smtClean="0"/>
              <a:t>Approve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 teleconference meeting minutes of San Antonio  to Vancouver meeting (12/1437r3) :</a:t>
            </a:r>
          </a:p>
          <a:p>
            <a:pPr lvl="1">
              <a:defRPr/>
            </a:pPr>
            <a:r>
              <a:rPr lang="en-US" altLang="ja-JP" dirty="0" smtClean="0">
                <a:hlinkClick r:id="rId3"/>
              </a:rPr>
              <a:t>12/11-12-1437-03-00ai-november-january-teleconference-minutes.doc</a:t>
            </a:r>
            <a:endParaRPr lang="en-GB" altLang="ja-JP" dirty="0" smtClean="0"/>
          </a:p>
          <a:p>
            <a:endParaRPr lang="en-US" altLang="ja-JP" dirty="0" smtClean="0"/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Adrian Stephens, Intel Corporation</a:t>
            </a:r>
            <a:endParaRPr lang="en-US" altLang="ja-JP"/>
          </a:p>
        </p:txBody>
      </p:sp>
      <p:sp>
        <p:nvSpPr>
          <p:cNvPr id="204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smtClean="0"/>
              <a:t>Slide </a:t>
            </a:r>
            <a:fld id="{F20853F0-907F-0A4C-BAB1-C1DB1F5C800E}" type="slidenum">
              <a:rPr lang="en-US" altLang="ja-JP" smtClean="0"/>
              <a:pPr/>
              <a:t>68</a:t>
            </a:fld>
            <a:endParaRPr lang="en-US" altLang="ja-JP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4/10 of 11-13/0163r0 by Hiroshi Mano (ATRD Root Lab)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71288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Accomplishments  TGai  2/2</a:t>
            </a:r>
            <a:endParaRPr lang="ja-JP" altLang="en-US" dirty="0" smtClean="0"/>
          </a:p>
        </p:txBody>
      </p:sp>
      <p:sp>
        <p:nvSpPr>
          <p:cNvPr id="22531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8 regular slots and 1 </a:t>
            </a:r>
            <a:r>
              <a:rPr lang="en-US" altLang="ja-JP" dirty="0" err="1" smtClean="0"/>
              <a:t>adhoc</a:t>
            </a:r>
            <a:r>
              <a:rPr lang="en-US" altLang="ja-JP" dirty="0" smtClean="0"/>
              <a:t> slot were held.</a:t>
            </a:r>
          </a:p>
          <a:p>
            <a:r>
              <a:rPr lang="en-US" altLang="ja-JP" dirty="0" smtClean="0"/>
              <a:t>293 comments were received in the beginning of week</a:t>
            </a:r>
          </a:p>
          <a:p>
            <a:pPr lvl="1"/>
            <a:r>
              <a:rPr lang="en-US" altLang="ja-JP" dirty="0" smtClean="0"/>
              <a:t>230 resolved comment </a:t>
            </a:r>
          </a:p>
          <a:p>
            <a:pPr lvl="1"/>
            <a:r>
              <a:rPr lang="en-US" altLang="ja-JP" dirty="0" smtClean="0"/>
              <a:t>63 open technical comments </a:t>
            </a:r>
          </a:p>
          <a:p>
            <a:r>
              <a:rPr lang="en-US" altLang="ja-JP" dirty="0" smtClean="0"/>
              <a:t>14 Technical motions ( 14 passed/ 0 failed)</a:t>
            </a:r>
          </a:p>
          <a:p>
            <a:r>
              <a:rPr lang="en-US" altLang="ja-JP" dirty="0" smtClean="0"/>
              <a:t>Instructed editor to revise the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 draft D0.4  with all of resolved comment.</a:t>
            </a:r>
          </a:p>
          <a:p>
            <a:pPr>
              <a:buNone/>
            </a:pPr>
            <a:endParaRPr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Jan 2013</a:t>
            </a:r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smtClean="0"/>
              <a:t>Slide </a:t>
            </a:r>
            <a:fld id="{F8C774CC-597C-6D49-A31E-1C55EFD5035C}" type="slidenum">
              <a:rPr lang="en-US" altLang="ja-JP" smtClean="0"/>
              <a:pPr/>
              <a:t>69</a:t>
            </a:fld>
            <a:endParaRPr lang="en-US" altLang="ja-JP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5/10 of 11-13/0163r0 by Hiroshi Mano (ATRD Root Lab)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47574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E645108C-F4BD-42F7-A73B-AA473E24AA0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14400"/>
          </a:xfrm>
          <a:noFill/>
        </p:spPr>
        <p:txBody>
          <a:bodyPr/>
          <a:lstStyle/>
          <a:p>
            <a:r>
              <a:rPr lang="en-US" dirty="0" smtClean="0"/>
              <a:t>802.11 </a:t>
            </a:r>
            <a:r>
              <a:rPr lang="en-US" dirty="0" err="1" smtClean="0"/>
              <a:t>WG</a:t>
            </a:r>
            <a:r>
              <a:rPr lang="en-US" dirty="0" smtClean="0"/>
              <a:t> Editor’s Meeting (Jan ‘13)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3388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2013-01-14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656047"/>
              </p:ext>
            </p:extLst>
          </p:nvPr>
        </p:nvGraphicFramePr>
        <p:xfrm>
          <a:off x="534988" y="2505075"/>
          <a:ext cx="7920037" cy="257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Document" r:id="rId5" imgW="8606510" imgH="2805156" progId="Word.Document.8">
                  <p:embed/>
                </p:oleObj>
              </mc:Choice>
              <mc:Fallback>
                <p:oleObj name="Document" r:id="rId5" imgW="8606510" imgH="280515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505075"/>
                        <a:ext cx="7920037" cy="2578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1031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11-13/0023r2 by Peter Ecclesine (Cisco Systems)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56635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 lIns="91440" tIns="45720" rIns="91440" bIns="45720"/>
          <a:lstStyle/>
          <a:p>
            <a:r>
              <a:rPr lang="en-US" altLang="ja-JP" sz="2900" dirty="0" smtClean="0">
                <a:ea typeface="ＭＳ Ｐゴシック" pitchFamily="-84" charset="-128"/>
                <a:cs typeface="ＭＳ Ｐゴシック" pitchFamily="-84" charset="-128"/>
              </a:rPr>
              <a:t>Plan for March</a:t>
            </a:r>
            <a:endParaRPr lang="en-US" altLang="ja-JP" sz="29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724400"/>
          </a:xfrm>
        </p:spPr>
        <p:txBody>
          <a:bodyPr lIns="91440" tIns="45720" rIns="91440" bIns="45720"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Goals for the  Meeting:</a:t>
            </a:r>
          </a:p>
          <a:p>
            <a:pPr lvl="1"/>
            <a:r>
              <a:rPr lang="en-US" altLang="ja-JP" sz="2800" dirty="0" smtClean="0"/>
              <a:t>Approve minutes of past meeting and teleconference</a:t>
            </a:r>
          </a:p>
          <a:p>
            <a:pPr lvl="1"/>
            <a:r>
              <a:rPr lang="en-US" altLang="ja-JP" sz="2800" dirty="0" smtClean="0"/>
              <a:t>Comment resolution to  volunteer  review comments</a:t>
            </a:r>
          </a:p>
          <a:p>
            <a:pPr lvl="1"/>
            <a:r>
              <a:rPr lang="en-US" altLang="ja-JP" sz="2800" dirty="0" smtClean="0"/>
              <a:t>Approve final technical contribution </a:t>
            </a:r>
          </a:p>
          <a:p>
            <a:pPr lvl="1"/>
            <a:r>
              <a:rPr lang="en-US" altLang="ja-JP" sz="2800" dirty="0" smtClean="0"/>
              <a:t>Move to forward </a:t>
            </a:r>
            <a:r>
              <a:rPr lang="en-US" altLang="ja-JP" sz="2800" dirty="0" err="1" smtClean="0"/>
              <a:t>TGai</a:t>
            </a:r>
            <a:r>
              <a:rPr lang="en-US" altLang="ja-JP" sz="2800" dirty="0" smtClean="0"/>
              <a:t> call for comment   </a:t>
            </a:r>
          </a:p>
          <a:p>
            <a:pPr lvl="1"/>
            <a:r>
              <a:rPr lang="en-US" altLang="ja-JP" sz="2800" dirty="0" smtClean="0"/>
              <a:t>Joint meeting with </a:t>
            </a:r>
            <a:r>
              <a:rPr lang="en-US" altLang="ja-JP" sz="2800" dirty="0" err="1" smtClean="0"/>
              <a:t>TGaq</a:t>
            </a:r>
            <a:endParaRPr lang="en-US" altLang="ja-JP" sz="2800" dirty="0" smtClean="0"/>
          </a:p>
          <a:p>
            <a:pPr lvl="1"/>
            <a:r>
              <a:rPr lang="en-US" altLang="ja-JP" sz="2800" dirty="0" smtClean="0"/>
              <a:t>Approve Timeline</a:t>
            </a:r>
          </a:p>
          <a:p>
            <a:pPr lvl="1"/>
            <a:r>
              <a:rPr lang="en-US" altLang="ja-JP" sz="2800" dirty="0" smtClean="0"/>
              <a:t>Approve Teleconference schedule</a:t>
            </a:r>
          </a:p>
          <a:p>
            <a:pPr lvl="1"/>
            <a:r>
              <a:rPr lang="en-US" altLang="ja-JP" sz="2800" dirty="0" smtClean="0"/>
              <a:t>Approve Plan for  May</a:t>
            </a:r>
          </a:p>
          <a:p>
            <a:pPr lvl="1"/>
            <a:endParaRPr lang="en-US" altLang="ja-JP" sz="2600" dirty="0" smtClean="0"/>
          </a:p>
        </p:txBody>
      </p:sp>
      <p:sp>
        <p:nvSpPr>
          <p:cNvPr id="1536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Adrian Stephens, Intel Corporation</a:t>
            </a:r>
            <a:endParaRPr lang="en-US" altLang="ja-JP" smtClean="0">
              <a:latin typeface="Times New Roman" pitchFamily="-84" charset="0"/>
            </a:endParaRPr>
          </a:p>
        </p:txBody>
      </p:sp>
      <p:sp>
        <p:nvSpPr>
          <p:cNvPr id="153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</a:rPr>
              <a:t>Slide </a:t>
            </a:r>
            <a:fld id="{8D83B171-138C-9B40-B65D-0769730DEDCE}" type="slidenum">
              <a:rPr lang="en-US" altLang="ja-JP">
                <a:latin typeface="Times New Roman" pitchFamily="-84" charset="0"/>
              </a:rPr>
              <a:pPr/>
              <a:t>70</a:t>
            </a:fld>
            <a:endParaRPr lang="en-US" altLang="ja-JP">
              <a:latin typeface="Times New Roman" pitchFamily="-8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6/10 of 11-13/0163r0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94897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81000"/>
          </a:xfrm>
        </p:spPr>
        <p:txBody>
          <a:bodyPr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Teleconference Schedule </a:t>
            </a:r>
            <a:endParaRPr lang="ja-JP" altLang="en-US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4035" name="コンテンツ プレースホルダ 2"/>
          <p:cNvSpPr>
            <a:spLocks noGrp="1"/>
          </p:cNvSpPr>
          <p:nvPr>
            <p:ph idx="1"/>
          </p:nvPr>
        </p:nvSpPr>
        <p:spPr>
          <a:xfrm>
            <a:off x="419100" y="1066800"/>
            <a:ext cx="8305800" cy="3733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ja-JP" dirty="0" smtClean="0"/>
              <a:t>Motion: </a:t>
            </a:r>
            <a:endParaRPr lang="ja-JP" altLang="en-US" dirty="0" smtClean="0"/>
          </a:p>
          <a:p>
            <a:pPr lvl="1">
              <a:defRPr/>
            </a:pPr>
            <a:r>
              <a:rPr lang="en-GB" altLang="ja-JP" dirty="0" smtClean="0"/>
              <a:t>Approve the following schedule of weekly teleconferences.</a:t>
            </a:r>
            <a:r>
              <a:rPr lang="ja-JP" altLang="en-US" dirty="0" smtClean="0"/>
              <a:t> </a:t>
            </a:r>
            <a:endParaRPr lang="en-US" altLang="ja-JP" dirty="0" smtClean="0"/>
          </a:p>
          <a:p>
            <a:pPr lvl="1">
              <a:defRPr/>
            </a:pPr>
            <a:r>
              <a:rPr lang="en-US" altLang="ja-JP" dirty="0" smtClean="0"/>
              <a:t> Tuesdays 17:00 ET from  29th Jan 2013  until </a:t>
            </a:r>
            <a:r>
              <a:rPr lang="en-US" altLang="ja-JP" dirty="0" err="1" smtClean="0"/>
              <a:t>12</a:t>
            </a:r>
            <a:r>
              <a:rPr lang="en-US" altLang="ja-JP" baseline="30000" dirty="0" err="1" smtClean="0"/>
              <a:t>nd</a:t>
            </a:r>
            <a:r>
              <a:rPr lang="en-US" altLang="ja-JP" dirty="0" smtClean="0"/>
              <a:t> Mar 2013.</a:t>
            </a:r>
            <a:endParaRPr lang="ja-JP" altLang="en-US" dirty="0" smtClean="0"/>
          </a:p>
          <a:p>
            <a:pPr lvl="1">
              <a:defRPr/>
            </a:pPr>
            <a:r>
              <a:rPr lang="en-US" altLang="ja-JP" dirty="0" smtClean="0"/>
              <a:t>Duration 1Hour</a:t>
            </a:r>
          </a:p>
          <a:p>
            <a:pPr lvl="1">
              <a:defRPr/>
            </a:pPr>
            <a:r>
              <a:rPr lang="en-US" altLang="ja-JP" dirty="0" smtClean="0"/>
              <a:t>Using WEB-EX that will be provided by Task Group Chair</a:t>
            </a:r>
          </a:p>
          <a:p>
            <a:pPr>
              <a:defRPr/>
            </a:pPr>
            <a:r>
              <a:rPr lang="en-US" altLang="ja-JP" dirty="0" smtClean="0"/>
              <a:t>Moved :Lei Wang</a:t>
            </a:r>
          </a:p>
          <a:p>
            <a:pPr>
              <a:defRPr/>
            </a:pPr>
            <a:r>
              <a:rPr lang="en-US" altLang="ja-JP" dirty="0" smtClean="0"/>
              <a:t>Seconded: Lee Armstrong</a:t>
            </a:r>
          </a:p>
          <a:p>
            <a:pPr>
              <a:defRPr/>
            </a:pP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Approved  by unanimous consent</a:t>
            </a:r>
          </a:p>
          <a:p>
            <a:pPr>
              <a:buNone/>
              <a:defRPr/>
            </a:pPr>
            <a:endParaRPr lang="en-US" altLang="ja-JP" dirty="0" smtClean="0">
              <a:solidFill>
                <a:schemeClr val="accent1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>
              <a:defRPr/>
            </a:pPr>
            <a:endParaRPr lang="en-GB" altLang="ja-JP" dirty="0" smtClean="0"/>
          </a:p>
          <a:p>
            <a:pPr>
              <a:defRPr/>
            </a:pPr>
            <a:endParaRPr lang="en-GB" altLang="ja-JP" dirty="0" smtClean="0"/>
          </a:p>
          <a:p>
            <a:pPr>
              <a:defRPr/>
            </a:pPr>
            <a:endParaRPr lang="ja-JP" altLang="en-US" dirty="0" smtClean="0"/>
          </a:p>
          <a:p>
            <a:pPr>
              <a:buFontTx/>
              <a:buNone/>
              <a:defRPr/>
            </a:pPr>
            <a:endParaRPr lang="ja-JP" altLang="en-US" dirty="0" smtClean="0"/>
          </a:p>
          <a:p>
            <a:pPr>
              <a:buFontTx/>
              <a:buNone/>
              <a:defRPr/>
            </a:pPr>
            <a:endParaRPr lang="en-GB" altLang="ja-JP" dirty="0" smtClean="0"/>
          </a:p>
        </p:txBody>
      </p:sp>
      <p:sp>
        <p:nvSpPr>
          <p:cNvPr id="59396" name="日付プレースホル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dirty="0" smtClean="0">
                <a:latin typeface="Times New Roman" pitchFamily="-84" charset="0"/>
              </a:rPr>
              <a:t>Jan 2013</a:t>
            </a:r>
          </a:p>
        </p:txBody>
      </p:sp>
      <p:sp>
        <p:nvSpPr>
          <p:cNvPr id="59397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Adrian Stephens, Intel Corporation</a:t>
            </a:r>
            <a:endParaRPr lang="en-US" altLang="ja-JP" smtClean="0">
              <a:latin typeface="Times New Roman" pitchFamily="-84" charset="0"/>
            </a:endParaRPr>
          </a:p>
        </p:txBody>
      </p:sp>
      <p:sp>
        <p:nvSpPr>
          <p:cNvPr id="59398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Slide </a:t>
            </a:r>
            <a:fld id="{FE68A093-32F7-6643-97B0-2E666CBD850E}" type="slidenum">
              <a:rPr lang="en-US" altLang="ja-JP" smtClean="0">
                <a:latin typeface="Times New Roman" pitchFamily="-84" charset="0"/>
              </a:rPr>
              <a:pPr/>
              <a:t>71</a:t>
            </a:fld>
            <a:endParaRPr lang="en-US" altLang="ja-JP" smtClean="0">
              <a:latin typeface="Times New Roman" pitchFamily="-84" charset="0"/>
            </a:endParaRPr>
          </a:p>
        </p:txBody>
      </p:sp>
      <p:pic>
        <p:nvPicPr>
          <p:cNvPr id="9" name="図 8" descr="スクリーンショット 2013-01-18 8.51.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00" y="3200400"/>
            <a:ext cx="3149600" cy="32453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7/10 of 11-13/0163r0 by Hiroshi Mano (ATRD, Root, Lab)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15925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Time line of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(Changed)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4724400"/>
          </a:xfrm>
        </p:spPr>
        <p:txBody>
          <a:bodyPr/>
          <a:lstStyle/>
          <a:p>
            <a:endParaRPr lang="en-US" altLang="ja-JP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>
              <a:buFontTx/>
              <a:buNone/>
            </a:pPr>
            <a:r>
              <a:rPr lang="en-US" altLang="ja-JP" dirty="0" smtClean="0"/>
              <a:t>PAR Approved, Modified, or Extended 		2010-12-08</a:t>
            </a:r>
          </a:p>
          <a:p>
            <a:pPr lvl="1"/>
            <a:r>
              <a:rPr lang="en-US" altLang="ja-JP" strike="sngStrike" dirty="0" smtClean="0"/>
              <a:t>WG Letter Ballots Initial / </a:t>
            </a:r>
            <a:r>
              <a:rPr lang="en-US" altLang="ja-JP" strike="sngStrike" dirty="0" err="1" smtClean="0"/>
              <a:t>Recirc</a:t>
            </a:r>
            <a:r>
              <a:rPr lang="en-US" altLang="ja-JP" strike="sngStrike" dirty="0" smtClean="0"/>
              <a:t>		Jan13 / Mar 13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WG Letter Ballots Initial / </a:t>
            </a:r>
            <a:r>
              <a:rPr lang="en-US" altLang="ja-JP" dirty="0" err="1" smtClean="0">
                <a:solidFill>
                  <a:srgbClr val="FF0000"/>
                </a:solidFill>
              </a:rPr>
              <a:t>Recirc</a:t>
            </a:r>
            <a:r>
              <a:rPr lang="en-US" altLang="ja-JP" dirty="0" smtClean="0">
                <a:solidFill>
                  <a:srgbClr val="FF0000"/>
                </a:solidFill>
              </a:rPr>
              <a:t>		Jul 13/ Nov13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Form Sponsor Ballot Pool / Reform	            	Mar14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MEC Done				Mar 14		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IEEE-SA Sponsor Ballots Initial / </a:t>
            </a:r>
            <a:r>
              <a:rPr lang="en-US" altLang="ja-JP" dirty="0" err="1" smtClean="0">
                <a:solidFill>
                  <a:srgbClr val="FF0000"/>
                </a:solidFill>
              </a:rPr>
              <a:t>Recirc</a:t>
            </a:r>
            <a:r>
              <a:rPr lang="en-US" altLang="ja-JP" dirty="0" smtClean="0">
                <a:solidFill>
                  <a:srgbClr val="FF0000"/>
                </a:solidFill>
              </a:rPr>
              <a:t>        	Jul14/ Sep14		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Final 802.11 WG Approval	                          	Nov14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final or Conditional 802 EC Approval           	Nov14</a:t>
            </a:r>
          </a:p>
          <a:p>
            <a:pPr lvl="1"/>
            <a:r>
              <a:rPr lang="en-US" altLang="ja-JP" dirty="0" err="1" smtClean="0">
                <a:solidFill>
                  <a:srgbClr val="FF0000"/>
                </a:solidFill>
              </a:rPr>
              <a:t>RevCom</a:t>
            </a:r>
            <a:r>
              <a:rPr lang="en-US" altLang="ja-JP" dirty="0" smtClean="0">
                <a:solidFill>
                  <a:srgbClr val="FF0000"/>
                </a:solidFill>
              </a:rPr>
              <a:t> &amp; Standards Board Final or</a:t>
            </a:r>
            <a:br>
              <a:rPr lang="en-US" altLang="ja-JP" dirty="0" smtClean="0">
                <a:solidFill>
                  <a:srgbClr val="FF0000"/>
                </a:solidFill>
              </a:rPr>
            </a:br>
            <a:r>
              <a:rPr lang="en-US" altLang="ja-JP" dirty="0" smtClean="0">
                <a:solidFill>
                  <a:srgbClr val="FF0000"/>
                </a:solidFill>
              </a:rPr>
              <a:t> Continuous Process Approval 		Feb15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ANSI Approved				N/A</a:t>
            </a:r>
            <a:endParaRPr lang="en-US" altLang="ja-JP" dirty="0" smtClean="0">
              <a:solidFill>
                <a:srgbClr val="FF0000"/>
              </a:solidFill>
              <a:hlinkClick r:id="rId3"/>
            </a:endParaRPr>
          </a:p>
        </p:txBody>
      </p:sp>
      <p:sp>
        <p:nvSpPr>
          <p:cNvPr id="4813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</a:rPr>
              <a:t>Adrian Stephens, Intel Corporation</a:t>
            </a:r>
            <a:endParaRPr lang="en-US" altLang="ja-JP">
              <a:latin typeface="Times New Roman" pitchFamily="-65" charset="0"/>
            </a:endParaRPr>
          </a:p>
        </p:txBody>
      </p:sp>
      <p:sp>
        <p:nvSpPr>
          <p:cNvPr id="4813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</a:rPr>
              <a:t>Slide </a:t>
            </a:r>
            <a:fld id="{D8ED85B9-6057-E848-AA14-8586BCE1CDB6}" type="slidenum">
              <a:rPr lang="en-US" altLang="ja-JP" smtClean="0">
                <a:latin typeface="Times New Roman" pitchFamily="-65" charset="0"/>
              </a:rPr>
              <a:pPr>
                <a:defRPr/>
              </a:pPr>
              <a:t>72</a:t>
            </a:fld>
            <a:endParaRPr lang="en-US" altLang="ja-JP" smtClean="0">
              <a:latin typeface="Times New Roman" pitchFamily="-65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8/10 of 11-13/0163r0 by Hiroshi Mano (ATRD, Root, Lab)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52323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ea typeface="ＭＳ Ｐゴシック" pitchFamily="-84" charset="-128"/>
                <a:cs typeface="ＭＳ Ｐゴシック" pitchFamily="-84" charset="-128"/>
              </a:rPr>
              <a:t>Reference </a:t>
            </a:r>
            <a:endParaRPr lang="ja-JP" altLang="en-US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09600" y="1600200"/>
            <a:ext cx="7848600" cy="449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ja-JP" dirty="0" smtClean="0"/>
              <a:t>Submission list 13-0053r2</a:t>
            </a:r>
          </a:p>
          <a:p>
            <a:pPr>
              <a:defRPr/>
            </a:pPr>
            <a:r>
              <a:rPr lang="en-US" altLang="ja-JP" dirty="0" smtClean="0"/>
              <a:t>Technical Motions 13-0107r1</a:t>
            </a:r>
          </a:p>
          <a:p>
            <a:pPr>
              <a:defRPr/>
            </a:pPr>
            <a:r>
              <a:rPr lang="en-US" altLang="ja-JP" dirty="0" smtClean="0"/>
              <a:t>Resolution for editorial comments received during the "volunteer review of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 D0.2” 13-0122r0</a:t>
            </a:r>
          </a:p>
          <a:p>
            <a:pPr>
              <a:defRPr/>
            </a:pPr>
            <a:r>
              <a:rPr lang="en-US" altLang="ja-JP" dirty="0" err="1" smtClean="0"/>
              <a:t>TGai</a:t>
            </a:r>
            <a:r>
              <a:rPr lang="en-US" altLang="ja-JP" dirty="0" smtClean="0"/>
              <a:t> Draft Review Combined Comments 13-0036r9</a:t>
            </a:r>
          </a:p>
          <a:p>
            <a:pPr>
              <a:defRPr/>
            </a:pPr>
            <a:r>
              <a:rPr lang="en-US" altLang="ja-JP" dirty="0" smtClean="0"/>
              <a:t>Closing report 13/0163r0</a:t>
            </a:r>
          </a:p>
          <a:p>
            <a:pPr>
              <a:buNone/>
              <a:defRPr/>
            </a:pPr>
            <a:endParaRPr lang="en-US" altLang="ja-JP" dirty="0" smtClean="0"/>
          </a:p>
          <a:p>
            <a:pPr>
              <a:defRPr/>
            </a:pP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2013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4EC978C6-175B-5843-8E1B-077C39DD4F23}" type="slidenum">
              <a:rPr lang="en-US" altLang="ja-JP" smtClean="0"/>
              <a:pPr>
                <a:defRPr/>
              </a:pPr>
              <a:t>73</a:t>
            </a:fld>
            <a:endParaRPr lang="en-US" altLang="ja-JP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9/10 of 11-13/0163r0 by Hiroshi Mano (ATRD Root Lab)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28020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Thanks to all who participated!</a:t>
            </a:r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Adrian Stephens, Intel Corporation</a:t>
            </a:r>
            <a:endParaRPr lang="en-US" altLang="ja-JP" smtClean="0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Slide </a:t>
            </a:r>
            <a:fld id="{44022DAA-9A48-5147-A2A9-F95355EE0ADD}" type="slidenum">
              <a:rPr lang="en-US" altLang="ja-JP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74</a:t>
            </a:fld>
            <a:endParaRPr lang="en-US" altLang="ja-JP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1750" name="サブタイトル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10/10 of 11-13/0163r0 by Hiroshi Mano (ATRD Root Lab)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77770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75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 smtClean="0"/>
              <a:t>TGak</a:t>
            </a:r>
            <a:r>
              <a:rPr lang="en-GB" dirty="0" smtClean="0"/>
              <a:t> January Closing Report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2013-01-17</a:t>
            </a:r>
            <a:endParaRPr lang="en-GB" sz="2000" b="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9" name="Group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9969608"/>
              </p:ext>
            </p:extLst>
          </p:nvPr>
        </p:nvGraphicFramePr>
        <p:xfrm>
          <a:off x="685800" y="2438400"/>
          <a:ext cx="7772400" cy="1066801"/>
        </p:xfrm>
        <a:graphic>
          <a:graphicData uri="http://schemas.openxmlformats.org/drawingml/2006/table">
            <a:tbl>
              <a:tblPr/>
              <a:tblGrid>
                <a:gridCol w="1653952"/>
                <a:gridCol w="1368152"/>
                <a:gridCol w="1473696"/>
                <a:gridCol w="1600200"/>
                <a:gridCol w="1676400"/>
              </a:tblGrid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Affiliations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Phone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Email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0">
                          <a:effectLst/>
                          <a:latin typeface="Times New Roman"/>
                          <a:ea typeface="Times New Roman"/>
                        </a:rPr>
                        <a:t>Donald Eastlake</a:t>
                      </a:r>
                      <a:endParaRPr lang="en-US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dirty="0">
                          <a:effectLst/>
                          <a:latin typeface="Times New Roman"/>
                          <a:ea typeface="Times New Roman"/>
                        </a:rPr>
                        <a:t>Huawei Technologies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0">
                          <a:effectLst/>
                          <a:latin typeface="Times New Roman"/>
                          <a:ea typeface="Times New Roman"/>
                        </a:rPr>
                        <a:t>155 Beaver Street, Milford, MA 01757 USA</a:t>
                      </a:r>
                      <a:endParaRPr lang="en-US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0">
                          <a:effectLst/>
                          <a:latin typeface="Times New Roman"/>
                          <a:ea typeface="Times New Roman"/>
                        </a:rPr>
                        <a:t>+1-508-333-2270</a:t>
                      </a:r>
                      <a:endParaRPr lang="en-US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0" dirty="0">
                          <a:effectLst/>
                          <a:latin typeface="Times New Roman"/>
                          <a:ea typeface="Times New Roman"/>
                        </a:rPr>
                        <a:t>d3e3e3@gmail.com</a:t>
                      </a:r>
                      <a:endParaRPr lang="en-US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11-13/0148r0 by Donald Eastlake, Huawei Technologies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4173313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76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Closing Report of IEEE 802.11 Task Group </a:t>
            </a:r>
            <a:r>
              <a:rPr lang="en-GB" dirty="0" err="1" smtClean="0"/>
              <a:t>ak</a:t>
            </a:r>
            <a:r>
              <a:rPr lang="en-GB" dirty="0" smtClean="0"/>
              <a:t> at the 802.11 Working Group Meeting, January 2013, in Vancouver, British Columbia.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11-13/0148r0 by Donald Eastlake, Huawei Technologies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9307471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286512" y="6475413"/>
            <a:ext cx="2255826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77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err="1" smtClean="0"/>
              <a:t>TGak</a:t>
            </a:r>
            <a:r>
              <a:rPr lang="en-US" dirty="0" smtClean="0"/>
              <a:t> Closing Report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 smtClean="0"/>
              <a:t>Accomplishments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Received and discussed 8 submissions (see list next page)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Met jointly with 802.1 Thursday morning.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Recommended Donald Eastlake as </a:t>
            </a:r>
            <a:r>
              <a:rPr lang="en-GB" dirty="0" err="1"/>
              <a:t>TGak</a:t>
            </a:r>
            <a:r>
              <a:rPr lang="en-GB" dirty="0"/>
              <a:t> Chair and ZHUANG Yan as </a:t>
            </a:r>
            <a:r>
              <a:rPr lang="en-GB" dirty="0" err="1"/>
              <a:t>TGak</a:t>
            </a:r>
            <a:r>
              <a:rPr lang="en-GB" dirty="0"/>
              <a:t> Secretary, which recommendations were approved by the WG.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The minutes </a:t>
            </a:r>
            <a:r>
              <a:rPr lang="en-GB" dirty="0"/>
              <a:t>of </a:t>
            </a:r>
            <a:r>
              <a:rPr lang="en-GB" dirty="0" smtClean="0"/>
              <a:t>this </a:t>
            </a:r>
            <a:r>
              <a:rPr lang="en-GB" dirty="0" err="1" smtClean="0"/>
              <a:t>TGak</a:t>
            </a:r>
            <a:r>
              <a:rPr lang="en-GB" dirty="0" smtClean="0"/>
              <a:t> meeting will be in </a:t>
            </a:r>
            <a:r>
              <a:rPr lang="en-GB" dirty="0"/>
              <a:t>11-</a:t>
            </a:r>
            <a:r>
              <a:rPr lang="en-GB" dirty="0" smtClean="0"/>
              <a:t>13/150 </a:t>
            </a:r>
            <a:r>
              <a:rPr lang="en-GB" dirty="0"/>
              <a:t>and an annotated agenda is in 11-</a:t>
            </a:r>
            <a:r>
              <a:rPr lang="en-GB" dirty="0" smtClean="0"/>
              <a:t>13/64r10.</a:t>
            </a:r>
            <a:endParaRPr lang="en-GB" dirty="0"/>
          </a:p>
          <a:p>
            <a:pPr lvl="1">
              <a:buFont typeface="Times New Roman" pitchFamily="16" charset="0"/>
              <a:buChar char="•"/>
            </a:pPr>
            <a:endParaRPr lang="en-GB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11-13/0148r0 by Donald Eastlake, Huawei Technologies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2040461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286512" y="6475413"/>
            <a:ext cx="2255826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78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/>
              <a:t>TGak</a:t>
            </a:r>
            <a:r>
              <a:rPr lang="en-US" sz="3600" dirty="0" smtClean="0"/>
              <a:t> Closing Report</a:t>
            </a:r>
            <a:endParaRPr lang="en-US" sz="36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 smtClean="0"/>
              <a:t>Presentations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GB" sz="1800" dirty="0"/>
              <a:t>“Problem list for P802.1Qbz / P802.11ak point-to-point model”, 12/1441r0, Norm Finn (Cisco</a:t>
            </a:r>
            <a:r>
              <a:rPr lang="en-GB" sz="1800" dirty="0" smtClean="0"/>
              <a:t>)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US" sz="1800" dirty="0"/>
              <a:t>“</a:t>
            </a:r>
            <a:r>
              <a:rPr lang="en-GB" sz="1800" dirty="0"/>
              <a:t>Divide and Conquer”, 12/1447r1, Donald Eastlake (Huawei)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GB" sz="1800" dirty="0"/>
              <a:t>“</a:t>
            </a:r>
            <a:r>
              <a:rPr lang="en-US" altLang="zh-CN" sz="1800" dirty="0"/>
              <a:t>Virtual Wireless Port </a:t>
            </a:r>
            <a:r>
              <a:rPr lang="en-GB" sz="1800" dirty="0"/>
              <a:t>based 802.11 Bridging”, 12/1449r0, ZHUANG Yan (Huawei)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GB" sz="1800" dirty="0"/>
              <a:t>“</a:t>
            </a:r>
            <a:r>
              <a:rPr lang="en-GB" sz="1800" dirty="0" err="1"/>
              <a:t>TGak</a:t>
            </a:r>
            <a:r>
              <a:rPr lang="en-GB" sz="1800" dirty="0"/>
              <a:t> Process and Schedule”, 13/119r0, Donald Eastlake (Huawei)</a:t>
            </a:r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GB" sz="1800" dirty="0"/>
              <a:t>“802.1Qbz–802.11ak Solutions: Tagging”, 11-13/147r0, Norm Finn (Cisco)</a:t>
            </a:r>
            <a:endParaRPr lang="en-US" sz="1800" dirty="0"/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US" sz="1800" dirty="0"/>
              <a:t>“</a:t>
            </a:r>
            <a:r>
              <a:rPr lang="en-GB" sz="1800" dirty="0"/>
              <a:t>802.1Qbz–802.11ak Solutions: Architecture Issue”, 11-13/139r0, Norm Finn (Cisco)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GB" sz="1800" dirty="0"/>
              <a:t>“802.1Qbz–802.11ak Solutions: Unreliable Links”, 11-13/146r0, Norm Finn (Cisco)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GB" sz="1800" dirty="0"/>
              <a:t>“802.1Qbz–802.11ak Solutions: Station </a:t>
            </a:r>
            <a:r>
              <a:rPr lang="en-GB" sz="1800" dirty="0" err="1"/>
              <a:t>Subsetting</a:t>
            </a:r>
            <a:r>
              <a:rPr lang="en-GB" sz="1800" dirty="0"/>
              <a:t> Issue”, 11-13/141r1, Norm Finn (Cisco</a:t>
            </a:r>
            <a:r>
              <a:rPr lang="en-GB" sz="1800" dirty="0" smtClean="0"/>
              <a:t>)</a:t>
            </a:r>
            <a:endParaRPr lang="en-GB" sz="18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11-13/0148r0 by Donald Eastlake, Huawei Technologies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6049180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286512" y="6475413"/>
            <a:ext cx="2255826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79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GLK Closing Report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 smtClean="0"/>
              <a:t>Teleconferences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err="1" smtClean="0"/>
              <a:t>TGak</a:t>
            </a:r>
            <a:r>
              <a:rPr lang="en-GB" dirty="0" smtClean="0"/>
              <a:t> voted </a:t>
            </a:r>
            <a:r>
              <a:rPr lang="en-GB" dirty="0"/>
              <a:t>to hold </a:t>
            </a:r>
            <a:r>
              <a:rPr lang="en-GB" dirty="0" smtClean="0"/>
              <a:t>1 hour teleconferences </a:t>
            </a:r>
            <a:r>
              <a:rPr lang="en-GB" dirty="0"/>
              <a:t>on </a:t>
            </a:r>
            <a:r>
              <a:rPr lang="en-US" dirty="0" smtClean="0"/>
              <a:t>Mondays, </a:t>
            </a:r>
            <a:r>
              <a:rPr lang="en-US" dirty="0"/>
              <a:t>January 28</a:t>
            </a:r>
            <a:r>
              <a:rPr lang="en-US" baseline="30000" dirty="0"/>
              <a:t>th</a:t>
            </a:r>
            <a:r>
              <a:rPr lang="en-US" dirty="0"/>
              <a:t>, February 18</a:t>
            </a:r>
            <a:r>
              <a:rPr lang="en-US" baseline="30000" dirty="0"/>
              <a:t>th</a:t>
            </a:r>
            <a:r>
              <a:rPr lang="en-US" dirty="0"/>
              <a:t>, March 4</a:t>
            </a:r>
            <a:r>
              <a:rPr lang="en-US" baseline="30000" dirty="0"/>
              <a:t>th</a:t>
            </a:r>
            <a:r>
              <a:rPr lang="en-US" dirty="0"/>
              <a:t>, </a:t>
            </a:r>
            <a:r>
              <a:rPr lang="en-US" dirty="0" smtClean="0"/>
              <a:t>at 5pm </a:t>
            </a:r>
            <a:r>
              <a:rPr lang="en-US" dirty="0"/>
              <a:t>Eastern US time</a:t>
            </a:r>
            <a:r>
              <a:rPr lang="en-GB" dirty="0" smtClean="0"/>
              <a:t> </a:t>
            </a:r>
            <a:r>
              <a:rPr lang="en-GB" dirty="0"/>
              <a:t>joint with </a:t>
            </a:r>
            <a:r>
              <a:rPr lang="en-GB" dirty="0" smtClean="0"/>
              <a:t>802.1Qbz.</a:t>
            </a:r>
          </a:p>
          <a:p>
            <a:pPr lvl="1">
              <a:buFont typeface="Times New Roman" pitchFamily="16" charset="0"/>
              <a:buChar char="•"/>
            </a:pPr>
            <a:endParaRPr lang="en-GB" dirty="0"/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March Plans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Develop a firm list of Problems to be solved by this effort.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Receive and discuss technical presentations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Develop process and timeline for </a:t>
            </a:r>
            <a:r>
              <a:rPr lang="en-GB" dirty="0" err="1" smtClean="0"/>
              <a:t>TGak</a:t>
            </a:r>
            <a:endParaRPr lang="en-GB" dirty="0"/>
          </a:p>
          <a:p>
            <a:pPr lvl="1">
              <a:buFont typeface="Times New Roman" pitchFamily="16" charset="0"/>
              <a:buChar char="•"/>
            </a:pPr>
            <a:endParaRPr lang="en-GB" sz="18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11-13/0148r0 by Donald Eastlake, Huawei Technologies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468525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AF256CC3-709F-4B73-B483-640656AD6A99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smtClean="0"/>
              <a:t>Volunteer Editor Contacts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181600"/>
          </a:xfrm>
          <a:noFill/>
        </p:spPr>
        <p:txBody>
          <a:bodyPr/>
          <a:lstStyle/>
          <a:p>
            <a:r>
              <a:rPr lang="en-US" sz="1600" dirty="0" err="1" smtClean="0"/>
              <a:t>TGmc</a:t>
            </a:r>
            <a:r>
              <a:rPr lang="en-US" sz="1600" dirty="0" smtClean="0"/>
              <a:t> – Adrian Stephens </a:t>
            </a:r>
            <a:r>
              <a:rPr lang="en-US" sz="1600" b="0" dirty="0" smtClean="0"/>
              <a:t>– </a:t>
            </a:r>
            <a:r>
              <a:rPr lang="en-US" sz="1600" b="0" dirty="0" smtClean="0">
                <a:hlinkClick r:id="rId3"/>
              </a:rPr>
              <a:t>adrian.p.stephens@intel.com</a:t>
            </a:r>
            <a:endParaRPr lang="en-US" sz="1600" b="0" dirty="0" smtClean="0"/>
          </a:p>
          <a:p>
            <a:r>
              <a:rPr lang="en-US" sz="1600" dirty="0" err="1" smtClean="0"/>
              <a:t>TGac</a:t>
            </a:r>
            <a:r>
              <a:rPr lang="en-US" sz="1600" dirty="0" smtClean="0"/>
              <a:t> – Robert Stacey – </a:t>
            </a:r>
            <a:r>
              <a:rPr lang="en-US" sz="1600" b="0" dirty="0" smtClean="0">
                <a:hlinkClick r:id="rId4"/>
              </a:rPr>
              <a:t>rstacey@apple.com</a:t>
            </a:r>
            <a:r>
              <a:rPr lang="en-US" sz="1600" b="0" dirty="0" smtClean="0"/>
              <a:t>  </a:t>
            </a:r>
          </a:p>
          <a:p>
            <a:r>
              <a:rPr lang="en-US" sz="1600" dirty="0" smtClean="0"/>
              <a:t>TGaf – Peter Ecclesine – </a:t>
            </a:r>
            <a:r>
              <a:rPr lang="en-US" sz="1600" b="0" dirty="0" smtClean="0">
                <a:hlinkClick r:id="rId5"/>
              </a:rPr>
              <a:t>pecclesi@cisco.com</a:t>
            </a:r>
            <a:r>
              <a:rPr lang="en-US" sz="1600" b="0" dirty="0" smtClean="0"/>
              <a:t> </a:t>
            </a:r>
          </a:p>
          <a:p>
            <a:r>
              <a:rPr lang="en-US" sz="1600" dirty="0" err="1" smtClean="0"/>
              <a:t>TGah</a:t>
            </a:r>
            <a:r>
              <a:rPr lang="en-US" sz="1600" dirty="0" smtClean="0"/>
              <a:t> – </a:t>
            </a:r>
            <a:r>
              <a:rPr lang="en-US" sz="1600" dirty="0" err="1" smtClean="0"/>
              <a:t>Minyoung</a:t>
            </a:r>
            <a:r>
              <a:rPr lang="en-US" sz="1600" dirty="0" smtClean="0"/>
              <a:t> Park </a:t>
            </a:r>
            <a:r>
              <a:rPr lang="en-US" sz="1600" b="0" dirty="0" smtClean="0"/>
              <a:t>– </a:t>
            </a:r>
            <a:r>
              <a:rPr lang="en-US" sz="1600" b="0" dirty="0" smtClean="0">
                <a:hlinkClick r:id="rId6"/>
              </a:rPr>
              <a:t>minyoung.park@intel.com</a:t>
            </a:r>
            <a:endParaRPr lang="en-US" sz="1600" b="0" dirty="0" smtClean="0"/>
          </a:p>
          <a:p>
            <a:r>
              <a:rPr lang="en-US" sz="1600" dirty="0" err="1" smtClean="0"/>
              <a:t>TGai</a:t>
            </a:r>
            <a:r>
              <a:rPr lang="en-US" sz="1600" dirty="0" smtClean="0"/>
              <a:t> – Lee Armstrong– </a:t>
            </a:r>
            <a:r>
              <a:rPr lang="en-US" sz="1600" b="0" dirty="0" smtClean="0">
                <a:hlinkClick r:id="rId7"/>
              </a:rPr>
              <a:t>LRA@tiac.net</a:t>
            </a:r>
            <a:r>
              <a:rPr lang="en-US" sz="1600" b="0" dirty="0" smtClean="0"/>
              <a:t>, </a:t>
            </a:r>
            <a:r>
              <a:rPr lang="en-US" sz="1600" dirty="0" smtClean="0"/>
              <a:t>Ping FANG </a:t>
            </a:r>
            <a:r>
              <a:rPr lang="en-US" sz="1600" b="0" dirty="0" smtClean="0">
                <a:hlinkClick r:id="rId8"/>
              </a:rPr>
              <a:t>Ping.FANG@huawei.com</a:t>
            </a:r>
            <a:endParaRPr lang="en-US" sz="1600" b="0" dirty="0" smtClean="0"/>
          </a:p>
          <a:p>
            <a:r>
              <a:rPr lang="en-US" sz="1600" dirty="0" err="1" smtClean="0"/>
              <a:t>TGaq</a:t>
            </a:r>
            <a:r>
              <a:rPr lang="en-US" sz="1600" dirty="0" smtClean="0"/>
              <a:t> – Dan Gal – </a:t>
            </a:r>
            <a:r>
              <a:rPr lang="en-US" sz="1600" b="0" dirty="0" smtClean="0">
                <a:hlinkClick r:id="rId9"/>
              </a:rPr>
              <a:t>ddrgal@gmail.com</a:t>
            </a:r>
            <a:r>
              <a:rPr lang="en-US" sz="1600" b="0" dirty="0" smtClean="0"/>
              <a:t>   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1600" dirty="0" smtClean="0"/>
              <a:t>Editors Emeritus:</a:t>
            </a:r>
          </a:p>
          <a:p>
            <a:pPr lvl="1"/>
            <a:r>
              <a:rPr lang="en-US" sz="1600" dirty="0" err="1"/>
              <a:t>TGaa</a:t>
            </a:r>
            <a:r>
              <a:rPr lang="en-US" sz="1600" dirty="0"/>
              <a:t> – Alex Ashley – </a:t>
            </a:r>
            <a:r>
              <a:rPr lang="en-US" sz="1600" dirty="0" smtClean="0">
                <a:hlinkClick r:id="rId10"/>
              </a:rPr>
              <a:t>alex.ashley@hotmail.co.uk</a:t>
            </a:r>
            <a:endParaRPr lang="en-US" sz="1600" dirty="0" smtClean="0"/>
          </a:p>
          <a:p>
            <a:pPr lvl="1"/>
            <a:r>
              <a:rPr lang="en-US" sz="1600" dirty="0" err="1"/>
              <a:t>TGad</a:t>
            </a:r>
            <a:r>
              <a:rPr lang="en-US" sz="1600" dirty="0"/>
              <a:t> – Carlos Cordeiro – </a:t>
            </a:r>
            <a:r>
              <a:rPr lang="en-US" sz="1600" dirty="0">
                <a:hlinkClick r:id="rId11"/>
              </a:rPr>
              <a:t>carlos.cordeiro@intel.com</a:t>
            </a:r>
            <a:r>
              <a:rPr lang="en-US" sz="1600" dirty="0"/>
              <a:t> 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err="1" smtClean="0"/>
              <a:t>TGae</a:t>
            </a:r>
            <a:r>
              <a:rPr lang="en-US" sz="1600" dirty="0" smtClean="0"/>
              <a:t> – Henry </a:t>
            </a:r>
            <a:r>
              <a:rPr lang="en-US" sz="1600" dirty="0" err="1" smtClean="0"/>
              <a:t>Ptasinski</a:t>
            </a:r>
            <a:r>
              <a:rPr lang="en-US" sz="1600" dirty="0" smtClean="0"/>
              <a:t> – </a:t>
            </a:r>
            <a:r>
              <a:rPr lang="en-US" sz="1600" dirty="0" smtClean="0">
                <a:hlinkClick r:id="rId12"/>
              </a:rPr>
              <a:t>henry@LOGOUT.COM</a:t>
            </a:r>
            <a:r>
              <a:rPr lang="en-US" sz="1600" dirty="0" smtClean="0"/>
              <a:t> </a:t>
            </a:r>
          </a:p>
          <a:p>
            <a:pPr lvl="1"/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19462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smtClean="0"/>
          </a:p>
        </p:txBody>
      </p:sp>
      <p:sp>
        <p:nvSpPr>
          <p:cNvPr id="19463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January 2013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11-13/0023r2 by Peter Ecclesine (Cisco Systems)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71081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  <a:endParaRPr lang="en-GB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0AA6CC1-B35F-400A-AD97-617E7B9F358A}" type="slidenum">
              <a:rPr lang="en-GB" smtClean="0"/>
              <a:pPr/>
              <a:t>80</a:t>
            </a:fld>
            <a:endParaRPr lang="en-GB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err="1" smtClean="0"/>
              <a:t>TGaq</a:t>
            </a:r>
            <a:r>
              <a:rPr lang="en-GB" dirty="0" smtClean="0"/>
              <a:t> Closing Report</a:t>
            </a:r>
          </a:p>
        </p:txBody>
      </p:sp>
      <p:sp>
        <p:nvSpPr>
          <p:cNvPr id="20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2013-01-18</a:t>
            </a:r>
          </a:p>
        </p:txBody>
      </p:sp>
      <p:graphicFrame>
        <p:nvGraphicFramePr>
          <p:cNvPr id="2055" name="Object 5"/>
          <p:cNvGraphicFramePr>
            <a:graphicFrameLocks noChangeAspect="1"/>
          </p:cNvGraphicFramePr>
          <p:nvPr/>
        </p:nvGraphicFramePr>
        <p:xfrm>
          <a:off x="522288" y="2273300"/>
          <a:ext cx="7881937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Document" r:id="rId4" imgW="8145092" imgH="2304780" progId="Word.Document.8">
                  <p:embed/>
                </p:oleObj>
              </mc:Choice>
              <mc:Fallback>
                <p:oleObj name="Document" r:id="rId4" imgW="8145092" imgH="23047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8" y="2273300"/>
                        <a:ext cx="7881937" cy="222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11-13/0154r0 by Stephen McCann, RIM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46796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  <a:endParaRPr lang="en-GB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A842C95A-9891-4D85-99F3-CBA09F6CADDF}" type="slidenum">
              <a:rPr lang="en-GB" smtClean="0"/>
              <a:pPr/>
              <a:t>81</a:t>
            </a:fld>
            <a:endParaRPr lang="en-GB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 smtClean="0"/>
              <a:t> Closing report for </a:t>
            </a:r>
            <a:r>
              <a:rPr lang="en-GB" sz="3200" dirty="0" err="1" smtClean="0"/>
              <a:t>TGaq</a:t>
            </a:r>
            <a:r>
              <a:rPr lang="en-GB" sz="3200" dirty="0" smtClean="0"/>
              <a:t> (Pre-Association Discovery) for January 2013, Vancouver, BC, Canada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11-13/0154r0 by Stephen McCann, RIM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30300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  <a:endParaRPr lang="en-GB" smtClean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53C9A94-B312-452C-97DA-880A7EDB2DCC}" type="slidenum">
              <a:rPr lang="en-GB" smtClean="0"/>
              <a:pPr/>
              <a:t>82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495925"/>
          </a:xfrm>
        </p:spPr>
        <p:txBody>
          <a:bodyPr/>
          <a:lstStyle/>
          <a:p>
            <a:r>
              <a:rPr lang="en-GB" sz="2800" dirty="0" smtClean="0"/>
              <a:t>Summary</a:t>
            </a:r>
          </a:p>
          <a:p>
            <a:pPr lvl="1"/>
            <a:r>
              <a:rPr lang="en-GB" sz="2400" dirty="0" smtClean="0"/>
              <a:t>Officer Election</a:t>
            </a:r>
          </a:p>
          <a:p>
            <a:pPr lvl="1"/>
            <a:r>
              <a:rPr lang="en-GB" sz="2400" dirty="0" smtClean="0"/>
              <a:t>Requirements Analysis</a:t>
            </a:r>
          </a:p>
          <a:p>
            <a:pPr lvl="2"/>
            <a:r>
              <a:rPr lang="en-GB" sz="2200" dirty="0" smtClean="0"/>
              <a:t>11-13-0125-03-00aq-use-case-analysis.doc</a:t>
            </a:r>
          </a:p>
          <a:p>
            <a:pPr lvl="2"/>
            <a:r>
              <a:rPr lang="en-GB" sz="2200" dirty="0" smtClean="0"/>
              <a:t>11-13-0118-02-00aq-summary-of-PAD-SG-use-cases-update.doc</a:t>
            </a:r>
          </a:p>
          <a:p>
            <a:pPr lvl="1"/>
            <a:r>
              <a:rPr lang="en-GB" sz="2400" dirty="0" smtClean="0"/>
              <a:t>Updated use case &amp; requirements doc</a:t>
            </a:r>
          </a:p>
          <a:p>
            <a:pPr lvl="1"/>
            <a:r>
              <a:rPr lang="en-GB" sz="2400" dirty="0" smtClean="0"/>
              <a:t>Teleconferences</a:t>
            </a:r>
          </a:p>
          <a:p>
            <a:pPr lvl="1"/>
            <a:r>
              <a:rPr lang="en-GB" sz="2400" dirty="0" smtClean="0"/>
              <a:t>Initial Timeline</a:t>
            </a:r>
          </a:p>
          <a:p>
            <a:r>
              <a:rPr lang="en-GB" sz="2800" dirty="0" smtClean="0"/>
              <a:t>Plans for March 2013</a:t>
            </a:r>
            <a:endParaRPr lang="en-GB" dirty="0" smtClean="0"/>
          </a:p>
          <a:p>
            <a:pPr lvl="1"/>
            <a:r>
              <a:rPr lang="en-GB" sz="2400" dirty="0" smtClean="0"/>
              <a:t>Call for Presentations</a:t>
            </a:r>
          </a:p>
          <a:p>
            <a:pPr lvl="1"/>
            <a:r>
              <a:rPr lang="en-GB" sz="2400" dirty="0" smtClean="0"/>
              <a:t>Requirements and terminology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11-13/0154r0 by Stephen McCann, RIM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79990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285C7B6C-81D7-46F8-A9FF-DF26F9F19D67}" type="slidenum">
              <a:rPr lang="en-US" smtClean="0"/>
              <a:pPr/>
              <a:t>83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802.15 Liaison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smtClean="0"/>
              <a:t>Date:</a:t>
            </a:r>
            <a:r>
              <a:rPr lang="en-US" sz="2000" b="0" smtClean="0"/>
              <a:t> 2013-01-18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533400" y="2286000"/>
          <a:ext cx="7802563" cy="272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Document" r:id="rId4" imgW="8222841" imgH="2878142" progId="Word.Document.8">
                  <p:embed/>
                </p:oleObj>
              </mc:Choice>
              <mc:Fallback>
                <p:oleObj name="Document" r:id="rId4" imgW="8222841" imgH="287814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86000"/>
                        <a:ext cx="7802563" cy="2725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1/17 of 11-13/0164r0 by Clint Chaplin, Samsung Electronics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78868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B038E656-53BA-4B3E-97D7-745935B8FF7F}" type="slidenum">
              <a:rPr lang="en-US" smtClean="0"/>
              <a:pPr/>
              <a:t>84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Liaison report on 802.15 as presented to 802.11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2/17 of 11-13/0164r0 by Clint Chaplin, Samsung Electronics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72097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29699" name="Footer Placeholder 2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Clint Chaplin, Samsung Electronics</a:t>
            </a:r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Slide </a:t>
            </a:r>
            <a:fld id="{B567AC25-53D7-48F4-9800-5A63854F8E42}" type="slidenum">
              <a:rPr lang="en-US"/>
              <a:pPr algn="ctr"/>
              <a:t>85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662290BC-9C98-4002-9BC1-96222AA141BF}" type="slidenum">
              <a:rPr lang="en-US">
                <a:latin typeface="+mn-lt"/>
              </a:rPr>
              <a:pPr algn="ctr">
                <a:defRPr/>
              </a:pPr>
              <a:t>85</a:t>
            </a:fld>
            <a:endParaRPr lang="en-US">
              <a:latin typeface="+mn-lt"/>
            </a:endParaRPr>
          </a:p>
        </p:txBody>
      </p:sp>
      <p:sp>
        <p:nvSpPr>
          <p:cNvPr id="297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US" sz="2800" smtClean="0"/>
              <a:t>802.15.4</a:t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97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endParaRPr lang="en-US" b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3/17 of 11-13/0164r0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24362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89090" name="Footer Placeholder 2"/>
          <p:cNvSpPr txBox="1">
            <a:spLocks noGrp="1"/>
          </p:cNvSpPr>
          <p:nvPr/>
        </p:nvSpPr>
        <p:spPr bwMode="auto">
          <a:xfrm>
            <a:off x="6353175" y="6477000"/>
            <a:ext cx="21907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Clint Chaplin, Samsung Electronics</a:t>
            </a:r>
          </a:p>
        </p:txBody>
      </p:sp>
      <p:sp>
        <p:nvSpPr>
          <p:cNvPr id="89091" name="Slide Number Placeholder 3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Slide </a:t>
            </a:r>
            <a:fld id="{FB31C7A4-025C-46E2-BB94-C67B5ED33C87}" type="slidenum">
              <a:rPr lang="en-US"/>
              <a:pPr algn="ctr"/>
              <a:t>86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D2A4754C-46A0-410E-8EFB-D30E4CDBA7A2}" type="slidenum">
              <a:rPr lang="en-US">
                <a:latin typeface="+mn-lt"/>
              </a:rPr>
              <a:pPr algn="ctr">
                <a:defRPr/>
              </a:pPr>
              <a:t>86</a:t>
            </a:fld>
            <a:endParaRPr lang="en-US">
              <a:latin typeface="+mn-lt"/>
            </a:endParaRPr>
          </a:p>
        </p:txBody>
      </p:sp>
      <p:sp>
        <p:nvSpPr>
          <p:cNvPr id="890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US" sz="2800" smtClean="0"/>
              <a:t>802.15.4j</a:t>
            </a:r>
            <a:br>
              <a:rPr lang="en-US" sz="2800" smtClean="0"/>
            </a:br>
            <a:r>
              <a:rPr lang="en-US" sz="2800" smtClean="0"/>
              <a:t>MBAN</a:t>
            </a:r>
          </a:p>
        </p:txBody>
      </p:sp>
      <p:sp>
        <p:nvSpPr>
          <p:cNvPr id="890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r>
              <a:rPr lang="en-US" smtClean="0"/>
              <a:t>Second Sponsor ballot on IEEE 802.15.4j D5.0 closed November 25, 2012.  Results: 75/0/8 100.00%</a:t>
            </a:r>
          </a:p>
          <a:p>
            <a:r>
              <a:rPr lang="en-US" smtClean="0"/>
              <a:t>1 comments received</a:t>
            </a:r>
          </a:p>
          <a:p>
            <a:r>
              <a:rPr lang="en-US" smtClean="0"/>
              <a:t>Third Sponsor ballot on IEEE 802.15.4j D5.0 closed December 9, 2012.  Results: 78/0/8 100.00%</a:t>
            </a:r>
          </a:p>
          <a:p>
            <a:r>
              <a:rPr lang="en-US" smtClean="0"/>
              <a:t>All comments resolved</a:t>
            </a:r>
          </a:p>
          <a:p>
            <a:r>
              <a:rPr lang="en-US" smtClean="0"/>
              <a:t>On RevCom agenda this month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4/17 of 11-13/0164r0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07350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93186" name="Footer Placeholder 2"/>
          <p:cNvSpPr txBox="1">
            <a:spLocks noGrp="1"/>
          </p:cNvSpPr>
          <p:nvPr/>
        </p:nvSpPr>
        <p:spPr bwMode="auto">
          <a:xfrm>
            <a:off x="6353175" y="6477000"/>
            <a:ext cx="21907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Clint Chaplin, Samsung Electronics</a:t>
            </a:r>
          </a:p>
        </p:txBody>
      </p:sp>
      <p:sp>
        <p:nvSpPr>
          <p:cNvPr id="93187" name="Slide Number Placeholder 3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Slide </a:t>
            </a:r>
            <a:fld id="{6DE6D226-6B7A-4476-8868-FBC115DBC644}" type="slidenum">
              <a:rPr lang="en-US"/>
              <a:pPr algn="ctr"/>
              <a:t>87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CFC8BF0E-8F7A-4D42-8E7C-53432AA2F63F}" type="slidenum">
              <a:rPr lang="en-US">
                <a:latin typeface="+mn-lt"/>
              </a:rPr>
              <a:pPr algn="ctr">
                <a:defRPr/>
              </a:pPr>
              <a:t>87</a:t>
            </a:fld>
            <a:endParaRPr lang="en-US">
              <a:latin typeface="+mn-lt"/>
            </a:endParaRPr>
          </a:p>
        </p:txBody>
      </p:sp>
      <p:sp>
        <p:nvSpPr>
          <p:cNvPr id="931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US" sz="2800" smtClean="0"/>
              <a:t>802.15.4k</a:t>
            </a:r>
            <a:br>
              <a:rPr lang="en-US" sz="2800" smtClean="0"/>
            </a:br>
            <a:r>
              <a:rPr lang="en-US" sz="2800" smtClean="0"/>
              <a:t>Low Energy Critical Infrastructure Monitoring (LECIM)</a:t>
            </a:r>
          </a:p>
        </p:txBody>
      </p:sp>
      <p:sp>
        <p:nvSpPr>
          <p:cNvPr id="931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229600" cy="4433888"/>
          </a:xfrm>
        </p:spPr>
        <p:txBody>
          <a:bodyPr/>
          <a:lstStyle/>
          <a:p>
            <a:r>
              <a:rPr lang="en-US" smtClean="0"/>
              <a:t>Second Recirculation WG ballot LB86 on IEEE 802.15.4k D3.0 closed December 6, 2012.  Results: 104/1/4 99.05%</a:t>
            </a:r>
          </a:p>
          <a:p>
            <a:r>
              <a:rPr lang="en-US" smtClean="0"/>
              <a:t>Conditions for conditional approval to go to sponsor ballot deemed met.</a:t>
            </a:r>
          </a:p>
          <a:p>
            <a:r>
              <a:rPr lang="en-US" smtClean="0"/>
              <a:t>Initial Sponsor Ballot on IEEE 802.15.4k D3.0 closed January 13, 2013.  Results: 92/7/12 92.93%</a:t>
            </a:r>
          </a:p>
          <a:p>
            <a:r>
              <a:rPr lang="en-US" smtClean="0"/>
              <a:t>259 comments received</a:t>
            </a:r>
          </a:p>
          <a:p>
            <a:r>
              <a:rPr lang="en-US" smtClean="0"/>
              <a:t>Recirculation will start soon.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5/17 of 11-13/0164r0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71414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95234" name="Footer Placeholder 2"/>
          <p:cNvSpPr txBox="1">
            <a:spLocks noGrp="1"/>
          </p:cNvSpPr>
          <p:nvPr/>
        </p:nvSpPr>
        <p:spPr bwMode="auto">
          <a:xfrm>
            <a:off x="6353175" y="6477000"/>
            <a:ext cx="21907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Clint Chaplin, Samsung Electronics</a:t>
            </a:r>
          </a:p>
        </p:txBody>
      </p:sp>
      <p:sp>
        <p:nvSpPr>
          <p:cNvPr id="95235" name="Slide Number Placeholder 3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Slide </a:t>
            </a:r>
            <a:fld id="{CC33BBDC-8695-4BC5-BEE7-B5F0237C44DF}" type="slidenum">
              <a:rPr lang="en-US"/>
              <a:pPr algn="ctr"/>
              <a:t>88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C5B360B2-04AB-4737-9399-8A37C12C62F8}" type="slidenum">
              <a:rPr lang="en-US">
                <a:latin typeface="+mn-lt"/>
              </a:rPr>
              <a:pPr algn="ctr">
                <a:defRPr/>
              </a:pPr>
              <a:t>88</a:t>
            </a:fld>
            <a:endParaRPr lang="en-US">
              <a:latin typeface="+mn-lt"/>
            </a:endParaRPr>
          </a:p>
        </p:txBody>
      </p:sp>
      <p:sp>
        <p:nvSpPr>
          <p:cNvPr id="952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914400"/>
            <a:ext cx="7772400" cy="652463"/>
          </a:xfrm>
        </p:spPr>
        <p:txBody>
          <a:bodyPr/>
          <a:lstStyle/>
          <a:p>
            <a:r>
              <a:rPr lang="en-US" sz="2800" smtClean="0"/>
              <a:t>802.15.4m</a:t>
            </a:r>
            <a:br>
              <a:rPr lang="en-US" sz="2800" smtClean="0"/>
            </a:br>
            <a:r>
              <a:rPr lang="en-US" sz="2800" smtClean="0"/>
              <a:t>TV White Space</a:t>
            </a:r>
          </a:p>
        </p:txBody>
      </p:sp>
      <p:sp>
        <p:nvSpPr>
          <p:cNvPr id="952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2000" b="0" smtClean="0">
                <a:solidFill>
                  <a:srgbClr val="000000"/>
                </a:solidFill>
                <a:ea typeface="굴림" charset="-127"/>
              </a:rPr>
              <a:t>Reviewed the preliminary draft document </a:t>
            </a:r>
          </a:p>
          <a:p>
            <a:pPr lvl="1">
              <a:lnSpc>
                <a:spcPct val="90000"/>
              </a:lnSpc>
            </a:pPr>
            <a:r>
              <a:rPr lang="en-US" altLang="ko-KR" sz="1800" smtClean="0">
                <a:ea typeface="굴림" charset="-127"/>
              </a:rPr>
              <a:t>Discussion and resolutions on issues and concerns in the preliminary draft document </a:t>
            </a:r>
            <a:r>
              <a:rPr lang="en-US" altLang="ko-KR" sz="1800" smtClean="0">
                <a:solidFill>
                  <a:srgbClr val="00B050"/>
                </a:solidFill>
                <a:ea typeface="굴림" charset="-127"/>
              </a:rPr>
              <a:t>(docs. 15-12-0575-01 and15-13-0072-00)</a:t>
            </a:r>
          </a:p>
          <a:p>
            <a:pPr>
              <a:lnSpc>
                <a:spcPct val="90000"/>
              </a:lnSpc>
            </a:pPr>
            <a:r>
              <a:rPr lang="en-US" altLang="ko-KR" sz="2000" b="0" smtClean="0">
                <a:ea typeface="굴림" charset="-127"/>
              </a:rPr>
              <a:t>Joint meeting with 802.19</a:t>
            </a:r>
          </a:p>
          <a:p>
            <a:pPr lvl="1">
              <a:lnSpc>
                <a:spcPct val="90000"/>
              </a:lnSpc>
            </a:pPr>
            <a:r>
              <a:rPr lang="en-US" altLang="ko-KR" sz="1800" smtClean="0">
                <a:ea typeface="굴림" charset="-127"/>
              </a:rPr>
              <a:t>Presentations on overview and status of 802.19.1 and TG4m </a:t>
            </a:r>
            <a:r>
              <a:rPr lang="en-US" altLang="ko-KR" sz="1800" smtClean="0">
                <a:solidFill>
                  <a:srgbClr val="00B050"/>
                </a:solidFill>
                <a:ea typeface="굴림" charset="-127"/>
              </a:rPr>
              <a:t>(docs. 19-13-0018-00 and 15-13-0034-00)</a:t>
            </a:r>
          </a:p>
          <a:p>
            <a:pPr lvl="1">
              <a:lnSpc>
                <a:spcPct val="90000"/>
              </a:lnSpc>
            </a:pPr>
            <a:r>
              <a:rPr lang="en-US" altLang="ko-KR" sz="1800" smtClean="0">
                <a:ea typeface="굴림" charset="-127"/>
              </a:rPr>
              <a:t>Discussion on issues regarding TG4m coexistence assurance document</a:t>
            </a:r>
            <a:endParaRPr lang="en-US" altLang="ko-KR" sz="1800" smtClean="0">
              <a:solidFill>
                <a:srgbClr val="FF0000"/>
              </a:solidFill>
              <a:ea typeface="굴림" charset="-127"/>
            </a:endParaRPr>
          </a:p>
          <a:p>
            <a:pPr>
              <a:lnSpc>
                <a:spcPct val="90000"/>
              </a:lnSpc>
            </a:pPr>
            <a:r>
              <a:rPr lang="en-US" altLang="ko-KR" sz="2000" b="0" smtClean="0">
                <a:solidFill>
                  <a:srgbClr val="000000"/>
                </a:solidFill>
                <a:ea typeface="굴림" charset="-127"/>
              </a:rPr>
              <a:t>Heard and discussed contributors’ presentations</a:t>
            </a:r>
          </a:p>
          <a:p>
            <a:pPr>
              <a:lnSpc>
                <a:spcPct val="90000"/>
              </a:lnSpc>
            </a:pPr>
            <a:r>
              <a:rPr lang="en-US" altLang="ko-KR" sz="2000" b="0" smtClean="0">
                <a:ea typeface="굴림" charset="-127"/>
              </a:rPr>
              <a:t>Discussed coexistence assurance document</a:t>
            </a:r>
          </a:p>
          <a:p>
            <a:pPr lvl="1">
              <a:lnSpc>
                <a:spcPct val="90000"/>
              </a:lnSpc>
            </a:pPr>
            <a:r>
              <a:rPr lang="en-US" altLang="ko-KR" sz="1800" smtClean="0">
                <a:ea typeface="굴림" charset="-127"/>
              </a:rPr>
              <a:t>The CAD document was reviewed and finalized:</a:t>
            </a:r>
            <a:r>
              <a:rPr lang="en-US" altLang="ko-KR" sz="1800" smtClean="0">
                <a:solidFill>
                  <a:srgbClr val="FF0000"/>
                </a:solidFill>
                <a:ea typeface="굴림" charset="-127"/>
              </a:rPr>
              <a:t> </a:t>
            </a:r>
            <a:r>
              <a:rPr lang="en-US" altLang="ko-KR" sz="1800" smtClean="0">
                <a:solidFill>
                  <a:srgbClr val="00B050"/>
                </a:solidFill>
                <a:ea typeface="굴림" charset="-127"/>
              </a:rPr>
              <a:t>doc. 15-13-0070-00</a:t>
            </a:r>
            <a:r>
              <a:rPr lang="en-US" altLang="ko-KR" sz="1800" smtClean="0">
                <a:ea typeface="굴림" charset="-127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ko-KR" sz="2000" b="0" smtClean="0">
                <a:ea typeface="굴림" charset="-127"/>
              </a:rPr>
              <a:t>Discussed future efforts and next steps</a:t>
            </a:r>
          </a:p>
          <a:p>
            <a:pPr lvl="1">
              <a:lnSpc>
                <a:spcPct val="90000"/>
              </a:lnSpc>
            </a:pPr>
            <a:r>
              <a:rPr lang="en-US" altLang="ko-KR" sz="1800" smtClean="0">
                <a:ea typeface="굴림" charset="-127"/>
              </a:rPr>
              <a:t>The WG letter ballot will be started in February 2013.</a:t>
            </a:r>
          </a:p>
          <a:p>
            <a:pPr lvl="1">
              <a:lnSpc>
                <a:spcPct val="90000"/>
              </a:lnSpc>
            </a:pPr>
            <a:r>
              <a:rPr lang="en-US" altLang="ko-KR" sz="1800" smtClean="0">
                <a:ea typeface="굴림" charset="-127"/>
              </a:rPr>
              <a:t>Coexistence assurance document will be accompanied with the final draft for the WG letter ballot.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6/17 of 11-13/0164r0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2781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103426" name="Footer Placeholder 2"/>
          <p:cNvSpPr txBox="1">
            <a:spLocks noGrp="1"/>
          </p:cNvSpPr>
          <p:nvPr/>
        </p:nvSpPr>
        <p:spPr bwMode="auto">
          <a:xfrm>
            <a:off x="6353175" y="6477000"/>
            <a:ext cx="21907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Clint Chaplin, Samsung Electronics</a:t>
            </a:r>
          </a:p>
        </p:txBody>
      </p:sp>
      <p:sp>
        <p:nvSpPr>
          <p:cNvPr id="103427" name="Slide Number Placeholder 3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Slide </a:t>
            </a:r>
            <a:fld id="{BDAB71AB-36DB-4B74-9239-A9882E714B6B}" type="slidenum">
              <a:rPr lang="en-US"/>
              <a:pPr algn="ctr"/>
              <a:t>89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8D6B534C-890A-4145-93BE-112A07F5E7A5}" type="slidenum">
              <a:rPr lang="en-US">
                <a:latin typeface="+mn-lt"/>
              </a:rPr>
              <a:pPr algn="ctr">
                <a:defRPr/>
              </a:pPr>
              <a:t>89</a:t>
            </a:fld>
            <a:endParaRPr lang="en-US">
              <a:latin typeface="+mn-lt"/>
            </a:endParaRPr>
          </a:p>
        </p:txBody>
      </p:sp>
      <p:sp>
        <p:nvSpPr>
          <p:cNvPr id="1034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914400"/>
            <a:ext cx="7772400" cy="652463"/>
          </a:xfrm>
        </p:spPr>
        <p:txBody>
          <a:bodyPr/>
          <a:lstStyle/>
          <a:p>
            <a:r>
              <a:rPr lang="en-US" sz="2800" smtClean="0"/>
              <a:t>802.15.4n</a:t>
            </a:r>
            <a:br>
              <a:rPr lang="en-US" sz="2800" smtClean="0"/>
            </a:br>
            <a:r>
              <a:rPr lang="en-US" sz="2800" smtClean="0"/>
              <a:t>Chinese Medical Band</a:t>
            </a:r>
          </a:p>
        </p:txBody>
      </p:sp>
      <p:sp>
        <p:nvSpPr>
          <p:cNvPr id="1034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r>
              <a:rPr lang="en-US" b="0" smtClean="0"/>
              <a:t>Heard Interference Presentation</a:t>
            </a:r>
            <a:endParaRPr lang="en-US" smtClean="0"/>
          </a:p>
          <a:p>
            <a:r>
              <a:rPr lang="en-US" b="0" smtClean="0"/>
              <a:t>Heard Proposals Presentations</a:t>
            </a:r>
          </a:p>
          <a:p>
            <a:pPr lvl="1"/>
            <a:r>
              <a:rPr lang="en-US" smtClean="0"/>
              <a:t>O-QPSK</a:t>
            </a:r>
          </a:p>
          <a:p>
            <a:pPr lvl="1"/>
            <a:r>
              <a:rPr lang="en-US" smtClean="0"/>
              <a:t>FSK</a:t>
            </a:r>
          </a:p>
          <a:p>
            <a:pPr lvl="1"/>
            <a:r>
              <a:rPr lang="en-US" smtClean="0"/>
              <a:t>Ranging</a:t>
            </a:r>
          </a:p>
          <a:p>
            <a:r>
              <a:rPr lang="en-US" b="0" smtClean="0"/>
              <a:t>Reviewed and updated the TG4n web page</a:t>
            </a:r>
          </a:p>
          <a:p>
            <a:r>
              <a:rPr lang="en-GB" b="0" smtClean="0">
                <a:solidFill>
                  <a:srgbClr val="000000"/>
                </a:solidFill>
              </a:rPr>
              <a:t>Will continue call for proposals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7/17 of 11-13/0164r0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30007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January 15th Round table status report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648200"/>
          </a:xfrm>
        </p:spPr>
        <p:txBody>
          <a:bodyPr/>
          <a:lstStyle/>
          <a:p>
            <a:r>
              <a:rPr lang="en-GB" sz="2000" dirty="0" err="1" smtClean="0"/>
              <a:t>REVmc</a:t>
            </a:r>
            <a:r>
              <a:rPr lang="en-GB" sz="2000" dirty="0" smtClean="0"/>
              <a:t> – processes ~50% of comments, intend to go to </a:t>
            </a:r>
            <a:r>
              <a:rPr lang="en-GB" sz="2000" dirty="0" err="1" smtClean="0"/>
              <a:t>WG</a:t>
            </a:r>
            <a:r>
              <a:rPr lang="en-GB" sz="2000" dirty="0" smtClean="0"/>
              <a:t> letter ballot this week, rolling forward comments into the ballot.</a:t>
            </a:r>
          </a:p>
          <a:p>
            <a:r>
              <a:rPr lang="en-GB" sz="2000" dirty="0" err="1" smtClean="0"/>
              <a:t>11ac</a:t>
            </a:r>
            <a:r>
              <a:rPr lang="en-GB" sz="2000" dirty="0" smtClean="0"/>
              <a:t> – have resolutions to all comments, intent is to have </a:t>
            </a:r>
            <a:r>
              <a:rPr lang="en-GB" sz="2000" dirty="0" err="1" smtClean="0"/>
              <a:t>D5.0</a:t>
            </a:r>
            <a:r>
              <a:rPr lang="en-GB" sz="2000" dirty="0" smtClean="0"/>
              <a:t> to </a:t>
            </a:r>
            <a:r>
              <a:rPr lang="en-GB" sz="2000" dirty="0" err="1" smtClean="0"/>
              <a:t>WG</a:t>
            </a:r>
            <a:r>
              <a:rPr lang="en-GB" sz="2000" dirty="0" smtClean="0"/>
              <a:t> </a:t>
            </a:r>
            <a:r>
              <a:rPr lang="en-GB" sz="2000" dirty="0" err="1" smtClean="0"/>
              <a:t>recirc</a:t>
            </a:r>
            <a:r>
              <a:rPr lang="en-GB" sz="2000" dirty="0" smtClean="0"/>
              <a:t> this week and ask Conditional Approval to go to Sponsor Ballot. </a:t>
            </a:r>
          </a:p>
          <a:p>
            <a:r>
              <a:rPr lang="en-GB" sz="2000" dirty="0" err="1" smtClean="0"/>
              <a:t>11af</a:t>
            </a:r>
            <a:r>
              <a:rPr lang="en-GB" sz="2000" dirty="0" smtClean="0"/>
              <a:t> –  have 7 comments remaining to be processed, expect to have Draft 3.0 in </a:t>
            </a:r>
            <a:r>
              <a:rPr lang="en-GB" sz="2000" dirty="0" err="1" smtClean="0"/>
              <a:t>WG</a:t>
            </a:r>
            <a:r>
              <a:rPr lang="en-GB" sz="2000" dirty="0" smtClean="0"/>
              <a:t> </a:t>
            </a:r>
            <a:r>
              <a:rPr lang="en-GB" sz="2000" dirty="0" err="1" smtClean="0"/>
              <a:t>recirc</a:t>
            </a:r>
            <a:r>
              <a:rPr lang="en-GB" sz="2000" dirty="0" smtClean="0"/>
              <a:t> out of this week</a:t>
            </a:r>
          </a:p>
          <a:p>
            <a:r>
              <a:rPr lang="en-GB" sz="2000" dirty="0" err="1" smtClean="0"/>
              <a:t>11ah</a:t>
            </a:r>
            <a:r>
              <a:rPr lang="en-GB" sz="2000" dirty="0" smtClean="0"/>
              <a:t> – working on spec framework document, hearing presentations and will revise spec framework document.</a:t>
            </a:r>
          </a:p>
          <a:p>
            <a:r>
              <a:rPr lang="en-GB" sz="2000" dirty="0" err="1" smtClean="0"/>
              <a:t>11ai</a:t>
            </a:r>
            <a:r>
              <a:rPr lang="en-GB" sz="2000" dirty="0" smtClean="0"/>
              <a:t> – had internal review that received 293 comments, releasing speculative draft 0.3 January 15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to aid comment resolution. Will have a draft 0.4 after this week.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CBFB0970-0318-4E35-AEDF-341F41E712EB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048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11-13/0023r2 by Peter Ecclesine (Cisco Systems)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15125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105474" name="Footer Placeholder 2"/>
          <p:cNvSpPr txBox="1">
            <a:spLocks noGrp="1"/>
          </p:cNvSpPr>
          <p:nvPr/>
        </p:nvSpPr>
        <p:spPr bwMode="auto">
          <a:xfrm>
            <a:off x="6353175" y="6477000"/>
            <a:ext cx="21907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Clint Chaplin, Samsung Electronics</a:t>
            </a:r>
          </a:p>
        </p:txBody>
      </p:sp>
      <p:sp>
        <p:nvSpPr>
          <p:cNvPr id="105475" name="Slide Number Placeholder 3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Slide </a:t>
            </a:r>
            <a:fld id="{AFFA11A3-C37F-4F21-9D05-8395FE38D6DD}" type="slidenum">
              <a:rPr lang="en-US"/>
              <a:pPr algn="ctr"/>
              <a:t>90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80BB52DD-30CD-4718-B825-3E7AC00213AC}" type="slidenum">
              <a:rPr lang="en-US">
                <a:latin typeface="+mn-lt"/>
              </a:rPr>
              <a:pPr algn="ctr">
                <a:defRPr/>
              </a:pPr>
              <a:t>90</a:t>
            </a:fld>
            <a:endParaRPr lang="en-US">
              <a:latin typeface="+mn-lt"/>
            </a:endParaRPr>
          </a:p>
        </p:txBody>
      </p:sp>
      <p:sp>
        <p:nvSpPr>
          <p:cNvPr id="1054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US" sz="2800" smtClean="0"/>
              <a:t>802.15.4p</a:t>
            </a:r>
            <a:br>
              <a:rPr lang="en-US" sz="2800" smtClean="0"/>
            </a:br>
            <a:r>
              <a:rPr lang="en-US" sz="2800" smtClean="0"/>
              <a:t>Positive Train Control</a:t>
            </a:r>
          </a:p>
        </p:txBody>
      </p:sp>
      <p:sp>
        <p:nvSpPr>
          <p:cNvPr id="1054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0" smtClean="0"/>
              <a:t>Continue to work on draft baseline proposal text to reflect the technical proposals presented</a:t>
            </a:r>
          </a:p>
          <a:p>
            <a:pPr>
              <a:lnSpc>
                <a:spcPct val="90000"/>
              </a:lnSpc>
            </a:pPr>
            <a:r>
              <a:rPr lang="en-US" b="0" smtClean="0"/>
              <a:t>Should have a first draft available before end of January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8/17 of 11-13/0164r0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9350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121858" name="Footer Placeholder 2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Clint Chaplin, Samsung Electronics</a:t>
            </a:r>
          </a:p>
        </p:txBody>
      </p:sp>
      <p:sp>
        <p:nvSpPr>
          <p:cNvPr id="121859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Slide </a:t>
            </a:r>
            <a:fld id="{D1CA55B1-5438-4586-8736-7BB708FF864E}" type="slidenum">
              <a:rPr lang="en-US"/>
              <a:pPr algn="ctr"/>
              <a:t>91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4F9DA265-E4DC-4103-B83C-6912A8B828E3}" type="slidenum">
              <a:rPr lang="en-US">
                <a:latin typeface="+mn-lt"/>
              </a:rPr>
              <a:pPr algn="ctr">
                <a:defRPr/>
              </a:pPr>
              <a:t>91</a:t>
            </a:fld>
            <a:endParaRPr lang="en-US">
              <a:latin typeface="+mn-lt"/>
            </a:endParaRPr>
          </a:p>
        </p:txBody>
      </p:sp>
      <p:sp>
        <p:nvSpPr>
          <p:cNvPr id="1218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US" sz="2800" smtClean="0"/>
              <a:t>802.15.4q</a:t>
            </a:r>
            <a:br>
              <a:rPr lang="en-US" sz="2800" smtClean="0"/>
            </a:br>
            <a:r>
              <a:rPr lang="en-US" sz="2800" smtClean="0"/>
              <a:t>Ultra Low Power</a:t>
            </a:r>
          </a:p>
        </p:txBody>
      </p:sp>
      <p:sp>
        <p:nvSpPr>
          <p:cNvPr id="1218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mtClean="0"/>
              <a:t>First meeting as Task Group</a:t>
            </a:r>
          </a:p>
          <a:p>
            <a:pPr>
              <a:buFontTx/>
              <a:buChar char="-"/>
            </a:pPr>
            <a:r>
              <a:rPr lang="en-US" smtClean="0"/>
              <a:t>Worked on Application document</a:t>
            </a:r>
          </a:p>
          <a:p>
            <a:pPr>
              <a:buFontTx/>
              <a:buChar char="-"/>
            </a:pPr>
            <a:r>
              <a:rPr lang="en-US" smtClean="0"/>
              <a:t>Entertained five presentations</a:t>
            </a:r>
          </a:p>
          <a:p>
            <a:pPr>
              <a:buFontTx/>
              <a:buChar char="-"/>
            </a:pPr>
            <a:r>
              <a:rPr lang="en-US" smtClean="0"/>
              <a:t>Established a timeline</a:t>
            </a:r>
          </a:p>
          <a:p>
            <a:pPr>
              <a:buFontTx/>
              <a:buNone/>
            </a:pPr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9/17 of 11-13/0164r0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26916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84994" name="Footer Placeholder 2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Clint Chaplin, Samsung Electronics</a:t>
            </a:r>
          </a:p>
        </p:txBody>
      </p:sp>
      <p:sp>
        <p:nvSpPr>
          <p:cNvPr id="84995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Slide </a:t>
            </a:r>
            <a:fld id="{76E63617-608F-4A1A-9F17-44E13E53D3FB}" type="slidenum">
              <a:rPr lang="en-US"/>
              <a:pPr algn="ctr"/>
              <a:t>92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71B9D0EE-D1DA-4C06-8C0D-B34F914FE191}" type="slidenum">
              <a:rPr lang="en-US">
                <a:latin typeface="+mn-lt"/>
              </a:rPr>
              <a:pPr algn="ctr">
                <a:defRPr/>
              </a:pPr>
              <a:t>92</a:t>
            </a:fld>
            <a:endParaRPr lang="en-US">
              <a:latin typeface="+mn-lt"/>
            </a:endParaRPr>
          </a:p>
        </p:txBody>
      </p:sp>
      <p:sp>
        <p:nvSpPr>
          <p:cNvPr id="849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sz="2800" smtClean="0"/>
              <a:t>802.15.8 Peer Aware Communications</a:t>
            </a:r>
            <a:endParaRPr lang="en-US" sz="2800" smtClean="0"/>
          </a:p>
        </p:txBody>
      </p:sp>
      <p:sp>
        <p:nvSpPr>
          <p:cNvPr id="849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Completed/Approved Technical Guidance Document (TGD) Doc: 15-12-568r4</a:t>
            </a:r>
          </a:p>
          <a:p>
            <a:pPr>
              <a:lnSpc>
                <a:spcPct val="90000"/>
              </a:lnSpc>
            </a:pPr>
            <a:r>
              <a:rPr lang="en-US" smtClean="0"/>
              <a:t>Issued Call for Proposals: Doc. 15-13-69r3</a:t>
            </a:r>
          </a:p>
          <a:p>
            <a:pPr>
              <a:lnSpc>
                <a:spcPct val="90000"/>
              </a:lnSpc>
            </a:pPr>
            <a:r>
              <a:rPr lang="en-US" smtClean="0"/>
              <a:t>Modified project timeline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10/17 of 11-13/0164r0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66882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107522" name="Footer Placeholder 2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Clint Chaplin, Samsung Electronics</a:t>
            </a:r>
          </a:p>
        </p:txBody>
      </p:sp>
      <p:sp>
        <p:nvSpPr>
          <p:cNvPr id="107523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Slide </a:t>
            </a:r>
            <a:fld id="{B97547C0-0B21-4E76-8F5E-BC3F830A0026}" type="slidenum">
              <a:rPr lang="en-US"/>
              <a:pPr algn="ctr"/>
              <a:t>93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BE661217-6A52-45A2-A797-D60D68B2C906}" type="slidenum">
              <a:rPr lang="en-US">
                <a:latin typeface="+mn-lt"/>
              </a:rPr>
              <a:pPr algn="ctr">
                <a:defRPr/>
              </a:pPr>
              <a:t>93</a:t>
            </a:fld>
            <a:endParaRPr lang="en-US">
              <a:latin typeface="+mn-lt"/>
            </a:endParaRPr>
          </a:p>
        </p:txBody>
      </p:sp>
      <p:sp>
        <p:nvSpPr>
          <p:cNvPr id="1075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smtClean="0"/>
              <a:t>802.15.9 Key Management Protocol</a:t>
            </a:r>
            <a:endParaRPr lang="en-US" smtClean="0"/>
          </a:p>
        </p:txBody>
      </p:sp>
      <p:sp>
        <p:nvSpPr>
          <p:cNvPr id="1075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pPr>
              <a:buSzPct val="45000"/>
              <a:buFont typeface="Wingdings" pitchFamily="2" charset="2"/>
              <a:buChar char=""/>
            </a:pPr>
            <a:r>
              <a:rPr lang="en-US" b="0" smtClean="0"/>
              <a:t>Reviewed KMP Transport mechanism</a:t>
            </a:r>
          </a:p>
          <a:p>
            <a:pPr>
              <a:buSzPct val="45000"/>
              <a:buFont typeface="Wingdings" pitchFamily="2" charset="2"/>
              <a:buChar char=""/>
            </a:pPr>
            <a:r>
              <a:rPr lang="en-US" b="0" smtClean="0"/>
              <a:t>Worked on Recommended Practice document content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11/17 of 11-13/0164r0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05107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119810" name="Footer Placeholder 2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Clint Chaplin, Samsung Electronics</a:t>
            </a:r>
          </a:p>
        </p:txBody>
      </p:sp>
      <p:sp>
        <p:nvSpPr>
          <p:cNvPr id="119811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Slide </a:t>
            </a:r>
            <a:fld id="{F1177E6C-3ABA-4C5A-932E-2912A4085F05}" type="slidenum">
              <a:rPr lang="en-US"/>
              <a:pPr algn="ctr"/>
              <a:t>94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40EF488B-1C94-4481-B36A-401F1F395056}" type="slidenum">
              <a:rPr lang="en-US">
                <a:latin typeface="+mn-lt"/>
              </a:rPr>
              <a:pPr algn="ctr">
                <a:defRPr/>
              </a:pPr>
              <a:t>94</a:t>
            </a:fld>
            <a:endParaRPr lang="en-US">
              <a:latin typeface="+mn-lt"/>
            </a:endParaRPr>
          </a:p>
        </p:txBody>
      </p:sp>
      <p:sp>
        <p:nvSpPr>
          <p:cNvPr id="1198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smtClean="0"/>
              <a:t>Layer 2/Mesh Under Routing (L2R) SG</a:t>
            </a:r>
            <a:endParaRPr lang="en-US" smtClean="0"/>
          </a:p>
        </p:txBody>
      </p:sp>
      <p:sp>
        <p:nvSpPr>
          <p:cNvPr id="1198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814888"/>
          </a:xfrm>
        </p:spPr>
        <p:txBody>
          <a:bodyPr/>
          <a:lstStyle/>
          <a:p>
            <a:r>
              <a:rPr lang="en-GB" b="0" smtClean="0">
                <a:solidFill>
                  <a:srgbClr val="000000"/>
                </a:solidFill>
              </a:rPr>
              <a:t>First meeting as Study Group</a:t>
            </a:r>
          </a:p>
          <a:p>
            <a:r>
              <a:rPr lang="en-GB" b="0" smtClean="0">
                <a:solidFill>
                  <a:srgbClr val="000000"/>
                </a:solidFill>
              </a:rPr>
              <a:t>Reviewed List of SG Activities Outlined by IG</a:t>
            </a:r>
          </a:p>
          <a:p>
            <a:r>
              <a:rPr lang="en-GB" b="0" smtClean="0">
                <a:solidFill>
                  <a:srgbClr val="000000"/>
                </a:solidFill>
              </a:rPr>
              <a:t>Liaison Updates/Presentations</a:t>
            </a:r>
          </a:p>
          <a:p>
            <a:pPr lvl="1"/>
            <a:r>
              <a:rPr lang="en-GB" smtClean="0">
                <a:solidFill>
                  <a:srgbClr val="000000"/>
                </a:solidFill>
              </a:rPr>
              <a:t>802.1</a:t>
            </a:r>
          </a:p>
          <a:p>
            <a:pPr lvl="1"/>
            <a:r>
              <a:rPr lang="en-GB" smtClean="0">
                <a:solidFill>
                  <a:srgbClr val="000000"/>
                </a:solidFill>
              </a:rPr>
              <a:t>IETF - RPL</a:t>
            </a:r>
            <a:endParaRPr lang="en-GB" b="1" smtClean="0">
              <a:solidFill>
                <a:srgbClr val="000000"/>
              </a:solidFill>
            </a:endParaRPr>
          </a:p>
          <a:p>
            <a:r>
              <a:rPr lang="en-GB" b="0" smtClean="0">
                <a:solidFill>
                  <a:srgbClr val="000000"/>
                </a:solidFill>
              </a:rPr>
              <a:t>Worked on SG Activities</a:t>
            </a:r>
          </a:p>
          <a:p>
            <a:pPr lvl="1"/>
            <a:r>
              <a:rPr lang="en-GB" smtClean="0">
                <a:solidFill>
                  <a:srgbClr val="000000"/>
                </a:solidFill>
              </a:rPr>
              <a:t>Generated:</a:t>
            </a:r>
          </a:p>
          <a:p>
            <a:pPr marL="1600200" lvl="3"/>
            <a:r>
              <a:rPr lang="en-GB" smtClean="0">
                <a:solidFill>
                  <a:srgbClr val="000000"/>
                </a:solidFill>
              </a:rPr>
              <a:t>Problem Statement</a:t>
            </a:r>
          </a:p>
          <a:p>
            <a:pPr marL="1600200" lvl="3"/>
            <a:r>
              <a:rPr lang="en-GB" smtClean="0">
                <a:solidFill>
                  <a:srgbClr val="000000"/>
                </a:solidFill>
              </a:rPr>
              <a:t>Prelim. Working - Title, Scope, Purpose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12/17 of 11-13/0164r0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02888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109570" name="Footer Placeholder 2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Clint Chaplin, Samsung Electronics</a:t>
            </a:r>
          </a:p>
        </p:txBody>
      </p:sp>
      <p:sp>
        <p:nvSpPr>
          <p:cNvPr id="109571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Slide </a:t>
            </a:r>
            <a:fld id="{EC5D96D1-AF2A-475C-A544-B91A5BCFE447}" type="slidenum">
              <a:rPr lang="en-US"/>
              <a:pPr algn="ctr"/>
              <a:t>95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15015614-3D97-4D21-828C-C50FDACE8D14}" type="slidenum">
              <a:rPr lang="en-US">
                <a:latin typeface="+mn-lt"/>
              </a:rPr>
              <a:pPr algn="ctr">
                <a:defRPr/>
              </a:pPr>
              <a:t>95</a:t>
            </a:fld>
            <a:endParaRPr lang="en-US">
              <a:latin typeface="+mn-lt"/>
            </a:endParaRPr>
          </a:p>
        </p:txBody>
      </p:sp>
      <p:sp>
        <p:nvSpPr>
          <p:cNvPr id="1095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US" sz="2800" smtClean="0"/>
              <a:t>Better Use of Spectrum Resources in WPANs (SRU) </a:t>
            </a:r>
            <a:r>
              <a:rPr lang="en-GB" sz="2800" smtClean="0"/>
              <a:t>IG</a:t>
            </a:r>
            <a:endParaRPr lang="en-US" sz="2800" smtClean="0"/>
          </a:p>
        </p:txBody>
      </p:sp>
      <p:sp>
        <p:nvSpPr>
          <p:cNvPr id="1095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r>
              <a:rPr lang="en-US" altLang="ja-JP" smtClean="0">
                <a:ea typeface="ＭＳ Ｐゴシック" pitchFamily="34" charset="-128"/>
              </a:rPr>
              <a:t>Presentations</a:t>
            </a:r>
          </a:p>
          <a:p>
            <a:pPr lvl="1"/>
            <a:r>
              <a:rPr lang="en-US" altLang="ja-JP" smtClean="0">
                <a:ea typeface="ＭＳ Ｐゴシック" pitchFamily="34" charset="-128"/>
              </a:rPr>
              <a:t>Wireless coexistence for industrial automation (15-13-0056r0)</a:t>
            </a:r>
          </a:p>
          <a:p>
            <a:pPr lvl="1"/>
            <a:r>
              <a:rPr lang="en-US" altLang="ja-JP" smtClean="0">
                <a:ea typeface="ＭＳ Ｐゴシック" pitchFamily="34" charset="-128"/>
              </a:rPr>
              <a:t>Next Steps for IG SRU (15-13-0009r0)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13/17 of 11-13/0164r0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22949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82946" name="Footer Placeholder 2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Clint Chaplin, Samsung Electronics</a:t>
            </a:r>
          </a:p>
        </p:txBody>
      </p:sp>
      <p:sp>
        <p:nvSpPr>
          <p:cNvPr id="82947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Slide </a:t>
            </a:r>
            <a:fld id="{A5C3B414-5C7A-497E-AF61-9FFC7B1EC121}" type="slidenum">
              <a:rPr lang="en-US"/>
              <a:pPr algn="ctr"/>
              <a:t>96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86E03440-9A96-497F-BCF8-D16FAAE4103C}" type="slidenum">
              <a:rPr lang="en-US">
                <a:latin typeface="+mn-lt"/>
              </a:rPr>
              <a:pPr algn="ctr">
                <a:defRPr/>
              </a:pPr>
              <a:t>96</a:t>
            </a:fld>
            <a:endParaRPr lang="en-US">
              <a:latin typeface="+mn-lt"/>
            </a:endParaRPr>
          </a:p>
        </p:txBody>
      </p:sp>
      <p:sp>
        <p:nvSpPr>
          <p:cNvPr id="829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smtClean="0"/>
              <a:t>THz IG</a:t>
            </a:r>
            <a:endParaRPr lang="en-US" smtClean="0"/>
          </a:p>
        </p:txBody>
      </p:sp>
      <p:sp>
        <p:nvSpPr>
          <p:cNvPr id="829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814888"/>
          </a:xfrm>
        </p:spPr>
        <p:txBody>
          <a:bodyPr/>
          <a:lstStyle/>
          <a:p>
            <a:r>
              <a:rPr lang="en-US" sz="2800" b="0" smtClean="0"/>
              <a:t>Only meets at plenaries</a:t>
            </a:r>
            <a:endParaRPr lang="de-DE" sz="720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14/17 of 11-13/0164r0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7383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87042" name="Footer Placeholder 2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Clint Chaplin, Samsung Electronics</a:t>
            </a:r>
          </a:p>
        </p:txBody>
      </p:sp>
      <p:sp>
        <p:nvSpPr>
          <p:cNvPr id="87043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Slide </a:t>
            </a:r>
            <a:fld id="{795CDAA8-E120-4699-ACD7-59166F06E6F5}" type="slidenum">
              <a:rPr lang="en-US"/>
              <a:pPr algn="ctr"/>
              <a:t>97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1DEAF92E-575C-4748-86DB-49F4BD43FECB}" type="slidenum">
              <a:rPr lang="en-US">
                <a:latin typeface="+mn-lt"/>
              </a:rPr>
              <a:pPr algn="ctr">
                <a:defRPr/>
              </a:pPr>
              <a:t>97</a:t>
            </a:fld>
            <a:endParaRPr lang="en-US">
              <a:latin typeface="+mn-lt"/>
            </a:endParaRPr>
          </a:p>
        </p:txBody>
      </p:sp>
      <p:sp>
        <p:nvSpPr>
          <p:cNvPr id="870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smtClean="0"/>
              <a:t>WNG SC</a:t>
            </a:r>
            <a:endParaRPr lang="en-US" smtClean="0"/>
          </a:p>
        </p:txBody>
      </p:sp>
      <p:sp>
        <p:nvSpPr>
          <p:cNvPr id="870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pPr marL="457200" indent="-457200">
              <a:spcBef>
                <a:spcPct val="0"/>
              </a:spcBef>
            </a:pPr>
            <a:r>
              <a:rPr lang="en-US" sz="2800" b="0" smtClean="0"/>
              <a:t>No presentations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15/17 of 11-13/0164r0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79418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117762" name="Footer Placeholder 2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Clint Chaplin, Samsung Electronics</a:t>
            </a:r>
          </a:p>
        </p:txBody>
      </p:sp>
      <p:sp>
        <p:nvSpPr>
          <p:cNvPr id="117763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Slide </a:t>
            </a:r>
            <a:fld id="{0E6D9F26-CBFA-4D2E-905B-4CDF23230BE3}" type="slidenum">
              <a:rPr lang="en-US"/>
              <a:pPr algn="ctr"/>
              <a:t>98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12FE579C-47C1-4DE5-9BE6-7B50A2464B49}" type="slidenum">
              <a:rPr lang="en-US">
                <a:latin typeface="+mn-lt"/>
              </a:rPr>
              <a:pPr algn="ctr">
                <a:defRPr/>
              </a:pPr>
              <a:t>98</a:t>
            </a:fld>
            <a:endParaRPr lang="en-US">
              <a:latin typeface="+mn-lt"/>
            </a:endParaRPr>
          </a:p>
        </p:txBody>
      </p:sp>
      <p:sp>
        <p:nvSpPr>
          <p:cNvPr id="1177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smtClean="0"/>
              <a:t>Maintenance SC</a:t>
            </a:r>
            <a:endParaRPr lang="en-US" smtClean="0"/>
          </a:p>
        </p:txBody>
      </p:sp>
      <p:sp>
        <p:nvSpPr>
          <p:cNvPr id="1177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pPr marL="457200" indent="-457200"/>
            <a:r>
              <a:rPr lang="en-US" sz="2000" smtClean="0"/>
              <a:t>Reviewed three submissions and recommended that they be added during the next corrigenda effort</a:t>
            </a:r>
          </a:p>
          <a:p>
            <a:pPr marL="457200" indent="-457200"/>
            <a:r>
              <a:rPr lang="en-US" sz="2000" smtClean="0"/>
              <a:t>Another maintenance request was added to the SC maintenance list (15-12-0367-05)</a:t>
            </a:r>
          </a:p>
          <a:p>
            <a:pPr marL="457200" indent="-457200"/>
            <a:r>
              <a:rPr lang="en-US" sz="2000" smtClean="0"/>
              <a:t>Asking for a corregendum PAR to fix issues identified with 802.15.4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16/17 of 11-13/0164r0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03376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819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D0D5B29E-D9CB-4BB4-802C-0789576F27A9}" type="slidenum">
              <a:rPr lang="en-US" smtClean="0"/>
              <a:pPr/>
              <a:t>99</a:t>
            </a:fld>
            <a:endParaRPr lang="en-US" smtClean="0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22F8137A-5E95-4575-BD1B-93BABE46AE27}" type="slidenum">
              <a:rPr lang="en-US">
                <a:latin typeface="+mn-lt"/>
              </a:rPr>
              <a:pPr algn="ctr">
                <a:defRPr/>
              </a:pPr>
              <a:t>99</a:t>
            </a:fld>
            <a:endParaRPr lang="en-US">
              <a:latin typeface="+mn-lt"/>
            </a:endParaRPr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References</a:t>
            </a:r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en-US" smtClean="0"/>
              <a:t>This document</a:t>
            </a:r>
          </a:p>
          <a:p>
            <a:r>
              <a:rPr lang="en-US" smtClean="0"/>
              <a:t>All Documents</a:t>
            </a:r>
          </a:p>
          <a:p>
            <a:pPr lvl="1"/>
            <a:r>
              <a:rPr lang="en-US" smtClean="0">
                <a:hlinkClick r:id="rId3"/>
              </a:rPr>
              <a:t>https://mentor.ieee.org/802.15/documents</a:t>
            </a:r>
            <a:endParaRPr lang="en-US" smtClean="0"/>
          </a:p>
          <a:p>
            <a:pPr lvl="2"/>
            <a:r>
              <a:rPr lang="en-US" sz="1400" smtClean="0"/>
              <a:t>Current draft is in the members-only area</a:t>
            </a:r>
          </a:p>
          <a:p>
            <a:pPr lvl="3"/>
            <a:r>
              <a:rPr lang="en-US" smtClean="0"/>
              <a:t>http://www.ieee802.org/15  </a:t>
            </a:r>
            <a:r>
              <a:rPr lang="en-US" sz="1400" smtClean="0">
                <a:sym typeface="Wingdings" pitchFamily="2" charset="2"/>
              </a:rPr>
              <a:t>  </a:t>
            </a:r>
            <a:r>
              <a:rPr lang="en-US" sz="1400" u="sng" smtClean="0">
                <a:sym typeface="Wingdings" pitchFamily="2" charset="2"/>
              </a:rPr>
              <a:t>Members_Only_Area</a:t>
            </a:r>
            <a:endParaRPr lang="en-US" sz="1400" u="sng" smtClean="0"/>
          </a:p>
          <a:p>
            <a:pPr lvl="3"/>
            <a:r>
              <a:rPr lang="en-US" smtClean="0"/>
              <a:t>802.11 members log in using </a:t>
            </a:r>
            <a:r>
              <a:rPr lang="en-US" smtClean="0">
                <a:solidFill>
                  <a:srgbClr val="FF0000"/>
                </a:solidFill>
              </a:rPr>
              <a:t>802.11</a:t>
            </a:r>
            <a:r>
              <a:rPr lang="en-US" smtClean="0"/>
              <a:t> username and password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17/17 of 11-13/0164r0 by Clint Chaplin, Samsung Electronics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81168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73812</TotalTime>
  <Words>8175</Words>
  <Application>Microsoft Office PowerPoint</Application>
  <PresentationFormat>On-screen Show (4:3)</PresentationFormat>
  <Paragraphs>1829</Paragraphs>
  <Slides>117</Slides>
  <Notes>82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117</vt:i4>
      </vt:variant>
    </vt:vector>
  </HeadingPairs>
  <TitlesOfParts>
    <vt:vector size="119" baseType="lpstr">
      <vt:lpstr>Default Design</vt:lpstr>
      <vt:lpstr>Document</vt:lpstr>
      <vt:lpstr>802.11 Jan 2013 Closing Reports</vt:lpstr>
      <vt:lpstr>Abstract</vt:lpstr>
      <vt:lpstr>Attendance Summary</vt:lpstr>
      <vt:lpstr>Attendance Histogram (Thu) </vt:lpstr>
      <vt:lpstr>Type of Groups</vt:lpstr>
      <vt:lpstr>Groups</vt:lpstr>
      <vt:lpstr>802.11 WG Editor’s Meeting (Jan ‘13)</vt:lpstr>
      <vt:lpstr>Volunteer Editor Contacts</vt:lpstr>
      <vt:lpstr>January 15th Round table status report</vt:lpstr>
      <vt:lpstr>MDR Status</vt:lpstr>
      <vt:lpstr>802.11 Style Guide</vt:lpstr>
      <vt:lpstr>Draft Development Snapshot</vt:lpstr>
      <vt:lpstr>Closing Report</vt:lpstr>
      <vt:lpstr>Abstract</vt:lpstr>
      <vt:lpstr>PowerPoint Presentation</vt:lpstr>
      <vt:lpstr>ARC Closing Report </vt:lpstr>
      <vt:lpstr>Abstract</vt:lpstr>
      <vt:lpstr>Work Completed</vt:lpstr>
      <vt:lpstr>Teleconferences</vt:lpstr>
      <vt:lpstr>March 2013 Goals</vt:lpstr>
      <vt:lpstr>IEEE 802 JTC1 SC closing report (Jan 13)</vt:lpstr>
      <vt:lpstr>Abstract</vt:lpstr>
      <vt:lpstr>JTC1 SC focused on reporting on status updates &amp;  prep’ing for next SC6 meeting</vt:lpstr>
      <vt:lpstr>JTC1 SC focused on reporting on status updates &amp;  prep’ing for next SC6 meeting</vt:lpstr>
      <vt:lpstr>JTC1 SC focused on reporting on status updates &amp;  prep’ing for next SC6 meeting</vt:lpstr>
      <vt:lpstr>JTC1 SC have plans for Mar 13 in Orlando</vt:lpstr>
      <vt:lpstr>Motion</vt:lpstr>
      <vt:lpstr>IEEE 802.11 Regulatory SC Vancouver Closing Report</vt:lpstr>
      <vt:lpstr>Abstract</vt:lpstr>
      <vt:lpstr>Regulatory Summary – North America</vt:lpstr>
      <vt:lpstr>Regulatory Summary – European Union</vt:lpstr>
      <vt:lpstr>Regulatory Summary - Asia</vt:lpstr>
      <vt:lpstr>NPRM FCC 12-118 Response</vt:lpstr>
      <vt:lpstr>Motion #1</vt:lpstr>
      <vt:lpstr>NPRM FCC 12-148 Response</vt:lpstr>
      <vt:lpstr>Motion #2</vt:lpstr>
      <vt:lpstr>Teleconferences</vt:lpstr>
      <vt:lpstr>References</vt:lpstr>
      <vt:lpstr>IEEE 802.11mc Closing Report for January 2013</vt:lpstr>
      <vt:lpstr>Abstract</vt:lpstr>
      <vt:lpstr>Status: comment resolution </vt:lpstr>
      <vt:lpstr>TGmc Plan of Record</vt:lpstr>
      <vt:lpstr>Teleconferences</vt:lpstr>
      <vt:lpstr>Motion 19   (Thurs PM2)</vt:lpstr>
      <vt:lpstr>Next Steps</vt:lpstr>
      <vt:lpstr>TGac January 2013 Closing Report</vt:lpstr>
      <vt:lpstr>Abstract</vt:lpstr>
      <vt:lpstr>Work Completed </vt:lpstr>
      <vt:lpstr>Next Ad Hoc Meeting</vt:lpstr>
      <vt:lpstr>March 2013 Goals</vt:lpstr>
      <vt:lpstr>Conference Call Times</vt:lpstr>
      <vt:lpstr>TGaf Vancouver Closing Report</vt:lpstr>
      <vt:lpstr>Abstract</vt:lpstr>
      <vt:lpstr>Plan for the Week</vt:lpstr>
      <vt:lpstr>TGaf Accomplishments </vt:lpstr>
      <vt:lpstr>Plan for March</vt:lpstr>
      <vt:lpstr>TGaf Timeline – Affirmed January 2013</vt:lpstr>
      <vt:lpstr>Teleconferences</vt:lpstr>
      <vt:lpstr>Motion</vt:lpstr>
      <vt:lpstr>IEEE 802.11ah Closing Report for January 2013</vt:lpstr>
      <vt:lpstr>Activity in TGah</vt:lpstr>
      <vt:lpstr>Going forward</vt:lpstr>
      <vt:lpstr>Teleconference</vt:lpstr>
      <vt:lpstr>Timeline – No change</vt:lpstr>
      <vt:lpstr>IEEE 802.11TGai Closing Report</vt:lpstr>
      <vt:lpstr>Abstract</vt:lpstr>
      <vt:lpstr>IEEE 802.11 FILS TGai – Vancouver Jan 2013</vt:lpstr>
      <vt:lpstr>Accomplishments  TGai  1/2</vt:lpstr>
      <vt:lpstr>Accomplishments  TGai  2/2</vt:lpstr>
      <vt:lpstr>Plan for March</vt:lpstr>
      <vt:lpstr>Teleconference Schedule </vt:lpstr>
      <vt:lpstr>Time line of TGai (Changed)</vt:lpstr>
      <vt:lpstr>Reference </vt:lpstr>
      <vt:lpstr>Thanks to all who participated!</vt:lpstr>
      <vt:lpstr>TGak January Closing Report</vt:lpstr>
      <vt:lpstr>Abstract</vt:lpstr>
      <vt:lpstr>TGak Closing Report</vt:lpstr>
      <vt:lpstr>TGak Closing Report</vt:lpstr>
      <vt:lpstr>GLK Closing Report</vt:lpstr>
      <vt:lpstr>TGaq Closing Report</vt:lpstr>
      <vt:lpstr>Abstract</vt:lpstr>
      <vt:lpstr>PowerPoint Presentation</vt:lpstr>
      <vt:lpstr>802.15 Liaison Report</vt:lpstr>
      <vt:lpstr>Abstract</vt:lpstr>
      <vt:lpstr>802.15.4 </vt:lpstr>
      <vt:lpstr>802.15.4j MBAN</vt:lpstr>
      <vt:lpstr>802.15.4k Low Energy Critical Infrastructure Monitoring (LECIM)</vt:lpstr>
      <vt:lpstr>802.15.4m TV White Space</vt:lpstr>
      <vt:lpstr>802.15.4n Chinese Medical Band</vt:lpstr>
      <vt:lpstr>802.15.4p Positive Train Control</vt:lpstr>
      <vt:lpstr>802.15.4q Ultra Low Power</vt:lpstr>
      <vt:lpstr>802.15.8 Peer Aware Communications</vt:lpstr>
      <vt:lpstr>802.15.9 Key Management Protocol</vt:lpstr>
      <vt:lpstr>Layer 2/Mesh Under Routing (L2R) SG</vt:lpstr>
      <vt:lpstr>Better Use of Spectrum Resources in WPANs (SRU) IG</vt:lpstr>
      <vt:lpstr>THz IG</vt:lpstr>
      <vt:lpstr>WNG SC</vt:lpstr>
      <vt:lpstr>Maintenance SC</vt:lpstr>
      <vt:lpstr>References</vt:lpstr>
      <vt:lpstr>IEEE 802.18 (RR-TAG) Liaison Report</vt:lpstr>
      <vt:lpstr>Overview</vt:lpstr>
      <vt:lpstr>FCC Documents Reviewed  and Approved by the RR-TAG</vt:lpstr>
      <vt:lpstr>ITU-R Documents from 802.16  Reviewed and Approved by the RR-TAG</vt:lpstr>
      <vt:lpstr>802 Response to the 3.5 GHz NPRM</vt:lpstr>
      <vt:lpstr>802 Reply Comments to the FCC  TV Band Incentive Auction</vt:lpstr>
      <vt:lpstr>References</vt:lpstr>
      <vt:lpstr>802.21 Liaison Report</vt:lpstr>
      <vt:lpstr>Abstract</vt:lpstr>
      <vt:lpstr>802.21</vt:lpstr>
      <vt:lpstr>802.21c Single Radio Handover Task Group</vt:lpstr>
      <vt:lpstr>802.21d Multicast Group Management Task Group</vt:lpstr>
      <vt:lpstr>References</vt:lpstr>
      <vt:lpstr>Liaison Report for OmniRAN EC SG</vt:lpstr>
      <vt:lpstr>Abstract</vt:lpstr>
      <vt:lpstr>Key Activities</vt:lpstr>
      <vt:lpstr>Objectives for March</vt:lpstr>
      <vt:lpstr>References</vt:lpstr>
    </vt:vector>
  </TitlesOfParts>
  <Company>Intel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Closing Plenary Reports</dc:title>
  <dc:creator>Adrian Stephens</dc:creator>
  <cp:lastModifiedBy>Adrian Stephens, 207</cp:lastModifiedBy>
  <cp:revision>1192</cp:revision>
  <cp:lastPrinted>1998-02-10T13:28:06Z</cp:lastPrinted>
  <dcterms:created xsi:type="dcterms:W3CDTF">1998-02-10T13:07:52Z</dcterms:created>
  <dcterms:modified xsi:type="dcterms:W3CDTF">2013-01-18T04:39:03Z</dcterms:modified>
</cp:coreProperties>
</file>