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9" r:id="rId2"/>
    <p:sldId id="270" r:id="rId3"/>
    <p:sldId id="273" r:id="rId4"/>
    <p:sldId id="293" r:id="rId5"/>
    <p:sldId id="291" r:id="rId6"/>
    <p:sldId id="292" r:id="rId7"/>
    <p:sldId id="286" r:id="rId8"/>
    <p:sldId id="295" r:id="rId9"/>
    <p:sldId id="288" r:id="rId10"/>
    <p:sldId id="289" r:id="rId11"/>
    <p:sldId id="290" r:id="rId12"/>
    <p:sldId id="28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306" r:id="rId24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96" autoAdjust="0"/>
    <p:restoredTop sz="86369" autoAdjust="0"/>
  </p:normalViewPr>
  <p:slideViewPr>
    <p:cSldViewPr>
      <p:cViewPr>
        <p:scale>
          <a:sx n="80" d="100"/>
          <a:sy n="80" d="100"/>
        </p:scale>
        <p:origin x="-94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9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4852" indent="-282635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0541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2758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4974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87191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39407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1624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3840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/>
              <a:t>doc.: IEEE 802.11-13/xxxxr0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4852" indent="-282635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0541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2758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4974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87191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39407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1624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3840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/>
              <a:t>January 2013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77661" y="9001125"/>
            <a:ext cx="2035814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9162" indent="-339162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4852" indent="-282635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0541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2758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3787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06004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58220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10437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62653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>
              <a:defRPr/>
            </a:pPr>
            <a:r>
              <a:rPr 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4852" indent="-282635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0541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2758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4974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87191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39407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1624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3840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200"/>
              <a:t>Page </a:t>
            </a:r>
            <a:fld id="{52E95CC2-05CD-4847-8086-1FBADA5EACC0}" type="slidenum">
              <a:rPr lang="en-US" sz="1200"/>
              <a:pPr>
                <a:defRPr/>
              </a:pPr>
              <a:t>5</a:t>
            </a:fld>
            <a:endParaRPr lang="en-US" sz="120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180" y="4415156"/>
            <a:ext cx="5487640" cy="418369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4852" indent="-282635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0541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2758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4974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87191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39407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1624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3840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/>
              <a:t>doc.: IEEE 802.11-13/xxxxr0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4852" indent="-282635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0541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2758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4974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87191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39407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1624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3840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/>
              <a:t>January 2013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77661" y="9001125"/>
            <a:ext cx="2035814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9162" indent="-339162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4852" indent="-282635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0541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2758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3787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06004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58220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10437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62653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>
              <a:defRPr/>
            </a:pPr>
            <a:r>
              <a:rPr 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4852" indent="-282635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0541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2758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4974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87191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39407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1624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3840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200"/>
              <a:t>Page </a:t>
            </a:r>
            <a:fld id="{7B7588FD-2736-4386-A2C7-D41690B56597}" type="slidenum">
              <a:rPr lang="en-US" sz="1200"/>
              <a:pPr>
                <a:defRPr/>
              </a:pPr>
              <a:t>6</a:t>
            </a:fld>
            <a:endParaRPr lang="en-US" sz="120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180" y="4415156"/>
            <a:ext cx="5487640" cy="418369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743E5B57-6A8F-45EA-A378-573A532AE747}" type="slidenum">
              <a:rPr lang="en-US" sz="1200" b="0" smtClean="0"/>
              <a:pPr/>
              <a:t>14</a:t>
            </a:fld>
            <a:endParaRPr lang="en-US" sz="1200" b="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802.11-11/0291r0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A79441E-BE25-4D64-9455-7DCD2E170A7E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802.11-12/1444r3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 2013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Jan 2013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2013-01-16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0" name="Document" r:id="rId4" imgW="8274368" imgH="2780300" progId="Word.Document.8">
                  <p:embed/>
                </p:oleObj>
              </mc:Choice>
              <mc:Fallback>
                <p:oleObj name="Document" r:id="rId4" imgW="8274368" imgH="27803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AU" sz="2800" dirty="0" smtClean="0"/>
              <a:t>The IEEE 802.11 WG is asked to consider a motion to approved the submission of amendments to ISO/IEC</a:t>
            </a:r>
            <a:endParaRPr lang="en-A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The IEEE 802 JTC1 SC recommendation needs to be affirmed by the IEEE 802.11 WG</a:t>
            </a:r>
          </a:p>
          <a:p>
            <a:r>
              <a:rPr lang="en-AU" dirty="0" smtClean="0"/>
              <a:t>The IEEE 802 Chair has asked that the recommendation also be considered by IEEE 802 </a:t>
            </a:r>
            <a:r>
              <a:rPr lang="en-AU" dirty="0" err="1" smtClean="0"/>
              <a:t>ExCom</a:t>
            </a:r>
            <a:r>
              <a:rPr lang="en-AU" dirty="0" smtClean="0"/>
              <a:t> (probably in March)</a:t>
            </a:r>
          </a:p>
          <a:p>
            <a:r>
              <a:rPr lang="en-AU" dirty="0" smtClean="0"/>
              <a:t>Proposed motion for WG:  (Next slide)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53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JTC1 Motion on 802.11/</a:t>
            </a:r>
            <a:r>
              <a:rPr lang="en-GB" dirty="0" err="1" smtClean="0"/>
              <a:t>aa</a:t>
            </a:r>
            <a:r>
              <a:rPr lang="en-GB" dirty="0" smtClean="0"/>
              <a:t>/ad/</a:t>
            </a:r>
            <a:r>
              <a:rPr lang="en-GB" dirty="0" err="1" smtClean="0"/>
              <a:t>ae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marL="0" indent="0">
              <a:buNone/>
            </a:pPr>
            <a:r>
              <a:rPr lang="en-AU" i="1" dirty="0" smtClean="0"/>
              <a:t>The IEEE </a:t>
            </a:r>
            <a:r>
              <a:rPr lang="en-AU" i="1" dirty="0"/>
              <a:t>802.11 WG affirms the IEEE 802 JTC1 SC recommendation that IEEE 802.11aa, IEEE 802.11ae and IEEE 802.11ad be submitted to ISO/IEC JTC1 for ratification under the PSDO </a:t>
            </a:r>
            <a:r>
              <a:rPr lang="en-AU" i="1" dirty="0" smtClean="0"/>
              <a:t>process</a:t>
            </a:r>
            <a:endParaRPr lang="en-AU" dirty="0"/>
          </a:p>
          <a:p>
            <a:r>
              <a:rPr lang="en-AU" dirty="0" smtClean="0"/>
              <a:t>Moved: Andrew Myles on behalf of JTC1 SC</a:t>
            </a:r>
          </a:p>
          <a:p>
            <a:r>
              <a:rPr lang="en-AU" dirty="0" smtClean="0"/>
              <a:t>Seconded: Ian Sherlock</a:t>
            </a:r>
          </a:p>
          <a:p>
            <a:r>
              <a:rPr lang="en-AU" smtClean="0"/>
              <a:t>Result: 70,0,0 - passes</a:t>
            </a:r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In the SC (similar motion)		</a:t>
            </a:r>
            <a:endParaRPr lang="en-AU" dirty="0"/>
          </a:p>
          <a:p>
            <a:pPr lvl="1"/>
            <a:r>
              <a:rPr lang="en-AU" dirty="0" smtClean="0"/>
              <a:t>Moved</a:t>
            </a:r>
            <a:r>
              <a:rPr lang="en-AU" dirty="0"/>
              <a:t>: Donald Eastlake, Seconded: Ian </a:t>
            </a:r>
            <a:r>
              <a:rPr lang="en-AU" dirty="0" smtClean="0"/>
              <a:t>Sherlock</a:t>
            </a:r>
          </a:p>
          <a:p>
            <a:pPr lvl="1"/>
            <a:r>
              <a:rPr lang="en-AU" dirty="0" smtClean="0"/>
              <a:t>Result: 7,0,3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64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65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WG telecons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6162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 2013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6F38AC5-624C-4168-BD39-591F8E21A6CC}" type="slidenum">
              <a:rPr lang="en-US" sz="1200" b="0" smtClean="0"/>
              <a:pPr/>
              <a:t>14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477000" cy="304800"/>
          </a:xfrm>
        </p:spPr>
        <p:txBody>
          <a:bodyPr/>
          <a:lstStyle/>
          <a:p>
            <a:r>
              <a:rPr lang="en-US" sz="2800" smtClean="0"/>
              <a:t>Teleconferences</a:t>
            </a:r>
          </a:p>
        </p:txBody>
      </p:sp>
      <p:graphicFrame>
        <p:nvGraphicFramePr>
          <p:cNvPr id="2266115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8410273"/>
              </p:ext>
            </p:extLst>
          </p:nvPr>
        </p:nvGraphicFramePr>
        <p:xfrm>
          <a:off x="381000" y="914400"/>
          <a:ext cx="8458200" cy="4585753"/>
        </p:xfrm>
        <a:graphic>
          <a:graphicData uri="http://schemas.openxmlformats.org/drawingml/2006/table">
            <a:tbl>
              <a:tblPr/>
              <a:tblGrid>
                <a:gridCol w="1371600"/>
                <a:gridCol w="4495800"/>
                <a:gridCol w="1371600"/>
                <a:gridCol w="1219200"/>
              </a:tblGrid>
              <a:tr h="2408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Group</a:t>
                      </a:r>
                    </a:p>
                  </a:txBody>
                  <a:tcPr marL="18000" marR="18000" marT="17997" marB="17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Dates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Start Time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Duration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73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TGmc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Friday Feb 22, Monday March 11  (2 hours)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TGai</a:t>
                      </a:r>
                      <a:endParaRPr lang="en-US" sz="2000" b="0" kern="12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Tuesdays </a:t>
                      </a:r>
                      <a:r>
                        <a:rPr lang="en-GB" sz="2000" b="0" kern="120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</a:t>
                      </a:r>
                      <a:r>
                        <a:rPr lang="en-GB" sz="2000" b="0" kern="1200" baseline="3000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GB" sz="2000" b="0" kern="120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January 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to </a:t>
                      </a:r>
                      <a:r>
                        <a:rPr lang="en-GB" sz="2000" b="0" kern="120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r>
                        <a:rPr lang="en-GB" sz="2000" b="0" kern="1200" baseline="3000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GB" sz="2000" b="0" kern="1200" baseline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2000" b="0" kern="120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March</a:t>
                      </a:r>
                      <a:endParaRPr lang="en-GB" sz="2000" b="0" kern="12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09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TGah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Wed March 13th at 7 PM ET 1 hour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19:00 ET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7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TGac </a:t>
                      </a: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Jan 31, Feb 14, Feb 28, March 14, April 4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Jan 24, Feb 7, Feb 21, March 7, March 28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TGaf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1" marB="1778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Tuesdays to July 30th</a:t>
                      </a:r>
                    </a:p>
                  </a:txBody>
                  <a:tcPr marL="17780" marR="17780" marT="17781" marB="17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21:00 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ET</a:t>
                      </a:r>
                    </a:p>
                  </a:txBody>
                  <a:tcPr marL="17780" marR="17780" marT="17781" marB="17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Hours</a:t>
                      </a:r>
                    </a:p>
                  </a:txBody>
                  <a:tcPr marL="17780" marR="17780" marT="17781" marB="17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TGak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January 28th, February 18th, March 4th 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TGaq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February 21st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TGaj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REG SC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Thursdays,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12:30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1.5 Hours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24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WG OM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566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OM Motion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71AA584-A631-41C6-AA28-A674FF16BF7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/>
              <a:t>Approve 11-13/0001r1 as the 802.11 Operating Manual, effective January 18</a:t>
            </a:r>
            <a:r>
              <a:rPr lang="en-US" baseline="30000" dirty="0" smtClean="0"/>
              <a:t>th</a:t>
            </a:r>
            <a:r>
              <a:rPr lang="en-US" dirty="0" smtClean="0"/>
              <a:t> 2013.</a:t>
            </a:r>
          </a:p>
          <a:p>
            <a:endParaRPr lang="en-US" dirty="0"/>
          </a:p>
          <a:p>
            <a:r>
              <a:rPr lang="en-US" dirty="0" smtClean="0"/>
              <a:t>Moved:  Jon </a:t>
            </a:r>
            <a:r>
              <a:rPr lang="en-US" dirty="0" err="1" smtClean="0"/>
              <a:t>Rosdahl</a:t>
            </a:r>
            <a:endParaRPr lang="en-US" dirty="0" smtClean="0"/>
          </a:p>
          <a:p>
            <a:r>
              <a:rPr lang="en-US" dirty="0" smtClean="0"/>
              <a:t>Seconded: Adrian Stephens</a:t>
            </a:r>
          </a:p>
          <a:p>
            <a:endParaRPr lang="en-US" dirty="0"/>
          </a:p>
          <a:p>
            <a:r>
              <a:rPr lang="en-US" smtClean="0"/>
              <a:t>Result: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5823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JTC1 SC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6635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Motion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Motion:</a:t>
            </a:r>
          </a:p>
          <a:p>
            <a:pPr lvl="1"/>
            <a:r>
              <a:rPr lang="en-AU" i="1" dirty="0"/>
              <a:t>The </a:t>
            </a:r>
            <a:r>
              <a:rPr lang="en-AU" i="1" dirty="0" smtClean="0"/>
              <a:t>802.11 </a:t>
            </a:r>
            <a:r>
              <a:rPr lang="en-AU" i="1" dirty="0"/>
              <a:t>WG </a:t>
            </a:r>
            <a:r>
              <a:rPr lang="en-AU" i="1" dirty="0" smtClean="0"/>
              <a:t>approves that the </a:t>
            </a:r>
            <a:r>
              <a:rPr lang="en-AU" i="1" dirty="0"/>
              <a:t>Liaison Officer to SC6 send </a:t>
            </a:r>
            <a:r>
              <a:rPr lang="en-AU" i="1" dirty="0" smtClean="0"/>
              <a:t>11-13/123r1 </a:t>
            </a:r>
            <a:r>
              <a:rPr lang="en-AU" i="1" dirty="0"/>
              <a:t>with an appropriate cover letter as a response to the comments from the China NB during the ISO/IEC ballot on IEEE </a:t>
            </a:r>
            <a:r>
              <a:rPr lang="en-AU" i="1" dirty="0" smtClean="0"/>
              <a:t>802.11-2012</a:t>
            </a:r>
          </a:p>
          <a:p>
            <a:pPr lvl="1"/>
            <a:r>
              <a:rPr lang="en-AU" dirty="0" smtClean="0"/>
              <a:t>Moved: Andrew Myles on behalf of JTC1</a:t>
            </a:r>
          </a:p>
          <a:p>
            <a:pPr lvl="1"/>
            <a:r>
              <a:rPr lang="en-AU" dirty="0" smtClean="0"/>
              <a:t>Seconded: Dave </a:t>
            </a:r>
            <a:r>
              <a:rPr lang="en-AU" dirty="0" err="1" smtClean="0"/>
              <a:t>Halasz</a:t>
            </a:r>
            <a:endParaRPr lang="en-AU" dirty="0"/>
          </a:p>
          <a:p>
            <a:r>
              <a:rPr lang="en-AU" dirty="0" smtClean="0"/>
              <a:t>Note: equivalent motion passed in SC 7/0/1</a:t>
            </a:r>
          </a:p>
          <a:p>
            <a:pPr lvl="1"/>
            <a:r>
              <a:rPr lang="en-AU" dirty="0"/>
              <a:t>Moved: Dave </a:t>
            </a:r>
            <a:r>
              <a:rPr lang="en-AU" dirty="0" err="1"/>
              <a:t>Halasz</a:t>
            </a:r>
            <a:endParaRPr lang="en-AU" dirty="0"/>
          </a:p>
          <a:p>
            <a:pPr lvl="1"/>
            <a:r>
              <a:rPr lang="en-AU" dirty="0"/>
              <a:t>Seconded: Dan Harkins</a:t>
            </a:r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Jan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3995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Reg SC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023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 2013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3349FF6-67AE-4871-A670-E3D21006EF30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may be brought at the Jan 2013 midweek and closing plenaries.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800600"/>
          </a:xfrm>
        </p:spPr>
        <p:txBody>
          <a:bodyPr/>
          <a:lstStyle/>
          <a:p>
            <a:r>
              <a:rPr lang="en-US" dirty="0" smtClean="0"/>
              <a:t>Motion:</a:t>
            </a:r>
          </a:p>
          <a:p>
            <a:pPr>
              <a:buNone/>
            </a:pPr>
            <a:r>
              <a:rPr lang="en-US" dirty="0" smtClean="0"/>
              <a:t>	Approve the text in 11-13/0156r2 as the primary IEEE 802.11 input to 802.18 for the Reply Comment response to NPRM FCC 12-118.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b="1" dirty="0" smtClean="0"/>
              <a:t>Moved by Rich Kennedy on behalf of the Regulatory SC</a:t>
            </a:r>
          </a:p>
          <a:p>
            <a:r>
              <a:rPr lang="en-US" b="1" dirty="0" smtClean="0"/>
              <a:t>Seconded by: Peter Ecclesine</a:t>
            </a:r>
          </a:p>
          <a:p>
            <a:r>
              <a:rPr lang="en-US" b="1" dirty="0" smtClean="0"/>
              <a:t>Result: </a:t>
            </a:r>
          </a:p>
          <a:p>
            <a:pPr lvl="1">
              <a:buNone/>
            </a:pPr>
            <a:endParaRPr lang="en-US" sz="1800" b="1" dirty="0" smtClean="0"/>
          </a:p>
          <a:p>
            <a:pPr lvl="1">
              <a:buNone/>
            </a:pPr>
            <a:r>
              <a:rPr lang="en-US" sz="1800" b="1" dirty="0" smtClean="0"/>
              <a:t>Approved in the SC</a:t>
            </a:r>
          </a:p>
          <a:p>
            <a:pPr lvl="1">
              <a:buNone/>
            </a:pPr>
            <a:r>
              <a:rPr lang="en-US" sz="1800" b="1" dirty="0" smtClean="0"/>
              <a:t>Moved by: </a:t>
            </a:r>
            <a:r>
              <a:rPr lang="en-US" sz="1800" dirty="0" smtClean="0"/>
              <a:t>Ron Porat; </a:t>
            </a:r>
            <a:r>
              <a:rPr lang="en-US" sz="1800" b="1" dirty="0" smtClean="0"/>
              <a:t>Seconded by: </a:t>
            </a:r>
            <a:r>
              <a:rPr lang="en-US" sz="1800" dirty="0" smtClean="0"/>
              <a:t>Joe Kwak </a:t>
            </a:r>
            <a:r>
              <a:rPr lang="en-US" sz="1800" b="1" dirty="0" smtClean="0"/>
              <a:t>Result:  23  Y   0 N   2 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8A18A0A-F91A-4B94-B36A-05E6D30CA72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0068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r>
              <a:rPr lang="en-US" dirty="0" smtClean="0"/>
              <a:t>Motion:  </a:t>
            </a:r>
          </a:p>
          <a:p>
            <a:pPr>
              <a:buNone/>
            </a:pPr>
            <a:r>
              <a:rPr lang="en-US" dirty="0" smtClean="0"/>
              <a:t>	Approve document 11-13/0162r0 as the IEEE 802.11 input to 802.18 for the NPRM FCC 12-148 response.</a:t>
            </a:r>
          </a:p>
          <a:p>
            <a:pPr>
              <a:buNone/>
            </a:pPr>
            <a:endParaRPr lang="en-US" dirty="0" smtClean="0"/>
          </a:p>
          <a:p>
            <a:r>
              <a:rPr lang="en-US" sz="2600" b="1" dirty="0" smtClean="0"/>
              <a:t>Moved by Rich Kennedy on behalf of the Regulatory SC</a:t>
            </a:r>
          </a:p>
          <a:p>
            <a:r>
              <a:rPr lang="en-US" sz="2600" b="1" dirty="0" smtClean="0"/>
              <a:t>Seconded by: Peter Ecclesine</a:t>
            </a:r>
          </a:p>
          <a:p>
            <a:r>
              <a:rPr lang="en-US" sz="2600" b="1" dirty="0" smtClean="0"/>
              <a:t>Result: </a:t>
            </a:r>
          </a:p>
          <a:p>
            <a:pPr lvl="1">
              <a:buNone/>
            </a:pPr>
            <a:endParaRPr lang="en-US" b="1" dirty="0" smtClean="0"/>
          </a:p>
          <a:p>
            <a:pPr lvl="1">
              <a:buNone/>
            </a:pPr>
            <a:r>
              <a:rPr lang="en-US" sz="1800" b="1" dirty="0" smtClean="0"/>
              <a:t>Approved in the SC</a:t>
            </a:r>
          </a:p>
          <a:p>
            <a:pPr lvl="1">
              <a:buNone/>
            </a:pPr>
            <a:r>
              <a:rPr lang="en-US" sz="1800" b="1" dirty="0" smtClean="0"/>
              <a:t>Moved by: </a:t>
            </a:r>
            <a:r>
              <a:rPr lang="en-US" sz="1800" dirty="0" smtClean="0"/>
              <a:t>Ron Porat; </a:t>
            </a:r>
            <a:r>
              <a:rPr lang="en-US" sz="1800" b="1" dirty="0" smtClean="0"/>
              <a:t>Seconded by: </a:t>
            </a:r>
            <a:r>
              <a:rPr lang="en-US" sz="1800" dirty="0" smtClean="0"/>
              <a:t>Joe Kwak </a:t>
            </a:r>
            <a:r>
              <a:rPr lang="en-US" sz="1800" b="1" dirty="0" smtClean="0"/>
              <a:t>Result:  21  Y   0 N   1 A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8A18A0A-F91A-4B94-B36A-05E6D30CA72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2080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TGmc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6520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Instruct the </a:t>
            </a:r>
            <a:r>
              <a:rPr lang="en-US" dirty="0" err="1" smtClean="0"/>
              <a:t>TGmc</a:t>
            </a:r>
            <a:r>
              <a:rPr lang="en-US" dirty="0" smtClean="0"/>
              <a:t> editor to prepare P802.11mc D1.0 from P802.11mc D0.7 according to changes approved by </a:t>
            </a:r>
            <a:r>
              <a:rPr lang="en-US" dirty="0" err="1" smtClean="0"/>
              <a:t>TGmc</a:t>
            </a:r>
            <a:r>
              <a:rPr lang="en-US" dirty="0" smtClean="0"/>
              <a:t> at this session and</a:t>
            </a:r>
            <a:endParaRPr lang="en-CA" dirty="0" smtClean="0"/>
          </a:p>
          <a:p>
            <a:r>
              <a:rPr lang="en-US" dirty="0" smtClean="0"/>
              <a:t>Approve a 30 day </a:t>
            </a:r>
            <a:r>
              <a:rPr lang="en-US" dirty="0"/>
              <a:t>w</a:t>
            </a:r>
            <a:r>
              <a:rPr lang="en-US" dirty="0" smtClean="0"/>
              <a:t>orking group technical letter ballot asking the question “Should P802.11mc_D1.0 be forwarded to Sponsor Ballot?”</a:t>
            </a:r>
          </a:p>
          <a:p>
            <a:r>
              <a:rPr lang="en-US" dirty="0" smtClean="0"/>
              <a:t>Moved on behalf of </a:t>
            </a:r>
            <a:r>
              <a:rPr lang="en-US" dirty="0" err="1" smtClean="0"/>
              <a:t>TGmc</a:t>
            </a:r>
            <a:r>
              <a:rPr lang="en-US" dirty="0" smtClean="0"/>
              <a:t>: Dorothy Stanley</a:t>
            </a:r>
          </a:p>
          <a:p>
            <a:endParaRPr lang="en-US" dirty="0"/>
          </a:p>
          <a:p>
            <a:r>
              <a:rPr lang="en-US" sz="2000" dirty="0" smtClean="0"/>
              <a:t>TG result: Moved: Mark Hamilton, Seconded: Graham Smith; Result: 10-0-0 Passes</a:t>
            </a:r>
          </a:p>
        </p:txBody>
      </p:sp>
      <p:sp>
        <p:nvSpPr>
          <p:cNvPr id="1331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TGmc</a:t>
            </a:r>
            <a:r>
              <a:rPr lang="en-US" dirty="0" smtClean="0"/>
              <a:t> Initial WG Letter Ballot Motion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23B099D-3E48-422B-A44F-14A5C52FF88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86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TGak</a:t>
            </a:r>
            <a:r>
              <a:rPr lang="en-US" b="1" dirty="0" smtClean="0"/>
              <a:t> Officers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Century Schoolbook"/>
                <a:cs typeface="Century Schoolbook"/>
              </a:rPr>
              <a:t>At its first session Monday AM1, 802.11ak made the following Officer determinations:</a:t>
            </a:r>
          </a:p>
          <a:p>
            <a:r>
              <a:rPr lang="en-US" dirty="0" smtClean="0">
                <a:latin typeface="Century Schoolbook"/>
                <a:cs typeface="Century Schoolbook"/>
              </a:rPr>
              <a:t>Chair:</a:t>
            </a:r>
          </a:p>
          <a:p>
            <a:pPr lvl="1"/>
            <a:r>
              <a:rPr lang="en-US" dirty="0" smtClean="0">
                <a:latin typeface="Century Schoolbook"/>
                <a:cs typeface="Century Schoolbook"/>
              </a:rPr>
              <a:t>Recommend Donald Eastlake, 3</a:t>
            </a:r>
            <a:r>
              <a:rPr lang="en-US" baseline="30000" dirty="0" smtClean="0">
                <a:latin typeface="Century Schoolbook"/>
                <a:cs typeface="Century Schoolbook"/>
              </a:rPr>
              <a:t>rd</a:t>
            </a:r>
            <a:r>
              <a:rPr lang="en-US" dirty="0" smtClean="0">
                <a:latin typeface="Century Schoolbook"/>
                <a:cs typeface="Century Schoolbook"/>
              </a:rPr>
              <a:t> (Huawei) to the WG.</a:t>
            </a:r>
          </a:p>
          <a:p>
            <a:pPr lvl="2"/>
            <a:r>
              <a:rPr lang="en-US" dirty="0" smtClean="0">
                <a:latin typeface="Century Schoolbook"/>
                <a:cs typeface="Century Schoolbook"/>
              </a:rPr>
              <a:t>Vote: 34-</a:t>
            </a:r>
            <a:r>
              <a:rPr lang="en-US" smtClean="0">
                <a:latin typeface="Century Schoolbook"/>
                <a:cs typeface="Century Schoolbook"/>
              </a:rPr>
              <a:t>0-1</a:t>
            </a:r>
            <a:endParaRPr lang="en-US" dirty="0" smtClean="0">
              <a:latin typeface="Century Schoolbook"/>
              <a:cs typeface="Century Schoolbook"/>
            </a:endParaRPr>
          </a:p>
          <a:p>
            <a:r>
              <a:rPr lang="en-US" dirty="0" smtClean="0">
                <a:latin typeface="Century Schoolbook"/>
                <a:cs typeface="Century Schoolbook"/>
              </a:rPr>
              <a:t>Secretary:</a:t>
            </a:r>
          </a:p>
          <a:p>
            <a:pPr lvl="1"/>
            <a:r>
              <a:rPr lang="en-US" dirty="0" smtClean="0">
                <a:latin typeface="Century Schoolbook"/>
                <a:cs typeface="Century Schoolbook"/>
              </a:rPr>
              <a:t>Recommend ZHUANG Yan (Huawei) to the WG.</a:t>
            </a:r>
          </a:p>
          <a:p>
            <a:pPr lvl="2"/>
            <a:r>
              <a:rPr lang="en-US" dirty="0" smtClean="0">
                <a:latin typeface="Century Schoolbook"/>
                <a:cs typeface="Century Schoolbook"/>
              </a:rPr>
              <a:t>By acclamation</a:t>
            </a:r>
          </a:p>
          <a:p>
            <a:r>
              <a:rPr lang="en-US" dirty="0" smtClean="0">
                <a:latin typeface="Century Schoolbook"/>
                <a:cs typeface="Century Schoolbook"/>
              </a:rPr>
              <a:t>Technical Editor and Vice Chair(s):</a:t>
            </a:r>
          </a:p>
          <a:p>
            <a:pPr lvl="1"/>
            <a:r>
              <a:rPr lang="en-US" dirty="0" smtClean="0">
                <a:latin typeface="Century Schoolbook"/>
                <a:cs typeface="Century Schoolbook"/>
              </a:rPr>
              <a:t>Not needed at this time</a:t>
            </a:r>
          </a:p>
          <a:p>
            <a:pPr lvl="2"/>
            <a:r>
              <a:rPr lang="en-US" dirty="0" smtClean="0">
                <a:latin typeface="Century Schoolbook"/>
                <a:cs typeface="Century Schoolbook"/>
              </a:rPr>
              <a:t>By unanimous consent</a:t>
            </a:r>
            <a:endParaRPr lang="en-US" dirty="0">
              <a:latin typeface="Century Schoolbook"/>
              <a:cs typeface="Century Schoolbook"/>
            </a:endParaRPr>
          </a:p>
        </p:txBody>
      </p:sp>
    </p:spTree>
    <p:extLst>
      <p:ext uri="{BB962C8B-B14F-4D97-AF65-F5344CB8AC3E}">
        <p14:creationId xmlns:p14="http://schemas.microsoft.com/office/powerpoint/2010/main" val="211301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800" smtClean="0"/>
              <a:t>January 2013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Slide </a:t>
            </a:r>
            <a:fld id="{4D46ED87-435B-44C1-8547-2EB42CAFF03E}" type="slidenum">
              <a:rPr lang="en-US" sz="1200" smtClean="0"/>
              <a:pPr>
                <a:defRPr/>
              </a:pPr>
              <a:t>5</a:t>
            </a:fld>
            <a:endParaRPr 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802.11aq – January 2013</a:t>
            </a:r>
            <a:br>
              <a:rPr lang="en-US" smtClean="0"/>
            </a:br>
            <a:r>
              <a:rPr lang="en-US" sz="2400" b="0" smtClean="0"/>
              <a:t>Officer Recommendations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752600"/>
            <a:ext cx="7772400" cy="4495800"/>
          </a:xfrm>
        </p:spPr>
        <p:txBody>
          <a:bodyPr lIns="91440" tIns="45720" rIns="91440" bIns="45720"/>
          <a:lstStyle/>
          <a:p>
            <a:r>
              <a:rPr lang="en-GB" smtClean="0"/>
              <a:t>Chair</a:t>
            </a:r>
          </a:p>
          <a:p>
            <a:pPr lvl="1"/>
            <a:r>
              <a:rPr lang="en-GB" smtClean="0"/>
              <a:t>One nominee (Stephen McCann - RIM)</a:t>
            </a:r>
          </a:p>
          <a:p>
            <a:pPr lvl="1"/>
            <a:r>
              <a:rPr lang="en-GB" smtClean="0"/>
              <a:t>Vote Results:  For: 32,    Against: 0,    Abstain: 0</a:t>
            </a:r>
          </a:p>
          <a:p>
            <a:r>
              <a:rPr lang="en-GB" smtClean="0"/>
              <a:t>Vice-chair</a:t>
            </a:r>
          </a:p>
          <a:p>
            <a:pPr lvl="1"/>
            <a:r>
              <a:rPr lang="en-GB" smtClean="0"/>
              <a:t>Two nominees (Yunsong Yang – Huawei, Dwight Smith - Motorola Mobility)</a:t>
            </a:r>
          </a:p>
          <a:p>
            <a:pPr lvl="1"/>
            <a:r>
              <a:rPr lang="en-GB" smtClean="0"/>
              <a:t>Question was then raised regarding whether there could be a need for two Vice-Chairs.</a:t>
            </a:r>
          </a:p>
          <a:p>
            <a:pPr lvl="1"/>
            <a:r>
              <a:rPr lang="en-GB" smtClean="0"/>
              <a:t>Strawpoll Results: For: 18,   Against: 0,   Abstain: 18 </a:t>
            </a:r>
          </a:p>
          <a:p>
            <a:pPr lvl="1"/>
            <a:r>
              <a:rPr lang="en-GB" smtClean="0"/>
              <a:t>The chair decided this as sufficient indication for acceptance of 2 vice-chairs.</a:t>
            </a:r>
          </a:p>
          <a:p>
            <a:pPr lvl="1"/>
            <a:r>
              <a:rPr lang="en-GB" smtClean="0"/>
              <a:t>Two nominations accepted by unanimous consent</a:t>
            </a:r>
          </a:p>
        </p:txBody>
      </p:sp>
    </p:spTree>
    <p:extLst>
      <p:ext uri="{BB962C8B-B14F-4D97-AF65-F5344CB8AC3E}">
        <p14:creationId xmlns:p14="http://schemas.microsoft.com/office/powerpoint/2010/main" val="15979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800" smtClean="0"/>
              <a:t>January 2013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Slide </a:t>
            </a:r>
            <a:fld id="{B44C4DDC-2409-453F-9B97-528442635D96}" type="slidenum">
              <a:rPr lang="en-US" sz="1200" smtClean="0"/>
              <a:pPr>
                <a:defRPr/>
              </a:pPr>
              <a:t>6</a:t>
            </a:fld>
            <a:endParaRPr lang="en-US" sz="1200" smtClean="0"/>
          </a:p>
        </p:txBody>
      </p:sp>
      <p:sp>
        <p:nvSpPr>
          <p:cNvPr id="4101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802.11aq – January 2013</a:t>
            </a:r>
            <a:br>
              <a:rPr lang="en-US" smtClean="0"/>
            </a:br>
            <a:r>
              <a:rPr lang="en-US" sz="2400" b="0" smtClean="0"/>
              <a:t>Officer Recommendations</a:t>
            </a:r>
          </a:p>
        </p:txBody>
      </p:sp>
      <p:sp>
        <p:nvSpPr>
          <p:cNvPr id="4102" name="Content Placeholder 2"/>
          <p:cNvSpPr>
            <a:spLocks noGrp="1"/>
          </p:cNvSpPr>
          <p:nvPr>
            <p:ph idx="4294967295"/>
          </p:nvPr>
        </p:nvSpPr>
        <p:spPr>
          <a:xfrm>
            <a:off x="685800" y="1752600"/>
            <a:ext cx="7772400" cy="3962400"/>
          </a:xfrm>
        </p:spPr>
        <p:txBody>
          <a:bodyPr lIns="91440" tIns="45720" rIns="91440" bIns="45720"/>
          <a:lstStyle/>
          <a:p>
            <a:r>
              <a:rPr lang="en-GB" smtClean="0"/>
              <a:t>Technical Editor</a:t>
            </a:r>
          </a:p>
          <a:p>
            <a:pPr lvl="1"/>
            <a:r>
              <a:rPr lang="en-GB" smtClean="0"/>
              <a:t>One nominee (Dan Gal  - Alcatel-Lucent)</a:t>
            </a:r>
          </a:p>
          <a:p>
            <a:pPr lvl="1"/>
            <a:r>
              <a:rPr lang="en-GB" smtClean="0"/>
              <a:t>The group accepted the candidate by unanimous consent.</a:t>
            </a:r>
          </a:p>
          <a:p>
            <a:r>
              <a:rPr lang="en-GB" smtClean="0"/>
              <a:t>Secretary</a:t>
            </a:r>
          </a:p>
          <a:p>
            <a:pPr lvl="1"/>
            <a:r>
              <a:rPr lang="en-GB" smtClean="0"/>
              <a:t>There were no pre-meeting nominees.</a:t>
            </a:r>
          </a:p>
          <a:p>
            <a:pPr lvl="1"/>
            <a:r>
              <a:rPr lang="en-GB" smtClean="0"/>
              <a:t>Dwight Smith (Motorola Mobility) offered to continue handling minutes until another candidate wants to take over the role.</a:t>
            </a:r>
          </a:p>
          <a:p>
            <a:pPr lvl="1"/>
            <a:r>
              <a:rPr lang="en-GB" smtClean="0"/>
              <a:t>There was unanimous consent to having Dwight continue in this role.</a:t>
            </a:r>
          </a:p>
        </p:txBody>
      </p:sp>
    </p:spTree>
    <p:extLst>
      <p:ext uri="{BB962C8B-B14F-4D97-AF65-F5344CB8AC3E}">
        <p14:creationId xmlns:p14="http://schemas.microsoft.com/office/powerpoint/2010/main" val="402728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TGac</a:t>
            </a:r>
            <a:r>
              <a:rPr lang="en-CA" dirty="0" smtClean="0"/>
              <a:t> Recirculation Ballot Motion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 smtClean="0"/>
              <a:t>Having approved comment resolutions for all of the comments received from LB190 on </a:t>
            </a:r>
            <a:r>
              <a:rPr lang="en-US" sz="2000" dirty="0" err="1" smtClean="0"/>
              <a:t>TGac</a:t>
            </a:r>
            <a:r>
              <a:rPr lang="en-US" sz="2000" dirty="0" smtClean="0"/>
              <a:t> D4.0 as contained in document 11-12/1277r10,</a:t>
            </a:r>
            <a:endParaRPr lang="en-CA" sz="2000" dirty="0" smtClean="0"/>
          </a:p>
          <a:p>
            <a:pPr lvl="0"/>
            <a:r>
              <a:rPr lang="en-US" sz="2000" dirty="0" smtClean="0"/>
              <a:t>Instruct the editor to prepare Draft D5.0 incorporating these resolutions and,</a:t>
            </a:r>
            <a:endParaRPr lang="en-CA" sz="2000" dirty="0" smtClean="0"/>
          </a:p>
          <a:p>
            <a:pPr lvl="0"/>
            <a:r>
              <a:rPr lang="en-US" sz="2000" dirty="0" smtClean="0"/>
              <a:t>Approve a 15 day Working Group Recirculation Ballot asking the question “Should </a:t>
            </a:r>
            <a:r>
              <a:rPr lang="en-US" sz="2000" dirty="0" err="1" smtClean="0"/>
              <a:t>TGac</a:t>
            </a:r>
            <a:r>
              <a:rPr lang="en-US" sz="2000" dirty="0" smtClean="0"/>
              <a:t> D5.0 be forwarded to Sponsor Ballot?”</a:t>
            </a:r>
            <a:endParaRPr lang="en-CA" sz="2000" dirty="0" smtClean="0"/>
          </a:p>
          <a:p>
            <a:r>
              <a:rPr lang="en-US" sz="2000" dirty="0" smtClean="0"/>
              <a:t> </a:t>
            </a:r>
            <a:endParaRPr lang="en-CA" sz="2000" dirty="0" smtClean="0"/>
          </a:p>
          <a:p>
            <a:pPr lvl="0"/>
            <a:r>
              <a:rPr lang="en-GB" sz="2000" dirty="0" smtClean="0"/>
              <a:t>Moved by Osama </a:t>
            </a:r>
            <a:r>
              <a:rPr lang="en-GB" sz="2000" dirty="0" err="1" smtClean="0"/>
              <a:t>Aboul-Magd</a:t>
            </a:r>
            <a:r>
              <a:rPr lang="en-GB" sz="2000" dirty="0" smtClean="0"/>
              <a:t> on behalf of </a:t>
            </a:r>
            <a:r>
              <a:rPr lang="en-GB" sz="2000" dirty="0" err="1" smtClean="0"/>
              <a:t>TGac</a:t>
            </a:r>
            <a:endParaRPr lang="en-GB" sz="2000" dirty="0" smtClean="0"/>
          </a:p>
          <a:p>
            <a:pPr marL="0" lvl="0" indent="0">
              <a:buNone/>
            </a:pPr>
            <a:endParaRPr lang="en-GB" sz="2000" dirty="0" smtClean="0"/>
          </a:p>
          <a:p>
            <a:pPr lvl="0"/>
            <a:r>
              <a:rPr lang="en-GB" sz="2000" dirty="0" smtClean="0"/>
              <a:t>Result: 104,0,0 - passes</a:t>
            </a:r>
            <a:endParaRPr lang="en-CA" sz="2000" dirty="0" smtClean="0"/>
          </a:p>
          <a:p>
            <a:pPr lvl="0"/>
            <a:r>
              <a:rPr lang="en-GB" sz="1600" dirty="0" smtClean="0"/>
              <a:t>In </a:t>
            </a:r>
            <a:r>
              <a:rPr lang="en-GB" sz="1600" dirty="0" err="1" smtClean="0"/>
              <a:t>TGac</a:t>
            </a:r>
            <a:r>
              <a:rPr lang="en-GB" sz="1600" dirty="0" smtClean="0"/>
              <a:t>: Moved: </a:t>
            </a:r>
            <a:r>
              <a:rPr lang="en-GB" sz="1600" dirty="0" err="1" smtClean="0"/>
              <a:t>Eldad</a:t>
            </a:r>
            <a:r>
              <a:rPr lang="en-GB" sz="1600" dirty="0" smtClean="0"/>
              <a:t> </a:t>
            </a:r>
            <a:r>
              <a:rPr lang="en-GB" sz="1600" dirty="0" err="1" smtClean="0"/>
              <a:t>Perahia</a:t>
            </a:r>
            <a:r>
              <a:rPr lang="en-GB" sz="1600" dirty="0" smtClean="0"/>
              <a:t>,  Seconded: Robert Stacey, Result: 11,0,0 – passes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9BBCA88-24E6-4855-972E-520D491F780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3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TGaf</a:t>
            </a:r>
            <a:r>
              <a:rPr lang="en-US" dirty="0" smtClean="0"/>
              <a:t> Recirculation Ballot Motion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Having </a:t>
            </a:r>
            <a:r>
              <a:rPr lang="en-US" sz="2000" dirty="0" smtClean="0"/>
              <a:t>approved comment resolutions for all of the comments received from LB189 and the Comment Collection on </a:t>
            </a:r>
            <a:r>
              <a:rPr lang="en-US" sz="2000" dirty="0" err="1" smtClean="0"/>
              <a:t>TGaf</a:t>
            </a:r>
            <a:r>
              <a:rPr lang="en-US" sz="2000" dirty="0" smtClean="0"/>
              <a:t>  D2.0 and D2.2 respectively, as contained in document 11-12/1017r29</a:t>
            </a:r>
          </a:p>
          <a:p>
            <a:r>
              <a:rPr lang="en-US" sz="2000" dirty="0" smtClean="0"/>
              <a:t>Instruct the editor to prepare Draft 3.0 incorporating these resolutions and,</a:t>
            </a:r>
          </a:p>
          <a:p>
            <a:r>
              <a:rPr lang="en-US" sz="2000" dirty="0" smtClean="0"/>
              <a:t>Approve a 15 day Working Group Recirculation Ballot, asking the question “Should P802.11af D3.0 be forwarded to Sponsor Ballot?”</a:t>
            </a:r>
          </a:p>
          <a:p>
            <a:r>
              <a:rPr lang="en-US" sz="2000" dirty="0" smtClean="0"/>
              <a:t> (as amended)</a:t>
            </a:r>
          </a:p>
          <a:p>
            <a:r>
              <a:rPr lang="en-GB" sz="2000" dirty="0" smtClean="0"/>
              <a:t>Moved by Rich Kennedy on behalf of </a:t>
            </a:r>
            <a:r>
              <a:rPr lang="en-GB" sz="2000" dirty="0" err="1" smtClean="0"/>
              <a:t>TGaf</a:t>
            </a:r>
            <a:endParaRPr lang="en-GB" sz="2000" dirty="0" smtClean="0"/>
          </a:p>
          <a:p>
            <a:r>
              <a:rPr lang="en-GB" sz="2000" dirty="0" smtClean="0"/>
              <a:t>Seconded: Stuart Kerry</a:t>
            </a:r>
          </a:p>
          <a:p>
            <a:r>
              <a:rPr lang="en-GB" sz="2000" dirty="0" smtClean="0"/>
              <a:t>Result: 100,0,0 - passes</a:t>
            </a:r>
            <a:endParaRPr lang="en-US" sz="2000" dirty="0" smtClean="0"/>
          </a:p>
          <a:p>
            <a:r>
              <a:rPr lang="en-GB" sz="2000" dirty="0" err="1" smtClean="0"/>
              <a:t>TGaf</a:t>
            </a:r>
            <a:r>
              <a:rPr lang="en-GB" sz="2000" dirty="0" smtClean="0"/>
              <a:t> vote: </a:t>
            </a:r>
            <a:endParaRPr lang="en-US" sz="2000" dirty="0" smtClean="0"/>
          </a:p>
          <a:p>
            <a:r>
              <a:rPr lang="en-GB" sz="2000" dirty="0" smtClean="0"/>
              <a:t>Moved: </a:t>
            </a:r>
            <a:r>
              <a:rPr lang="en-GB" sz="2000" dirty="0" err="1" smtClean="0"/>
              <a:t>Yongho</a:t>
            </a:r>
            <a:r>
              <a:rPr lang="en-GB" sz="2000" dirty="0" smtClean="0"/>
              <a:t>  Seconded: Zhou </a:t>
            </a:r>
            <a:r>
              <a:rPr lang="en-GB" sz="2000" dirty="0" err="1" smtClean="0"/>
              <a:t>Lan</a:t>
            </a:r>
            <a:r>
              <a:rPr lang="en-GB" sz="2000" dirty="0" smtClean="0"/>
              <a:t> Result: 11-0-0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4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800" dirty="0" smtClean="0"/>
              <a:t>The 802 JTC1 SC discussed whether to submit amendments in addition to revisions to ISO/IEC</a:t>
            </a:r>
            <a:endParaRPr lang="en-A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000" dirty="0" smtClean="0"/>
              <a:t>IEEE 802.11-2012 was just approved by ISO/IEC JTC1 as ISO/IEC 8802-11:2012 under the PSDO</a:t>
            </a:r>
          </a:p>
          <a:p>
            <a:r>
              <a:rPr lang="en-AU" sz="2000" dirty="0" smtClean="0"/>
              <a:t>On Tues PM1 the IEEE 802 JTC1 SC discussed whether to also submit amendments for ratification, in addition to revisions</a:t>
            </a:r>
          </a:p>
          <a:p>
            <a:r>
              <a:rPr lang="en-AU" sz="2000" dirty="0" smtClean="0"/>
              <a:t>Discussion indicated it made sense to submit amendments as well because it reduces time between submissions, thus:</a:t>
            </a:r>
          </a:p>
          <a:p>
            <a:pPr lvl="1"/>
            <a:r>
              <a:rPr lang="en-AU" sz="1800" dirty="0"/>
              <a:t>M</a:t>
            </a:r>
            <a:r>
              <a:rPr lang="en-AU" sz="1800" dirty="0" smtClean="0"/>
              <a:t>aintaining an on going relationship with SC6</a:t>
            </a:r>
          </a:p>
          <a:p>
            <a:pPr lvl="1"/>
            <a:r>
              <a:rPr lang="en-AU" sz="1800" dirty="0" smtClean="0"/>
              <a:t>Minimising risk from not having all approved amendments ratified as “international” standards</a:t>
            </a:r>
          </a:p>
          <a:p>
            <a:r>
              <a:rPr lang="en-AU" sz="2000" dirty="0" smtClean="0"/>
              <a:t>A motion was approved 7/0/3</a:t>
            </a:r>
            <a:endParaRPr lang="en-AU" sz="2000" dirty="0"/>
          </a:p>
          <a:p>
            <a:pPr lvl="1"/>
            <a:r>
              <a:rPr lang="en-AU" sz="1800" i="1" dirty="0"/>
              <a:t>The IEEE 802 JTC1 SC recommends to the IEEE 802.11 WG that IEEE 802.11aa/ad/</a:t>
            </a:r>
            <a:r>
              <a:rPr lang="en-AU" sz="1800" i="1" dirty="0" err="1"/>
              <a:t>ae</a:t>
            </a:r>
            <a:r>
              <a:rPr lang="en-AU" sz="1800" i="1" dirty="0"/>
              <a:t> be submitted to ISO/IEC JTC1 for ratification under the PSDO process</a:t>
            </a:r>
          </a:p>
          <a:p>
            <a:pPr lvl="1"/>
            <a:r>
              <a:rPr lang="en-AU" sz="1800" dirty="0"/>
              <a:t>Moved: </a:t>
            </a:r>
            <a:r>
              <a:rPr lang="en-AU" sz="1800" dirty="0" smtClean="0"/>
              <a:t>Donald Eastlake, Seconded</a:t>
            </a:r>
            <a:r>
              <a:rPr lang="en-AU" sz="1800" dirty="0"/>
              <a:t>: Ian </a:t>
            </a:r>
            <a:r>
              <a:rPr lang="en-AU" sz="1800" dirty="0" smtClean="0"/>
              <a:t>Sherlock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71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75745</TotalTime>
  <Words>1184</Words>
  <Application>Microsoft Office PowerPoint</Application>
  <PresentationFormat>On-screen Show (4:3)</PresentationFormat>
  <Paragraphs>248</Paragraphs>
  <Slides>23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Default Design</vt:lpstr>
      <vt:lpstr>Document</vt:lpstr>
      <vt:lpstr>802.11 Jan 2013 Motions</vt:lpstr>
      <vt:lpstr>Abstract</vt:lpstr>
      <vt:lpstr>Wednesday</vt:lpstr>
      <vt:lpstr>TGak Officers</vt:lpstr>
      <vt:lpstr>IEEE 802.11aq – January 2013 Officer Recommendations</vt:lpstr>
      <vt:lpstr>IEEE 802.11aq – January 2013 Officer Recommendations</vt:lpstr>
      <vt:lpstr>TGac Recirculation Ballot Motion</vt:lpstr>
      <vt:lpstr>TGaf Recirculation Ballot Motion</vt:lpstr>
      <vt:lpstr>The 802 JTC1 SC discussed whether to submit amendments in addition to revisions to ISO/IEC</vt:lpstr>
      <vt:lpstr>The IEEE 802.11 WG is asked to consider a motion to approved the submission of amendments to ISO/IEC</vt:lpstr>
      <vt:lpstr>JTC1 Motion on 802.11/aa/ad/ae</vt:lpstr>
      <vt:lpstr>Friday</vt:lpstr>
      <vt:lpstr>WG telecons</vt:lpstr>
      <vt:lpstr>Teleconferences</vt:lpstr>
      <vt:lpstr>WG OM</vt:lpstr>
      <vt:lpstr>OM Motion</vt:lpstr>
      <vt:lpstr>JTC1 SC</vt:lpstr>
      <vt:lpstr>Motion</vt:lpstr>
      <vt:lpstr>Reg SC</vt:lpstr>
      <vt:lpstr>Motion #1</vt:lpstr>
      <vt:lpstr>Motion #2</vt:lpstr>
      <vt:lpstr>TGmc</vt:lpstr>
      <vt:lpstr>TGmc Initial WG Letter Ballot Motion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Adrian Stephens, 207</cp:lastModifiedBy>
  <cp:revision>1322</cp:revision>
  <cp:lastPrinted>1998-02-10T13:28:06Z</cp:lastPrinted>
  <dcterms:created xsi:type="dcterms:W3CDTF">1998-02-10T13:07:52Z</dcterms:created>
  <dcterms:modified xsi:type="dcterms:W3CDTF">2013-01-18T04:29:01Z</dcterms:modified>
</cp:coreProperties>
</file>