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57" r:id="rId3"/>
    <p:sldId id="263" r:id="rId4"/>
    <p:sldId id="264" r:id="rId5"/>
    <p:sldId id="303" r:id="rId6"/>
    <p:sldId id="266" r:id="rId7"/>
    <p:sldId id="267" r:id="rId8"/>
    <p:sldId id="268" r:id="rId9"/>
    <p:sldId id="311" r:id="rId10"/>
    <p:sldId id="269" r:id="rId11"/>
    <p:sldId id="270" r:id="rId12"/>
    <p:sldId id="271" r:id="rId13"/>
    <p:sldId id="272" r:id="rId14"/>
    <p:sldId id="273" r:id="rId15"/>
    <p:sldId id="304" r:id="rId16"/>
    <p:sldId id="313" r:id="rId17"/>
    <p:sldId id="312" r:id="rId18"/>
    <p:sldId id="275" r:id="rId19"/>
    <p:sldId id="276" r:id="rId20"/>
    <p:sldId id="277" r:id="rId21"/>
    <p:sldId id="278" r:id="rId22"/>
    <p:sldId id="279" r:id="rId23"/>
    <p:sldId id="280" r:id="rId24"/>
    <p:sldId id="281" r:id="rId25"/>
    <p:sldId id="282" r:id="rId26"/>
    <p:sldId id="283" r:id="rId27"/>
    <p:sldId id="284" r:id="rId28"/>
    <p:sldId id="305" r:id="rId29"/>
    <p:sldId id="286" r:id="rId30"/>
    <p:sldId id="287" r:id="rId31"/>
    <p:sldId id="314" r:id="rId32"/>
    <p:sldId id="315" r:id="rId33"/>
    <p:sldId id="316" r:id="rId34"/>
    <p:sldId id="317" r:id="rId35"/>
    <p:sldId id="318" r:id="rId36"/>
    <p:sldId id="319" r:id="rId37"/>
    <p:sldId id="320" r:id="rId38"/>
    <p:sldId id="321" r:id="rId39"/>
    <p:sldId id="322" r:id="rId40"/>
    <p:sldId id="323" r:id="rId41"/>
    <p:sldId id="324" r:id="rId42"/>
    <p:sldId id="325" r:id="rId43"/>
    <p:sldId id="306" r:id="rId44"/>
    <p:sldId id="289" r:id="rId45"/>
    <p:sldId id="326" r:id="rId46"/>
    <p:sldId id="307" r:id="rId47"/>
    <p:sldId id="291" r:id="rId48"/>
    <p:sldId id="309" r:id="rId49"/>
    <p:sldId id="302" r:id="rId5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60" autoAdjust="0"/>
    <p:restoredTop sz="94660"/>
  </p:normalViewPr>
  <p:slideViewPr>
    <p:cSldViewPr>
      <p:cViewPr varScale="1">
        <p:scale>
          <a:sx n="90" d="100"/>
          <a:sy n="90" d="100"/>
        </p:scale>
        <p:origin x="-15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802.11-12/1441r0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December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Norman Finn, Cisco Systems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8221209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802.11-12/1441r0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December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Norman Finn, Cisco Systems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254147453"/>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802.11-12/1441r0</a:t>
            </a:r>
            <a:endParaRPr lang="en-US"/>
          </a:p>
        </p:txBody>
      </p:sp>
      <p:sp>
        <p:nvSpPr>
          <p:cNvPr id="5" name="Rectangle 3"/>
          <p:cNvSpPr>
            <a:spLocks noGrp="1" noChangeArrowheads="1"/>
          </p:cNvSpPr>
          <p:nvPr>
            <p:ph type="dt"/>
          </p:nvPr>
        </p:nvSpPr>
        <p:spPr>
          <a:ln/>
        </p:spPr>
        <p:txBody>
          <a:bodyPr/>
          <a:lstStyle/>
          <a:p>
            <a:r>
              <a:rPr lang="en-US" smtClean="0"/>
              <a:t>December 2012</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802.11-12/1441r0</a:t>
            </a:r>
            <a:endParaRPr lang="en-US"/>
          </a:p>
        </p:txBody>
      </p:sp>
      <p:sp>
        <p:nvSpPr>
          <p:cNvPr id="5" name="Rectangle 3"/>
          <p:cNvSpPr>
            <a:spLocks noGrp="1" noChangeArrowheads="1"/>
          </p:cNvSpPr>
          <p:nvPr>
            <p:ph type="dt"/>
          </p:nvPr>
        </p:nvSpPr>
        <p:spPr>
          <a:ln/>
        </p:spPr>
        <p:txBody>
          <a:bodyPr/>
          <a:lstStyle/>
          <a:p>
            <a:r>
              <a:rPr lang="en-US" smtClean="0"/>
              <a:t>December 2012</a:t>
            </a:r>
            <a:endParaRPr lang="en-US"/>
          </a:p>
        </p:txBody>
      </p:sp>
      <p:sp>
        <p:nvSpPr>
          <p:cNvPr id="6" name="Rectangle 6"/>
          <p:cNvSpPr>
            <a:spLocks noGrp="1" noChangeArrowheads="1"/>
          </p:cNvSpPr>
          <p:nvPr>
            <p:ph type="ftr"/>
          </p:nvPr>
        </p:nvSpPr>
        <p:spPr>
          <a:ln/>
        </p:spPr>
        <p:txBody>
          <a:bodyPr/>
          <a:lstStyle/>
          <a:p>
            <a:r>
              <a:rPr lang="en-US" smtClean="0"/>
              <a:t>Norman Finn, Cisco Systems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a:xfrm>
            <a:off x="1154113" y="701675"/>
            <a:ext cx="4624387" cy="3467100"/>
          </a:xfrm>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ヒラギノ角ゴ Pro W3" charset="0"/>
              <a:cs typeface="ヒラギノ角ゴ Pro W3"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3288">
              <a:defRPr sz="2400" b="1">
                <a:solidFill>
                  <a:schemeClr val="tx1"/>
                </a:solidFill>
                <a:latin typeface="Arial" charset="0"/>
                <a:ea typeface="ヒラギノ角ゴ Pro W3" charset="0"/>
                <a:cs typeface="ヒラギノ角ゴ Pro W3" charset="0"/>
              </a:defRPr>
            </a:lvl1pPr>
            <a:lvl2pPr marL="37931725" indent="-37474525" defTabSz="903288">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fld id="{D30FE285-71B9-184C-AD11-7CB5C4FF4EED}" type="slidenum">
              <a:rPr lang="en-US" sz="800" b="0"/>
              <a:pPr/>
              <a:t>24</a:t>
            </a:fld>
            <a:endParaRPr lang="en-US" sz="8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January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152400"/>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143000"/>
            <a:ext cx="8578850" cy="5200227"/>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71808785"/>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January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January 2013</a:t>
            </a:r>
            <a:endParaRPr lang="en-GB"/>
          </a:p>
        </p:txBody>
      </p:sp>
      <p:sp>
        <p:nvSpPr>
          <p:cNvPr id="6" name="Footer Placeholder 5"/>
          <p:cNvSpPr>
            <a:spLocks noGrp="1"/>
          </p:cNvSpPr>
          <p:nvPr>
            <p:ph type="ftr" idx="11"/>
          </p:nvPr>
        </p:nvSpPr>
        <p:spPr/>
        <p:txBody>
          <a:bodyPr/>
          <a:lstStyle>
            <a:lvl1pPr>
              <a:defRPr/>
            </a:lvl1pPr>
          </a:lstStyle>
          <a:p>
            <a:r>
              <a:rPr lang="en-GB" smtClean="0"/>
              <a:t>Norman Finn, Cisco Systems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January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Norman Finn,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January 2013</a:t>
            </a:r>
            <a:endParaRPr lang="en-GB"/>
          </a:p>
        </p:txBody>
      </p:sp>
      <p:sp>
        <p:nvSpPr>
          <p:cNvPr id="4" name="Footer Placeholder 3"/>
          <p:cNvSpPr>
            <a:spLocks noGrp="1"/>
          </p:cNvSpPr>
          <p:nvPr>
            <p:ph type="ftr" idx="11"/>
          </p:nvPr>
        </p:nvSpPr>
        <p:spPr/>
        <p:txBody>
          <a:bodyPr/>
          <a:lstStyle>
            <a:lvl1pPr>
              <a:defRPr/>
            </a:lvl1pPr>
          </a:lstStyle>
          <a:p>
            <a:r>
              <a:rPr lang="en-GB" smtClean="0"/>
              <a:t>Norman Finn, Cisco Systems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January 2013</a:t>
            </a:r>
            <a:endParaRPr lang="en-GB"/>
          </a:p>
        </p:txBody>
      </p:sp>
      <p:sp>
        <p:nvSpPr>
          <p:cNvPr id="3" name="Footer Placeholder 2"/>
          <p:cNvSpPr>
            <a:spLocks noGrp="1"/>
          </p:cNvSpPr>
          <p:nvPr>
            <p:ph type="ftr" idx="11"/>
          </p:nvPr>
        </p:nvSpPr>
        <p:spPr/>
        <p:txBody>
          <a:bodyPr/>
          <a:lstStyle>
            <a:lvl1pPr>
              <a:defRPr/>
            </a:lvl1pPr>
          </a:lstStyle>
          <a:p>
            <a:r>
              <a:rPr lang="en-GB" smtClean="0"/>
              <a:t>Norman Finn, Cisco Systems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January 2013</a:t>
            </a:r>
            <a:endParaRPr lang="en-GB"/>
          </a:p>
        </p:txBody>
      </p:sp>
      <p:sp>
        <p:nvSpPr>
          <p:cNvPr id="5" name="Footer Placeholder 4"/>
          <p:cNvSpPr>
            <a:spLocks noGrp="1"/>
          </p:cNvSpPr>
          <p:nvPr>
            <p:ph type="ftr" idx="11"/>
          </p:nvPr>
        </p:nvSpPr>
        <p:spPr/>
        <p:txBody>
          <a:bodyPr/>
          <a:lstStyle>
            <a:lvl1pPr>
              <a:defRPr/>
            </a:lvl1pPr>
          </a:lstStyle>
          <a:p>
            <a:r>
              <a:rPr lang="en-GB" smtClean="0"/>
              <a:t>Norman Finn, Cisco Systems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January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Norman Finn, Cisco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11-12/1441-01-00ak</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1"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ieee802.org/1/files/public/docs2012/bz-nfinn-pt-to-pt-problem-list-1112-v03.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2.emf"/><Relationship Id="rId3" Type="http://schemas.openxmlformats.org/officeDocument/2006/relationships/image" Target="../media/image3.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4.e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January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Problem list for P802.1Qbz / P802.11ak point-to-point model</a:t>
            </a:r>
            <a:endParaRPr lang="en-GB" dirty="0"/>
          </a:p>
        </p:txBody>
      </p:sp>
      <p:sp>
        <p:nvSpPr>
          <p:cNvPr id="3074" name="Rectangle 2"/>
          <p:cNvSpPr>
            <a:spLocks noGrp="1" noChangeArrowheads="1"/>
          </p:cNvSpPr>
          <p:nvPr>
            <p:ph type="body" idx="1"/>
          </p:nvPr>
        </p:nvSpPr>
        <p:spPr>
          <a:xfrm>
            <a:off x="685800" y="1663973"/>
            <a:ext cx="7772400" cy="396875"/>
          </a:xfrm>
          <a:ln/>
        </p:spPr>
        <p:txBody>
          <a:bodyPr>
            <a:normAutofit lnSpcReduction="10000"/>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2013-01-15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4690145"/>
              </p:ext>
            </p:extLst>
          </p:nvPr>
        </p:nvGraphicFramePr>
        <p:xfrm>
          <a:off x="467544" y="2492896"/>
          <a:ext cx="8156575" cy="2717800"/>
        </p:xfrm>
        <a:graphic>
          <a:graphicData uri="http://schemas.openxmlformats.org/presentationml/2006/ole">
            <mc:AlternateContent xmlns:mc="http://schemas.openxmlformats.org/markup-compatibility/2006">
              <mc:Choice xmlns:v="urn:schemas-microsoft-com:vml" Requires="v">
                <p:oleObj spid="_x0000_s3089" name="Document" r:id="rId4" imgW="8255000" imgH="2755900" progId="Word.Document.8">
                  <p:embed/>
                </p:oleObj>
              </mc:Choice>
              <mc:Fallback>
                <p:oleObj name="Document"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467544" y="2492896"/>
                        <a:ext cx="8156575" cy="2717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30560"/>
            <a:ext cx="8588861" cy="838200"/>
          </a:xfrm>
        </p:spPr>
        <p:txBody>
          <a:bodyPr/>
          <a:lstStyle/>
          <a:p>
            <a:r>
              <a:rPr lang="en-US" dirty="0" smtClean="0">
                <a:solidFill>
                  <a:srgbClr val="000000"/>
                </a:solidFill>
              </a:rPr>
              <a:t>IEEE </a:t>
            </a:r>
            <a:r>
              <a:rPr lang="en-US" dirty="0" err="1" smtClean="0">
                <a:solidFill>
                  <a:srgbClr val="000000"/>
                </a:solidFill>
              </a:rPr>
              <a:t>Std</a:t>
            </a:r>
            <a:r>
              <a:rPr lang="en-US" dirty="0" smtClean="0">
                <a:solidFill>
                  <a:srgbClr val="000000"/>
                </a:solidFill>
              </a:rPr>
              <a:t> 802.1Q-2011 Figure 8-2</a:t>
            </a:r>
            <a:endParaRPr lang="en-US" dirty="0">
              <a:solidFill>
                <a:srgbClr val="000000"/>
              </a:solidFill>
            </a:endParaRPr>
          </a:p>
        </p:txBody>
      </p:sp>
      <p:pic>
        <p:nvPicPr>
          <p:cNvPr id="5" name="Picture 4"/>
          <p:cNvPicPr>
            <a:picLocks noChangeAspect="1"/>
          </p:cNvPicPr>
          <p:nvPr/>
        </p:nvPicPr>
        <p:blipFill>
          <a:blip r:embed="rId2"/>
          <a:stretch>
            <a:fillRect/>
          </a:stretch>
        </p:blipFill>
        <p:spPr>
          <a:xfrm>
            <a:off x="1143000" y="1066799"/>
            <a:ext cx="7098975" cy="5715001"/>
          </a:xfrm>
          <a:prstGeom prst="rect">
            <a:avLst/>
          </a:prstGeom>
        </p:spPr>
      </p:pic>
    </p:spTree>
    <p:extLst>
      <p:ext uri="{BB962C8B-B14F-4D97-AF65-F5344CB8AC3E}">
        <p14:creationId xmlns:p14="http://schemas.microsoft.com/office/powerpoint/2010/main" val="42180846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602317" y="1052736"/>
            <a:ext cx="5408083" cy="5867400"/>
          </a:xfrm>
          <a:prstGeom prst="rect">
            <a:avLst/>
          </a:prstGeom>
        </p:spPr>
      </p:pic>
      <p:sp>
        <p:nvSpPr>
          <p:cNvPr id="2" name="Title 1"/>
          <p:cNvSpPr>
            <a:spLocks noGrp="1"/>
          </p:cNvSpPr>
          <p:nvPr>
            <p:ph type="title"/>
          </p:nvPr>
        </p:nvSpPr>
        <p:spPr>
          <a:xfrm>
            <a:off x="229702" y="502568"/>
            <a:ext cx="8588861" cy="838200"/>
          </a:xfrm>
        </p:spPr>
        <p:txBody>
          <a:bodyPr/>
          <a:lstStyle/>
          <a:p>
            <a:r>
              <a:rPr lang="en-US" dirty="0" smtClean="0">
                <a:solidFill>
                  <a:srgbClr val="000000"/>
                </a:solidFill>
              </a:rPr>
              <a:t>IEEE </a:t>
            </a:r>
            <a:r>
              <a:rPr lang="en-US" dirty="0" err="1" smtClean="0">
                <a:solidFill>
                  <a:srgbClr val="000000"/>
                </a:solidFill>
              </a:rPr>
              <a:t>Std</a:t>
            </a:r>
            <a:r>
              <a:rPr lang="en-US" dirty="0" smtClean="0">
                <a:solidFill>
                  <a:srgbClr val="000000"/>
                </a:solidFill>
              </a:rPr>
              <a:t> 802.11-2011 Figure 5-</a:t>
            </a:r>
            <a:r>
              <a:rPr lang="en-US" dirty="0">
                <a:solidFill>
                  <a:srgbClr val="000000"/>
                </a:solidFill>
              </a:rPr>
              <a:t>1</a:t>
            </a:r>
          </a:p>
        </p:txBody>
      </p:sp>
    </p:spTree>
    <p:extLst>
      <p:ext uri="{BB962C8B-B14F-4D97-AF65-F5344CB8AC3E}">
        <p14:creationId xmlns:p14="http://schemas.microsoft.com/office/powerpoint/2010/main" val="37084725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6672"/>
            <a:ext cx="8588861" cy="838200"/>
          </a:xfrm>
        </p:spPr>
        <p:txBody>
          <a:bodyPr/>
          <a:lstStyle/>
          <a:p>
            <a:r>
              <a:rPr lang="en-US" dirty="0" smtClean="0">
                <a:solidFill>
                  <a:srgbClr val="000000"/>
                </a:solidFill>
              </a:rPr>
              <a:t>Architecture</a:t>
            </a:r>
            <a:endParaRPr lang="en-US" dirty="0">
              <a:solidFill>
                <a:srgbClr val="000000"/>
              </a:solidFill>
            </a:endParaRPr>
          </a:p>
        </p:txBody>
      </p:sp>
      <p:sp>
        <p:nvSpPr>
          <p:cNvPr id="3" name="Text Placeholder 2"/>
          <p:cNvSpPr>
            <a:spLocks noGrp="1"/>
          </p:cNvSpPr>
          <p:nvPr>
            <p:ph type="body" sz="quarter" idx="10"/>
          </p:nvPr>
        </p:nvSpPr>
        <p:spPr>
          <a:xfrm>
            <a:off x="239713" y="1397125"/>
            <a:ext cx="8578850" cy="5200227"/>
          </a:xfrm>
        </p:spPr>
        <p:txBody>
          <a:bodyPr/>
          <a:lstStyle/>
          <a:p>
            <a:r>
              <a:rPr lang="en-US" dirty="0" smtClean="0"/>
              <a:t>802.11-2012 Figure 5-1 seems to be largely </a:t>
            </a:r>
            <a:r>
              <a:rPr lang="en-US" dirty="0" smtClean="0">
                <a:solidFill>
                  <a:schemeClr val="accent2"/>
                </a:solidFill>
              </a:rPr>
              <a:t>compatible</a:t>
            </a:r>
            <a:r>
              <a:rPr lang="en-US" dirty="0" smtClean="0"/>
              <a:t> with the corresponding 802.1Q</a:t>
            </a:r>
            <a:r>
              <a:rPr lang="en-US" dirty="0"/>
              <a:t>-2012 Figure 8-</a:t>
            </a:r>
            <a:r>
              <a:rPr lang="en-US" dirty="0" smtClean="0"/>
              <a:t>2.</a:t>
            </a:r>
          </a:p>
          <a:p>
            <a:r>
              <a:rPr lang="en-US" dirty="0" smtClean="0"/>
              <a:t>The only real differences, at least at the diagram level, seem to be that:</a:t>
            </a:r>
          </a:p>
          <a:p>
            <a:pPr lvl="1"/>
            <a:r>
              <a:rPr lang="en-US" sz="2000" dirty="0" smtClean="0"/>
              <a:t>The 802.1Q “Media Access Method Independent” and “Media Access Method Dependent Convergence” functions are in the place occupied, in 802.11, by an optional “IEEE 802.1X Controlled </a:t>
            </a:r>
            <a:r>
              <a:rPr lang="en-US" sz="2000" dirty="0"/>
              <a:t>P</a:t>
            </a:r>
            <a:r>
              <a:rPr lang="en-US" sz="2000" dirty="0" smtClean="0"/>
              <a:t>ort Filtering” function and a blank box.</a:t>
            </a:r>
          </a:p>
          <a:p>
            <a:pPr lvl="1"/>
            <a:r>
              <a:rPr lang="en-US" sz="2000" dirty="0" smtClean="0"/>
              <a:t>The Bridge model seems to require replicating frames to separate ports, rather than sending one copy to multiple “ports”.</a:t>
            </a:r>
          </a:p>
          <a:p>
            <a:pPr lvl="1"/>
            <a:r>
              <a:rPr lang="en-US" sz="2000" dirty="0" smtClean="0"/>
              <a:t>A similar .1X CPF is also placed above the LLC in the 802.11 diagram.</a:t>
            </a:r>
            <a:endParaRPr lang="en-US" dirty="0" smtClean="0"/>
          </a:p>
          <a:p>
            <a:r>
              <a:rPr lang="en-US" dirty="0" smtClean="0"/>
              <a:t>The “Higher Layer Entities” in 802.1Q are not present in 802.11 because the 802.11 diagram is limited to the data plane. </a:t>
            </a:r>
          </a:p>
        </p:txBody>
      </p:sp>
    </p:spTree>
    <p:extLst>
      <p:ext uri="{BB962C8B-B14F-4D97-AF65-F5344CB8AC3E}">
        <p14:creationId xmlns:p14="http://schemas.microsoft.com/office/powerpoint/2010/main" val="29753971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8533"/>
            <a:ext cx="8588861" cy="838200"/>
          </a:xfrm>
        </p:spPr>
        <p:txBody>
          <a:bodyPr/>
          <a:lstStyle/>
          <a:p>
            <a:r>
              <a:rPr lang="en-US" dirty="0">
                <a:solidFill>
                  <a:srgbClr val="000000"/>
                </a:solidFill>
              </a:rPr>
              <a:t>Architecture</a:t>
            </a:r>
            <a:endParaRPr lang="en-US" dirty="0">
              <a:solidFill>
                <a:srgbClr val="000000"/>
              </a:solidFill>
            </a:endParaRPr>
          </a:p>
        </p:txBody>
      </p:sp>
      <p:sp>
        <p:nvSpPr>
          <p:cNvPr id="3" name="Text Placeholder 2"/>
          <p:cNvSpPr>
            <a:spLocks noGrp="1"/>
          </p:cNvSpPr>
          <p:nvPr>
            <p:ph type="body" sz="quarter" idx="10"/>
          </p:nvPr>
        </p:nvSpPr>
        <p:spPr>
          <a:xfrm>
            <a:off x="239713" y="1469133"/>
            <a:ext cx="8578850" cy="5200227"/>
          </a:xfrm>
        </p:spPr>
        <p:txBody>
          <a:bodyPr/>
          <a:lstStyle/>
          <a:p>
            <a:r>
              <a:rPr lang="en-US" dirty="0" smtClean="0"/>
              <a:t>Apparently, the differences regarding 802.1X filtering is merely a matter of representing the controlled and uncontrolled ports described in IEEE 802.1AE-2006.  These differences do not appear to be a problem at this point.</a:t>
            </a:r>
          </a:p>
          <a:p>
            <a:r>
              <a:rPr lang="en-US" dirty="0" smtClean="0"/>
              <a:t>Apparently, the individual ports in 802.11 Figure 5-1 each represent a connection to a separate non-AP station.  If this is true, it represents exactly the “point to point model”.</a:t>
            </a:r>
          </a:p>
          <a:p>
            <a:r>
              <a:rPr lang="en-US" b="1" dirty="0" smtClean="0">
                <a:solidFill>
                  <a:schemeClr val="accent2"/>
                </a:solidFill>
              </a:rPr>
              <a:t>If we apply 802.11-2012 Figure 5-1 to both Access Point stations and non-AP stations, it should not be difficult to reconcile the current 802.11 and 802.1Q standards with the point-to-point model.</a:t>
            </a:r>
          </a:p>
        </p:txBody>
      </p:sp>
    </p:spTree>
    <p:extLst>
      <p:ext uri="{BB962C8B-B14F-4D97-AF65-F5344CB8AC3E}">
        <p14:creationId xmlns:p14="http://schemas.microsoft.com/office/powerpoint/2010/main" val="12524655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48680"/>
            <a:ext cx="8588861" cy="838200"/>
          </a:xfrm>
        </p:spPr>
        <p:txBody>
          <a:bodyPr/>
          <a:lstStyle/>
          <a:p>
            <a:r>
              <a:rPr lang="en-US" dirty="0" smtClean="0">
                <a:solidFill>
                  <a:srgbClr val="000000"/>
                </a:solidFill>
              </a:rPr>
              <a:t>But …</a:t>
            </a:r>
            <a:endParaRPr lang="en-US" dirty="0">
              <a:solidFill>
                <a:schemeClr val="tx1"/>
              </a:solidFill>
            </a:endParaRPr>
          </a:p>
        </p:txBody>
      </p:sp>
      <p:sp>
        <p:nvSpPr>
          <p:cNvPr id="3" name="Text Placeholder 2"/>
          <p:cNvSpPr>
            <a:spLocks noGrp="1"/>
          </p:cNvSpPr>
          <p:nvPr>
            <p:ph type="body" sz="quarter" idx="10"/>
          </p:nvPr>
        </p:nvSpPr>
        <p:spPr>
          <a:xfrm>
            <a:off x="239713" y="1539280"/>
            <a:ext cx="8578850" cy="5200227"/>
          </a:xfrm>
        </p:spPr>
        <p:txBody>
          <a:bodyPr/>
          <a:lstStyle/>
          <a:p>
            <a:r>
              <a:rPr lang="en-US" dirty="0"/>
              <a:t>Objections have been raised in 802.11 </a:t>
            </a:r>
            <a:r>
              <a:rPr lang="en-US" dirty="0" err="1"/>
              <a:t>TGak</a:t>
            </a:r>
            <a:r>
              <a:rPr lang="en-US" dirty="0"/>
              <a:t> meetings that 802.11 Fig 5-1 is not meant as a parallel to 802.1Q Fig 8-2, the “baggy pants” diagram.</a:t>
            </a:r>
          </a:p>
          <a:p>
            <a:r>
              <a:rPr lang="en-US" dirty="0"/>
              <a:t>To achieve the goals of the two Working Groups PARs, this author believes that, if 5-1 was not intended to be a baggy pants diagram, it must become so.</a:t>
            </a:r>
            <a:endParaRPr lang="en-US" dirty="0"/>
          </a:p>
        </p:txBody>
      </p:sp>
    </p:spTree>
    <p:extLst>
      <p:ext uri="{BB962C8B-B14F-4D97-AF65-F5344CB8AC3E}">
        <p14:creationId xmlns:p14="http://schemas.microsoft.com/office/powerpoint/2010/main" val="259807833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Non-AP station bridges</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15</a:t>
            </a:fld>
            <a:endParaRPr lang="en-GB"/>
          </a:p>
        </p:txBody>
      </p:sp>
    </p:spTree>
    <p:extLst>
      <p:ext uri="{BB962C8B-B14F-4D97-AF65-F5344CB8AC3E}">
        <p14:creationId xmlns:p14="http://schemas.microsoft.com/office/powerpoint/2010/main" val="3913125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Non-AP Station / Bridges</a:t>
            </a:r>
          </a:p>
        </p:txBody>
      </p:sp>
      <p:sp>
        <p:nvSpPr>
          <p:cNvPr id="3" name="Content Placeholder 2"/>
          <p:cNvSpPr>
            <a:spLocks noGrp="1"/>
          </p:cNvSpPr>
          <p:nvPr>
            <p:ph idx="1"/>
          </p:nvPr>
        </p:nvSpPr>
        <p:spPr/>
        <p:txBody>
          <a:bodyPr>
            <a:normAutofit lnSpcReduction="10000"/>
          </a:bodyPr>
          <a:lstStyle/>
          <a:p>
            <a:r>
              <a:rPr lang="en-US" dirty="0"/>
              <a:t>Similarly, a station/bridge must have baggy pants diagram architecture.</a:t>
            </a:r>
          </a:p>
          <a:p>
            <a:r>
              <a:rPr lang="en-US" dirty="0"/>
              <a:t>This, however, is easier.  A standard bridge will be perfectly able to use a non-AP station as a port just like any wired port, as long as the reflection problem (Station subset problem #1) is solved.</a:t>
            </a:r>
          </a:p>
          <a:p>
            <a:r>
              <a:rPr lang="en-US" dirty="0"/>
              <a:t>A non-AP station with N &gt; 1 associations, one to its AP, and N-1 other non-AP stations, must present N instances of the MAC service to the Bridge relay function, one instance for each association, to be used by N Bridge ports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January 2013</a:t>
            </a:r>
            <a:endParaRPr lang="en-GB" dirty="0"/>
          </a:p>
        </p:txBody>
      </p:sp>
    </p:spTree>
    <p:extLst>
      <p:ext uri="{BB962C8B-B14F-4D97-AF65-F5344CB8AC3E}">
        <p14:creationId xmlns:p14="http://schemas.microsoft.com/office/powerpoint/2010/main" val="2708088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Station subset problem #1</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17</a:t>
            </a:fld>
            <a:endParaRPr lang="en-GB"/>
          </a:p>
        </p:txBody>
      </p:sp>
    </p:spTree>
    <p:extLst>
      <p:ext uri="{BB962C8B-B14F-4D97-AF65-F5344CB8AC3E}">
        <p14:creationId xmlns:p14="http://schemas.microsoft.com/office/powerpoint/2010/main" val="2888973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Reflected frames: normal non-AP use</a:t>
            </a:r>
            <a:endParaRPr lang="en-US" dirty="0">
              <a:latin typeface="Arial" charset="0"/>
              <a:ea typeface="ヒラギノ角ゴ Pro W3" charset="0"/>
              <a:cs typeface="ヒラギノ角ゴ Pro W3" charset="0"/>
            </a:endParaRPr>
          </a:p>
        </p:txBody>
      </p:sp>
      <p:sp>
        <p:nvSpPr>
          <p:cNvPr id="53251" name="Content Placeholder 2"/>
          <p:cNvSpPr>
            <a:spLocks noGrp="1"/>
          </p:cNvSpPr>
          <p:nvPr>
            <p:ph idx="1"/>
          </p:nvPr>
        </p:nvSpPr>
        <p:spPr>
          <a:xfrm>
            <a:off x="655638" y="1448519"/>
            <a:ext cx="7940675" cy="5076825"/>
          </a:xfrm>
        </p:spPr>
        <p:txBody>
          <a:bodyPr>
            <a:normAutofit fontScale="92500" lnSpcReduction="10000"/>
          </a:bodyPr>
          <a:lstStyle/>
          <a:p>
            <a:r>
              <a:rPr lang="en-US" dirty="0">
                <a:latin typeface="Arial" charset="0"/>
                <a:ea typeface="ヒラギノ角ゴ Pro W3" charset="0"/>
                <a:cs typeface="ヒラギノ角ゴ Pro W3" charset="0"/>
              </a:rPr>
              <a:t>A non-AP station uses its own MAC address as both the Ethernet source address and the transmitter </a:t>
            </a:r>
            <a:r>
              <a:rPr lang="en-US" dirty="0" smtClean="0">
                <a:latin typeface="Arial" charset="0"/>
                <a:ea typeface="ヒラギノ角ゴ Pro W3" charset="0"/>
                <a:cs typeface="ヒラギノ角ゴ Pro W3" charset="0"/>
              </a:rPr>
              <a:t>address.  The AP uses the Ethernet destination as the receiver address. </a:t>
            </a:r>
            <a:r>
              <a:rPr lang="en-US" dirty="0">
                <a:latin typeface="Arial" charset="0"/>
                <a:ea typeface="ヒラギノ角ゴ Pro W3" charset="0"/>
                <a:cs typeface="ヒラギノ角ゴ Pro W3" charset="0"/>
              </a:rPr>
              <a:t> </a:t>
            </a:r>
            <a:r>
              <a:rPr lang="en-US" dirty="0" smtClean="0">
                <a:latin typeface="Arial" charset="0"/>
                <a:ea typeface="ヒラギノ角ゴ Pro W3" charset="0"/>
                <a:cs typeface="ヒラギノ角ゴ Pro W3" charset="0"/>
              </a:rPr>
              <a:t>Hence, </a:t>
            </a:r>
            <a:r>
              <a:rPr lang="en-US" dirty="0">
                <a:latin typeface="Arial" charset="0"/>
                <a:ea typeface="ヒラギノ角ゴ Pro W3" charset="0"/>
                <a:cs typeface="ヒラギノ角ゴ Pro W3" charset="0"/>
              </a:rPr>
              <a:t>three addresses </a:t>
            </a:r>
            <a:r>
              <a:rPr lang="en-US" dirty="0" smtClean="0">
                <a:latin typeface="Arial" charset="0"/>
                <a:ea typeface="ヒラギノ角ゴ Pro W3" charset="0"/>
                <a:cs typeface="ヒラギノ角ゴ Pro W3" charset="0"/>
              </a:rPr>
              <a:t>are sufficient for both directions.</a:t>
            </a:r>
          </a:p>
          <a:p>
            <a:r>
              <a:rPr lang="en-US" dirty="0" smtClean="0">
                <a:latin typeface="Arial" charset="0"/>
                <a:ea typeface="ヒラギノ角ゴ Pro W3" charset="0"/>
                <a:cs typeface="ヒラギノ角ゴ Pro W3" charset="0"/>
              </a:rPr>
              <a:t>A broadcast UP frame (non-AP station to AP):</a:t>
            </a:r>
          </a:p>
          <a:p>
            <a:pPr marL="0" indent="0">
              <a:buNone/>
            </a:pPr>
            <a:endParaRPr lang="en-US" dirty="0" smtClean="0">
              <a:latin typeface="Arial" charset="0"/>
              <a:ea typeface="ヒラギノ角ゴ Pro W3" charset="0"/>
              <a:cs typeface="ヒラギノ角ゴ Pro W3" charset="0"/>
            </a:endParaRPr>
          </a:p>
          <a:p>
            <a:pPr marL="0" indent="0">
              <a:buNone/>
            </a:pPr>
            <a:endParaRPr lang="en-US" dirty="0" smtClean="0">
              <a:latin typeface="Arial" charset="0"/>
              <a:ea typeface="ヒラギノ角ゴ Pro W3" charset="0"/>
              <a:cs typeface="ヒラギノ角ゴ Pro W3" charset="0"/>
            </a:endParaRPr>
          </a:p>
          <a:p>
            <a:r>
              <a:rPr lang="en-US" dirty="0" smtClean="0">
                <a:latin typeface="Arial" charset="0"/>
                <a:ea typeface="ヒラギノ角ゴ Pro W3" charset="0"/>
                <a:cs typeface="ヒラギノ角ゴ Pro W3" charset="0"/>
              </a:rPr>
              <a:t>A broadcast DOWN frame (AP to non-AP station):</a:t>
            </a:r>
          </a:p>
          <a:p>
            <a:endParaRPr lang="en-US" dirty="0" smtClean="0">
              <a:latin typeface="Arial" charset="0"/>
              <a:ea typeface="ヒラギノ角ゴ Pro W3" charset="0"/>
              <a:cs typeface="ヒラギノ角ゴ Pro W3" charset="0"/>
            </a:endParaRPr>
          </a:p>
          <a:p>
            <a:endParaRPr lang="en-US" dirty="0">
              <a:latin typeface="Arial" charset="0"/>
              <a:ea typeface="ヒラギノ角ゴ Pro W3" charset="0"/>
              <a:cs typeface="ヒラギノ角ゴ Pro W3" charset="0"/>
            </a:endParaRPr>
          </a:p>
          <a:p>
            <a:r>
              <a:rPr lang="en-US" dirty="0" smtClean="0">
                <a:solidFill>
                  <a:schemeClr val="accent6"/>
                </a:solidFill>
                <a:latin typeface="Arial" charset="0"/>
                <a:ea typeface="ヒラギノ角ゴ Pro W3" charset="0"/>
                <a:cs typeface="ヒラギノ角ゴ Pro W3" charset="0"/>
              </a:rPr>
              <a:t>If the station sees its own MAC address in the Ether Source, it discards the frame, else it passes it up to its MAC client.</a:t>
            </a:r>
            <a:endParaRPr lang="en-US" dirty="0">
              <a:latin typeface="Arial" charset="0"/>
              <a:ea typeface="ヒラギノ角ゴ Pro W3" charset="0"/>
              <a:cs typeface="ヒラギノ角ゴ Pro W3" charset="0"/>
            </a:endParaRPr>
          </a:p>
          <a:p>
            <a:endParaRPr lang="en-US" dirty="0">
              <a:latin typeface="Arial" charset="0"/>
              <a:ea typeface="ヒラギノ角ゴ Pro W3" charset="0"/>
              <a:cs typeface="ヒラギノ角ゴ Pro W3" charset="0"/>
            </a:endParaRPr>
          </a:p>
        </p:txBody>
      </p:sp>
      <p:grpSp>
        <p:nvGrpSpPr>
          <p:cNvPr id="14" name="Group 7"/>
          <p:cNvGrpSpPr>
            <a:grpSpLocks/>
          </p:cNvGrpSpPr>
          <p:nvPr/>
        </p:nvGrpSpPr>
        <p:grpSpPr bwMode="auto">
          <a:xfrm>
            <a:off x="740106" y="3471664"/>
            <a:ext cx="7730160" cy="533400"/>
            <a:chOff x="1032840" y="4114800"/>
            <a:chExt cx="7730160" cy="533400"/>
          </a:xfrm>
        </p:grpSpPr>
        <p:sp>
          <p:nvSpPr>
            <p:cNvPr id="15" name="Rectangle 3"/>
            <p:cNvSpPr>
              <a:spLocks noChangeArrowheads="1"/>
            </p:cNvSpPr>
            <p:nvPr/>
          </p:nvSpPr>
          <p:spPr bwMode="auto">
            <a:xfrm>
              <a:off x="1032840" y="4114800"/>
              <a:ext cx="163416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smtClean="0">
                  <a:solidFill>
                    <a:srgbClr val="000000"/>
                  </a:solidFill>
                  <a:latin typeface="Arial"/>
                  <a:cs typeface="Arial"/>
                </a:rPr>
                <a:t>Receiver (AP)</a:t>
              </a:r>
              <a:endParaRPr lang="en-US" sz="1800" b="1" dirty="0">
                <a:solidFill>
                  <a:srgbClr val="000000"/>
                </a:solidFill>
                <a:latin typeface="Arial"/>
                <a:cs typeface="Arial"/>
              </a:endParaRPr>
            </a:p>
          </p:txBody>
        </p:sp>
        <p:sp>
          <p:nvSpPr>
            <p:cNvPr id="16" name="Rectangle 4"/>
            <p:cNvSpPr>
              <a:spLocks noChangeArrowheads="1"/>
            </p:cNvSpPr>
            <p:nvPr/>
          </p:nvSpPr>
          <p:spPr bwMode="auto">
            <a:xfrm>
              <a:off x="2667000" y="4114800"/>
              <a:ext cx="152400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a:solidFill>
                    <a:srgbClr val="000000"/>
                  </a:solidFill>
                  <a:latin typeface="Arial"/>
                  <a:cs typeface="Arial"/>
                </a:rPr>
                <a:t>Ether </a:t>
              </a:r>
              <a:r>
                <a:rPr lang="en-US" sz="1800" b="1" dirty="0" err="1" smtClean="0">
                  <a:solidFill>
                    <a:srgbClr val="000000"/>
                  </a:solidFill>
                  <a:latin typeface="Arial"/>
                  <a:cs typeface="Arial"/>
                </a:rPr>
                <a:t>Dest</a:t>
              </a:r>
              <a:r>
                <a:rPr lang="en-US" sz="1800" b="1" dirty="0" smtClean="0">
                  <a:solidFill>
                    <a:srgbClr val="000000"/>
                  </a:solidFill>
                  <a:latin typeface="Arial"/>
                  <a:cs typeface="Arial"/>
                </a:rPr>
                <a:t>. (broadcast)</a:t>
              </a:r>
              <a:endParaRPr lang="en-US" sz="1800" b="1" dirty="0">
                <a:solidFill>
                  <a:srgbClr val="000000"/>
                </a:solidFill>
                <a:latin typeface="Arial"/>
                <a:cs typeface="Arial"/>
              </a:endParaRPr>
            </a:p>
          </p:txBody>
        </p:sp>
        <p:sp>
          <p:nvSpPr>
            <p:cNvPr id="17" name="Rectangle 6"/>
            <p:cNvSpPr>
              <a:spLocks noChangeArrowheads="1"/>
            </p:cNvSpPr>
            <p:nvPr/>
          </p:nvSpPr>
          <p:spPr bwMode="auto">
            <a:xfrm>
              <a:off x="6477000" y="4114800"/>
              <a:ext cx="2286000" cy="533400"/>
            </a:xfrm>
            <a:prstGeom prst="rect">
              <a:avLst/>
            </a:prstGeom>
            <a:noFill/>
            <a:ln w="5715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sp>
          <p:nvSpPr>
            <p:cNvPr id="18" name="Rectangle 5"/>
            <p:cNvSpPr>
              <a:spLocks noChangeArrowheads="1"/>
            </p:cNvSpPr>
            <p:nvPr/>
          </p:nvSpPr>
          <p:spPr bwMode="auto">
            <a:xfrm>
              <a:off x="4191000" y="4114800"/>
              <a:ext cx="228600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Ether Src. / Xmitter</a:t>
              </a:r>
            </a:p>
          </p:txBody>
        </p:sp>
      </p:grpSp>
      <p:grpSp>
        <p:nvGrpSpPr>
          <p:cNvPr id="19" name="Group 7"/>
          <p:cNvGrpSpPr>
            <a:grpSpLocks/>
          </p:cNvGrpSpPr>
          <p:nvPr/>
        </p:nvGrpSpPr>
        <p:grpSpPr bwMode="auto">
          <a:xfrm>
            <a:off x="737177" y="4632503"/>
            <a:ext cx="7730160" cy="533400"/>
            <a:chOff x="1032840" y="4114800"/>
            <a:chExt cx="7730160" cy="533400"/>
          </a:xfrm>
        </p:grpSpPr>
        <p:sp>
          <p:nvSpPr>
            <p:cNvPr id="20" name="Rectangle 3"/>
            <p:cNvSpPr>
              <a:spLocks noChangeArrowheads="1"/>
            </p:cNvSpPr>
            <p:nvPr/>
          </p:nvSpPr>
          <p:spPr bwMode="auto">
            <a:xfrm>
              <a:off x="1032840" y="4114800"/>
              <a:ext cx="263443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smtClean="0">
                  <a:solidFill>
                    <a:srgbClr val="000000"/>
                  </a:solidFill>
                  <a:latin typeface="Arial"/>
                  <a:cs typeface="Arial"/>
                </a:rPr>
                <a:t>Receiver/Ether </a:t>
              </a:r>
              <a:r>
                <a:rPr lang="en-US" sz="1800" b="1" dirty="0" err="1" smtClean="0">
                  <a:solidFill>
                    <a:srgbClr val="000000"/>
                  </a:solidFill>
                  <a:latin typeface="Arial"/>
                  <a:cs typeface="Arial"/>
                </a:rPr>
                <a:t>Dest</a:t>
              </a:r>
              <a:r>
                <a:rPr lang="en-US" sz="1800" b="1" dirty="0" smtClean="0">
                  <a:solidFill>
                    <a:srgbClr val="000000"/>
                  </a:solidFill>
                  <a:latin typeface="Arial"/>
                  <a:cs typeface="Arial"/>
                </a:rPr>
                <a:t>. (broadcast)</a:t>
              </a:r>
              <a:endParaRPr lang="en-US" sz="1800" b="1" dirty="0">
                <a:solidFill>
                  <a:srgbClr val="000000"/>
                </a:solidFill>
                <a:latin typeface="Arial"/>
                <a:cs typeface="Arial"/>
              </a:endParaRPr>
            </a:p>
          </p:txBody>
        </p:sp>
        <p:sp>
          <p:nvSpPr>
            <p:cNvPr id="21" name="Rectangle 4"/>
            <p:cNvSpPr>
              <a:spLocks noChangeArrowheads="1"/>
            </p:cNvSpPr>
            <p:nvPr/>
          </p:nvSpPr>
          <p:spPr bwMode="auto">
            <a:xfrm>
              <a:off x="3667270" y="4114800"/>
              <a:ext cx="134316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a:solidFill>
                    <a:srgbClr val="000000"/>
                  </a:solidFill>
                  <a:latin typeface="Arial"/>
                  <a:cs typeface="Arial"/>
                </a:rPr>
                <a:t>Ether </a:t>
              </a:r>
              <a:r>
                <a:rPr lang="en-US" sz="1800" b="1" dirty="0" err="1" smtClean="0">
                  <a:solidFill>
                    <a:srgbClr val="000000"/>
                  </a:solidFill>
                  <a:latin typeface="Arial"/>
                  <a:cs typeface="Arial"/>
                </a:rPr>
                <a:t>Src</a:t>
              </a:r>
              <a:r>
                <a:rPr lang="en-US" sz="1800" b="1" dirty="0" smtClean="0">
                  <a:solidFill>
                    <a:srgbClr val="000000"/>
                  </a:solidFill>
                  <a:latin typeface="Arial"/>
                  <a:cs typeface="Arial"/>
                </a:rPr>
                <a:t>.</a:t>
              </a:r>
              <a:endParaRPr lang="en-US" sz="1800" b="1" dirty="0">
                <a:solidFill>
                  <a:srgbClr val="000000"/>
                </a:solidFill>
                <a:latin typeface="Arial"/>
                <a:cs typeface="Arial"/>
              </a:endParaRPr>
            </a:p>
          </p:txBody>
        </p:sp>
        <p:sp>
          <p:nvSpPr>
            <p:cNvPr id="22" name="Rectangle 6"/>
            <p:cNvSpPr>
              <a:spLocks noChangeArrowheads="1"/>
            </p:cNvSpPr>
            <p:nvPr/>
          </p:nvSpPr>
          <p:spPr bwMode="auto">
            <a:xfrm>
              <a:off x="6477000" y="4114800"/>
              <a:ext cx="2286000" cy="533400"/>
            </a:xfrm>
            <a:prstGeom prst="rect">
              <a:avLst/>
            </a:prstGeom>
            <a:noFill/>
            <a:ln w="5715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sp>
          <p:nvSpPr>
            <p:cNvPr id="23" name="Rectangle 5"/>
            <p:cNvSpPr>
              <a:spLocks noChangeArrowheads="1"/>
            </p:cNvSpPr>
            <p:nvPr/>
          </p:nvSpPr>
          <p:spPr bwMode="auto">
            <a:xfrm>
              <a:off x="5010430" y="4114800"/>
              <a:ext cx="1466569"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err="1" smtClean="0">
                  <a:solidFill>
                    <a:srgbClr val="000000"/>
                  </a:solidFill>
                  <a:latin typeface="Arial"/>
                  <a:cs typeface="Arial"/>
                </a:rPr>
                <a:t>Xmitter</a:t>
              </a:r>
              <a:r>
                <a:rPr lang="en-US" sz="1800" b="1" dirty="0" smtClean="0">
                  <a:solidFill>
                    <a:srgbClr val="000000"/>
                  </a:solidFill>
                  <a:latin typeface="Arial"/>
                  <a:cs typeface="Arial"/>
                </a:rPr>
                <a:t> (AP)</a:t>
              </a:r>
              <a:endParaRPr lang="en-US" sz="1800" b="1" dirty="0">
                <a:solidFill>
                  <a:srgbClr val="000000"/>
                </a:solidFill>
                <a:latin typeface="Arial"/>
                <a:cs typeface="Arial"/>
              </a:endParaRPr>
            </a:p>
          </p:txBody>
        </p:sp>
      </p:gr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294001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7770813" cy="1065213"/>
          </a:xfrm>
        </p:spPr>
        <p:txBody>
          <a:bodyPr/>
          <a:lstStyle/>
          <a:p>
            <a:r>
              <a:rPr lang="en-US" dirty="0" smtClean="0"/>
              <a:t>Problem set-up</a:t>
            </a:r>
            <a:endParaRPr lang="en-US" dirty="0"/>
          </a:p>
        </p:txBody>
      </p:sp>
      <p:sp>
        <p:nvSpPr>
          <p:cNvPr id="3" name="Content Placeholder 2"/>
          <p:cNvSpPr>
            <a:spLocks noGrp="1"/>
          </p:cNvSpPr>
          <p:nvPr>
            <p:ph idx="1"/>
          </p:nvPr>
        </p:nvSpPr>
        <p:spPr>
          <a:xfrm>
            <a:off x="685800" y="1340768"/>
            <a:ext cx="7770813" cy="4113213"/>
          </a:xfrm>
        </p:spPr>
        <p:txBody>
          <a:bodyPr/>
          <a:lstStyle/>
          <a:p>
            <a:r>
              <a:rPr lang="en-US" dirty="0" smtClean="0"/>
              <a:t>Imagine a network where the AP, stations, and bridges are all running either the Spanning Tree Protocol or Shortest Path Bridging.</a:t>
            </a:r>
          </a:p>
          <a:p>
            <a:r>
              <a:rPr lang="en-US" dirty="0" smtClean="0"/>
              <a:t>Imagine a station X attached to bridge X, transmits a broadcast frame.</a:t>
            </a:r>
          </a:p>
          <a:p>
            <a:r>
              <a:rPr lang="en-US" dirty="0" smtClean="0"/>
              <a:t>Suppose that bridge “B” is a laptop with a Wi-Fi station and two 802.3 ports, and that we turn on a standard 802.1Q bridging function implemented in software.</a:t>
            </a:r>
          </a:p>
          <a:p>
            <a:pPr marL="0" indent="0">
              <a:buNone/>
            </a:pPr>
            <a:endParaRPr lang="en-US" dirty="0"/>
          </a:p>
        </p:txBody>
      </p:sp>
      <p:cxnSp>
        <p:nvCxnSpPr>
          <p:cNvPr id="4" name="Straight Connector 11"/>
          <p:cNvCxnSpPr>
            <a:cxnSpLocks noChangeShapeType="1"/>
            <a:stCxn id="19" idx="6"/>
            <a:endCxn id="20" idx="2"/>
          </p:cNvCxnSpPr>
          <p:nvPr/>
        </p:nvCxnSpPr>
        <p:spPr bwMode="auto">
          <a:xfrm flipV="1">
            <a:off x="3503613" y="5415583"/>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 name="Straight Connector 86"/>
          <p:cNvCxnSpPr>
            <a:cxnSpLocks noChangeShapeType="1"/>
            <a:stCxn id="6" idx="3"/>
          </p:cNvCxnSpPr>
          <p:nvPr/>
        </p:nvCxnSpPr>
        <p:spPr bwMode="auto">
          <a:xfrm>
            <a:off x="4395788" y="4707558"/>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 name="Rectangle 27"/>
          <p:cNvSpPr>
            <a:spLocks noChangeArrowheads="1"/>
          </p:cNvSpPr>
          <p:nvPr/>
        </p:nvSpPr>
        <p:spPr bwMode="auto">
          <a:xfrm>
            <a:off x="3783013" y="4509120"/>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2000" b="1">
                <a:solidFill>
                  <a:srgbClr val="000000"/>
                </a:solidFill>
                <a:latin typeface="Arial"/>
                <a:cs typeface="Arial"/>
              </a:rPr>
              <a:t>AP</a:t>
            </a:r>
          </a:p>
        </p:txBody>
      </p:sp>
      <p:cxnSp>
        <p:nvCxnSpPr>
          <p:cNvPr id="7" name="Straight Connector 60"/>
          <p:cNvCxnSpPr>
            <a:cxnSpLocks noChangeShapeType="1"/>
          </p:cNvCxnSpPr>
          <p:nvPr/>
        </p:nvCxnSpPr>
        <p:spPr bwMode="auto">
          <a:xfrm rot="5400000" flipH="1" flipV="1">
            <a:off x="3377406" y="4916314"/>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8" name="Straight Connector 64"/>
          <p:cNvCxnSpPr>
            <a:cxnSpLocks noChangeShapeType="1"/>
            <a:endCxn id="6" idx="2"/>
          </p:cNvCxnSpPr>
          <p:nvPr/>
        </p:nvCxnSpPr>
        <p:spPr bwMode="auto">
          <a:xfrm rot="16200000" flipV="1">
            <a:off x="3971925" y="5023470"/>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9" name="Oval 5"/>
          <p:cNvSpPr>
            <a:spLocks noChangeArrowheads="1"/>
          </p:cNvSpPr>
          <p:nvPr/>
        </p:nvSpPr>
        <p:spPr bwMode="auto">
          <a:xfrm>
            <a:off x="2847975" y="5914058"/>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10" name="Oval 6"/>
          <p:cNvSpPr>
            <a:spLocks noChangeArrowheads="1"/>
          </p:cNvSpPr>
          <p:nvPr/>
        </p:nvSpPr>
        <p:spPr bwMode="auto">
          <a:xfrm>
            <a:off x="3495675" y="6095033"/>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11" name="Oval 7"/>
          <p:cNvSpPr>
            <a:spLocks noChangeArrowheads="1"/>
          </p:cNvSpPr>
          <p:nvPr/>
        </p:nvSpPr>
        <p:spPr bwMode="auto">
          <a:xfrm>
            <a:off x="3640138" y="5663233"/>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12" name="Oval 8"/>
          <p:cNvSpPr>
            <a:spLocks noChangeArrowheads="1"/>
          </p:cNvSpPr>
          <p:nvPr/>
        </p:nvSpPr>
        <p:spPr bwMode="auto">
          <a:xfrm>
            <a:off x="4035425" y="5914058"/>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cxnSp>
        <p:nvCxnSpPr>
          <p:cNvPr id="13" name="Straight Connector 13"/>
          <p:cNvCxnSpPr>
            <a:cxnSpLocks noChangeShapeType="1"/>
            <a:endCxn id="9" idx="7"/>
          </p:cNvCxnSpPr>
          <p:nvPr/>
        </p:nvCxnSpPr>
        <p:spPr bwMode="auto">
          <a:xfrm rot="5400000">
            <a:off x="3003551" y="5674345"/>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22"/>
          <p:cNvCxnSpPr>
            <a:cxnSpLocks noChangeShapeType="1"/>
            <a:endCxn id="11" idx="1"/>
          </p:cNvCxnSpPr>
          <p:nvPr/>
        </p:nvCxnSpPr>
        <p:spPr bwMode="auto">
          <a:xfrm rot="16200000" flipH="1">
            <a:off x="3525044" y="5548139"/>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19"/>
          <p:cNvCxnSpPr>
            <a:cxnSpLocks noChangeShapeType="1"/>
            <a:endCxn id="12" idx="0"/>
          </p:cNvCxnSpPr>
          <p:nvPr/>
        </p:nvCxnSpPr>
        <p:spPr bwMode="auto">
          <a:xfrm rot="5400000">
            <a:off x="4017963" y="5717208"/>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6" name="Straight Connector 21"/>
          <p:cNvCxnSpPr>
            <a:cxnSpLocks noChangeShapeType="1"/>
            <a:stCxn id="12" idx="1"/>
            <a:endCxn id="11" idx="5"/>
          </p:cNvCxnSpPr>
          <p:nvPr/>
        </p:nvCxnSpPr>
        <p:spPr bwMode="auto">
          <a:xfrm rot="16200000" flipV="1">
            <a:off x="3957638" y="5836270"/>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7" name="Straight Connector 23"/>
          <p:cNvCxnSpPr>
            <a:cxnSpLocks noChangeShapeType="1"/>
            <a:stCxn id="11" idx="3"/>
            <a:endCxn id="10" idx="0"/>
          </p:cNvCxnSpPr>
          <p:nvPr/>
        </p:nvCxnSpPr>
        <p:spPr bwMode="auto">
          <a:xfrm rot="5400000">
            <a:off x="3567907" y="5981526"/>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86"/>
          <p:cNvCxnSpPr>
            <a:cxnSpLocks noChangeShapeType="1"/>
            <a:stCxn id="12" idx="6"/>
          </p:cNvCxnSpPr>
          <p:nvPr/>
        </p:nvCxnSpPr>
        <p:spPr bwMode="auto">
          <a:xfrm>
            <a:off x="4324350" y="6058520"/>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9" name="Oval 3"/>
          <p:cNvSpPr>
            <a:spLocks noChangeArrowheads="1"/>
          </p:cNvSpPr>
          <p:nvPr/>
        </p:nvSpPr>
        <p:spPr bwMode="auto">
          <a:xfrm>
            <a:off x="3214688" y="5344145"/>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20" name="Oval 4"/>
          <p:cNvSpPr>
            <a:spLocks noChangeArrowheads="1"/>
          </p:cNvSpPr>
          <p:nvPr/>
        </p:nvSpPr>
        <p:spPr bwMode="auto">
          <a:xfrm>
            <a:off x="4043363" y="5271120"/>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21" name="Oval 3"/>
          <p:cNvSpPr>
            <a:spLocks noChangeArrowheads="1"/>
          </p:cNvSpPr>
          <p:nvPr/>
        </p:nvSpPr>
        <p:spPr bwMode="auto">
          <a:xfrm>
            <a:off x="3152775" y="5475908"/>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2000" b="1">
              <a:solidFill>
                <a:srgbClr val="000000"/>
              </a:solidFill>
              <a:latin typeface="Arial"/>
              <a:cs typeface="Arial"/>
            </a:endParaRPr>
          </a:p>
        </p:txBody>
      </p:sp>
      <p:sp>
        <p:nvSpPr>
          <p:cNvPr id="22" name="Oval 4"/>
          <p:cNvSpPr>
            <a:spLocks noChangeArrowheads="1"/>
          </p:cNvSpPr>
          <p:nvPr/>
        </p:nvSpPr>
        <p:spPr bwMode="auto">
          <a:xfrm>
            <a:off x="3981450" y="5265843"/>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2000" b="1">
                <a:solidFill>
                  <a:srgbClr val="000000"/>
                </a:solidFill>
                <a:latin typeface="Arial"/>
                <a:cs typeface="Arial"/>
              </a:rPr>
              <a:t>B</a:t>
            </a:r>
          </a:p>
        </p:txBody>
      </p:sp>
      <p:cxnSp>
        <p:nvCxnSpPr>
          <p:cNvPr id="23" name="Straight Connector 86"/>
          <p:cNvCxnSpPr>
            <a:cxnSpLocks noChangeShapeType="1"/>
          </p:cNvCxnSpPr>
          <p:nvPr/>
        </p:nvCxnSpPr>
        <p:spPr bwMode="auto">
          <a:xfrm rot="16200000" flipH="1">
            <a:off x="4648200" y="5544170"/>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24" name="Group 23"/>
          <p:cNvGrpSpPr/>
          <p:nvPr/>
        </p:nvGrpSpPr>
        <p:grpSpPr>
          <a:xfrm>
            <a:off x="4954588" y="5993433"/>
            <a:ext cx="325730" cy="338554"/>
            <a:chOff x="4954588" y="5859463"/>
            <a:chExt cx="325730" cy="338554"/>
          </a:xfrm>
        </p:grpSpPr>
        <p:sp>
          <p:nvSpPr>
            <p:cNvPr id="25"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800" b="1">
                <a:solidFill>
                  <a:srgbClr val="000000"/>
                </a:solidFill>
                <a:latin typeface="Arial"/>
                <a:cs typeface="Arial"/>
              </a:endParaRPr>
            </a:p>
          </p:txBody>
        </p:sp>
        <p:sp>
          <p:nvSpPr>
            <p:cNvPr id="26" name="TextBox 35"/>
            <p:cNvSpPr txBox="1">
              <a:spLocks noChangeArrowheads="1"/>
            </p:cNvSpPr>
            <p:nvPr/>
          </p:nvSpPr>
          <p:spPr bwMode="auto">
            <a:xfrm>
              <a:off x="4954588" y="5859463"/>
              <a:ext cx="325730" cy="33855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600">
                  <a:solidFill>
                    <a:srgbClr val="000000"/>
                  </a:solidFill>
                  <a:latin typeface="Arial"/>
                  <a:cs typeface="Arial"/>
                </a:rPr>
                <a:t>X</a:t>
              </a:r>
            </a:p>
          </p:txBody>
        </p:sp>
      </p:grpSp>
      <p:grpSp>
        <p:nvGrpSpPr>
          <p:cNvPr id="27" name="Group 36"/>
          <p:cNvGrpSpPr>
            <a:grpSpLocks/>
          </p:cNvGrpSpPr>
          <p:nvPr/>
        </p:nvGrpSpPr>
        <p:grpSpPr bwMode="auto">
          <a:xfrm>
            <a:off x="4646624" y="5083783"/>
            <a:ext cx="325730" cy="338554"/>
            <a:chOff x="4647565" y="6315968"/>
            <a:chExt cx="325395" cy="338337"/>
          </a:xfrm>
        </p:grpSpPr>
        <p:sp>
          <p:nvSpPr>
            <p:cNvPr id="28"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800" b="1">
                <a:solidFill>
                  <a:srgbClr val="000000"/>
                </a:solidFill>
                <a:latin typeface="Arial"/>
                <a:cs typeface="Arial"/>
              </a:endParaRPr>
            </a:p>
          </p:txBody>
        </p:sp>
        <p:sp>
          <p:nvSpPr>
            <p:cNvPr id="29" name="TextBox 38"/>
            <p:cNvSpPr txBox="1">
              <a:spLocks noChangeArrowheads="1"/>
            </p:cNvSpPr>
            <p:nvPr/>
          </p:nvSpPr>
          <p:spPr bwMode="auto">
            <a:xfrm>
              <a:off x="4647565" y="6315968"/>
              <a:ext cx="325395" cy="3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600" dirty="0">
                  <a:solidFill>
                    <a:srgbClr val="000000"/>
                  </a:solidFill>
                  <a:latin typeface="Arial"/>
                  <a:cs typeface="Arial"/>
                </a:rPr>
                <a:t>A</a:t>
              </a:r>
            </a:p>
          </p:txBody>
        </p:sp>
      </p:grpSp>
      <p:cxnSp>
        <p:nvCxnSpPr>
          <p:cNvPr id="30" name="Straight Connector 39"/>
          <p:cNvCxnSpPr>
            <a:cxnSpLocks noChangeShapeType="1"/>
          </p:cNvCxnSpPr>
          <p:nvPr/>
        </p:nvCxnSpPr>
        <p:spPr bwMode="auto">
          <a:xfrm flipV="1">
            <a:off x="4953000" y="5848970"/>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31" name="TextBox 40"/>
          <p:cNvSpPr txBox="1">
            <a:spLocks noChangeArrowheads="1"/>
          </p:cNvSpPr>
          <p:nvPr/>
        </p:nvSpPr>
        <p:spPr bwMode="auto">
          <a:xfrm>
            <a:off x="5189538" y="5620370"/>
            <a:ext cx="10966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600">
                <a:solidFill>
                  <a:srgbClr val="000000"/>
                </a:solidFill>
                <a:latin typeface="Arial"/>
                <a:cs typeface="Arial"/>
              </a:rPr>
              <a:t>(blocked)</a:t>
            </a:r>
          </a:p>
        </p:txBody>
      </p:sp>
      <p:sp>
        <p:nvSpPr>
          <p:cNvPr id="32" name="Freeform 41"/>
          <p:cNvSpPr>
            <a:spLocks noChangeArrowheads="1"/>
          </p:cNvSpPr>
          <p:nvPr/>
        </p:nvSpPr>
        <p:spPr bwMode="auto">
          <a:xfrm>
            <a:off x="4235450" y="5013945"/>
            <a:ext cx="688975" cy="1012825"/>
          </a:xfrm>
          <a:custGeom>
            <a:avLst/>
            <a:gdLst>
              <a:gd name="T0" fmla="*/ 689284 w 688666"/>
              <a:gd name="T1" fmla="*/ 1013399 h 1012251"/>
              <a:gd name="T2" fmla="*/ 81362 w 688666"/>
              <a:gd name="T3" fmla="*/ 856783 h 1012251"/>
              <a:gd name="T4" fmla="*/ 201104 w 688666"/>
              <a:gd name="T5" fmla="*/ 368509 h 1012251"/>
              <a:gd name="T6" fmla="*/ 26098 w 688666"/>
              <a:gd name="T7" fmla="*/ 0 h 1012251"/>
              <a:gd name="T8" fmla="*/ 0 60000 65536"/>
              <a:gd name="T9" fmla="*/ 0 60000 65536"/>
              <a:gd name="T10" fmla="*/ 0 60000 65536"/>
              <a:gd name="T11" fmla="*/ 0 60000 65536"/>
              <a:gd name="T12" fmla="*/ 0 w 688666"/>
              <a:gd name="T13" fmla="*/ 0 h 1012251"/>
              <a:gd name="T14" fmla="*/ 688666 w 688666"/>
              <a:gd name="T15" fmla="*/ 1012251 h 1012251"/>
            </a:gdLst>
            <a:ahLst/>
            <a:cxnLst>
              <a:cxn ang="T8">
                <a:pos x="T0" y="T1"/>
              </a:cxn>
              <a:cxn ang="T9">
                <a:pos x="T2" y="T3"/>
              </a:cxn>
              <a:cxn ang="T10">
                <a:pos x="T4" y="T5"/>
              </a:cxn>
              <a:cxn ang="T11">
                <a:pos x="T6" y="T7"/>
              </a:cxn>
            </a:cxnLst>
            <a:rect l="T12" t="T13" r="T14" b="T15"/>
            <a:pathLst>
              <a:path w="688666" h="1012251">
                <a:moveTo>
                  <a:pt x="688666" y="1012251"/>
                </a:moveTo>
                <a:cubicBezTo>
                  <a:pt x="425623" y="987711"/>
                  <a:pt x="162580" y="963172"/>
                  <a:pt x="81290" y="855812"/>
                </a:cubicBezTo>
                <a:cubicBezTo>
                  <a:pt x="0" y="748452"/>
                  <a:pt x="210127" y="510726"/>
                  <a:pt x="200924" y="368091"/>
                </a:cubicBezTo>
                <a:cubicBezTo>
                  <a:pt x="191721" y="225456"/>
                  <a:pt x="26074" y="0"/>
                  <a:pt x="26074" y="0"/>
                </a:cubicBezTo>
              </a:path>
            </a:pathLst>
          </a:cu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cxnSp>
        <p:nvCxnSpPr>
          <p:cNvPr id="33" name="Straight Connector 73"/>
          <p:cNvCxnSpPr>
            <a:cxnSpLocks noChangeShapeType="1"/>
          </p:cNvCxnSpPr>
          <p:nvPr/>
        </p:nvCxnSpPr>
        <p:spPr bwMode="auto">
          <a:xfrm flipV="1">
            <a:off x="3505200" y="5620370"/>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34" name="Straight Connector 74"/>
          <p:cNvCxnSpPr>
            <a:cxnSpLocks noChangeShapeType="1"/>
          </p:cNvCxnSpPr>
          <p:nvPr/>
        </p:nvCxnSpPr>
        <p:spPr bwMode="auto">
          <a:xfrm rot="5400000" flipH="1" flipV="1">
            <a:off x="3505201" y="5467970"/>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35" name="Straight Connector 42"/>
          <p:cNvCxnSpPr>
            <a:cxnSpLocks noChangeShapeType="1"/>
          </p:cNvCxnSpPr>
          <p:nvPr/>
        </p:nvCxnSpPr>
        <p:spPr bwMode="auto">
          <a:xfrm flipH="1" flipV="1">
            <a:off x="3800475" y="5763245"/>
            <a:ext cx="516374" cy="107969"/>
          </a:xfrm>
          <a:prstGeom prst="line">
            <a:avLst/>
          </a:prstGeom>
          <a:noFill/>
          <a:ln w="38100">
            <a:solidFill>
              <a:srgbClr val="008000"/>
            </a:solidFill>
            <a:prstDash val="solid"/>
            <a:round/>
            <a:headEnd/>
            <a:tailEnd type="arrow" w="med" len="med"/>
          </a:ln>
          <a:extLst>
            <a:ext uri="{909E8E84-426E-40dd-AFC4-6F175D3DCCD1}">
              <a14:hiddenFill xmlns:a14="http://schemas.microsoft.com/office/drawing/2010/main">
                <a:noFill/>
              </a14:hiddenFill>
            </a:ext>
          </a:extLst>
        </p:spPr>
      </p:cxnSp>
      <p:cxnSp>
        <p:nvCxnSpPr>
          <p:cNvPr id="36" name="Straight Connector 42"/>
          <p:cNvCxnSpPr>
            <a:cxnSpLocks noChangeShapeType="1"/>
          </p:cNvCxnSpPr>
          <p:nvPr/>
        </p:nvCxnSpPr>
        <p:spPr bwMode="auto">
          <a:xfrm flipH="1">
            <a:off x="3387725" y="5848970"/>
            <a:ext cx="195264" cy="354013"/>
          </a:xfrm>
          <a:prstGeom prst="line">
            <a:avLst/>
          </a:prstGeom>
          <a:noFill/>
          <a:ln w="38100">
            <a:solidFill>
              <a:srgbClr val="008000"/>
            </a:solidFill>
            <a:prstDash val="solid"/>
            <a:round/>
            <a:headEnd/>
            <a:tailEnd type="arrow" w="med" len="med"/>
          </a:ln>
          <a:extLst>
            <a:ext uri="{909E8E84-426E-40dd-AFC4-6F175D3DCCD1}">
              <a14:hiddenFill xmlns:a14="http://schemas.microsoft.com/office/drawing/2010/main">
                <a:noFill/>
              </a14:hiddenFill>
            </a:ext>
          </a:extLst>
        </p:spPr>
      </p:cxnSp>
      <p:sp>
        <p:nvSpPr>
          <p:cNvPr id="37" name="Date Placeholder 36"/>
          <p:cNvSpPr>
            <a:spLocks noGrp="1"/>
          </p:cNvSpPr>
          <p:nvPr>
            <p:ph type="dt" idx="15"/>
          </p:nvPr>
        </p:nvSpPr>
        <p:spPr/>
        <p:txBody>
          <a:bodyPr/>
          <a:lstStyle/>
          <a:p>
            <a:r>
              <a:rPr lang="en-US" smtClean="0"/>
              <a:t>January 2013</a:t>
            </a:r>
            <a:endParaRPr lang="en-GB" dirty="0"/>
          </a:p>
        </p:txBody>
      </p:sp>
      <p:sp>
        <p:nvSpPr>
          <p:cNvPr id="38" name="Footer Placeholder 37"/>
          <p:cNvSpPr>
            <a:spLocks noGrp="1"/>
          </p:cNvSpPr>
          <p:nvPr>
            <p:ph type="ftr" idx="14"/>
          </p:nvPr>
        </p:nvSpPr>
        <p:spPr/>
        <p:txBody>
          <a:bodyPr/>
          <a:lstStyle/>
          <a:p>
            <a:r>
              <a:rPr lang="en-GB" smtClean="0"/>
              <a:t>Norman Finn, Cisco Systems</a:t>
            </a:r>
            <a:endParaRPr lang="en-GB" dirty="0"/>
          </a:p>
        </p:txBody>
      </p:sp>
      <p:sp>
        <p:nvSpPr>
          <p:cNvPr id="39" name="Slide Number Placeholder 38"/>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4854758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January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list of issues and some solutions for P802.1Qbz and P802.11ak to solve, assuming that we proceed with the point-to-point model for bridging 802.11 wireless media using 802.1 techniques.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4295" name="Straight Connector 11"/>
          <p:cNvCxnSpPr>
            <a:cxnSpLocks noChangeShapeType="1"/>
            <a:stCxn id="54291" idx="6"/>
            <a:endCxn id="54292" idx="2"/>
          </p:cNvCxnSpPr>
          <p:nvPr/>
        </p:nvCxnSpPr>
        <p:spPr bwMode="auto">
          <a:xfrm flipV="1">
            <a:off x="3503613" y="5342533"/>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4274" name="Title 1"/>
          <p:cNvSpPr>
            <a:spLocks noGrp="1"/>
          </p:cNvSpPr>
          <p:nvPr>
            <p:ph type="title"/>
          </p:nvPr>
        </p:nvSpPr>
        <p:spPr>
          <a:xfrm>
            <a:off x="685800" y="563587"/>
            <a:ext cx="7770813" cy="1065213"/>
          </a:xfrm>
        </p:spPr>
        <p:txBody>
          <a:bodyPr/>
          <a:lstStyle/>
          <a:p>
            <a:r>
              <a:rPr lang="en-US" dirty="0" smtClean="0">
                <a:latin typeface="Arial" charset="0"/>
                <a:ea typeface="ヒラギノ角ゴ Pro W3" charset="0"/>
                <a:cs typeface="ヒラギノ角ゴ Pro W3" charset="0"/>
              </a:rPr>
              <a:t>Reflected frames: the problem for bridges</a:t>
            </a:r>
            <a:endParaRPr lang="en-US" dirty="0">
              <a:latin typeface="Arial" charset="0"/>
              <a:ea typeface="ヒラギノ角ゴ Pro W3" charset="0"/>
              <a:cs typeface="ヒラギノ角ゴ Pro W3" charset="0"/>
            </a:endParaRPr>
          </a:p>
        </p:txBody>
      </p:sp>
      <p:sp>
        <p:nvSpPr>
          <p:cNvPr id="54275" name="Content Placeholder 2"/>
          <p:cNvSpPr>
            <a:spLocks noGrp="1"/>
          </p:cNvSpPr>
          <p:nvPr>
            <p:ph idx="1"/>
          </p:nvPr>
        </p:nvSpPr>
        <p:spPr>
          <a:xfrm>
            <a:off x="655638" y="1520527"/>
            <a:ext cx="7940675" cy="5076825"/>
          </a:xfrm>
          <a:ln>
            <a:noFill/>
          </a:ln>
        </p:spPr>
        <p:txBody>
          <a:bodyPr/>
          <a:lstStyle/>
          <a:p>
            <a:r>
              <a:rPr lang="en-US" b="1" dirty="0">
                <a:solidFill>
                  <a:schemeClr val="accent2"/>
                </a:solidFill>
                <a:latin typeface="Arial" charset="0"/>
                <a:ea typeface="ヒラギノ角ゴ Pro W3" charset="0"/>
                <a:cs typeface="ヒラギノ角ゴ Pro W3" charset="0"/>
              </a:rPr>
              <a:t>CASE 1</a:t>
            </a:r>
            <a:r>
              <a:rPr lang="en-US" b="1" dirty="0">
                <a:latin typeface="Arial" charset="0"/>
                <a:ea typeface="ヒラギノ角ゴ Pro W3" charset="0"/>
                <a:cs typeface="ヒラギノ角ゴ Pro W3" charset="0"/>
              </a:rPr>
              <a:t>: </a:t>
            </a:r>
            <a:r>
              <a:rPr lang="en-US" dirty="0">
                <a:latin typeface="Arial" charset="0"/>
                <a:ea typeface="ヒラギノ角ゴ Pro W3" charset="0"/>
                <a:cs typeface="ヒラギノ角ゴ Pro W3" charset="0"/>
              </a:rPr>
              <a:t>Suppose a non-AP station/bridge </a:t>
            </a:r>
            <a:r>
              <a:rPr lang="en-US" b="1" i="1" dirty="0">
                <a:latin typeface="Arial" charset="0"/>
                <a:ea typeface="ヒラギノ角ゴ Pro W3" charset="0"/>
                <a:cs typeface="ヒラギノ角ゴ Pro W3" charset="0"/>
              </a:rPr>
              <a:t>B</a:t>
            </a:r>
            <a:r>
              <a:rPr lang="en-US" dirty="0">
                <a:latin typeface="Arial" charset="0"/>
                <a:ea typeface="ヒラギノ角ゴ Pro W3" charset="0"/>
                <a:cs typeface="ヒラギノ角ゴ Pro W3" charset="0"/>
              </a:rPr>
              <a:t> is forwarding data for attached wired device </a:t>
            </a:r>
            <a:r>
              <a:rPr lang="en-US" b="1" i="1" dirty="0">
                <a:latin typeface="Arial" charset="0"/>
                <a:ea typeface="ヒラギノ角ゴ Pro W3" charset="0"/>
                <a:cs typeface="ヒラギノ角ゴ Pro W3" charset="0"/>
              </a:rPr>
              <a:t>X</a:t>
            </a:r>
            <a:r>
              <a:rPr lang="en-US" dirty="0">
                <a:latin typeface="Arial" charset="0"/>
                <a:ea typeface="ヒラギノ角ゴ Pro W3" charset="0"/>
                <a:cs typeface="ヒラギノ角ゴ Pro W3" charset="0"/>
              </a:rPr>
              <a:t>.</a:t>
            </a:r>
          </a:p>
          <a:p>
            <a:r>
              <a:rPr lang="en-US" dirty="0">
                <a:latin typeface="Arial" charset="0"/>
                <a:ea typeface="ヒラギノ角ゴ Pro W3" charset="0"/>
                <a:cs typeface="ヒラギノ角ゴ Pro W3" charset="0"/>
              </a:rPr>
              <a:t>Suppose </a:t>
            </a:r>
            <a:r>
              <a:rPr lang="en-US" b="1" i="1" dirty="0">
                <a:latin typeface="Arial" charset="0"/>
                <a:ea typeface="ヒラギノ角ゴ Pro W3" charset="0"/>
                <a:cs typeface="ヒラギノ角ゴ Pro W3" charset="0"/>
              </a:rPr>
              <a:t>X </a:t>
            </a:r>
            <a:r>
              <a:rPr lang="en-US" dirty="0">
                <a:latin typeface="Arial" charset="0"/>
                <a:ea typeface="ヒラギノ角ゴ Pro W3" charset="0"/>
                <a:cs typeface="ヒラギノ角ゴ Pro W3" charset="0"/>
              </a:rPr>
              <a:t>sends a frame (a broadcast, for example) up through bridge </a:t>
            </a:r>
            <a:r>
              <a:rPr lang="en-US" b="1" i="1" dirty="0">
                <a:latin typeface="Arial" charset="0"/>
                <a:ea typeface="ヒラギノ角ゴ Pro W3" charset="0"/>
                <a:cs typeface="ヒラギノ角ゴ Pro W3" charset="0"/>
              </a:rPr>
              <a:t>B</a:t>
            </a:r>
            <a:r>
              <a:rPr lang="en-US" dirty="0">
                <a:latin typeface="Arial" charset="0"/>
                <a:ea typeface="ヒラギノ角ゴ Pro W3" charset="0"/>
                <a:cs typeface="ヒラギノ角ゴ Pro W3" charset="0"/>
              </a:rPr>
              <a:t>.</a:t>
            </a:r>
          </a:p>
        </p:txBody>
      </p:sp>
      <p:grpSp>
        <p:nvGrpSpPr>
          <p:cNvPr id="54276" name="Group 8"/>
          <p:cNvGrpSpPr>
            <a:grpSpLocks/>
          </p:cNvGrpSpPr>
          <p:nvPr/>
        </p:nvGrpSpPr>
        <p:grpSpPr bwMode="auto">
          <a:xfrm>
            <a:off x="838200" y="3718520"/>
            <a:ext cx="7467600" cy="533400"/>
            <a:chOff x="1295400" y="4114800"/>
            <a:chExt cx="7467600" cy="533400"/>
          </a:xfrm>
        </p:grpSpPr>
        <p:sp>
          <p:nvSpPr>
            <p:cNvPr id="54309" name="Rectangle 9"/>
            <p:cNvSpPr>
              <a:spLocks noChangeArrowheads="1"/>
            </p:cNvSpPr>
            <p:nvPr/>
          </p:nvSpPr>
          <p:spPr bwMode="auto">
            <a:xfrm>
              <a:off x="1295400" y="4114800"/>
              <a:ext cx="1371600" cy="533400"/>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Rec. = AP</a:t>
              </a:r>
            </a:p>
          </p:txBody>
        </p:sp>
        <p:sp>
          <p:nvSpPr>
            <p:cNvPr id="54310" name="Rectangle 10"/>
            <p:cNvSpPr>
              <a:spLocks noChangeArrowheads="1"/>
            </p:cNvSpPr>
            <p:nvPr/>
          </p:nvSpPr>
          <p:spPr bwMode="auto">
            <a:xfrm>
              <a:off x="2667000" y="4114800"/>
              <a:ext cx="1524000" cy="533400"/>
            </a:xfrm>
            <a:prstGeom prst="rect">
              <a:avLst/>
            </a:prstGeom>
            <a:noFill/>
            <a:ln w="5715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Dest. = FFs.</a:t>
              </a:r>
            </a:p>
          </p:txBody>
        </p:sp>
        <p:sp>
          <p:nvSpPr>
            <p:cNvPr id="54311" name="Rectangle 11"/>
            <p:cNvSpPr>
              <a:spLocks noChangeArrowheads="1"/>
            </p:cNvSpPr>
            <p:nvPr/>
          </p:nvSpPr>
          <p:spPr bwMode="auto">
            <a:xfrm>
              <a:off x="6477000" y="4114800"/>
              <a:ext cx="2286000" cy="533400"/>
            </a:xfrm>
            <a:prstGeom prst="rect">
              <a:avLst/>
            </a:pr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sp>
          <p:nvSpPr>
            <p:cNvPr id="54312" name="Rectangle 12"/>
            <p:cNvSpPr>
              <a:spLocks noChangeArrowheads="1"/>
            </p:cNvSpPr>
            <p:nvPr/>
          </p:nvSpPr>
          <p:spPr bwMode="auto">
            <a:xfrm>
              <a:off x="4191000" y="4114800"/>
              <a:ext cx="2286000" cy="533400"/>
            </a:xfrm>
            <a:prstGeom prst="rect">
              <a:avLst/>
            </a:prstGeom>
            <a:noFill/>
            <a:ln w="5715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Src. / Xmit = X</a:t>
              </a:r>
            </a:p>
          </p:txBody>
        </p:sp>
      </p:grpSp>
      <p:cxnSp>
        <p:nvCxnSpPr>
          <p:cNvPr id="54277" name="Straight Connector 86"/>
          <p:cNvCxnSpPr>
            <a:cxnSpLocks noChangeShapeType="1"/>
            <a:stCxn id="54278" idx="3"/>
          </p:cNvCxnSpPr>
          <p:nvPr/>
        </p:nvCxnSpPr>
        <p:spPr bwMode="auto">
          <a:xfrm>
            <a:off x="4395788" y="4634508"/>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4278" name="Rectangle 27"/>
          <p:cNvSpPr>
            <a:spLocks noChangeArrowheads="1"/>
          </p:cNvSpPr>
          <p:nvPr/>
        </p:nvSpPr>
        <p:spPr bwMode="auto">
          <a:xfrm>
            <a:off x="3783013" y="4436070"/>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2000" b="1">
                <a:solidFill>
                  <a:srgbClr val="000000"/>
                </a:solidFill>
                <a:latin typeface="Arial"/>
                <a:cs typeface="Arial"/>
              </a:rPr>
              <a:t>AP</a:t>
            </a:r>
          </a:p>
        </p:txBody>
      </p:sp>
      <p:cxnSp>
        <p:nvCxnSpPr>
          <p:cNvPr id="54279" name="Straight Connector 60"/>
          <p:cNvCxnSpPr>
            <a:cxnSpLocks noChangeShapeType="1"/>
          </p:cNvCxnSpPr>
          <p:nvPr/>
        </p:nvCxnSpPr>
        <p:spPr bwMode="auto">
          <a:xfrm rot="5400000" flipH="1" flipV="1">
            <a:off x="3377406" y="4843264"/>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4280" name="Straight Connector 64"/>
          <p:cNvCxnSpPr>
            <a:cxnSpLocks noChangeShapeType="1"/>
            <a:endCxn id="54278" idx="2"/>
          </p:cNvCxnSpPr>
          <p:nvPr/>
        </p:nvCxnSpPr>
        <p:spPr bwMode="auto">
          <a:xfrm rot="16200000" flipV="1">
            <a:off x="3971925" y="4950420"/>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4281" name="Oval 5"/>
          <p:cNvSpPr>
            <a:spLocks noChangeArrowheads="1"/>
          </p:cNvSpPr>
          <p:nvPr/>
        </p:nvSpPr>
        <p:spPr bwMode="auto">
          <a:xfrm>
            <a:off x="2847975" y="5841008"/>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54282" name="Oval 6"/>
          <p:cNvSpPr>
            <a:spLocks noChangeArrowheads="1"/>
          </p:cNvSpPr>
          <p:nvPr/>
        </p:nvSpPr>
        <p:spPr bwMode="auto">
          <a:xfrm>
            <a:off x="3495675" y="6021983"/>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54283" name="Oval 7"/>
          <p:cNvSpPr>
            <a:spLocks noChangeArrowheads="1"/>
          </p:cNvSpPr>
          <p:nvPr/>
        </p:nvSpPr>
        <p:spPr bwMode="auto">
          <a:xfrm>
            <a:off x="3640138" y="5590183"/>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54284" name="Oval 8"/>
          <p:cNvSpPr>
            <a:spLocks noChangeArrowheads="1"/>
          </p:cNvSpPr>
          <p:nvPr/>
        </p:nvSpPr>
        <p:spPr bwMode="auto">
          <a:xfrm>
            <a:off x="4035425" y="5841008"/>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cxnSp>
        <p:nvCxnSpPr>
          <p:cNvPr id="54285" name="Straight Connector 13"/>
          <p:cNvCxnSpPr>
            <a:cxnSpLocks noChangeShapeType="1"/>
            <a:endCxn id="54281" idx="7"/>
          </p:cNvCxnSpPr>
          <p:nvPr/>
        </p:nvCxnSpPr>
        <p:spPr bwMode="auto">
          <a:xfrm rot="5400000">
            <a:off x="3003551" y="5601295"/>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286" name="Straight Connector 22"/>
          <p:cNvCxnSpPr>
            <a:cxnSpLocks noChangeShapeType="1"/>
            <a:endCxn id="54283" idx="1"/>
          </p:cNvCxnSpPr>
          <p:nvPr/>
        </p:nvCxnSpPr>
        <p:spPr bwMode="auto">
          <a:xfrm rot="16200000" flipH="1">
            <a:off x="3525044" y="5475089"/>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287" name="Straight Connector 19"/>
          <p:cNvCxnSpPr>
            <a:cxnSpLocks noChangeShapeType="1"/>
            <a:endCxn id="54284" idx="0"/>
          </p:cNvCxnSpPr>
          <p:nvPr/>
        </p:nvCxnSpPr>
        <p:spPr bwMode="auto">
          <a:xfrm rot="5400000">
            <a:off x="4017963" y="5644158"/>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288" name="Straight Connector 21"/>
          <p:cNvCxnSpPr>
            <a:cxnSpLocks noChangeShapeType="1"/>
            <a:stCxn id="54284" idx="1"/>
            <a:endCxn id="54283" idx="5"/>
          </p:cNvCxnSpPr>
          <p:nvPr/>
        </p:nvCxnSpPr>
        <p:spPr bwMode="auto">
          <a:xfrm rot="16200000" flipV="1">
            <a:off x="3957638" y="5763220"/>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289" name="Straight Connector 23"/>
          <p:cNvCxnSpPr>
            <a:cxnSpLocks noChangeShapeType="1"/>
            <a:stCxn id="54283" idx="3"/>
            <a:endCxn id="54282" idx="0"/>
          </p:cNvCxnSpPr>
          <p:nvPr/>
        </p:nvCxnSpPr>
        <p:spPr bwMode="auto">
          <a:xfrm rot="5400000">
            <a:off x="3567907" y="5908476"/>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290" name="Straight Connector 86"/>
          <p:cNvCxnSpPr>
            <a:cxnSpLocks noChangeShapeType="1"/>
            <a:stCxn id="54284" idx="6"/>
          </p:cNvCxnSpPr>
          <p:nvPr/>
        </p:nvCxnSpPr>
        <p:spPr bwMode="auto">
          <a:xfrm>
            <a:off x="4324350" y="5985470"/>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4291" name="Oval 3"/>
          <p:cNvSpPr>
            <a:spLocks noChangeArrowheads="1"/>
          </p:cNvSpPr>
          <p:nvPr/>
        </p:nvSpPr>
        <p:spPr bwMode="auto">
          <a:xfrm>
            <a:off x="3214688" y="5271095"/>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54292" name="Oval 4"/>
          <p:cNvSpPr>
            <a:spLocks noChangeArrowheads="1"/>
          </p:cNvSpPr>
          <p:nvPr/>
        </p:nvSpPr>
        <p:spPr bwMode="auto">
          <a:xfrm>
            <a:off x="4043363" y="5198070"/>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2000" b="1">
              <a:solidFill>
                <a:srgbClr val="000000"/>
              </a:solidFill>
              <a:latin typeface="Arial"/>
              <a:cs typeface="Arial"/>
            </a:endParaRPr>
          </a:p>
        </p:txBody>
      </p:sp>
      <p:sp>
        <p:nvSpPr>
          <p:cNvPr id="54293" name="Oval 3"/>
          <p:cNvSpPr>
            <a:spLocks noChangeArrowheads="1"/>
          </p:cNvSpPr>
          <p:nvPr/>
        </p:nvSpPr>
        <p:spPr bwMode="auto">
          <a:xfrm>
            <a:off x="3152775" y="5402858"/>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2000" b="1">
              <a:solidFill>
                <a:srgbClr val="000000"/>
              </a:solidFill>
              <a:latin typeface="Arial"/>
              <a:cs typeface="Arial"/>
            </a:endParaRPr>
          </a:p>
        </p:txBody>
      </p:sp>
      <p:sp>
        <p:nvSpPr>
          <p:cNvPr id="54294" name="Oval 4"/>
          <p:cNvSpPr>
            <a:spLocks noChangeArrowheads="1"/>
          </p:cNvSpPr>
          <p:nvPr/>
        </p:nvSpPr>
        <p:spPr bwMode="auto">
          <a:xfrm>
            <a:off x="3981450" y="5192793"/>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2000" b="1">
                <a:solidFill>
                  <a:srgbClr val="000000"/>
                </a:solidFill>
                <a:latin typeface="Arial"/>
                <a:cs typeface="Arial"/>
              </a:rPr>
              <a:t>B</a:t>
            </a:r>
          </a:p>
        </p:txBody>
      </p:sp>
      <p:cxnSp>
        <p:nvCxnSpPr>
          <p:cNvPr id="54296" name="Straight Connector 86"/>
          <p:cNvCxnSpPr>
            <a:cxnSpLocks noChangeShapeType="1"/>
          </p:cNvCxnSpPr>
          <p:nvPr/>
        </p:nvCxnSpPr>
        <p:spPr bwMode="auto">
          <a:xfrm rot="16200000" flipH="1">
            <a:off x="4648200" y="5471120"/>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2" name="Group 1"/>
          <p:cNvGrpSpPr/>
          <p:nvPr/>
        </p:nvGrpSpPr>
        <p:grpSpPr>
          <a:xfrm>
            <a:off x="4954588" y="5920383"/>
            <a:ext cx="303212" cy="306387"/>
            <a:chOff x="4954588" y="5859463"/>
            <a:chExt cx="303212" cy="306387"/>
          </a:xfrm>
        </p:grpSpPr>
        <p:sp>
          <p:nvSpPr>
            <p:cNvPr id="54307"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4308"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grpSp>
        <p:nvGrpSpPr>
          <p:cNvPr id="54298" name="Group 36"/>
          <p:cNvGrpSpPr>
            <a:grpSpLocks/>
          </p:cNvGrpSpPr>
          <p:nvPr/>
        </p:nvGrpSpPr>
        <p:grpSpPr bwMode="auto">
          <a:xfrm>
            <a:off x="4646613" y="5010745"/>
            <a:ext cx="307975" cy="307975"/>
            <a:chOff x="4647565" y="6315968"/>
            <a:chExt cx="307659" cy="307777"/>
          </a:xfrm>
        </p:grpSpPr>
        <p:sp>
          <p:nvSpPr>
            <p:cNvPr id="54305"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4306" name="TextBox 38"/>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4299" name="Straight Connector 39"/>
          <p:cNvCxnSpPr>
            <a:cxnSpLocks noChangeShapeType="1"/>
          </p:cNvCxnSpPr>
          <p:nvPr/>
        </p:nvCxnSpPr>
        <p:spPr bwMode="auto">
          <a:xfrm flipV="1">
            <a:off x="4953000" y="5775920"/>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4300" name="TextBox 40"/>
          <p:cNvSpPr txBox="1">
            <a:spLocks noChangeArrowheads="1"/>
          </p:cNvSpPr>
          <p:nvPr/>
        </p:nvSpPr>
        <p:spPr bwMode="auto">
          <a:xfrm>
            <a:off x="5189538" y="5547320"/>
            <a:ext cx="1211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sp>
        <p:nvSpPr>
          <p:cNvPr id="54301" name="Freeform 41"/>
          <p:cNvSpPr>
            <a:spLocks noChangeArrowheads="1"/>
          </p:cNvSpPr>
          <p:nvPr/>
        </p:nvSpPr>
        <p:spPr bwMode="auto">
          <a:xfrm>
            <a:off x="4235450" y="4940895"/>
            <a:ext cx="688975" cy="1012825"/>
          </a:xfrm>
          <a:custGeom>
            <a:avLst/>
            <a:gdLst>
              <a:gd name="T0" fmla="*/ 689284 w 688666"/>
              <a:gd name="T1" fmla="*/ 1013399 h 1012251"/>
              <a:gd name="T2" fmla="*/ 81362 w 688666"/>
              <a:gd name="T3" fmla="*/ 856783 h 1012251"/>
              <a:gd name="T4" fmla="*/ 201104 w 688666"/>
              <a:gd name="T5" fmla="*/ 368509 h 1012251"/>
              <a:gd name="T6" fmla="*/ 26098 w 688666"/>
              <a:gd name="T7" fmla="*/ 0 h 1012251"/>
              <a:gd name="T8" fmla="*/ 0 60000 65536"/>
              <a:gd name="T9" fmla="*/ 0 60000 65536"/>
              <a:gd name="T10" fmla="*/ 0 60000 65536"/>
              <a:gd name="T11" fmla="*/ 0 60000 65536"/>
              <a:gd name="T12" fmla="*/ 0 w 688666"/>
              <a:gd name="T13" fmla="*/ 0 h 1012251"/>
              <a:gd name="T14" fmla="*/ 688666 w 688666"/>
              <a:gd name="T15" fmla="*/ 1012251 h 1012251"/>
            </a:gdLst>
            <a:ahLst/>
            <a:cxnLst>
              <a:cxn ang="T8">
                <a:pos x="T0" y="T1"/>
              </a:cxn>
              <a:cxn ang="T9">
                <a:pos x="T2" y="T3"/>
              </a:cxn>
              <a:cxn ang="T10">
                <a:pos x="T4" y="T5"/>
              </a:cxn>
              <a:cxn ang="T11">
                <a:pos x="T6" y="T7"/>
              </a:cxn>
            </a:cxnLst>
            <a:rect l="T12" t="T13" r="T14" b="T15"/>
            <a:pathLst>
              <a:path w="688666" h="1012251">
                <a:moveTo>
                  <a:pt x="688666" y="1012251"/>
                </a:moveTo>
                <a:cubicBezTo>
                  <a:pt x="425623" y="987711"/>
                  <a:pt x="162580" y="963172"/>
                  <a:pt x="81290" y="855812"/>
                </a:cubicBezTo>
                <a:cubicBezTo>
                  <a:pt x="0" y="748452"/>
                  <a:pt x="210127" y="510726"/>
                  <a:pt x="200924" y="368091"/>
                </a:cubicBezTo>
                <a:cubicBezTo>
                  <a:pt x="191721" y="225456"/>
                  <a:pt x="26074" y="0"/>
                  <a:pt x="26074" y="0"/>
                </a:cubicBezTo>
              </a:path>
            </a:pathLst>
          </a:cu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4302" name="TextBox 72"/>
          <p:cNvSpPr txBox="1">
            <a:spLocks noChangeArrowheads="1"/>
          </p:cNvSpPr>
          <p:nvPr/>
        </p:nvSpPr>
        <p:spPr bwMode="auto">
          <a:xfrm>
            <a:off x="325438" y="5090120"/>
            <a:ext cx="1666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3200">
                <a:solidFill>
                  <a:schemeClr val="accent2"/>
                </a:solidFill>
              </a:rPr>
              <a:t>CASE 1</a:t>
            </a:r>
          </a:p>
        </p:txBody>
      </p:sp>
      <p:cxnSp>
        <p:nvCxnSpPr>
          <p:cNvPr id="54303" name="Straight Connector 73"/>
          <p:cNvCxnSpPr>
            <a:cxnSpLocks noChangeShapeType="1"/>
          </p:cNvCxnSpPr>
          <p:nvPr/>
        </p:nvCxnSpPr>
        <p:spPr bwMode="auto">
          <a:xfrm flipV="1">
            <a:off x="3505200" y="5547320"/>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4304" name="Straight Connector 74"/>
          <p:cNvCxnSpPr>
            <a:cxnSpLocks noChangeShapeType="1"/>
          </p:cNvCxnSpPr>
          <p:nvPr/>
        </p:nvCxnSpPr>
        <p:spPr bwMode="auto">
          <a:xfrm rot="5400000" flipH="1" flipV="1">
            <a:off x="3505201" y="5394920"/>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41" name="Straight Connector 42"/>
          <p:cNvCxnSpPr>
            <a:cxnSpLocks noChangeShapeType="1"/>
          </p:cNvCxnSpPr>
          <p:nvPr/>
        </p:nvCxnSpPr>
        <p:spPr bwMode="auto">
          <a:xfrm flipH="1" flipV="1">
            <a:off x="3800475" y="5690195"/>
            <a:ext cx="516374" cy="107969"/>
          </a:xfrm>
          <a:prstGeom prst="line">
            <a:avLst/>
          </a:prstGeom>
          <a:noFill/>
          <a:ln w="38100">
            <a:solidFill>
              <a:srgbClr val="008000"/>
            </a:solidFill>
            <a:prstDash val="solid"/>
            <a:round/>
            <a:headEnd/>
            <a:tailEnd type="arrow" w="med" len="med"/>
          </a:ln>
          <a:extLst>
            <a:ext uri="{909E8E84-426E-40dd-AFC4-6F175D3DCCD1}">
              <a14:hiddenFill xmlns:a14="http://schemas.microsoft.com/office/drawing/2010/main">
                <a:noFill/>
              </a14:hiddenFill>
            </a:ext>
          </a:extLst>
        </p:spPr>
      </p:cxnSp>
      <p:cxnSp>
        <p:nvCxnSpPr>
          <p:cNvPr id="42" name="Straight Connector 42"/>
          <p:cNvCxnSpPr>
            <a:cxnSpLocks noChangeShapeType="1"/>
          </p:cNvCxnSpPr>
          <p:nvPr/>
        </p:nvCxnSpPr>
        <p:spPr bwMode="auto">
          <a:xfrm flipH="1">
            <a:off x="3387725" y="5775920"/>
            <a:ext cx="195264" cy="354013"/>
          </a:xfrm>
          <a:prstGeom prst="line">
            <a:avLst/>
          </a:prstGeom>
          <a:noFill/>
          <a:ln w="38100">
            <a:solidFill>
              <a:srgbClr val="008000"/>
            </a:solidFill>
            <a:prstDash val="solid"/>
            <a:round/>
            <a:headEnd/>
            <a:tailEnd type="arrow" w="med" len="med"/>
          </a:ln>
          <a:extLst>
            <a:ext uri="{909E8E84-426E-40dd-AFC4-6F175D3DCCD1}">
              <a14:hiddenFill xmlns:a14="http://schemas.microsoft.com/office/drawing/2010/main">
                <a:noFill/>
              </a14:hiddenFill>
            </a:ext>
          </a:extLst>
        </p:spPr>
      </p:cxnSp>
      <p:sp>
        <p:nvSpPr>
          <p:cNvPr id="3" name="Date Placeholder 2"/>
          <p:cNvSpPr>
            <a:spLocks noGrp="1"/>
          </p:cNvSpPr>
          <p:nvPr>
            <p:ph type="dt" idx="15"/>
          </p:nvPr>
        </p:nvSpPr>
        <p:spPr/>
        <p:txBody>
          <a:bodyPr/>
          <a:lstStyle/>
          <a:p>
            <a:r>
              <a:rPr lang="en-US" smtClean="0"/>
              <a:t>January 2013</a:t>
            </a:r>
            <a:endParaRPr lang="en-GB" dirty="0"/>
          </a:p>
        </p:txBody>
      </p:sp>
      <p:sp>
        <p:nvSpPr>
          <p:cNvPr id="4" name="Footer Placeholder 3"/>
          <p:cNvSpPr>
            <a:spLocks noGrp="1"/>
          </p:cNvSpPr>
          <p:nvPr>
            <p:ph type="ftr" idx="14"/>
          </p:nvPr>
        </p:nvSpPr>
        <p:spPr/>
        <p:txBody>
          <a:bodyPr/>
          <a:lstStyle/>
          <a:p>
            <a:r>
              <a:rPr lang="en-GB" smtClean="0"/>
              <a:t>Norman Finn, Cisco Systems</a:t>
            </a:r>
            <a:endParaRPr lang="en-GB" dirty="0"/>
          </a:p>
        </p:txBody>
      </p:sp>
      <p:sp>
        <p:nvSpPr>
          <p:cNvPr id="5" name="Slide Number Placeholder 4"/>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52344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319" name="Straight Connector 11"/>
          <p:cNvCxnSpPr>
            <a:cxnSpLocks noChangeShapeType="1"/>
            <a:stCxn id="55315" idx="6"/>
            <a:endCxn id="55316" idx="2"/>
          </p:cNvCxnSpPr>
          <p:nvPr/>
        </p:nvCxnSpPr>
        <p:spPr bwMode="auto">
          <a:xfrm flipV="1">
            <a:off x="3503613" y="5486549"/>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5298" name="Title 1"/>
          <p:cNvSpPr>
            <a:spLocks noGrp="1"/>
          </p:cNvSpPr>
          <p:nvPr>
            <p:ph type="title"/>
          </p:nvPr>
        </p:nvSpPr>
        <p:spPr>
          <a:xfrm>
            <a:off x="685800" y="548680"/>
            <a:ext cx="7770813" cy="1065213"/>
          </a:xfrm>
        </p:spPr>
        <p:txBody>
          <a:bodyPr/>
          <a:lstStyle/>
          <a:p>
            <a:r>
              <a:rPr lang="en-US" dirty="0" smtClean="0">
                <a:latin typeface="Arial" charset="0"/>
                <a:ea typeface="ヒラギノ角ゴ Pro W3" charset="0"/>
                <a:cs typeface="ヒラギノ角ゴ Pro W3" charset="0"/>
              </a:rPr>
              <a:t>Reflected frames: the problem for bridges</a:t>
            </a:r>
            <a:endParaRPr lang="en-US" dirty="0">
              <a:latin typeface="Arial" charset="0"/>
              <a:ea typeface="ヒラギノ角ゴ Pro W3" charset="0"/>
              <a:cs typeface="ヒラギノ角ゴ Pro W3" charset="0"/>
            </a:endParaRPr>
          </a:p>
        </p:txBody>
      </p:sp>
      <p:sp>
        <p:nvSpPr>
          <p:cNvPr id="55299" name="Content Placeholder 2"/>
          <p:cNvSpPr>
            <a:spLocks noGrp="1"/>
          </p:cNvSpPr>
          <p:nvPr>
            <p:ph idx="1"/>
          </p:nvPr>
        </p:nvSpPr>
        <p:spPr>
          <a:xfrm>
            <a:off x="655638" y="1528911"/>
            <a:ext cx="7940675" cy="4924425"/>
          </a:xfrm>
        </p:spPr>
        <p:txBody>
          <a:bodyPr/>
          <a:lstStyle/>
          <a:p>
            <a:r>
              <a:rPr lang="en-US" dirty="0" smtClean="0">
                <a:latin typeface="Arial" charset="0"/>
                <a:ea typeface="ヒラギノ角ゴ Pro W3" charset="0"/>
                <a:cs typeface="ヒラギノ角ゴ Pro W3" charset="0"/>
              </a:rPr>
              <a:t>In a wired network</a:t>
            </a:r>
            <a:r>
              <a:rPr lang="en-US" dirty="0">
                <a:latin typeface="Arial" charset="0"/>
                <a:ea typeface="ヒラギノ角ゴ Pro W3" charset="0"/>
                <a:cs typeface="ヒラギノ角ゴ Pro W3" charset="0"/>
              </a:rPr>
              <a:t>, </a:t>
            </a:r>
            <a:r>
              <a:rPr lang="en-US" dirty="0" smtClean="0">
                <a:latin typeface="Arial" charset="0"/>
                <a:ea typeface="ヒラギノ角ゴ Pro W3" charset="0"/>
                <a:cs typeface="ヒラギノ角ゴ Pro W3" charset="0"/>
              </a:rPr>
              <a:t>the Bridge replacing the AP would </a:t>
            </a:r>
            <a:r>
              <a:rPr lang="en-US" b="1" dirty="0" smtClean="0">
                <a:solidFill>
                  <a:schemeClr val="accent6"/>
                </a:solidFill>
                <a:latin typeface="Arial" charset="0"/>
                <a:ea typeface="ヒラギノ角ゴ Pro W3" charset="0"/>
                <a:cs typeface="ヒラギノ角ゴ Pro W3" charset="0"/>
              </a:rPr>
              <a:t>not reflect </a:t>
            </a:r>
            <a:r>
              <a:rPr lang="en-US" dirty="0" smtClean="0">
                <a:latin typeface="Arial" charset="0"/>
                <a:ea typeface="ヒラギノ角ゴ Pro W3" charset="0"/>
                <a:cs typeface="ヒラギノ角ゴ Pro W3" charset="0"/>
              </a:rPr>
              <a:t>the frame back down to </a:t>
            </a:r>
            <a:r>
              <a:rPr lang="en-US" dirty="0">
                <a:latin typeface="Arial" charset="0"/>
                <a:ea typeface="ヒラギノ角ゴ Pro W3" charset="0"/>
                <a:cs typeface="ヒラギノ角ゴ Pro W3" charset="0"/>
              </a:rPr>
              <a:t>Bridge </a:t>
            </a:r>
            <a:r>
              <a:rPr lang="en-US" b="1" i="1" dirty="0" smtClean="0">
                <a:latin typeface="Arial" charset="0"/>
                <a:ea typeface="ヒラギノ角ゴ Pro W3" charset="0"/>
                <a:cs typeface="ヒラギノ角ゴ Pro W3" charset="0"/>
              </a:rPr>
              <a:t>B</a:t>
            </a:r>
            <a:r>
              <a:rPr lang="en-US" dirty="0" smtClean="0">
                <a:latin typeface="Arial" charset="0"/>
                <a:ea typeface="ヒラギノ角ゴ Pro W3" charset="0"/>
                <a:cs typeface="ヒラギノ角ゴ Pro W3" charset="0"/>
              </a:rPr>
              <a:t>.</a:t>
            </a:r>
          </a:p>
          <a:p>
            <a:r>
              <a:rPr lang="en-US" dirty="0" smtClean="0">
                <a:latin typeface="Arial" charset="0"/>
                <a:ea typeface="ヒラギノ角ゴ Pro W3" charset="0"/>
                <a:cs typeface="ヒラギノ角ゴ Pro W3" charset="0"/>
              </a:rPr>
              <a:t>In a Wi-Fi world, the AP </a:t>
            </a:r>
            <a:r>
              <a:rPr lang="en-US" b="1" dirty="0" smtClean="0">
                <a:solidFill>
                  <a:srgbClr val="652D89"/>
                </a:solidFill>
                <a:latin typeface="Arial" charset="0"/>
                <a:ea typeface="ヒラギノ角ゴ Pro W3" charset="0"/>
                <a:cs typeface="ヒラギノ角ゴ Pro W3" charset="0"/>
              </a:rPr>
              <a:t>does reflect</a:t>
            </a:r>
            <a:r>
              <a:rPr lang="en-US" dirty="0" smtClean="0">
                <a:latin typeface="Arial" charset="0"/>
                <a:ea typeface="ヒラギノ角ゴ Pro W3" charset="0"/>
                <a:cs typeface="ヒラギノ角ゴ Pro W3" charset="0"/>
              </a:rPr>
              <a:t> </a:t>
            </a:r>
            <a:r>
              <a:rPr lang="en-US" dirty="0">
                <a:latin typeface="Arial" charset="0"/>
                <a:ea typeface="ヒラギノ角ゴ Pro W3" charset="0"/>
                <a:cs typeface="ヒラギノ角ゴ Pro W3" charset="0"/>
              </a:rPr>
              <a:t>the frame back down to all of the AP</a:t>
            </a:r>
            <a:r>
              <a:rPr lang="ja-JP" altLang="en-US" dirty="0">
                <a:latin typeface="Arial" charset="0"/>
                <a:ea typeface="ヒラギノ角ゴ Pro W3" charset="0"/>
                <a:cs typeface="ヒラギノ角ゴ Pro W3" charset="0"/>
              </a:rPr>
              <a:t>’</a:t>
            </a:r>
            <a:r>
              <a:rPr lang="en-US" dirty="0">
                <a:latin typeface="Arial" charset="0"/>
                <a:ea typeface="ヒラギノ角ゴ Pro W3" charset="0"/>
                <a:cs typeface="ヒラギノ角ゴ Pro W3" charset="0"/>
              </a:rPr>
              <a:t>s stations, including </a:t>
            </a:r>
            <a:r>
              <a:rPr lang="en-US" b="1" i="1" dirty="0">
                <a:latin typeface="Arial" charset="0"/>
                <a:ea typeface="ヒラギノ角ゴ Pro W3" charset="0"/>
                <a:cs typeface="ヒラギノ角ゴ Pro W3" charset="0"/>
              </a:rPr>
              <a:t>X</a:t>
            </a:r>
            <a:r>
              <a:rPr lang="en-US" dirty="0" smtClean="0">
                <a:latin typeface="Arial" charset="0"/>
                <a:ea typeface="ヒラギノ角ゴ Pro W3" charset="0"/>
                <a:cs typeface="ヒラギノ角ゴ Pro W3" charset="0"/>
              </a:rPr>
              <a:t>, and Bridge </a:t>
            </a:r>
            <a:r>
              <a:rPr lang="en-US" b="1" i="1" dirty="0">
                <a:latin typeface="Arial" charset="0"/>
                <a:ea typeface="ヒラギノ角ゴ Pro W3" charset="0"/>
                <a:cs typeface="ヒラギノ角ゴ Pro W3" charset="0"/>
              </a:rPr>
              <a:t>B</a:t>
            </a:r>
            <a:r>
              <a:rPr lang="en-US" dirty="0">
                <a:latin typeface="Arial" charset="0"/>
                <a:ea typeface="ヒラギノ角ゴ Pro W3" charset="0"/>
                <a:cs typeface="ヒラギノ角ゴ Pro W3" charset="0"/>
              </a:rPr>
              <a:t> needs to </a:t>
            </a:r>
            <a:r>
              <a:rPr lang="en-US" b="1" dirty="0">
                <a:solidFill>
                  <a:srgbClr val="652D89"/>
                </a:solidFill>
                <a:latin typeface="Arial" charset="0"/>
                <a:ea typeface="ヒラギノ角ゴ Pro W3" charset="0"/>
                <a:cs typeface="ヒラギノ角ゴ Pro W3" charset="0"/>
              </a:rPr>
              <a:t>discard</a:t>
            </a:r>
            <a:r>
              <a:rPr lang="en-US" b="1" dirty="0">
                <a:solidFill>
                  <a:srgbClr val="B21A1A"/>
                </a:solidFill>
                <a:latin typeface="Arial" charset="0"/>
                <a:ea typeface="ヒラギノ角ゴ Pro W3" charset="0"/>
                <a:cs typeface="ヒラギノ角ゴ Pro W3" charset="0"/>
              </a:rPr>
              <a:t> </a:t>
            </a:r>
            <a:r>
              <a:rPr lang="en-US" dirty="0">
                <a:latin typeface="Arial" charset="0"/>
                <a:ea typeface="ヒラギノ角ゴ Pro W3" charset="0"/>
                <a:cs typeface="ヒラギノ角ゴ Pro W3" charset="0"/>
              </a:rPr>
              <a:t>the frame.  (Its portion of the network has already seen it.)</a:t>
            </a:r>
          </a:p>
        </p:txBody>
      </p:sp>
      <p:grpSp>
        <p:nvGrpSpPr>
          <p:cNvPr id="55300" name="Group 8"/>
          <p:cNvGrpSpPr>
            <a:grpSpLocks/>
          </p:cNvGrpSpPr>
          <p:nvPr/>
        </p:nvGrpSpPr>
        <p:grpSpPr bwMode="auto">
          <a:xfrm>
            <a:off x="1066800" y="3903712"/>
            <a:ext cx="7010400" cy="533400"/>
            <a:chOff x="1752600" y="4114800"/>
            <a:chExt cx="7010400" cy="533400"/>
          </a:xfrm>
        </p:grpSpPr>
        <p:sp>
          <p:nvSpPr>
            <p:cNvPr id="55335" name="Rectangle 9"/>
            <p:cNvSpPr>
              <a:spLocks noChangeArrowheads="1"/>
            </p:cNvSpPr>
            <p:nvPr/>
          </p:nvSpPr>
          <p:spPr bwMode="auto">
            <a:xfrm>
              <a:off x="1752600" y="4114800"/>
              <a:ext cx="1981200" cy="533400"/>
            </a:xfrm>
            <a:prstGeom prst="rect">
              <a:avLst/>
            </a:prstGeom>
            <a:noFill/>
            <a:ln w="57150">
              <a:solidFill>
                <a:schemeClr val="tx2"/>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Rec./Dest. = FFs</a:t>
              </a:r>
            </a:p>
          </p:txBody>
        </p:sp>
        <p:sp>
          <p:nvSpPr>
            <p:cNvPr id="55336" name="Rectangle 10"/>
            <p:cNvSpPr>
              <a:spLocks noChangeArrowheads="1"/>
            </p:cNvSpPr>
            <p:nvPr/>
          </p:nvSpPr>
          <p:spPr bwMode="auto">
            <a:xfrm>
              <a:off x="3733800" y="4114800"/>
              <a:ext cx="1524000" cy="533400"/>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Xmt = AP</a:t>
              </a:r>
            </a:p>
          </p:txBody>
        </p:sp>
        <p:sp>
          <p:nvSpPr>
            <p:cNvPr id="55337" name="Rectangle 11"/>
            <p:cNvSpPr>
              <a:spLocks noChangeArrowheads="1"/>
            </p:cNvSpPr>
            <p:nvPr/>
          </p:nvSpPr>
          <p:spPr bwMode="auto">
            <a:xfrm>
              <a:off x="6477000" y="4114800"/>
              <a:ext cx="2286000" cy="533400"/>
            </a:xfrm>
            <a:prstGeom prst="rect">
              <a:avLst/>
            </a:pr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sp>
          <p:nvSpPr>
            <p:cNvPr id="55338" name="Rectangle 12"/>
            <p:cNvSpPr>
              <a:spLocks noChangeArrowheads="1"/>
            </p:cNvSpPr>
            <p:nvPr/>
          </p:nvSpPr>
          <p:spPr bwMode="auto">
            <a:xfrm>
              <a:off x="5257800" y="4114800"/>
              <a:ext cx="1219200" cy="533400"/>
            </a:xfrm>
            <a:prstGeom prst="rect">
              <a:avLst/>
            </a:prstGeom>
            <a:noFill/>
            <a:ln w="5715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Src. = X</a:t>
              </a:r>
            </a:p>
          </p:txBody>
        </p:sp>
      </p:grpSp>
      <p:cxnSp>
        <p:nvCxnSpPr>
          <p:cNvPr id="55301" name="Straight Connector 86"/>
          <p:cNvCxnSpPr>
            <a:cxnSpLocks noChangeShapeType="1"/>
            <a:stCxn id="55302" idx="3"/>
          </p:cNvCxnSpPr>
          <p:nvPr/>
        </p:nvCxnSpPr>
        <p:spPr bwMode="auto">
          <a:xfrm>
            <a:off x="4395788" y="4778524"/>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5302" name="Rectangle 27"/>
          <p:cNvSpPr>
            <a:spLocks noChangeArrowheads="1"/>
          </p:cNvSpPr>
          <p:nvPr/>
        </p:nvSpPr>
        <p:spPr bwMode="auto">
          <a:xfrm>
            <a:off x="3783013" y="4580086"/>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1800" b="1" dirty="0" smtClean="0">
                <a:solidFill>
                  <a:srgbClr val="000000"/>
                </a:solidFill>
                <a:latin typeface="Arial"/>
                <a:cs typeface="Arial"/>
              </a:rPr>
              <a:t>AP</a:t>
            </a:r>
            <a:endParaRPr lang="en-US" sz="1800" b="1" dirty="0">
              <a:solidFill>
                <a:srgbClr val="000000"/>
              </a:solidFill>
              <a:latin typeface="Arial"/>
              <a:cs typeface="Arial"/>
            </a:endParaRPr>
          </a:p>
        </p:txBody>
      </p:sp>
      <p:cxnSp>
        <p:nvCxnSpPr>
          <p:cNvPr id="55303" name="Straight Connector 60"/>
          <p:cNvCxnSpPr>
            <a:cxnSpLocks noChangeShapeType="1"/>
          </p:cNvCxnSpPr>
          <p:nvPr/>
        </p:nvCxnSpPr>
        <p:spPr bwMode="auto">
          <a:xfrm rot="5400000" flipH="1" flipV="1">
            <a:off x="3377406" y="4987280"/>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5304" name="Straight Connector 64"/>
          <p:cNvCxnSpPr>
            <a:cxnSpLocks noChangeShapeType="1"/>
            <a:endCxn id="55302" idx="2"/>
          </p:cNvCxnSpPr>
          <p:nvPr/>
        </p:nvCxnSpPr>
        <p:spPr bwMode="auto">
          <a:xfrm rot="16200000" flipV="1">
            <a:off x="3971925" y="5094436"/>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5305" name="Oval 5"/>
          <p:cNvSpPr>
            <a:spLocks noChangeArrowheads="1"/>
          </p:cNvSpPr>
          <p:nvPr/>
        </p:nvSpPr>
        <p:spPr bwMode="auto">
          <a:xfrm>
            <a:off x="2847975" y="5985024"/>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5306" name="Oval 6"/>
          <p:cNvSpPr>
            <a:spLocks noChangeArrowheads="1"/>
          </p:cNvSpPr>
          <p:nvPr/>
        </p:nvSpPr>
        <p:spPr bwMode="auto">
          <a:xfrm>
            <a:off x="3495675" y="6165999"/>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5307" name="Oval 7"/>
          <p:cNvSpPr>
            <a:spLocks noChangeArrowheads="1"/>
          </p:cNvSpPr>
          <p:nvPr/>
        </p:nvSpPr>
        <p:spPr bwMode="auto">
          <a:xfrm>
            <a:off x="3640138" y="5734199"/>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5308" name="Oval 8"/>
          <p:cNvSpPr>
            <a:spLocks noChangeArrowheads="1"/>
          </p:cNvSpPr>
          <p:nvPr/>
        </p:nvSpPr>
        <p:spPr bwMode="auto">
          <a:xfrm>
            <a:off x="4035425" y="5985024"/>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cxnSp>
        <p:nvCxnSpPr>
          <p:cNvPr id="55309" name="Straight Connector 13"/>
          <p:cNvCxnSpPr>
            <a:cxnSpLocks noChangeShapeType="1"/>
            <a:endCxn id="55305" idx="7"/>
          </p:cNvCxnSpPr>
          <p:nvPr/>
        </p:nvCxnSpPr>
        <p:spPr bwMode="auto">
          <a:xfrm rot="5400000">
            <a:off x="3003551" y="5745311"/>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310" name="Straight Connector 22"/>
          <p:cNvCxnSpPr>
            <a:cxnSpLocks noChangeShapeType="1"/>
            <a:endCxn id="55307" idx="1"/>
          </p:cNvCxnSpPr>
          <p:nvPr/>
        </p:nvCxnSpPr>
        <p:spPr bwMode="auto">
          <a:xfrm rot="16200000" flipH="1">
            <a:off x="3525044" y="5619105"/>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311" name="Straight Connector 19"/>
          <p:cNvCxnSpPr>
            <a:cxnSpLocks noChangeShapeType="1"/>
            <a:endCxn id="55308" idx="0"/>
          </p:cNvCxnSpPr>
          <p:nvPr/>
        </p:nvCxnSpPr>
        <p:spPr bwMode="auto">
          <a:xfrm rot="5400000">
            <a:off x="4017963" y="5788174"/>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312" name="Straight Connector 21"/>
          <p:cNvCxnSpPr>
            <a:cxnSpLocks noChangeShapeType="1"/>
            <a:stCxn id="55308" idx="1"/>
            <a:endCxn id="55307" idx="5"/>
          </p:cNvCxnSpPr>
          <p:nvPr/>
        </p:nvCxnSpPr>
        <p:spPr bwMode="auto">
          <a:xfrm rot="16200000" flipV="1">
            <a:off x="3957638" y="5907236"/>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313" name="Straight Connector 23"/>
          <p:cNvCxnSpPr>
            <a:cxnSpLocks noChangeShapeType="1"/>
            <a:stCxn id="55307" idx="3"/>
            <a:endCxn id="55306" idx="0"/>
          </p:cNvCxnSpPr>
          <p:nvPr/>
        </p:nvCxnSpPr>
        <p:spPr bwMode="auto">
          <a:xfrm rot="5400000">
            <a:off x="3567907" y="6052492"/>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314" name="Straight Connector 86"/>
          <p:cNvCxnSpPr>
            <a:cxnSpLocks noChangeShapeType="1"/>
            <a:stCxn id="55308" idx="6"/>
          </p:cNvCxnSpPr>
          <p:nvPr/>
        </p:nvCxnSpPr>
        <p:spPr bwMode="auto">
          <a:xfrm>
            <a:off x="4324350" y="6129486"/>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5315" name="Oval 3"/>
          <p:cNvSpPr>
            <a:spLocks noChangeArrowheads="1"/>
          </p:cNvSpPr>
          <p:nvPr/>
        </p:nvSpPr>
        <p:spPr bwMode="auto">
          <a:xfrm>
            <a:off x="3214688" y="5415111"/>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5316" name="Oval 4"/>
          <p:cNvSpPr>
            <a:spLocks noChangeArrowheads="1"/>
          </p:cNvSpPr>
          <p:nvPr/>
        </p:nvSpPr>
        <p:spPr bwMode="auto">
          <a:xfrm>
            <a:off x="4043363" y="5342086"/>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5317" name="Oval 3"/>
          <p:cNvSpPr>
            <a:spLocks noChangeArrowheads="1"/>
          </p:cNvSpPr>
          <p:nvPr/>
        </p:nvSpPr>
        <p:spPr bwMode="auto">
          <a:xfrm>
            <a:off x="3152775" y="5546874"/>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1800" b="1">
              <a:solidFill>
                <a:srgbClr val="000000"/>
              </a:solidFill>
              <a:latin typeface="Arial"/>
              <a:cs typeface="Arial"/>
            </a:endParaRPr>
          </a:p>
        </p:txBody>
      </p:sp>
      <p:cxnSp>
        <p:nvCxnSpPr>
          <p:cNvPr id="55320" name="Straight Connector 86"/>
          <p:cNvCxnSpPr>
            <a:cxnSpLocks noChangeShapeType="1"/>
          </p:cNvCxnSpPr>
          <p:nvPr/>
        </p:nvCxnSpPr>
        <p:spPr bwMode="auto">
          <a:xfrm rot="16200000" flipH="1">
            <a:off x="4648200" y="5615136"/>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55322" name="Group 36"/>
          <p:cNvGrpSpPr>
            <a:grpSpLocks/>
          </p:cNvGrpSpPr>
          <p:nvPr/>
        </p:nvGrpSpPr>
        <p:grpSpPr bwMode="auto">
          <a:xfrm>
            <a:off x="4646613" y="5154761"/>
            <a:ext cx="307975" cy="307975"/>
            <a:chOff x="4647565" y="6315968"/>
            <a:chExt cx="307659" cy="307777"/>
          </a:xfrm>
        </p:grpSpPr>
        <p:sp>
          <p:nvSpPr>
            <p:cNvPr id="55331"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5332" name="TextBox 38"/>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5323" name="Straight Connector 39"/>
          <p:cNvCxnSpPr>
            <a:cxnSpLocks noChangeShapeType="1"/>
          </p:cNvCxnSpPr>
          <p:nvPr/>
        </p:nvCxnSpPr>
        <p:spPr bwMode="auto">
          <a:xfrm flipV="1">
            <a:off x="4953000" y="591993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5324" name="TextBox 40"/>
          <p:cNvSpPr txBox="1">
            <a:spLocks noChangeArrowheads="1"/>
          </p:cNvSpPr>
          <p:nvPr/>
        </p:nvSpPr>
        <p:spPr bwMode="auto">
          <a:xfrm>
            <a:off x="5189538" y="5691336"/>
            <a:ext cx="1211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cxnSp>
        <p:nvCxnSpPr>
          <p:cNvPr id="55325" name="Straight Connector 42"/>
          <p:cNvCxnSpPr>
            <a:cxnSpLocks noChangeShapeType="1"/>
          </p:cNvCxnSpPr>
          <p:nvPr/>
        </p:nvCxnSpPr>
        <p:spPr bwMode="auto">
          <a:xfrm rot="5400000">
            <a:off x="3238500" y="4891236"/>
            <a:ext cx="457200" cy="3810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55326" name="Straight Connector 43"/>
          <p:cNvCxnSpPr>
            <a:cxnSpLocks noChangeShapeType="1"/>
          </p:cNvCxnSpPr>
          <p:nvPr/>
        </p:nvCxnSpPr>
        <p:spPr bwMode="auto">
          <a:xfrm rot="16200000" flipH="1">
            <a:off x="3771900" y="5043636"/>
            <a:ext cx="457200" cy="762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55327" name="TextBox 45"/>
          <p:cNvSpPr txBox="1">
            <a:spLocks noChangeArrowheads="1"/>
          </p:cNvSpPr>
          <p:nvPr/>
        </p:nvSpPr>
        <p:spPr bwMode="auto">
          <a:xfrm>
            <a:off x="325438" y="4727575"/>
            <a:ext cx="166704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3200" dirty="0">
                <a:solidFill>
                  <a:schemeClr val="accent2"/>
                </a:solidFill>
              </a:rPr>
              <a:t>CASE </a:t>
            </a:r>
            <a:r>
              <a:rPr lang="en-US" sz="3200" dirty="0" smtClean="0">
                <a:solidFill>
                  <a:schemeClr val="accent2"/>
                </a:solidFill>
              </a:rPr>
              <a:t>1</a:t>
            </a:r>
          </a:p>
          <a:p>
            <a:r>
              <a:rPr lang="en-US" dirty="0" smtClean="0">
                <a:solidFill>
                  <a:srgbClr val="652D89"/>
                </a:solidFill>
              </a:rPr>
              <a:t>discard</a:t>
            </a:r>
            <a:endParaRPr lang="en-US" dirty="0">
              <a:solidFill>
                <a:srgbClr val="652D89"/>
              </a:solidFill>
            </a:endParaRPr>
          </a:p>
        </p:txBody>
      </p:sp>
      <p:sp>
        <p:nvSpPr>
          <p:cNvPr id="55328" name="Freeform 46"/>
          <p:cNvSpPr>
            <a:spLocks noChangeArrowheads="1"/>
          </p:cNvSpPr>
          <p:nvPr/>
        </p:nvSpPr>
        <p:spPr bwMode="auto">
          <a:xfrm>
            <a:off x="4235450" y="5084911"/>
            <a:ext cx="688975" cy="1012825"/>
          </a:xfrm>
          <a:custGeom>
            <a:avLst/>
            <a:gdLst>
              <a:gd name="T0" fmla="*/ 689284 w 688666"/>
              <a:gd name="T1" fmla="*/ 1013399 h 1012251"/>
              <a:gd name="T2" fmla="*/ 81362 w 688666"/>
              <a:gd name="T3" fmla="*/ 856783 h 1012251"/>
              <a:gd name="T4" fmla="*/ 201104 w 688666"/>
              <a:gd name="T5" fmla="*/ 368509 h 1012251"/>
              <a:gd name="T6" fmla="*/ 26098 w 688666"/>
              <a:gd name="T7" fmla="*/ 0 h 1012251"/>
              <a:gd name="T8" fmla="*/ 0 60000 65536"/>
              <a:gd name="T9" fmla="*/ 0 60000 65536"/>
              <a:gd name="T10" fmla="*/ 0 60000 65536"/>
              <a:gd name="T11" fmla="*/ 0 60000 65536"/>
              <a:gd name="T12" fmla="*/ 0 w 688666"/>
              <a:gd name="T13" fmla="*/ 0 h 1012251"/>
              <a:gd name="T14" fmla="*/ 688666 w 688666"/>
              <a:gd name="T15" fmla="*/ 1012251 h 1012251"/>
            </a:gdLst>
            <a:ahLst/>
            <a:cxnLst>
              <a:cxn ang="T8">
                <a:pos x="T0" y="T1"/>
              </a:cxn>
              <a:cxn ang="T9">
                <a:pos x="T2" y="T3"/>
              </a:cxn>
              <a:cxn ang="T10">
                <a:pos x="T4" y="T5"/>
              </a:cxn>
              <a:cxn ang="T11">
                <a:pos x="T6" y="T7"/>
              </a:cxn>
            </a:cxnLst>
            <a:rect l="T12" t="T13" r="T14" b="T15"/>
            <a:pathLst>
              <a:path w="688666" h="1012251">
                <a:moveTo>
                  <a:pt x="688666" y="1012251"/>
                </a:moveTo>
                <a:cubicBezTo>
                  <a:pt x="425623" y="987711"/>
                  <a:pt x="162580" y="963172"/>
                  <a:pt x="81290" y="855812"/>
                </a:cubicBezTo>
                <a:cubicBezTo>
                  <a:pt x="0" y="748452"/>
                  <a:pt x="210127" y="510726"/>
                  <a:pt x="200924" y="368091"/>
                </a:cubicBezTo>
                <a:cubicBezTo>
                  <a:pt x="191721" y="225456"/>
                  <a:pt x="26074" y="0"/>
                  <a:pt x="26074" y="0"/>
                </a:cubicBezTo>
              </a:path>
            </a:pathLst>
          </a:custGeom>
          <a:noFill/>
          <a:ln w="38100">
            <a:solidFill>
              <a:srgbClr val="008000"/>
            </a:solidFill>
            <a:prstDash val="sysDash"/>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cxnSp>
        <p:nvCxnSpPr>
          <p:cNvPr id="55329" name="Straight Connector 47"/>
          <p:cNvCxnSpPr>
            <a:cxnSpLocks noChangeShapeType="1"/>
          </p:cNvCxnSpPr>
          <p:nvPr/>
        </p:nvCxnSpPr>
        <p:spPr bwMode="auto">
          <a:xfrm flipV="1">
            <a:off x="3505200" y="569133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5330" name="Straight Connector 48"/>
          <p:cNvCxnSpPr>
            <a:cxnSpLocks noChangeShapeType="1"/>
          </p:cNvCxnSpPr>
          <p:nvPr/>
        </p:nvCxnSpPr>
        <p:spPr bwMode="auto">
          <a:xfrm rot="5400000" flipH="1" flipV="1">
            <a:off x="3505201" y="5538936"/>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43" name="Oval 4"/>
          <p:cNvSpPr>
            <a:spLocks noChangeArrowheads="1"/>
          </p:cNvSpPr>
          <p:nvPr/>
        </p:nvSpPr>
        <p:spPr bwMode="auto">
          <a:xfrm>
            <a:off x="3981450" y="5336809"/>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44" name="Straight Connector 42"/>
          <p:cNvCxnSpPr>
            <a:cxnSpLocks noChangeShapeType="1"/>
            <a:stCxn id="55328" idx="1"/>
          </p:cNvCxnSpPr>
          <p:nvPr/>
        </p:nvCxnSpPr>
        <p:spPr bwMode="auto">
          <a:xfrm flipH="1" flipV="1">
            <a:off x="3800475" y="5834211"/>
            <a:ext cx="516374" cy="107969"/>
          </a:xfrm>
          <a:prstGeom prst="line">
            <a:avLst/>
          </a:prstGeom>
          <a:noFill/>
          <a:ln w="38100">
            <a:solidFill>
              <a:srgbClr val="008000"/>
            </a:solidFill>
            <a:prstDash val="sysDash"/>
            <a:round/>
            <a:headEnd/>
            <a:tailEnd type="arrow" w="med" len="med"/>
          </a:ln>
          <a:extLst>
            <a:ext uri="{909E8E84-426E-40dd-AFC4-6F175D3DCCD1}">
              <a14:hiddenFill xmlns:a14="http://schemas.microsoft.com/office/drawing/2010/main">
                <a:noFill/>
              </a14:hiddenFill>
            </a:ext>
          </a:extLst>
        </p:spPr>
      </p:cxnSp>
      <p:cxnSp>
        <p:nvCxnSpPr>
          <p:cNvPr id="51" name="Straight Connector 42"/>
          <p:cNvCxnSpPr>
            <a:cxnSpLocks noChangeShapeType="1"/>
          </p:cNvCxnSpPr>
          <p:nvPr/>
        </p:nvCxnSpPr>
        <p:spPr bwMode="auto">
          <a:xfrm flipH="1">
            <a:off x="3387725" y="5919936"/>
            <a:ext cx="195264" cy="354013"/>
          </a:xfrm>
          <a:prstGeom prst="line">
            <a:avLst/>
          </a:prstGeom>
          <a:noFill/>
          <a:ln w="38100">
            <a:solidFill>
              <a:srgbClr val="008000"/>
            </a:solidFill>
            <a:prstDash val="sysDash"/>
            <a:round/>
            <a:headEnd/>
            <a:tailEnd type="arrow" w="med" len="med"/>
          </a:ln>
          <a:extLst>
            <a:ext uri="{909E8E84-426E-40dd-AFC4-6F175D3DCCD1}">
              <a14:hiddenFill xmlns:a14="http://schemas.microsoft.com/office/drawing/2010/main">
                <a:noFill/>
              </a14:hiddenFill>
            </a:ext>
          </a:extLst>
        </p:spPr>
      </p:cxnSp>
      <p:cxnSp>
        <p:nvCxnSpPr>
          <p:cNvPr id="54" name="Straight Connector 42"/>
          <p:cNvCxnSpPr>
            <a:cxnSpLocks noChangeShapeType="1"/>
          </p:cNvCxnSpPr>
          <p:nvPr/>
        </p:nvCxnSpPr>
        <p:spPr bwMode="auto">
          <a:xfrm flipH="1">
            <a:off x="2942790" y="5598467"/>
            <a:ext cx="195264" cy="35401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grpSp>
        <p:nvGrpSpPr>
          <p:cNvPr id="55" name="Group 54"/>
          <p:cNvGrpSpPr/>
          <p:nvPr/>
        </p:nvGrpSpPr>
        <p:grpSpPr>
          <a:xfrm>
            <a:off x="4954588" y="6064399"/>
            <a:ext cx="303212" cy="306387"/>
            <a:chOff x="4954588" y="5859463"/>
            <a:chExt cx="303212" cy="306387"/>
          </a:xfrm>
        </p:grpSpPr>
        <p:sp>
          <p:nvSpPr>
            <p:cNvPr id="56"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cxnSp>
        <p:nvCxnSpPr>
          <p:cNvPr id="58" name="Straight Connector 43"/>
          <p:cNvCxnSpPr>
            <a:cxnSpLocks noChangeShapeType="1"/>
          </p:cNvCxnSpPr>
          <p:nvPr/>
        </p:nvCxnSpPr>
        <p:spPr bwMode="auto">
          <a:xfrm>
            <a:off x="4495800" y="4748360"/>
            <a:ext cx="160983" cy="406401"/>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11" name="TextBox 10"/>
          <p:cNvSpPr txBox="1"/>
          <p:nvPr/>
        </p:nvSpPr>
        <p:spPr>
          <a:xfrm rot="16200000">
            <a:off x="3854405" y="5174538"/>
            <a:ext cx="338629" cy="369332"/>
          </a:xfrm>
          <a:prstGeom prst="rect">
            <a:avLst/>
          </a:prstGeom>
          <a:noFill/>
        </p:spPr>
        <p:txBody>
          <a:bodyPr wrap="none" rtlCol="0">
            <a:spAutoFit/>
          </a:bodyPr>
          <a:lstStyle/>
          <a:p>
            <a:r>
              <a:rPr lang="en-US" sz="1800" b="1" dirty="0" smtClean="0">
                <a:solidFill>
                  <a:srgbClr val="FF0000"/>
                </a:solidFill>
                <a:latin typeface="Arial"/>
                <a:cs typeface="Arial"/>
              </a:rPr>
              <a:t>X</a:t>
            </a:r>
            <a:endParaRPr lang="en-US" sz="1800" b="1" dirty="0">
              <a:solidFill>
                <a:srgbClr val="FF0000"/>
              </a:solidFill>
              <a:latin typeface="Arial"/>
              <a:cs typeface="Arial"/>
            </a:endParaRPr>
          </a:p>
        </p:txBody>
      </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5445428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342" name="Straight Connector 11"/>
          <p:cNvCxnSpPr>
            <a:cxnSpLocks noChangeShapeType="1"/>
            <a:stCxn id="56338" idx="6"/>
            <a:endCxn id="56339" idx="2"/>
          </p:cNvCxnSpPr>
          <p:nvPr/>
        </p:nvCxnSpPr>
        <p:spPr bwMode="auto">
          <a:xfrm flipV="1">
            <a:off x="3503613" y="5341069"/>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22" name="Title 1"/>
          <p:cNvSpPr>
            <a:spLocks noGrp="1"/>
          </p:cNvSpPr>
          <p:nvPr>
            <p:ph type="title"/>
          </p:nvPr>
        </p:nvSpPr>
        <p:spPr>
          <a:xfrm>
            <a:off x="685800" y="491579"/>
            <a:ext cx="7770813" cy="1065213"/>
          </a:xfrm>
        </p:spPr>
        <p:txBody>
          <a:bodyPr/>
          <a:lstStyle/>
          <a:p>
            <a:r>
              <a:rPr lang="en-US" dirty="0" smtClean="0">
                <a:latin typeface="Arial" charset="0"/>
                <a:ea typeface="ヒラギノ角ゴ Pro W3" charset="0"/>
                <a:cs typeface="ヒラギノ角ゴ Pro W3" charset="0"/>
              </a:rPr>
              <a:t>Reflected frames: the problem for bridges</a:t>
            </a:r>
            <a:endParaRPr lang="en-US" dirty="0">
              <a:latin typeface="Arial" charset="0"/>
              <a:ea typeface="ヒラギノ角ゴ Pro W3" charset="0"/>
              <a:cs typeface="ヒラギノ角ゴ Pro W3" charset="0"/>
            </a:endParaRPr>
          </a:p>
        </p:txBody>
      </p:sp>
      <p:sp>
        <p:nvSpPr>
          <p:cNvPr id="56323" name="Content Placeholder 2"/>
          <p:cNvSpPr>
            <a:spLocks noGrp="1"/>
          </p:cNvSpPr>
          <p:nvPr>
            <p:ph idx="1"/>
          </p:nvPr>
        </p:nvSpPr>
        <p:spPr>
          <a:xfrm>
            <a:off x="655638" y="1520527"/>
            <a:ext cx="7940675" cy="5076825"/>
          </a:xfrm>
        </p:spPr>
        <p:txBody>
          <a:bodyPr/>
          <a:lstStyle/>
          <a:p>
            <a:r>
              <a:rPr lang="en-US" b="1" dirty="0">
                <a:solidFill>
                  <a:srgbClr val="FF00FF"/>
                </a:solidFill>
                <a:latin typeface="Arial" charset="0"/>
                <a:ea typeface="ヒラギノ角ゴ Pro W3" charset="0"/>
                <a:cs typeface="ヒラギノ角ゴ Pro W3" charset="0"/>
              </a:rPr>
              <a:t>CASE 2</a:t>
            </a:r>
            <a:r>
              <a:rPr lang="en-US" b="1" dirty="0">
                <a:latin typeface="Arial" charset="0"/>
                <a:ea typeface="ヒラギノ角ゴ Pro W3" charset="0"/>
                <a:cs typeface="ヒラギノ角ゴ Pro W3" charset="0"/>
              </a:rPr>
              <a:t>: </a:t>
            </a:r>
            <a:r>
              <a:rPr lang="en-US" dirty="0">
                <a:latin typeface="Arial" charset="0"/>
                <a:ea typeface="ヒラギノ角ゴ Pro W3" charset="0"/>
                <a:cs typeface="ヒラギノ角ゴ Pro W3" charset="0"/>
              </a:rPr>
              <a:t>Suppose instead, </a:t>
            </a:r>
            <a:r>
              <a:rPr lang="en-US" dirty="0" smtClean="0">
                <a:latin typeface="Arial" charset="0"/>
                <a:ea typeface="ヒラギノ角ゴ Pro W3" charset="0"/>
                <a:cs typeface="ヒラギノ角ゴ Pro W3" charset="0"/>
              </a:rPr>
              <a:t>that the spanning tree has changed, so that </a:t>
            </a:r>
            <a:r>
              <a:rPr lang="en-US" b="1" i="1" dirty="0">
                <a:latin typeface="Arial" charset="0"/>
                <a:ea typeface="ヒラギノ角ゴ Pro W3" charset="0"/>
                <a:cs typeface="ヒラギノ角ゴ Pro W3" charset="0"/>
              </a:rPr>
              <a:t>X</a:t>
            </a:r>
            <a:r>
              <a:rPr lang="en-US" dirty="0">
                <a:latin typeface="Arial" charset="0"/>
                <a:ea typeface="ヒラギノ角ゴ Pro W3" charset="0"/>
                <a:cs typeface="ヒラギノ角ゴ Pro W3" charset="0"/>
              </a:rPr>
              <a:t> has </a:t>
            </a:r>
            <a:r>
              <a:rPr lang="en-US" dirty="0" smtClean="0">
                <a:latin typeface="Arial" charset="0"/>
                <a:ea typeface="ヒラギノ角ゴ Pro W3" charset="0"/>
                <a:cs typeface="ヒラギノ角ゴ Pro W3" charset="0"/>
              </a:rPr>
              <a:t>effectively moved</a:t>
            </a:r>
            <a:r>
              <a:rPr lang="en-US" dirty="0">
                <a:latin typeface="Arial" charset="0"/>
                <a:ea typeface="ヒラギノ角ゴ Pro W3" charset="0"/>
                <a:cs typeface="ヒラギノ角ゴ Pro W3" charset="0"/>
              </a:rPr>
              <a:t>, and transmits that same broadcast frame.</a:t>
            </a:r>
          </a:p>
          <a:p>
            <a:r>
              <a:rPr lang="en-US" dirty="0">
                <a:latin typeface="Arial" charset="0"/>
                <a:ea typeface="ヒラギノ角ゴ Pro W3" charset="0"/>
                <a:cs typeface="ヒラギノ角ゴ Pro W3" charset="0"/>
              </a:rPr>
              <a:t>The Access Point transmits the broadcast to all of its stations, including bridge </a:t>
            </a:r>
            <a:r>
              <a:rPr lang="en-US" b="1" i="1" dirty="0">
                <a:latin typeface="Arial" charset="0"/>
                <a:ea typeface="ヒラギノ角ゴ Pro W3" charset="0"/>
                <a:cs typeface="ヒラギノ角ゴ Pro W3" charset="0"/>
              </a:rPr>
              <a:t>B</a:t>
            </a:r>
            <a:r>
              <a:rPr lang="en-US" dirty="0">
                <a:latin typeface="Arial" charset="0"/>
                <a:ea typeface="ヒラギノ角ゴ Pro W3" charset="0"/>
                <a:cs typeface="ヒラギノ角ゴ Pro W3" charset="0"/>
              </a:rPr>
              <a:t>.</a:t>
            </a:r>
          </a:p>
        </p:txBody>
      </p:sp>
      <p:cxnSp>
        <p:nvCxnSpPr>
          <p:cNvPr id="56324" name="Straight Connector 86"/>
          <p:cNvCxnSpPr>
            <a:cxnSpLocks noChangeShapeType="1"/>
            <a:stCxn id="56325" idx="3"/>
          </p:cNvCxnSpPr>
          <p:nvPr/>
        </p:nvCxnSpPr>
        <p:spPr bwMode="auto">
          <a:xfrm>
            <a:off x="4395788" y="4633044"/>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25" name="Rectangle 27"/>
          <p:cNvSpPr>
            <a:spLocks noChangeArrowheads="1"/>
          </p:cNvSpPr>
          <p:nvPr/>
        </p:nvSpPr>
        <p:spPr bwMode="auto">
          <a:xfrm>
            <a:off x="3783013" y="4434606"/>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1800" b="1" dirty="0" smtClean="0">
                <a:solidFill>
                  <a:schemeClr val="tx1"/>
                </a:solidFill>
                <a:latin typeface="Arial"/>
                <a:cs typeface="Arial"/>
              </a:rPr>
              <a:t>AP</a:t>
            </a:r>
            <a:endParaRPr lang="en-US" sz="1800" b="1" dirty="0">
              <a:solidFill>
                <a:schemeClr val="tx1"/>
              </a:solidFill>
              <a:latin typeface="Arial"/>
              <a:cs typeface="Arial"/>
            </a:endParaRPr>
          </a:p>
        </p:txBody>
      </p:sp>
      <p:cxnSp>
        <p:nvCxnSpPr>
          <p:cNvPr id="56326" name="Straight Connector 60"/>
          <p:cNvCxnSpPr>
            <a:cxnSpLocks noChangeShapeType="1"/>
          </p:cNvCxnSpPr>
          <p:nvPr/>
        </p:nvCxnSpPr>
        <p:spPr bwMode="auto">
          <a:xfrm rot="5400000" flipH="1" flipV="1">
            <a:off x="3377406" y="4841800"/>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6327" name="Straight Connector 64"/>
          <p:cNvCxnSpPr>
            <a:cxnSpLocks noChangeShapeType="1"/>
            <a:endCxn id="56325" idx="2"/>
          </p:cNvCxnSpPr>
          <p:nvPr/>
        </p:nvCxnSpPr>
        <p:spPr bwMode="auto">
          <a:xfrm rot="16200000" flipV="1">
            <a:off x="3971925" y="4948956"/>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6328" name="Oval 5"/>
          <p:cNvSpPr>
            <a:spLocks noChangeArrowheads="1"/>
          </p:cNvSpPr>
          <p:nvPr/>
        </p:nvSpPr>
        <p:spPr bwMode="auto">
          <a:xfrm>
            <a:off x="2847975" y="5839544"/>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sp>
        <p:nvSpPr>
          <p:cNvPr id="56329" name="Oval 6"/>
          <p:cNvSpPr>
            <a:spLocks noChangeArrowheads="1"/>
          </p:cNvSpPr>
          <p:nvPr/>
        </p:nvSpPr>
        <p:spPr bwMode="auto">
          <a:xfrm>
            <a:off x="3495675" y="6020519"/>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sp>
        <p:nvSpPr>
          <p:cNvPr id="56330" name="Oval 7"/>
          <p:cNvSpPr>
            <a:spLocks noChangeArrowheads="1"/>
          </p:cNvSpPr>
          <p:nvPr/>
        </p:nvSpPr>
        <p:spPr bwMode="auto">
          <a:xfrm>
            <a:off x="3640138" y="5588719"/>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sp>
        <p:nvSpPr>
          <p:cNvPr id="56331" name="Oval 8"/>
          <p:cNvSpPr>
            <a:spLocks noChangeArrowheads="1"/>
          </p:cNvSpPr>
          <p:nvPr/>
        </p:nvSpPr>
        <p:spPr bwMode="auto">
          <a:xfrm>
            <a:off x="4035425" y="5839544"/>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cxnSp>
        <p:nvCxnSpPr>
          <p:cNvPr id="56332" name="Straight Connector 13"/>
          <p:cNvCxnSpPr>
            <a:cxnSpLocks noChangeShapeType="1"/>
            <a:endCxn id="56328" idx="7"/>
          </p:cNvCxnSpPr>
          <p:nvPr/>
        </p:nvCxnSpPr>
        <p:spPr bwMode="auto">
          <a:xfrm rot="5400000">
            <a:off x="3003551" y="5599831"/>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3" name="Straight Connector 22"/>
          <p:cNvCxnSpPr>
            <a:cxnSpLocks noChangeShapeType="1"/>
            <a:endCxn id="56330" idx="1"/>
          </p:cNvCxnSpPr>
          <p:nvPr/>
        </p:nvCxnSpPr>
        <p:spPr bwMode="auto">
          <a:xfrm rot="16200000" flipH="1">
            <a:off x="3525044" y="5473625"/>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4" name="Straight Connector 19"/>
          <p:cNvCxnSpPr>
            <a:cxnSpLocks noChangeShapeType="1"/>
            <a:endCxn id="56331" idx="0"/>
          </p:cNvCxnSpPr>
          <p:nvPr/>
        </p:nvCxnSpPr>
        <p:spPr bwMode="auto">
          <a:xfrm rot="5400000">
            <a:off x="4017963" y="5642694"/>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5" name="Straight Connector 21"/>
          <p:cNvCxnSpPr>
            <a:cxnSpLocks noChangeShapeType="1"/>
            <a:stCxn id="56331" idx="1"/>
            <a:endCxn id="56330" idx="5"/>
          </p:cNvCxnSpPr>
          <p:nvPr/>
        </p:nvCxnSpPr>
        <p:spPr bwMode="auto">
          <a:xfrm rot="16200000" flipV="1">
            <a:off x="3957638" y="5761756"/>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6" name="Straight Connector 23"/>
          <p:cNvCxnSpPr>
            <a:cxnSpLocks noChangeShapeType="1"/>
            <a:stCxn id="56330" idx="3"/>
            <a:endCxn id="56329" idx="0"/>
          </p:cNvCxnSpPr>
          <p:nvPr/>
        </p:nvCxnSpPr>
        <p:spPr bwMode="auto">
          <a:xfrm rot="5400000">
            <a:off x="3567907" y="5907012"/>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7" name="Straight Connector 86"/>
          <p:cNvCxnSpPr>
            <a:cxnSpLocks noChangeShapeType="1"/>
            <a:stCxn id="56331" idx="6"/>
          </p:cNvCxnSpPr>
          <p:nvPr/>
        </p:nvCxnSpPr>
        <p:spPr bwMode="auto">
          <a:xfrm>
            <a:off x="4324350" y="5984006"/>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38" name="Oval 3"/>
          <p:cNvSpPr>
            <a:spLocks noChangeArrowheads="1"/>
          </p:cNvSpPr>
          <p:nvPr/>
        </p:nvSpPr>
        <p:spPr bwMode="auto">
          <a:xfrm>
            <a:off x="3214688" y="5269631"/>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sp>
        <p:nvSpPr>
          <p:cNvPr id="56339" name="Oval 4"/>
          <p:cNvSpPr>
            <a:spLocks noChangeArrowheads="1"/>
          </p:cNvSpPr>
          <p:nvPr/>
        </p:nvSpPr>
        <p:spPr bwMode="auto">
          <a:xfrm>
            <a:off x="4043363" y="5196606"/>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sp>
        <p:nvSpPr>
          <p:cNvPr id="56340" name="Oval 3"/>
          <p:cNvSpPr>
            <a:spLocks noChangeArrowheads="1"/>
          </p:cNvSpPr>
          <p:nvPr/>
        </p:nvSpPr>
        <p:spPr bwMode="auto">
          <a:xfrm>
            <a:off x="3152775" y="5401394"/>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1800" b="1">
              <a:solidFill>
                <a:schemeClr val="tx1"/>
              </a:solidFill>
              <a:latin typeface="Arial"/>
              <a:cs typeface="Arial"/>
            </a:endParaRPr>
          </a:p>
        </p:txBody>
      </p:sp>
      <p:cxnSp>
        <p:nvCxnSpPr>
          <p:cNvPr id="56343" name="Straight Connector 86"/>
          <p:cNvCxnSpPr>
            <a:cxnSpLocks noChangeShapeType="1"/>
          </p:cNvCxnSpPr>
          <p:nvPr/>
        </p:nvCxnSpPr>
        <p:spPr bwMode="auto">
          <a:xfrm rot="16200000" flipH="1">
            <a:off x="4648200" y="5469656"/>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56345" name="Group 36"/>
          <p:cNvGrpSpPr>
            <a:grpSpLocks/>
          </p:cNvGrpSpPr>
          <p:nvPr/>
        </p:nvGrpSpPr>
        <p:grpSpPr bwMode="auto">
          <a:xfrm>
            <a:off x="4646613" y="5009281"/>
            <a:ext cx="307975" cy="307975"/>
            <a:chOff x="4647565" y="6315968"/>
            <a:chExt cx="307659" cy="307777"/>
          </a:xfrm>
        </p:grpSpPr>
        <p:sp>
          <p:nvSpPr>
            <p:cNvPr id="56359"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6360" name="TextBox 38"/>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6346" name="Straight Connector 39"/>
          <p:cNvCxnSpPr>
            <a:cxnSpLocks noChangeShapeType="1"/>
          </p:cNvCxnSpPr>
          <p:nvPr/>
        </p:nvCxnSpPr>
        <p:spPr bwMode="auto">
          <a:xfrm rot="5400000" flipH="1" flipV="1">
            <a:off x="4724400" y="60030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6347" name="TextBox 40"/>
          <p:cNvSpPr txBox="1">
            <a:spLocks noChangeArrowheads="1"/>
          </p:cNvSpPr>
          <p:nvPr/>
        </p:nvSpPr>
        <p:spPr bwMode="auto">
          <a:xfrm>
            <a:off x="4267200" y="6155456"/>
            <a:ext cx="1211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sp>
        <p:nvSpPr>
          <p:cNvPr id="56348" name="TextBox 72"/>
          <p:cNvSpPr txBox="1">
            <a:spLocks noChangeArrowheads="1"/>
          </p:cNvSpPr>
          <p:nvPr/>
        </p:nvSpPr>
        <p:spPr bwMode="auto">
          <a:xfrm>
            <a:off x="325438" y="5088656"/>
            <a:ext cx="1666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3200" dirty="0">
                <a:solidFill>
                  <a:srgbClr val="FF00FF"/>
                </a:solidFill>
              </a:rPr>
              <a:t>CASE 2</a:t>
            </a:r>
          </a:p>
        </p:txBody>
      </p:sp>
      <p:cxnSp>
        <p:nvCxnSpPr>
          <p:cNvPr id="56349" name="Straight Connector 42"/>
          <p:cNvCxnSpPr>
            <a:cxnSpLocks noChangeShapeType="1"/>
          </p:cNvCxnSpPr>
          <p:nvPr/>
        </p:nvCxnSpPr>
        <p:spPr bwMode="auto">
          <a:xfrm rot="5400000">
            <a:off x="3238500" y="4745756"/>
            <a:ext cx="457200" cy="381000"/>
          </a:xfrm>
          <a:prstGeom prst="line">
            <a:avLst/>
          </a:prstGeom>
          <a:noFill/>
          <a:ln w="38100">
            <a:solidFill>
              <a:srgbClr val="FF00FF"/>
            </a:solidFill>
            <a:round/>
            <a:headEnd/>
            <a:tailEnd type="arrow" w="med" len="med"/>
          </a:ln>
          <a:extLst>
            <a:ext uri="{909E8E84-426E-40dd-AFC4-6F175D3DCCD1}">
              <a14:hiddenFill xmlns:a14="http://schemas.microsoft.com/office/drawing/2010/main">
                <a:noFill/>
              </a14:hiddenFill>
            </a:ext>
          </a:extLst>
        </p:spPr>
      </p:cxnSp>
      <p:cxnSp>
        <p:nvCxnSpPr>
          <p:cNvPr id="56350" name="Straight Connector 43"/>
          <p:cNvCxnSpPr>
            <a:cxnSpLocks noChangeShapeType="1"/>
          </p:cNvCxnSpPr>
          <p:nvPr/>
        </p:nvCxnSpPr>
        <p:spPr bwMode="auto">
          <a:xfrm rot="16200000" flipH="1">
            <a:off x="3771900" y="4898156"/>
            <a:ext cx="457200" cy="76200"/>
          </a:xfrm>
          <a:prstGeom prst="line">
            <a:avLst/>
          </a:prstGeom>
          <a:noFill/>
          <a:ln w="38100">
            <a:solidFill>
              <a:srgbClr val="FF00FF"/>
            </a:solidFill>
            <a:round/>
            <a:headEnd/>
            <a:tailEnd type="arrow" w="med" len="med"/>
          </a:ln>
          <a:extLst>
            <a:ext uri="{909E8E84-426E-40dd-AFC4-6F175D3DCCD1}">
              <a14:hiddenFill xmlns:a14="http://schemas.microsoft.com/office/drawing/2010/main">
                <a:noFill/>
              </a14:hiddenFill>
            </a:ext>
          </a:extLst>
        </p:spPr>
      </p:cxnSp>
      <p:sp>
        <p:nvSpPr>
          <p:cNvPr id="56351" name="Freeform 44"/>
          <p:cNvSpPr>
            <a:spLocks noChangeArrowheads="1"/>
          </p:cNvSpPr>
          <p:nvPr/>
        </p:nvSpPr>
        <p:spPr bwMode="auto">
          <a:xfrm>
            <a:off x="3948113" y="4337769"/>
            <a:ext cx="1233487" cy="1446212"/>
          </a:xfrm>
          <a:custGeom>
            <a:avLst/>
            <a:gdLst>
              <a:gd name="T0" fmla="*/ 1233816 w 1233158"/>
              <a:gd name="T1" fmla="*/ 1447667 h 1444758"/>
              <a:gd name="T2" fmla="*/ 662946 w 1233158"/>
              <a:gd name="T3" fmla="*/ 212078 h 1444758"/>
              <a:gd name="T4" fmla="*/ 0 w 1233158"/>
              <a:gd name="T5" fmla="*/ 175195 h 1444758"/>
              <a:gd name="T6" fmla="*/ 0 60000 65536"/>
              <a:gd name="T7" fmla="*/ 0 60000 65536"/>
              <a:gd name="T8" fmla="*/ 0 60000 65536"/>
              <a:gd name="T9" fmla="*/ 0 w 1233158"/>
              <a:gd name="T10" fmla="*/ 0 h 1444758"/>
              <a:gd name="T11" fmla="*/ 1233158 w 1233158"/>
              <a:gd name="T12" fmla="*/ 1444758 h 1444758"/>
            </a:gdLst>
            <a:ahLst/>
            <a:cxnLst>
              <a:cxn ang="T6">
                <a:pos x="T0" y="T1"/>
              </a:cxn>
              <a:cxn ang="T7">
                <a:pos x="T2" y="T3"/>
              </a:cxn>
              <a:cxn ang="T8">
                <a:pos x="T4" y="T5"/>
              </a:cxn>
            </a:cxnLst>
            <a:rect l="T9" t="T10" r="T11" b="T12"/>
            <a:pathLst>
              <a:path w="1233158" h="1444758">
                <a:moveTo>
                  <a:pt x="1233158" y="1444758"/>
                </a:moveTo>
                <a:cubicBezTo>
                  <a:pt x="1050638" y="934031"/>
                  <a:pt x="868118" y="423305"/>
                  <a:pt x="662592" y="211652"/>
                </a:cubicBezTo>
                <a:cubicBezTo>
                  <a:pt x="457066" y="0"/>
                  <a:pt x="0" y="174843"/>
                  <a:pt x="0" y="174843"/>
                </a:cubicBezTo>
              </a:path>
            </a:pathLst>
          </a:custGeom>
          <a:noFill/>
          <a:ln w="38100">
            <a:solidFill>
              <a:srgbClr val="FF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chemeClr val="tx1"/>
              </a:solidFill>
              <a:latin typeface="Arial"/>
              <a:cs typeface="Arial"/>
            </a:endParaRPr>
          </a:p>
        </p:txBody>
      </p:sp>
      <p:grpSp>
        <p:nvGrpSpPr>
          <p:cNvPr id="56352" name="Group 8"/>
          <p:cNvGrpSpPr>
            <a:grpSpLocks/>
          </p:cNvGrpSpPr>
          <p:nvPr/>
        </p:nvGrpSpPr>
        <p:grpSpPr bwMode="auto">
          <a:xfrm>
            <a:off x="1066800" y="3717056"/>
            <a:ext cx="7010400" cy="533400"/>
            <a:chOff x="1752600" y="4114800"/>
            <a:chExt cx="7010400" cy="533400"/>
          </a:xfrm>
        </p:grpSpPr>
        <p:sp>
          <p:nvSpPr>
            <p:cNvPr id="56355" name="Rectangle 47"/>
            <p:cNvSpPr>
              <a:spLocks noChangeArrowheads="1"/>
            </p:cNvSpPr>
            <p:nvPr/>
          </p:nvSpPr>
          <p:spPr bwMode="auto">
            <a:xfrm>
              <a:off x="1752600" y="4114800"/>
              <a:ext cx="1981200" cy="533400"/>
            </a:xfrm>
            <a:prstGeom prst="rect">
              <a:avLst/>
            </a:prstGeom>
            <a:noFill/>
            <a:ln w="57150">
              <a:solidFill>
                <a:schemeClr val="tx2"/>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chemeClr val="tx1"/>
                  </a:solidFill>
                  <a:latin typeface="Arial"/>
                  <a:cs typeface="Arial"/>
                </a:rPr>
                <a:t>Rec./Dest. = FFs</a:t>
              </a:r>
            </a:p>
          </p:txBody>
        </p:sp>
        <p:sp>
          <p:nvSpPr>
            <p:cNvPr id="56356" name="Rectangle 48"/>
            <p:cNvSpPr>
              <a:spLocks noChangeArrowheads="1"/>
            </p:cNvSpPr>
            <p:nvPr/>
          </p:nvSpPr>
          <p:spPr bwMode="auto">
            <a:xfrm>
              <a:off x="3733800" y="4114800"/>
              <a:ext cx="1524000" cy="533400"/>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chemeClr val="tx1"/>
                  </a:solidFill>
                  <a:latin typeface="Arial"/>
                  <a:cs typeface="Arial"/>
                </a:rPr>
                <a:t>Xmt = AP</a:t>
              </a:r>
            </a:p>
          </p:txBody>
        </p:sp>
        <p:sp>
          <p:nvSpPr>
            <p:cNvPr id="56357" name="Rectangle 49"/>
            <p:cNvSpPr>
              <a:spLocks noChangeArrowheads="1"/>
            </p:cNvSpPr>
            <p:nvPr/>
          </p:nvSpPr>
          <p:spPr bwMode="auto">
            <a:xfrm>
              <a:off x="6477000" y="4114800"/>
              <a:ext cx="2286000" cy="533400"/>
            </a:xfrm>
            <a:prstGeom prst="rect">
              <a:avLst/>
            </a:pr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chemeClr val="tx1"/>
                  </a:solidFill>
                  <a:latin typeface="Arial"/>
                  <a:cs typeface="Arial"/>
                </a:rPr>
                <a:t>rest of frame</a:t>
              </a:r>
            </a:p>
          </p:txBody>
        </p:sp>
        <p:sp>
          <p:nvSpPr>
            <p:cNvPr id="56358" name="Rectangle 50"/>
            <p:cNvSpPr>
              <a:spLocks noChangeArrowheads="1"/>
            </p:cNvSpPr>
            <p:nvPr/>
          </p:nvSpPr>
          <p:spPr bwMode="auto">
            <a:xfrm>
              <a:off x="5257800" y="4114800"/>
              <a:ext cx="1219200" cy="533400"/>
            </a:xfrm>
            <a:prstGeom prst="rect">
              <a:avLst/>
            </a:prstGeom>
            <a:noFill/>
            <a:ln w="5715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chemeClr val="tx1"/>
                  </a:solidFill>
                  <a:latin typeface="Arial"/>
                  <a:cs typeface="Arial"/>
                </a:rPr>
                <a:t>Src. = X</a:t>
              </a:r>
            </a:p>
          </p:txBody>
        </p:sp>
      </p:grpSp>
      <p:cxnSp>
        <p:nvCxnSpPr>
          <p:cNvPr id="56353" name="Straight Connector 51"/>
          <p:cNvCxnSpPr>
            <a:cxnSpLocks noChangeShapeType="1"/>
          </p:cNvCxnSpPr>
          <p:nvPr/>
        </p:nvCxnSpPr>
        <p:spPr bwMode="auto">
          <a:xfrm flipV="1">
            <a:off x="3505200" y="55458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6354" name="Straight Connector 52"/>
          <p:cNvCxnSpPr>
            <a:cxnSpLocks noChangeShapeType="1"/>
          </p:cNvCxnSpPr>
          <p:nvPr/>
        </p:nvCxnSpPr>
        <p:spPr bwMode="auto">
          <a:xfrm rot="5400000" flipH="1" flipV="1">
            <a:off x="3505201" y="5393456"/>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43" name="Oval 4"/>
          <p:cNvSpPr>
            <a:spLocks noChangeArrowheads="1"/>
          </p:cNvSpPr>
          <p:nvPr/>
        </p:nvSpPr>
        <p:spPr bwMode="auto">
          <a:xfrm>
            <a:off x="3981450" y="5191329"/>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chemeClr val="tx1"/>
                </a:solidFill>
                <a:latin typeface="Arial"/>
                <a:cs typeface="Arial"/>
              </a:rPr>
              <a:t>B</a:t>
            </a:r>
          </a:p>
        </p:txBody>
      </p:sp>
      <p:cxnSp>
        <p:nvCxnSpPr>
          <p:cNvPr id="46" name="Straight Connector 42"/>
          <p:cNvCxnSpPr>
            <a:cxnSpLocks noChangeShapeType="1"/>
          </p:cNvCxnSpPr>
          <p:nvPr/>
        </p:nvCxnSpPr>
        <p:spPr bwMode="auto">
          <a:xfrm flipH="1">
            <a:off x="2942790" y="5452987"/>
            <a:ext cx="195264" cy="354013"/>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grpSp>
        <p:nvGrpSpPr>
          <p:cNvPr id="50" name="Group 49"/>
          <p:cNvGrpSpPr/>
          <p:nvPr/>
        </p:nvGrpSpPr>
        <p:grpSpPr>
          <a:xfrm>
            <a:off x="4954588" y="5918919"/>
            <a:ext cx="303212" cy="306387"/>
            <a:chOff x="4954588" y="5859463"/>
            <a:chExt cx="303212" cy="306387"/>
          </a:xfrm>
        </p:grpSpPr>
        <p:sp>
          <p:nvSpPr>
            <p:cNvPr id="51"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2"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856131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342" name="Straight Connector 11"/>
          <p:cNvCxnSpPr>
            <a:cxnSpLocks noChangeShapeType="1"/>
            <a:stCxn id="56338" idx="6"/>
            <a:endCxn id="56339" idx="2"/>
          </p:cNvCxnSpPr>
          <p:nvPr/>
        </p:nvCxnSpPr>
        <p:spPr bwMode="auto">
          <a:xfrm flipV="1">
            <a:off x="3503613" y="4979988"/>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22" name="Title 1"/>
          <p:cNvSpPr>
            <a:spLocks noGrp="1"/>
          </p:cNvSpPr>
          <p:nvPr>
            <p:ph type="title"/>
          </p:nvPr>
        </p:nvSpPr>
        <p:spPr>
          <a:xfrm>
            <a:off x="685800" y="548680"/>
            <a:ext cx="7770813" cy="1065213"/>
          </a:xfrm>
        </p:spPr>
        <p:txBody>
          <a:bodyPr/>
          <a:lstStyle/>
          <a:p>
            <a:r>
              <a:rPr lang="en-US" dirty="0" smtClean="0">
                <a:latin typeface="Arial" charset="0"/>
                <a:ea typeface="ヒラギノ角ゴ Pro W3" charset="0"/>
                <a:cs typeface="ヒラギノ角ゴ Pro W3" charset="0"/>
              </a:rPr>
              <a:t>Reflected frames: the problem for bridges</a:t>
            </a:r>
            <a:endParaRPr lang="en-US" dirty="0">
              <a:latin typeface="Arial" charset="0"/>
              <a:ea typeface="ヒラギノ角ゴ Pro W3" charset="0"/>
              <a:cs typeface="ヒラギノ角ゴ Pro W3" charset="0"/>
            </a:endParaRPr>
          </a:p>
        </p:txBody>
      </p:sp>
      <p:sp>
        <p:nvSpPr>
          <p:cNvPr id="56323" name="Content Placeholder 2"/>
          <p:cNvSpPr>
            <a:spLocks noGrp="1"/>
          </p:cNvSpPr>
          <p:nvPr>
            <p:ph idx="1"/>
          </p:nvPr>
        </p:nvSpPr>
        <p:spPr>
          <a:xfrm>
            <a:off x="655638" y="1664543"/>
            <a:ext cx="7940675" cy="5076825"/>
          </a:xfrm>
        </p:spPr>
        <p:txBody>
          <a:bodyPr/>
          <a:lstStyle/>
          <a:p>
            <a:r>
              <a:rPr lang="en-US" dirty="0" smtClean="0">
                <a:latin typeface="Arial" charset="0"/>
                <a:ea typeface="ヒラギノ角ゴ Pro W3" charset="0"/>
                <a:cs typeface="ヒラギノ角ゴ Pro W3" charset="0"/>
              </a:rPr>
              <a:t>Bridge </a:t>
            </a:r>
            <a:r>
              <a:rPr lang="en-US" b="1" i="1" dirty="0" smtClean="0">
                <a:latin typeface="Arial" charset="0"/>
                <a:ea typeface="ヒラギノ角ゴ Pro W3" charset="0"/>
                <a:cs typeface="ヒラギノ角ゴ Pro W3" charset="0"/>
              </a:rPr>
              <a:t>B</a:t>
            </a:r>
            <a:r>
              <a:rPr lang="en-US" dirty="0" smtClean="0">
                <a:latin typeface="Arial" charset="0"/>
                <a:ea typeface="ヒラギノ角ゴ Pro W3" charset="0"/>
                <a:cs typeface="ヒラギノ角ゴ Pro W3" charset="0"/>
              </a:rPr>
              <a:t> </a:t>
            </a:r>
            <a:r>
              <a:rPr lang="en-US" b="1" dirty="0" smtClean="0">
                <a:solidFill>
                  <a:schemeClr val="tx1"/>
                </a:solidFill>
                <a:latin typeface="Arial" charset="0"/>
                <a:ea typeface="ヒラギノ角ゴ Pro W3" charset="0"/>
                <a:cs typeface="ヒラギノ角ゴ Pro W3" charset="0"/>
              </a:rPr>
              <a:t>must relay </a:t>
            </a:r>
            <a:r>
              <a:rPr lang="en-US" dirty="0" smtClean="0">
                <a:latin typeface="Arial" charset="0"/>
                <a:ea typeface="ヒラギノ角ゴ Pro W3" charset="0"/>
                <a:cs typeface="ヒラギノ角ゴ Pro W3" charset="0"/>
              </a:rPr>
              <a:t>the frame down to the part of the network that hasn’t seen it, yet.</a:t>
            </a:r>
            <a:endParaRPr lang="en-US" dirty="0">
              <a:latin typeface="Arial" charset="0"/>
              <a:ea typeface="ヒラギノ角ゴ Pro W3" charset="0"/>
              <a:cs typeface="ヒラギノ角ゴ Pro W3" charset="0"/>
            </a:endParaRPr>
          </a:p>
        </p:txBody>
      </p:sp>
      <p:cxnSp>
        <p:nvCxnSpPr>
          <p:cNvPr id="56324" name="Straight Connector 86"/>
          <p:cNvCxnSpPr>
            <a:cxnSpLocks noChangeShapeType="1"/>
            <a:stCxn id="56325" idx="3"/>
          </p:cNvCxnSpPr>
          <p:nvPr/>
        </p:nvCxnSpPr>
        <p:spPr bwMode="auto">
          <a:xfrm>
            <a:off x="4395788" y="4271963"/>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25" name="Rectangle 27"/>
          <p:cNvSpPr>
            <a:spLocks noChangeArrowheads="1"/>
          </p:cNvSpPr>
          <p:nvPr/>
        </p:nvSpPr>
        <p:spPr bwMode="auto">
          <a:xfrm>
            <a:off x="3783013" y="4073525"/>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1800" b="1" dirty="0" smtClean="0">
                <a:solidFill>
                  <a:srgbClr val="000000"/>
                </a:solidFill>
                <a:latin typeface="Arial"/>
                <a:cs typeface="Arial"/>
              </a:rPr>
              <a:t>AP</a:t>
            </a:r>
            <a:endParaRPr lang="en-US" sz="1800" b="1" dirty="0">
              <a:solidFill>
                <a:srgbClr val="000000"/>
              </a:solidFill>
              <a:latin typeface="Arial"/>
              <a:cs typeface="Arial"/>
            </a:endParaRPr>
          </a:p>
        </p:txBody>
      </p:sp>
      <p:cxnSp>
        <p:nvCxnSpPr>
          <p:cNvPr id="56326" name="Straight Connector 60"/>
          <p:cNvCxnSpPr>
            <a:cxnSpLocks noChangeShapeType="1"/>
          </p:cNvCxnSpPr>
          <p:nvPr/>
        </p:nvCxnSpPr>
        <p:spPr bwMode="auto">
          <a:xfrm rot="5400000" flipH="1" flipV="1">
            <a:off x="3377406" y="4480719"/>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6327" name="Straight Connector 64"/>
          <p:cNvCxnSpPr>
            <a:cxnSpLocks noChangeShapeType="1"/>
            <a:endCxn id="56325" idx="2"/>
          </p:cNvCxnSpPr>
          <p:nvPr/>
        </p:nvCxnSpPr>
        <p:spPr bwMode="auto">
          <a:xfrm rot="16200000" flipV="1">
            <a:off x="3971925" y="4587875"/>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6328" name="Oval 5"/>
          <p:cNvSpPr>
            <a:spLocks noChangeArrowheads="1"/>
          </p:cNvSpPr>
          <p:nvPr/>
        </p:nvSpPr>
        <p:spPr bwMode="auto">
          <a:xfrm>
            <a:off x="2847975" y="5478463"/>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6329" name="Oval 6"/>
          <p:cNvSpPr>
            <a:spLocks noChangeArrowheads="1"/>
          </p:cNvSpPr>
          <p:nvPr/>
        </p:nvSpPr>
        <p:spPr bwMode="auto">
          <a:xfrm>
            <a:off x="3495675" y="5659438"/>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6330" name="Oval 7"/>
          <p:cNvSpPr>
            <a:spLocks noChangeArrowheads="1"/>
          </p:cNvSpPr>
          <p:nvPr/>
        </p:nvSpPr>
        <p:spPr bwMode="auto">
          <a:xfrm>
            <a:off x="3640138" y="5227638"/>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6331" name="Oval 8"/>
          <p:cNvSpPr>
            <a:spLocks noChangeArrowheads="1"/>
          </p:cNvSpPr>
          <p:nvPr/>
        </p:nvSpPr>
        <p:spPr bwMode="auto">
          <a:xfrm>
            <a:off x="4035425" y="5478463"/>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cxnSp>
        <p:nvCxnSpPr>
          <p:cNvPr id="56332" name="Straight Connector 13"/>
          <p:cNvCxnSpPr>
            <a:cxnSpLocks noChangeShapeType="1"/>
            <a:endCxn id="56328" idx="7"/>
          </p:cNvCxnSpPr>
          <p:nvPr/>
        </p:nvCxnSpPr>
        <p:spPr bwMode="auto">
          <a:xfrm rot="5400000">
            <a:off x="3003551" y="5238750"/>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3" name="Straight Connector 22"/>
          <p:cNvCxnSpPr>
            <a:cxnSpLocks noChangeShapeType="1"/>
            <a:endCxn id="56330" idx="1"/>
          </p:cNvCxnSpPr>
          <p:nvPr/>
        </p:nvCxnSpPr>
        <p:spPr bwMode="auto">
          <a:xfrm rot="16200000" flipH="1">
            <a:off x="3525044" y="5112544"/>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4" name="Straight Connector 19"/>
          <p:cNvCxnSpPr>
            <a:cxnSpLocks noChangeShapeType="1"/>
            <a:endCxn id="56331" idx="0"/>
          </p:cNvCxnSpPr>
          <p:nvPr/>
        </p:nvCxnSpPr>
        <p:spPr bwMode="auto">
          <a:xfrm rot="5400000">
            <a:off x="4017963" y="5281613"/>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5" name="Straight Connector 21"/>
          <p:cNvCxnSpPr>
            <a:cxnSpLocks noChangeShapeType="1"/>
            <a:stCxn id="56331" idx="1"/>
            <a:endCxn id="56330" idx="5"/>
          </p:cNvCxnSpPr>
          <p:nvPr/>
        </p:nvCxnSpPr>
        <p:spPr bwMode="auto">
          <a:xfrm rot="16200000" flipV="1">
            <a:off x="3957638" y="5400675"/>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6" name="Straight Connector 23"/>
          <p:cNvCxnSpPr>
            <a:cxnSpLocks noChangeShapeType="1"/>
            <a:stCxn id="56330" idx="3"/>
            <a:endCxn id="56329" idx="0"/>
          </p:cNvCxnSpPr>
          <p:nvPr/>
        </p:nvCxnSpPr>
        <p:spPr bwMode="auto">
          <a:xfrm rot="5400000">
            <a:off x="3567907" y="5545931"/>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337" name="Straight Connector 86"/>
          <p:cNvCxnSpPr>
            <a:cxnSpLocks noChangeShapeType="1"/>
            <a:stCxn id="56331" idx="6"/>
          </p:cNvCxnSpPr>
          <p:nvPr/>
        </p:nvCxnSpPr>
        <p:spPr bwMode="auto">
          <a:xfrm>
            <a:off x="4324350" y="5622925"/>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6338" name="Oval 3"/>
          <p:cNvSpPr>
            <a:spLocks noChangeArrowheads="1"/>
          </p:cNvSpPr>
          <p:nvPr/>
        </p:nvSpPr>
        <p:spPr bwMode="auto">
          <a:xfrm>
            <a:off x="3214688" y="4908550"/>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6339" name="Oval 4"/>
          <p:cNvSpPr>
            <a:spLocks noChangeArrowheads="1"/>
          </p:cNvSpPr>
          <p:nvPr/>
        </p:nvSpPr>
        <p:spPr bwMode="auto">
          <a:xfrm>
            <a:off x="4043363" y="4835525"/>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6340" name="Oval 3"/>
          <p:cNvSpPr>
            <a:spLocks noChangeArrowheads="1"/>
          </p:cNvSpPr>
          <p:nvPr/>
        </p:nvSpPr>
        <p:spPr bwMode="auto">
          <a:xfrm>
            <a:off x="3152775" y="5040313"/>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1800" b="1">
              <a:solidFill>
                <a:srgbClr val="000000"/>
              </a:solidFill>
              <a:latin typeface="Arial"/>
              <a:cs typeface="Arial"/>
            </a:endParaRPr>
          </a:p>
        </p:txBody>
      </p:sp>
      <p:cxnSp>
        <p:nvCxnSpPr>
          <p:cNvPr id="56343" name="Straight Connector 86"/>
          <p:cNvCxnSpPr>
            <a:cxnSpLocks noChangeShapeType="1"/>
          </p:cNvCxnSpPr>
          <p:nvPr/>
        </p:nvCxnSpPr>
        <p:spPr bwMode="auto">
          <a:xfrm rot="16200000" flipH="1">
            <a:off x="4648200" y="5108575"/>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56345" name="Group 36"/>
          <p:cNvGrpSpPr>
            <a:grpSpLocks/>
          </p:cNvGrpSpPr>
          <p:nvPr/>
        </p:nvGrpSpPr>
        <p:grpSpPr bwMode="auto">
          <a:xfrm>
            <a:off x="4646613" y="4648200"/>
            <a:ext cx="307975" cy="307975"/>
            <a:chOff x="4647565" y="6315968"/>
            <a:chExt cx="307659" cy="307777"/>
          </a:xfrm>
        </p:grpSpPr>
        <p:sp>
          <p:nvSpPr>
            <p:cNvPr id="56359"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6360" name="TextBox 38"/>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6346" name="Straight Connector 39"/>
          <p:cNvCxnSpPr>
            <a:cxnSpLocks noChangeShapeType="1"/>
          </p:cNvCxnSpPr>
          <p:nvPr/>
        </p:nvCxnSpPr>
        <p:spPr bwMode="auto">
          <a:xfrm rot="5400000" flipH="1" flipV="1">
            <a:off x="4724400" y="5641975"/>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6347" name="TextBox 40"/>
          <p:cNvSpPr txBox="1">
            <a:spLocks noChangeArrowheads="1"/>
          </p:cNvSpPr>
          <p:nvPr/>
        </p:nvSpPr>
        <p:spPr bwMode="auto">
          <a:xfrm>
            <a:off x="4267200" y="5794375"/>
            <a:ext cx="12112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sp>
        <p:nvSpPr>
          <p:cNvPr id="56348" name="TextBox 72"/>
          <p:cNvSpPr txBox="1">
            <a:spLocks noChangeArrowheads="1"/>
          </p:cNvSpPr>
          <p:nvPr/>
        </p:nvSpPr>
        <p:spPr bwMode="auto">
          <a:xfrm>
            <a:off x="325438" y="4727575"/>
            <a:ext cx="166704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3200" dirty="0">
                <a:solidFill>
                  <a:srgbClr val="FF00FF"/>
                </a:solidFill>
              </a:rPr>
              <a:t>CASE </a:t>
            </a:r>
            <a:r>
              <a:rPr lang="en-US" sz="3200" dirty="0" smtClean="0">
                <a:solidFill>
                  <a:srgbClr val="FF00FF"/>
                </a:solidFill>
              </a:rPr>
              <a:t>2</a:t>
            </a:r>
          </a:p>
          <a:p>
            <a:r>
              <a:rPr lang="en-US" dirty="0" smtClean="0"/>
              <a:t>relay</a:t>
            </a:r>
            <a:endParaRPr lang="en-US" sz="3200" dirty="0"/>
          </a:p>
        </p:txBody>
      </p:sp>
      <p:cxnSp>
        <p:nvCxnSpPr>
          <p:cNvPr id="56349" name="Straight Connector 42"/>
          <p:cNvCxnSpPr>
            <a:cxnSpLocks noChangeShapeType="1"/>
          </p:cNvCxnSpPr>
          <p:nvPr/>
        </p:nvCxnSpPr>
        <p:spPr bwMode="auto">
          <a:xfrm rot="5400000">
            <a:off x="3238500" y="4384675"/>
            <a:ext cx="457200" cy="381000"/>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cxnSp>
        <p:nvCxnSpPr>
          <p:cNvPr id="56350" name="Straight Connector 43"/>
          <p:cNvCxnSpPr>
            <a:cxnSpLocks noChangeShapeType="1"/>
          </p:cNvCxnSpPr>
          <p:nvPr/>
        </p:nvCxnSpPr>
        <p:spPr bwMode="auto">
          <a:xfrm rot="16200000" flipH="1">
            <a:off x="3771900" y="4537075"/>
            <a:ext cx="457200" cy="76200"/>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sp>
        <p:nvSpPr>
          <p:cNvPr id="56351" name="Freeform 44"/>
          <p:cNvSpPr>
            <a:spLocks noChangeArrowheads="1"/>
          </p:cNvSpPr>
          <p:nvPr/>
        </p:nvSpPr>
        <p:spPr bwMode="auto">
          <a:xfrm>
            <a:off x="3948113" y="3976688"/>
            <a:ext cx="1233487" cy="1446212"/>
          </a:xfrm>
          <a:custGeom>
            <a:avLst/>
            <a:gdLst>
              <a:gd name="T0" fmla="*/ 1233816 w 1233158"/>
              <a:gd name="T1" fmla="*/ 1447667 h 1444758"/>
              <a:gd name="T2" fmla="*/ 662946 w 1233158"/>
              <a:gd name="T3" fmla="*/ 212078 h 1444758"/>
              <a:gd name="T4" fmla="*/ 0 w 1233158"/>
              <a:gd name="T5" fmla="*/ 175195 h 1444758"/>
              <a:gd name="T6" fmla="*/ 0 60000 65536"/>
              <a:gd name="T7" fmla="*/ 0 60000 65536"/>
              <a:gd name="T8" fmla="*/ 0 60000 65536"/>
              <a:gd name="T9" fmla="*/ 0 w 1233158"/>
              <a:gd name="T10" fmla="*/ 0 h 1444758"/>
              <a:gd name="T11" fmla="*/ 1233158 w 1233158"/>
              <a:gd name="T12" fmla="*/ 1444758 h 1444758"/>
            </a:gdLst>
            <a:ahLst/>
            <a:cxnLst>
              <a:cxn ang="T6">
                <a:pos x="T0" y="T1"/>
              </a:cxn>
              <a:cxn ang="T7">
                <a:pos x="T2" y="T3"/>
              </a:cxn>
              <a:cxn ang="T8">
                <a:pos x="T4" y="T5"/>
              </a:cxn>
            </a:cxnLst>
            <a:rect l="T9" t="T10" r="T11" b="T12"/>
            <a:pathLst>
              <a:path w="1233158" h="1444758">
                <a:moveTo>
                  <a:pt x="1233158" y="1444758"/>
                </a:moveTo>
                <a:cubicBezTo>
                  <a:pt x="1050638" y="934031"/>
                  <a:pt x="868118" y="423305"/>
                  <a:pt x="662592" y="211652"/>
                </a:cubicBezTo>
                <a:cubicBezTo>
                  <a:pt x="457066" y="0"/>
                  <a:pt x="0" y="174843"/>
                  <a:pt x="0" y="174843"/>
                </a:cubicBezTo>
              </a:path>
            </a:pathLst>
          </a:custGeom>
          <a:noFill/>
          <a:ln w="38100">
            <a:solidFill>
              <a:srgbClr val="FF00FF"/>
            </a:solidFill>
            <a:prstDash val="sysDash"/>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grpSp>
        <p:nvGrpSpPr>
          <p:cNvPr id="56352" name="Group 8"/>
          <p:cNvGrpSpPr>
            <a:grpSpLocks/>
          </p:cNvGrpSpPr>
          <p:nvPr/>
        </p:nvGrpSpPr>
        <p:grpSpPr bwMode="auto">
          <a:xfrm>
            <a:off x="1066800" y="3355975"/>
            <a:ext cx="7010400" cy="533400"/>
            <a:chOff x="1752600" y="4114800"/>
            <a:chExt cx="7010400" cy="533400"/>
          </a:xfrm>
        </p:grpSpPr>
        <p:sp>
          <p:nvSpPr>
            <p:cNvPr id="56355" name="Rectangle 47"/>
            <p:cNvSpPr>
              <a:spLocks noChangeArrowheads="1"/>
            </p:cNvSpPr>
            <p:nvPr/>
          </p:nvSpPr>
          <p:spPr bwMode="auto">
            <a:xfrm>
              <a:off x="1752600" y="4114800"/>
              <a:ext cx="1981200" cy="533400"/>
            </a:xfrm>
            <a:prstGeom prst="rect">
              <a:avLst/>
            </a:prstGeom>
            <a:noFill/>
            <a:ln w="57150">
              <a:solidFill>
                <a:schemeClr val="tx2"/>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Rec./Dest. = FFs</a:t>
              </a:r>
            </a:p>
          </p:txBody>
        </p:sp>
        <p:sp>
          <p:nvSpPr>
            <p:cNvPr id="56356" name="Rectangle 48"/>
            <p:cNvSpPr>
              <a:spLocks noChangeArrowheads="1"/>
            </p:cNvSpPr>
            <p:nvPr/>
          </p:nvSpPr>
          <p:spPr bwMode="auto">
            <a:xfrm>
              <a:off x="3733800" y="4114800"/>
              <a:ext cx="1524000" cy="533400"/>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Xmt = AP</a:t>
              </a:r>
            </a:p>
          </p:txBody>
        </p:sp>
        <p:sp>
          <p:nvSpPr>
            <p:cNvPr id="56357" name="Rectangle 49"/>
            <p:cNvSpPr>
              <a:spLocks noChangeArrowheads="1"/>
            </p:cNvSpPr>
            <p:nvPr/>
          </p:nvSpPr>
          <p:spPr bwMode="auto">
            <a:xfrm>
              <a:off x="6477000" y="4114800"/>
              <a:ext cx="2286000" cy="533400"/>
            </a:xfrm>
            <a:prstGeom prst="rect">
              <a:avLst/>
            </a:pr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sp>
          <p:nvSpPr>
            <p:cNvPr id="56358" name="Rectangle 50"/>
            <p:cNvSpPr>
              <a:spLocks noChangeArrowheads="1"/>
            </p:cNvSpPr>
            <p:nvPr/>
          </p:nvSpPr>
          <p:spPr bwMode="auto">
            <a:xfrm>
              <a:off x="5257800" y="4114800"/>
              <a:ext cx="1219200" cy="533400"/>
            </a:xfrm>
            <a:prstGeom prst="rect">
              <a:avLst/>
            </a:prstGeom>
            <a:noFill/>
            <a:ln w="5715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Src. = X</a:t>
              </a:r>
            </a:p>
          </p:txBody>
        </p:sp>
      </p:grpSp>
      <p:cxnSp>
        <p:nvCxnSpPr>
          <p:cNvPr id="56353" name="Straight Connector 51"/>
          <p:cNvCxnSpPr>
            <a:cxnSpLocks noChangeShapeType="1"/>
          </p:cNvCxnSpPr>
          <p:nvPr/>
        </p:nvCxnSpPr>
        <p:spPr bwMode="auto">
          <a:xfrm flipV="1">
            <a:off x="3505200" y="5184775"/>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6354" name="Straight Connector 52"/>
          <p:cNvCxnSpPr>
            <a:cxnSpLocks noChangeShapeType="1"/>
          </p:cNvCxnSpPr>
          <p:nvPr/>
        </p:nvCxnSpPr>
        <p:spPr bwMode="auto">
          <a:xfrm rot="5400000" flipH="1" flipV="1">
            <a:off x="3505201" y="5032375"/>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43" name="Oval 4"/>
          <p:cNvSpPr>
            <a:spLocks noChangeArrowheads="1"/>
          </p:cNvSpPr>
          <p:nvPr/>
        </p:nvSpPr>
        <p:spPr bwMode="auto">
          <a:xfrm>
            <a:off x="3981450" y="4830248"/>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44" name="Straight Connector 42"/>
          <p:cNvCxnSpPr>
            <a:cxnSpLocks noChangeShapeType="1"/>
          </p:cNvCxnSpPr>
          <p:nvPr/>
        </p:nvCxnSpPr>
        <p:spPr bwMode="auto">
          <a:xfrm flipH="1" flipV="1">
            <a:off x="3763927" y="5565187"/>
            <a:ext cx="415961" cy="94251"/>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cxnSp>
        <p:nvCxnSpPr>
          <p:cNvPr id="45" name="Straight Connector 42"/>
          <p:cNvCxnSpPr>
            <a:cxnSpLocks noChangeShapeType="1"/>
          </p:cNvCxnSpPr>
          <p:nvPr/>
        </p:nvCxnSpPr>
        <p:spPr bwMode="auto">
          <a:xfrm flipH="1">
            <a:off x="3387725" y="5413375"/>
            <a:ext cx="195264" cy="354013"/>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cxnSp>
        <p:nvCxnSpPr>
          <p:cNvPr id="46" name="Straight Connector 42"/>
          <p:cNvCxnSpPr>
            <a:cxnSpLocks noChangeShapeType="1"/>
          </p:cNvCxnSpPr>
          <p:nvPr/>
        </p:nvCxnSpPr>
        <p:spPr bwMode="auto">
          <a:xfrm flipH="1">
            <a:off x="2942790" y="5091906"/>
            <a:ext cx="195264" cy="354013"/>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cxnSp>
        <p:nvCxnSpPr>
          <p:cNvPr id="48" name="Straight Connector 42"/>
          <p:cNvCxnSpPr>
            <a:cxnSpLocks noChangeShapeType="1"/>
          </p:cNvCxnSpPr>
          <p:nvPr/>
        </p:nvCxnSpPr>
        <p:spPr bwMode="auto">
          <a:xfrm flipH="1">
            <a:off x="4324350" y="5091906"/>
            <a:ext cx="40482" cy="423069"/>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grpSp>
        <p:nvGrpSpPr>
          <p:cNvPr id="50" name="Group 49"/>
          <p:cNvGrpSpPr/>
          <p:nvPr/>
        </p:nvGrpSpPr>
        <p:grpSpPr>
          <a:xfrm>
            <a:off x="4954588" y="5557838"/>
            <a:ext cx="303212" cy="306387"/>
            <a:chOff x="4954588" y="5859463"/>
            <a:chExt cx="303212" cy="306387"/>
          </a:xfrm>
        </p:grpSpPr>
        <p:sp>
          <p:nvSpPr>
            <p:cNvPr id="51"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2"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840008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366" name="Straight Connector 11"/>
          <p:cNvCxnSpPr>
            <a:cxnSpLocks noChangeShapeType="1"/>
            <a:stCxn id="57362" idx="6"/>
            <a:endCxn id="57363" idx="2"/>
          </p:cNvCxnSpPr>
          <p:nvPr/>
        </p:nvCxnSpPr>
        <p:spPr bwMode="auto">
          <a:xfrm flipV="1">
            <a:off x="5721350" y="5341069"/>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95" name="Straight Connector 11"/>
          <p:cNvCxnSpPr>
            <a:cxnSpLocks noChangeShapeType="1"/>
            <a:stCxn id="57391" idx="6"/>
            <a:endCxn id="57392" idx="2"/>
          </p:cNvCxnSpPr>
          <p:nvPr/>
        </p:nvCxnSpPr>
        <p:spPr bwMode="auto">
          <a:xfrm flipV="1">
            <a:off x="2284413" y="5341069"/>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7346" name="Title 1"/>
          <p:cNvSpPr>
            <a:spLocks noGrp="1"/>
          </p:cNvSpPr>
          <p:nvPr>
            <p:ph type="title"/>
          </p:nvPr>
        </p:nvSpPr>
        <p:spPr>
          <a:xfrm>
            <a:off x="685800" y="548680"/>
            <a:ext cx="7770813" cy="1065213"/>
          </a:xfrm>
        </p:spPr>
        <p:txBody>
          <a:bodyPr/>
          <a:lstStyle/>
          <a:p>
            <a:r>
              <a:rPr lang="en-US" dirty="0" smtClean="0">
                <a:latin typeface="Arial" charset="0"/>
                <a:ea typeface="ヒラギノ角ゴ Pro W3" charset="0"/>
                <a:cs typeface="ヒラギノ角ゴ Pro W3" charset="0"/>
              </a:rPr>
              <a:t>Reflected frames: the problem for bridges</a:t>
            </a:r>
            <a:endParaRPr lang="en-US" dirty="0">
              <a:latin typeface="Arial" charset="0"/>
              <a:ea typeface="ヒラギノ角ゴ Pro W3" charset="0"/>
              <a:cs typeface="ヒラギノ角ゴ Pro W3" charset="0"/>
            </a:endParaRPr>
          </a:p>
        </p:txBody>
      </p:sp>
      <p:sp>
        <p:nvSpPr>
          <p:cNvPr id="57347" name="Content Placeholder 2"/>
          <p:cNvSpPr>
            <a:spLocks noGrp="1"/>
          </p:cNvSpPr>
          <p:nvPr>
            <p:ph idx="1"/>
          </p:nvPr>
        </p:nvSpPr>
        <p:spPr>
          <a:xfrm>
            <a:off x="655638" y="1592535"/>
            <a:ext cx="7940675" cy="5076825"/>
          </a:xfrm>
        </p:spPr>
        <p:txBody>
          <a:bodyPr>
            <a:normAutofit/>
          </a:bodyPr>
          <a:lstStyle/>
          <a:p>
            <a:r>
              <a:rPr lang="en-US" sz="2000" dirty="0">
                <a:latin typeface="Arial" charset="0"/>
                <a:ea typeface="ヒラギノ角ゴ Pro W3" charset="0"/>
                <a:cs typeface="ヒラギノ角ゴ Pro W3" charset="0"/>
              </a:rPr>
              <a:t>The problem is </a:t>
            </a:r>
            <a:r>
              <a:rPr lang="en-US" sz="2000" dirty="0" smtClean="0">
                <a:latin typeface="Arial" charset="0"/>
                <a:ea typeface="ヒラギノ角ゴ Pro W3" charset="0"/>
                <a:cs typeface="ヒラギノ角ゴ Pro W3" charset="0"/>
              </a:rPr>
              <a:t>that, </a:t>
            </a:r>
            <a:r>
              <a:rPr lang="en-US" sz="2000" b="1" dirty="0" smtClean="0">
                <a:solidFill>
                  <a:srgbClr val="652D89"/>
                </a:solidFill>
                <a:latin typeface="Arial" charset="0"/>
                <a:ea typeface="ヒラギノ角ゴ Pro W3" charset="0"/>
                <a:cs typeface="ヒラギノ角ゴ Pro W3" charset="0"/>
              </a:rPr>
              <a:t>today</a:t>
            </a:r>
            <a:r>
              <a:rPr lang="en-US" sz="2000" dirty="0" smtClean="0">
                <a:latin typeface="Arial" charset="0"/>
                <a:ea typeface="ヒラギノ角ゴ Pro W3" charset="0"/>
                <a:cs typeface="ヒラギノ角ゴ Pro W3" charset="0"/>
              </a:rPr>
              <a:t>, </a:t>
            </a:r>
            <a:r>
              <a:rPr lang="en-US" sz="2000" dirty="0">
                <a:latin typeface="Arial" charset="0"/>
                <a:ea typeface="ヒラギノ角ゴ Pro W3" charset="0"/>
                <a:cs typeface="ヒラギノ角ゴ Pro W3" charset="0"/>
              </a:rPr>
              <a:t>Case 1 and Case 2 result in </a:t>
            </a:r>
            <a:r>
              <a:rPr lang="en-US" sz="2000" b="1" dirty="0">
                <a:solidFill>
                  <a:srgbClr val="652D89"/>
                </a:solidFill>
                <a:latin typeface="Arial" charset="0"/>
                <a:ea typeface="ヒラギノ角ゴ Pro W3" charset="0"/>
                <a:cs typeface="ヒラギノ角ゴ Pro W3" charset="0"/>
              </a:rPr>
              <a:t>exactly the same frame</a:t>
            </a:r>
            <a:r>
              <a:rPr lang="en-US" sz="2000" b="1" dirty="0">
                <a:solidFill>
                  <a:srgbClr val="B21A1A"/>
                </a:solidFill>
                <a:latin typeface="Arial" charset="0"/>
                <a:ea typeface="ヒラギノ角ゴ Pro W3" charset="0"/>
                <a:cs typeface="ヒラギノ角ゴ Pro W3" charset="0"/>
              </a:rPr>
              <a:t> </a:t>
            </a:r>
            <a:r>
              <a:rPr lang="en-US" sz="2000" dirty="0" smtClean="0">
                <a:latin typeface="Arial" charset="0"/>
                <a:ea typeface="ヒラギノ角ゴ Pro W3" charset="0"/>
                <a:cs typeface="ヒラギノ角ゴ Pro W3" charset="0"/>
              </a:rPr>
              <a:t>sent from </a:t>
            </a:r>
            <a:r>
              <a:rPr lang="en-US" sz="2000" dirty="0">
                <a:latin typeface="Arial" charset="0"/>
                <a:ea typeface="ヒラギノ角ゴ Pro W3" charset="0"/>
                <a:cs typeface="ヒラギノ角ゴ Pro W3" charset="0"/>
              </a:rPr>
              <a:t>the AP to bridge </a:t>
            </a:r>
            <a:r>
              <a:rPr lang="en-US" sz="2000" b="1" i="1" dirty="0">
                <a:latin typeface="Arial" charset="0"/>
                <a:ea typeface="ヒラギノ角ゴ Pro W3" charset="0"/>
                <a:cs typeface="ヒラギノ角ゴ Pro W3" charset="0"/>
              </a:rPr>
              <a:t>B</a:t>
            </a:r>
            <a:r>
              <a:rPr lang="en-US" sz="2000" dirty="0">
                <a:latin typeface="Arial" charset="0"/>
                <a:ea typeface="ヒラギノ角ゴ Pro W3" charset="0"/>
                <a:cs typeface="ヒラギノ角ゴ Pro W3" charset="0"/>
              </a:rPr>
              <a:t>.</a:t>
            </a:r>
          </a:p>
          <a:p>
            <a:r>
              <a:rPr lang="en-US" sz="2000" dirty="0">
                <a:latin typeface="Arial" charset="0"/>
                <a:ea typeface="ヒラギノ角ゴ Pro W3" charset="0"/>
                <a:cs typeface="ヒラギノ角ゴ Pro W3" charset="0"/>
              </a:rPr>
              <a:t>Bridge </a:t>
            </a:r>
            <a:r>
              <a:rPr lang="en-US" sz="2000" b="1" i="1" dirty="0">
                <a:latin typeface="Arial" charset="0"/>
                <a:ea typeface="ヒラギノ角ゴ Pro W3" charset="0"/>
                <a:cs typeface="ヒラギノ角ゴ Pro W3" charset="0"/>
              </a:rPr>
              <a:t>B</a:t>
            </a:r>
            <a:r>
              <a:rPr lang="en-US" sz="2000" dirty="0">
                <a:latin typeface="Arial" charset="0"/>
                <a:ea typeface="ヒラギノ角ゴ Pro W3" charset="0"/>
                <a:cs typeface="ヒラギノ角ゴ Pro W3" charset="0"/>
              </a:rPr>
              <a:t> </a:t>
            </a:r>
            <a:r>
              <a:rPr lang="en-US" sz="2000" b="1" dirty="0" err="1" smtClean="0">
                <a:solidFill>
                  <a:schemeClr val="accent6"/>
                </a:solidFill>
                <a:latin typeface="Arial" charset="0"/>
                <a:ea typeface="ヒラギノ角ゴ Pro W3" charset="0"/>
                <a:cs typeface="ヒラギノ角ゴ Pro W3" charset="0"/>
              </a:rPr>
              <a:t>dosn</a:t>
            </a:r>
            <a:r>
              <a:rPr lang="ja-JP" altLang="en-US" sz="2000" b="1" dirty="0" smtClean="0">
                <a:solidFill>
                  <a:schemeClr val="accent6"/>
                </a:solidFill>
                <a:latin typeface="Arial" charset="0"/>
                <a:ea typeface="ヒラギノ角ゴ Pro W3" charset="0"/>
                <a:cs typeface="ヒラギノ角ゴ Pro W3" charset="0"/>
              </a:rPr>
              <a:t>’</a:t>
            </a:r>
            <a:r>
              <a:rPr lang="en-US" sz="2000" b="1" dirty="0" smtClean="0">
                <a:solidFill>
                  <a:schemeClr val="accent6"/>
                </a:solidFill>
                <a:latin typeface="Arial" charset="0"/>
                <a:ea typeface="ヒラギノ角ゴ Pro W3" charset="0"/>
                <a:cs typeface="ヒラギノ角ゴ Pro W3" charset="0"/>
              </a:rPr>
              <a:t>t </a:t>
            </a:r>
            <a:r>
              <a:rPr lang="en-US" sz="2000" b="1" dirty="0">
                <a:solidFill>
                  <a:schemeClr val="accent6"/>
                </a:solidFill>
                <a:latin typeface="Arial" charset="0"/>
                <a:ea typeface="ヒラギノ角ゴ Pro W3" charset="0"/>
                <a:cs typeface="ヒラギノ角ゴ Pro W3" charset="0"/>
              </a:rPr>
              <a:t>know </a:t>
            </a:r>
            <a:r>
              <a:rPr lang="en-US" sz="2000" dirty="0">
                <a:latin typeface="Arial" charset="0"/>
                <a:ea typeface="ヒラギノ角ゴ Pro W3" charset="0"/>
                <a:cs typeface="ヒラギノ角ゴ Pro W3" charset="0"/>
              </a:rPr>
              <a:t>whether to </a:t>
            </a:r>
            <a:r>
              <a:rPr lang="en-US" sz="2000" b="1" dirty="0">
                <a:solidFill>
                  <a:srgbClr val="652D89"/>
                </a:solidFill>
                <a:latin typeface="Arial" charset="0"/>
                <a:ea typeface="ヒラギノ角ゴ Pro W3" charset="0"/>
                <a:cs typeface="ヒラギノ角ゴ Pro W3" charset="0"/>
              </a:rPr>
              <a:t>discard</a:t>
            </a:r>
            <a:r>
              <a:rPr lang="en-US" sz="2000" b="1" dirty="0">
                <a:solidFill>
                  <a:srgbClr val="B21A1A"/>
                </a:solidFill>
                <a:latin typeface="Arial" charset="0"/>
                <a:ea typeface="ヒラギノ角ゴ Pro W3" charset="0"/>
                <a:cs typeface="ヒラギノ角ゴ Pro W3" charset="0"/>
              </a:rPr>
              <a:t> </a:t>
            </a:r>
            <a:r>
              <a:rPr lang="en-US" sz="2000" dirty="0">
                <a:latin typeface="Arial" charset="0"/>
                <a:ea typeface="ヒラギノ角ゴ Pro W3" charset="0"/>
                <a:cs typeface="ヒラギノ角ゴ Pro W3" charset="0"/>
              </a:rPr>
              <a:t>the frame </a:t>
            </a:r>
            <a:r>
              <a:rPr lang="en-US" sz="2000" dirty="0" smtClean="0">
                <a:latin typeface="Arial" charset="0"/>
                <a:ea typeface="ヒラギノ角ゴ Pro W3" charset="0"/>
                <a:cs typeface="ヒラギノ角ゴ Pro W3" charset="0"/>
              </a:rPr>
              <a:t>(the correct action in Case </a:t>
            </a:r>
            <a:r>
              <a:rPr lang="en-US" sz="2000" dirty="0">
                <a:latin typeface="Arial" charset="0"/>
                <a:ea typeface="ヒラギノ角ゴ Pro W3" charset="0"/>
                <a:cs typeface="ヒラギノ角ゴ Pro W3" charset="0"/>
              </a:rPr>
              <a:t>1) or to </a:t>
            </a:r>
            <a:r>
              <a:rPr lang="en-US" sz="2000" b="1" dirty="0">
                <a:solidFill>
                  <a:srgbClr val="652D89"/>
                </a:solidFill>
                <a:latin typeface="Arial" charset="0"/>
                <a:ea typeface="ヒラギノ角ゴ Pro W3" charset="0"/>
                <a:cs typeface="ヒラギノ角ゴ Pro W3" charset="0"/>
              </a:rPr>
              <a:t>forward it and learn </a:t>
            </a:r>
            <a:r>
              <a:rPr lang="en-US" sz="2000" b="1" i="1" dirty="0">
                <a:latin typeface="Arial" charset="0"/>
                <a:ea typeface="ヒラギノ角ゴ Pro W3" charset="0"/>
                <a:cs typeface="ヒラギノ角ゴ Pro W3" charset="0"/>
              </a:rPr>
              <a:t>X</a:t>
            </a:r>
            <a:r>
              <a:rPr lang="ja-JP" altLang="en-US" sz="2000" dirty="0">
                <a:latin typeface="Arial" charset="0"/>
                <a:ea typeface="ヒラギノ角ゴ Pro W3" charset="0"/>
                <a:cs typeface="ヒラギノ角ゴ Pro W3" charset="0"/>
              </a:rPr>
              <a:t>’</a:t>
            </a:r>
            <a:r>
              <a:rPr lang="en-US" sz="2000" dirty="0">
                <a:latin typeface="Arial" charset="0"/>
                <a:ea typeface="ヒラギノ角ゴ Pro W3" charset="0"/>
                <a:cs typeface="ヒラギノ角ゴ Pro W3" charset="0"/>
              </a:rPr>
              <a:t>s new location </a:t>
            </a:r>
            <a:r>
              <a:rPr lang="en-US" sz="2000" dirty="0" smtClean="0">
                <a:latin typeface="Arial" charset="0"/>
                <a:ea typeface="ヒラギノ角ゴ Pro W3" charset="0"/>
                <a:cs typeface="ヒラギノ角ゴ Pro W3" charset="0"/>
              </a:rPr>
              <a:t>(the correct action in Case </a:t>
            </a:r>
            <a:r>
              <a:rPr lang="en-US" sz="2000" dirty="0">
                <a:latin typeface="Arial" charset="0"/>
                <a:ea typeface="ヒラギノ角ゴ Pro W3" charset="0"/>
                <a:cs typeface="ヒラギノ角ゴ Pro W3" charset="0"/>
              </a:rPr>
              <a:t>2</a:t>
            </a:r>
            <a:r>
              <a:rPr lang="en-US" sz="2000" dirty="0" smtClean="0">
                <a:latin typeface="Arial" charset="0"/>
                <a:ea typeface="ヒラギノ角ゴ Pro W3" charset="0"/>
                <a:cs typeface="ヒラギノ角ゴ Pro W3" charset="0"/>
              </a:rPr>
              <a:t>); it cannot distinguish the two cases.</a:t>
            </a:r>
            <a:endParaRPr lang="en-US" sz="2000" dirty="0">
              <a:latin typeface="Arial" charset="0"/>
              <a:ea typeface="ヒラギノ角ゴ Pro W3" charset="0"/>
              <a:cs typeface="ヒラギノ角ゴ Pro W3" charset="0"/>
            </a:endParaRPr>
          </a:p>
        </p:txBody>
      </p:sp>
      <p:cxnSp>
        <p:nvCxnSpPr>
          <p:cNvPr id="57348" name="Straight Connector 86"/>
          <p:cNvCxnSpPr>
            <a:cxnSpLocks noChangeShapeType="1"/>
            <a:stCxn id="57349" idx="3"/>
          </p:cNvCxnSpPr>
          <p:nvPr/>
        </p:nvCxnSpPr>
        <p:spPr bwMode="auto">
          <a:xfrm>
            <a:off x="6613525" y="4633044"/>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7349" name="Rectangle 27"/>
          <p:cNvSpPr>
            <a:spLocks noChangeArrowheads="1"/>
          </p:cNvSpPr>
          <p:nvPr/>
        </p:nvSpPr>
        <p:spPr bwMode="auto">
          <a:xfrm>
            <a:off x="6000750" y="4434606"/>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1800" b="1" dirty="0" smtClean="0">
                <a:solidFill>
                  <a:srgbClr val="000000"/>
                </a:solidFill>
                <a:latin typeface="Arial"/>
                <a:cs typeface="Arial"/>
              </a:rPr>
              <a:t>AP</a:t>
            </a:r>
            <a:endParaRPr lang="en-US" sz="1800" b="1" dirty="0">
              <a:solidFill>
                <a:srgbClr val="000000"/>
              </a:solidFill>
              <a:latin typeface="Arial"/>
              <a:cs typeface="Arial"/>
            </a:endParaRPr>
          </a:p>
        </p:txBody>
      </p:sp>
      <p:cxnSp>
        <p:nvCxnSpPr>
          <p:cNvPr id="57350" name="Straight Connector 60"/>
          <p:cNvCxnSpPr>
            <a:cxnSpLocks noChangeShapeType="1"/>
          </p:cNvCxnSpPr>
          <p:nvPr/>
        </p:nvCxnSpPr>
        <p:spPr bwMode="auto">
          <a:xfrm rot="5400000" flipH="1" flipV="1">
            <a:off x="5595144" y="4841800"/>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7351" name="Straight Connector 64"/>
          <p:cNvCxnSpPr>
            <a:cxnSpLocks noChangeShapeType="1"/>
            <a:endCxn id="57349" idx="2"/>
          </p:cNvCxnSpPr>
          <p:nvPr/>
        </p:nvCxnSpPr>
        <p:spPr bwMode="auto">
          <a:xfrm rot="16200000" flipV="1">
            <a:off x="6189662" y="4948957"/>
            <a:ext cx="360363" cy="125412"/>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7352" name="Oval 5"/>
          <p:cNvSpPr>
            <a:spLocks noChangeArrowheads="1"/>
          </p:cNvSpPr>
          <p:nvPr/>
        </p:nvSpPr>
        <p:spPr bwMode="auto">
          <a:xfrm>
            <a:off x="5065713" y="5839544"/>
            <a:ext cx="287337"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353" name="Oval 6"/>
          <p:cNvSpPr>
            <a:spLocks noChangeArrowheads="1"/>
          </p:cNvSpPr>
          <p:nvPr/>
        </p:nvSpPr>
        <p:spPr bwMode="auto">
          <a:xfrm>
            <a:off x="5713413" y="6020519"/>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354" name="Oval 7"/>
          <p:cNvSpPr>
            <a:spLocks noChangeArrowheads="1"/>
          </p:cNvSpPr>
          <p:nvPr/>
        </p:nvSpPr>
        <p:spPr bwMode="auto">
          <a:xfrm>
            <a:off x="5857875" y="5588719"/>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55" name="Oval 8"/>
          <p:cNvSpPr>
            <a:spLocks noChangeArrowheads="1"/>
          </p:cNvSpPr>
          <p:nvPr/>
        </p:nvSpPr>
        <p:spPr bwMode="auto">
          <a:xfrm>
            <a:off x="6253163" y="5839544"/>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cxnSp>
        <p:nvCxnSpPr>
          <p:cNvPr id="57356" name="Straight Connector 13"/>
          <p:cNvCxnSpPr>
            <a:cxnSpLocks noChangeShapeType="1"/>
            <a:endCxn id="57352" idx="7"/>
          </p:cNvCxnSpPr>
          <p:nvPr/>
        </p:nvCxnSpPr>
        <p:spPr bwMode="auto">
          <a:xfrm rot="5400000">
            <a:off x="5221288" y="5599831"/>
            <a:ext cx="373062"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57" name="Straight Connector 22"/>
          <p:cNvCxnSpPr>
            <a:cxnSpLocks noChangeShapeType="1"/>
            <a:endCxn id="57354" idx="1"/>
          </p:cNvCxnSpPr>
          <p:nvPr/>
        </p:nvCxnSpPr>
        <p:spPr bwMode="auto">
          <a:xfrm rot="16200000" flipH="1">
            <a:off x="5742782" y="5473625"/>
            <a:ext cx="120650"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58" name="Straight Connector 19"/>
          <p:cNvCxnSpPr>
            <a:cxnSpLocks noChangeShapeType="1"/>
            <a:endCxn id="57355" idx="0"/>
          </p:cNvCxnSpPr>
          <p:nvPr/>
        </p:nvCxnSpPr>
        <p:spPr bwMode="auto">
          <a:xfrm rot="5400000">
            <a:off x="6235700" y="5642694"/>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59" name="Straight Connector 21"/>
          <p:cNvCxnSpPr>
            <a:cxnSpLocks noChangeShapeType="1"/>
            <a:stCxn id="57355" idx="1"/>
            <a:endCxn id="57354" idx="5"/>
          </p:cNvCxnSpPr>
          <p:nvPr/>
        </p:nvCxnSpPr>
        <p:spPr bwMode="auto">
          <a:xfrm rot="16200000" flipV="1">
            <a:off x="6175375" y="5761756"/>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60" name="Straight Connector 23"/>
          <p:cNvCxnSpPr>
            <a:cxnSpLocks noChangeShapeType="1"/>
            <a:stCxn id="57354" idx="3"/>
            <a:endCxn id="57353" idx="0"/>
          </p:cNvCxnSpPr>
          <p:nvPr/>
        </p:nvCxnSpPr>
        <p:spPr bwMode="auto">
          <a:xfrm rot="5400000">
            <a:off x="5785644" y="5907012"/>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61" name="Straight Connector 86"/>
          <p:cNvCxnSpPr>
            <a:cxnSpLocks noChangeShapeType="1"/>
            <a:stCxn id="57355" idx="6"/>
          </p:cNvCxnSpPr>
          <p:nvPr/>
        </p:nvCxnSpPr>
        <p:spPr bwMode="auto">
          <a:xfrm>
            <a:off x="6542088" y="5984006"/>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7362" name="Oval 3"/>
          <p:cNvSpPr>
            <a:spLocks noChangeArrowheads="1"/>
          </p:cNvSpPr>
          <p:nvPr/>
        </p:nvSpPr>
        <p:spPr bwMode="auto">
          <a:xfrm>
            <a:off x="5432425" y="5269631"/>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63" name="Oval 4"/>
          <p:cNvSpPr>
            <a:spLocks noChangeArrowheads="1"/>
          </p:cNvSpPr>
          <p:nvPr/>
        </p:nvSpPr>
        <p:spPr bwMode="auto">
          <a:xfrm>
            <a:off x="6261100" y="5196606"/>
            <a:ext cx="287338"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64" name="Oval 3"/>
          <p:cNvSpPr>
            <a:spLocks noChangeArrowheads="1"/>
          </p:cNvSpPr>
          <p:nvPr/>
        </p:nvSpPr>
        <p:spPr bwMode="auto">
          <a:xfrm>
            <a:off x="5370513" y="5401394"/>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1800" b="1">
              <a:solidFill>
                <a:srgbClr val="000000"/>
              </a:solidFill>
              <a:latin typeface="Arial"/>
              <a:cs typeface="Arial"/>
            </a:endParaRPr>
          </a:p>
        </p:txBody>
      </p:sp>
      <p:sp>
        <p:nvSpPr>
          <p:cNvPr id="57365" name="Oval 4"/>
          <p:cNvSpPr>
            <a:spLocks noChangeArrowheads="1"/>
          </p:cNvSpPr>
          <p:nvPr/>
        </p:nvSpPr>
        <p:spPr bwMode="auto">
          <a:xfrm>
            <a:off x="6199188" y="5182193"/>
            <a:ext cx="287337"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57367" name="Straight Connector 86"/>
          <p:cNvCxnSpPr>
            <a:cxnSpLocks noChangeShapeType="1"/>
          </p:cNvCxnSpPr>
          <p:nvPr/>
        </p:nvCxnSpPr>
        <p:spPr bwMode="auto">
          <a:xfrm rot="16200000" flipH="1">
            <a:off x="6865938" y="5469656"/>
            <a:ext cx="611188" cy="3063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57369" name="Group 36"/>
          <p:cNvGrpSpPr>
            <a:grpSpLocks/>
          </p:cNvGrpSpPr>
          <p:nvPr/>
        </p:nvGrpSpPr>
        <p:grpSpPr bwMode="auto">
          <a:xfrm>
            <a:off x="6864350" y="5009281"/>
            <a:ext cx="307975" cy="307975"/>
            <a:chOff x="4647565" y="6315968"/>
            <a:chExt cx="307659" cy="307777"/>
          </a:xfrm>
        </p:grpSpPr>
        <p:sp>
          <p:nvSpPr>
            <p:cNvPr id="57417"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418" name="TextBox 38"/>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7370" name="Straight Connector 39"/>
          <p:cNvCxnSpPr>
            <a:cxnSpLocks noChangeShapeType="1"/>
          </p:cNvCxnSpPr>
          <p:nvPr/>
        </p:nvCxnSpPr>
        <p:spPr bwMode="auto">
          <a:xfrm rot="5400000" flipH="1" flipV="1">
            <a:off x="6942138" y="60030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7371" name="TextBox 40"/>
          <p:cNvSpPr txBox="1">
            <a:spLocks noChangeArrowheads="1"/>
          </p:cNvSpPr>
          <p:nvPr/>
        </p:nvSpPr>
        <p:spPr bwMode="auto">
          <a:xfrm>
            <a:off x="6484938" y="6155456"/>
            <a:ext cx="1211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sp>
        <p:nvSpPr>
          <p:cNvPr id="57372" name="TextBox 72"/>
          <p:cNvSpPr txBox="1">
            <a:spLocks noChangeArrowheads="1"/>
          </p:cNvSpPr>
          <p:nvPr/>
        </p:nvSpPr>
        <p:spPr bwMode="auto">
          <a:xfrm>
            <a:off x="7226300" y="5088656"/>
            <a:ext cx="191771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r"/>
            <a:r>
              <a:rPr lang="en-US" sz="3200" dirty="0">
                <a:solidFill>
                  <a:srgbClr val="FF00FF"/>
                </a:solidFill>
              </a:rPr>
              <a:t>CASE 2</a:t>
            </a:r>
            <a:r>
              <a:rPr lang="en-US" sz="3200" dirty="0" smtClean="0">
                <a:solidFill>
                  <a:srgbClr val="FF00FF"/>
                </a:solidFill>
              </a:rPr>
              <a:t>?</a:t>
            </a:r>
          </a:p>
          <a:p>
            <a:pPr algn="r"/>
            <a:r>
              <a:rPr lang="en-US" dirty="0" smtClean="0"/>
              <a:t>relay?</a:t>
            </a:r>
            <a:endParaRPr lang="en-US" dirty="0"/>
          </a:p>
        </p:txBody>
      </p:sp>
      <p:cxnSp>
        <p:nvCxnSpPr>
          <p:cNvPr id="57373" name="Straight Connector 42"/>
          <p:cNvCxnSpPr>
            <a:cxnSpLocks noChangeShapeType="1"/>
          </p:cNvCxnSpPr>
          <p:nvPr/>
        </p:nvCxnSpPr>
        <p:spPr bwMode="auto">
          <a:xfrm rot="5400000">
            <a:off x="5456238" y="4745756"/>
            <a:ext cx="457200" cy="381000"/>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cxnSp>
        <p:nvCxnSpPr>
          <p:cNvPr id="57374" name="Straight Connector 43"/>
          <p:cNvCxnSpPr>
            <a:cxnSpLocks noChangeShapeType="1"/>
          </p:cNvCxnSpPr>
          <p:nvPr/>
        </p:nvCxnSpPr>
        <p:spPr bwMode="auto">
          <a:xfrm rot="16200000" flipH="1">
            <a:off x="5989638" y="4898156"/>
            <a:ext cx="457200" cy="76200"/>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sp>
        <p:nvSpPr>
          <p:cNvPr id="57375" name="Freeform 44"/>
          <p:cNvSpPr>
            <a:spLocks noChangeArrowheads="1"/>
          </p:cNvSpPr>
          <p:nvPr/>
        </p:nvSpPr>
        <p:spPr bwMode="auto">
          <a:xfrm>
            <a:off x="6165850" y="4337769"/>
            <a:ext cx="1233488" cy="1446212"/>
          </a:xfrm>
          <a:custGeom>
            <a:avLst/>
            <a:gdLst>
              <a:gd name="T0" fmla="*/ 1233818 w 1233158"/>
              <a:gd name="T1" fmla="*/ 1447667 h 1444758"/>
              <a:gd name="T2" fmla="*/ 662946 w 1233158"/>
              <a:gd name="T3" fmla="*/ 212078 h 1444758"/>
              <a:gd name="T4" fmla="*/ 0 w 1233158"/>
              <a:gd name="T5" fmla="*/ 175195 h 1444758"/>
              <a:gd name="T6" fmla="*/ 0 60000 65536"/>
              <a:gd name="T7" fmla="*/ 0 60000 65536"/>
              <a:gd name="T8" fmla="*/ 0 60000 65536"/>
              <a:gd name="T9" fmla="*/ 0 w 1233158"/>
              <a:gd name="T10" fmla="*/ 0 h 1444758"/>
              <a:gd name="T11" fmla="*/ 1233158 w 1233158"/>
              <a:gd name="T12" fmla="*/ 1444758 h 1444758"/>
            </a:gdLst>
            <a:ahLst/>
            <a:cxnLst>
              <a:cxn ang="T6">
                <a:pos x="T0" y="T1"/>
              </a:cxn>
              <a:cxn ang="T7">
                <a:pos x="T2" y="T3"/>
              </a:cxn>
              <a:cxn ang="T8">
                <a:pos x="T4" y="T5"/>
              </a:cxn>
            </a:cxnLst>
            <a:rect l="T9" t="T10" r="T11" b="T12"/>
            <a:pathLst>
              <a:path w="1233158" h="1444758">
                <a:moveTo>
                  <a:pt x="1233158" y="1444758"/>
                </a:moveTo>
                <a:cubicBezTo>
                  <a:pt x="1050638" y="934031"/>
                  <a:pt x="868118" y="423305"/>
                  <a:pt x="662592" y="211652"/>
                </a:cubicBezTo>
                <a:cubicBezTo>
                  <a:pt x="457066" y="0"/>
                  <a:pt x="0" y="174843"/>
                  <a:pt x="0" y="174843"/>
                </a:cubicBezTo>
              </a:path>
            </a:pathLst>
          </a:custGeom>
          <a:noFill/>
          <a:ln w="38100">
            <a:solidFill>
              <a:srgbClr val="FF00FF"/>
            </a:solidFill>
            <a:prstDash val="sysDash"/>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grpSp>
        <p:nvGrpSpPr>
          <p:cNvPr id="57376" name="Group 8"/>
          <p:cNvGrpSpPr>
            <a:grpSpLocks/>
          </p:cNvGrpSpPr>
          <p:nvPr/>
        </p:nvGrpSpPr>
        <p:grpSpPr bwMode="auto">
          <a:xfrm>
            <a:off x="1066800" y="3717056"/>
            <a:ext cx="7010400" cy="533400"/>
            <a:chOff x="1752600" y="4114800"/>
            <a:chExt cx="7010400" cy="533400"/>
          </a:xfrm>
        </p:grpSpPr>
        <p:sp>
          <p:nvSpPr>
            <p:cNvPr id="57413" name="Rectangle 47"/>
            <p:cNvSpPr>
              <a:spLocks noChangeArrowheads="1"/>
            </p:cNvSpPr>
            <p:nvPr/>
          </p:nvSpPr>
          <p:spPr bwMode="auto">
            <a:xfrm>
              <a:off x="1752600" y="4114800"/>
              <a:ext cx="1981200" cy="533400"/>
            </a:xfrm>
            <a:prstGeom prst="rect">
              <a:avLst/>
            </a:prstGeom>
            <a:noFill/>
            <a:ln w="57150">
              <a:solidFill>
                <a:schemeClr val="tx2"/>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Rec./Dest. = FFs</a:t>
              </a:r>
            </a:p>
          </p:txBody>
        </p:sp>
        <p:sp>
          <p:nvSpPr>
            <p:cNvPr id="57414" name="Rectangle 48"/>
            <p:cNvSpPr>
              <a:spLocks noChangeArrowheads="1"/>
            </p:cNvSpPr>
            <p:nvPr/>
          </p:nvSpPr>
          <p:spPr bwMode="auto">
            <a:xfrm>
              <a:off x="3733800" y="4114800"/>
              <a:ext cx="1524000" cy="533400"/>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Xmt = AP</a:t>
              </a:r>
            </a:p>
          </p:txBody>
        </p:sp>
        <p:sp>
          <p:nvSpPr>
            <p:cNvPr id="57415" name="Rectangle 50"/>
            <p:cNvSpPr>
              <a:spLocks noChangeArrowheads="1"/>
            </p:cNvSpPr>
            <p:nvPr/>
          </p:nvSpPr>
          <p:spPr bwMode="auto">
            <a:xfrm>
              <a:off x="5257800" y="4114800"/>
              <a:ext cx="1219200" cy="533400"/>
            </a:xfrm>
            <a:prstGeom prst="rect">
              <a:avLst/>
            </a:prstGeom>
            <a:noFill/>
            <a:ln w="5715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Src. = X</a:t>
              </a:r>
            </a:p>
          </p:txBody>
        </p:sp>
        <p:sp>
          <p:nvSpPr>
            <p:cNvPr id="57416" name="Rectangle 49"/>
            <p:cNvSpPr>
              <a:spLocks noChangeArrowheads="1"/>
            </p:cNvSpPr>
            <p:nvPr/>
          </p:nvSpPr>
          <p:spPr bwMode="auto">
            <a:xfrm>
              <a:off x="6477000" y="4114800"/>
              <a:ext cx="2286000" cy="533400"/>
            </a:xfrm>
            <a:prstGeom prst="rect">
              <a:avLst/>
            </a:prstGeom>
            <a:noFill/>
            <a:ln w="57150">
              <a:solidFill>
                <a:schemeClr val="tx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a:solidFill>
                    <a:srgbClr val="000000"/>
                  </a:solidFill>
                  <a:latin typeface="Arial"/>
                  <a:cs typeface="Arial"/>
                </a:rPr>
                <a:t>rest of frame</a:t>
              </a:r>
            </a:p>
          </p:txBody>
        </p:sp>
      </p:grpSp>
      <p:cxnSp>
        <p:nvCxnSpPr>
          <p:cNvPr id="57377" name="Straight Connector 86"/>
          <p:cNvCxnSpPr>
            <a:cxnSpLocks noChangeShapeType="1"/>
            <a:stCxn id="57378" idx="3"/>
          </p:cNvCxnSpPr>
          <p:nvPr/>
        </p:nvCxnSpPr>
        <p:spPr bwMode="auto">
          <a:xfrm>
            <a:off x="3176588" y="4633044"/>
            <a:ext cx="250825" cy="5302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7378" name="Rectangle 27"/>
          <p:cNvSpPr>
            <a:spLocks noChangeArrowheads="1"/>
          </p:cNvSpPr>
          <p:nvPr/>
        </p:nvSpPr>
        <p:spPr bwMode="auto">
          <a:xfrm>
            <a:off x="2563813" y="4434606"/>
            <a:ext cx="61277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r>
              <a:rPr lang="en-US" sz="1800" b="1" dirty="0" smtClean="0">
                <a:solidFill>
                  <a:srgbClr val="000000"/>
                </a:solidFill>
                <a:latin typeface="Arial"/>
                <a:cs typeface="Arial"/>
              </a:rPr>
              <a:t>AP</a:t>
            </a:r>
            <a:endParaRPr lang="en-US" sz="1800" b="1" dirty="0">
              <a:solidFill>
                <a:srgbClr val="000000"/>
              </a:solidFill>
              <a:latin typeface="Arial"/>
              <a:cs typeface="Arial"/>
            </a:endParaRPr>
          </a:p>
        </p:txBody>
      </p:sp>
      <p:cxnSp>
        <p:nvCxnSpPr>
          <p:cNvPr id="57379" name="Straight Connector 60"/>
          <p:cNvCxnSpPr>
            <a:cxnSpLocks noChangeShapeType="1"/>
          </p:cNvCxnSpPr>
          <p:nvPr/>
        </p:nvCxnSpPr>
        <p:spPr bwMode="auto">
          <a:xfrm rot="5400000" flipH="1" flipV="1">
            <a:off x="2158206" y="4841800"/>
            <a:ext cx="433388" cy="41275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7380" name="Straight Connector 64"/>
          <p:cNvCxnSpPr>
            <a:cxnSpLocks noChangeShapeType="1"/>
            <a:endCxn id="57378" idx="2"/>
          </p:cNvCxnSpPr>
          <p:nvPr/>
        </p:nvCxnSpPr>
        <p:spPr bwMode="auto">
          <a:xfrm rot="16200000" flipV="1">
            <a:off x="2752725" y="4948956"/>
            <a:ext cx="360363" cy="12541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57381" name="Oval 5"/>
          <p:cNvSpPr>
            <a:spLocks noChangeArrowheads="1"/>
          </p:cNvSpPr>
          <p:nvPr/>
        </p:nvSpPr>
        <p:spPr bwMode="auto">
          <a:xfrm>
            <a:off x="1628775" y="5839544"/>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382" name="Oval 6"/>
          <p:cNvSpPr>
            <a:spLocks noChangeArrowheads="1"/>
          </p:cNvSpPr>
          <p:nvPr/>
        </p:nvSpPr>
        <p:spPr bwMode="auto">
          <a:xfrm>
            <a:off x="2276475" y="6020519"/>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383" name="Oval 7"/>
          <p:cNvSpPr>
            <a:spLocks noChangeArrowheads="1"/>
          </p:cNvSpPr>
          <p:nvPr/>
        </p:nvSpPr>
        <p:spPr bwMode="auto">
          <a:xfrm>
            <a:off x="2420938" y="5588719"/>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84" name="Oval 8"/>
          <p:cNvSpPr>
            <a:spLocks noChangeArrowheads="1"/>
          </p:cNvSpPr>
          <p:nvPr/>
        </p:nvSpPr>
        <p:spPr bwMode="auto">
          <a:xfrm>
            <a:off x="2816225" y="5839544"/>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cxnSp>
        <p:nvCxnSpPr>
          <p:cNvPr id="57385" name="Straight Connector 13"/>
          <p:cNvCxnSpPr>
            <a:cxnSpLocks noChangeShapeType="1"/>
            <a:endCxn id="57381" idx="7"/>
          </p:cNvCxnSpPr>
          <p:nvPr/>
        </p:nvCxnSpPr>
        <p:spPr bwMode="auto">
          <a:xfrm rot="5400000">
            <a:off x="1784351" y="5599831"/>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86" name="Straight Connector 57"/>
          <p:cNvCxnSpPr>
            <a:cxnSpLocks noChangeShapeType="1"/>
            <a:endCxn id="57383" idx="1"/>
          </p:cNvCxnSpPr>
          <p:nvPr/>
        </p:nvCxnSpPr>
        <p:spPr bwMode="auto">
          <a:xfrm rot="16200000" flipH="1">
            <a:off x="2305844" y="5473625"/>
            <a:ext cx="120650" cy="1920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87" name="Straight Connector 19"/>
          <p:cNvCxnSpPr>
            <a:cxnSpLocks noChangeShapeType="1"/>
            <a:endCxn id="57384" idx="0"/>
          </p:cNvCxnSpPr>
          <p:nvPr/>
        </p:nvCxnSpPr>
        <p:spPr bwMode="auto">
          <a:xfrm rot="5400000">
            <a:off x="2798763" y="5642694"/>
            <a:ext cx="358775" cy="349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88" name="Straight Connector 21"/>
          <p:cNvCxnSpPr>
            <a:cxnSpLocks noChangeShapeType="1"/>
            <a:stCxn id="57384" idx="1"/>
            <a:endCxn id="57383" idx="5"/>
          </p:cNvCxnSpPr>
          <p:nvPr/>
        </p:nvCxnSpPr>
        <p:spPr bwMode="auto">
          <a:xfrm rot="16200000" flipV="1">
            <a:off x="2738438" y="5761756"/>
            <a:ext cx="47625" cy="1936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89" name="Straight Connector 23"/>
          <p:cNvCxnSpPr>
            <a:cxnSpLocks noChangeShapeType="1"/>
            <a:stCxn id="57383" idx="3"/>
            <a:endCxn id="57382" idx="0"/>
          </p:cNvCxnSpPr>
          <p:nvPr/>
        </p:nvCxnSpPr>
        <p:spPr bwMode="auto">
          <a:xfrm rot="5400000">
            <a:off x="2348707" y="5907012"/>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7390" name="Straight Connector 86"/>
          <p:cNvCxnSpPr>
            <a:cxnSpLocks noChangeShapeType="1"/>
            <a:stCxn id="57384" idx="6"/>
          </p:cNvCxnSpPr>
          <p:nvPr/>
        </p:nvCxnSpPr>
        <p:spPr bwMode="auto">
          <a:xfrm>
            <a:off x="3105150" y="5984006"/>
            <a:ext cx="638175" cy="873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57391" name="Oval 3"/>
          <p:cNvSpPr>
            <a:spLocks noChangeArrowheads="1"/>
          </p:cNvSpPr>
          <p:nvPr/>
        </p:nvSpPr>
        <p:spPr bwMode="auto">
          <a:xfrm>
            <a:off x="1995488" y="5269631"/>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92" name="Oval 4"/>
          <p:cNvSpPr>
            <a:spLocks noChangeArrowheads="1"/>
          </p:cNvSpPr>
          <p:nvPr/>
        </p:nvSpPr>
        <p:spPr bwMode="auto">
          <a:xfrm>
            <a:off x="2824163" y="5196606"/>
            <a:ext cx="287337" cy="288925"/>
          </a:xfrm>
          <a:prstGeom prst="ellipse">
            <a:avLst/>
          </a:prstGeom>
          <a:noFill/>
          <a:ln w="38100">
            <a:solidFill>
              <a:srgbClr val="00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57393" name="Oval 3"/>
          <p:cNvSpPr>
            <a:spLocks noChangeArrowheads="1"/>
          </p:cNvSpPr>
          <p:nvPr/>
        </p:nvSpPr>
        <p:spPr bwMode="auto">
          <a:xfrm>
            <a:off x="1933575" y="5401394"/>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endParaRPr lang="en-US" sz="1800" b="1">
              <a:solidFill>
                <a:srgbClr val="000000"/>
              </a:solidFill>
              <a:latin typeface="Arial"/>
              <a:cs typeface="Arial"/>
            </a:endParaRPr>
          </a:p>
        </p:txBody>
      </p:sp>
      <p:sp>
        <p:nvSpPr>
          <p:cNvPr id="57394" name="Oval 4"/>
          <p:cNvSpPr>
            <a:spLocks noChangeArrowheads="1"/>
          </p:cNvSpPr>
          <p:nvPr/>
        </p:nvSpPr>
        <p:spPr bwMode="auto">
          <a:xfrm>
            <a:off x="2762250" y="5182193"/>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57396" name="Straight Connector 86"/>
          <p:cNvCxnSpPr>
            <a:cxnSpLocks noChangeShapeType="1"/>
          </p:cNvCxnSpPr>
          <p:nvPr/>
        </p:nvCxnSpPr>
        <p:spPr bwMode="auto">
          <a:xfrm rot="16200000" flipH="1">
            <a:off x="3429000" y="5469656"/>
            <a:ext cx="611188" cy="3063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grpSp>
        <p:nvGrpSpPr>
          <p:cNvPr id="57398" name="Group 36"/>
          <p:cNvGrpSpPr>
            <a:grpSpLocks/>
          </p:cNvGrpSpPr>
          <p:nvPr/>
        </p:nvGrpSpPr>
        <p:grpSpPr bwMode="auto">
          <a:xfrm>
            <a:off x="3427413" y="5009281"/>
            <a:ext cx="307975" cy="307975"/>
            <a:chOff x="4647565" y="6315968"/>
            <a:chExt cx="307659" cy="307777"/>
          </a:xfrm>
        </p:grpSpPr>
        <p:sp>
          <p:nvSpPr>
            <p:cNvPr id="57409" name="Oval 43"/>
            <p:cNvSpPr>
              <a:spLocks noChangeArrowheads="1"/>
            </p:cNvSpPr>
            <p:nvPr/>
          </p:nvSpPr>
          <p:spPr bwMode="auto">
            <a:xfrm>
              <a:off x="4657725" y="6326187"/>
              <a:ext cx="287338" cy="287338"/>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57410" name="TextBox 74"/>
            <p:cNvSpPr txBox="1">
              <a:spLocks noChangeArrowheads="1"/>
            </p:cNvSpPr>
            <p:nvPr/>
          </p:nvSpPr>
          <p:spPr bwMode="auto">
            <a:xfrm>
              <a:off x="4647565" y="6315968"/>
              <a:ext cx="3076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A</a:t>
              </a:r>
            </a:p>
          </p:txBody>
        </p:sp>
      </p:grpSp>
      <p:cxnSp>
        <p:nvCxnSpPr>
          <p:cNvPr id="57399" name="Straight Connector 75"/>
          <p:cNvCxnSpPr>
            <a:cxnSpLocks noChangeShapeType="1"/>
          </p:cNvCxnSpPr>
          <p:nvPr/>
        </p:nvCxnSpPr>
        <p:spPr bwMode="auto">
          <a:xfrm flipV="1">
            <a:off x="3733800" y="57744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57400" name="TextBox 76"/>
          <p:cNvSpPr txBox="1">
            <a:spLocks noChangeArrowheads="1"/>
          </p:cNvSpPr>
          <p:nvPr/>
        </p:nvSpPr>
        <p:spPr bwMode="auto">
          <a:xfrm>
            <a:off x="3741738" y="5393456"/>
            <a:ext cx="1211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a:t>
            </a:r>
          </a:p>
        </p:txBody>
      </p:sp>
      <p:cxnSp>
        <p:nvCxnSpPr>
          <p:cNvPr id="57401" name="Straight Connector 77"/>
          <p:cNvCxnSpPr>
            <a:cxnSpLocks noChangeShapeType="1"/>
          </p:cNvCxnSpPr>
          <p:nvPr/>
        </p:nvCxnSpPr>
        <p:spPr bwMode="auto">
          <a:xfrm rot="5400000">
            <a:off x="2019300" y="4745756"/>
            <a:ext cx="457200" cy="3810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57402" name="Straight Connector 78"/>
          <p:cNvCxnSpPr>
            <a:cxnSpLocks noChangeShapeType="1"/>
          </p:cNvCxnSpPr>
          <p:nvPr/>
        </p:nvCxnSpPr>
        <p:spPr bwMode="auto">
          <a:xfrm rot="16200000" flipH="1">
            <a:off x="2552700" y="4898156"/>
            <a:ext cx="457200" cy="762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57403" name="TextBox 79"/>
          <p:cNvSpPr txBox="1">
            <a:spLocks noChangeArrowheads="1"/>
          </p:cNvSpPr>
          <p:nvPr/>
        </p:nvSpPr>
        <p:spPr bwMode="auto">
          <a:xfrm>
            <a:off x="-12700" y="5088656"/>
            <a:ext cx="1917713"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3200" dirty="0">
                <a:solidFill>
                  <a:schemeClr val="accent2"/>
                </a:solidFill>
              </a:rPr>
              <a:t>CASE 1</a:t>
            </a:r>
            <a:r>
              <a:rPr lang="en-US" sz="3200" dirty="0" smtClean="0">
                <a:solidFill>
                  <a:schemeClr val="accent2"/>
                </a:solidFill>
              </a:rPr>
              <a:t>?</a:t>
            </a:r>
          </a:p>
          <a:p>
            <a:r>
              <a:rPr lang="en-US" dirty="0" smtClean="0">
                <a:solidFill>
                  <a:srgbClr val="652D89"/>
                </a:solidFill>
              </a:rPr>
              <a:t>discard?</a:t>
            </a:r>
            <a:endParaRPr lang="en-US" sz="2000" dirty="0">
              <a:solidFill>
                <a:srgbClr val="652D89"/>
              </a:solidFill>
            </a:endParaRPr>
          </a:p>
        </p:txBody>
      </p:sp>
      <p:sp>
        <p:nvSpPr>
          <p:cNvPr id="57404" name="Freeform 80"/>
          <p:cNvSpPr>
            <a:spLocks noChangeArrowheads="1"/>
          </p:cNvSpPr>
          <p:nvPr/>
        </p:nvSpPr>
        <p:spPr bwMode="auto">
          <a:xfrm>
            <a:off x="3016250" y="4939431"/>
            <a:ext cx="688975" cy="1012825"/>
          </a:xfrm>
          <a:custGeom>
            <a:avLst/>
            <a:gdLst>
              <a:gd name="T0" fmla="*/ 689284 w 688666"/>
              <a:gd name="T1" fmla="*/ 1013399 h 1012251"/>
              <a:gd name="T2" fmla="*/ 81362 w 688666"/>
              <a:gd name="T3" fmla="*/ 856783 h 1012251"/>
              <a:gd name="T4" fmla="*/ 201104 w 688666"/>
              <a:gd name="T5" fmla="*/ 368509 h 1012251"/>
              <a:gd name="T6" fmla="*/ 26098 w 688666"/>
              <a:gd name="T7" fmla="*/ 0 h 1012251"/>
              <a:gd name="T8" fmla="*/ 0 60000 65536"/>
              <a:gd name="T9" fmla="*/ 0 60000 65536"/>
              <a:gd name="T10" fmla="*/ 0 60000 65536"/>
              <a:gd name="T11" fmla="*/ 0 60000 65536"/>
              <a:gd name="T12" fmla="*/ 0 w 688666"/>
              <a:gd name="T13" fmla="*/ 0 h 1012251"/>
              <a:gd name="T14" fmla="*/ 688666 w 688666"/>
              <a:gd name="T15" fmla="*/ 1012251 h 1012251"/>
            </a:gdLst>
            <a:ahLst/>
            <a:cxnLst>
              <a:cxn ang="T8">
                <a:pos x="T0" y="T1"/>
              </a:cxn>
              <a:cxn ang="T9">
                <a:pos x="T2" y="T3"/>
              </a:cxn>
              <a:cxn ang="T10">
                <a:pos x="T4" y="T5"/>
              </a:cxn>
              <a:cxn ang="T11">
                <a:pos x="T6" y="T7"/>
              </a:cxn>
            </a:cxnLst>
            <a:rect l="T12" t="T13" r="T14" b="T15"/>
            <a:pathLst>
              <a:path w="688666" h="1012251">
                <a:moveTo>
                  <a:pt x="688666" y="1012251"/>
                </a:moveTo>
                <a:cubicBezTo>
                  <a:pt x="425623" y="987711"/>
                  <a:pt x="162580" y="963172"/>
                  <a:pt x="81290" y="855812"/>
                </a:cubicBezTo>
                <a:cubicBezTo>
                  <a:pt x="0" y="748452"/>
                  <a:pt x="210127" y="510726"/>
                  <a:pt x="200924" y="368091"/>
                </a:cubicBezTo>
                <a:cubicBezTo>
                  <a:pt x="191721" y="225456"/>
                  <a:pt x="26074" y="0"/>
                  <a:pt x="26074" y="0"/>
                </a:cubicBezTo>
              </a:path>
            </a:pathLst>
          </a:custGeom>
          <a:noFill/>
          <a:ln w="38100">
            <a:solidFill>
              <a:srgbClr val="008000"/>
            </a:solidFill>
            <a:prstDash val="sysDash"/>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cxnSp>
        <p:nvCxnSpPr>
          <p:cNvPr id="57405" name="Straight Connector 82"/>
          <p:cNvCxnSpPr>
            <a:cxnSpLocks noChangeShapeType="1"/>
          </p:cNvCxnSpPr>
          <p:nvPr/>
        </p:nvCxnSpPr>
        <p:spPr bwMode="auto">
          <a:xfrm flipV="1">
            <a:off x="2286000" y="55458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7406" name="Straight Connector 83"/>
          <p:cNvCxnSpPr>
            <a:cxnSpLocks noChangeShapeType="1"/>
          </p:cNvCxnSpPr>
          <p:nvPr/>
        </p:nvCxnSpPr>
        <p:spPr bwMode="auto">
          <a:xfrm rot="5400000" flipH="1" flipV="1">
            <a:off x="2286001" y="5393456"/>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7407" name="Straight Connector 84"/>
          <p:cNvCxnSpPr>
            <a:cxnSpLocks noChangeShapeType="1"/>
          </p:cNvCxnSpPr>
          <p:nvPr/>
        </p:nvCxnSpPr>
        <p:spPr bwMode="auto">
          <a:xfrm flipV="1">
            <a:off x="5715000" y="5545856"/>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57408" name="Straight Connector 85"/>
          <p:cNvCxnSpPr>
            <a:cxnSpLocks noChangeShapeType="1"/>
          </p:cNvCxnSpPr>
          <p:nvPr/>
        </p:nvCxnSpPr>
        <p:spPr bwMode="auto">
          <a:xfrm rot="5400000" flipH="1" flipV="1">
            <a:off x="5715001" y="5393456"/>
            <a:ext cx="152400" cy="317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cxnSp>
        <p:nvCxnSpPr>
          <p:cNvPr id="77" name="Straight Connector 42"/>
          <p:cNvCxnSpPr>
            <a:cxnSpLocks noChangeShapeType="1"/>
          </p:cNvCxnSpPr>
          <p:nvPr/>
        </p:nvCxnSpPr>
        <p:spPr bwMode="auto">
          <a:xfrm flipH="1" flipV="1">
            <a:off x="5981665" y="5944525"/>
            <a:ext cx="415961" cy="94251"/>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cxnSp>
        <p:nvCxnSpPr>
          <p:cNvPr id="78" name="Straight Connector 42"/>
          <p:cNvCxnSpPr>
            <a:cxnSpLocks noChangeShapeType="1"/>
          </p:cNvCxnSpPr>
          <p:nvPr/>
        </p:nvCxnSpPr>
        <p:spPr bwMode="auto">
          <a:xfrm flipH="1">
            <a:off x="5605463" y="5792713"/>
            <a:ext cx="195264" cy="354013"/>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cxnSp>
        <p:nvCxnSpPr>
          <p:cNvPr id="79" name="Straight Connector 42"/>
          <p:cNvCxnSpPr>
            <a:cxnSpLocks noChangeShapeType="1"/>
          </p:cNvCxnSpPr>
          <p:nvPr/>
        </p:nvCxnSpPr>
        <p:spPr bwMode="auto">
          <a:xfrm flipH="1">
            <a:off x="5160528" y="5471244"/>
            <a:ext cx="195264" cy="354013"/>
          </a:xfrm>
          <a:prstGeom prst="line">
            <a:avLst/>
          </a:prstGeom>
          <a:noFill/>
          <a:ln w="38100">
            <a:solidFill>
              <a:srgbClr val="FF00FF"/>
            </a:solidFill>
            <a:prstDash val="sysDash"/>
            <a:round/>
            <a:headEnd/>
            <a:tailEnd type="arrow" w="med" len="med"/>
          </a:ln>
          <a:extLst>
            <a:ext uri="{909E8E84-426E-40dd-AFC4-6F175D3DCCD1}">
              <a14:hiddenFill xmlns:a14="http://schemas.microsoft.com/office/drawing/2010/main">
                <a:noFill/>
              </a14:hiddenFill>
            </a:ext>
          </a:extLst>
        </p:spPr>
      </p:cxnSp>
      <p:cxnSp>
        <p:nvCxnSpPr>
          <p:cNvPr id="80" name="Straight Connector 42"/>
          <p:cNvCxnSpPr>
            <a:cxnSpLocks noChangeShapeType="1"/>
          </p:cNvCxnSpPr>
          <p:nvPr/>
        </p:nvCxnSpPr>
        <p:spPr bwMode="auto">
          <a:xfrm flipH="1">
            <a:off x="6542088" y="5471244"/>
            <a:ext cx="40482" cy="423069"/>
          </a:xfrm>
          <a:prstGeom prst="line">
            <a:avLst/>
          </a:prstGeom>
          <a:noFill/>
          <a:ln w="38100">
            <a:solidFill>
              <a:srgbClr val="FF00FF"/>
            </a:solidFill>
            <a:prstDash val="solid"/>
            <a:round/>
            <a:headEnd/>
            <a:tailEnd type="arrow" w="med" len="med"/>
          </a:ln>
          <a:extLst>
            <a:ext uri="{909E8E84-426E-40dd-AFC4-6F175D3DCCD1}">
              <a14:hiddenFill xmlns:a14="http://schemas.microsoft.com/office/drawing/2010/main">
                <a:noFill/>
              </a14:hiddenFill>
            </a:ext>
          </a:extLst>
        </p:spPr>
      </p:cxnSp>
      <p:cxnSp>
        <p:nvCxnSpPr>
          <p:cNvPr id="81" name="Straight Connector 42"/>
          <p:cNvCxnSpPr>
            <a:cxnSpLocks noChangeShapeType="1"/>
          </p:cNvCxnSpPr>
          <p:nvPr/>
        </p:nvCxnSpPr>
        <p:spPr bwMode="auto">
          <a:xfrm flipH="1" flipV="1">
            <a:off x="2595996" y="5706988"/>
            <a:ext cx="516374" cy="107969"/>
          </a:xfrm>
          <a:prstGeom prst="line">
            <a:avLst/>
          </a:prstGeom>
          <a:noFill/>
          <a:ln w="38100">
            <a:solidFill>
              <a:srgbClr val="008000"/>
            </a:solidFill>
            <a:prstDash val="sysDash"/>
            <a:round/>
            <a:headEnd/>
            <a:tailEnd type="arrow" w="med" len="med"/>
          </a:ln>
          <a:extLst>
            <a:ext uri="{909E8E84-426E-40dd-AFC4-6F175D3DCCD1}">
              <a14:hiddenFill xmlns:a14="http://schemas.microsoft.com/office/drawing/2010/main">
                <a:noFill/>
              </a14:hiddenFill>
            </a:ext>
          </a:extLst>
        </p:spPr>
      </p:cxnSp>
      <p:cxnSp>
        <p:nvCxnSpPr>
          <p:cNvPr id="82" name="Straight Connector 42"/>
          <p:cNvCxnSpPr>
            <a:cxnSpLocks noChangeShapeType="1"/>
          </p:cNvCxnSpPr>
          <p:nvPr/>
        </p:nvCxnSpPr>
        <p:spPr bwMode="auto">
          <a:xfrm flipH="1">
            <a:off x="2183246" y="5792713"/>
            <a:ext cx="195264" cy="354013"/>
          </a:xfrm>
          <a:prstGeom prst="line">
            <a:avLst/>
          </a:prstGeom>
          <a:noFill/>
          <a:ln w="38100">
            <a:solidFill>
              <a:srgbClr val="008000"/>
            </a:solidFill>
            <a:prstDash val="sysDash"/>
            <a:round/>
            <a:headEnd/>
            <a:tailEnd type="arrow" w="med" len="med"/>
          </a:ln>
          <a:extLst>
            <a:ext uri="{909E8E84-426E-40dd-AFC4-6F175D3DCCD1}">
              <a14:hiddenFill xmlns:a14="http://schemas.microsoft.com/office/drawing/2010/main">
                <a:noFill/>
              </a14:hiddenFill>
            </a:ext>
          </a:extLst>
        </p:spPr>
      </p:cxnSp>
      <p:cxnSp>
        <p:nvCxnSpPr>
          <p:cNvPr id="83" name="Straight Connector 42"/>
          <p:cNvCxnSpPr>
            <a:cxnSpLocks noChangeShapeType="1"/>
          </p:cNvCxnSpPr>
          <p:nvPr/>
        </p:nvCxnSpPr>
        <p:spPr bwMode="auto">
          <a:xfrm flipH="1">
            <a:off x="1738311" y="5471244"/>
            <a:ext cx="195264" cy="35401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grpSp>
        <p:nvGrpSpPr>
          <p:cNvPr id="84" name="Group 83"/>
          <p:cNvGrpSpPr/>
          <p:nvPr/>
        </p:nvGrpSpPr>
        <p:grpSpPr>
          <a:xfrm>
            <a:off x="3743325" y="5910385"/>
            <a:ext cx="303212" cy="306387"/>
            <a:chOff x="4954588" y="5859463"/>
            <a:chExt cx="303212" cy="306387"/>
          </a:xfrm>
        </p:grpSpPr>
        <p:sp>
          <p:nvSpPr>
            <p:cNvPr id="85"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86"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grpSp>
        <p:nvGrpSpPr>
          <p:cNvPr id="87" name="Group 86"/>
          <p:cNvGrpSpPr/>
          <p:nvPr/>
        </p:nvGrpSpPr>
        <p:grpSpPr>
          <a:xfrm>
            <a:off x="7153016" y="5909591"/>
            <a:ext cx="303212" cy="306387"/>
            <a:chOff x="4954588" y="5859463"/>
            <a:chExt cx="303212" cy="306387"/>
          </a:xfrm>
        </p:grpSpPr>
        <p:sp>
          <p:nvSpPr>
            <p:cNvPr id="88" name="Oval 43"/>
            <p:cNvSpPr>
              <a:spLocks noChangeArrowheads="1"/>
            </p:cNvSpPr>
            <p:nvPr/>
          </p:nvSpPr>
          <p:spPr bwMode="auto">
            <a:xfrm>
              <a:off x="4963092" y="5869636"/>
              <a:ext cx="286202" cy="286040"/>
            </a:xfrm>
            <a:prstGeom prst="ellipse">
              <a:avLst/>
            </a:prstGeom>
            <a:noFill/>
            <a:ln w="38100">
              <a:solidFill>
                <a:srgbClr val="008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89" name="TextBox 35"/>
            <p:cNvSpPr txBox="1">
              <a:spLocks noChangeArrowheads="1"/>
            </p:cNvSpPr>
            <p:nvPr/>
          </p:nvSpPr>
          <p:spPr bwMode="auto">
            <a:xfrm>
              <a:off x="4954588" y="5859463"/>
              <a:ext cx="303212" cy="30638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37931725" indent="-37474525">
                <a:defRPr sz="2400" b="1">
                  <a:solidFill>
                    <a:schemeClr val="tx1"/>
                  </a:solidFill>
                  <a:latin typeface="Arial" charset="0"/>
                  <a:ea typeface="ヒラギノ角ゴ Pro W3" charset="0"/>
                  <a:cs typeface="ヒラギノ角ゴ Pro W3" charset="0"/>
                </a:defRPr>
              </a:lvl2pPr>
              <a:lvl3pPr>
                <a:defRPr sz="2400" b="1">
                  <a:solidFill>
                    <a:schemeClr val="tx1"/>
                  </a:solidFill>
                  <a:latin typeface="Arial" charset="0"/>
                  <a:ea typeface="ヒラギノ角ゴ Pro W3" charset="0"/>
                  <a:cs typeface="ヒラギノ角ゴ Pro W3" charset="0"/>
                </a:defRPr>
              </a:lvl3pPr>
              <a:lvl4pPr>
                <a:defRPr sz="2400" b="1">
                  <a:solidFill>
                    <a:schemeClr val="tx1"/>
                  </a:solidFill>
                  <a:latin typeface="Arial" charset="0"/>
                  <a:ea typeface="ヒラギノ角ゴ Pro W3" charset="0"/>
                  <a:cs typeface="ヒラギノ角ゴ Pro W3" charset="0"/>
                </a:defRPr>
              </a:lvl4pPr>
              <a:lvl5pPr>
                <a:defRPr sz="2400" b="1">
                  <a:solidFill>
                    <a:schemeClr val="tx1"/>
                  </a:solidFill>
                  <a:latin typeface="Arial" charset="0"/>
                  <a:ea typeface="ヒラギノ角ゴ Pro W3" charset="0"/>
                  <a:cs typeface="ヒラギノ角ゴ Pro W3" charset="0"/>
                </a:defRPr>
              </a:lvl5pPr>
              <a:lvl6pPr marL="4572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9144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13716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1828800"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400"/>
                <a:t>X</a:t>
              </a:r>
            </a:p>
          </p:txBody>
        </p:sp>
      </p:grpSp>
      <p:cxnSp>
        <p:nvCxnSpPr>
          <p:cNvPr id="90" name="Straight Connector 43"/>
          <p:cNvCxnSpPr>
            <a:cxnSpLocks noChangeShapeType="1"/>
          </p:cNvCxnSpPr>
          <p:nvPr/>
        </p:nvCxnSpPr>
        <p:spPr bwMode="auto">
          <a:xfrm>
            <a:off x="3307990" y="4602880"/>
            <a:ext cx="160983" cy="406401"/>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91" name="TextBox 90"/>
          <p:cNvSpPr txBox="1"/>
          <p:nvPr/>
        </p:nvSpPr>
        <p:spPr>
          <a:xfrm rot="16200000">
            <a:off x="2639184" y="5029058"/>
            <a:ext cx="338629" cy="369332"/>
          </a:xfrm>
          <a:prstGeom prst="rect">
            <a:avLst/>
          </a:prstGeom>
          <a:noFill/>
        </p:spPr>
        <p:txBody>
          <a:bodyPr wrap="none" rtlCol="0">
            <a:spAutoFit/>
          </a:bodyPr>
          <a:lstStyle/>
          <a:p>
            <a:r>
              <a:rPr lang="en-US" sz="1800" b="1" dirty="0" smtClean="0">
                <a:solidFill>
                  <a:srgbClr val="000000"/>
                </a:solidFill>
                <a:latin typeface="Arial"/>
                <a:cs typeface="Arial"/>
              </a:rPr>
              <a:t>X</a:t>
            </a:r>
            <a:endParaRPr lang="en-US" sz="1800" b="1" dirty="0">
              <a:solidFill>
                <a:srgbClr val="000000"/>
              </a:solidFill>
              <a:latin typeface="Arial"/>
              <a:cs typeface="Arial"/>
            </a:endParaRPr>
          </a:p>
        </p:txBody>
      </p:sp>
      <p:sp>
        <p:nvSpPr>
          <p:cNvPr id="2" name="Oval 1"/>
          <p:cNvSpPr/>
          <p:nvPr/>
        </p:nvSpPr>
        <p:spPr>
          <a:xfrm>
            <a:off x="2660345" y="4831481"/>
            <a:ext cx="235255" cy="206375"/>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smtClean="0">
              <a:solidFill>
                <a:srgbClr val="000000"/>
              </a:solidFill>
              <a:latin typeface="Arial"/>
              <a:cs typeface="Arial"/>
            </a:endParaRPr>
          </a:p>
        </p:txBody>
      </p:sp>
      <p:sp>
        <p:nvSpPr>
          <p:cNvPr id="92" name="Oval 91"/>
          <p:cNvSpPr/>
          <p:nvPr/>
        </p:nvSpPr>
        <p:spPr>
          <a:xfrm>
            <a:off x="6060770" y="4778345"/>
            <a:ext cx="235255" cy="206375"/>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smtClean="0">
              <a:solidFill>
                <a:srgbClr val="000000"/>
              </a:solidFill>
              <a:latin typeface="Arial"/>
              <a:cs typeface="Arial"/>
            </a:endParaRPr>
          </a:p>
        </p:txBody>
      </p:sp>
      <p:cxnSp>
        <p:nvCxnSpPr>
          <p:cNvPr id="4" name="Straight Connector 3"/>
          <p:cNvCxnSpPr>
            <a:stCxn id="2" idx="7"/>
          </p:cNvCxnSpPr>
          <p:nvPr/>
        </p:nvCxnSpPr>
        <p:spPr>
          <a:xfrm flipV="1">
            <a:off x="2861148" y="4250456"/>
            <a:ext cx="1710852" cy="611248"/>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a:stCxn id="92" idx="1"/>
          </p:cNvCxnSpPr>
          <p:nvPr/>
        </p:nvCxnSpPr>
        <p:spPr>
          <a:xfrm flipH="1" flipV="1">
            <a:off x="4572000" y="4250456"/>
            <a:ext cx="1523222" cy="558112"/>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3" name="Date Placeholder 2"/>
          <p:cNvSpPr>
            <a:spLocks noGrp="1"/>
          </p:cNvSpPr>
          <p:nvPr>
            <p:ph type="dt" idx="15"/>
          </p:nvPr>
        </p:nvSpPr>
        <p:spPr/>
        <p:txBody>
          <a:bodyPr/>
          <a:lstStyle/>
          <a:p>
            <a:r>
              <a:rPr lang="en-US" smtClean="0"/>
              <a:t>January 2013</a:t>
            </a:r>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7" name="Slide Number Placeholder 6"/>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298861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non-solutions</a:t>
            </a:r>
            <a:endParaRPr lang="en-US" dirty="0"/>
          </a:p>
        </p:txBody>
      </p:sp>
      <p:sp>
        <p:nvSpPr>
          <p:cNvPr id="3" name="Content Placeholder 2"/>
          <p:cNvSpPr>
            <a:spLocks noGrp="1"/>
          </p:cNvSpPr>
          <p:nvPr>
            <p:ph idx="1"/>
          </p:nvPr>
        </p:nvSpPr>
        <p:spPr/>
        <p:txBody>
          <a:bodyPr>
            <a:normAutofit fontScale="92500"/>
          </a:bodyPr>
          <a:lstStyle/>
          <a:p>
            <a:r>
              <a:rPr lang="en-US" b="1" dirty="0" smtClean="0">
                <a:solidFill>
                  <a:srgbClr val="0096D6"/>
                </a:solidFill>
              </a:rPr>
              <a:t>Question: </a:t>
            </a:r>
            <a:r>
              <a:rPr lang="en-US" dirty="0" smtClean="0"/>
              <a:t>Why can’t the bridge just discard frames based on the MAC addresses that it knows are “behind” it.</a:t>
            </a:r>
          </a:p>
          <a:p>
            <a:r>
              <a:rPr lang="en-US" b="1" dirty="0" smtClean="0">
                <a:solidFill>
                  <a:schemeClr val="tx1"/>
                </a:solidFill>
              </a:rPr>
              <a:t>Answer: </a:t>
            </a:r>
            <a:r>
              <a:rPr lang="en-US" dirty="0" smtClean="0"/>
              <a:t>If there were no wired connections below the bridge/stations, or closing the loop between the bridge/station and the AP, that would be possible.  (It is, in fact, done today in a non-standard but common behavior.)  But, in the general case, it is </a:t>
            </a:r>
            <a:r>
              <a:rPr lang="en-US" b="1" dirty="0" smtClean="0"/>
              <a:t>only through learning </a:t>
            </a:r>
            <a:r>
              <a:rPr lang="en-US" dirty="0" smtClean="0"/>
              <a:t>source addresses that the bridge “knows” anything about what is or is not behind it.  The problem, here, is that there is nothing in the frame to tell the bridge whether to </a:t>
            </a:r>
            <a:r>
              <a:rPr lang="en-US" b="1" dirty="0" smtClean="0">
                <a:solidFill>
                  <a:srgbClr val="652D89"/>
                </a:solidFill>
              </a:rPr>
              <a:t>apply</a:t>
            </a:r>
            <a:r>
              <a:rPr lang="en-US" dirty="0" smtClean="0"/>
              <a:t> its already-learned knowledge or to </a:t>
            </a:r>
            <a:r>
              <a:rPr lang="en-US" b="1" dirty="0" smtClean="0">
                <a:solidFill>
                  <a:srgbClr val="652D89"/>
                </a:solidFill>
              </a:rPr>
              <a:t>learn</a:t>
            </a:r>
            <a:r>
              <a:rPr lang="en-US" dirty="0" smtClean="0">
                <a:solidFill>
                  <a:srgbClr val="652D89"/>
                </a:solidFill>
              </a:rPr>
              <a:t> </a:t>
            </a:r>
            <a:r>
              <a:rPr lang="en-US" dirty="0" smtClean="0"/>
              <a:t>new knowledge to apply, later.</a:t>
            </a:r>
          </a:p>
        </p:txBody>
      </p:sp>
      <p:sp>
        <p:nvSpPr>
          <p:cNvPr id="4" name="Date Placeholder 3"/>
          <p:cNvSpPr>
            <a:spLocks noGrp="1"/>
          </p:cNvSpPr>
          <p:nvPr>
            <p:ph type="dt" idx="15"/>
          </p:nvPr>
        </p:nvSpPr>
        <p:spPr/>
        <p:txBody>
          <a:bodyPr/>
          <a:lstStyle/>
          <a:p>
            <a:r>
              <a:rPr lang="en-US" smtClean="0"/>
              <a:t>January 2013</a:t>
            </a:r>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926359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non-solutions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solidFill>
                  <a:srgbClr val="0096D6"/>
                </a:solidFill>
              </a:rPr>
              <a:t>Question: </a:t>
            </a:r>
            <a:r>
              <a:rPr lang="en-US" dirty="0" smtClean="0"/>
              <a:t>Why can’t the bridge just remember what frames were sent to the AP and discard them if and when they come back?</a:t>
            </a:r>
          </a:p>
          <a:p>
            <a:r>
              <a:rPr lang="en-US" b="1" dirty="0" smtClean="0">
                <a:solidFill>
                  <a:srgbClr val="0096D6"/>
                </a:solidFill>
              </a:rPr>
              <a:t>Answer: </a:t>
            </a:r>
            <a:r>
              <a:rPr lang="en-US" dirty="0" smtClean="0"/>
              <a:t>Frames have different priorities.  If the frame were reflected simultaneously with transmission (as in the original Fat Yellow Coax), the device could discard it easily.  But, there can be an arbitrary time delay between the UP frame and the reflection.  The bridge would have to store all UP frames in a content-addressable memory and look for matches.  Not only is this very expensive, but frames can be lost, and duplicate frames can be legitimately sent, which further confuses this plan.</a:t>
            </a:r>
            <a:endParaRPr lang="en-US" dirty="0"/>
          </a:p>
        </p:txBody>
      </p:sp>
      <p:sp>
        <p:nvSpPr>
          <p:cNvPr id="4" name="Date Placeholder 3"/>
          <p:cNvSpPr>
            <a:spLocks noGrp="1"/>
          </p:cNvSpPr>
          <p:nvPr>
            <p:ph type="dt" idx="15"/>
          </p:nvPr>
        </p:nvSpPr>
        <p:spPr/>
        <p:txBody>
          <a:bodyPr/>
          <a:lstStyle/>
          <a:p>
            <a:r>
              <a:rPr lang="en-US" smtClean="0"/>
              <a:t>January 2013</a:t>
            </a:r>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019705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t>
            </a:r>
            <a:r>
              <a:rPr lang="en-US" dirty="0" smtClean="0"/>
              <a:t>dditional constraints on any solution</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solidFill>
                  <a:srgbClr val="0096D6"/>
                </a:solidFill>
              </a:rPr>
              <a:t>Flooded unicasts:  </a:t>
            </a:r>
            <a:r>
              <a:rPr lang="en-US" dirty="0" smtClean="0"/>
              <a:t>It is not only frames with multicast or the broadcast addresses that may be reflected back down by the AP, or sent to all bridges by the AP.  The AP must distribute frames sent to unicast addresses that are unknown to it to all station/bridges, but the station/bridge that sent it up to the AP (if any – maybe it came through the wire to the AP) must know to discard it.</a:t>
            </a:r>
          </a:p>
          <a:p>
            <a:r>
              <a:rPr lang="en-US" b="1" dirty="0" smtClean="0">
                <a:solidFill>
                  <a:srgbClr val="0096D6"/>
                </a:solidFill>
              </a:rPr>
              <a:t>Old stations:  </a:t>
            </a:r>
            <a:r>
              <a:rPr lang="en-US" dirty="0" smtClean="0"/>
              <a:t>We must know what existing non-AP stations will do with any new frame formats used.  If one AP transmission can suffice for frame to be accepted or discarded by both the appropriate non-bridge stations and the appropriate bridge stations, that would be ideal.  If two transmissions (in different formats) are required of the AP, we must be certain that existing stations, new simple stations, and new station/bridges, all will each pass only one of the frames to their respective MAC clients.</a:t>
            </a:r>
          </a:p>
        </p:txBody>
      </p:sp>
      <p:sp>
        <p:nvSpPr>
          <p:cNvPr id="4" name="Date Placeholder 3"/>
          <p:cNvSpPr>
            <a:spLocks noGrp="1"/>
          </p:cNvSpPr>
          <p:nvPr>
            <p:ph type="dt" idx="15"/>
          </p:nvPr>
        </p:nvSpPr>
        <p:spPr/>
        <p:txBody>
          <a:bodyPr/>
          <a:lstStyle/>
          <a:p>
            <a:r>
              <a:rPr lang="en-US" smtClean="0"/>
              <a:t>January 2013</a:t>
            </a:r>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645819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Station subset problem #2</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28</a:t>
            </a:fld>
            <a:endParaRPr lang="en-GB"/>
          </a:p>
        </p:txBody>
      </p:sp>
    </p:spTree>
    <p:extLst>
      <p:ext uri="{BB962C8B-B14F-4D97-AF65-F5344CB8AC3E}">
        <p14:creationId xmlns:p14="http://schemas.microsoft.com/office/powerpoint/2010/main" val="1643347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85800" y="404664"/>
            <a:ext cx="7770813" cy="1065213"/>
          </a:xfrm>
        </p:spPr>
        <p:txBody>
          <a:bodyPr/>
          <a:lstStyle/>
          <a:p>
            <a:r>
              <a:rPr lang="en-US" dirty="0" smtClean="0">
                <a:latin typeface="Arial" charset="0"/>
                <a:ea typeface="ヒラギノ角ゴ Pro W3" charset="0"/>
                <a:cs typeface="ヒラギノ角ゴ Pro W3" charset="0"/>
              </a:rPr>
              <a:t>Multicast </a:t>
            </a:r>
            <a:r>
              <a:rPr lang="en-US" dirty="0">
                <a:latin typeface="Arial" charset="0"/>
                <a:ea typeface="ヒラギノ角ゴ Pro W3" charset="0"/>
                <a:cs typeface="ヒラギノ角ゴ Pro W3" charset="0"/>
              </a:rPr>
              <a:t>distribution</a:t>
            </a:r>
          </a:p>
        </p:txBody>
      </p:sp>
      <p:sp>
        <p:nvSpPr>
          <p:cNvPr id="27650" name="Content Placeholder 2"/>
          <p:cNvSpPr>
            <a:spLocks noGrp="1"/>
          </p:cNvSpPr>
          <p:nvPr>
            <p:ph idx="1"/>
          </p:nvPr>
        </p:nvSpPr>
        <p:spPr>
          <a:xfrm>
            <a:off x="655638" y="1281137"/>
            <a:ext cx="7940675" cy="4956175"/>
          </a:xfrm>
        </p:spPr>
        <p:txBody>
          <a:bodyPr>
            <a:normAutofit fontScale="92500" lnSpcReduction="10000"/>
          </a:bodyPr>
          <a:lstStyle/>
          <a:p>
            <a:r>
              <a:rPr lang="en-US" dirty="0">
                <a:latin typeface="Arial" charset="0"/>
                <a:ea typeface="ヒラギノ角ゴ Pro W3" charset="0"/>
                <a:cs typeface="ヒラギノ角ゴ Pro W3" charset="0"/>
              </a:rPr>
              <a:t>Each device below is a bridge, wireless connections are treated as point-to-point links, and a broadcast frame is sent by bridge </a:t>
            </a:r>
            <a:r>
              <a:rPr lang="en-US" b="1" dirty="0">
                <a:latin typeface="Arial" charset="0"/>
                <a:ea typeface="ヒラギノ角ゴ Pro W3" charset="0"/>
                <a:cs typeface="ヒラギノ角ゴ Pro W3" charset="0"/>
              </a:rPr>
              <a:t>X</a:t>
            </a:r>
            <a:r>
              <a:rPr lang="en-US" dirty="0">
                <a:latin typeface="Arial" charset="0"/>
                <a:ea typeface="ヒラギノ角ゴ Pro W3" charset="0"/>
                <a:cs typeface="ヒラギノ角ゴ Pro W3" charset="0"/>
              </a:rPr>
              <a:t>.</a:t>
            </a:r>
          </a:p>
          <a:p>
            <a:r>
              <a:rPr lang="en-US" dirty="0">
                <a:latin typeface="Arial" charset="0"/>
                <a:ea typeface="ヒラギノ角ゴ Pro W3" charset="0"/>
                <a:cs typeface="ヒラギノ角ゴ Pro W3" charset="0"/>
              </a:rPr>
              <a:t>Suppose bridge </a:t>
            </a:r>
            <a:r>
              <a:rPr lang="en-US" b="1" dirty="0">
                <a:latin typeface="Arial" charset="0"/>
                <a:ea typeface="ヒラギノ角ゴ Pro W3" charset="0"/>
                <a:cs typeface="ヒラギノ角ゴ Pro W3" charset="0"/>
              </a:rPr>
              <a:t>R</a:t>
            </a:r>
            <a:r>
              <a:rPr lang="en-US" dirty="0">
                <a:latin typeface="Arial" charset="0"/>
                <a:ea typeface="ヒラギノ角ゴ Pro W3" charset="0"/>
                <a:cs typeface="ヒラギノ角ゴ Pro W3" charset="0"/>
              </a:rPr>
              <a:t> is the spanning tree root, so that one of the </a:t>
            </a:r>
            <a:r>
              <a:rPr lang="en-US" dirty="0" smtClean="0">
                <a:latin typeface="Arial" charset="0"/>
                <a:ea typeface="ヒラギノ角ゴ Pro W3" charset="0"/>
                <a:cs typeface="ヒラギノ角ゴ Pro W3" charset="0"/>
              </a:rPr>
              <a:t>AP</a:t>
            </a:r>
            <a:r>
              <a:rPr lang="ja-JP" altLang="en-US" dirty="0" smtClean="0">
                <a:latin typeface="Arial" charset="0"/>
                <a:ea typeface="ヒラギノ角ゴ Pro W3" charset="0"/>
                <a:cs typeface="ヒラギノ角ゴ Pro W3" charset="0"/>
              </a:rPr>
              <a:t>’</a:t>
            </a:r>
            <a:r>
              <a:rPr lang="en-US" altLang="ja-JP" dirty="0" smtClean="0">
                <a:latin typeface="Arial" charset="0"/>
                <a:ea typeface="ヒラギノ角ゴ Pro W3" charset="0"/>
                <a:cs typeface="ヒラギノ角ゴ Pro W3" charset="0"/>
              </a:rPr>
              <a:t>s </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ports</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 is blocked.</a:t>
            </a:r>
          </a:p>
          <a:p>
            <a:r>
              <a:rPr lang="en-US" dirty="0">
                <a:latin typeface="Arial" charset="0"/>
                <a:ea typeface="ヒラギノ角ゴ Pro W3" charset="0"/>
                <a:cs typeface="ヒラギノ角ゴ Pro W3" charset="0"/>
              </a:rPr>
              <a:t>In the standard spanning tree protocol,</a:t>
            </a:r>
            <a:br>
              <a:rPr lang="en-US" dirty="0">
                <a:latin typeface="Arial" charset="0"/>
                <a:ea typeface="ヒラギノ角ゴ Pro W3" charset="0"/>
                <a:cs typeface="ヒラギノ角ゴ Pro W3" charset="0"/>
              </a:rPr>
            </a:br>
            <a:r>
              <a:rPr lang="en-US" dirty="0">
                <a:latin typeface="Arial" charset="0"/>
                <a:ea typeface="ヒラギノ角ゴ Pro W3" charset="0"/>
                <a:cs typeface="ヒラギノ角ゴ Pro W3" charset="0"/>
              </a:rPr>
              <a:t>bridge </a:t>
            </a:r>
            <a:r>
              <a:rPr lang="en-US" b="1" dirty="0">
                <a:latin typeface="Arial" charset="0"/>
                <a:ea typeface="ヒラギノ角ゴ Pro W3" charset="0"/>
                <a:cs typeface="ヒラギノ角ゴ Pro W3" charset="0"/>
              </a:rPr>
              <a:t>C</a:t>
            </a:r>
            <a:r>
              <a:rPr lang="en-US" dirty="0">
                <a:latin typeface="Arial" charset="0"/>
                <a:ea typeface="ヒラギノ角ゴ Pro W3" charset="0"/>
                <a:cs typeface="ヒラギノ角ゴ Pro W3" charset="0"/>
              </a:rPr>
              <a:t> does not know that the</a:t>
            </a:r>
            <a:br>
              <a:rPr lang="en-US" dirty="0">
                <a:latin typeface="Arial" charset="0"/>
                <a:ea typeface="ヒラギノ角ゴ Pro W3" charset="0"/>
                <a:cs typeface="ヒラギノ角ゴ Pro W3" charset="0"/>
              </a:rPr>
            </a:br>
            <a:r>
              <a:rPr lang="en-US" dirty="0">
                <a:latin typeface="Arial" charset="0"/>
                <a:ea typeface="ヒラギノ角ゴ Pro W3" charset="0"/>
                <a:cs typeface="ヒラギノ角ゴ Pro W3" charset="0"/>
              </a:rPr>
              <a:t>AP</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s link to it is blocked.</a:t>
            </a:r>
          </a:p>
          <a:p>
            <a:r>
              <a:rPr lang="en-US" b="1" dirty="0">
                <a:solidFill>
                  <a:schemeClr val="accent1"/>
                </a:solidFill>
                <a:latin typeface="Arial" charset="0"/>
                <a:ea typeface="ヒラギノ角ゴ Pro W3" charset="0"/>
                <a:cs typeface="ヒラギノ角ゴ Pro W3" charset="0"/>
              </a:rPr>
              <a:t>How does the AP forward </a:t>
            </a:r>
            <a:r>
              <a:rPr lang="en-US" b="1" dirty="0" smtClean="0">
                <a:solidFill>
                  <a:schemeClr val="accent1"/>
                </a:solidFill>
                <a:latin typeface="Arial" charset="0"/>
                <a:ea typeface="ヒラギノ角ゴ Pro W3" charset="0"/>
                <a:cs typeface="ヒラギノ角ゴ Pro W3" charset="0"/>
              </a:rPr>
              <a:t>the broadcast</a:t>
            </a:r>
            <a:br>
              <a:rPr lang="en-US" b="1" dirty="0" smtClean="0">
                <a:solidFill>
                  <a:schemeClr val="accent1"/>
                </a:solidFill>
                <a:latin typeface="Arial" charset="0"/>
                <a:ea typeface="ヒラギノ角ゴ Pro W3" charset="0"/>
                <a:cs typeface="ヒラギノ角ゴ Pro W3" charset="0"/>
              </a:rPr>
            </a:br>
            <a:r>
              <a:rPr lang="en-US" b="1" dirty="0" smtClean="0">
                <a:solidFill>
                  <a:schemeClr val="accent1"/>
                </a:solidFill>
                <a:latin typeface="Arial" charset="0"/>
                <a:ea typeface="ヒラギノ角ゴ Pro W3" charset="0"/>
                <a:cs typeface="ヒラギノ角ゴ Pro W3" charset="0"/>
              </a:rPr>
              <a:t>to </a:t>
            </a:r>
            <a:r>
              <a:rPr lang="en-US" b="1" dirty="0">
                <a:solidFill>
                  <a:schemeClr val="accent1"/>
                </a:solidFill>
                <a:latin typeface="Arial" charset="0"/>
                <a:ea typeface="ヒラギノ角ゴ Pro W3" charset="0"/>
                <a:cs typeface="ヒラギノ角ゴ Pro W3" charset="0"/>
              </a:rPr>
              <a:t>A and </a:t>
            </a:r>
            <a:r>
              <a:rPr lang="en-US" b="1" dirty="0" smtClean="0">
                <a:solidFill>
                  <a:schemeClr val="accent1"/>
                </a:solidFill>
                <a:latin typeface="Arial" charset="0"/>
                <a:ea typeface="ヒラギノ角ゴ Pro W3" charset="0"/>
                <a:cs typeface="ヒラギノ角ゴ Pro W3" charset="0"/>
              </a:rPr>
              <a:t>B, but not </a:t>
            </a:r>
            <a:r>
              <a:rPr lang="en-US" b="1" dirty="0">
                <a:solidFill>
                  <a:schemeClr val="accent1"/>
                </a:solidFill>
                <a:latin typeface="Arial" charset="0"/>
                <a:ea typeface="ヒラギノ角ゴ Pro W3" charset="0"/>
                <a:cs typeface="ヒラギノ角ゴ Pro W3" charset="0"/>
              </a:rPr>
              <a:t>to </a:t>
            </a:r>
            <a:r>
              <a:rPr lang="en-US" b="1" dirty="0" smtClean="0">
                <a:solidFill>
                  <a:schemeClr val="accent1"/>
                </a:solidFill>
                <a:latin typeface="Arial" charset="0"/>
                <a:ea typeface="ヒラギノ角ゴ Pro W3" charset="0"/>
                <a:cs typeface="ヒラギノ角ゴ Pro W3" charset="0"/>
              </a:rPr>
              <a:t>C, with a single</a:t>
            </a:r>
            <a:br>
              <a:rPr lang="en-US" b="1" dirty="0" smtClean="0">
                <a:solidFill>
                  <a:schemeClr val="accent1"/>
                </a:solidFill>
                <a:latin typeface="Arial" charset="0"/>
                <a:ea typeface="ヒラギノ角ゴ Pro W3" charset="0"/>
                <a:cs typeface="ヒラギノ角ゴ Pro W3" charset="0"/>
              </a:rPr>
            </a:br>
            <a:r>
              <a:rPr lang="en-US" b="1" dirty="0" smtClean="0">
                <a:solidFill>
                  <a:schemeClr val="accent1"/>
                </a:solidFill>
                <a:latin typeface="Arial" charset="0"/>
                <a:ea typeface="ヒラギノ角ゴ Pro W3" charset="0"/>
                <a:cs typeface="ヒラギノ角ゴ Pro W3" charset="0"/>
              </a:rPr>
              <a:t>transmission?</a:t>
            </a:r>
          </a:p>
          <a:p>
            <a:r>
              <a:rPr lang="en-US" dirty="0" smtClean="0">
                <a:latin typeface="Arial" charset="0"/>
                <a:ea typeface="ヒラギノ角ゴ Pro W3" charset="0"/>
                <a:cs typeface="ヒラギノ角ゴ Pro W3" charset="0"/>
              </a:rPr>
              <a:t>There are potential solutions to this</a:t>
            </a:r>
            <a:br>
              <a:rPr lang="en-US" dirty="0" smtClean="0">
                <a:latin typeface="Arial" charset="0"/>
                <a:ea typeface="ヒラギノ角ゴ Pro W3" charset="0"/>
                <a:cs typeface="ヒラギノ角ゴ Pro W3" charset="0"/>
              </a:rPr>
            </a:br>
            <a:r>
              <a:rPr lang="en-US" dirty="0" smtClean="0">
                <a:latin typeface="Arial" charset="0"/>
                <a:ea typeface="ヒラギノ角ゴ Pro W3" charset="0"/>
                <a:cs typeface="ヒラギノ角ゴ Pro W3" charset="0"/>
              </a:rPr>
              <a:t>problem in both the 802.1 and</a:t>
            </a:r>
            <a:br>
              <a:rPr lang="en-US" dirty="0" smtClean="0">
                <a:latin typeface="Arial" charset="0"/>
                <a:ea typeface="ヒラギノ角ゴ Pro W3" charset="0"/>
                <a:cs typeface="ヒラギノ角ゴ Pro W3" charset="0"/>
              </a:rPr>
            </a:br>
            <a:r>
              <a:rPr lang="en-US" dirty="0" smtClean="0">
                <a:latin typeface="Arial" charset="0"/>
                <a:ea typeface="ヒラギノ角ゴ Pro W3" charset="0"/>
                <a:cs typeface="ヒラギノ角ゴ Pro W3" charset="0"/>
              </a:rPr>
              <a:t>802.11 spaces; there are</a:t>
            </a:r>
            <a:br>
              <a:rPr lang="en-US" dirty="0" smtClean="0">
                <a:latin typeface="Arial" charset="0"/>
                <a:ea typeface="ヒラギノ角ゴ Pro W3" charset="0"/>
                <a:cs typeface="ヒラギノ角ゴ Pro W3" charset="0"/>
              </a:rPr>
            </a:br>
            <a:r>
              <a:rPr lang="en-US" dirty="0" smtClean="0">
                <a:latin typeface="Arial" charset="0"/>
                <a:ea typeface="ヒラギノ角ゴ Pro W3" charset="0"/>
                <a:cs typeface="ヒラギノ角ゴ Pro W3" charset="0"/>
              </a:rPr>
              <a:t>tradeoffs to be explored.</a:t>
            </a:r>
            <a:endParaRPr lang="en-US" dirty="0">
              <a:latin typeface="Arial" charset="0"/>
              <a:ea typeface="ヒラギノ角ゴ Pro W3" charset="0"/>
              <a:cs typeface="ヒラギノ角ゴ Pro W3" charset="0"/>
            </a:endParaRPr>
          </a:p>
        </p:txBody>
      </p:sp>
      <p:sp>
        <p:nvSpPr>
          <p:cNvPr id="27651" name="Rectangle 27"/>
          <p:cNvSpPr>
            <a:spLocks noChangeArrowheads="1"/>
          </p:cNvSpPr>
          <p:nvPr/>
        </p:nvSpPr>
        <p:spPr bwMode="auto">
          <a:xfrm>
            <a:off x="6345686" y="4073525"/>
            <a:ext cx="73818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smtClean="0">
                <a:solidFill>
                  <a:srgbClr val="000000"/>
                </a:solidFill>
                <a:latin typeface="Arial"/>
                <a:cs typeface="Arial"/>
              </a:rPr>
              <a:t>AP/B</a:t>
            </a:r>
            <a:endParaRPr lang="en-US" sz="1800" b="1" dirty="0">
              <a:solidFill>
                <a:srgbClr val="000000"/>
              </a:solidFill>
              <a:latin typeface="Arial"/>
              <a:cs typeface="Arial"/>
            </a:endParaRPr>
          </a:p>
        </p:txBody>
      </p:sp>
      <p:cxnSp>
        <p:nvCxnSpPr>
          <p:cNvPr id="27652" name="Straight Connector 60"/>
          <p:cNvCxnSpPr>
            <a:cxnSpLocks noChangeShapeType="1"/>
          </p:cNvCxnSpPr>
          <p:nvPr/>
        </p:nvCxnSpPr>
        <p:spPr bwMode="auto">
          <a:xfrm rot="5400000" flipH="1" flipV="1">
            <a:off x="6025009" y="4468812"/>
            <a:ext cx="438150" cy="4413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27653" name="Straight Connector 64"/>
          <p:cNvCxnSpPr>
            <a:cxnSpLocks noChangeShapeType="1"/>
            <a:endCxn id="27651" idx="2"/>
          </p:cNvCxnSpPr>
          <p:nvPr/>
        </p:nvCxnSpPr>
        <p:spPr bwMode="auto">
          <a:xfrm flipH="1" flipV="1">
            <a:off x="6714779" y="4470400"/>
            <a:ext cx="194470" cy="409576"/>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27654" name="Oval 5"/>
          <p:cNvSpPr>
            <a:spLocks noChangeArrowheads="1"/>
          </p:cNvSpPr>
          <p:nvPr/>
        </p:nvSpPr>
        <p:spPr bwMode="auto">
          <a:xfrm>
            <a:off x="5512246" y="5478463"/>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55" name="Oval 6"/>
          <p:cNvSpPr>
            <a:spLocks noChangeArrowheads="1"/>
          </p:cNvSpPr>
          <p:nvPr/>
        </p:nvSpPr>
        <p:spPr bwMode="auto">
          <a:xfrm>
            <a:off x="6159946" y="5659438"/>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56" name="Oval 7"/>
          <p:cNvSpPr>
            <a:spLocks noChangeArrowheads="1"/>
          </p:cNvSpPr>
          <p:nvPr/>
        </p:nvSpPr>
        <p:spPr bwMode="auto">
          <a:xfrm>
            <a:off x="6304409" y="5227638"/>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57" name="Oval 8"/>
          <p:cNvSpPr>
            <a:spLocks noChangeArrowheads="1"/>
          </p:cNvSpPr>
          <p:nvPr/>
        </p:nvSpPr>
        <p:spPr bwMode="auto">
          <a:xfrm>
            <a:off x="7083871" y="5489575"/>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000"/>
          </a:p>
        </p:txBody>
      </p:sp>
      <p:cxnSp>
        <p:nvCxnSpPr>
          <p:cNvPr id="27658" name="Straight Connector 13"/>
          <p:cNvCxnSpPr>
            <a:cxnSpLocks noChangeShapeType="1"/>
            <a:endCxn id="27654" idx="7"/>
          </p:cNvCxnSpPr>
          <p:nvPr/>
        </p:nvCxnSpPr>
        <p:spPr bwMode="auto">
          <a:xfrm rot="5400000">
            <a:off x="5667822" y="5238750"/>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7659" name="Straight Connector 19"/>
          <p:cNvCxnSpPr>
            <a:cxnSpLocks noChangeShapeType="1"/>
            <a:endCxn id="27657" idx="0"/>
          </p:cNvCxnSpPr>
          <p:nvPr/>
        </p:nvCxnSpPr>
        <p:spPr bwMode="auto">
          <a:xfrm rot="16200000" flipH="1">
            <a:off x="6937821" y="5199063"/>
            <a:ext cx="363537" cy="2174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7660" name="Straight Connector 21"/>
          <p:cNvCxnSpPr>
            <a:cxnSpLocks noChangeShapeType="1"/>
            <a:stCxn id="27657" idx="1"/>
            <a:endCxn id="27656" idx="5"/>
          </p:cNvCxnSpPr>
          <p:nvPr/>
        </p:nvCxnSpPr>
        <p:spPr bwMode="auto">
          <a:xfrm rot="16200000" flipV="1">
            <a:off x="6808440" y="5214144"/>
            <a:ext cx="60325" cy="5762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7661" name="Straight Connector 23"/>
          <p:cNvCxnSpPr>
            <a:cxnSpLocks noChangeShapeType="1"/>
            <a:stCxn id="27656" idx="3"/>
            <a:endCxn id="27655" idx="0"/>
          </p:cNvCxnSpPr>
          <p:nvPr/>
        </p:nvCxnSpPr>
        <p:spPr bwMode="auto">
          <a:xfrm rot="5400000">
            <a:off x="6232178" y="5545931"/>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7662" name="Straight Connector 86"/>
          <p:cNvCxnSpPr>
            <a:cxnSpLocks noChangeShapeType="1"/>
            <a:stCxn id="27657" idx="6"/>
          </p:cNvCxnSpPr>
          <p:nvPr/>
        </p:nvCxnSpPr>
        <p:spPr bwMode="auto">
          <a:xfrm flipV="1">
            <a:off x="7372796" y="5184775"/>
            <a:ext cx="96838" cy="4492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7663" name="Oval 3"/>
          <p:cNvSpPr>
            <a:spLocks noChangeArrowheads="1"/>
          </p:cNvSpPr>
          <p:nvPr/>
        </p:nvSpPr>
        <p:spPr bwMode="auto">
          <a:xfrm>
            <a:off x="5878959" y="4908550"/>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64" name="Oval 3"/>
          <p:cNvSpPr>
            <a:spLocks noChangeArrowheads="1"/>
          </p:cNvSpPr>
          <p:nvPr/>
        </p:nvSpPr>
        <p:spPr bwMode="auto">
          <a:xfrm>
            <a:off x="5817046" y="4884738"/>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A</a:t>
            </a:r>
          </a:p>
        </p:txBody>
      </p:sp>
      <p:sp>
        <p:nvSpPr>
          <p:cNvPr id="27665" name="Oval 4"/>
          <p:cNvSpPr>
            <a:spLocks noChangeArrowheads="1"/>
          </p:cNvSpPr>
          <p:nvPr/>
        </p:nvSpPr>
        <p:spPr bwMode="auto">
          <a:xfrm>
            <a:off x="6764784" y="4879975"/>
            <a:ext cx="287337" cy="288925"/>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66" name="Oval 4"/>
          <p:cNvSpPr>
            <a:spLocks noChangeArrowheads="1"/>
          </p:cNvSpPr>
          <p:nvPr/>
        </p:nvSpPr>
        <p:spPr bwMode="auto">
          <a:xfrm>
            <a:off x="6702871" y="4856163"/>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27667" name="Straight Connector 29"/>
          <p:cNvCxnSpPr>
            <a:cxnSpLocks noChangeShapeType="1"/>
          </p:cNvCxnSpPr>
          <p:nvPr/>
        </p:nvCxnSpPr>
        <p:spPr bwMode="auto">
          <a:xfrm flipV="1">
            <a:off x="7007671" y="4575175"/>
            <a:ext cx="228600" cy="762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cxnSp>
      <p:sp>
        <p:nvSpPr>
          <p:cNvPr id="27668" name="TextBox 30"/>
          <p:cNvSpPr txBox="1">
            <a:spLocks noChangeArrowheads="1"/>
          </p:cNvSpPr>
          <p:nvPr/>
        </p:nvSpPr>
        <p:spPr bwMode="auto">
          <a:xfrm>
            <a:off x="7312471" y="4346575"/>
            <a:ext cx="17240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742950" indent="-285750">
              <a:defRPr sz="2400" b="1">
                <a:solidFill>
                  <a:schemeClr val="tx1"/>
                </a:solidFill>
                <a:latin typeface="Arial" charset="0"/>
                <a:ea typeface="ヒラギノ角ゴ Pro W3" charset="0"/>
                <a:cs typeface="ヒラギノ角ゴ Pro W3" charset="0"/>
              </a:defRPr>
            </a:lvl2pPr>
            <a:lvl3pPr marL="1143000" indent="-228600">
              <a:defRPr sz="2400" b="1">
                <a:solidFill>
                  <a:schemeClr val="tx1"/>
                </a:solidFill>
                <a:latin typeface="Arial" charset="0"/>
                <a:ea typeface="ヒラギノ角ゴ Pro W3" charset="0"/>
                <a:cs typeface="ヒラギノ角ゴ Pro W3" charset="0"/>
              </a:defRPr>
            </a:lvl3pPr>
            <a:lvl4pPr marL="1600200" indent="-228600">
              <a:defRPr sz="2400" b="1">
                <a:solidFill>
                  <a:schemeClr val="tx1"/>
                </a:solidFill>
                <a:latin typeface="Arial" charset="0"/>
                <a:ea typeface="ヒラギノ角ゴ Pro W3" charset="0"/>
                <a:cs typeface="ヒラギノ角ゴ Pro W3" charset="0"/>
              </a:defRPr>
            </a:lvl4pPr>
            <a:lvl5pPr marL="2057400" indent="-228600">
              <a:defRPr sz="2400" b="1">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(blocked port)</a:t>
            </a:r>
          </a:p>
        </p:txBody>
      </p:sp>
      <p:cxnSp>
        <p:nvCxnSpPr>
          <p:cNvPr id="27669" name="Straight Connector 31"/>
          <p:cNvCxnSpPr>
            <a:cxnSpLocks noChangeShapeType="1"/>
          </p:cNvCxnSpPr>
          <p:nvPr/>
        </p:nvCxnSpPr>
        <p:spPr bwMode="auto">
          <a:xfrm rot="5400000">
            <a:off x="5940871" y="4422775"/>
            <a:ext cx="381000" cy="3810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27670" name="Straight Connector 32"/>
          <p:cNvCxnSpPr>
            <a:cxnSpLocks noChangeShapeType="1"/>
          </p:cNvCxnSpPr>
          <p:nvPr/>
        </p:nvCxnSpPr>
        <p:spPr bwMode="auto">
          <a:xfrm rot="16200000" flipH="1">
            <a:off x="6436171" y="4537075"/>
            <a:ext cx="457200" cy="762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27671" name="Straight Connector 64"/>
          <p:cNvCxnSpPr>
            <a:cxnSpLocks noChangeShapeType="1"/>
          </p:cNvCxnSpPr>
          <p:nvPr/>
        </p:nvCxnSpPr>
        <p:spPr bwMode="auto">
          <a:xfrm rot="16200000" flipV="1">
            <a:off x="7049740" y="4456906"/>
            <a:ext cx="377825" cy="46196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27672" name="TextBox 52"/>
          <p:cNvSpPr txBox="1">
            <a:spLocks noChangeArrowheads="1"/>
          </p:cNvSpPr>
          <p:nvPr/>
        </p:nvSpPr>
        <p:spPr bwMode="auto">
          <a:xfrm>
            <a:off x="7083871" y="5718175"/>
            <a:ext cx="14811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742950" indent="-285750">
              <a:defRPr sz="2400" b="1">
                <a:solidFill>
                  <a:schemeClr val="tx1"/>
                </a:solidFill>
                <a:latin typeface="Arial" charset="0"/>
                <a:ea typeface="ヒラギノ角ゴ Pro W3" charset="0"/>
                <a:cs typeface="ヒラギノ角ゴ Pro W3" charset="0"/>
              </a:defRPr>
            </a:lvl2pPr>
            <a:lvl3pPr marL="1143000" indent="-228600">
              <a:defRPr sz="2400" b="1">
                <a:solidFill>
                  <a:schemeClr val="tx1"/>
                </a:solidFill>
                <a:latin typeface="Arial" charset="0"/>
                <a:ea typeface="ヒラギノ角ゴ Pro W3" charset="0"/>
                <a:cs typeface="ヒラギノ角ゴ Pro W3" charset="0"/>
              </a:defRPr>
            </a:lvl3pPr>
            <a:lvl4pPr marL="1600200" indent="-228600">
              <a:defRPr sz="2400" b="1">
                <a:solidFill>
                  <a:schemeClr val="tx1"/>
                </a:solidFill>
                <a:latin typeface="Arial" charset="0"/>
                <a:ea typeface="ヒラギノ角ゴ Pro W3" charset="0"/>
                <a:cs typeface="ヒラギノ角ゴ Pro W3" charset="0"/>
              </a:defRPr>
            </a:lvl4pPr>
            <a:lvl5pPr marL="2057400" indent="-228600">
              <a:defRPr sz="2400" b="1">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pPr algn="l"/>
            <a:r>
              <a:rPr lang="en-US" sz="1800">
                <a:solidFill>
                  <a:srgbClr val="FF0000"/>
                </a:solidFill>
              </a:rPr>
              <a:t>Root bridge</a:t>
            </a:r>
          </a:p>
        </p:txBody>
      </p:sp>
      <p:sp>
        <p:nvSpPr>
          <p:cNvPr id="27673" name="Oval 4"/>
          <p:cNvSpPr>
            <a:spLocks noChangeArrowheads="1"/>
          </p:cNvSpPr>
          <p:nvPr/>
        </p:nvSpPr>
        <p:spPr bwMode="auto">
          <a:xfrm>
            <a:off x="7329934" y="4879975"/>
            <a:ext cx="287337" cy="288925"/>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674" name="Oval 4"/>
          <p:cNvSpPr>
            <a:spLocks noChangeArrowheads="1"/>
          </p:cNvSpPr>
          <p:nvPr/>
        </p:nvSpPr>
        <p:spPr bwMode="auto">
          <a:xfrm>
            <a:off x="7268021" y="4856163"/>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C</a:t>
            </a:r>
          </a:p>
        </p:txBody>
      </p:sp>
      <p:sp>
        <p:nvSpPr>
          <p:cNvPr id="27675" name="TextBox 56"/>
          <p:cNvSpPr txBox="1">
            <a:spLocks noChangeArrowheads="1"/>
          </p:cNvSpPr>
          <p:nvPr/>
        </p:nvSpPr>
        <p:spPr bwMode="auto">
          <a:xfrm>
            <a:off x="7056884" y="5434013"/>
            <a:ext cx="352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742950" indent="-285750">
              <a:defRPr sz="2400" b="1">
                <a:solidFill>
                  <a:schemeClr val="tx1"/>
                </a:solidFill>
                <a:latin typeface="Arial" charset="0"/>
                <a:ea typeface="ヒラギノ角ゴ Pro W3" charset="0"/>
                <a:cs typeface="ヒラギノ角ゴ Pro W3" charset="0"/>
              </a:defRPr>
            </a:lvl2pPr>
            <a:lvl3pPr marL="1143000" indent="-228600">
              <a:defRPr sz="2400" b="1">
                <a:solidFill>
                  <a:schemeClr val="tx1"/>
                </a:solidFill>
                <a:latin typeface="Arial" charset="0"/>
                <a:ea typeface="ヒラギノ角ゴ Pro W3" charset="0"/>
                <a:cs typeface="ヒラギノ角ゴ Pro W3" charset="0"/>
              </a:defRPr>
            </a:lvl3pPr>
            <a:lvl4pPr marL="1600200" indent="-228600">
              <a:defRPr sz="2400" b="1">
                <a:solidFill>
                  <a:schemeClr val="tx1"/>
                </a:solidFill>
                <a:latin typeface="Arial" charset="0"/>
                <a:ea typeface="ヒラギノ角ゴ Pro W3" charset="0"/>
                <a:cs typeface="ヒラギノ角ゴ Pro W3" charset="0"/>
              </a:defRPr>
            </a:lvl4pPr>
            <a:lvl5pPr marL="2057400" indent="-228600">
              <a:defRPr sz="2400" b="1">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800">
                <a:solidFill>
                  <a:srgbClr val="FF0000"/>
                </a:solidFill>
              </a:rPr>
              <a:t>R</a:t>
            </a:r>
          </a:p>
        </p:txBody>
      </p:sp>
      <p:cxnSp>
        <p:nvCxnSpPr>
          <p:cNvPr id="27676" name="Straight Connector 13"/>
          <p:cNvCxnSpPr>
            <a:cxnSpLocks noChangeShapeType="1"/>
            <a:stCxn id="27677" idx="3"/>
            <a:endCxn id="27651" idx="0"/>
          </p:cNvCxnSpPr>
          <p:nvPr/>
        </p:nvCxnSpPr>
        <p:spPr bwMode="auto">
          <a:xfrm flipH="1">
            <a:off x="6714779" y="3831188"/>
            <a:ext cx="487372" cy="24233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7677" name="Oval 5"/>
          <p:cNvSpPr>
            <a:spLocks noChangeArrowheads="1"/>
          </p:cNvSpPr>
          <p:nvPr/>
        </p:nvSpPr>
        <p:spPr bwMode="auto">
          <a:xfrm>
            <a:off x="7160071" y="3584575"/>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p>
        </p:txBody>
      </p:sp>
      <p:sp>
        <p:nvSpPr>
          <p:cNvPr id="27678" name="TextBox 65"/>
          <p:cNvSpPr txBox="1">
            <a:spLocks noChangeArrowheads="1"/>
          </p:cNvSpPr>
          <p:nvPr/>
        </p:nvSpPr>
        <p:spPr bwMode="auto">
          <a:xfrm>
            <a:off x="7142609" y="3540125"/>
            <a:ext cx="338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742950" indent="-285750">
              <a:defRPr sz="2400" b="1">
                <a:solidFill>
                  <a:schemeClr val="tx1"/>
                </a:solidFill>
                <a:latin typeface="Arial" charset="0"/>
                <a:ea typeface="ヒラギノ角ゴ Pro W3" charset="0"/>
                <a:cs typeface="ヒラギノ角ゴ Pro W3" charset="0"/>
              </a:defRPr>
            </a:lvl2pPr>
            <a:lvl3pPr marL="1143000" indent="-228600">
              <a:defRPr sz="2400" b="1">
                <a:solidFill>
                  <a:schemeClr val="tx1"/>
                </a:solidFill>
                <a:latin typeface="Arial" charset="0"/>
                <a:ea typeface="ヒラギノ角ゴ Pro W3" charset="0"/>
                <a:cs typeface="ヒラギノ角ゴ Pro W3" charset="0"/>
              </a:defRPr>
            </a:lvl3pPr>
            <a:lvl4pPr marL="1600200" indent="-228600">
              <a:defRPr sz="2400" b="1">
                <a:solidFill>
                  <a:schemeClr val="tx1"/>
                </a:solidFill>
                <a:latin typeface="Arial" charset="0"/>
                <a:ea typeface="ヒラギノ角ゴ Pro W3" charset="0"/>
                <a:cs typeface="ヒラギノ角ゴ Pro W3" charset="0"/>
              </a:defRPr>
            </a:lvl4pPr>
            <a:lvl5pPr marL="2057400" indent="-228600">
              <a:defRPr sz="2400" b="1">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800"/>
              <a:t>X</a:t>
            </a:r>
          </a:p>
        </p:txBody>
      </p:sp>
      <p:cxnSp>
        <p:nvCxnSpPr>
          <p:cNvPr id="27679" name="Straight Connector 66"/>
          <p:cNvCxnSpPr>
            <a:cxnSpLocks noChangeShapeType="1"/>
          </p:cNvCxnSpPr>
          <p:nvPr/>
        </p:nvCxnSpPr>
        <p:spPr bwMode="auto">
          <a:xfrm rot="10800000" flipV="1">
            <a:off x="6702871" y="3736975"/>
            <a:ext cx="381000" cy="2286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130878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a:xfrm>
            <a:off x="685800" y="404664"/>
            <a:ext cx="7770813" cy="1065213"/>
          </a:xfrm>
        </p:spPr>
        <p:txBody>
          <a:bodyPr/>
          <a:lstStyle/>
          <a:p>
            <a:r>
              <a:rPr lang="en-US" dirty="0">
                <a:latin typeface="Arial" charset="0"/>
                <a:ea typeface="ヒラギノ角ゴ Pro W3" charset="0"/>
                <a:cs typeface="ヒラギノ角ゴ Pro W3" charset="0"/>
              </a:rPr>
              <a:t>Introduction</a:t>
            </a:r>
          </a:p>
        </p:txBody>
      </p:sp>
      <p:sp>
        <p:nvSpPr>
          <p:cNvPr id="7170" name="Content Placeholder 2"/>
          <p:cNvSpPr>
            <a:spLocks noGrp="1"/>
          </p:cNvSpPr>
          <p:nvPr>
            <p:ph idx="1"/>
          </p:nvPr>
        </p:nvSpPr>
        <p:spPr>
          <a:xfrm>
            <a:off x="685800" y="1412776"/>
            <a:ext cx="7770813" cy="4968552"/>
          </a:xfrm>
        </p:spPr>
        <p:txBody>
          <a:bodyPr>
            <a:normAutofit fontScale="92500"/>
          </a:bodyPr>
          <a:lstStyle/>
          <a:p>
            <a:r>
              <a:rPr lang="en-US" dirty="0" smtClean="0">
                <a:latin typeface="Arial" charset="0"/>
                <a:ea typeface="ヒラギノ角ゴ Pro W3" charset="0"/>
                <a:cs typeface="ヒラギノ角ゴ Pro W3" charset="0"/>
              </a:rPr>
              <a:t>This presentation is also available at:</a:t>
            </a:r>
            <a:endParaRPr lang="en-US" dirty="0">
              <a:latin typeface="Lucida Grande" charset="0"/>
              <a:ea typeface="ヒラギノ角ゴ Pro W3" charset="0"/>
              <a:cs typeface="Lucida Grande" charset="0"/>
            </a:endParaRPr>
          </a:p>
          <a:p>
            <a:pPr fontAlgn="auto">
              <a:spcAft>
                <a:spcPts val="0"/>
              </a:spcAft>
              <a:buFont typeface="Arial" pitchFamily="34" charset="0"/>
              <a:buChar char="•"/>
              <a:defRPr/>
            </a:pPr>
            <a:r>
              <a:rPr lang="en-US" sz="1800" dirty="0" smtClean="0"/>
              <a:t>This presentation is also available </a:t>
            </a:r>
            <a:r>
              <a:rPr lang="en-US" sz="1800" dirty="0" smtClean="0"/>
              <a:t>at: </a:t>
            </a:r>
            <a:r>
              <a:rPr lang="en-US" sz="1800" dirty="0" smtClean="0">
                <a:hlinkClick r:id="rId2"/>
              </a:rPr>
              <a:t>http</a:t>
            </a:r>
            <a:r>
              <a:rPr lang="en-US" sz="1800" dirty="0">
                <a:hlinkClick r:id="rId2"/>
              </a:rPr>
              <a:t>://www.ieee802.org/1/files/public/docs2012/bz-nfinn-pt-to-pt-problem-list-1112-v03.pdf</a:t>
            </a:r>
            <a:endParaRPr lang="en-US" sz="1800" dirty="0" smtClean="0"/>
          </a:p>
          <a:p>
            <a:pPr fontAlgn="auto">
              <a:spcAft>
                <a:spcPts val="0"/>
              </a:spcAft>
              <a:buFont typeface="Arial" pitchFamily="34" charset="0"/>
              <a:buChar char="•"/>
              <a:defRPr/>
            </a:pPr>
            <a:r>
              <a:rPr lang="en-US" sz="1800" dirty="0" smtClean="0"/>
              <a:t>There are a number of issues that need to be solved when integrating IEEE 802.11 media into the core of the network.  Some are of concern primarily to P801.Qbz, and some concern primarily 802.11ak.  Some may be solved by either project.</a:t>
            </a:r>
          </a:p>
          <a:p>
            <a:pPr fontAlgn="auto">
              <a:spcAft>
                <a:spcPts val="0"/>
              </a:spcAft>
              <a:buFont typeface="Arial" pitchFamily="34" charset="0"/>
              <a:buChar char="•"/>
              <a:defRPr/>
            </a:pPr>
            <a:r>
              <a:rPr lang="en-US" sz="1800" dirty="0" smtClean="0"/>
              <a:t>This </a:t>
            </a:r>
            <a:r>
              <a:rPr lang="en-US" sz="1800" dirty="0" smtClean="0"/>
              <a:t>deck concentrates on problems that (this author thinks) </a:t>
            </a:r>
            <a:r>
              <a:rPr lang="en-US" sz="1800" dirty="0">
                <a:solidFill>
                  <a:schemeClr val="accent1"/>
                </a:solidFill>
              </a:rPr>
              <a:t>c</a:t>
            </a:r>
            <a:r>
              <a:rPr lang="en-US" sz="1800" dirty="0" smtClean="0">
                <a:solidFill>
                  <a:schemeClr val="accent1"/>
                </a:solidFill>
              </a:rPr>
              <a:t>ould</a:t>
            </a:r>
            <a:r>
              <a:rPr lang="en-US" sz="1800" dirty="0" smtClean="0"/>
              <a:t> be solved by P802.11ak.  (Whether the eventual solution will be in P802.1Qbz, P802.11ak, or not specified.)</a:t>
            </a:r>
            <a:endParaRPr lang="en-US" sz="1800" dirty="0"/>
          </a:p>
          <a:p>
            <a:pPr fontAlgn="auto">
              <a:spcAft>
                <a:spcPts val="0"/>
              </a:spcAft>
              <a:buFont typeface="Arial" pitchFamily="34" charset="0"/>
              <a:buChar char="•"/>
              <a:defRPr/>
            </a:pPr>
            <a:r>
              <a:rPr lang="en-US" sz="1800" dirty="0"/>
              <a:t>There are </a:t>
            </a:r>
            <a:r>
              <a:rPr lang="en-US" sz="1800" dirty="0" smtClean="0"/>
              <a:t>often many </a:t>
            </a:r>
            <a:r>
              <a:rPr lang="en-US" sz="1800" dirty="0"/>
              <a:t>possible ways to solve </a:t>
            </a:r>
            <a:r>
              <a:rPr lang="en-US" sz="1800" dirty="0" smtClean="0"/>
              <a:t>each problem</a:t>
            </a:r>
            <a:r>
              <a:rPr lang="en-US" sz="1800" dirty="0"/>
              <a:t>.</a:t>
            </a:r>
          </a:p>
          <a:p>
            <a:pPr fontAlgn="auto">
              <a:spcAft>
                <a:spcPts val="0"/>
              </a:spcAft>
              <a:buFont typeface="Arial" pitchFamily="34" charset="0"/>
              <a:buChar char="•"/>
              <a:defRPr/>
            </a:pPr>
            <a:r>
              <a:rPr lang="en-US" sz="1800" dirty="0"/>
              <a:t>This </a:t>
            </a:r>
            <a:r>
              <a:rPr lang="en-US" sz="1800" dirty="0" smtClean="0"/>
              <a:t>deck primarily </a:t>
            </a:r>
            <a:r>
              <a:rPr lang="en-US" sz="1800" dirty="0"/>
              <a:t>concentrates on the problem statement, not the </a:t>
            </a:r>
            <a:r>
              <a:rPr lang="en-US" sz="1800" dirty="0" smtClean="0"/>
              <a:t>solution.</a:t>
            </a:r>
          </a:p>
          <a:p>
            <a:pPr fontAlgn="auto">
              <a:spcAft>
                <a:spcPts val="0"/>
              </a:spcAft>
              <a:buFont typeface="Arial" pitchFamily="34" charset="0"/>
              <a:buChar char="•"/>
              <a:defRPr/>
            </a:pPr>
            <a:r>
              <a:rPr lang="en-US" sz="1800" dirty="0">
                <a:solidFill>
                  <a:schemeClr val="accent6"/>
                </a:solidFill>
              </a:rPr>
              <a:t>This deck assumes the use of the point-to-point model for 802.11 integration into the network, not the emulated LAN model.  Elements of the emulated bridge model will probably be required to solve some problems.</a:t>
            </a:r>
          </a:p>
        </p:txBody>
      </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8313713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85800" y="404664"/>
            <a:ext cx="7770813" cy="1065213"/>
          </a:xfrm>
        </p:spPr>
        <p:txBody>
          <a:bodyPr/>
          <a:lstStyle/>
          <a:p>
            <a:r>
              <a:rPr lang="en-US">
                <a:latin typeface="Arial" charset="0"/>
                <a:ea typeface="ヒラギノ角ゴ Pro W3" charset="0"/>
                <a:cs typeface="ヒラギノ角ゴ Pro W3" charset="0"/>
              </a:rPr>
              <a:t>Multicast distribution</a:t>
            </a:r>
          </a:p>
        </p:txBody>
      </p:sp>
      <p:sp>
        <p:nvSpPr>
          <p:cNvPr id="28674" name="Content Placeholder 2"/>
          <p:cNvSpPr>
            <a:spLocks noGrp="1"/>
          </p:cNvSpPr>
          <p:nvPr>
            <p:ph idx="1"/>
          </p:nvPr>
        </p:nvSpPr>
        <p:spPr>
          <a:xfrm>
            <a:off x="655638" y="1219200"/>
            <a:ext cx="7940675" cy="5076825"/>
          </a:xfrm>
        </p:spPr>
        <p:txBody>
          <a:bodyPr>
            <a:normAutofit fontScale="85000" lnSpcReduction="10000"/>
          </a:bodyPr>
          <a:lstStyle/>
          <a:p>
            <a:r>
              <a:rPr lang="en-US" dirty="0">
                <a:latin typeface="Arial" charset="0"/>
                <a:ea typeface="ヒラギノ角ゴ Pro W3" charset="0"/>
                <a:cs typeface="ヒラギノ角ゴ Pro W3" charset="0"/>
              </a:rPr>
              <a:t>One solution would be to extend/modify MSTP </a:t>
            </a:r>
            <a:r>
              <a:rPr lang="en-US" dirty="0" smtClean="0">
                <a:latin typeface="Arial" charset="0"/>
                <a:ea typeface="ヒラギノ角ゴ Pro W3" charset="0"/>
                <a:cs typeface="ヒラギノ角ゴ Pro W3" charset="0"/>
              </a:rPr>
              <a:t>and </a:t>
            </a:r>
            <a:r>
              <a:rPr lang="en-US" dirty="0">
                <a:latin typeface="Arial" charset="0"/>
                <a:ea typeface="ヒラギノ角ゴ Pro W3" charset="0"/>
                <a:cs typeface="ヒラギノ角ゴ Pro W3" charset="0"/>
              </a:rPr>
              <a:t>Shortest Path Bridging </a:t>
            </a:r>
            <a:r>
              <a:rPr lang="en-US" dirty="0" smtClean="0">
                <a:latin typeface="Arial" charset="0"/>
                <a:ea typeface="ヒラギノ角ゴ Pro W3" charset="0"/>
                <a:cs typeface="ヒラギノ角ゴ Pro W3" charset="0"/>
              </a:rPr>
              <a:t>in P802.1Qbz to </a:t>
            </a:r>
            <a:r>
              <a:rPr lang="en-US" dirty="0">
                <a:latin typeface="Arial" charset="0"/>
                <a:ea typeface="ヒラギノ角ゴ Pro W3" charset="0"/>
                <a:cs typeface="ヒラギノ角ゴ Pro W3" charset="0"/>
              </a:rPr>
              <a:t>provide a handshake </a:t>
            </a:r>
            <a:r>
              <a:rPr lang="en-US" dirty="0" smtClean="0">
                <a:latin typeface="Arial" charset="0"/>
                <a:ea typeface="ヒラギノ角ゴ Pro W3" charset="0"/>
                <a:cs typeface="ヒラギノ角ゴ Pro W3" charset="0"/>
              </a:rPr>
              <a:t>for bridge </a:t>
            </a:r>
            <a:r>
              <a:rPr lang="en-US" b="1" dirty="0" smtClean="0">
                <a:latin typeface="Arial" charset="0"/>
                <a:ea typeface="ヒラギノ角ゴ Pro W3" charset="0"/>
                <a:cs typeface="ヒラギノ角ゴ Pro W3" charset="0"/>
              </a:rPr>
              <a:t>C </a:t>
            </a:r>
            <a:r>
              <a:rPr lang="en-US" dirty="0" smtClean="0">
                <a:latin typeface="Arial" charset="0"/>
                <a:ea typeface="ヒラギノ角ゴ Pro W3" charset="0"/>
                <a:cs typeface="ヒラギノ角ゴ Pro W3" charset="0"/>
              </a:rPr>
              <a:t>to </a:t>
            </a:r>
            <a:r>
              <a:rPr lang="en-US" dirty="0">
                <a:latin typeface="Arial" charset="0"/>
                <a:ea typeface="ヒラギノ角ゴ Pro W3" charset="0"/>
                <a:cs typeface="ヒラギノ角ゴ Pro W3" charset="0"/>
              </a:rPr>
              <a:t>tell </a:t>
            </a:r>
            <a:r>
              <a:rPr lang="en-US" dirty="0" smtClean="0">
                <a:latin typeface="Arial" charset="0"/>
                <a:ea typeface="ヒラギノ角ゴ Pro W3" charset="0"/>
                <a:cs typeface="ヒラギノ角ゴ Pro W3" charset="0"/>
              </a:rPr>
              <a:t>the AP/bridge that it knows the </a:t>
            </a:r>
            <a:r>
              <a:rPr lang="en-US" dirty="0">
                <a:latin typeface="Arial" charset="0"/>
                <a:ea typeface="ヒラギノ角ゴ Pro W3" charset="0"/>
                <a:cs typeface="ヒラギノ角ゴ Pro W3" charset="0"/>
              </a:rPr>
              <a:t>AP end of the link is </a:t>
            </a:r>
            <a:r>
              <a:rPr lang="en-US" dirty="0" smtClean="0">
                <a:latin typeface="Arial" charset="0"/>
                <a:ea typeface="ヒラギノ角ゴ Pro W3" charset="0"/>
                <a:cs typeface="ヒラギノ角ゴ Pro W3" charset="0"/>
              </a:rPr>
              <a:t>blocked, so it is OK for the AP to send it to all; bridge </a:t>
            </a:r>
            <a:r>
              <a:rPr lang="en-US" b="1" dirty="0" smtClean="0">
                <a:latin typeface="Arial" charset="0"/>
                <a:ea typeface="ヒラギノ角ゴ Pro W3" charset="0"/>
                <a:cs typeface="ヒラギノ角ゴ Pro W3" charset="0"/>
              </a:rPr>
              <a:t>C</a:t>
            </a:r>
            <a:r>
              <a:rPr lang="en-US" dirty="0" smtClean="0">
                <a:latin typeface="Arial" charset="0"/>
                <a:ea typeface="ヒラギノ角ゴ Pro W3" charset="0"/>
                <a:cs typeface="ヒラギノ角ゴ Pro W3" charset="0"/>
              </a:rPr>
              <a:t> will discard </a:t>
            </a:r>
            <a:r>
              <a:rPr lang="en-US" dirty="0" smtClean="0">
                <a:latin typeface="Arial" charset="0"/>
                <a:ea typeface="ヒラギノ角ゴ Pro W3" charset="0"/>
                <a:cs typeface="ヒラギノ角ゴ Pro W3" charset="0"/>
              </a:rPr>
              <a:t>it.</a:t>
            </a:r>
            <a:endParaRPr lang="en-US" dirty="0" smtClean="0">
              <a:latin typeface="Arial" charset="0"/>
              <a:ea typeface="ヒラギノ角ゴ Pro W3" charset="0"/>
              <a:cs typeface="ヒラギノ角ゴ Pro W3" charset="0"/>
            </a:endParaRPr>
          </a:p>
          <a:p>
            <a:r>
              <a:rPr lang="en-US" dirty="0" smtClean="0">
                <a:latin typeface="Arial" charset="0"/>
                <a:ea typeface="ヒラギノ角ゴ Pro W3" charset="0"/>
                <a:cs typeface="ヒラギノ角ゴ Pro W3" charset="0"/>
              </a:rPr>
              <a:t>A parallel solution </a:t>
            </a:r>
            <a:r>
              <a:rPr lang="en-US" dirty="0">
                <a:latin typeface="Arial" charset="0"/>
                <a:ea typeface="ヒラギノ角ゴ Pro W3" charset="0"/>
                <a:cs typeface="ヒラギノ角ゴ Pro W3" charset="0"/>
              </a:rPr>
              <a:t>is to send multiple unicasts to the bridges, at least until the handshake (if any) is done.</a:t>
            </a:r>
          </a:p>
          <a:p>
            <a:r>
              <a:rPr lang="en-US" dirty="0" smtClean="0">
                <a:latin typeface="Arial" charset="0"/>
                <a:ea typeface="ヒラギノ角ゴ Pro W3" charset="0"/>
                <a:cs typeface="ヒラギノ角ゴ Pro W3" charset="0"/>
              </a:rPr>
              <a:t>A complete solution </a:t>
            </a:r>
            <a:r>
              <a:rPr lang="en-US" dirty="0">
                <a:latin typeface="Arial" charset="0"/>
                <a:ea typeface="ヒラギノ角ゴ Pro W3" charset="0"/>
                <a:cs typeface="ヒラギノ角ゴ Pro W3" charset="0"/>
              </a:rPr>
              <a:t>would be to provision a set </a:t>
            </a:r>
            <a:r>
              <a:rPr lang="en-US" dirty="0" smtClean="0">
                <a:latin typeface="Arial" charset="0"/>
                <a:ea typeface="ヒラギノ角ゴ Pro W3" charset="0"/>
                <a:cs typeface="ヒラギノ角ゴ Pro W3" charset="0"/>
              </a:rPr>
              <a:t>of multicast </a:t>
            </a:r>
            <a:r>
              <a:rPr lang="en-US" dirty="0">
                <a:latin typeface="Arial" charset="0"/>
                <a:ea typeface="ヒラギノ角ゴ Pro W3" charset="0"/>
                <a:cs typeface="ヒラギノ角ゴ Pro W3" charset="0"/>
              </a:rPr>
              <a:t>Receive Addresses, in frames sent by the AP, to specify sets of bridge / stations.  (In this case, </a:t>
            </a:r>
            <a:r>
              <a:rPr lang="ja-JP" altLang="en-US" dirty="0">
                <a:latin typeface="Arial" charset="0"/>
                <a:ea typeface="ヒラギノ角ゴ Pro W3" charset="0"/>
                <a:cs typeface="ヒラギノ角ゴ Pro W3" charset="0"/>
              </a:rPr>
              <a:t>“</a:t>
            </a:r>
            <a:r>
              <a:rPr lang="en-US" altLang="ja-JP" b="1" dirty="0">
                <a:latin typeface="Arial" charset="0"/>
                <a:ea typeface="ヒラギノ角ゴ Pro W3" charset="0"/>
                <a:cs typeface="ヒラギノ角ゴ Pro W3" charset="0"/>
              </a:rPr>
              <a:t>A</a:t>
            </a:r>
            <a:r>
              <a:rPr lang="en-US" altLang="ja-JP" dirty="0">
                <a:latin typeface="Arial" charset="0"/>
                <a:ea typeface="ヒラギノ角ゴ Pro W3" charset="0"/>
                <a:cs typeface="ヒラギノ角ゴ Pro W3" charset="0"/>
              </a:rPr>
              <a:t> and </a:t>
            </a:r>
            <a:r>
              <a:rPr lang="en-US" altLang="ja-JP" b="1" dirty="0">
                <a:latin typeface="Arial" charset="0"/>
                <a:ea typeface="ヒラギノ角ゴ Pro W3" charset="0"/>
                <a:cs typeface="ヒラギノ角ゴ Pro W3" charset="0"/>
              </a:rPr>
              <a:t>B</a:t>
            </a:r>
            <a:r>
              <a:rPr lang="en-US" altLang="ja-JP" dirty="0">
                <a:latin typeface="Arial" charset="0"/>
                <a:ea typeface="ヒラギノ角ゴ Pro W3" charset="0"/>
                <a:cs typeface="ヒラギノ角ゴ Pro W3" charset="0"/>
              </a:rPr>
              <a:t> but not </a:t>
            </a:r>
            <a:r>
              <a:rPr lang="en-US" altLang="ja-JP" b="1" dirty="0">
                <a:latin typeface="Arial" charset="0"/>
                <a:ea typeface="ヒラギノ角ゴ Pro W3" charset="0"/>
                <a:cs typeface="ヒラギノ角ゴ Pro W3" charset="0"/>
              </a:rPr>
              <a:t>C</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a:t>
            </a:r>
          </a:p>
          <a:p>
            <a:pPr lvl="1"/>
            <a:r>
              <a:rPr lang="en-US" dirty="0">
                <a:latin typeface="Arial" charset="0"/>
                <a:ea typeface="ヒラギノ角ゴ Pro W3" charset="0"/>
              </a:rPr>
              <a:t>This latter idea has its own problems </a:t>
            </a:r>
            <a:r>
              <a:rPr lang="en-US" dirty="0" smtClean="0">
                <a:latin typeface="Arial" charset="0"/>
                <a:ea typeface="ヒラギノ角ゴ Pro W3" charset="0"/>
              </a:rPr>
              <a:t>– there are 2</a:t>
            </a:r>
            <a:r>
              <a:rPr lang="en-US" baseline="30000" dirty="0" smtClean="0">
                <a:latin typeface="Arial" charset="0"/>
                <a:ea typeface="ヒラギノ角ゴ Pro W3" charset="0"/>
              </a:rPr>
              <a:t>N</a:t>
            </a:r>
            <a:r>
              <a:rPr lang="en-US" dirty="0" smtClean="0">
                <a:latin typeface="Arial" charset="0"/>
                <a:ea typeface="ヒラギノ角ゴ Pro W3" charset="0"/>
              </a:rPr>
              <a:t> possible sets of destinations.</a:t>
            </a:r>
          </a:p>
          <a:p>
            <a:pPr lvl="1"/>
            <a:r>
              <a:rPr lang="en-US" dirty="0" smtClean="0">
                <a:latin typeface="Arial" charset="0"/>
                <a:ea typeface="ヒラギノ角ゴ Pro W3" charset="0"/>
              </a:rPr>
              <a:t>Perhaps we limit </a:t>
            </a:r>
            <a:r>
              <a:rPr lang="en-US" dirty="0">
                <a:latin typeface="Arial" charset="0"/>
                <a:ea typeface="ヒラギノ角ゴ Pro W3" charset="0"/>
              </a:rPr>
              <a:t>an AP to at most 24 bridge/stations (the number of bits available following the OUI in a MAC address), or define a protocol for distributing a mapping of vectors of stations to 24-bit IDs</a:t>
            </a:r>
            <a:r>
              <a:rPr lang="en-US" dirty="0" smtClean="0">
                <a:latin typeface="Arial" charset="0"/>
                <a:ea typeface="ヒラギノ角ゴ Pro W3" charset="0"/>
              </a:rPr>
              <a:t>.</a:t>
            </a:r>
          </a:p>
          <a:p>
            <a:r>
              <a:rPr lang="en-US" dirty="0" smtClean="0">
                <a:latin typeface="Arial" charset="0"/>
                <a:ea typeface="ヒラギノ角ゴ Pro W3" charset="0"/>
              </a:rPr>
              <a:t>Hopefully, someone has a better idea than any of the above.</a:t>
            </a:r>
            <a:endParaRPr lang="en-US" dirty="0">
              <a:latin typeface="Arial" charset="0"/>
              <a:ea typeface="ヒラギノ角ゴ Pro W3" charset="0"/>
            </a:endParaRPr>
          </a:p>
        </p:txBody>
      </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767511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Station subset problem #3</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31</a:t>
            </a:fld>
            <a:endParaRPr lang="en-GB"/>
          </a:p>
        </p:txBody>
      </p:sp>
    </p:spTree>
    <p:extLst>
      <p:ext uri="{BB962C8B-B14F-4D97-AF65-F5344CB8AC3E}">
        <p14:creationId xmlns:p14="http://schemas.microsoft.com/office/powerpoint/2010/main" val="609765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02568"/>
            <a:ext cx="8588861" cy="838200"/>
          </a:xfrm>
        </p:spPr>
        <p:txBody>
          <a:bodyPr/>
          <a:lstStyle/>
          <a:p>
            <a:r>
              <a:rPr lang="en-US" dirty="0" smtClean="0">
                <a:solidFill>
                  <a:srgbClr val="000000"/>
                </a:solidFill>
              </a:rPr>
              <a:t>802.1Q egress tagging</a:t>
            </a:r>
            <a:endParaRPr lang="en-US" dirty="0">
              <a:solidFill>
                <a:srgbClr val="000000"/>
              </a:solidFill>
            </a:endParaRPr>
          </a:p>
        </p:txBody>
      </p:sp>
      <p:sp>
        <p:nvSpPr>
          <p:cNvPr id="3" name="Text Placeholder 2"/>
          <p:cNvSpPr>
            <a:spLocks noGrp="1"/>
          </p:cNvSpPr>
          <p:nvPr>
            <p:ph type="body" sz="quarter" idx="10"/>
          </p:nvPr>
        </p:nvSpPr>
        <p:spPr/>
        <p:txBody>
          <a:bodyPr/>
          <a:lstStyle/>
          <a:p>
            <a:r>
              <a:rPr lang="en-US" dirty="0" smtClean="0"/>
              <a:t>Note that it is the “Media Access Method Independent Functions (6.9)” that interpret an incoming VLAN tag or generate an outgoing tag on a given port; this is outside the relay function, in the location in the 802.11 diagram occupied by an empty box.</a:t>
            </a:r>
          </a:p>
          <a:p>
            <a:endParaRPr lang="en-US" dirty="0"/>
          </a:p>
        </p:txBody>
      </p:sp>
      <p:pic>
        <p:nvPicPr>
          <p:cNvPr id="4" name="Picture 3"/>
          <p:cNvPicPr>
            <a:picLocks noChangeAspect="1"/>
          </p:cNvPicPr>
          <p:nvPr/>
        </p:nvPicPr>
        <p:blipFill>
          <a:blip r:embed="rId2"/>
          <a:stretch>
            <a:fillRect/>
          </a:stretch>
        </p:blipFill>
        <p:spPr>
          <a:xfrm>
            <a:off x="152400" y="2514600"/>
            <a:ext cx="5111261" cy="4114800"/>
          </a:xfrm>
          <a:prstGeom prst="rect">
            <a:avLst/>
          </a:prstGeom>
        </p:spPr>
      </p:pic>
      <p:pic>
        <p:nvPicPr>
          <p:cNvPr id="5" name="Picture 4"/>
          <p:cNvPicPr>
            <a:picLocks noChangeAspect="1"/>
          </p:cNvPicPr>
          <p:nvPr/>
        </p:nvPicPr>
        <p:blipFill>
          <a:blip r:embed="rId3"/>
          <a:stretch>
            <a:fillRect/>
          </a:stretch>
        </p:blipFill>
        <p:spPr>
          <a:xfrm>
            <a:off x="5257800" y="2534671"/>
            <a:ext cx="3503083" cy="3800605"/>
          </a:xfrm>
          <a:prstGeom prst="rect">
            <a:avLst/>
          </a:prstGeom>
        </p:spPr>
      </p:pic>
      <p:sp>
        <p:nvSpPr>
          <p:cNvPr id="6" name="Oval 5"/>
          <p:cNvSpPr/>
          <p:nvPr/>
        </p:nvSpPr>
        <p:spPr>
          <a:xfrm>
            <a:off x="3505200" y="3352800"/>
            <a:ext cx="609600" cy="762000"/>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7" name="Oval 6"/>
          <p:cNvSpPr/>
          <p:nvPr/>
        </p:nvSpPr>
        <p:spPr>
          <a:xfrm>
            <a:off x="381000" y="3352800"/>
            <a:ext cx="609600" cy="762000"/>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8" name="Oval 7"/>
          <p:cNvSpPr/>
          <p:nvPr/>
        </p:nvSpPr>
        <p:spPr>
          <a:xfrm>
            <a:off x="5562600" y="3124200"/>
            <a:ext cx="533400" cy="457200"/>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
        <p:nvSpPr>
          <p:cNvPr id="9" name="Oval 8"/>
          <p:cNvSpPr/>
          <p:nvPr/>
        </p:nvSpPr>
        <p:spPr>
          <a:xfrm>
            <a:off x="7970815" y="3124200"/>
            <a:ext cx="533400" cy="457200"/>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p:txBody>
      </p:sp>
    </p:spTree>
    <p:extLst>
      <p:ext uri="{BB962C8B-B14F-4D97-AF65-F5344CB8AC3E}">
        <p14:creationId xmlns:p14="http://schemas.microsoft.com/office/powerpoint/2010/main" val="2236924911"/>
      </p:ext>
    </p:extLst>
  </p:cSld>
  <p:clrMapOvr>
    <a:masterClrMapping/>
  </p:clrMapOvr>
  <p:transition xmlns:p14="http://schemas.microsoft.com/office/powerpoint/2010/mai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8533"/>
            <a:ext cx="8588861" cy="838200"/>
          </a:xfrm>
        </p:spPr>
        <p:txBody>
          <a:bodyPr/>
          <a:lstStyle/>
          <a:p>
            <a:r>
              <a:rPr lang="en-US" dirty="0">
                <a:solidFill>
                  <a:srgbClr val="000000"/>
                </a:solidFill>
              </a:rPr>
              <a:t>802.1Q </a:t>
            </a:r>
            <a:r>
              <a:rPr lang="en-US" dirty="0" smtClean="0">
                <a:solidFill>
                  <a:srgbClr val="000000"/>
                </a:solidFill>
              </a:rPr>
              <a:t>egress tagging</a:t>
            </a:r>
            <a:endParaRPr lang="en-US" dirty="0">
              <a:solidFill>
                <a:srgbClr val="000000"/>
              </a:solidFill>
            </a:endParaRPr>
          </a:p>
        </p:txBody>
      </p:sp>
      <p:sp>
        <p:nvSpPr>
          <p:cNvPr id="3" name="Text Placeholder 2"/>
          <p:cNvSpPr>
            <a:spLocks noGrp="1"/>
          </p:cNvSpPr>
          <p:nvPr>
            <p:ph type="body" sz="quarter" idx="10"/>
          </p:nvPr>
        </p:nvSpPr>
        <p:spPr>
          <a:xfrm>
            <a:off x="239713" y="1469133"/>
            <a:ext cx="8578850" cy="5200227"/>
          </a:xfrm>
        </p:spPr>
        <p:txBody>
          <a:bodyPr/>
          <a:lstStyle/>
          <a:p>
            <a:r>
              <a:rPr lang="en-US" dirty="0" smtClean="0"/>
              <a:t>Whether a frame is tagged or not tagged on certain “ports” == “associations with other stations” certainly affects whether a given frame can be multicast to multiple stations or not, or to which stations it is to be multicast.</a:t>
            </a:r>
          </a:p>
          <a:p>
            <a:r>
              <a:rPr lang="en-US" dirty="0" smtClean="0"/>
              <a:t>It </a:t>
            </a:r>
            <a:r>
              <a:rPr lang="en-US" dirty="0" smtClean="0"/>
              <a:t>will take further discussion to resolve this.</a:t>
            </a:r>
            <a:endParaRPr lang="en-US" dirty="0"/>
          </a:p>
        </p:txBody>
      </p:sp>
      <p:sp>
        <p:nvSpPr>
          <p:cNvPr id="4" name="Rectangle 27"/>
          <p:cNvSpPr>
            <a:spLocks noChangeArrowheads="1"/>
          </p:cNvSpPr>
          <p:nvPr/>
        </p:nvSpPr>
        <p:spPr bwMode="auto">
          <a:xfrm>
            <a:off x="6209801" y="4364062"/>
            <a:ext cx="738185" cy="396875"/>
          </a:xfrm>
          <a:prstGeom prst="rect">
            <a:avLst/>
          </a:prstGeom>
          <a:noFill/>
          <a:ln w="57150">
            <a:solidFill>
              <a:srgbClr val="0000FF"/>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pPr algn="ctr"/>
            <a:r>
              <a:rPr lang="en-US" sz="1800" b="1" dirty="0" smtClean="0">
                <a:solidFill>
                  <a:srgbClr val="000000"/>
                </a:solidFill>
                <a:latin typeface="Arial"/>
                <a:cs typeface="Arial"/>
              </a:rPr>
              <a:t>AP/B</a:t>
            </a:r>
            <a:endParaRPr lang="en-US" sz="1800" b="1" dirty="0">
              <a:solidFill>
                <a:srgbClr val="000000"/>
              </a:solidFill>
              <a:latin typeface="Arial"/>
              <a:cs typeface="Arial"/>
            </a:endParaRPr>
          </a:p>
        </p:txBody>
      </p:sp>
      <p:cxnSp>
        <p:nvCxnSpPr>
          <p:cNvPr id="5" name="Straight Connector 60"/>
          <p:cNvCxnSpPr>
            <a:cxnSpLocks noChangeShapeType="1"/>
          </p:cNvCxnSpPr>
          <p:nvPr/>
        </p:nvCxnSpPr>
        <p:spPr bwMode="auto">
          <a:xfrm rot="5400000" flipH="1" flipV="1">
            <a:off x="5889124" y="4759349"/>
            <a:ext cx="438150" cy="4413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6" name="Straight Connector 64"/>
          <p:cNvCxnSpPr>
            <a:cxnSpLocks noChangeShapeType="1"/>
            <a:endCxn id="4" idx="2"/>
          </p:cNvCxnSpPr>
          <p:nvPr/>
        </p:nvCxnSpPr>
        <p:spPr bwMode="auto">
          <a:xfrm flipH="1" flipV="1">
            <a:off x="6578894" y="4760937"/>
            <a:ext cx="194470" cy="409576"/>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7" name="Oval 5"/>
          <p:cNvSpPr>
            <a:spLocks noChangeArrowheads="1"/>
          </p:cNvSpPr>
          <p:nvPr/>
        </p:nvSpPr>
        <p:spPr bwMode="auto">
          <a:xfrm>
            <a:off x="5376361" y="5769000"/>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8" name="Oval 6"/>
          <p:cNvSpPr>
            <a:spLocks noChangeArrowheads="1"/>
          </p:cNvSpPr>
          <p:nvPr/>
        </p:nvSpPr>
        <p:spPr bwMode="auto">
          <a:xfrm>
            <a:off x="6024061" y="5949975"/>
            <a:ext cx="287338"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9" name="Oval 7"/>
          <p:cNvSpPr>
            <a:spLocks noChangeArrowheads="1"/>
          </p:cNvSpPr>
          <p:nvPr/>
        </p:nvSpPr>
        <p:spPr bwMode="auto">
          <a:xfrm>
            <a:off x="6168524" y="5518175"/>
            <a:ext cx="287337" cy="287337"/>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10" name="Oval 8"/>
          <p:cNvSpPr>
            <a:spLocks noChangeArrowheads="1"/>
          </p:cNvSpPr>
          <p:nvPr/>
        </p:nvSpPr>
        <p:spPr bwMode="auto">
          <a:xfrm>
            <a:off x="6947986" y="5780112"/>
            <a:ext cx="288925"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800" b="1">
              <a:solidFill>
                <a:srgbClr val="000000"/>
              </a:solidFill>
              <a:latin typeface="Arial"/>
              <a:cs typeface="Arial"/>
            </a:endParaRPr>
          </a:p>
        </p:txBody>
      </p:sp>
      <p:cxnSp>
        <p:nvCxnSpPr>
          <p:cNvPr id="11" name="Straight Connector 13"/>
          <p:cNvCxnSpPr>
            <a:cxnSpLocks noChangeShapeType="1"/>
            <a:endCxn id="7" idx="7"/>
          </p:cNvCxnSpPr>
          <p:nvPr/>
        </p:nvCxnSpPr>
        <p:spPr bwMode="auto">
          <a:xfrm rot="5400000">
            <a:off x="5531937" y="5529287"/>
            <a:ext cx="373062" cy="1920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2" name="Straight Connector 19"/>
          <p:cNvCxnSpPr>
            <a:cxnSpLocks noChangeShapeType="1"/>
            <a:endCxn id="10" idx="0"/>
          </p:cNvCxnSpPr>
          <p:nvPr/>
        </p:nvCxnSpPr>
        <p:spPr bwMode="auto">
          <a:xfrm rot="16200000" flipH="1">
            <a:off x="6801936" y="5489600"/>
            <a:ext cx="363537" cy="2174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3" name="Straight Connector 21"/>
          <p:cNvCxnSpPr>
            <a:cxnSpLocks noChangeShapeType="1"/>
            <a:stCxn id="10" idx="1"/>
            <a:endCxn id="9" idx="5"/>
          </p:cNvCxnSpPr>
          <p:nvPr/>
        </p:nvCxnSpPr>
        <p:spPr bwMode="auto">
          <a:xfrm rot="16200000" flipV="1">
            <a:off x="6672555" y="5504681"/>
            <a:ext cx="60325" cy="5762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23"/>
          <p:cNvCxnSpPr>
            <a:cxnSpLocks noChangeShapeType="1"/>
            <a:stCxn id="9" idx="3"/>
            <a:endCxn id="8" idx="0"/>
          </p:cNvCxnSpPr>
          <p:nvPr/>
        </p:nvCxnSpPr>
        <p:spPr bwMode="auto">
          <a:xfrm rot="5400000">
            <a:off x="6096293" y="5836468"/>
            <a:ext cx="185738" cy="412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86"/>
          <p:cNvCxnSpPr>
            <a:cxnSpLocks noChangeShapeType="1"/>
            <a:stCxn id="10" idx="6"/>
          </p:cNvCxnSpPr>
          <p:nvPr/>
        </p:nvCxnSpPr>
        <p:spPr bwMode="auto">
          <a:xfrm flipV="1">
            <a:off x="7236911" y="5475312"/>
            <a:ext cx="96838" cy="4492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6" name="Oval 3"/>
          <p:cNvSpPr>
            <a:spLocks noChangeArrowheads="1"/>
          </p:cNvSpPr>
          <p:nvPr/>
        </p:nvSpPr>
        <p:spPr bwMode="auto">
          <a:xfrm>
            <a:off x="5743074" y="5199087"/>
            <a:ext cx="288925" cy="287338"/>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17" name="Oval 3"/>
          <p:cNvSpPr>
            <a:spLocks noChangeArrowheads="1"/>
          </p:cNvSpPr>
          <p:nvPr/>
        </p:nvSpPr>
        <p:spPr bwMode="auto">
          <a:xfrm>
            <a:off x="5681161" y="5175275"/>
            <a:ext cx="288925"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A</a:t>
            </a:r>
          </a:p>
        </p:txBody>
      </p:sp>
      <p:sp>
        <p:nvSpPr>
          <p:cNvPr id="18" name="Oval 4"/>
          <p:cNvSpPr>
            <a:spLocks noChangeArrowheads="1"/>
          </p:cNvSpPr>
          <p:nvPr/>
        </p:nvSpPr>
        <p:spPr bwMode="auto">
          <a:xfrm>
            <a:off x="6628899" y="5170512"/>
            <a:ext cx="287337" cy="288925"/>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19" name="Oval 4"/>
          <p:cNvSpPr>
            <a:spLocks noChangeArrowheads="1"/>
          </p:cNvSpPr>
          <p:nvPr/>
        </p:nvSpPr>
        <p:spPr bwMode="auto">
          <a:xfrm>
            <a:off x="6566986" y="5146700"/>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B</a:t>
            </a:r>
          </a:p>
        </p:txBody>
      </p:sp>
      <p:cxnSp>
        <p:nvCxnSpPr>
          <p:cNvPr id="22" name="Straight Connector 31"/>
          <p:cNvCxnSpPr>
            <a:cxnSpLocks noChangeShapeType="1"/>
          </p:cNvCxnSpPr>
          <p:nvPr/>
        </p:nvCxnSpPr>
        <p:spPr bwMode="auto">
          <a:xfrm rot="5400000">
            <a:off x="5804986" y="4713312"/>
            <a:ext cx="381000" cy="3810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23" name="Straight Connector 32"/>
          <p:cNvCxnSpPr>
            <a:cxnSpLocks noChangeShapeType="1"/>
          </p:cNvCxnSpPr>
          <p:nvPr/>
        </p:nvCxnSpPr>
        <p:spPr bwMode="auto">
          <a:xfrm rot="16200000" flipH="1">
            <a:off x="6300286" y="4827612"/>
            <a:ext cx="457200" cy="762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24" name="Straight Connector 64"/>
          <p:cNvCxnSpPr>
            <a:cxnSpLocks noChangeShapeType="1"/>
          </p:cNvCxnSpPr>
          <p:nvPr/>
        </p:nvCxnSpPr>
        <p:spPr bwMode="auto">
          <a:xfrm rot="16200000" flipV="1">
            <a:off x="6913855" y="4747443"/>
            <a:ext cx="377825" cy="461963"/>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26" name="Oval 4"/>
          <p:cNvSpPr>
            <a:spLocks noChangeArrowheads="1"/>
          </p:cNvSpPr>
          <p:nvPr/>
        </p:nvSpPr>
        <p:spPr bwMode="auto">
          <a:xfrm>
            <a:off x="7194049" y="5170512"/>
            <a:ext cx="287337" cy="288925"/>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sz="1800" b="1">
              <a:solidFill>
                <a:srgbClr val="000000"/>
              </a:solidFill>
              <a:latin typeface="Arial"/>
              <a:cs typeface="Arial"/>
            </a:endParaRPr>
          </a:p>
        </p:txBody>
      </p:sp>
      <p:sp>
        <p:nvSpPr>
          <p:cNvPr id="27" name="Oval 4"/>
          <p:cNvSpPr>
            <a:spLocks noChangeArrowheads="1"/>
          </p:cNvSpPr>
          <p:nvPr/>
        </p:nvSpPr>
        <p:spPr bwMode="auto">
          <a:xfrm>
            <a:off x="7132136" y="5146700"/>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C</a:t>
            </a:r>
          </a:p>
        </p:txBody>
      </p:sp>
      <p:cxnSp>
        <p:nvCxnSpPr>
          <p:cNvPr id="29" name="Straight Connector 13"/>
          <p:cNvCxnSpPr>
            <a:cxnSpLocks noChangeShapeType="1"/>
            <a:stCxn id="30" idx="3"/>
            <a:endCxn id="4" idx="0"/>
          </p:cNvCxnSpPr>
          <p:nvPr/>
        </p:nvCxnSpPr>
        <p:spPr bwMode="auto">
          <a:xfrm flipH="1">
            <a:off x="6578894" y="4121725"/>
            <a:ext cx="487372" cy="24233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0" name="Oval 5"/>
          <p:cNvSpPr>
            <a:spLocks noChangeArrowheads="1"/>
          </p:cNvSpPr>
          <p:nvPr/>
        </p:nvSpPr>
        <p:spPr bwMode="auto">
          <a:xfrm>
            <a:off x="7024186" y="3875112"/>
            <a:ext cx="287338" cy="288925"/>
          </a:xfrm>
          <a:prstGeom prst="ellipse">
            <a:avLst/>
          </a:prstGeom>
          <a:noFill/>
          <a:ln w="38100">
            <a:solidFill>
              <a:srgbClr val="FF0000"/>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latin typeface="Arial"/>
              <a:cs typeface="Arial"/>
            </a:endParaRPr>
          </a:p>
        </p:txBody>
      </p:sp>
      <p:sp>
        <p:nvSpPr>
          <p:cNvPr id="31" name="TextBox 65"/>
          <p:cNvSpPr txBox="1">
            <a:spLocks noChangeArrowheads="1"/>
          </p:cNvSpPr>
          <p:nvPr/>
        </p:nvSpPr>
        <p:spPr bwMode="auto">
          <a:xfrm>
            <a:off x="7006724" y="3830662"/>
            <a:ext cx="3381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Arial" charset="0"/>
                <a:ea typeface="ヒラギノ角ゴ Pro W3" charset="0"/>
                <a:cs typeface="ヒラギノ角ゴ Pro W3" charset="0"/>
              </a:defRPr>
            </a:lvl1pPr>
            <a:lvl2pPr marL="742950" indent="-285750">
              <a:defRPr sz="2400" b="1">
                <a:solidFill>
                  <a:schemeClr val="tx1"/>
                </a:solidFill>
                <a:latin typeface="Arial" charset="0"/>
                <a:ea typeface="ヒラギノ角ゴ Pro W3" charset="0"/>
                <a:cs typeface="ヒラギノ角ゴ Pro W3" charset="0"/>
              </a:defRPr>
            </a:lvl2pPr>
            <a:lvl3pPr marL="1143000" indent="-228600">
              <a:defRPr sz="2400" b="1">
                <a:solidFill>
                  <a:schemeClr val="tx1"/>
                </a:solidFill>
                <a:latin typeface="Arial" charset="0"/>
                <a:ea typeface="ヒラギノ角ゴ Pro W3" charset="0"/>
                <a:cs typeface="ヒラギノ角ゴ Pro W3" charset="0"/>
              </a:defRPr>
            </a:lvl3pPr>
            <a:lvl4pPr marL="1600200" indent="-228600">
              <a:defRPr sz="2400" b="1">
                <a:solidFill>
                  <a:schemeClr val="tx1"/>
                </a:solidFill>
                <a:latin typeface="Arial" charset="0"/>
                <a:ea typeface="ヒラギノ角ゴ Pro W3" charset="0"/>
                <a:cs typeface="ヒラギノ角ゴ Pro W3" charset="0"/>
              </a:defRPr>
            </a:lvl4pPr>
            <a:lvl5pPr marL="2057400" indent="-228600">
              <a:defRPr sz="2400" b="1">
                <a:solidFill>
                  <a:schemeClr val="tx1"/>
                </a:solidFill>
                <a:latin typeface="Arial" charset="0"/>
                <a:ea typeface="ヒラギノ角ゴ Pro W3" charset="0"/>
                <a:cs typeface="ヒラギノ角ゴ Pro W3" charset="0"/>
              </a:defRPr>
            </a:lvl5pPr>
            <a:lvl6pPr marL="25146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6pPr>
            <a:lvl7pPr marL="29718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7pPr>
            <a:lvl8pPr marL="34290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8pPr>
            <a:lvl9pPr marL="3886200" indent="-228600" algn="ctr" eaLnBrk="0" fontAlgn="base" hangingPunct="0">
              <a:spcBef>
                <a:spcPct val="0"/>
              </a:spcBef>
              <a:spcAft>
                <a:spcPct val="0"/>
              </a:spcAft>
              <a:defRPr sz="2400" b="1">
                <a:solidFill>
                  <a:schemeClr val="tx1"/>
                </a:solidFill>
                <a:latin typeface="Arial" charset="0"/>
                <a:ea typeface="ヒラギノ角ゴ Pro W3" charset="0"/>
                <a:cs typeface="ヒラギノ角ゴ Pro W3" charset="0"/>
              </a:defRPr>
            </a:lvl9pPr>
          </a:lstStyle>
          <a:p>
            <a:r>
              <a:rPr lang="en-US" sz="1800">
                <a:latin typeface="Arial"/>
                <a:cs typeface="Arial"/>
              </a:rPr>
              <a:t>X</a:t>
            </a:r>
          </a:p>
        </p:txBody>
      </p:sp>
      <p:cxnSp>
        <p:nvCxnSpPr>
          <p:cNvPr id="32" name="Straight Connector 66"/>
          <p:cNvCxnSpPr>
            <a:cxnSpLocks noChangeShapeType="1"/>
          </p:cNvCxnSpPr>
          <p:nvPr/>
        </p:nvCxnSpPr>
        <p:spPr bwMode="auto">
          <a:xfrm rot="10800000" flipV="1">
            <a:off x="6566986" y="4027512"/>
            <a:ext cx="381000" cy="228600"/>
          </a:xfrm>
          <a:prstGeom prst="line">
            <a:avLst/>
          </a:prstGeom>
          <a:noFill/>
          <a:ln w="38100">
            <a:solidFill>
              <a:srgbClr val="3366FF"/>
            </a:solidFill>
            <a:round/>
            <a:headEnd/>
            <a:tailEnd type="arrow" w="med" len="med"/>
          </a:ln>
          <a:extLst>
            <a:ext uri="{909E8E84-426E-40dd-AFC4-6F175D3DCCD1}">
              <a14:hiddenFill xmlns:a14="http://schemas.microsoft.com/office/drawing/2010/main">
                <a:noFill/>
              </a14:hiddenFill>
            </a:ext>
          </a:extLst>
        </p:spPr>
      </p:cxnSp>
      <p:sp>
        <p:nvSpPr>
          <p:cNvPr id="34" name="Oval 4"/>
          <p:cNvSpPr>
            <a:spLocks noChangeArrowheads="1"/>
          </p:cNvSpPr>
          <p:nvPr/>
        </p:nvSpPr>
        <p:spPr bwMode="auto">
          <a:xfrm>
            <a:off x="7775074" y="5183212"/>
            <a:ext cx="287337" cy="288925"/>
          </a:xfrm>
          <a:prstGeom prst="ellipse">
            <a:avLst/>
          </a:prstGeom>
          <a:noFill/>
          <a:ln w="38100">
            <a:solidFill>
              <a:schemeClr val="accent1"/>
            </a:solidFill>
            <a:round/>
            <a:headEn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US">
              <a:latin typeface="Arial"/>
              <a:cs typeface="Arial"/>
            </a:endParaRPr>
          </a:p>
        </p:txBody>
      </p:sp>
      <p:sp>
        <p:nvSpPr>
          <p:cNvPr id="35" name="Oval 4"/>
          <p:cNvSpPr>
            <a:spLocks noChangeArrowheads="1"/>
          </p:cNvSpPr>
          <p:nvPr/>
        </p:nvSpPr>
        <p:spPr bwMode="auto">
          <a:xfrm>
            <a:off x="7713161" y="5159400"/>
            <a:ext cx="287338" cy="2889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dirty="0" smtClean="0">
                <a:solidFill>
                  <a:srgbClr val="000000"/>
                </a:solidFill>
                <a:latin typeface="Arial"/>
                <a:cs typeface="Arial"/>
              </a:rPr>
              <a:t>D</a:t>
            </a:r>
            <a:endParaRPr lang="en-US" sz="1800" b="1" dirty="0">
              <a:solidFill>
                <a:srgbClr val="000000"/>
              </a:solidFill>
              <a:latin typeface="Arial"/>
              <a:cs typeface="Arial"/>
            </a:endParaRPr>
          </a:p>
        </p:txBody>
      </p:sp>
      <p:cxnSp>
        <p:nvCxnSpPr>
          <p:cNvPr id="36" name="Straight Connector 64"/>
          <p:cNvCxnSpPr>
            <a:cxnSpLocks noChangeShapeType="1"/>
            <a:stCxn id="34" idx="1"/>
          </p:cNvCxnSpPr>
          <p:nvPr/>
        </p:nvCxnSpPr>
        <p:spPr bwMode="auto">
          <a:xfrm flipH="1" flipV="1">
            <a:off x="6947986" y="4760936"/>
            <a:ext cx="869168" cy="464588"/>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39" name="Straight Connector 32"/>
          <p:cNvCxnSpPr>
            <a:cxnSpLocks noChangeShapeType="1"/>
          </p:cNvCxnSpPr>
          <p:nvPr/>
        </p:nvCxnSpPr>
        <p:spPr bwMode="auto">
          <a:xfrm>
            <a:off x="6719386" y="4713312"/>
            <a:ext cx="373063" cy="433388"/>
          </a:xfrm>
          <a:prstGeom prst="line">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42" name="Straight Connector 32"/>
          <p:cNvCxnSpPr>
            <a:cxnSpLocks noChangeShapeType="1"/>
          </p:cNvCxnSpPr>
          <p:nvPr/>
        </p:nvCxnSpPr>
        <p:spPr bwMode="auto">
          <a:xfrm>
            <a:off x="7024186" y="4637111"/>
            <a:ext cx="581025" cy="301626"/>
          </a:xfrm>
          <a:prstGeom prst="line">
            <a:avLst/>
          </a:prstGeom>
          <a:noFill/>
          <a:ln w="38100">
            <a:solidFill>
              <a:srgbClr val="FF0000"/>
            </a:solidFill>
            <a:round/>
            <a:headEnd/>
            <a:tailEnd type="arrow" w="med" len="med"/>
          </a:ln>
          <a:extLst>
            <a:ext uri="{909E8E84-426E-40dd-AFC4-6F175D3DCCD1}">
              <a14:hiddenFill xmlns:a14="http://schemas.microsoft.com/office/drawing/2010/main">
                <a:noFill/>
              </a14:hiddenFill>
            </a:ext>
          </a:extLst>
        </p:spPr>
      </p:cxnSp>
      <p:sp>
        <p:nvSpPr>
          <p:cNvPr id="45" name="TextBox 44"/>
          <p:cNvSpPr txBox="1"/>
          <p:nvPr/>
        </p:nvSpPr>
        <p:spPr>
          <a:xfrm>
            <a:off x="5076865" y="4557737"/>
            <a:ext cx="1126029" cy="461665"/>
          </a:xfrm>
          <a:prstGeom prst="rect">
            <a:avLst/>
          </a:prstGeom>
          <a:noFill/>
        </p:spPr>
        <p:txBody>
          <a:bodyPr wrap="none" rtlCol="0">
            <a:spAutoFit/>
          </a:bodyPr>
          <a:lstStyle/>
          <a:p>
            <a:r>
              <a:rPr lang="en-US" dirty="0" smtClean="0">
                <a:solidFill>
                  <a:srgbClr val="008000"/>
                </a:solidFill>
                <a:latin typeface="Arial"/>
                <a:cs typeface="Arial"/>
              </a:rPr>
              <a:t>tagged</a:t>
            </a:r>
            <a:endParaRPr lang="en-US" dirty="0">
              <a:solidFill>
                <a:srgbClr val="008000"/>
              </a:solidFill>
              <a:latin typeface="Arial"/>
              <a:cs typeface="Arial"/>
            </a:endParaRPr>
          </a:p>
        </p:txBody>
      </p:sp>
      <p:sp>
        <p:nvSpPr>
          <p:cNvPr id="46" name="TextBox 45"/>
          <p:cNvSpPr txBox="1"/>
          <p:nvPr/>
        </p:nvSpPr>
        <p:spPr>
          <a:xfrm>
            <a:off x="7529011" y="4481537"/>
            <a:ext cx="1468371" cy="461665"/>
          </a:xfrm>
          <a:prstGeom prst="rect">
            <a:avLst/>
          </a:prstGeom>
          <a:noFill/>
        </p:spPr>
        <p:txBody>
          <a:bodyPr wrap="none" rtlCol="0">
            <a:spAutoFit/>
          </a:bodyPr>
          <a:lstStyle/>
          <a:p>
            <a:r>
              <a:rPr lang="en-US" dirty="0" smtClean="0">
                <a:solidFill>
                  <a:srgbClr val="FF0000"/>
                </a:solidFill>
                <a:latin typeface="Arial"/>
                <a:cs typeface="Arial"/>
              </a:rPr>
              <a:t>untagged</a:t>
            </a:r>
            <a:endParaRPr lang="en-US" dirty="0">
              <a:solidFill>
                <a:srgbClr val="FF0000"/>
              </a:solidFill>
              <a:latin typeface="Arial"/>
              <a:cs typeface="Arial"/>
            </a:endParaRPr>
          </a:p>
        </p:txBody>
      </p:sp>
    </p:spTree>
    <p:extLst>
      <p:ext uri="{BB962C8B-B14F-4D97-AF65-F5344CB8AC3E}">
        <p14:creationId xmlns:p14="http://schemas.microsoft.com/office/powerpoint/2010/main" val="3009364387"/>
      </p:ext>
    </p:extLst>
  </p:cSld>
  <p:clrMapOvr>
    <a:masterClrMapping/>
  </p:clrMapOvr>
  <p:transition xmlns:p14="http://schemas.microsoft.com/office/powerpoint/2010/mai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br>
              <a:rPr lang="en-US" dirty="0" smtClean="0"/>
            </a:br>
            <a:r>
              <a:rPr lang="en-US" dirty="0" smtClean="0"/>
              <a:t>station subset problem</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34</a:t>
            </a:fld>
            <a:endParaRPr lang="en-GB"/>
          </a:p>
        </p:txBody>
      </p:sp>
    </p:spTree>
    <p:extLst>
      <p:ext uri="{BB962C8B-B14F-4D97-AF65-F5344CB8AC3E}">
        <p14:creationId xmlns:p14="http://schemas.microsoft.com/office/powerpoint/2010/main" val="893718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station subset problem</a:t>
            </a:r>
          </a:p>
        </p:txBody>
      </p:sp>
      <p:sp>
        <p:nvSpPr>
          <p:cNvPr id="3" name="Content Placeholder 2"/>
          <p:cNvSpPr>
            <a:spLocks noGrp="1"/>
          </p:cNvSpPr>
          <p:nvPr>
            <p:ph idx="1"/>
          </p:nvPr>
        </p:nvSpPr>
        <p:spPr/>
        <p:txBody>
          <a:bodyPr/>
          <a:lstStyle/>
          <a:p>
            <a:r>
              <a:rPr lang="en-US" dirty="0"/>
              <a:t>The need is for an AP to send a single transmission to some arbitrary subset of the non-AP stations.</a:t>
            </a:r>
          </a:p>
          <a:p>
            <a:r>
              <a:rPr lang="en-US" dirty="0"/>
              <a:t>By extension of the “AP-AP problem”, that subset may include wireless links to other APs, as well</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January 2013</a:t>
            </a:r>
            <a:endParaRPr lang="en-GB" dirty="0"/>
          </a:p>
        </p:txBody>
      </p:sp>
    </p:spTree>
    <p:extLst>
      <p:ext uri="{BB962C8B-B14F-4D97-AF65-F5344CB8AC3E}">
        <p14:creationId xmlns:p14="http://schemas.microsoft.com/office/powerpoint/2010/main" val="3088941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ヒラギノ角ゴ Pro W3" charset="0"/>
                <a:cs typeface="ヒラギノ角ゴ Pro W3" charset="0"/>
              </a:rPr>
              <a:t>Multicasts and Bridge Ports</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36</a:t>
            </a:fld>
            <a:endParaRPr lang="en-GB"/>
          </a:p>
        </p:txBody>
      </p:sp>
    </p:spTree>
    <p:extLst>
      <p:ext uri="{BB962C8B-B14F-4D97-AF65-F5344CB8AC3E}">
        <p14:creationId xmlns:p14="http://schemas.microsoft.com/office/powerpoint/2010/main" val="3581702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50541"/>
            <a:ext cx="8588861" cy="838200"/>
          </a:xfrm>
        </p:spPr>
        <p:txBody>
          <a:bodyPr/>
          <a:lstStyle/>
          <a:p>
            <a:r>
              <a:rPr lang="en-US" dirty="0" smtClean="0">
                <a:solidFill>
                  <a:srgbClr val="000000"/>
                </a:solidFill>
              </a:rPr>
              <a:t>Multicasts and bridge ports</a:t>
            </a:r>
            <a:endParaRPr lang="en-US" dirty="0">
              <a:solidFill>
                <a:srgbClr val="000000"/>
              </a:solidFill>
            </a:endParaRPr>
          </a:p>
        </p:txBody>
      </p:sp>
      <p:sp>
        <p:nvSpPr>
          <p:cNvPr id="3" name="Text Placeholder 2"/>
          <p:cNvSpPr>
            <a:spLocks noGrp="1"/>
          </p:cNvSpPr>
          <p:nvPr>
            <p:ph type="body" sz="quarter" idx="10"/>
          </p:nvPr>
        </p:nvSpPr>
        <p:spPr>
          <a:xfrm>
            <a:off x="239713" y="1541141"/>
            <a:ext cx="8578850" cy="5200227"/>
          </a:xfrm>
        </p:spPr>
        <p:txBody>
          <a:bodyPr/>
          <a:lstStyle/>
          <a:p>
            <a:r>
              <a:rPr lang="en-US" dirty="0" smtClean="0">
                <a:latin typeface="Arial" charset="0"/>
                <a:ea typeface="ヒラギノ角ゴ Pro W3" charset="0"/>
                <a:cs typeface="ヒラギノ角ゴ Pro W3" charset="0"/>
              </a:rPr>
              <a:t>In an 802.1Q </a:t>
            </a:r>
            <a:r>
              <a:rPr lang="en-US" dirty="0">
                <a:latin typeface="Arial" charset="0"/>
                <a:ea typeface="ヒラギノ角ゴ Pro W3" charset="0"/>
                <a:cs typeface="ヒラギノ角ゴ Pro W3" charset="0"/>
              </a:rPr>
              <a:t>B</a:t>
            </a:r>
            <a:r>
              <a:rPr lang="en-US" dirty="0" smtClean="0">
                <a:latin typeface="Arial" charset="0"/>
                <a:ea typeface="ヒラギノ角ゴ Pro W3" charset="0"/>
                <a:cs typeface="ヒラギノ角ゴ Pro W3" charset="0"/>
              </a:rPr>
              <a:t>ridge, a multicast frame received on one port is often replicated and transmitted on multiple separate ports.</a:t>
            </a:r>
          </a:p>
          <a:p>
            <a:r>
              <a:rPr lang="en-US" dirty="0" smtClean="0">
                <a:latin typeface="Arial" charset="0"/>
                <a:ea typeface="ヒラギノ角ゴ Pro W3" charset="0"/>
                <a:cs typeface="ヒラギノ角ゴ Pro W3" charset="0"/>
              </a:rPr>
              <a:t>An Access Point can transmit a single frame to multiple non-AP stations.</a:t>
            </a:r>
            <a:r>
              <a:rPr lang="en-US" dirty="0"/>
              <a:t> </a:t>
            </a:r>
            <a:r>
              <a:rPr lang="en-US" dirty="0" smtClean="0"/>
              <a:t> This seems to violate the Bridge model.</a:t>
            </a:r>
          </a:p>
          <a:p>
            <a:r>
              <a:rPr lang="en-US" dirty="0" smtClean="0">
                <a:latin typeface="Arial" charset="0"/>
                <a:ea typeface="ヒラギノ角ゴ Pro W3" charset="0"/>
                <a:cs typeface="ヒラギノ角ゴ Pro W3" charset="0"/>
              </a:rPr>
              <a:t>802.1 has discussed this problem in the past.  My summary of these discussions is that, while some text needs to be added to 802.1Q, there is no fundamental problem, as will be explained in the following slides.</a:t>
            </a:r>
          </a:p>
        </p:txBody>
      </p:sp>
    </p:spTree>
    <p:extLst>
      <p:ext uri="{BB962C8B-B14F-4D97-AF65-F5344CB8AC3E}">
        <p14:creationId xmlns:p14="http://schemas.microsoft.com/office/powerpoint/2010/main" val="1333791256"/>
      </p:ext>
    </p:extLst>
  </p:cSld>
  <p:clrMapOvr>
    <a:masterClrMapping/>
  </p:clrMapOvr>
  <p:transition xmlns:p14="http://schemas.microsoft.com/office/powerpoint/2010/mai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80009"/>
            <a:ext cx="8588861" cy="838200"/>
          </a:xfrm>
        </p:spPr>
        <p:txBody>
          <a:bodyPr/>
          <a:lstStyle/>
          <a:p>
            <a:r>
              <a:rPr lang="en-US" dirty="0" smtClean="0">
                <a:solidFill>
                  <a:srgbClr val="000000"/>
                </a:solidFill>
              </a:rPr>
              <a:t>IEEE </a:t>
            </a:r>
            <a:r>
              <a:rPr lang="en-US" dirty="0" err="1" smtClean="0">
                <a:solidFill>
                  <a:srgbClr val="000000"/>
                </a:solidFill>
              </a:rPr>
              <a:t>Std</a:t>
            </a:r>
            <a:r>
              <a:rPr lang="en-US" dirty="0" smtClean="0">
                <a:solidFill>
                  <a:srgbClr val="000000"/>
                </a:solidFill>
              </a:rPr>
              <a:t> 802.1Q-2011 Figure 8-10</a:t>
            </a:r>
            <a:endParaRPr lang="en-US" dirty="0">
              <a:solidFill>
                <a:srgbClr val="000000"/>
              </a:solidFill>
            </a:endParaRPr>
          </a:p>
        </p:txBody>
      </p:sp>
      <p:pic>
        <p:nvPicPr>
          <p:cNvPr id="4" name="Picture 3"/>
          <p:cNvPicPr>
            <a:picLocks noChangeAspect="1"/>
          </p:cNvPicPr>
          <p:nvPr/>
        </p:nvPicPr>
        <p:blipFill>
          <a:blip r:embed="rId2"/>
          <a:stretch>
            <a:fillRect/>
          </a:stretch>
        </p:blipFill>
        <p:spPr>
          <a:xfrm>
            <a:off x="990600" y="1723009"/>
            <a:ext cx="6722044" cy="4730327"/>
          </a:xfrm>
          <a:prstGeom prst="rect">
            <a:avLst/>
          </a:prstGeom>
        </p:spPr>
      </p:pic>
    </p:spTree>
    <p:extLst>
      <p:ext uri="{BB962C8B-B14F-4D97-AF65-F5344CB8AC3E}">
        <p14:creationId xmlns:p14="http://schemas.microsoft.com/office/powerpoint/2010/main" val="3058959192"/>
      </p:ext>
    </p:extLst>
  </p:cSld>
  <p:clrMapOvr>
    <a:masterClrMapping/>
  </p:clrMapOvr>
  <p:transition xmlns:p14="http://schemas.microsoft.com/office/powerpoint/2010/mai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6672"/>
            <a:ext cx="8588861" cy="838200"/>
          </a:xfrm>
        </p:spPr>
        <p:txBody>
          <a:bodyPr/>
          <a:lstStyle/>
          <a:p>
            <a:r>
              <a:rPr lang="en-US" dirty="0" smtClean="0">
                <a:solidFill>
                  <a:srgbClr val="000000"/>
                </a:solidFill>
              </a:rPr>
              <a:t>802.1Q forwarding process</a:t>
            </a:r>
            <a:endParaRPr lang="en-US" dirty="0">
              <a:solidFill>
                <a:srgbClr val="000000"/>
              </a:solidFill>
            </a:endParaRPr>
          </a:p>
        </p:txBody>
      </p:sp>
      <p:sp>
        <p:nvSpPr>
          <p:cNvPr id="3" name="Text Placeholder 2"/>
          <p:cNvSpPr>
            <a:spLocks noGrp="1"/>
          </p:cNvSpPr>
          <p:nvPr>
            <p:ph type="body" sz="quarter" idx="10"/>
          </p:nvPr>
        </p:nvSpPr>
        <p:spPr>
          <a:xfrm>
            <a:off x="239713" y="1467272"/>
            <a:ext cx="8578850" cy="5200227"/>
          </a:xfrm>
        </p:spPr>
        <p:txBody>
          <a:bodyPr/>
          <a:lstStyle/>
          <a:p>
            <a:r>
              <a:rPr lang="en-US" dirty="0" smtClean="0">
                <a:latin typeface="Arial" charset="0"/>
                <a:ea typeface="ヒラギノ角ゴ Pro W3" charset="0"/>
                <a:cs typeface="ヒラギノ角ゴ Pro W3" charset="0"/>
              </a:rPr>
              <a:t>8.6.1: Active topology enforcement.</a:t>
            </a:r>
          </a:p>
          <a:p>
            <a:pPr lvl="1"/>
            <a:r>
              <a:rPr lang="en-US" dirty="0" smtClean="0">
                <a:latin typeface="Arial" charset="0"/>
                <a:ea typeface="ヒラギノ角ゴ Pro W3" charset="0"/>
                <a:cs typeface="ヒラギノ角ゴ Pro W3" charset="0"/>
              </a:rPr>
              <a:t>Decide whether port state (blocking) allows frame to enter the relay.</a:t>
            </a:r>
          </a:p>
          <a:p>
            <a:pPr lvl="1"/>
            <a:r>
              <a:rPr lang="en-US" dirty="0" smtClean="0">
                <a:latin typeface="Arial" charset="0"/>
                <a:ea typeface="ヒラギノ角ゴ Pro W3" charset="0"/>
                <a:cs typeface="ヒラギノ角ゴ Pro W3" charset="0"/>
              </a:rPr>
              <a:t>Construct a list of all active (non-blocked) ports (not including the ingress port) and attach it to this frame.</a:t>
            </a:r>
          </a:p>
          <a:p>
            <a:r>
              <a:rPr lang="en-US" dirty="0" smtClean="0">
                <a:latin typeface="Arial" charset="0"/>
                <a:ea typeface="ヒラギノ角ゴ Pro W3" charset="0"/>
                <a:cs typeface="ヒラギノ角ゴ Pro W3" charset="0"/>
              </a:rPr>
              <a:t>8.6.2 Ingress.</a:t>
            </a:r>
          </a:p>
          <a:p>
            <a:pPr lvl="1"/>
            <a:r>
              <a:rPr lang="en-US" dirty="0" smtClean="0">
                <a:latin typeface="Arial" charset="0"/>
                <a:ea typeface="ヒラギノ角ゴ Pro W3" charset="0"/>
                <a:cs typeface="ヒラギノ角ゴ Pro W3" charset="0"/>
              </a:rPr>
              <a:t>Discard the frame if its VLAN tag is not correct.</a:t>
            </a:r>
          </a:p>
          <a:p>
            <a:pPr lvl="1"/>
            <a:r>
              <a:rPr lang="en-US" dirty="0" smtClean="0">
                <a:latin typeface="Arial" charset="0"/>
                <a:ea typeface="ヒラギノ角ゴ Pro W3" charset="0"/>
                <a:cs typeface="ヒラギノ角ゴ Pro W3" charset="0"/>
              </a:rPr>
              <a:t>Learn the frame’s source MAC address.</a:t>
            </a:r>
          </a:p>
          <a:p>
            <a:r>
              <a:rPr lang="en-US" dirty="0" smtClean="0">
                <a:latin typeface="Arial" charset="0"/>
                <a:ea typeface="ヒラギノ角ゴ Pro W3" charset="0"/>
                <a:cs typeface="ヒラギノ角ゴ Pro W3" charset="0"/>
              </a:rPr>
              <a:t>8.6.3 Frame filtering</a:t>
            </a:r>
          </a:p>
          <a:p>
            <a:pPr lvl="1"/>
            <a:r>
              <a:rPr lang="en-US" dirty="0" smtClean="0">
                <a:latin typeface="Arial" charset="0"/>
                <a:ea typeface="ヒラギノ角ゴ Pro W3" charset="0"/>
                <a:cs typeface="ヒラギノ角ゴ Pro W3" charset="0"/>
              </a:rPr>
              <a:t>Use the Filtering Database to filter the port list. That is, eliminate as many ports from the output port list as possible, based on destination MAC address.</a:t>
            </a:r>
          </a:p>
          <a:p>
            <a:r>
              <a:rPr lang="en-US" dirty="0" smtClean="0">
                <a:latin typeface="Arial" charset="0"/>
                <a:ea typeface="ヒラギノ角ゴ Pro W3" charset="0"/>
                <a:cs typeface="ヒラギノ角ゴ Pro W3" charset="0"/>
              </a:rPr>
              <a:t>8.6.4 Egress</a:t>
            </a:r>
          </a:p>
          <a:p>
            <a:pPr lvl="1"/>
            <a:r>
              <a:rPr lang="en-US" dirty="0" smtClean="0">
                <a:latin typeface="Arial" charset="0"/>
                <a:ea typeface="ヒラギノ角ゴ Pro W3" charset="0"/>
                <a:cs typeface="ヒラギノ角ゴ Pro W3" charset="0"/>
              </a:rPr>
              <a:t>Discard frame from certain ports based on VLAN.</a:t>
            </a:r>
          </a:p>
        </p:txBody>
      </p:sp>
    </p:spTree>
    <p:extLst>
      <p:ext uri="{BB962C8B-B14F-4D97-AF65-F5344CB8AC3E}">
        <p14:creationId xmlns:p14="http://schemas.microsoft.com/office/powerpoint/2010/main" val="2045925563"/>
      </p:ext>
    </p:extLst>
  </p:cSld>
  <p:clrMapOvr>
    <a:masterClrMapping/>
  </p:clrMapOvr>
  <p:transition xmlns:p14="http://schemas.microsoft.com/office/powerpoint/2010/mai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Title 1"/>
          <p:cNvSpPr>
            <a:spLocks noGrp="1"/>
          </p:cNvSpPr>
          <p:nvPr>
            <p:ph type="title"/>
          </p:nvPr>
        </p:nvSpPr>
        <p:spPr/>
        <p:txBody>
          <a:bodyPr/>
          <a:lstStyle/>
          <a:p>
            <a:r>
              <a:rPr lang="en-US">
                <a:latin typeface="Arial" charset="0"/>
                <a:ea typeface="ヒラギノ角ゴ Pro W3" charset="0"/>
                <a:cs typeface="ヒラギノ角ゴ Pro W3" charset="0"/>
              </a:rPr>
              <a:t>Set of point-to-point links</a:t>
            </a:r>
          </a:p>
        </p:txBody>
      </p:sp>
      <p:sp>
        <p:nvSpPr>
          <p:cNvPr id="9250" name="Content Placeholder 2"/>
          <p:cNvSpPr>
            <a:spLocks noGrp="1"/>
          </p:cNvSpPr>
          <p:nvPr>
            <p:ph idx="1"/>
          </p:nvPr>
        </p:nvSpPr>
        <p:spPr>
          <a:xfrm>
            <a:off x="4267200" y="1556792"/>
            <a:ext cx="4329113" cy="4613251"/>
          </a:xfrm>
        </p:spPr>
        <p:txBody>
          <a:bodyPr>
            <a:normAutofit fontScale="85000" lnSpcReduction="20000"/>
          </a:bodyPr>
          <a:lstStyle/>
          <a:p>
            <a:r>
              <a:rPr lang="en-US" dirty="0">
                <a:latin typeface="Arial" charset="0"/>
                <a:ea typeface="ヒラギノ角ゴ Pro W3" charset="0"/>
                <a:cs typeface="ヒラギノ角ゴ Pro W3" charset="0"/>
              </a:rPr>
              <a:t>The Access Points and their co-resident bridging functions become integrated AP bridges (AP/</a:t>
            </a:r>
            <a:r>
              <a:rPr lang="en-US" dirty="0" err="1">
                <a:latin typeface="Arial" charset="0"/>
                <a:ea typeface="ヒラギノ角ゴ Pro W3" charset="0"/>
                <a:cs typeface="ヒラギノ角ゴ Pro W3" charset="0"/>
              </a:rPr>
              <a:t>Bs</a:t>
            </a:r>
            <a:r>
              <a:rPr lang="en-US" dirty="0">
                <a:latin typeface="Arial" charset="0"/>
                <a:ea typeface="ヒラギノ角ゴ Pro W3" charset="0"/>
                <a:cs typeface="ヒラギノ角ゴ Pro W3" charset="0"/>
              </a:rPr>
              <a:t>).</a:t>
            </a:r>
          </a:p>
          <a:p>
            <a:r>
              <a:rPr lang="en-US" dirty="0">
                <a:latin typeface="Arial" charset="0"/>
                <a:ea typeface="ヒラギノ角ゴ Pro W3" charset="0"/>
                <a:cs typeface="ヒラギノ角ゴ Pro W3" charset="0"/>
              </a:rPr>
              <a:t>Devices with non-AP station capability(</a:t>
            </a:r>
            <a:r>
              <a:rPr lang="en-US" dirty="0" err="1">
                <a:latin typeface="Arial" charset="0"/>
                <a:ea typeface="ヒラギノ角ゴ Pro W3" charset="0"/>
                <a:cs typeface="ヒラギノ角ゴ Pro W3" charset="0"/>
              </a:rPr>
              <a:t>ies</a:t>
            </a:r>
            <a:r>
              <a:rPr lang="en-US" dirty="0">
                <a:latin typeface="Arial" charset="0"/>
                <a:ea typeface="ヒラギノ角ゴ Pro W3" charset="0"/>
                <a:cs typeface="ヒラギノ角ゴ Pro W3" charset="0"/>
              </a:rPr>
              <a:t>) and wired connections become </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non-AP station bridges</a:t>
            </a:r>
            <a:r>
              <a:rPr lang="ja-JP" altLang="en-US" dirty="0">
                <a:latin typeface="Arial" charset="0"/>
                <a:ea typeface="ヒラギノ角ゴ Pro W3" charset="0"/>
                <a:cs typeface="ヒラギノ角ゴ Pro W3" charset="0"/>
              </a:rPr>
              <a:t>”</a:t>
            </a:r>
            <a:r>
              <a:rPr lang="en-US" altLang="ja-JP" dirty="0">
                <a:latin typeface="Arial" charset="0"/>
                <a:ea typeface="ヒラギノ角ゴ Pro W3" charset="0"/>
                <a:cs typeface="ヒラギノ角ゴ Pro W3" charset="0"/>
              </a:rPr>
              <a:t> (S).</a:t>
            </a:r>
          </a:p>
          <a:p>
            <a:r>
              <a:rPr lang="en-US" dirty="0">
                <a:latin typeface="Arial" charset="0"/>
                <a:ea typeface="ヒラギノ角ゴ Pro W3" charset="0"/>
                <a:cs typeface="ヒラギノ角ゴ Pro W3" charset="0"/>
              </a:rPr>
              <a:t>Of course, not all stations are bridges. (The diamonds are non-bridge non-AP stations.</a:t>
            </a:r>
            <a:r>
              <a:rPr lang="en-US" dirty="0" smtClean="0">
                <a:latin typeface="Arial" charset="0"/>
                <a:ea typeface="ヒラギノ角ゴ Pro W3" charset="0"/>
                <a:cs typeface="ヒラギノ角ゴ Pro W3" charset="0"/>
              </a:rPr>
              <a:t>)</a:t>
            </a:r>
          </a:p>
          <a:p>
            <a:r>
              <a:rPr lang="en-US" dirty="0" smtClean="0">
                <a:latin typeface="Arial" charset="0"/>
                <a:ea typeface="ヒラギノ角ゴ Pro W3" charset="0"/>
                <a:cs typeface="ヒラギノ角ゴ Pro W3" charset="0"/>
              </a:rPr>
              <a:t>Each wireless connection appears, to the bridge functions of the system, to be a separate instance of the MAC service.</a:t>
            </a:r>
            <a:endParaRPr lang="en-US" dirty="0">
              <a:latin typeface="Arial" charset="0"/>
              <a:ea typeface="ヒラギノ角ゴ Pro W3" charset="0"/>
              <a:cs typeface="ヒラギノ角ゴ Pro W3" charset="0"/>
            </a:endParaRPr>
          </a:p>
        </p:txBody>
      </p:sp>
      <p:cxnSp>
        <p:nvCxnSpPr>
          <p:cNvPr id="40" name="Straight Connector 13"/>
          <p:cNvCxnSpPr>
            <a:cxnSpLocks noChangeShapeType="1"/>
          </p:cNvCxnSpPr>
          <p:nvPr/>
        </p:nvCxnSpPr>
        <p:spPr bwMode="auto">
          <a:xfrm rot="5400000">
            <a:off x="745332" y="4277751"/>
            <a:ext cx="627062" cy="152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1" name="Straight Connector 21"/>
          <p:cNvCxnSpPr>
            <a:cxnSpLocks noChangeShapeType="1"/>
          </p:cNvCxnSpPr>
          <p:nvPr/>
        </p:nvCxnSpPr>
        <p:spPr bwMode="auto">
          <a:xfrm rot="10800000">
            <a:off x="1236663" y="3997557"/>
            <a:ext cx="668337" cy="5095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68"/>
          <p:cNvCxnSpPr>
            <a:cxnSpLocks noChangeShapeType="1"/>
          </p:cNvCxnSpPr>
          <p:nvPr/>
        </p:nvCxnSpPr>
        <p:spPr bwMode="auto">
          <a:xfrm rot="10800000">
            <a:off x="1247775" y="3883257"/>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43" name="Straight Connector 68"/>
          <p:cNvCxnSpPr>
            <a:cxnSpLocks noChangeShapeType="1"/>
          </p:cNvCxnSpPr>
          <p:nvPr/>
        </p:nvCxnSpPr>
        <p:spPr bwMode="auto">
          <a:xfrm rot="10800000">
            <a:off x="1722438" y="2845032"/>
            <a:ext cx="936625" cy="1588"/>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44" name="Straight Connector 66"/>
          <p:cNvCxnSpPr>
            <a:cxnSpLocks noChangeShapeType="1"/>
          </p:cNvCxnSpPr>
          <p:nvPr/>
        </p:nvCxnSpPr>
        <p:spPr bwMode="auto">
          <a:xfrm>
            <a:off x="1744663" y="2884720"/>
            <a:ext cx="936625" cy="1587"/>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45" name="Oval 5"/>
          <p:cNvSpPr>
            <a:spLocks noChangeArrowheads="1"/>
          </p:cNvSpPr>
          <p:nvPr/>
        </p:nvSpPr>
        <p:spPr bwMode="auto">
          <a:xfrm>
            <a:off x="838200" y="4667482"/>
            <a:ext cx="287338" cy="288925"/>
          </a:xfrm>
          <a:prstGeom prst="ellipse">
            <a:avLst/>
          </a:prstGeom>
          <a:solidFill>
            <a:srgbClr val="FFFFFF"/>
          </a:solidFill>
          <a:ln w="38100">
            <a:solidFill>
              <a:srgbClr val="FF0000"/>
            </a:solidFill>
            <a:round/>
            <a:headEnd/>
            <a:tailEnd type="arrow" w="med" len="med"/>
          </a:ln>
        </p:spPr>
        <p:txBody>
          <a:bodyPr anchor="ctr"/>
          <a:lstStyle/>
          <a:p>
            <a:pPr algn="ctr"/>
            <a:endParaRPr lang="en-US" sz="1600" b="1">
              <a:solidFill>
                <a:schemeClr val="tx1"/>
              </a:solidFill>
              <a:latin typeface="Arial"/>
              <a:cs typeface="Arial"/>
            </a:endParaRPr>
          </a:p>
        </p:txBody>
      </p:sp>
      <p:sp>
        <p:nvSpPr>
          <p:cNvPr id="46" name="Oval 30"/>
          <p:cNvSpPr>
            <a:spLocks noChangeArrowheads="1"/>
          </p:cNvSpPr>
          <p:nvPr/>
        </p:nvSpPr>
        <p:spPr bwMode="auto">
          <a:xfrm>
            <a:off x="2057400" y="1848082"/>
            <a:ext cx="287338" cy="287338"/>
          </a:xfrm>
          <a:prstGeom prst="ellipse">
            <a:avLst/>
          </a:prstGeom>
          <a:solidFill>
            <a:srgbClr val="FFFFFF"/>
          </a:solidFill>
          <a:ln w="38100">
            <a:solidFill>
              <a:srgbClr val="FF0000"/>
            </a:solidFill>
            <a:round/>
            <a:headEnd/>
            <a:tailEnd type="arrow" w="med" len="med"/>
          </a:ln>
        </p:spPr>
        <p:txBody>
          <a:bodyPr anchor="ctr"/>
          <a:lstStyle/>
          <a:p>
            <a:pPr algn="ctr"/>
            <a:endParaRPr lang="en-US" sz="1600" b="1">
              <a:solidFill>
                <a:schemeClr val="tx1"/>
              </a:solidFill>
              <a:latin typeface="Arial"/>
              <a:cs typeface="Arial"/>
            </a:endParaRPr>
          </a:p>
        </p:txBody>
      </p:sp>
      <p:cxnSp>
        <p:nvCxnSpPr>
          <p:cNvPr id="47" name="Straight Connector 35"/>
          <p:cNvCxnSpPr>
            <a:cxnSpLocks noChangeShapeType="1"/>
            <a:stCxn id="67" idx="0"/>
            <a:endCxn id="46" idx="2"/>
          </p:cNvCxnSpPr>
          <p:nvPr/>
        </p:nvCxnSpPr>
        <p:spPr bwMode="auto">
          <a:xfrm rot="5400000" flipH="1" flipV="1">
            <a:off x="1420019" y="2020326"/>
            <a:ext cx="665162"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37"/>
          <p:cNvCxnSpPr>
            <a:cxnSpLocks noChangeShapeType="1"/>
            <a:stCxn id="46" idx="6"/>
            <a:endCxn id="68" idx="0"/>
          </p:cNvCxnSpPr>
          <p:nvPr/>
        </p:nvCxnSpPr>
        <p:spPr bwMode="auto">
          <a:xfrm>
            <a:off x="2344738" y="1992545"/>
            <a:ext cx="627062" cy="6651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49" name="Oval 43"/>
          <p:cNvSpPr>
            <a:spLocks noChangeArrowheads="1"/>
          </p:cNvSpPr>
          <p:nvPr/>
        </p:nvSpPr>
        <p:spPr bwMode="auto">
          <a:xfrm>
            <a:off x="1905000" y="4362682"/>
            <a:ext cx="287338" cy="287338"/>
          </a:xfrm>
          <a:prstGeom prst="ellipse">
            <a:avLst/>
          </a:prstGeom>
          <a:solidFill>
            <a:srgbClr val="FFFFFF"/>
          </a:solidFill>
          <a:ln w="38100">
            <a:solidFill>
              <a:srgbClr val="FF0000"/>
            </a:solidFill>
            <a:round/>
            <a:headEnd/>
            <a:tailEnd type="arrow" w="med" len="med"/>
          </a:ln>
        </p:spPr>
        <p:txBody>
          <a:bodyPr anchor="ctr"/>
          <a:lstStyle/>
          <a:p>
            <a:pPr algn="ctr"/>
            <a:endParaRPr lang="en-US" sz="1600" b="1">
              <a:solidFill>
                <a:schemeClr val="tx1"/>
              </a:solidFill>
              <a:latin typeface="Arial"/>
              <a:cs typeface="Arial"/>
            </a:endParaRPr>
          </a:p>
        </p:txBody>
      </p:sp>
      <p:sp>
        <p:nvSpPr>
          <p:cNvPr id="50" name="Oval 46"/>
          <p:cNvSpPr>
            <a:spLocks noChangeArrowheads="1"/>
          </p:cNvSpPr>
          <p:nvPr/>
        </p:nvSpPr>
        <p:spPr bwMode="auto">
          <a:xfrm>
            <a:off x="3429000" y="4743682"/>
            <a:ext cx="288925" cy="287338"/>
          </a:xfrm>
          <a:prstGeom prst="ellipse">
            <a:avLst/>
          </a:prstGeom>
          <a:solidFill>
            <a:srgbClr val="FFFFFF"/>
          </a:solidFill>
          <a:ln w="38100">
            <a:solidFill>
              <a:srgbClr val="FF0000"/>
            </a:solidFill>
            <a:round/>
            <a:headEnd/>
            <a:tailEnd type="arrow" w="med" len="med"/>
          </a:ln>
        </p:spPr>
        <p:txBody>
          <a:bodyPr anchor="ctr"/>
          <a:lstStyle/>
          <a:p>
            <a:pPr algn="ctr"/>
            <a:endParaRPr lang="en-US" sz="1600" b="1">
              <a:solidFill>
                <a:schemeClr val="tx1"/>
              </a:solidFill>
              <a:latin typeface="Arial"/>
              <a:cs typeface="Arial"/>
            </a:endParaRPr>
          </a:p>
        </p:txBody>
      </p:sp>
      <p:cxnSp>
        <p:nvCxnSpPr>
          <p:cNvPr id="51" name="Straight Connector 47"/>
          <p:cNvCxnSpPr>
            <a:cxnSpLocks noChangeShapeType="1"/>
            <a:stCxn id="71" idx="6"/>
            <a:endCxn id="72" idx="2"/>
          </p:cNvCxnSpPr>
          <p:nvPr/>
        </p:nvCxnSpPr>
        <p:spPr bwMode="auto">
          <a:xfrm flipV="1">
            <a:off x="2982913" y="3999145"/>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48"/>
          <p:cNvCxnSpPr>
            <a:cxnSpLocks noChangeShapeType="1"/>
            <a:stCxn id="71" idx="3"/>
            <a:endCxn id="49" idx="7"/>
          </p:cNvCxnSpPr>
          <p:nvPr/>
        </p:nvCxnSpPr>
        <p:spPr bwMode="auto">
          <a:xfrm rot="5400000">
            <a:off x="2326481" y="3995176"/>
            <a:ext cx="233363" cy="5873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3" name="Straight Connector 49"/>
          <p:cNvCxnSpPr>
            <a:cxnSpLocks noChangeShapeType="1"/>
            <a:stCxn id="71" idx="5"/>
            <a:endCxn id="50" idx="1"/>
          </p:cNvCxnSpPr>
          <p:nvPr/>
        </p:nvCxnSpPr>
        <p:spPr bwMode="auto">
          <a:xfrm rot="16200000" flipH="1">
            <a:off x="2898775" y="4213457"/>
            <a:ext cx="614363" cy="5318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4" name="Straight Connector 50"/>
          <p:cNvCxnSpPr>
            <a:cxnSpLocks noChangeShapeType="1"/>
            <a:stCxn id="72" idx="4"/>
            <a:endCxn id="50" idx="0"/>
          </p:cNvCxnSpPr>
          <p:nvPr/>
        </p:nvCxnSpPr>
        <p:spPr bwMode="auto">
          <a:xfrm rot="5400000">
            <a:off x="3320256" y="4396814"/>
            <a:ext cx="600075" cy="936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5" name="Straight Connector 52"/>
          <p:cNvCxnSpPr>
            <a:cxnSpLocks noChangeShapeType="1"/>
            <a:stCxn id="50" idx="2"/>
            <a:endCxn id="45" idx="6"/>
          </p:cNvCxnSpPr>
          <p:nvPr/>
        </p:nvCxnSpPr>
        <p:spPr bwMode="auto">
          <a:xfrm rot="10800000">
            <a:off x="1125538" y="4811945"/>
            <a:ext cx="2303462" cy="76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56" name="Straight Connector 60"/>
          <p:cNvCxnSpPr>
            <a:cxnSpLocks noChangeShapeType="1"/>
            <a:stCxn id="70" idx="0"/>
            <a:endCxn id="67" idx="2"/>
          </p:cNvCxnSpPr>
          <p:nvPr/>
        </p:nvCxnSpPr>
        <p:spPr bwMode="auto">
          <a:xfrm rot="5400000" flipH="1" flipV="1">
            <a:off x="972344" y="3277626"/>
            <a:ext cx="698500" cy="252412"/>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7" name="Straight Connector 68"/>
          <p:cNvCxnSpPr>
            <a:cxnSpLocks noChangeShapeType="1"/>
            <a:stCxn id="71" idx="1"/>
          </p:cNvCxnSpPr>
          <p:nvPr/>
        </p:nvCxnSpPr>
        <p:spPr bwMode="auto">
          <a:xfrm rot="16200000" flipV="1">
            <a:off x="1685925" y="2919645"/>
            <a:ext cx="906463" cy="1195387"/>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58" name="Straight Connector 77"/>
          <p:cNvCxnSpPr>
            <a:cxnSpLocks noChangeShapeType="1"/>
            <a:stCxn id="72" idx="0"/>
          </p:cNvCxnSpPr>
          <p:nvPr/>
        </p:nvCxnSpPr>
        <p:spPr bwMode="auto">
          <a:xfrm rot="16200000" flipV="1">
            <a:off x="3001169" y="3190313"/>
            <a:ext cx="788988" cy="542925"/>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59" name="Straight Connector 77"/>
          <p:cNvCxnSpPr>
            <a:cxnSpLocks noChangeShapeType="1"/>
            <a:stCxn id="64" idx="0"/>
            <a:endCxn id="68" idx="3"/>
          </p:cNvCxnSpPr>
          <p:nvPr/>
        </p:nvCxnSpPr>
        <p:spPr bwMode="auto">
          <a:xfrm rot="16200000" flipV="1">
            <a:off x="3513931" y="2771214"/>
            <a:ext cx="287337" cy="45720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60" name="Straight Connector 60"/>
          <p:cNvCxnSpPr>
            <a:cxnSpLocks noChangeShapeType="1"/>
            <a:stCxn id="63" idx="0"/>
            <a:endCxn id="67" idx="1"/>
          </p:cNvCxnSpPr>
          <p:nvPr/>
        </p:nvCxnSpPr>
        <p:spPr bwMode="auto">
          <a:xfrm rot="5400000" flipH="1" flipV="1">
            <a:off x="732631" y="2961714"/>
            <a:ext cx="363537" cy="15240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61" name="Oval 30"/>
          <p:cNvSpPr>
            <a:spLocks noChangeArrowheads="1"/>
          </p:cNvSpPr>
          <p:nvPr/>
        </p:nvSpPr>
        <p:spPr bwMode="auto">
          <a:xfrm>
            <a:off x="3657600" y="1771882"/>
            <a:ext cx="287338" cy="287338"/>
          </a:xfrm>
          <a:prstGeom prst="ellipse">
            <a:avLst/>
          </a:prstGeom>
          <a:solidFill>
            <a:srgbClr val="FFFFFF"/>
          </a:solidFill>
          <a:ln w="38100">
            <a:solidFill>
              <a:srgbClr val="FF0000"/>
            </a:solidFill>
            <a:round/>
            <a:headEnd/>
            <a:tailEnd type="arrow" w="med" len="med"/>
          </a:ln>
        </p:spPr>
        <p:txBody>
          <a:bodyPr anchor="ctr"/>
          <a:lstStyle/>
          <a:p>
            <a:pPr algn="ctr"/>
            <a:endParaRPr lang="en-US" sz="1600" b="1">
              <a:solidFill>
                <a:schemeClr val="tx1"/>
              </a:solidFill>
              <a:latin typeface="Arial"/>
              <a:cs typeface="Arial"/>
            </a:endParaRPr>
          </a:p>
        </p:txBody>
      </p:sp>
      <p:cxnSp>
        <p:nvCxnSpPr>
          <p:cNvPr id="62" name="Straight Connector 35"/>
          <p:cNvCxnSpPr>
            <a:cxnSpLocks noChangeShapeType="1"/>
            <a:endCxn id="61" idx="3"/>
          </p:cNvCxnSpPr>
          <p:nvPr/>
        </p:nvCxnSpPr>
        <p:spPr bwMode="auto">
          <a:xfrm rot="5400000" flipH="1" flipV="1">
            <a:off x="3229769" y="2215588"/>
            <a:ext cx="669925" cy="2714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63" name="Diamond 112"/>
          <p:cNvSpPr>
            <a:spLocks noChangeArrowheads="1"/>
          </p:cNvSpPr>
          <p:nvPr/>
        </p:nvSpPr>
        <p:spPr bwMode="auto">
          <a:xfrm>
            <a:off x="685800" y="3219682"/>
            <a:ext cx="304800" cy="304800"/>
          </a:xfrm>
          <a:prstGeom prst="diamond">
            <a:avLst/>
          </a:prstGeom>
          <a:solidFill>
            <a:srgbClr val="FFFFFF"/>
          </a:solidFill>
          <a:ln w="38100">
            <a:solidFill>
              <a:srgbClr val="0183B7"/>
            </a:solidFill>
            <a:round/>
            <a:headEnd/>
            <a:tailEnd type="arrow" w="med" len="med"/>
          </a:ln>
        </p:spPr>
        <p:txBody>
          <a:bodyPr anchor="ctr"/>
          <a:lstStyle/>
          <a:p>
            <a:pPr algn="ctr"/>
            <a:endParaRPr lang="en-US" sz="1600" b="1">
              <a:solidFill>
                <a:schemeClr val="tx1"/>
              </a:solidFill>
              <a:latin typeface="Arial"/>
              <a:cs typeface="Arial"/>
            </a:endParaRPr>
          </a:p>
        </p:txBody>
      </p:sp>
      <p:sp>
        <p:nvSpPr>
          <p:cNvPr id="64" name="Diamond 114"/>
          <p:cNvSpPr>
            <a:spLocks noChangeArrowheads="1"/>
          </p:cNvSpPr>
          <p:nvPr/>
        </p:nvSpPr>
        <p:spPr bwMode="auto">
          <a:xfrm>
            <a:off x="3733800" y="3143482"/>
            <a:ext cx="304800" cy="304800"/>
          </a:xfrm>
          <a:prstGeom prst="diamond">
            <a:avLst/>
          </a:prstGeom>
          <a:solidFill>
            <a:srgbClr val="FFFFFF"/>
          </a:solidFill>
          <a:ln w="38100">
            <a:solidFill>
              <a:srgbClr val="0183B7"/>
            </a:solidFill>
            <a:round/>
            <a:headEnd/>
            <a:tailEnd type="arrow" w="med" len="med"/>
          </a:ln>
        </p:spPr>
        <p:txBody>
          <a:bodyPr anchor="ctr"/>
          <a:lstStyle/>
          <a:p>
            <a:pPr algn="ctr"/>
            <a:endParaRPr lang="en-US" sz="1600" b="1">
              <a:solidFill>
                <a:schemeClr val="tx1"/>
              </a:solidFill>
              <a:latin typeface="Arial"/>
              <a:cs typeface="Arial"/>
            </a:endParaRPr>
          </a:p>
        </p:txBody>
      </p:sp>
      <p:cxnSp>
        <p:nvCxnSpPr>
          <p:cNvPr id="65" name="Straight Connector 42"/>
          <p:cNvCxnSpPr>
            <a:cxnSpLocks noChangeShapeType="1"/>
            <a:stCxn id="46" idx="7"/>
            <a:endCxn id="61" idx="2"/>
          </p:cNvCxnSpPr>
          <p:nvPr/>
        </p:nvCxnSpPr>
        <p:spPr bwMode="auto">
          <a:xfrm rot="16200000" flipH="1">
            <a:off x="2967832" y="1224988"/>
            <a:ext cx="23812" cy="13557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6" name="Straight Connector 77"/>
          <p:cNvCxnSpPr>
            <a:cxnSpLocks noChangeShapeType="1"/>
            <a:stCxn id="71" idx="0"/>
            <a:endCxn id="68" idx="2"/>
          </p:cNvCxnSpPr>
          <p:nvPr/>
        </p:nvCxnSpPr>
        <p:spPr bwMode="auto">
          <a:xfrm rot="5400000" flipH="1" flipV="1">
            <a:off x="2468562" y="3424470"/>
            <a:ext cx="873125" cy="13335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67" name="Rectangle 27"/>
          <p:cNvSpPr>
            <a:spLocks noChangeArrowheads="1"/>
          </p:cNvSpPr>
          <p:nvPr/>
        </p:nvSpPr>
        <p:spPr bwMode="auto">
          <a:xfrm>
            <a:off x="990600" y="2657707"/>
            <a:ext cx="914400" cy="396875"/>
          </a:xfrm>
          <a:prstGeom prst="rect">
            <a:avLst/>
          </a:prstGeom>
          <a:solidFill>
            <a:srgbClr val="FFFFFF"/>
          </a:solidFill>
          <a:ln w="57150">
            <a:solidFill>
              <a:srgbClr val="0000FF"/>
            </a:solidFill>
            <a:round/>
            <a:headEnd/>
            <a:tailEnd type="arrow" w="med" len="med"/>
          </a:ln>
        </p:spPr>
        <p:txBody>
          <a:bodyPr anchor="ctr"/>
          <a:lstStyle/>
          <a:p>
            <a:pPr algn="ctr"/>
            <a:r>
              <a:rPr lang="en-US" sz="1600" b="1">
                <a:solidFill>
                  <a:schemeClr val="tx1"/>
                </a:solidFill>
                <a:latin typeface="Arial"/>
                <a:cs typeface="Arial"/>
              </a:rPr>
              <a:t>AP/B1</a:t>
            </a:r>
          </a:p>
        </p:txBody>
      </p:sp>
      <p:sp>
        <p:nvSpPr>
          <p:cNvPr id="68" name="Rectangle 28"/>
          <p:cNvSpPr>
            <a:spLocks noChangeArrowheads="1"/>
          </p:cNvSpPr>
          <p:nvPr/>
        </p:nvSpPr>
        <p:spPr bwMode="auto">
          <a:xfrm>
            <a:off x="2514600" y="2657707"/>
            <a:ext cx="914400" cy="396875"/>
          </a:xfrm>
          <a:prstGeom prst="rect">
            <a:avLst/>
          </a:prstGeom>
          <a:solidFill>
            <a:srgbClr val="FFFFFF"/>
          </a:solidFill>
          <a:ln w="57150">
            <a:solidFill>
              <a:srgbClr val="00B050"/>
            </a:solidFill>
            <a:round/>
            <a:headEnd/>
            <a:tailEnd type="arrow" w="med" len="med"/>
          </a:ln>
        </p:spPr>
        <p:txBody>
          <a:bodyPr anchor="ctr"/>
          <a:lstStyle/>
          <a:p>
            <a:pPr algn="ctr"/>
            <a:r>
              <a:rPr lang="en-US" sz="1600" b="1">
                <a:solidFill>
                  <a:schemeClr val="tx1"/>
                </a:solidFill>
                <a:latin typeface="Arial"/>
                <a:cs typeface="Arial"/>
              </a:rPr>
              <a:t>AP/B2</a:t>
            </a:r>
          </a:p>
        </p:txBody>
      </p:sp>
      <p:cxnSp>
        <p:nvCxnSpPr>
          <p:cNvPr id="69" name="Straight Connector 68"/>
          <p:cNvCxnSpPr>
            <a:cxnSpLocks noChangeShapeType="1"/>
          </p:cNvCxnSpPr>
          <p:nvPr/>
        </p:nvCxnSpPr>
        <p:spPr bwMode="auto">
          <a:xfrm rot="10800000">
            <a:off x="1282700" y="3924532"/>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70" name="Oval 3"/>
          <p:cNvSpPr>
            <a:spLocks noChangeArrowheads="1"/>
          </p:cNvSpPr>
          <p:nvPr/>
        </p:nvSpPr>
        <p:spPr bwMode="auto">
          <a:xfrm>
            <a:off x="1050925" y="3753082"/>
            <a:ext cx="288925" cy="287338"/>
          </a:xfrm>
          <a:prstGeom prst="ellipse">
            <a:avLst/>
          </a:prstGeom>
          <a:solidFill>
            <a:srgbClr val="FFFFFF"/>
          </a:solidFill>
          <a:ln w="38100">
            <a:solidFill>
              <a:schemeClr val="accent1"/>
            </a:solidFill>
            <a:round/>
            <a:headEnd/>
            <a:tailEnd type="arrow" w="med" len="med"/>
          </a:ln>
        </p:spPr>
        <p:txBody>
          <a:bodyPr anchor="ctr"/>
          <a:lstStyle/>
          <a:p>
            <a:pPr algn="ctr"/>
            <a:endParaRPr lang="en-US" sz="1600" b="1">
              <a:solidFill>
                <a:schemeClr val="tx1"/>
              </a:solidFill>
              <a:latin typeface="Arial"/>
              <a:cs typeface="Arial"/>
            </a:endParaRPr>
          </a:p>
        </p:txBody>
      </p:sp>
      <p:sp>
        <p:nvSpPr>
          <p:cNvPr id="71" name="Oval 41"/>
          <p:cNvSpPr>
            <a:spLocks noChangeArrowheads="1"/>
          </p:cNvSpPr>
          <p:nvPr/>
        </p:nvSpPr>
        <p:spPr bwMode="auto">
          <a:xfrm>
            <a:off x="2693988" y="3927707"/>
            <a:ext cx="288925" cy="287338"/>
          </a:xfrm>
          <a:prstGeom prst="ellipse">
            <a:avLst/>
          </a:prstGeom>
          <a:solidFill>
            <a:srgbClr val="FFFFFF"/>
          </a:solidFill>
          <a:ln w="38100">
            <a:solidFill>
              <a:schemeClr val="accent1"/>
            </a:solidFill>
            <a:round/>
            <a:headEnd/>
            <a:tailEnd type="arrow" w="med" len="med"/>
          </a:ln>
        </p:spPr>
        <p:txBody>
          <a:bodyPr anchor="ctr"/>
          <a:lstStyle/>
          <a:p>
            <a:pPr algn="ctr"/>
            <a:endParaRPr lang="en-US" sz="1600" b="1">
              <a:solidFill>
                <a:schemeClr val="tx1"/>
              </a:solidFill>
              <a:latin typeface="Arial"/>
              <a:cs typeface="Arial"/>
            </a:endParaRPr>
          </a:p>
        </p:txBody>
      </p:sp>
      <p:sp>
        <p:nvSpPr>
          <p:cNvPr id="72" name="Oval 42"/>
          <p:cNvSpPr>
            <a:spLocks noChangeArrowheads="1"/>
          </p:cNvSpPr>
          <p:nvPr/>
        </p:nvSpPr>
        <p:spPr bwMode="auto">
          <a:xfrm>
            <a:off x="3522663" y="3856270"/>
            <a:ext cx="287337" cy="287337"/>
          </a:xfrm>
          <a:prstGeom prst="ellipse">
            <a:avLst/>
          </a:prstGeom>
          <a:solidFill>
            <a:srgbClr val="FFFFFF"/>
          </a:solidFill>
          <a:ln w="38100">
            <a:solidFill>
              <a:schemeClr val="accent1"/>
            </a:solidFill>
            <a:round/>
            <a:headEnd/>
            <a:tailEnd type="arrow" w="med" len="med"/>
          </a:ln>
        </p:spPr>
        <p:txBody>
          <a:bodyPr anchor="ctr"/>
          <a:lstStyle/>
          <a:p>
            <a:pPr algn="ctr"/>
            <a:endParaRPr lang="en-US" sz="1600" b="1">
              <a:solidFill>
                <a:schemeClr val="tx1"/>
              </a:solidFill>
              <a:latin typeface="Arial"/>
              <a:cs typeface="Arial"/>
            </a:endParaRPr>
          </a:p>
        </p:txBody>
      </p:sp>
      <p:sp>
        <p:nvSpPr>
          <p:cNvPr id="73" name="Oval 3"/>
          <p:cNvSpPr>
            <a:spLocks noChangeArrowheads="1"/>
          </p:cNvSpPr>
          <p:nvPr/>
        </p:nvSpPr>
        <p:spPr bwMode="auto">
          <a:xfrm>
            <a:off x="990600" y="3734032"/>
            <a:ext cx="288925"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pPr algn="ctr"/>
            <a:r>
              <a:rPr lang="en-US" sz="1600" b="1">
                <a:solidFill>
                  <a:schemeClr val="tx1"/>
                </a:solidFill>
                <a:latin typeface="Arial"/>
                <a:cs typeface="Arial"/>
              </a:rPr>
              <a:t>S</a:t>
            </a:r>
          </a:p>
        </p:txBody>
      </p:sp>
      <p:sp>
        <p:nvSpPr>
          <p:cNvPr id="74" name="Oval 41"/>
          <p:cNvSpPr>
            <a:spLocks noChangeArrowheads="1"/>
          </p:cNvSpPr>
          <p:nvPr/>
        </p:nvSpPr>
        <p:spPr bwMode="auto">
          <a:xfrm>
            <a:off x="2632075" y="3915007"/>
            <a:ext cx="288925"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pPr algn="ctr"/>
            <a:r>
              <a:rPr lang="en-US" sz="1600" b="1">
                <a:solidFill>
                  <a:schemeClr val="tx1"/>
                </a:solidFill>
                <a:latin typeface="Arial"/>
                <a:cs typeface="Arial"/>
              </a:rPr>
              <a:t>S</a:t>
            </a:r>
          </a:p>
        </p:txBody>
      </p:sp>
      <p:sp>
        <p:nvSpPr>
          <p:cNvPr id="75" name="Oval 42"/>
          <p:cNvSpPr>
            <a:spLocks noChangeArrowheads="1"/>
          </p:cNvSpPr>
          <p:nvPr/>
        </p:nvSpPr>
        <p:spPr bwMode="auto">
          <a:xfrm>
            <a:off x="3460750" y="3843570"/>
            <a:ext cx="287338"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pPr algn="ctr"/>
            <a:r>
              <a:rPr lang="en-US" sz="1600" b="1">
                <a:solidFill>
                  <a:schemeClr val="tx1"/>
                </a:solidFill>
                <a:latin typeface="Arial"/>
                <a:cs typeface="Arial"/>
              </a:rPr>
              <a:t>S</a:t>
            </a:r>
          </a:p>
        </p:txBody>
      </p:sp>
      <p:sp>
        <p:nvSpPr>
          <p:cNvPr id="2" name="Date Placeholder 1"/>
          <p:cNvSpPr>
            <a:spLocks noGrp="1"/>
          </p:cNvSpPr>
          <p:nvPr>
            <p:ph type="dt" idx="15"/>
          </p:nvPr>
        </p:nvSpPr>
        <p:spPr/>
        <p:txBody>
          <a:bodyPr/>
          <a:lstStyle/>
          <a:p>
            <a:r>
              <a:rPr lang="en-US" smtClean="0"/>
              <a:t>January 2013</a:t>
            </a:r>
            <a:endParaRPr lang="en-GB" dirty="0"/>
          </a:p>
        </p:txBody>
      </p:sp>
      <p:sp>
        <p:nvSpPr>
          <p:cNvPr id="3" name="Footer Placeholder 2"/>
          <p:cNvSpPr>
            <a:spLocks noGrp="1"/>
          </p:cNvSpPr>
          <p:nvPr>
            <p:ph type="ftr" idx="14"/>
          </p:nvPr>
        </p:nvSpPr>
        <p:spPr/>
        <p:txBody>
          <a:bodyPr/>
          <a:lstStyle/>
          <a:p>
            <a:r>
              <a:rPr lang="en-GB" smtClean="0"/>
              <a:t>Norman Finn, Cisco Systems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85639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8533"/>
            <a:ext cx="8588861" cy="838200"/>
          </a:xfrm>
        </p:spPr>
        <p:txBody>
          <a:bodyPr/>
          <a:lstStyle/>
          <a:p>
            <a:r>
              <a:rPr lang="en-US" dirty="0" smtClean="0">
                <a:solidFill>
                  <a:srgbClr val="000000"/>
                </a:solidFill>
              </a:rPr>
              <a:t>802.1Q forwarding process (continued)</a:t>
            </a:r>
            <a:endParaRPr lang="en-US" dirty="0">
              <a:solidFill>
                <a:srgbClr val="000000"/>
              </a:solidFill>
            </a:endParaRPr>
          </a:p>
        </p:txBody>
      </p:sp>
      <p:sp>
        <p:nvSpPr>
          <p:cNvPr id="3" name="Text Placeholder 2"/>
          <p:cNvSpPr>
            <a:spLocks noGrp="1"/>
          </p:cNvSpPr>
          <p:nvPr>
            <p:ph type="body" sz="quarter" idx="10"/>
          </p:nvPr>
        </p:nvSpPr>
        <p:spPr>
          <a:xfrm>
            <a:off x="239713" y="1469133"/>
            <a:ext cx="8578850" cy="5200227"/>
          </a:xfrm>
        </p:spPr>
        <p:txBody>
          <a:bodyPr/>
          <a:lstStyle/>
          <a:p>
            <a:r>
              <a:rPr lang="en-US" dirty="0" smtClean="0"/>
              <a:t>8.6.5 Flow metering</a:t>
            </a:r>
          </a:p>
          <a:p>
            <a:pPr lvl="1"/>
            <a:r>
              <a:rPr lang="en-US" dirty="0" smtClean="0"/>
              <a:t>Yellow/green/red marking according to input port</a:t>
            </a:r>
          </a:p>
          <a:p>
            <a:r>
              <a:rPr lang="en-US" dirty="0" smtClean="0"/>
              <a:t>8.6.6 Queuing frames</a:t>
            </a:r>
          </a:p>
          <a:p>
            <a:pPr lvl="1"/>
            <a:r>
              <a:rPr lang="en-US" dirty="0" smtClean="0"/>
              <a:t>Place frame in one or more queues, according to list of ports on which it is to be output.</a:t>
            </a:r>
          </a:p>
          <a:p>
            <a:pPr lvl="1"/>
            <a:r>
              <a:rPr lang="en-US" dirty="0" smtClean="0"/>
              <a:t>Discard frames based on yellow/green/red marking.</a:t>
            </a:r>
          </a:p>
          <a:p>
            <a:r>
              <a:rPr lang="en-US" dirty="0" smtClean="0"/>
              <a:t>8.6.8 Transmission selection</a:t>
            </a:r>
          </a:p>
          <a:p>
            <a:pPr lvl="1"/>
            <a:r>
              <a:rPr lang="en-US" dirty="0" smtClean="0"/>
              <a:t>Select a frame to transmit on a given port.</a:t>
            </a:r>
          </a:p>
        </p:txBody>
      </p:sp>
    </p:spTree>
    <p:extLst>
      <p:ext uri="{BB962C8B-B14F-4D97-AF65-F5344CB8AC3E}">
        <p14:creationId xmlns:p14="http://schemas.microsoft.com/office/powerpoint/2010/main" val="407132029"/>
      </p:ext>
    </p:extLst>
  </p:cSld>
  <p:clrMapOvr>
    <a:masterClrMapping/>
  </p:clrMapOvr>
  <p:transition xmlns:p14="http://schemas.microsoft.com/office/powerpoint/2010/mai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8533"/>
            <a:ext cx="8588861" cy="838200"/>
          </a:xfrm>
        </p:spPr>
        <p:txBody>
          <a:bodyPr/>
          <a:lstStyle/>
          <a:p>
            <a:r>
              <a:rPr lang="en-US" dirty="0" smtClean="0">
                <a:solidFill>
                  <a:srgbClr val="000000"/>
                </a:solidFill>
              </a:rPr>
              <a:t>802.1Q frame forwarding</a:t>
            </a:r>
            <a:endParaRPr lang="en-US" dirty="0">
              <a:solidFill>
                <a:srgbClr val="000000"/>
              </a:solidFill>
            </a:endParaRPr>
          </a:p>
        </p:txBody>
      </p:sp>
      <p:sp>
        <p:nvSpPr>
          <p:cNvPr id="3" name="Text Placeholder 2"/>
          <p:cNvSpPr>
            <a:spLocks noGrp="1"/>
          </p:cNvSpPr>
          <p:nvPr>
            <p:ph type="body" sz="quarter" idx="10"/>
          </p:nvPr>
        </p:nvSpPr>
        <p:spPr>
          <a:xfrm>
            <a:off x="239713" y="1469133"/>
            <a:ext cx="8578850" cy="5200227"/>
          </a:xfrm>
        </p:spPr>
        <p:txBody>
          <a:bodyPr/>
          <a:lstStyle/>
          <a:p>
            <a:r>
              <a:rPr lang="en-US" dirty="0" smtClean="0"/>
              <a:t>One interesting point is that the Bridge does not replicate the frame; it constructs a list of ports on which the frame is to be transmitted.</a:t>
            </a:r>
          </a:p>
          <a:p>
            <a:r>
              <a:rPr lang="en-US" dirty="0" smtClean="0"/>
              <a:t>As far as the 802.1Q Relay Function is concerned, </a:t>
            </a:r>
            <a:r>
              <a:rPr lang="en-US" b="1" dirty="0" smtClean="0">
                <a:solidFill>
                  <a:srgbClr val="652D89"/>
                </a:solidFill>
              </a:rPr>
              <a:t>the same identical frame is transmitted on all ports</a:t>
            </a:r>
            <a:r>
              <a:rPr lang="en-US" dirty="0" smtClean="0"/>
              <a:t>.</a:t>
            </a:r>
          </a:p>
          <a:p>
            <a:r>
              <a:rPr lang="en-US" dirty="0" smtClean="0"/>
              <a:t>The differences between a wired Bridge and an Access Point can thus be buried in “8.6.6 Queuing frames”; that’s the only place it makes a difference, and that is exactly where the implementation issues are.</a:t>
            </a:r>
          </a:p>
          <a:p>
            <a:r>
              <a:rPr lang="en-US" dirty="0" smtClean="0"/>
              <a:t>So, it should be easy to modify 802.1Q to refer to 802.11 in clause 8.6.6 to clear up both the broadcast replication and queuing issues</a:t>
            </a:r>
            <a:r>
              <a:rPr lang="en-US" dirty="0" smtClean="0"/>
              <a:t>.</a:t>
            </a:r>
            <a:endParaRPr lang="en-US" dirty="0" smtClean="0"/>
          </a:p>
        </p:txBody>
      </p:sp>
    </p:spTree>
    <p:extLst>
      <p:ext uri="{BB962C8B-B14F-4D97-AF65-F5344CB8AC3E}">
        <p14:creationId xmlns:p14="http://schemas.microsoft.com/office/powerpoint/2010/main" val="2512007243"/>
      </p:ext>
    </p:extLst>
  </p:cSld>
  <p:clrMapOvr>
    <a:masterClrMapping/>
  </p:clrMapOvr>
  <p:transition xmlns:p14="http://schemas.microsoft.com/office/powerpoint/2010/mai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Well, almost easy</a:t>
            </a:r>
            <a:endParaRPr lang="en-US" dirty="0"/>
          </a:p>
        </p:txBody>
      </p:sp>
      <p:sp>
        <p:nvSpPr>
          <p:cNvPr id="3" name="Content Placeholder 2"/>
          <p:cNvSpPr>
            <a:spLocks noGrp="1"/>
          </p:cNvSpPr>
          <p:nvPr>
            <p:ph idx="1"/>
          </p:nvPr>
        </p:nvSpPr>
        <p:spPr/>
        <p:txBody>
          <a:bodyPr>
            <a:normAutofit fontScale="92500"/>
          </a:bodyPr>
          <a:lstStyle/>
          <a:p>
            <a:r>
              <a:rPr lang="en-US" dirty="0"/>
              <a:t>After the multicast leaves the queues, it must be tagged or not, and VLAN translation occurs.</a:t>
            </a:r>
          </a:p>
          <a:p>
            <a:r>
              <a:rPr lang="en-US" dirty="0"/>
              <a:t>Thus, a single frame in the queue may become multiple different frames that have to be transmitted separately.</a:t>
            </a:r>
          </a:p>
          <a:p>
            <a:r>
              <a:rPr lang="en-US" dirty="0"/>
              <a:t>However, this merely increases the amount of data sent; not the order in which queues are drained.</a:t>
            </a:r>
          </a:p>
          <a:p>
            <a:r>
              <a:rPr lang="en-US" dirty="0"/>
              <a:t>So, having a single queue for the AP’s station presents no fundamental architectural impediment to implementing 802.1Q Quality of Service (queue draining) algorithms.</a:t>
            </a:r>
          </a:p>
          <a:p>
            <a:r>
              <a:rPr lang="en-US" dirty="0"/>
              <a:t>Other 802.11 issues – acknowledgements/retries, sleeping stations, etc. WILL affect the Queue draining problems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January 2013</a:t>
            </a:r>
            <a:endParaRPr lang="en-GB" dirty="0"/>
          </a:p>
        </p:txBody>
      </p:sp>
    </p:spTree>
    <p:extLst>
      <p:ext uri="{BB962C8B-B14F-4D97-AF65-F5344CB8AC3E}">
        <p14:creationId xmlns:p14="http://schemas.microsoft.com/office/powerpoint/2010/main" val="180051060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ヒラギノ角ゴ Pro W3" charset="0"/>
                <a:cs typeface="ヒラギノ角ゴ Pro W3" charset="0"/>
              </a:rPr>
              <a:t>VLAN tags</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43</a:t>
            </a:fld>
            <a:endParaRPr lang="en-GB"/>
          </a:p>
        </p:txBody>
      </p:sp>
    </p:spTree>
    <p:extLst>
      <p:ext uri="{BB962C8B-B14F-4D97-AF65-F5344CB8AC3E}">
        <p14:creationId xmlns:p14="http://schemas.microsoft.com/office/powerpoint/2010/main" val="25443676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50541"/>
            <a:ext cx="8588861" cy="838200"/>
          </a:xfrm>
        </p:spPr>
        <p:txBody>
          <a:bodyPr/>
          <a:lstStyle/>
          <a:p>
            <a:r>
              <a:rPr lang="en-US" dirty="0" smtClean="0">
                <a:solidFill>
                  <a:srgbClr val="000000"/>
                </a:solidFill>
              </a:rPr>
              <a:t>VLAN tags</a:t>
            </a:r>
            <a:endParaRPr lang="en-US" dirty="0">
              <a:solidFill>
                <a:srgbClr val="000000"/>
              </a:solidFill>
            </a:endParaRPr>
          </a:p>
        </p:txBody>
      </p:sp>
      <p:sp>
        <p:nvSpPr>
          <p:cNvPr id="3" name="Text Placeholder 2"/>
          <p:cNvSpPr>
            <a:spLocks noGrp="1"/>
          </p:cNvSpPr>
          <p:nvPr>
            <p:ph type="body" sz="quarter" idx="10"/>
          </p:nvPr>
        </p:nvSpPr>
        <p:spPr>
          <a:xfrm>
            <a:off x="239713" y="1541141"/>
            <a:ext cx="8578850" cy="5200227"/>
          </a:xfrm>
        </p:spPr>
        <p:txBody>
          <a:bodyPr/>
          <a:lstStyle/>
          <a:p>
            <a:r>
              <a:rPr lang="en-US" dirty="0" smtClean="0"/>
              <a:t>Any of an AP/bridge, a non-AP station bridge, or a VLAN-aware non-AP station can use VLAN tags.</a:t>
            </a:r>
          </a:p>
          <a:p>
            <a:r>
              <a:rPr lang="en-US" dirty="0" smtClean="0"/>
              <a:t>An AP/bridge or non-AP station bridge can be in the path of a VLAN for which it has no local customers or local </a:t>
            </a:r>
            <a:r>
              <a:rPr lang="en-US" dirty="0" smtClean="0"/>
              <a:t>use</a:t>
            </a:r>
            <a:r>
              <a:rPr lang="en-US" dirty="0" smtClean="0">
                <a:latin typeface="Arial" charset="0"/>
                <a:ea typeface="ヒラギノ角ゴ Pro W3" charset="0"/>
                <a:cs typeface="ヒラギノ角ゴ Pro W3" charset="0"/>
              </a:rPr>
              <a:t>.</a:t>
            </a:r>
          </a:p>
          <a:p>
            <a:r>
              <a:rPr lang="en-US" dirty="0"/>
              <a:t>Native 802.11 frames use the IEEE 802.2 LLC format.</a:t>
            </a:r>
          </a:p>
          <a:p>
            <a:r>
              <a:rPr lang="en-US" dirty="0"/>
              <a:t>Therefore, adding a VLAN tag to a frame requires adding 10 bytes to the frame (8-byte SNAP encoding + 2 byte payload), instead of the 4 bytes (2-byte </a:t>
            </a:r>
            <a:r>
              <a:rPr lang="en-US" dirty="0" err="1"/>
              <a:t>EtherType</a:t>
            </a:r>
            <a:r>
              <a:rPr lang="en-US" dirty="0"/>
              <a:t> + 2 byte payload) in 802.3.</a:t>
            </a:r>
          </a:p>
          <a:p>
            <a:r>
              <a:rPr lang="en-US" dirty="0"/>
              <a:t>Among bridges, a large fraction (typically, all) of the frames carry one or more tags.</a:t>
            </a:r>
          </a:p>
          <a:p>
            <a:r>
              <a:rPr lang="en-US" dirty="0" smtClean="0"/>
              <a:t>This </a:t>
            </a:r>
            <a:r>
              <a:rPr lang="en-US" dirty="0"/>
              <a:t>6 bytes/tag penalty is particular obnoxious for wireless media.</a:t>
            </a:r>
          </a:p>
          <a:p>
            <a:endParaRPr lang="en-US" dirty="0"/>
          </a:p>
        </p:txBody>
      </p:sp>
    </p:spTree>
    <p:extLst>
      <p:ext uri="{BB962C8B-B14F-4D97-AF65-F5344CB8AC3E}">
        <p14:creationId xmlns:p14="http://schemas.microsoft.com/office/powerpoint/2010/main" val="2459338599"/>
      </p:ext>
    </p:extLst>
  </p:cSld>
  <p:clrMapOvr>
    <a:masterClrMapping/>
  </p:clrMapOvr>
  <p:transition xmlns:p14="http://schemas.microsoft.com/office/powerpoint/2010/mai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VLAN tag problems</a:t>
            </a:r>
            <a:endParaRPr lang="en-US" dirty="0"/>
          </a:p>
        </p:txBody>
      </p:sp>
      <p:sp>
        <p:nvSpPr>
          <p:cNvPr id="3" name="Content Placeholder 2"/>
          <p:cNvSpPr>
            <a:spLocks noGrp="1"/>
          </p:cNvSpPr>
          <p:nvPr>
            <p:ph idx="1"/>
          </p:nvPr>
        </p:nvSpPr>
        <p:spPr/>
        <p:txBody>
          <a:bodyPr>
            <a:normAutofit fontScale="85000" lnSpcReduction="10000"/>
          </a:bodyPr>
          <a:lstStyle/>
          <a:p>
            <a:r>
              <a:rPr lang="en-US" dirty="0"/>
              <a:t>According to IEEE 802.1 documents, tags are added by inserting the tag (in the form appropriate to the medium, either Type/Length encoded or LLC encoded) in front of the existing </a:t>
            </a:r>
            <a:r>
              <a:rPr lang="en-US" dirty="0" err="1"/>
              <a:t>mac_service_data_unit</a:t>
            </a:r>
            <a:r>
              <a:rPr lang="en-US" dirty="0"/>
              <a:t> (MSDU) </a:t>
            </a:r>
            <a:r>
              <a:rPr lang="en-US" dirty="0">
                <a:solidFill>
                  <a:schemeClr val="accent6"/>
                </a:solidFill>
              </a:rPr>
              <a:t>without changing the MSDU</a:t>
            </a:r>
            <a:r>
              <a:rPr lang="en-US" dirty="0"/>
              <a:t>.</a:t>
            </a:r>
          </a:p>
          <a:p>
            <a:r>
              <a:rPr lang="en-US" dirty="0"/>
              <a:t>In theory, this means that each successive tag on an 802.2 medium carries a 6-byte SNAP burden (AA-AA-03-00-00-00).</a:t>
            </a:r>
          </a:p>
          <a:p>
            <a:r>
              <a:rPr lang="en-US" dirty="0"/>
              <a:t>This also means that, when bridging between 802.2 media and Type/Length media, the bridge has to understand every possible tag, so that it can change the first Type/Length to LLC or SNAP, and change all succeeding SNAPs (except the one encoding the data [which one is that???]) to Length/Type.</a:t>
            </a:r>
          </a:p>
          <a:p>
            <a:r>
              <a:rPr lang="en-US" dirty="0"/>
              <a:t>This means that no new tags can every be developed without revising all 802.2/Ethernet bridges.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Norman Finn, Cisco Systems</a:t>
            </a:r>
            <a:endParaRPr lang="en-GB" dirty="0"/>
          </a:p>
        </p:txBody>
      </p:sp>
      <p:sp>
        <p:nvSpPr>
          <p:cNvPr id="6" name="Date Placeholder 5"/>
          <p:cNvSpPr>
            <a:spLocks noGrp="1"/>
          </p:cNvSpPr>
          <p:nvPr>
            <p:ph type="dt" idx="15"/>
          </p:nvPr>
        </p:nvSpPr>
        <p:spPr/>
        <p:txBody>
          <a:bodyPr/>
          <a:lstStyle/>
          <a:p>
            <a:r>
              <a:rPr lang="en-US" smtClean="0"/>
              <a:t>January 2013</a:t>
            </a:r>
            <a:endParaRPr lang="en-GB" dirty="0"/>
          </a:p>
        </p:txBody>
      </p:sp>
    </p:spTree>
    <p:extLst>
      <p:ext uri="{BB962C8B-B14F-4D97-AF65-F5344CB8AC3E}">
        <p14:creationId xmlns:p14="http://schemas.microsoft.com/office/powerpoint/2010/main" val="40536564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ヒラギノ角ゴ Pro W3" charset="0"/>
                <a:cs typeface="ヒラギノ角ゴ Pro W3" charset="0"/>
              </a:rPr>
              <a:t>Unreliable links</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46</a:t>
            </a:fld>
            <a:endParaRPr lang="en-GB"/>
          </a:p>
        </p:txBody>
      </p:sp>
    </p:spTree>
    <p:extLst>
      <p:ext uri="{BB962C8B-B14F-4D97-AF65-F5344CB8AC3E}">
        <p14:creationId xmlns:p14="http://schemas.microsoft.com/office/powerpoint/2010/main" val="41711281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50541"/>
            <a:ext cx="8588861" cy="838200"/>
          </a:xfrm>
        </p:spPr>
        <p:txBody>
          <a:bodyPr/>
          <a:lstStyle/>
          <a:p>
            <a:r>
              <a:rPr lang="en-US" dirty="0" smtClean="0">
                <a:solidFill>
                  <a:srgbClr val="000000"/>
                </a:solidFill>
              </a:rPr>
              <a:t>Unreliable links</a:t>
            </a:r>
            <a:endParaRPr lang="en-US" dirty="0">
              <a:solidFill>
                <a:srgbClr val="000000"/>
              </a:solidFill>
            </a:endParaRPr>
          </a:p>
        </p:txBody>
      </p:sp>
      <p:sp>
        <p:nvSpPr>
          <p:cNvPr id="3" name="Text Placeholder 2"/>
          <p:cNvSpPr>
            <a:spLocks noGrp="1"/>
          </p:cNvSpPr>
          <p:nvPr>
            <p:ph type="body" sz="quarter" idx="10"/>
          </p:nvPr>
        </p:nvSpPr>
        <p:spPr>
          <a:xfrm>
            <a:off x="239713" y="1541141"/>
            <a:ext cx="8578850" cy="5200227"/>
          </a:xfrm>
        </p:spPr>
        <p:txBody>
          <a:bodyPr/>
          <a:lstStyle/>
          <a:p>
            <a:r>
              <a:rPr lang="en-US" dirty="0">
                <a:latin typeface="Arial" charset="0"/>
                <a:ea typeface="ヒラギノ角ゴ Pro W3" charset="0"/>
                <a:cs typeface="ヒラギノ角ゴ Pro W3" charset="0"/>
              </a:rPr>
              <a:t>Wireless media are inherently less dependable than wired media.</a:t>
            </a:r>
          </a:p>
          <a:p>
            <a:r>
              <a:rPr lang="en-US" dirty="0">
                <a:latin typeface="Arial" charset="0"/>
                <a:ea typeface="ヒラギノ角ゴ Pro W3" charset="0"/>
                <a:cs typeface="ヒラギノ角ゴ Pro W3" charset="0"/>
              </a:rPr>
              <a:t>The effective speed and availability of a given connection can vary over a </a:t>
            </a:r>
            <a:r>
              <a:rPr lang="en-US" dirty="0" smtClean="0">
                <a:latin typeface="Arial" charset="0"/>
                <a:ea typeface="ヒラギノ角ゴ Pro W3" charset="0"/>
                <a:cs typeface="ヒラギノ角ゴ Pro W3" charset="0"/>
              </a:rPr>
              <a:t>short timescale.</a:t>
            </a:r>
          </a:p>
          <a:p>
            <a:r>
              <a:rPr lang="en-US" dirty="0" smtClean="0">
                <a:latin typeface="Arial" charset="0"/>
                <a:ea typeface="ヒラギノ角ゴ Pro W3" charset="0"/>
                <a:cs typeface="ヒラギノ角ゴ Pro W3" charset="0"/>
              </a:rPr>
              <a:t>It is not acceptable to export volatile link conditions </a:t>
            </a:r>
            <a:r>
              <a:rPr lang="en-US" dirty="0">
                <a:latin typeface="Arial" charset="0"/>
                <a:ea typeface="ヒラギノ角ゴ Pro W3" charset="0"/>
                <a:cs typeface="ヒラギノ角ゴ Pro W3" charset="0"/>
              </a:rPr>
              <a:t>to the rest of the network; the result could easily be that the whole network becomes unstable</a:t>
            </a:r>
            <a:r>
              <a:rPr lang="en-US" dirty="0" smtClean="0">
                <a:latin typeface="Arial" charset="0"/>
                <a:ea typeface="ヒラギノ角ゴ Pro W3" charset="0"/>
                <a:cs typeface="ヒラギノ角ゴ Pro W3" charset="0"/>
              </a:rPr>
              <a:t>.</a:t>
            </a:r>
          </a:p>
          <a:p>
            <a:r>
              <a:rPr lang="en-US" dirty="0" smtClean="0">
                <a:latin typeface="Arial" charset="0"/>
                <a:ea typeface="ヒラギノ角ゴ Pro W3" charset="0"/>
                <a:cs typeface="ヒラギノ角ゴ Pro W3" charset="0"/>
              </a:rPr>
              <a:t>We should discuss heuristics for reporting link conditions, and explore the capabilities of the topology control protocols (MSTP and SPB) with respect to variable links.</a:t>
            </a:r>
            <a:endParaRPr lang="en-US" dirty="0"/>
          </a:p>
        </p:txBody>
      </p:sp>
    </p:spTree>
    <p:extLst>
      <p:ext uri="{BB962C8B-B14F-4D97-AF65-F5344CB8AC3E}">
        <p14:creationId xmlns:p14="http://schemas.microsoft.com/office/powerpoint/2010/main" val="3337885707"/>
      </p:ext>
    </p:extLst>
  </p:cSld>
  <p:clrMapOvr>
    <a:masterClrMapping/>
  </p:clrMapOvr>
  <p:transition xmlns:p14="http://schemas.microsoft.com/office/powerpoint/2010/mai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ヒラギノ角ゴ Pro W3" charset="0"/>
                <a:cs typeface="ヒラギノ角ゴ Pro W3" charset="0"/>
              </a:rPr>
              <a:t>AP-AP communications</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48</a:t>
            </a:fld>
            <a:endParaRPr lang="en-GB"/>
          </a:p>
        </p:txBody>
      </p:sp>
    </p:spTree>
    <p:extLst>
      <p:ext uri="{BB962C8B-B14F-4D97-AF65-F5344CB8AC3E}">
        <p14:creationId xmlns:p14="http://schemas.microsoft.com/office/powerpoint/2010/main" val="11680188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478533"/>
            <a:ext cx="8588861" cy="838200"/>
          </a:xfrm>
        </p:spPr>
        <p:txBody>
          <a:bodyPr/>
          <a:lstStyle/>
          <a:p>
            <a:r>
              <a:rPr lang="en-US" dirty="0" smtClean="0">
                <a:solidFill>
                  <a:srgbClr val="000000"/>
                </a:solidFill>
              </a:rPr>
              <a:t>AP-AP communications</a:t>
            </a:r>
            <a:endParaRPr lang="en-US" dirty="0">
              <a:solidFill>
                <a:srgbClr val="000000"/>
              </a:solidFill>
            </a:endParaRPr>
          </a:p>
        </p:txBody>
      </p:sp>
      <p:sp>
        <p:nvSpPr>
          <p:cNvPr id="3" name="Text Placeholder 2"/>
          <p:cNvSpPr>
            <a:spLocks noGrp="1"/>
          </p:cNvSpPr>
          <p:nvPr>
            <p:ph type="body" sz="quarter" idx="10"/>
          </p:nvPr>
        </p:nvSpPr>
        <p:spPr>
          <a:xfrm>
            <a:off x="239713" y="1469133"/>
            <a:ext cx="8578850" cy="5200227"/>
          </a:xfrm>
        </p:spPr>
        <p:txBody>
          <a:bodyPr/>
          <a:lstStyle/>
          <a:p>
            <a:r>
              <a:rPr lang="en-US" dirty="0" smtClean="0"/>
              <a:t>From the point of view of the Bridge part of a combined AP/Bridge device, there is no reason why a wireless connection to another AP/Bridge is any different from a connection to a non-AP client station of the AP.</a:t>
            </a:r>
          </a:p>
          <a:p>
            <a:r>
              <a:rPr lang="en-US" dirty="0" smtClean="0"/>
              <a:t>This implies that a data link to adjacent APs can be offered to the Bridge part of an AP.</a:t>
            </a:r>
            <a:endParaRPr lang="en-US" dirty="0"/>
          </a:p>
          <a:p>
            <a:r>
              <a:rPr lang="en-US" dirty="0" smtClean="0"/>
              <a:t>This slide is intended to serve as a</a:t>
            </a:r>
            <a:br>
              <a:rPr lang="en-US" dirty="0" smtClean="0"/>
            </a:br>
            <a:r>
              <a:rPr lang="en-US" dirty="0" smtClean="0"/>
              <a:t> place-holder for a discussion of</a:t>
            </a:r>
            <a:br>
              <a:rPr lang="en-US" dirty="0" smtClean="0"/>
            </a:br>
            <a:r>
              <a:rPr lang="en-US" dirty="0" smtClean="0"/>
              <a:t> this issue, if in fact there is one.</a:t>
            </a:r>
          </a:p>
        </p:txBody>
      </p:sp>
      <p:cxnSp>
        <p:nvCxnSpPr>
          <p:cNvPr id="5" name="Straight Connector 13"/>
          <p:cNvCxnSpPr>
            <a:cxnSpLocks noChangeShapeType="1"/>
          </p:cNvCxnSpPr>
          <p:nvPr/>
        </p:nvCxnSpPr>
        <p:spPr bwMode="auto">
          <a:xfrm rot="5400000">
            <a:off x="5012532" y="5916091"/>
            <a:ext cx="627062" cy="152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6" name="Straight Connector 21"/>
          <p:cNvCxnSpPr>
            <a:cxnSpLocks noChangeShapeType="1"/>
          </p:cNvCxnSpPr>
          <p:nvPr/>
        </p:nvCxnSpPr>
        <p:spPr bwMode="auto">
          <a:xfrm rot="10800000">
            <a:off x="5503863" y="5635897"/>
            <a:ext cx="668337" cy="5095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7" name="Straight Connector 68"/>
          <p:cNvCxnSpPr>
            <a:cxnSpLocks noChangeShapeType="1"/>
          </p:cNvCxnSpPr>
          <p:nvPr/>
        </p:nvCxnSpPr>
        <p:spPr bwMode="auto">
          <a:xfrm rot="10800000">
            <a:off x="5514975" y="5521597"/>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8" name="Straight Connector 68"/>
          <p:cNvCxnSpPr>
            <a:cxnSpLocks noChangeShapeType="1"/>
          </p:cNvCxnSpPr>
          <p:nvPr/>
        </p:nvCxnSpPr>
        <p:spPr bwMode="auto">
          <a:xfrm rot="10800000">
            <a:off x="5989638" y="4483372"/>
            <a:ext cx="936625" cy="1588"/>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9" name="Straight Connector 66"/>
          <p:cNvCxnSpPr>
            <a:cxnSpLocks noChangeShapeType="1"/>
          </p:cNvCxnSpPr>
          <p:nvPr/>
        </p:nvCxnSpPr>
        <p:spPr bwMode="auto">
          <a:xfrm>
            <a:off x="6011863" y="4523060"/>
            <a:ext cx="936625" cy="1587"/>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10" name="Oval 5"/>
          <p:cNvSpPr>
            <a:spLocks noChangeArrowheads="1"/>
          </p:cNvSpPr>
          <p:nvPr/>
        </p:nvSpPr>
        <p:spPr bwMode="auto">
          <a:xfrm>
            <a:off x="5105400" y="6305822"/>
            <a:ext cx="287338" cy="288925"/>
          </a:xfrm>
          <a:prstGeom prst="ellipse">
            <a:avLst/>
          </a:prstGeom>
          <a:solidFill>
            <a:srgbClr val="FFFFFF"/>
          </a:solidFill>
          <a:ln w="38100">
            <a:solidFill>
              <a:srgbClr val="FF0000"/>
            </a:solidFill>
            <a:round/>
            <a:headEnd/>
            <a:tailEnd type="arrow" w="med" len="med"/>
          </a:ln>
        </p:spPr>
        <p:txBody>
          <a:bodyPr anchor="ctr"/>
          <a:lstStyle/>
          <a:p>
            <a:endParaRPr lang="en-US" sz="1800" b="1">
              <a:solidFill>
                <a:srgbClr val="000000"/>
              </a:solidFill>
              <a:latin typeface="Arial"/>
              <a:cs typeface="Arial"/>
            </a:endParaRPr>
          </a:p>
        </p:txBody>
      </p:sp>
      <p:sp>
        <p:nvSpPr>
          <p:cNvPr id="11" name="Oval 30"/>
          <p:cNvSpPr>
            <a:spLocks noChangeArrowheads="1"/>
          </p:cNvSpPr>
          <p:nvPr/>
        </p:nvSpPr>
        <p:spPr bwMode="auto">
          <a:xfrm>
            <a:off x="6324600" y="3486422"/>
            <a:ext cx="287338" cy="287338"/>
          </a:xfrm>
          <a:prstGeom prst="ellipse">
            <a:avLst/>
          </a:prstGeom>
          <a:solidFill>
            <a:srgbClr val="FFFFFF"/>
          </a:solidFill>
          <a:ln w="38100">
            <a:solidFill>
              <a:srgbClr val="FF0000"/>
            </a:solidFill>
            <a:round/>
            <a:headEnd/>
            <a:tailEnd type="arrow" w="med" len="med"/>
          </a:ln>
        </p:spPr>
        <p:txBody>
          <a:bodyPr anchor="ctr"/>
          <a:lstStyle/>
          <a:p>
            <a:endParaRPr lang="en-US" sz="1800" b="1">
              <a:solidFill>
                <a:srgbClr val="000000"/>
              </a:solidFill>
              <a:latin typeface="Arial"/>
              <a:cs typeface="Arial"/>
            </a:endParaRPr>
          </a:p>
        </p:txBody>
      </p:sp>
      <p:cxnSp>
        <p:nvCxnSpPr>
          <p:cNvPr id="12" name="Straight Connector 35"/>
          <p:cNvCxnSpPr>
            <a:cxnSpLocks noChangeShapeType="1"/>
            <a:stCxn id="32" idx="0"/>
            <a:endCxn id="11" idx="2"/>
          </p:cNvCxnSpPr>
          <p:nvPr/>
        </p:nvCxnSpPr>
        <p:spPr bwMode="auto">
          <a:xfrm rot="5400000" flipH="1" flipV="1">
            <a:off x="5687219" y="3658666"/>
            <a:ext cx="665162" cy="609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3" name="Straight Connector 37"/>
          <p:cNvCxnSpPr>
            <a:cxnSpLocks noChangeShapeType="1"/>
            <a:stCxn id="11" idx="6"/>
            <a:endCxn id="33" idx="0"/>
          </p:cNvCxnSpPr>
          <p:nvPr/>
        </p:nvCxnSpPr>
        <p:spPr bwMode="auto">
          <a:xfrm>
            <a:off x="6611938" y="3630885"/>
            <a:ext cx="627062" cy="6651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14" name="Oval 43"/>
          <p:cNvSpPr>
            <a:spLocks noChangeArrowheads="1"/>
          </p:cNvSpPr>
          <p:nvPr/>
        </p:nvSpPr>
        <p:spPr bwMode="auto">
          <a:xfrm>
            <a:off x="6172200" y="6001022"/>
            <a:ext cx="287338" cy="287338"/>
          </a:xfrm>
          <a:prstGeom prst="ellipse">
            <a:avLst/>
          </a:prstGeom>
          <a:solidFill>
            <a:srgbClr val="FFFFFF"/>
          </a:solidFill>
          <a:ln w="38100">
            <a:solidFill>
              <a:srgbClr val="FF0000"/>
            </a:solidFill>
            <a:round/>
            <a:headEnd/>
            <a:tailEnd type="arrow" w="med" len="med"/>
          </a:ln>
        </p:spPr>
        <p:txBody>
          <a:bodyPr anchor="ctr"/>
          <a:lstStyle/>
          <a:p>
            <a:endParaRPr lang="en-US" sz="1800" b="1">
              <a:solidFill>
                <a:srgbClr val="000000"/>
              </a:solidFill>
              <a:latin typeface="Arial"/>
              <a:cs typeface="Arial"/>
            </a:endParaRPr>
          </a:p>
        </p:txBody>
      </p:sp>
      <p:sp>
        <p:nvSpPr>
          <p:cNvPr id="15" name="Oval 46"/>
          <p:cNvSpPr>
            <a:spLocks noChangeArrowheads="1"/>
          </p:cNvSpPr>
          <p:nvPr/>
        </p:nvSpPr>
        <p:spPr bwMode="auto">
          <a:xfrm>
            <a:off x="7696200" y="6382022"/>
            <a:ext cx="288925" cy="287338"/>
          </a:xfrm>
          <a:prstGeom prst="ellipse">
            <a:avLst/>
          </a:prstGeom>
          <a:solidFill>
            <a:srgbClr val="FFFFFF"/>
          </a:solidFill>
          <a:ln w="38100">
            <a:solidFill>
              <a:srgbClr val="FF0000"/>
            </a:solidFill>
            <a:round/>
            <a:headEnd/>
            <a:tailEnd type="arrow" w="med" len="med"/>
          </a:ln>
        </p:spPr>
        <p:txBody>
          <a:bodyPr anchor="ctr"/>
          <a:lstStyle/>
          <a:p>
            <a:endParaRPr lang="en-US" sz="1800" b="1">
              <a:solidFill>
                <a:srgbClr val="000000"/>
              </a:solidFill>
              <a:latin typeface="Arial"/>
              <a:cs typeface="Arial"/>
            </a:endParaRPr>
          </a:p>
        </p:txBody>
      </p:sp>
      <p:cxnSp>
        <p:nvCxnSpPr>
          <p:cNvPr id="16" name="Straight Connector 47"/>
          <p:cNvCxnSpPr>
            <a:cxnSpLocks noChangeShapeType="1"/>
            <a:stCxn id="36" idx="6"/>
            <a:endCxn id="37" idx="2"/>
          </p:cNvCxnSpPr>
          <p:nvPr/>
        </p:nvCxnSpPr>
        <p:spPr bwMode="auto">
          <a:xfrm flipV="1">
            <a:off x="7250113" y="5637485"/>
            <a:ext cx="539750" cy="730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7" name="Straight Connector 48"/>
          <p:cNvCxnSpPr>
            <a:cxnSpLocks noChangeShapeType="1"/>
            <a:stCxn id="36" idx="3"/>
            <a:endCxn id="14" idx="7"/>
          </p:cNvCxnSpPr>
          <p:nvPr/>
        </p:nvCxnSpPr>
        <p:spPr bwMode="auto">
          <a:xfrm rot="5400000">
            <a:off x="6593681" y="5633516"/>
            <a:ext cx="233363" cy="5873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49"/>
          <p:cNvCxnSpPr>
            <a:cxnSpLocks noChangeShapeType="1"/>
            <a:stCxn id="36" idx="5"/>
            <a:endCxn id="15" idx="1"/>
          </p:cNvCxnSpPr>
          <p:nvPr/>
        </p:nvCxnSpPr>
        <p:spPr bwMode="auto">
          <a:xfrm rot="16200000" flipH="1">
            <a:off x="7165975" y="5851797"/>
            <a:ext cx="614363" cy="5318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9" name="Straight Connector 50"/>
          <p:cNvCxnSpPr>
            <a:cxnSpLocks noChangeShapeType="1"/>
            <a:stCxn id="37" idx="4"/>
            <a:endCxn id="15" idx="0"/>
          </p:cNvCxnSpPr>
          <p:nvPr/>
        </p:nvCxnSpPr>
        <p:spPr bwMode="auto">
          <a:xfrm rot="5400000">
            <a:off x="7587456" y="6035154"/>
            <a:ext cx="600075" cy="9366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0" name="Straight Connector 52"/>
          <p:cNvCxnSpPr>
            <a:cxnSpLocks noChangeShapeType="1"/>
            <a:stCxn id="15" idx="2"/>
            <a:endCxn id="10" idx="6"/>
          </p:cNvCxnSpPr>
          <p:nvPr/>
        </p:nvCxnSpPr>
        <p:spPr bwMode="auto">
          <a:xfrm rot="10800000">
            <a:off x="5392738" y="6450285"/>
            <a:ext cx="2303462" cy="76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21" name="Straight Connector 60"/>
          <p:cNvCxnSpPr>
            <a:cxnSpLocks noChangeShapeType="1"/>
            <a:stCxn id="35" idx="0"/>
            <a:endCxn id="32" idx="2"/>
          </p:cNvCxnSpPr>
          <p:nvPr/>
        </p:nvCxnSpPr>
        <p:spPr bwMode="auto">
          <a:xfrm rot="5400000" flipH="1" flipV="1">
            <a:off x="5239544" y="4915966"/>
            <a:ext cx="698500" cy="252412"/>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22" name="Straight Connector 68"/>
          <p:cNvCxnSpPr>
            <a:cxnSpLocks noChangeShapeType="1"/>
            <a:stCxn id="36" idx="1"/>
          </p:cNvCxnSpPr>
          <p:nvPr/>
        </p:nvCxnSpPr>
        <p:spPr bwMode="auto">
          <a:xfrm rot="16200000" flipV="1">
            <a:off x="5953125" y="4557985"/>
            <a:ext cx="906463" cy="1195387"/>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cxnSp>
        <p:nvCxnSpPr>
          <p:cNvPr id="23" name="Straight Connector 77"/>
          <p:cNvCxnSpPr>
            <a:cxnSpLocks noChangeShapeType="1"/>
            <a:stCxn id="37" idx="0"/>
          </p:cNvCxnSpPr>
          <p:nvPr/>
        </p:nvCxnSpPr>
        <p:spPr bwMode="auto">
          <a:xfrm rot="16200000" flipV="1">
            <a:off x="7268369" y="4828653"/>
            <a:ext cx="788988" cy="542925"/>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24" name="Straight Connector 77"/>
          <p:cNvCxnSpPr>
            <a:cxnSpLocks noChangeShapeType="1"/>
            <a:stCxn id="29" idx="0"/>
            <a:endCxn id="33" idx="3"/>
          </p:cNvCxnSpPr>
          <p:nvPr/>
        </p:nvCxnSpPr>
        <p:spPr bwMode="auto">
          <a:xfrm rot="16200000" flipV="1">
            <a:off x="7781131" y="4409554"/>
            <a:ext cx="287337" cy="45720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cxnSp>
        <p:nvCxnSpPr>
          <p:cNvPr id="25" name="Straight Connector 60"/>
          <p:cNvCxnSpPr>
            <a:cxnSpLocks noChangeShapeType="1"/>
            <a:stCxn id="28" idx="0"/>
            <a:endCxn id="32" idx="1"/>
          </p:cNvCxnSpPr>
          <p:nvPr/>
        </p:nvCxnSpPr>
        <p:spPr bwMode="auto">
          <a:xfrm rot="5400000" flipH="1" flipV="1">
            <a:off x="4999831" y="4600054"/>
            <a:ext cx="363537" cy="152400"/>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26" name="Oval 30"/>
          <p:cNvSpPr>
            <a:spLocks noChangeArrowheads="1"/>
          </p:cNvSpPr>
          <p:nvPr/>
        </p:nvSpPr>
        <p:spPr bwMode="auto">
          <a:xfrm>
            <a:off x="7924800" y="3410222"/>
            <a:ext cx="287338" cy="287338"/>
          </a:xfrm>
          <a:prstGeom prst="ellipse">
            <a:avLst/>
          </a:prstGeom>
          <a:solidFill>
            <a:srgbClr val="FFFFFF"/>
          </a:solidFill>
          <a:ln w="38100">
            <a:solidFill>
              <a:srgbClr val="FF0000"/>
            </a:solidFill>
            <a:round/>
            <a:headEnd/>
            <a:tailEnd type="arrow" w="med" len="med"/>
          </a:ln>
        </p:spPr>
        <p:txBody>
          <a:bodyPr anchor="ctr"/>
          <a:lstStyle/>
          <a:p>
            <a:endParaRPr lang="en-US" sz="1800" b="1">
              <a:solidFill>
                <a:srgbClr val="000000"/>
              </a:solidFill>
              <a:latin typeface="Arial"/>
              <a:cs typeface="Arial"/>
            </a:endParaRPr>
          </a:p>
        </p:txBody>
      </p:sp>
      <p:cxnSp>
        <p:nvCxnSpPr>
          <p:cNvPr id="27" name="Straight Connector 35"/>
          <p:cNvCxnSpPr>
            <a:cxnSpLocks noChangeShapeType="1"/>
            <a:endCxn id="26" idx="3"/>
          </p:cNvCxnSpPr>
          <p:nvPr/>
        </p:nvCxnSpPr>
        <p:spPr bwMode="auto">
          <a:xfrm rot="5400000" flipH="1" flipV="1">
            <a:off x="7496969" y="3853928"/>
            <a:ext cx="669925" cy="27146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28" name="Diamond 112"/>
          <p:cNvSpPr>
            <a:spLocks noChangeArrowheads="1"/>
          </p:cNvSpPr>
          <p:nvPr/>
        </p:nvSpPr>
        <p:spPr bwMode="auto">
          <a:xfrm>
            <a:off x="4953000" y="4858022"/>
            <a:ext cx="304800" cy="304800"/>
          </a:xfrm>
          <a:prstGeom prst="diamond">
            <a:avLst/>
          </a:prstGeom>
          <a:solidFill>
            <a:srgbClr val="FFFFFF"/>
          </a:solidFill>
          <a:ln w="38100">
            <a:solidFill>
              <a:srgbClr val="0183B7"/>
            </a:solidFill>
            <a:round/>
            <a:headEnd/>
            <a:tailEnd type="arrow" w="med" len="med"/>
          </a:ln>
        </p:spPr>
        <p:txBody>
          <a:bodyPr anchor="ctr"/>
          <a:lstStyle/>
          <a:p>
            <a:endParaRPr lang="en-US" sz="1800" b="1">
              <a:solidFill>
                <a:srgbClr val="000000"/>
              </a:solidFill>
              <a:latin typeface="Arial"/>
              <a:cs typeface="Arial"/>
            </a:endParaRPr>
          </a:p>
        </p:txBody>
      </p:sp>
      <p:sp>
        <p:nvSpPr>
          <p:cNvPr id="29" name="Diamond 114"/>
          <p:cNvSpPr>
            <a:spLocks noChangeArrowheads="1"/>
          </p:cNvSpPr>
          <p:nvPr/>
        </p:nvSpPr>
        <p:spPr bwMode="auto">
          <a:xfrm>
            <a:off x="8001000" y="4781822"/>
            <a:ext cx="304800" cy="304800"/>
          </a:xfrm>
          <a:prstGeom prst="diamond">
            <a:avLst/>
          </a:prstGeom>
          <a:solidFill>
            <a:srgbClr val="FFFFFF"/>
          </a:solidFill>
          <a:ln w="38100">
            <a:solidFill>
              <a:srgbClr val="0183B7"/>
            </a:solidFill>
            <a:round/>
            <a:headEnd/>
            <a:tailEnd type="arrow" w="med" len="med"/>
          </a:ln>
        </p:spPr>
        <p:txBody>
          <a:bodyPr anchor="ctr"/>
          <a:lstStyle/>
          <a:p>
            <a:endParaRPr lang="en-US" sz="1800" b="1">
              <a:solidFill>
                <a:srgbClr val="000000"/>
              </a:solidFill>
              <a:latin typeface="Arial"/>
              <a:cs typeface="Arial"/>
            </a:endParaRPr>
          </a:p>
        </p:txBody>
      </p:sp>
      <p:cxnSp>
        <p:nvCxnSpPr>
          <p:cNvPr id="30" name="Straight Connector 42"/>
          <p:cNvCxnSpPr>
            <a:cxnSpLocks noChangeShapeType="1"/>
            <a:stCxn id="11" idx="7"/>
            <a:endCxn id="26" idx="2"/>
          </p:cNvCxnSpPr>
          <p:nvPr/>
        </p:nvCxnSpPr>
        <p:spPr bwMode="auto">
          <a:xfrm rot="16200000" flipH="1">
            <a:off x="7235032" y="2863328"/>
            <a:ext cx="23812" cy="135572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77"/>
          <p:cNvCxnSpPr>
            <a:cxnSpLocks noChangeShapeType="1"/>
            <a:stCxn id="36" idx="0"/>
            <a:endCxn id="33" idx="2"/>
          </p:cNvCxnSpPr>
          <p:nvPr/>
        </p:nvCxnSpPr>
        <p:spPr bwMode="auto">
          <a:xfrm rot="5400000" flipH="1" flipV="1">
            <a:off x="6735762" y="5062810"/>
            <a:ext cx="873125" cy="133350"/>
          </a:xfrm>
          <a:prstGeom prst="line">
            <a:avLst/>
          </a:prstGeom>
          <a:noFill/>
          <a:ln w="38100">
            <a:solidFill>
              <a:srgbClr val="00B050"/>
            </a:solidFill>
            <a:prstDash val="sysDot"/>
            <a:round/>
            <a:headEnd/>
            <a:tailEnd/>
          </a:ln>
          <a:extLst>
            <a:ext uri="{909E8E84-426E-40dd-AFC4-6F175D3DCCD1}">
              <a14:hiddenFill xmlns:a14="http://schemas.microsoft.com/office/drawing/2010/main">
                <a:noFill/>
              </a14:hiddenFill>
            </a:ext>
          </a:extLst>
        </p:spPr>
      </p:cxnSp>
      <p:sp>
        <p:nvSpPr>
          <p:cNvPr id="32" name="Rectangle 27"/>
          <p:cNvSpPr>
            <a:spLocks noChangeArrowheads="1"/>
          </p:cNvSpPr>
          <p:nvPr/>
        </p:nvSpPr>
        <p:spPr bwMode="auto">
          <a:xfrm>
            <a:off x="5257800" y="4296047"/>
            <a:ext cx="914400" cy="396875"/>
          </a:xfrm>
          <a:prstGeom prst="rect">
            <a:avLst/>
          </a:prstGeom>
          <a:solidFill>
            <a:srgbClr val="FFFFFF"/>
          </a:solidFill>
          <a:ln w="57150">
            <a:solidFill>
              <a:srgbClr val="0000FF"/>
            </a:solidFill>
            <a:round/>
            <a:headEnd/>
            <a:tailEnd type="arrow" w="med" len="med"/>
          </a:ln>
        </p:spPr>
        <p:txBody>
          <a:bodyPr anchor="ctr"/>
          <a:lstStyle/>
          <a:p>
            <a:r>
              <a:rPr lang="en-US" sz="1800" b="1">
                <a:solidFill>
                  <a:srgbClr val="000000"/>
                </a:solidFill>
                <a:latin typeface="Arial"/>
                <a:cs typeface="Arial"/>
              </a:rPr>
              <a:t>AP/B1</a:t>
            </a:r>
          </a:p>
        </p:txBody>
      </p:sp>
      <p:sp>
        <p:nvSpPr>
          <p:cNvPr id="33" name="Rectangle 28"/>
          <p:cNvSpPr>
            <a:spLocks noChangeArrowheads="1"/>
          </p:cNvSpPr>
          <p:nvPr/>
        </p:nvSpPr>
        <p:spPr bwMode="auto">
          <a:xfrm>
            <a:off x="6781800" y="4296047"/>
            <a:ext cx="914400" cy="396875"/>
          </a:xfrm>
          <a:prstGeom prst="rect">
            <a:avLst/>
          </a:prstGeom>
          <a:solidFill>
            <a:srgbClr val="FFFFFF"/>
          </a:solidFill>
          <a:ln w="57150">
            <a:solidFill>
              <a:srgbClr val="00B050"/>
            </a:solidFill>
            <a:round/>
            <a:headEnd/>
            <a:tailEnd type="arrow" w="med" len="med"/>
          </a:ln>
        </p:spPr>
        <p:txBody>
          <a:bodyPr anchor="ctr"/>
          <a:lstStyle/>
          <a:p>
            <a:r>
              <a:rPr lang="en-US" sz="1800" b="1">
                <a:solidFill>
                  <a:srgbClr val="000000"/>
                </a:solidFill>
                <a:latin typeface="Arial"/>
                <a:cs typeface="Arial"/>
              </a:rPr>
              <a:t>AP/B2</a:t>
            </a:r>
          </a:p>
        </p:txBody>
      </p:sp>
      <p:cxnSp>
        <p:nvCxnSpPr>
          <p:cNvPr id="34" name="Straight Connector 68"/>
          <p:cNvCxnSpPr>
            <a:cxnSpLocks noChangeShapeType="1"/>
          </p:cNvCxnSpPr>
          <p:nvPr/>
        </p:nvCxnSpPr>
        <p:spPr bwMode="auto">
          <a:xfrm rot="10800000">
            <a:off x="5549900" y="5562872"/>
            <a:ext cx="1414463" cy="174625"/>
          </a:xfrm>
          <a:prstGeom prst="line">
            <a:avLst/>
          </a:prstGeom>
          <a:noFill/>
          <a:ln w="38100">
            <a:solidFill>
              <a:srgbClr val="0000FF"/>
            </a:solidFill>
            <a:prstDash val="sysDot"/>
            <a:round/>
            <a:headEnd/>
            <a:tailEnd/>
          </a:ln>
          <a:extLst>
            <a:ext uri="{909E8E84-426E-40dd-AFC4-6F175D3DCCD1}">
              <a14:hiddenFill xmlns:a14="http://schemas.microsoft.com/office/drawing/2010/main">
                <a:noFill/>
              </a14:hiddenFill>
            </a:ext>
          </a:extLst>
        </p:spPr>
      </p:cxnSp>
      <p:sp>
        <p:nvSpPr>
          <p:cNvPr id="35" name="Oval 3"/>
          <p:cNvSpPr>
            <a:spLocks noChangeArrowheads="1"/>
          </p:cNvSpPr>
          <p:nvPr/>
        </p:nvSpPr>
        <p:spPr bwMode="auto">
          <a:xfrm>
            <a:off x="5318125" y="5391422"/>
            <a:ext cx="288925" cy="287338"/>
          </a:xfrm>
          <a:prstGeom prst="ellipse">
            <a:avLst/>
          </a:prstGeom>
          <a:solidFill>
            <a:srgbClr val="FFFFFF"/>
          </a:solidFill>
          <a:ln w="38100">
            <a:solidFill>
              <a:schemeClr val="accent1"/>
            </a:solidFill>
            <a:round/>
            <a:headEnd/>
            <a:tailEnd type="arrow" w="med" len="med"/>
          </a:ln>
        </p:spPr>
        <p:txBody>
          <a:bodyPr anchor="ctr"/>
          <a:lstStyle/>
          <a:p>
            <a:endParaRPr lang="en-US" sz="1800" b="1">
              <a:solidFill>
                <a:srgbClr val="000000"/>
              </a:solidFill>
              <a:latin typeface="Arial"/>
              <a:cs typeface="Arial"/>
            </a:endParaRPr>
          </a:p>
        </p:txBody>
      </p:sp>
      <p:sp>
        <p:nvSpPr>
          <p:cNvPr id="36" name="Oval 41"/>
          <p:cNvSpPr>
            <a:spLocks noChangeArrowheads="1"/>
          </p:cNvSpPr>
          <p:nvPr/>
        </p:nvSpPr>
        <p:spPr bwMode="auto">
          <a:xfrm>
            <a:off x="6961188" y="5566047"/>
            <a:ext cx="288925" cy="287338"/>
          </a:xfrm>
          <a:prstGeom prst="ellipse">
            <a:avLst/>
          </a:prstGeom>
          <a:solidFill>
            <a:srgbClr val="FFFFFF"/>
          </a:solidFill>
          <a:ln w="38100">
            <a:solidFill>
              <a:schemeClr val="accent1"/>
            </a:solidFill>
            <a:round/>
            <a:headEnd/>
            <a:tailEnd type="arrow" w="med" len="med"/>
          </a:ln>
        </p:spPr>
        <p:txBody>
          <a:bodyPr anchor="ctr"/>
          <a:lstStyle/>
          <a:p>
            <a:endParaRPr lang="en-US" sz="1800" b="1">
              <a:solidFill>
                <a:srgbClr val="000000"/>
              </a:solidFill>
              <a:latin typeface="Arial"/>
              <a:cs typeface="Arial"/>
            </a:endParaRPr>
          </a:p>
        </p:txBody>
      </p:sp>
      <p:sp>
        <p:nvSpPr>
          <p:cNvPr id="37" name="Oval 42"/>
          <p:cNvSpPr>
            <a:spLocks noChangeArrowheads="1"/>
          </p:cNvSpPr>
          <p:nvPr/>
        </p:nvSpPr>
        <p:spPr bwMode="auto">
          <a:xfrm>
            <a:off x="7789863" y="5494610"/>
            <a:ext cx="287337" cy="287337"/>
          </a:xfrm>
          <a:prstGeom prst="ellipse">
            <a:avLst/>
          </a:prstGeom>
          <a:solidFill>
            <a:srgbClr val="FFFFFF"/>
          </a:solidFill>
          <a:ln w="38100">
            <a:solidFill>
              <a:schemeClr val="accent1"/>
            </a:solidFill>
            <a:round/>
            <a:headEnd/>
            <a:tailEnd type="arrow" w="med" len="med"/>
          </a:ln>
        </p:spPr>
        <p:txBody>
          <a:bodyPr anchor="ctr"/>
          <a:lstStyle/>
          <a:p>
            <a:endParaRPr lang="en-US" sz="1800" b="1">
              <a:solidFill>
                <a:srgbClr val="000000"/>
              </a:solidFill>
              <a:latin typeface="Arial"/>
              <a:cs typeface="Arial"/>
            </a:endParaRPr>
          </a:p>
        </p:txBody>
      </p:sp>
      <p:sp>
        <p:nvSpPr>
          <p:cNvPr id="38" name="Oval 3"/>
          <p:cNvSpPr>
            <a:spLocks noChangeArrowheads="1"/>
          </p:cNvSpPr>
          <p:nvPr/>
        </p:nvSpPr>
        <p:spPr bwMode="auto">
          <a:xfrm>
            <a:off x="5257800" y="5372372"/>
            <a:ext cx="288925"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S</a:t>
            </a:r>
          </a:p>
        </p:txBody>
      </p:sp>
      <p:sp>
        <p:nvSpPr>
          <p:cNvPr id="39" name="Oval 41"/>
          <p:cNvSpPr>
            <a:spLocks noChangeArrowheads="1"/>
          </p:cNvSpPr>
          <p:nvPr/>
        </p:nvSpPr>
        <p:spPr bwMode="auto">
          <a:xfrm>
            <a:off x="6899275" y="5553347"/>
            <a:ext cx="288925" cy="2873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S</a:t>
            </a:r>
          </a:p>
        </p:txBody>
      </p:sp>
      <p:sp>
        <p:nvSpPr>
          <p:cNvPr id="40" name="Oval 42"/>
          <p:cNvSpPr>
            <a:spLocks noChangeArrowheads="1"/>
          </p:cNvSpPr>
          <p:nvPr/>
        </p:nvSpPr>
        <p:spPr bwMode="auto">
          <a:xfrm>
            <a:off x="7727950" y="5481910"/>
            <a:ext cx="287338" cy="2873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round/>
                <a:headEnd/>
                <a:tailEnd type="arrow" w="med" len="med"/>
              </a14:hiddenLine>
            </a:ext>
          </a:extLst>
        </p:spPr>
        <p:txBody>
          <a:bodyPr anchor="ctr"/>
          <a:lstStyle/>
          <a:p>
            <a:r>
              <a:rPr lang="en-US" sz="1800" b="1">
                <a:solidFill>
                  <a:srgbClr val="000000"/>
                </a:solidFill>
                <a:latin typeface="Arial"/>
                <a:cs typeface="Arial"/>
              </a:rPr>
              <a:t>S</a:t>
            </a:r>
          </a:p>
        </p:txBody>
      </p:sp>
      <p:sp>
        <p:nvSpPr>
          <p:cNvPr id="41" name="Oval 40"/>
          <p:cNvSpPr/>
          <p:nvPr/>
        </p:nvSpPr>
        <p:spPr>
          <a:xfrm>
            <a:off x="6248400" y="4154760"/>
            <a:ext cx="457200" cy="685800"/>
          </a:xfrm>
          <a:prstGeom prst="ellipse">
            <a:avLst/>
          </a:prstGeom>
          <a:noFill/>
          <a:ln>
            <a:solidFill>
              <a:srgbClr val="FF0000"/>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smtClean="0">
              <a:solidFill>
                <a:srgbClr val="000000"/>
              </a:solidFill>
              <a:latin typeface="Arial"/>
              <a:cs typeface="Arial"/>
            </a:endParaRPr>
          </a:p>
        </p:txBody>
      </p:sp>
    </p:spTree>
    <p:extLst>
      <p:ext uri="{BB962C8B-B14F-4D97-AF65-F5344CB8AC3E}">
        <p14:creationId xmlns:p14="http://schemas.microsoft.com/office/powerpoint/2010/main" val="1232873443"/>
      </p:ext>
    </p:extLst>
  </p:cSld>
  <p:clrMapOvr>
    <a:masterClrMapping/>
  </p:clrMapOvr>
  <p:transition xmlns:p14="http://schemas.microsoft.com/office/powerpoint/2010/mai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ea typeface="ヒラギノ角ゴ Pro W3" charset="0"/>
                <a:cs typeface="ヒラギノ角ゴ Pro W3" charset="0"/>
              </a:rPr>
              <a:t>802.1AC </a:t>
            </a:r>
            <a:r>
              <a:rPr lang="en-US" cap="none" dirty="0" smtClean="0">
                <a:latin typeface="Arial" charset="0"/>
                <a:ea typeface="ヒラギノ角ゴ Pro W3" charset="0"/>
                <a:cs typeface="ヒラギノ角ゴ Pro W3" charset="0"/>
              </a:rPr>
              <a:t>PAR REQUIRED</a:t>
            </a:r>
            <a:endParaRPr lang="en-US"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5</a:t>
            </a:fld>
            <a:endParaRPr lang="en-GB"/>
          </a:p>
        </p:txBody>
      </p:sp>
    </p:spTree>
    <p:extLst>
      <p:ext uri="{BB962C8B-B14F-4D97-AF65-F5344CB8AC3E}">
        <p14:creationId xmlns:p14="http://schemas.microsoft.com/office/powerpoint/2010/main" val="68619028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622549"/>
            <a:ext cx="8588861" cy="838200"/>
          </a:xfrm>
        </p:spPr>
        <p:txBody>
          <a:bodyPr/>
          <a:lstStyle/>
          <a:p>
            <a:r>
              <a:rPr lang="en-US" dirty="0" smtClean="0">
                <a:solidFill>
                  <a:srgbClr val="000000"/>
                </a:solidFill>
              </a:rPr>
              <a:t>MAC service instances</a:t>
            </a:r>
            <a:endParaRPr lang="en-US" dirty="0">
              <a:solidFill>
                <a:srgbClr val="000000"/>
              </a:solidFill>
            </a:endParaRPr>
          </a:p>
        </p:txBody>
      </p:sp>
      <p:sp>
        <p:nvSpPr>
          <p:cNvPr id="3" name="Text Placeholder 2"/>
          <p:cNvSpPr>
            <a:spLocks noGrp="1"/>
          </p:cNvSpPr>
          <p:nvPr>
            <p:ph type="body" sz="quarter" idx="10"/>
          </p:nvPr>
        </p:nvSpPr>
        <p:spPr>
          <a:xfrm>
            <a:off x="239713" y="1613149"/>
            <a:ext cx="8578850" cy="5200227"/>
          </a:xfrm>
        </p:spPr>
        <p:txBody>
          <a:bodyPr/>
          <a:lstStyle/>
          <a:p>
            <a:r>
              <a:rPr lang="en-US" dirty="0" smtClean="0"/>
              <a:t>In terms of data forwarding, an 802.1Q bridge is a </a:t>
            </a:r>
            <a:r>
              <a:rPr lang="en-US" b="1" dirty="0" smtClean="0">
                <a:solidFill>
                  <a:srgbClr val="0096D6"/>
                </a:solidFill>
              </a:rPr>
              <a:t>Relay Function </a:t>
            </a:r>
            <a:r>
              <a:rPr lang="en-US" dirty="0" smtClean="0"/>
              <a:t>attached to some number of </a:t>
            </a:r>
            <a:r>
              <a:rPr lang="en-US" b="1" dirty="0" smtClean="0">
                <a:solidFill>
                  <a:srgbClr val="0096D6"/>
                </a:solidFill>
              </a:rPr>
              <a:t>Ports</a:t>
            </a:r>
            <a:r>
              <a:rPr lang="en-US" dirty="0" smtClean="0"/>
              <a:t>, with each Port offering an instance of the </a:t>
            </a:r>
            <a:r>
              <a:rPr lang="en-US" b="1" dirty="0" smtClean="0">
                <a:solidFill>
                  <a:srgbClr val="0096D6"/>
                </a:solidFill>
              </a:rPr>
              <a:t>MAC service</a:t>
            </a:r>
            <a:r>
              <a:rPr lang="en-US" dirty="0" smtClean="0"/>
              <a:t>.</a:t>
            </a:r>
          </a:p>
          <a:p>
            <a:pPr marL="0" indent="0">
              <a:buNone/>
            </a:pPr>
            <a:endParaRPr lang="en-US" dirty="0"/>
          </a:p>
        </p:txBody>
      </p:sp>
      <p:sp>
        <p:nvSpPr>
          <p:cNvPr id="8" name="Rectangle 7"/>
          <p:cNvSpPr/>
          <p:nvPr/>
        </p:nvSpPr>
        <p:spPr>
          <a:xfrm>
            <a:off x="5486400" y="3518149"/>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Port</a:t>
            </a:r>
          </a:p>
        </p:txBody>
      </p:sp>
      <p:sp>
        <p:nvSpPr>
          <p:cNvPr id="9" name="TextBox 8"/>
          <p:cNvSpPr txBox="1"/>
          <p:nvPr/>
        </p:nvSpPr>
        <p:spPr>
          <a:xfrm>
            <a:off x="4800600" y="3441949"/>
            <a:ext cx="697627" cy="707886"/>
          </a:xfrm>
          <a:prstGeom prst="rect">
            <a:avLst/>
          </a:prstGeom>
          <a:noFill/>
        </p:spPr>
        <p:txBody>
          <a:bodyPr wrap="none" rtlCol="0">
            <a:spAutoFit/>
          </a:bodyPr>
          <a:lstStyle/>
          <a:p>
            <a:r>
              <a:rPr lang="en-US" sz="4000" dirty="0" smtClean="0">
                <a:solidFill>
                  <a:srgbClr val="000000"/>
                </a:solidFill>
              </a:rPr>
              <a:t>…</a:t>
            </a:r>
            <a:endParaRPr lang="en-US" sz="4000" dirty="0">
              <a:solidFill>
                <a:srgbClr val="000000"/>
              </a:solidFill>
            </a:endParaRPr>
          </a:p>
        </p:txBody>
      </p:sp>
      <p:sp>
        <p:nvSpPr>
          <p:cNvPr id="16" name="Rectangle 15"/>
          <p:cNvSpPr/>
          <p:nvPr/>
        </p:nvSpPr>
        <p:spPr>
          <a:xfrm>
            <a:off x="3962400" y="3518149"/>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Port</a:t>
            </a:r>
          </a:p>
        </p:txBody>
      </p:sp>
      <p:sp>
        <p:nvSpPr>
          <p:cNvPr id="17" name="Rectangle 16"/>
          <p:cNvSpPr/>
          <p:nvPr/>
        </p:nvSpPr>
        <p:spPr>
          <a:xfrm>
            <a:off x="2895600" y="3518149"/>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Port</a:t>
            </a:r>
          </a:p>
        </p:txBody>
      </p:sp>
      <p:sp>
        <p:nvSpPr>
          <p:cNvPr id="18" name="Rectangle 17"/>
          <p:cNvSpPr/>
          <p:nvPr/>
        </p:nvSpPr>
        <p:spPr>
          <a:xfrm>
            <a:off x="1828800" y="3518149"/>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Port</a:t>
            </a:r>
          </a:p>
        </p:txBody>
      </p:sp>
      <p:sp>
        <p:nvSpPr>
          <p:cNvPr id="4" name="Rectangle 3"/>
          <p:cNvSpPr/>
          <p:nvPr/>
        </p:nvSpPr>
        <p:spPr>
          <a:xfrm>
            <a:off x="1828800" y="2832349"/>
            <a:ext cx="4495800" cy="685800"/>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Relay Function</a:t>
            </a:r>
          </a:p>
        </p:txBody>
      </p:sp>
      <p:cxnSp>
        <p:nvCxnSpPr>
          <p:cNvPr id="20" name="Straight Connector 19"/>
          <p:cNvCxnSpPr>
            <a:stCxn id="18" idx="2"/>
          </p:cNvCxnSpPr>
          <p:nvPr/>
        </p:nvCxnSpPr>
        <p:spPr>
          <a:xfrm>
            <a:off x="2247900" y="4356349"/>
            <a:ext cx="0"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17" idx="2"/>
          </p:cNvCxnSpPr>
          <p:nvPr/>
        </p:nvCxnSpPr>
        <p:spPr>
          <a:xfrm>
            <a:off x="3314700" y="4356349"/>
            <a:ext cx="0" cy="468772"/>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p:cNvCxnSpPr>
            <a:stCxn id="16" idx="2"/>
          </p:cNvCxnSpPr>
          <p:nvPr/>
        </p:nvCxnSpPr>
        <p:spPr>
          <a:xfrm>
            <a:off x="4381500" y="4356349"/>
            <a:ext cx="0" cy="468772"/>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8" idx="2"/>
          </p:cNvCxnSpPr>
          <p:nvPr/>
        </p:nvCxnSpPr>
        <p:spPr>
          <a:xfrm>
            <a:off x="5905500" y="4356349"/>
            <a:ext cx="0" cy="45720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8345200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rPr>
              <a:t>MAC service instances</a:t>
            </a:r>
            <a:endParaRPr lang="en-US" dirty="0">
              <a:solidFill>
                <a:srgbClr val="000000"/>
              </a:solidFill>
            </a:endParaRPr>
          </a:p>
        </p:txBody>
      </p:sp>
      <p:sp>
        <p:nvSpPr>
          <p:cNvPr id="3" name="Text Placeholder 2"/>
          <p:cNvSpPr>
            <a:spLocks noGrp="1"/>
          </p:cNvSpPr>
          <p:nvPr>
            <p:ph type="body" sz="quarter" idx="10"/>
          </p:nvPr>
        </p:nvSpPr>
        <p:spPr/>
        <p:txBody>
          <a:bodyPr/>
          <a:lstStyle/>
          <a:p>
            <a:r>
              <a:rPr lang="en-US" dirty="0" smtClean="0"/>
              <a:t>A Port can be expanded into:</a:t>
            </a:r>
          </a:p>
          <a:p>
            <a:pPr lvl="1"/>
            <a:r>
              <a:rPr lang="en-US" sz="2000" dirty="0"/>
              <a:t>T</a:t>
            </a:r>
            <a:r>
              <a:rPr lang="en-US" sz="2000" dirty="0" smtClean="0"/>
              <a:t>he </a:t>
            </a:r>
            <a:r>
              <a:rPr lang="en-US" sz="2000" dirty="0" smtClean="0">
                <a:solidFill>
                  <a:srgbClr val="000000"/>
                </a:solidFill>
              </a:rPr>
              <a:t>media-</a:t>
            </a:r>
            <a:r>
              <a:rPr lang="en-US" sz="2000" b="1" dirty="0" smtClean="0">
                <a:solidFill>
                  <a:schemeClr val="accent1"/>
                </a:solidFill>
              </a:rPr>
              <a:t>independent </a:t>
            </a:r>
            <a:r>
              <a:rPr lang="en-US" sz="2000" dirty="0" smtClean="0">
                <a:solidFill>
                  <a:srgbClr val="000000"/>
                </a:solidFill>
              </a:rPr>
              <a:t>functions</a:t>
            </a:r>
            <a:r>
              <a:rPr lang="en-US" sz="2000" dirty="0" smtClean="0"/>
              <a:t>;</a:t>
            </a:r>
          </a:p>
          <a:p>
            <a:pPr lvl="1"/>
            <a:r>
              <a:rPr lang="en-US" sz="2000" dirty="0" smtClean="0"/>
              <a:t>The media-dependent </a:t>
            </a:r>
            <a:r>
              <a:rPr lang="en-US" sz="2000" b="1" dirty="0" smtClean="0">
                <a:solidFill>
                  <a:schemeClr val="accent1"/>
                </a:solidFill>
              </a:rPr>
              <a:t>convergence</a:t>
            </a:r>
            <a:r>
              <a:rPr lang="en-US" sz="2000" dirty="0" smtClean="0">
                <a:solidFill>
                  <a:schemeClr val="accent1"/>
                </a:solidFill>
              </a:rPr>
              <a:t> </a:t>
            </a:r>
            <a:r>
              <a:rPr lang="en-US" sz="2000" dirty="0" smtClean="0"/>
              <a:t>functions; and</a:t>
            </a:r>
          </a:p>
          <a:p>
            <a:pPr lvl="1"/>
            <a:r>
              <a:rPr lang="en-US" sz="2000" dirty="0"/>
              <a:t>T</a:t>
            </a:r>
            <a:r>
              <a:rPr lang="en-US" sz="2000" dirty="0" smtClean="0"/>
              <a:t>he </a:t>
            </a:r>
            <a:r>
              <a:rPr lang="en-US" sz="2000" dirty="0" smtClean="0">
                <a:solidFill>
                  <a:srgbClr val="000000"/>
                </a:solidFill>
              </a:rPr>
              <a:t>media-</a:t>
            </a:r>
            <a:r>
              <a:rPr lang="en-US" sz="2000" b="1" dirty="0" smtClean="0">
                <a:solidFill>
                  <a:srgbClr val="0096D6"/>
                </a:solidFill>
              </a:rPr>
              <a:t>dependent </a:t>
            </a:r>
            <a:r>
              <a:rPr lang="en-US" sz="2000" dirty="0" smtClean="0">
                <a:solidFill>
                  <a:srgbClr val="000000"/>
                </a:solidFill>
              </a:rPr>
              <a:t>functions</a:t>
            </a:r>
            <a:r>
              <a:rPr lang="en-US" sz="2000" dirty="0" smtClean="0"/>
              <a:t>, that vary according to the medium.</a:t>
            </a:r>
            <a:endParaRPr lang="en-US" sz="2000" dirty="0"/>
          </a:p>
        </p:txBody>
      </p:sp>
      <p:sp>
        <p:nvSpPr>
          <p:cNvPr id="5" name="Rectangle 4"/>
          <p:cNvSpPr/>
          <p:nvPr/>
        </p:nvSpPr>
        <p:spPr>
          <a:xfrm>
            <a:off x="4572000" y="2819400"/>
            <a:ext cx="1524000" cy="1066800"/>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600" b="1" dirty="0" smtClean="0">
                <a:latin typeface="Arial"/>
                <a:cs typeface="Arial"/>
              </a:rPr>
              <a:t>media </a:t>
            </a:r>
            <a:r>
              <a:rPr lang="en-US" sz="1600" b="1" dirty="0" smtClean="0">
                <a:solidFill>
                  <a:srgbClr val="FFFF00"/>
                </a:solidFill>
                <a:latin typeface="Arial"/>
                <a:cs typeface="Arial"/>
              </a:rPr>
              <a:t>independent</a:t>
            </a:r>
            <a:r>
              <a:rPr lang="en-US" sz="1600" b="1" dirty="0" smtClean="0">
                <a:latin typeface="Arial"/>
                <a:cs typeface="Arial"/>
              </a:rPr>
              <a:t> functions</a:t>
            </a:r>
          </a:p>
        </p:txBody>
      </p:sp>
      <p:sp>
        <p:nvSpPr>
          <p:cNvPr id="8" name="Rectangle 7"/>
          <p:cNvSpPr/>
          <p:nvPr/>
        </p:nvSpPr>
        <p:spPr>
          <a:xfrm>
            <a:off x="2133600" y="4337064"/>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Arial"/>
                <a:cs typeface="Arial"/>
              </a:rPr>
              <a:t>Port</a:t>
            </a:r>
          </a:p>
        </p:txBody>
      </p:sp>
      <p:sp>
        <p:nvSpPr>
          <p:cNvPr id="15" name="Rectangle 14"/>
          <p:cNvSpPr/>
          <p:nvPr/>
        </p:nvSpPr>
        <p:spPr>
          <a:xfrm>
            <a:off x="4572000" y="5181600"/>
            <a:ext cx="1524000" cy="974718"/>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latin typeface="Arial"/>
                <a:cs typeface="Arial"/>
              </a:rPr>
              <a:t>media </a:t>
            </a:r>
            <a:r>
              <a:rPr lang="en-US" sz="1600" b="1" dirty="0" smtClean="0">
                <a:solidFill>
                  <a:srgbClr val="FFFF00"/>
                </a:solidFill>
                <a:latin typeface="Arial"/>
                <a:cs typeface="Arial"/>
              </a:rPr>
              <a:t>dependent</a:t>
            </a:r>
            <a:r>
              <a:rPr lang="en-US" sz="1600" b="1" dirty="0" smtClean="0">
                <a:latin typeface="Arial"/>
                <a:cs typeface="Arial"/>
              </a:rPr>
              <a:t> functions</a:t>
            </a:r>
          </a:p>
        </p:txBody>
      </p:sp>
      <p:cxnSp>
        <p:nvCxnSpPr>
          <p:cNvPr id="7" name="Straight Connector 6"/>
          <p:cNvCxnSpPr/>
          <p:nvPr/>
        </p:nvCxnSpPr>
        <p:spPr>
          <a:xfrm flipV="1">
            <a:off x="2971800" y="2819400"/>
            <a:ext cx="1600200" cy="15176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971800" y="4876800"/>
            <a:ext cx="1600200" cy="298464"/>
          </a:xfrm>
          <a:prstGeom prst="line">
            <a:avLst/>
          </a:prstGeom>
        </p:spPr>
        <p:style>
          <a:lnRef idx="2">
            <a:schemeClr val="accent1"/>
          </a:lnRef>
          <a:fillRef idx="0">
            <a:schemeClr val="accent1"/>
          </a:fillRef>
          <a:effectRef idx="1">
            <a:schemeClr val="accent1"/>
          </a:effectRef>
          <a:fontRef idx="minor">
            <a:schemeClr val="tx1"/>
          </a:fontRef>
        </p:style>
      </p:cxnSp>
      <p:cxnSp>
        <p:nvCxnSpPr>
          <p:cNvPr id="14" name="Straight Connector 13"/>
          <p:cNvCxnSpPr/>
          <p:nvPr/>
        </p:nvCxnSpPr>
        <p:spPr>
          <a:xfrm>
            <a:off x="2971800" y="5175264"/>
            <a:ext cx="1600200" cy="981054"/>
          </a:xfrm>
          <a:prstGeom prst="line">
            <a:avLst/>
          </a:prstGeom>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4572000" y="3886200"/>
            <a:ext cx="1524000" cy="1295400"/>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1600" b="1" dirty="0" smtClean="0">
                <a:latin typeface="Arial"/>
                <a:cs typeface="Arial"/>
              </a:rPr>
              <a:t>media dependent </a:t>
            </a:r>
            <a:r>
              <a:rPr lang="en-US" sz="1600" b="1" dirty="0" smtClean="0">
                <a:solidFill>
                  <a:srgbClr val="FFFF00"/>
                </a:solidFill>
                <a:latin typeface="Arial"/>
                <a:cs typeface="Arial"/>
              </a:rPr>
              <a:t>convergence </a:t>
            </a:r>
            <a:r>
              <a:rPr lang="en-US" sz="1600" b="1" dirty="0" smtClean="0">
                <a:latin typeface="Arial"/>
                <a:cs typeface="Arial"/>
              </a:rPr>
              <a:t>functions</a:t>
            </a:r>
          </a:p>
        </p:txBody>
      </p:sp>
      <p:cxnSp>
        <p:nvCxnSpPr>
          <p:cNvPr id="25" name="Straight Connector 24"/>
          <p:cNvCxnSpPr/>
          <p:nvPr/>
        </p:nvCxnSpPr>
        <p:spPr>
          <a:xfrm flipV="1">
            <a:off x="2971800" y="3886200"/>
            <a:ext cx="160020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4952288" y="3600247"/>
            <a:ext cx="723801" cy="523220"/>
          </a:xfrm>
          <a:prstGeom prst="rect">
            <a:avLst/>
          </a:prstGeom>
          <a:noFill/>
        </p:spPr>
        <p:txBody>
          <a:bodyPr wrap="none" rtlCol="0">
            <a:spAutoFit/>
          </a:bodyPr>
          <a:lstStyle/>
          <a:p>
            <a:r>
              <a:rPr lang="en-US" sz="2800" b="1" dirty="0" smtClean="0">
                <a:solidFill>
                  <a:srgbClr val="000000"/>
                </a:solidFill>
                <a:latin typeface="+mj-lt"/>
                <a:cs typeface="Arial"/>
              </a:rPr>
              <a:t>ISS</a:t>
            </a:r>
            <a:endParaRPr lang="en-US" sz="2000" b="1" dirty="0">
              <a:solidFill>
                <a:srgbClr val="000000"/>
              </a:solidFill>
              <a:latin typeface="+mj-lt"/>
              <a:cs typeface="Arial"/>
            </a:endParaRPr>
          </a:p>
        </p:txBody>
      </p:sp>
    </p:spTree>
    <p:extLst>
      <p:ext uri="{BB962C8B-B14F-4D97-AF65-F5344CB8AC3E}">
        <p14:creationId xmlns:p14="http://schemas.microsoft.com/office/powerpoint/2010/main" val="209292159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02" y="550541"/>
            <a:ext cx="8588861" cy="838200"/>
          </a:xfrm>
        </p:spPr>
        <p:txBody>
          <a:bodyPr/>
          <a:lstStyle/>
          <a:p>
            <a:r>
              <a:rPr lang="en-US" dirty="0" smtClean="0">
                <a:solidFill>
                  <a:srgbClr val="000000"/>
                </a:solidFill>
              </a:rPr>
              <a:t>MAC service instances</a:t>
            </a:r>
            <a:endParaRPr lang="en-US" dirty="0">
              <a:solidFill>
                <a:srgbClr val="000000"/>
              </a:solidFill>
            </a:endParaRPr>
          </a:p>
        </p:txBody>
      </p:sp>
      <p:sp>
        <p:nvSpPr>
          <p:cNvPr id="3" name="Text Placeholder 2"/>
          <p:cNvSpPr>
            <a:spLocks noGrp="1"/>
          </p:cNvSpPr>
          <p:nvPr>
            <p:ph type="body" sz="quarter" idx="10"/>
          </p:nvPr>
        </p:nvSpPr>
        <p:spPr>
          <a:xfrm>
            <a:off x="239713" y="1541141"/>
            <a:ext cx="8578850" cy="5200227"/>
          </a:xfrm>
        </p:spPr>
        <p:txBody>
          <a:bodyPr/>
          <a:lstStyle/>
          <a:p>
            <a:r>
              <a:rPr lang="en-US" dirty="0" smtClean="0"/>
              <a:t>The demarcation between 802.1Q and a specific medium is a MAC Service Access Point (</a:t>
            </a:r>
            <a:r>
              <a:rPr lang="en-US" b="1" dirty="0" smtClean="0">
                <a:solidFill>
                  <a:srgbClr val="0096D6"/>
                </a:solidFill>
              </a:rPr>
              <a:t>MSAP</a:t>
            </a:r>
            <a:r>
              <a:rPr lang="en-US" dirty="0" smtClean="0"/>
              <a:t>) offering the Intermediate </a:t>
            </a:r>
            <a:r>
              <a:rPr lang="en-US" dirty="0" err="1" smtClean="0"/>
              <a:t>Sublayer</a:t>
            </a:r>
            <a:r>
              <a:rPr lang="en-US" dirty="0" smtClean="0"/>
              <a:t> Service (</a:t>
            </a:r>
            <a:r>
              <a:rPr lang="en-US" b="1" dirty="0" smtClean="0">
                <a:solidFill>
                  <a:srgbClr val="0096D6"/>
                </a:solidFill>
              </a:rPr>
              <a:t>ISS</a:t>
            </a:r>
            <a:r>
              <a:rPr lang="en-US" dirty="0" smtClean="0"/>
              <a:t>), defined in 802.1AC-2012.</a:t>
            </a:r>
          </a:p>
        </p:txBody>
      </p:sp>
      <p:sp>
        <p:nvSpPr>
          <p:cNvPr id="12" name="TextBox 11"/>
          <p:cNvSpPr txBox="1"/>
          <p:nvPr/>
        </p:nvSpPr>
        <p:spPr>
          <a:xfrm>
            <a:off x="3200400" y="3124200"/>
            <a:ext cx="1362522" cy="523220"/>
          </a:xfrm>
          <a:prstGeom prst="rect">
            <a:avLst/>
          </a:prstGeom>
          <a:noFill/>
        </p:spPr>
        <p:txBody>
          <a:bodyPr wrap="none" rtlCol="0">
            <a:spAutoFit/>
          </a:bodyPr>
          <a:lstStyle/>
          <a:p>
            <a:r>
              <a:rPr lang="en-US" sz="2800" b="1" dirty="0" smtClean="0">
                <a:solidFill>
                  <a:srgbClr val="000000"/>
                </a:solidFill>
              </a:rPr>
              <a:t>802.1Q</a:t>
            </a:r>
            <a:endParaRPr lang="en-US" sz="2800" b="1" dirty="0">
              <a:solidFill>
                <a:srgbClr val="000000"/>
              </a:solidFill>
            </a:endParaRPr>
          </a:p>
        </p:txBody>
      </p:sp>
      <p:sp>
        <p:nvSpPr>
          <p:cNvPr id="13" name="TextBox 12"/>
          <p:cNvSpPr txBox="1"/>
          <p:nvPr/>
        </p:nvSpPr>
        <p:spPr>
          <a:xfrm>
            <a:off x="3392055" y="5420380"/>
            <a:ext cx="1170867" cy="523220"/>
          </a:xfrm>
          <a:prstGeom prst="rect">
            <a:avLst/>
          </a:prstGeom>
          <a:noFill/>
        </p:spPr>
        <p:txBody>
          <a:bodyPr wrap="none" rtlCol="0">
            <a:spAutoFit/>
          </a:bodyPr>
          <a:lstStyle/>
          <a:p>
            <a:r>
              <a:rPr lang="en-US" sz="2800" b="1" dirty="0" smtClean="0">
                <a:solidFill>
                  <a:srgbClr val="000000"/>
                </a:solidFill>
              </a:rPr>
              <a:t>802.</a:t>
            </a:r>
            <a:r>
              <a:rPr lang="en-US" sz="2800" b="1" i="1" dirty="0" smtClean="0">
                <a:solidFill>
                  <a:srgbClr val="000000"/>
                </a:solidFill>
              </a:rPr>
              <a:t>n</a:t>
            </a:r>
            <a:endParaRPr lang="en-US" sz="2800" b="1" i="1" dirty="0">
              <a:solidFill>
                <a:srgbClr val="000000"/>
              </a:solidFill>
            </a:endParaRPr>
          </a:p>
        </p:txBody>
      </p:sp>
      <p:sp>
        <p:nvSpPr>
          <p:cNvPr id="16" name="TextBox 15"/>
          <p:cNvSpPr txBox="1"/>
          <p:nvPr/>
        </p:nvSpPr>
        <p:spPr>
          <a:xfrm>
            <a:off x="6629400" y="3591580"/>
            <a:ext cx="1601846" cy="523220"/>
          </a:xfrm>
          <a:prstGeom prst="rect">
            <a:avLst/>
          </a:prstGeom>
          <a:noFill/>
        </p:spPr>
        <p:txBody>
          <a:bodyPr wrap="none" rtlCol="0">
            <a:spAutoFit/>
          </a:bodyPr>
          <a:lstStyle/>
          <a:p>
            <a:r>
              <a:rPr lang="en-US" sz="2800" b="1" dirty="0" smtClean="0">
                <a:solidFill>
                  <a:srgbClr val="000000"/>
                </a:solidFill>
              </a:rPr>
              <a:t>802.1AC</a:t>
            </a:r>
            <a:endParaRPr lang="en-US" sz="2800" b="1" dirty="0">
              <a:solidFill>
                <a:srgbClr val="000000"/>
              </a:solidFill>
            </a:endParaRPr>
          </a:p>
        </p:txBody>
      </p:sp>
      <p:cxnSp>
        <p:nvCxnSpPr>
          <p:cNvPr id="9" name="Straight Arrow Connector 8"/>
          <p:cNvCxnSpPr/>
          <p:nvPr/>
        </p:nvCxnSpPr>
        <p:spPr>
          <a:xfrm flipH="1">
            <a:off x="6172200" y="3869359"/>
            <a:ext cx="455775" cy="0"/>
          </a:xfrm>
          <a:prstGeom prst="straightConnector1">
            <a:avLst/>
          </a:prstGeom>
          <a:ln w="57150" cmpd="sng">
            <a:tailEnd type="arrow"/>
          </a:ln>
        </p:spPr>
        <p:style>
          <a:lnRef idx="2">
            <a:schemeClr val="accent1"/>
          </a:lnRef>
          <a:fillRef idx="0">
            <a:schemeClr val="accent1"/>
          </a:fillRef>
          <a:effectRef idx="1">
            <a:schemeClr val="accent1"/>
          </a:effectRef>
          <a:fontRef idx="minor">
            <a:schemeClr val="tx1"/>
          </a:fontRef>
        </p:style>
      </p:cxnSp>
      <p:sp>
        <p:nvSpPr>
          <p:cNvPr id="26" name="Rectangle 25"/>
          <p:cNvSpPr/>
          <p:nvPr/>
        </p:nvSpPr>
        <p:spPr>
          <a:xfrm>
            <a:off x="4572000" y="2819400"/>
            <a:ext cx="1524000" cy="1066800"/>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800" dirty="0" smtClean="0">
                <a:latin typeface="Arial"/>
                <a:cs typeface="Arial"/>
              </a:rPr>
              <a:t>media </a:t>
            </a:r>
            <a:r>
              <a:rPr lang="en-US" sz="1800" dirty="0" smtClean="0">
                <a:solidFill>
                  <a:srgbClr val="FFFF00"/>
                </a:solidFill>
                <a:latin typeface="Arial"/>
                <a:cs typeface="Arial"/>
              </a:rPr>
              <a:t>independent</a:t>
            </a:r>
            <a:r>
              <a:rPr lang="en-US" sz="1800" dirty="0" smtClean="0">
                <a:latin typeface="Arial"/>
                <a:cs typeface="Arial"/>
              </a:rPr>
              <a:t> functions</a:t>
            </a:r>
          </a:p>
        </p:txBody>
      </p:sp>
      <p:sp>
        <p:nvSpPr>
          <p:cNvPr id="27" name="Rectangle 26"/>
          <p:cNvSpPr/>
          <p:nvPr/>
        </p:nvSpPr>
        <p:spPr>
          <a:xfrm>
            <a:off x="2133600" y="4337064"/>
            <a:ext cx="838200" cy="838200"/>
          </a:xfrm>
          <a:prstGeom prst="rect">
            <a:avLst/>
          </a:prstGeom>
          <a:solidFill>
            <a:srgbClr val="0096D6"/>
          </a:solid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Port</a:t>
            </a:r>
          </a:p>
        </p:txBody>
      </p:sp>
      <p:sp>
        <p:nvSpPr>
          <p:cNvPr id="28" name="Rectangle 27"/>
          <p:cNvSpPr/>
          <p:nvPr/>
        </p:nvSpPr>
        <p:spPr>
          <a:xfrm>
            <a:off x="4572000" y="5181600"/>
            <a:ext cx="1524000" cy="974718"/>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latin typeface="Arial"/>
                <a:cs typeface="Arial"/>
              </a:rPr>
              <a:t>media </a:t>
            </a:r>
            <a:r>
              <a:rPr lang="en-US" sz="1800" dirty="0" smtClean="0">
                <a:solidFill>
                  <a:srgbClr val="FFFF00"/>
                </a:solidFill>
                <a:latin typeface="Arial"/>
                <a:cs typeface="Arial"/>
              </a:rPr>
              <a:t>dependent</a:t>
            </a:r>
            <a:r>
              <a:rPr lang="en-US" sz="1800" dirty="0" smtClean="0">
                <a:latin typeface="Arial"/>
                <a:cs typeface="Arial"/>
              </a:rPr>
              <a:t> functions</a:t>
            </a:r>
          </a:p>
        </p:txBody>
      </p:sp>
      <p:cxnSp>
        <p:nvCxnSpPr>
          <p:cNvPr id="29" name="Straight Connector 28"/>
          <p:cNvCxnSpPr/>
          <p:nvPr/>
        </p:nvCxnSpPr>
        <p:spPr>
          <a:xfrm flipV="1">
            <a:off x="2971800" y="2819400"/>
            <a:ext cx="1600200" cy="1517664"/>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2971800" y="4876800"/>
            <a:ext cx="1600200" cy="298464"/>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2971800" y="5175264"/>
            <a:ext cx="1600200" cy="981054"/>
          </a:xfrm>
          <a:prstGeom prst="line">
            <a:avLst/>
          </a:prstGeom>
        </p:spPr>
        <p:style>
          <a:lnRef idx="2">
            <a:schemeClr val="accent1"/>
          </a:lnRef>
          <a:fillRef idx="0">
            <a:schemeClr val="accent1"/>
          </a:fillRef>
          <a:effectRef idx="1">
            <a:schemeClr val="accent1"/>
          </a:effectRef>
          <a:fontRef idx="minor">
            <a:schemeClr val="tx1"/>
          </a:fontRef>
        </p:style>
      </p:cxnSp>
      <p:sp>
        <p:nvSpPr>
          <p:cNvPr id="32" name="Rectangle 31"/>
          <p:cNvSpPr/>
          <p:nvPr/>
        </p:nvSpPr>
        <p:spPr>
          <a:xfrm>
            <a:off x="4572000" y="3886200"/>
            <a:ext cx="1524000" cy="1295400"/>
          </a:xfrm>
          <a:prstGeom prst="rect">
            <a:avLst/>
          </a:prstGeom>
          <a:solidFill>
            <a:srgbClr val="0096D6"/>
          </a:solidFill>
          <a:ln w="28575" cmpd="sng">
            <a:solidFill>
              <a:schemeClr val="accent1">
                <a:lumMod val="50000"/>
              </a:schemeClr>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en-US" sz="1800" dirty="0" smtClean="0">
                <a:latin typeface="Arial"/>
                <a:cs typeface="Arial"/>
              </a:rPr>
              <a:t>media dependent </a:t>
            </a:r>
            <a:r>
              <a:rPr lang="en-US" sz="1800" dirty="0" smtClean="0">
                <a:solidFill>
                  <a:srgbClr val="FFFF00"/>
                </a:solidFill>
                <a:latin typeface="Arial"/>
                <a:cs typeface="Arial"/>
              </a:rPr>
              <a:t>convergence </a:t>
            </a:r>
            <a:r>
              <a:rPr lang="en-US" sz="1800" dirty="0" smtClean="0">
                <a:latin typeface="Arial"/>
                <a:cs typeface="Arial"/>
              </a:rPr>
              <a:t>functions</a:t>
            </a:r>
          </a:p>
        </p:txBody>
      </p:sp>
      <p:cxnSp>
        <p:nvCxnSpPr>
          <p:cNvPr id="33" name="Straight Connector 32"/>
          <p:cNvCxnSpPr/>
          <p:nvPr/>
        </p:nvCxnSpPr>
        <p:spPr>
          <a:xfrm flipV="1">
            <a:off x="2971800" y="3886200"/>
            <a:ext cx="1600200" cy="762000"/>
          </a:xfrm>
          <a:prstGeom prst="line">
            <a:avLst/>
          </a:prstGeom>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952288" y="3609006"/>
            <a:ext cx="763425" cy="475655"/>
          </a:xfrm>
          <a:prstGeom prst="rect">
            <a:avLst/>
          </a:prstGeom>
          <a:noFill/>
        </p:spPr>
        <p:txBody>
          <a:bodyPr wrap="none" rtlCol="0">
            <a:spAutoFit/>
          </a:bodyPr>
          <a:lstStyle/>
          <a:p>
            <a:r>
              <a:rPr lang="en-US" sz="2800" b="1" dirty="0" smtClean="0">
                <a:solidFill>
                  <a:srgbClr val="000000"/>
                </a:solidFill>
              </a:rPr>
              <a:t>ISS</a:t>
            </a:r>
            <a:endParaRPr lang="en-US" sz="2800" b="1" dirty="0">
              <a:solidFill>
                <a:srgbClr val="000000"/>
              </a:solidFill>
            </a:endParaRPr>
          </a:p>
        </p:txBody>
      </p:sp>
      <p:sp>
        <p:nvSpPr>
          <p:cNvPr id="17" name="TextBox 16"/>
          <p:cNvSpPr txBox="1"/>
          <p:nvPr/>
        </p:nvSpPr>
        <p:spPr>
          <a:xfrm>
            <a:off x="2970154" y="4221088"/>
            <a:ext cx="1601846" cy="523220"/>
          </a:xfrm>
          <a:prstGeom prst="rect">
            <a:avLst/>
          </a:prstGeom>
          <a:noFill/>
        </p:spPr>
        <p:txBody>
          <a:bodyPr wrap="none" rtlCol="0">
            <a:spAutoFit/>
          </a:bodyPr>
          <a:lstStyle/>
          <a:p>
            <a:r>
              <a:rPr lang="en-US" sz="2800" b="1" dirty="0" smtClean="0">
                <a:solidFill>
                  <a:srgbClr val="000000"/>
                </a:solidFill>
              </a:rPr>
              <a:t>802.1AC</a:t>
            </a:r>
            <a:endParaRPr lang="en-US" sz="2800" b="1" dirty="0">
              <a:solidFill>
                <a:srgbClr val="000000"/>
              </a:solidFill>
            </a:endParaRPr>
          </a:p>
        </p:txBody>
      </p:sp>
    </p:spTree>
    <p:extLst>
      <p:ext uri="{BB962C8B-B14F-4D97-AF65-F5344CB8AC3E}">
        <p14:creationId xmlns:p14="http://schemas.microsoft.com/office/powerpoint/2010/main" val="21203824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802.11 ARCHITECTURE ISSUES </a:t>
            </a:r>
            <a:endParaRPr lang="en-US" cap="none" dirty="0"/>
          </a:p>
        </p:txBody>
      </p:sp>
      <p:sp>
        <p:nvSpPr>
          <p:cNvPr id="4" name="Date Placeholder 3"/>
          <p:cNvSpPr>
            <a:spLocks noGrp="1"/>
          </p:cNvSpPr>
          <p:nvPr>
            <p:ph type="dt" idx="10"/>
          </p:nvPr>
        </p:nvSpPr>
        <p:spPr/>
        <p:txBody>
          <a:bodyPr/>
          <a:lstStyle/>
          <a:p>
            <a:r>
              <a:rPr lang="en-US" smtClean="0"/>
              <a:t>January 2013</a:t>
            </a:r>
            <a:endParaRPr lang="en-GB"/>
          </a:p>
        </p:txBody>
      </p:sp>
      <p:sp>
        <p:nvSpPr>
          <p:cNvPr id="5" name="Footer Placeholder 4"/>
          <p:cNvSpPr>
            <a:spLocks noGrp="1"/>
          </p:cNvSpPr>
          <p:nvPr>
            <p:ph type="ftr" idx="11"/>
          </p:nvPr>
        </p:nvSpPr>
        <p:spPr/>
        <p:txBody>
          <a:bodyPr/>
          <a:lstStyle/>
          <a:p>
            <a:r>
              <a:rPr lang="en-GB" smtClean="0"/>
              <a:t>Norman Finn, Cisco Systems</a:t>
            </a:r>
            <a:endParaRPr lang="en-GB"/>
          </a:p>
        </p:txBody>
      </p:sp>
      <p:sp>
        <p:nvSpPr>
          <p:cNvPr id="6" name="Slide Number Placeholder 5"/>
          <p:cNvSpPr>
            <a:spLocks noGrp="1"/>
          </p:cNvSpPr>
          <p:nvPr>
            <p:ph type="sldNum" idx="12"/>
          </p:nvPr>
        </p:nvSpPr>
        <p:spPr/>
        <p:txBody>
          <a:bodyPr/>
          <a:lstStyle/>
          <a:p>
            <a:r>
              <a:rPr lang="en-GB" smtClean="0"/>
              <a:t>Slide </a:t>
            </a:r>
            <a:fld id="{3ABCC52B-A3F7-440B-BBF2-55191E6E7773}" type="slidenum">
              <a:rPr lang="en-GB" smtClean="0"/>
              <a:pPr/>
              <a:t>9</a:t>
            </a:fld>
            <a:endParaRPr lang="en-GB"/>
          </a:p>
        </p:txBody>
      </p:sp>
    </p:spTree>
    <p:extLst>
      <p:ext uri="{BB962C8B-B14F-4D97-AF65-F5344CB8AC3E}">
        <p14:creationId xmlns:p14="http://schemas.microsoft.com/office/powerpoint/2010/main" val="2303723015"/>
      </p:ext>
    </p:extLst>
  </p:cSld>
  <p:clrMapOvr>
    <a:masterClrMapping/>
  </p:clrMapOvr>
</p:sld>
</file>

<file path=ppt/theme/theme1.xml><?xml version="1.0" encoding="utf-8"?>
<a:theme xmlns:a="http://schemas.openxmlformats.org/drawingml/2006/main" name="802-11-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802-11-template.potx</Template>
  <TotalTime>501</TotalTime>
  <Words>3884</Words>
  <Application>Microsoft Macintosh PowerPoint</Application>
  <PresentationFormat>On-screen Show (4:3)</PresentationFormat>
  <Paragraphs>394</Paragraphs>
  <Slides>49</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1" baseType="lpstr">
      <vt:lpstr>802-11-template</vt:lpstr>
      <vt:lpstr>Document</vt:lpstr>
      <vt:lpstr>Problem list for P802.1Qbz / P802.11ak point-to-point model</vt:lpstr>
      <vt:lpstr>Abstract</vt:lpstr>
      <vt:lpstr>Introduction</vt:lpstr>
      <vt:lpstr>Set of point-to-point links</vt:lpstr>
      <vt:lpstr>802.1AC PAR REQUIRED</vt:lpstr>
      <vt:lpstr>MAC service instances</vt:lpstr>
      <vt:lpstr>MAC service instances</vt:lpstr>
      <vt:lpstr>MAC service instances</vt:lpstr>
      <vt:lpstr>802.11 ARCHITECTURE ISSUES </vt:lpstr>
      <vt:lpstr>IEEE Std 802.1Q-2011 Figure 8-2</vt:lpstr>
      <vt:lpstr>IEEE Std 802.11-2011 Figure 5-1</vt:lpstr>
      <vt:lpstr>Architecture</vt:lpstr>
      <vt:lpstr>Architecture</vt:lpstr>
      <vt:lpstr>But …</vt:lpstr>
      <vt:lpstr>Non-AP station bridges</vt:lpstr>
      <vt:lpstr>Non-AP Station / Bridges</vt:lpstr>
      <vt:lpstr>Station subset problem #1</vt:lpstr>
      <vt:lpstr>Reflected frames: normal non-AP use</vt:lpstr>
      <vt:lpstr>Problem set-up</vt:lpstr>
      <vt:lpstr>Reflected frames: the problem for bridges</vt:lpstr>
      <vt:lpstr>Reflected frames: the problem for bridges</vt:lpstr>
      <vt:lpstr>Reflected frames: the problem for bridges</vt:lpstr>
      <vt:lpstr>Reflected frames: the problem for bridges</vt:lpstr>
      <vt:lpstr>Reflected frames: the problem for bridges</vt:lpstr>
      <vt:lpstr>Two non-solutions</vt:lpstr>
      <vt:lpstr>Two non-solutions</vt:lpstr>
      <vt:lpstr>Additional constraints on any solution</vt:lpstr>
      <vt:lpstr>Station subset problem #2</vt:lpstr>
      <vt:lpstr>Multicast distribution</vt:lpstr>
      <vt:lpstr>Multicast distribution</vt:lpstr>
      <vt:lpstr>Station subset problem #3</vt:lpstr>
      <vt:lpstr>802.1Q egress tagging</vt:lpstr>
      <vt:lpstr>802.1Q egress tagging</vt:lpstr>
      <vt:lpstr>Summary: station subset problem</vt:lpstr>
      <vt:lpstr>Summary of station subset problem</vt:lpstr>
      <vt:lpstr>Multicasts and Bridge Ports</vt:lpstr>
      <vt:lpstr>Multicasts and bridge ports</vt:lpstr>
      <vt:lpstr>IEEE Std 802.1Q-2011 Figure 8-10</vt:lpstr>
      <vt:lpstr>802.1Q forwarding process</vt:lpstr>
      <vt:lpstr>802.1Q forwarding process (continued)</vt:lpstr>
      <vt:lpstr>802.1Q frame forwarding</vt:lpstr>
      <vt:lpstr>Well, almost easy</vt:lpstr>
      <vt:lpstr>VLAN tags</vt:lpstr>
      <vt:lpstr>VLAN tags</vt:lpstr>
      <vt:lpstr>More VLAN tag problems</vt:lpstr>
      <vt:lpstr>Unreliable links</vt:lpstr>
      <vt:lpstr>Unreliable links</vt:lpstr>
      <vt:lpstr>AP-AP communications</vt:lpstr>
      <vt:lpstr>AP-AP communications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list for P802.1Qbz / P802.11ak point-to-point model</dc:title>
  <dc:subject/>
  <dc:creator>Norman Finn</dc:creator>
  <cp:keywords/>
  <dc:description/>
  <cp:lastModifiedBy>Norman Finn</cp:lastModifiedBy>
  <cp:revision>32</cp:revision>
  <cp:lastPrinted>1601-01-01T00:00:00Z</cp:lastPrinted>
  <dcterms:created xsi:type="dcterms:W3CDTF">2010-02-15T12:38:41Z</dcterms:created>
  <dcterms:modified xsi:type="dcterms:W3CDTF">2013-01-15T22:47:09Z</dcterms:modified>
  <cp:category/>
</cp:coreProperties>
</file>