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1105" r:id="rId2"/>
    <p:sldId id="1295" r:id="rId3"/>
    <p:sldId id="1468" r:id="rId4"/>
    <p:sldId id="1357" r:id="rId5"/>
    <p:sldId id="1562" r:id="rId6"/>
    <p:sldId id="1563" r:id="rId7"/>
    <p:sldId id="1456" r:id="rId8"/>
    <p:sldId id="1573" r:id="rId9"/>
    <p:sldId id="1602" r:id="rId10"/>
    <p:sldId id="1603" r:id="rId11"/>
    <p:sldId id="1609" r:id="rId12"/>
    <p:sldId id="1610" r:id="rId13"/>
    <p:sldId id="1611" r:id="rId14"/>
    <p:sldId id="1598" r:id="rId15"/>
    <p:sldId id="1483" r:id="rId16"/>
    <p:sldId id="1605" r:id="rId17"/>
    <p:sldId id="1512" r:id="rId18"/>
    <p:sldId id="1450" r:id="rId19"/>
    <p:sldId id="1386" r:id="rId20"/>
    <p:sldId id="1547" r:id="rId21"/>
    <p:sldId id="1296" r:id="rId22"/>
    <p:sldId id="1570" r:id="rId23"/>
    <p:sldId id="1612" r:id="rId24"/>
    <p:sldId id="1549" r:id="rId25"/>
    <p:sldId id="1550" r:id="rId26"/>
    <p:sldId id="1551" r:id="rId27"/>
    <p:sldId id="1585" r:id="rId28"/>
    <p:sldId id="1586" r:id="rId29"/>
    <p:sldId id="1297" r:id="rId30"/>
    <p:sldId id="1398" r:id="rId31"/>
    <p:sldId id="1615" r:id="rId32"/>
    <p:sldId id="1596" r:id="rId33"/>
    <p:sldId id="1388" r:id="rId34"/>
    <p:sldId id="1614" r:id="rId35"/>
    <p:sldId id="1567" r:id="rId36"/>
    <p:sldId id="1447" r:id="rId37"/>
    <p:sldId id="1613" r:id="rId38"/>
    <p:sldId id="1536" r:id="rId39"/>
    <p:sldId id="1606" r:id="rId40"/>
    <p:sldId id="1607" r:id="rId41"/>
    <p:sldId id="1608" r:id="rId42"/>
    <p:sldId id="1599" r:id="rId43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3300"/>
    <a:srgbClr val="FF9933"/>
    <a:srgbClr val="FFFF99"/>
    <a:srgbClr val="33CC33"/>
    <a:srgbClr val="66FF99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752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2130" y="-9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1631"/>
        <p:guide pos="386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2433" y="88327"/>
            <a:ext cx="2192862" cy="21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802.11-12/1434r2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1107" y="81154"/>
            <a:ext cx="1040531" cy="21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3505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94711" y="6785646"/>
            <a:ext cx="1575203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87143" y="6785646"/>
            <a:ext cx="517063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350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929013" y="291701"/>
            <a:ext cx="743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929012" y="6785646"/>
            <a:ext cx="717165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3505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929014" y="6777278"/>
            <a:ext cx="764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28928" y="20182"/>
            <a:ext cx="2192862" cy="21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802.11-12/1434r2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6705" y="20182"/>
            <a:ext cx="1040531" cy="2141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530225"/>
            <a:ext cx="3494088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685" y="3330660"/>
            <a:ext cx="6819034" cy="31549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658" tIns="46527" rIns="94658" bIns="46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81071" y="6789233"/>
            <a:ext cx="2040720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86" lvl="4" algn="r" defTabSz="942922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89979" y="6789233"/>
            <a:ext cx="517063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350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970860" y="6789233"/>
            <a:ext cx="717165" cy="1835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4636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970860" y="6786842"/>
            <a:ext cx="73546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868336" y="223558"/>
            <a:ext cx="755973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2431" y="6789233"/>
            <a:ext cx="414611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E45BD789-D7E7-49CC-8921-D1DE3E24E29A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802.11-12/1434r2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15592" y="6789233"/>
            <a:ext cx="491450" cy="18354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83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/>
          </a:p>
        </p:txBody>
      </p:sp>
      <p:sp>
        <p:nvSpPr>
          <p:cNvPr id="64517" name="Date Placeholder 4"/>
          <p:cNvSpPr txBox="1">
            <a:spLocks noGrp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4E44476F-A137-4586-B866-C75BB669FE3D}" type="slidenum">
              <a:rPr lang="en-US" sz="1200" b="0"/>
              <a:pPr/>
              <a:t>24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5646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1291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66937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2582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78228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7015" y="6790431"/>
            <a:ext cx="49212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3660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3660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/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F42C4005-3F5F-4665-98E2-E69A7869924E}" type="slidenum">
              <a:rPr lang="en-US" sz="1200" b="0"/>
              <a:pPr/>
              <a:t>33</a:t>
            </a:fld>
            <a:endParaRPr lang="en-US" sz="1200" b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01950" y="530225"/>
            <a:ext cx="3492500" cy="2619375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612870" y="6789233"/>
            <a:ext cx="1808922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6082DD4-69D3-49C5-BA88-19B4AF142FF5}" type="slidenum">
              <a:rPr lang="en-US" sz="1200" b="0"/>
              <a:pPr/>
              <a:t>34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802.11-12/1434r2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15592" y="6789233"/>
            <a:ext cx="491450" cy="18354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/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A9EF70F8-095F-4220-8B24-3CCEAB82CF09}" type="slidenum">
              <a:rPr lang="en-US" sz="1200" b="0"/>
              <a:pPr/>
              <a:t>36</a:t>
            </a:fld>
            <a:endParaRPr lang="en-US" sz="1200" b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/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96E07C6B-0B5C-4F8B-AF92-7FF4F800ABD9}" type="slidenum">
              <a:rPr lang="en-US" sz="1200" b="0"/>
              <a:pPr/>
              <a:t>38</a:t>
            </a:fld>
            <a:endParaRPr lang="en-US" sz="1200" b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802.11-12/1434r2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92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/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2431" y="6789233"/>
            <a:ext cx="414611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52BEB48A-F2B2-4DC9-B48F-7362793BC5C1}" type="slidenum">
              <a:rPr lang="en-US" sz="1200" b="0"/>
              <a:pPr/>
              <a:t>2</a:t>
            </a:fld>
            <a:endParaRPr lang="en-US" sz="1200" b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802.11-12/1434r2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92432" y="6789233"/>
            <a:ext cx="414611" cy="18354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4" y="20182"/>
            <a:ext cx="1040531" cy="21413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xfrm>
            <a:off x="6228930" y="20182"/>
            <a:ext cx="2192862" cy="21413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802.11-12/1434r2</a:t>
            </a:r>
            <a:endParaRPr lang="en-US" smtClean="0"/>
          </a:p>
        </p:txBody>
      </p:sp>
      <p:sp>
        <p:nvSpPr>
          <p:cNvPr id="25605" name="Date Placeholder 4"/>
          <p:cNvSpPr txBox="1">
            <a:spLocks noGrp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381071" y="6789233"/>
            <a:ext cx="2040720" cy="1835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92432" y="6789233"/>
            <a:ext cx="414611" cy="1835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41300B6B-B988-4E96-8F5F-FFB9E837AEEF}" type="slidenum">
              <a:rPr lang="en-US" smtClean="0"/>
              <a:pPr defTabSz="942933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4" y="20182"/>
            <a:ext cx="1040531" cy="21413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6228930" y="20182"/>
            <a:ext cx="2192862" cy="21413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802.11-12/1434r2</a:t>
            </a:r>
            <a:endParaRPr lang="en-US" smtClean="0"/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381071" y="6789233"/>
            <a:ext cx="2040720" cy="1835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92432" y="6789233"/>
            <a:ext cx="414611" cy="1835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42933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802.11-12/1434r2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98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5" y="18873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90943" y="6789233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1865" y="678923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258FC6C-091A-4D99-97E3-66DEF2AD2CB3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76705" y="18873"/>
            <a:ext cx="7435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90943" y="6789233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1865" y="678923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C7DB4A5B-2A42-4C02-9664-22FAD6E43AE6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2013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28928" y="20182"/>
            <a:ext cx="2192862" cy="2141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802.11-12/1434r2</a:t>
            </a:r>
            <a:endParaRPr lang="en-US" sz="1400"/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876705" y="20182"/>
            <a:ext cx="1187486" cy="21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382351" y="6789233"/>
            <a:ext cx="203944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15594" y="6789233"/>
            <a:ext cx="491450" cy="1835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77EC9F2F-741B-4DEE-8797-BA00E4F3D4F3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EAD36-1DF0-4BD8-97EF-26BDB0C08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CB99B2B-AF85-4893-959A-4850BB080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4060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802.11-12/1434r2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org/Tutorials.s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pat802_11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Meetings/Meeting_Plan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wcenturyhotel.com.cn/indexen.html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January 2013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2013-</a:t>
            </a:r>
            <a:r>
              <a:rPr lang="en-US" dirty="0" smtClean="0"/>
              <a:t> </a:t>
            </a:r>
            <a:r>
              <a:rPr lang="en-US" dirty="0"/>
              <a:t>January </a:t>
            </a:r>
            <a:r>
              <a:rPr lang="en-US" b="0" dirty="0" smtClean="0"/>
              <a:t>-13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5225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802 </a:t>
            </a:r>
            <a:r>
              <a:rPr lang="en-US" sz="1600" dirty="0" smtClean="0"/>
              <a:t>interim meeting </a:t>
            </a:r>
            <a:r>
              <a:rPr lang="en-US" sz="1600" dirty="0"/>
              <a:t>– January </a:t>
            </a:r>
            <a:r>
              <a:rPr lang="en-US" sz="1600" dirty="0" smtClean="0"/>
              <a:t>2013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April 24-25 2013 Meeting </a:t>
            </a:r>
            <a:br>
              <a:rPr lang="en-US" sz="2800" dirty="0" smtClean="0"/>
            </a:br>
            <a:r>
              <a:rPr lang="en-US" sz="2800" dirty="0" smtClean="0"/>
              <a:t>Beijing   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 </a:t>
            </a:r>
            <a:r>
              <a:rPr lang="en-US" sz="3200" dirty="0" smtClean="0">
                <a:latin typeface="Ravie" pitchFamily="82" charset="0"/>
              </a:rPr>
              <a:t>Not 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>
                <a:latin typeface="Ravie" pitchFamily="82" charset="0"/>
              </a:rPr>
              <a:t>Not OPEN</a:t>
            </a:r>
            <a:endParaRPr lang="en-US" sz="3200" dirty="0"/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4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038600" cy="1066800"/>
          </a:xfrm>
        </p:spPr>
        <p:txBody>
          <a:bodyPr/>
          <a:lstStyle/>
          <a:p>
            <a:r>
              <a:rPr lang="en-GB" smtClean="0"/>
              <a:t>Meeting Registration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2013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04A268E9-F9A8-4749-9470-6F5EF855EEEB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257800" y="990600"/>
          <a:ext cx="3429000" cy="5109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1371600"/>
              </a:tblGrid>
              <a:tr h="60581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Working Group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802.11 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802.15 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none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802.18 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802.16 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802.21 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802.xx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802.19 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802.22 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802.24 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4 </a:t>
                      </a:r>
                    </a:p>
                  </a:txBody>
                  <a:tcPr marL="9525" marR="9525" marT="9524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802.25 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1 </a:t>
                      </a:r>
                    </a:p>
                  </a:txBody>
                  <a:tcPr marL="9525" marR="9525" marT="9524" marB="0" anchor="ctr"/>
                </a:tc>
              </a:tr>
            </a:tbl>
          </a:graphicData>
        </a:graphic>
      </p:graphicFrame>
      <p:sp>
        <p:nvSpPr>
          <p:cNvPr id="7218" name="TextBox 3"/>
          <p:cNvSpPr txBox="1">
            <a:spLocks noChangeArrowheads="1"/>
          </p:cNvSpPr>
          <p:nvPr/>
        </p:nvSpPr>
        <p:spPr bwMode="auto">
          <a:xfrm>
            <a:off x="685800" y="5665788"/>
            <a:ext cx="1828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Data collected: 2013-01-13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9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2013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E37FC821-FDBE-4BB4-94E3-DC280D8B868D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2012-11-16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Definitions:  </a:t>
            </a:r>
          </a:p>
          <a:p>
            <a:pPr lvl="1"/>
            <a:r>
              <a:rPr lang="en-GB" sz="1800" i="1"/>
              <a:t>Aspirant</a:t>
            </a:r>
            <a:r>
              <a:rPr lang="en-GB" sz="1800" b="0"/>
              <a:t>: a member who has attended 1 qualifying meeting</a:t>
            </a:r>
          </a:p>
          <a:p>
            <a:pPr lvl="1"/>
            <a:r>
              <a:rPr lang="en-GB" sz="1800" i="1"/>
              <a:t>Potential Voter</a:t>
            </a:r>
            <a:r>
              <a:rPr lang="en-GB" sz="1800" b="0"/>
              <a:t>: a member who has attended 2 qualifying meetings and will become a voter at the start of the next plenary they attend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Status</a:t>
                      </a:r>
                      <a:endParaRPr lang="en-GB" sz="4800" dirty="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Number</a:t>
                      </a:r>
                      <a:endParaRPr lang="en-GB" sz="480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Aspirant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87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Potential 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31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Voter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324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83049B6-5929-4E80-A55D-C6AF8988E861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9222" name="Object 1"/>
          <p:cNvGraphicFramePr>
            <a:graphicFrameLocks noChangeAspect="1"/>
          </p:cNvGraphicFramePr>
          <p:nvPr/>
        </p:nvGraphicFramePr>
        <p:xfrm>
          <a:off x="457200" y="1343025"/>
          <a:ext cx="7543800" cy="495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Binary Worksheet" r:id="rId4" imgW="8248779" imgH="5400810" progId="Excel.SheetBinaryMacroEnabled.12">
                  <p:embed/>
                </p:oleObj>
              </mc:Choice>
              <mc:Fallback>
                <p:oleObj name="Binary Worksheet" r:id="rId4" imgW="8248779" imgH="5400810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43025"/>
                        <a:ext cx="7543800" cy="495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530454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8370"/>
            <a:ext cx="7772400" cy="696191"/>
          </a:xfrm>
        </p:spPr>
        <p:txBody>
          <a:bodyPr/>
          <a:lstStyle/>
          <a:p>
            <a:r>
              <a:rPr lang="en-US" b="0" dirty="0" smtClean="0"/>
              <a:t>IEEE </a:t>
            </a:r>
            <a:r>
              <a:rPr lang="en-US" b="0" dirty="0"/>
              <a:t>Staff on site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2104571"/>
            <a:ext cx="8510155" cy="3991429"/>
          </a:xfrm>
        </p:spPr>
        <p:txBody>
          <a:bodyPr/>
          <a:lstStyle/>
          <a:p>
            <a:pPr marL="0" indent="0">
              <a:buNone/>
            </a:pPr>
            <a:r>
              <a:rPr lang="en-US" sz="2300" b="0" dirty="0" smtClean="0"/>
              <a:t>Paul </a:t>
            </a:r>
            <a:r>
              <a:rPr lang="en-US" sz="2300" b="0" dirty="0" err="1" smtClean="0"/>
              <a:t>Nikolich</a:t>
            </a:r>
            <a:endParaRPr lang="en-US" sz="23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4.1.8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89416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4.1.9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366583" y="4528457"/>
            <a:ext cx="8476475" cy="206210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Location: </a:t>
            </a:r>
            <a:r>
              <a:rPr lang="en-US" sz="3200" dirty="0"/>
              <a:t>STEAMWORKS BREW PUB</a:t>
            </a:r>
          </a:p>
          <a:p>
            <a:r>
              <a:rPr lang="en-US" sz="3200" dirty="0"/>
              <a:t>375 Water Street </a:t>
            </a:r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102864" y="1850118"/>
            <a:ext cx="8729851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Breakfast &amp; Breaks:</a:t>
            </a:r>
          </a:p>
          <a:p>
            <a:r>
              <a:rPr lang="en-US" sz="2600" dirty="0" smtClean="0"/>
              <a:t>Regency Ballroom Foyer                     3</a:t>
            </a:r>
            <a:r>
              <a:rPr lang="en-US" sz="2600" baseline="30000" dirty="0" smtClean="0"/>
              <a:t>rd</a:t>
            </a:r>
            <a:r>
              <a:rPr lang="en-US" sz="2600" dirty="0" smtClean="0"/>
              <a:t> level</a:t>
            </a:r>
            <a:endParaRPr lang="en-US" sz="26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5263" y="3221718"/>
            <a:ext cx="8587795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Lunch:</a:t>
            </a:r>
          </a:p>
          <a:p>
            <a:r>
              <a:rPr lang="en-US" sz="2600" dirty="0" smtClean="0"/>
              <a:t>Perspectives            34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 floor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30629" y="364576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lgerian" pitchFamily="82" charset="0"/>
              </a:rPr>
              <a:t>Hotel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925554">
            <a:off x="5037618" y="5761018"/>
            <a:ext cx="132921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Robson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2256520" y="1220031"/>
            <a:ext cx="6393994" cy="534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5124977" y="2496986"/>
            <a:ext cx="3525537" cy="3262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rot="553879" flipH="1">
            <a:off x="1824582" y="1213776"/>
            <a:ext cx="433035" cy="39896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rot="553879" flipH="1">
            <a:off x="2721120" y="1358809"/>
            <a:ext cx="444069" cy="40913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rot="925554">
            <a:off x="3748008" y="2209224"/>
            <a:ext cx="0" cy="348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rot="925554">
            <a:off x="4636463" y="2454377"/>
            <a:ext cx="0" cy="348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Group 20"/>
          <p:cNvGrpSpPr/>
          <p:nvPr/>
        </p:nvGrpSpPr>
        <p:grpSpPr>
          <a:xfrm rot="1076849">
            <a:off x="1639277" y="2135438"/>
            <a:ext cx="3722918" cy="3189357"/>
            <a:chOff x="1817912" y="1397034"/>
            <a:chExt cx="3722918" cy="4383279"/>
          </a:xfrm>
        </p:grpSpPr>
        <p:cxnSp>
          <p:nvCxnSpPr>
            <p:cNvPr id="15" name="Straight Connector 14"/>
            <p:cNvCxnSpPr/>
            <p:nvPr/>
          </p:nvCxnSpPr>
          <p:spPr bwMode="auto">
            <a:xfrm rot="5400000">
              <a:off x="3668484" y="1299774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3668485" y="2176430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3668486" y="3053086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3668487" y="3929741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3690258" y="-453538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3690259" y="423118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" name="TextBox 31"/>
          <p:cNvSpPr txBox="1"/>
          <p:nvPr/>
        </p:nvSpPr>
        <p:spPr>
          <a:xfrm rot="17125554">
            <a:off x="1285380" y="3359970"/>
            <a:ext cx="13147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Burrard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7125554">
            <a:off x="2338610" y="3542727"/>
            <a:ext cx="100540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17125554">
            <a:off x="2996842" y="3721771"/>
            <a:ext cx="150233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Seymour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7125554">
            <a:off x="3854825" y="4029659"/>
            <a:ext cx="150233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Richards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925554">
            <a:off x="5183673" y="5154117"/>
            <a:ext cx="134684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Georgia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925554">
            <a:off x="5325107" y="4581327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Dunsmuir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925554">
            <a:off x="5478553" y="3919849"/>
            <a:ext cx="122822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Pender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925554">
            <a:off x="5620304" y="3344713"/>
            <a:ext cx="148470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Hastings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925554">
            <a:off x="5765272" y="2742970"/>
            <a:ext cx="143340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Cordova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304356">
            <a:off x="7324660" y="2553206"/>
            <a:ext cx="102925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321723">
            <a:off x="5866047" y="1415070"/>
            <a:ext cx="172976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Waterfront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5-Point Star 13"/>
          <p:cNvSpPr/>
          <p:nvPr/>
        </p:nvSpPr>
        <p:spPr bwMode="auto">
          <a:xfrm rot="553879">
            <a:off x="4968744" y="2023197"/>
            <a:ext cx="449943" cy="432282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82845" y="1980220"/>
            <a:ext cx="219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lgerian" pitchFamily="82" charset="0"/>
              </a:rPr>
              <a:t>Steamworks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43" name="Up Arrow 42"/>
          <p:cNvSpPr/>
          <p:nvPr/>
        </p:nvSpPr>
        <p:spPr bwMode="auto">
          <a:xfrm>
            <a:off x="812800" y="1074057"/>
            <a:ext cx="440657" cy="495537"/>
          </a:xfrm>
          <a:prstGeom prst="upArrow">
            <a:avLst/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73403" y="1507987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</a:t>
            </a:r>
            <a:endParaRPr lang="en-US" sz="4000" dirty="0"/>
          </a:p>
        </p:txBody>
      </p:sp>
      <p:sp>
        <p:nvSpPr>
          <p:cNvPr id="48" name="Cross 47"/>
          <p:cNvSpPr/>
          <p:nvPr/>
        </p:nvSpPr>
        <p:spPr bwMode="auto">
          <a:xfrm>
            <a:off x="1253457" y="3660275"/>
            <a:ext cx="378122" cy="306842"/>
          </a:xfrm>
          <a:prstGeom prst="pl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Cloud 48"/>
          <p:cNvSpPr/>
          <p:nvPr/>
        </p:nvSpPr>
        <p:spPr bwMode="auto">
          <a:xfrm rot="159730">
            <a:off x="2836453" y="773484"/>
            <a:ext cx="6120926" cy="662081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8257"/>
          </a:xfrm>
        </p:spPr>
        <p:txBody>
          <a:bodyPr/>
          <a:lstStyle/>
          <a:p>
            <a:r>
              <a:rPr lang="en-US" dirty="0" smtClean="0"/>
              <a:t>Social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7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Wednesday Plenary Topics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634989" cy="4500562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Definition for qualifying interim</a:t>
            </a:r>
          </a:p>
          <a:p>
            <a:r>
              <a:rPr lang="en-US" sz="2800" dirty="0" smtClean="0"/>
              <a:t>ANA</a:t>
            </a:r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6D0D503-1675-4B23-A55D-ADAE9E03F941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4.1.13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7097556-3852-42C8-975C-01EE155953DF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Topics for March 2013 EC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323834"/>
            <a:ext cx="8523288" cy="501823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/>
              <a:t>Begin Sponsor Ballot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Conditional approval for </a:t>
            </a:r>
            <a:r>
              <a:rPr lang="en-US" dirty="0" smtClean="0"/>
              <a:t>AC  - Open Sponsor Ballot Group formation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Requests to submit to RevCom?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x</a:t>
            </a:r>
            <a:endParaRPr lang="en-US" dirty="0" smtClean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New project PAR to NesCom?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PAR Extension 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Revision PAR?</a:t>
            </a:r>
            <a:endParaRPr lang="en-US" dirty="0"/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Nothing needed at this time 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Study Group start up?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Depends upon results of WNG meeting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/>
              <a:t>Study Group </a:t>
            </a:r>
            <a:r>
              <a:rPr lang="en-US" dirty="0" smtClean="0"/>
              <a:t>extension?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 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Press Release</a:t>
            </a:r>
          </a:p>
          <a:p>
            <a:pPr>
              <a:spcBef>
                <a:spcPts val="0"/>
              </a:spcBef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4.1.15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1044" y="1257300"/>
            <a:ext cx="456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ieee802.org/Tutorials.shtml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77045" y="2525484"/>
            <a:ext cx="8166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802.11 sponsored tutorial on 5GHz Spectrum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B683F7-22E6-4EDC-B19D-F1A3A11DDA16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51204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Social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-671" y="617538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2.7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277807" y="2158355"/>
            <a:ext cx="8567429" cy="403187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admission</a:t>
            </a:r>
          </a:p>
          <a:p>
            <a:endParaRPr lang="en-US" dirty="0" smtClean="0"/>
          </a:p>
          <a:p>
            <a:r>
              <a:rPr lang="en-US" sz="2800" dirty="0" smtClean="0"/>
              <a:t>Location:  </a:t>
            </a:r>
            <a:r>
              <a:rPr lang="en-US" sz="2800" dirty="0"/>
              <a:t>STEAMWORKS BREW PUB</a:t>
            </a:r>
          </a:p>
          <a:p>
            <a:r>
              <a:rPr lang="en-US" sz="2800" dirty="0"/>
              <a:t>375 Water Street</a:t>
            </a:r>
            <a:r>
              <a:rPr lang="en-US" sz="2800" dirty="0" smtClean="0"/>
              <a:t> </a:t>
            </a:r>
          </a:p>
          <a:p>
            <a:endParaRPr lang="en-US" sz="2800" dirty="0"/>
          </a:p>
          <a:p>
            <a:endParaRPr lang="en-US" sz="2800" b="0" dirty="0" smtClean="0"/>
          </a:p>
          <a:p>
            <a:r>
              <a:rPr lang="en-US" sz="2800" b="0" dirty="0" smtClean="0"/>
              <a:t>Guest badges are available at the Meeting Concierge Desk</a:t>
            </a:r>
            <a:endParaRPr lang="en-US" sz="2800" b="0" dirty="0"/>
          </a:p>
          <a:p>
            <a:r>
              <a:rPr lang="en-US" sz="2800" dirty="0" smtClean="0"/>
              <a:t>until 1 PM Wednesday, January 16th.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659" y="3346307"/>
            <a:ext cx="111442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t1.gstatic.com/images?q=tbn:ANd9GcQzY6Qk9w1n2cIBXGCmAsa18uCYpLzc7_UaiXJ7d9eItXmPk7K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171" y="1234429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30629" y="364576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lgerian" pitchFamily="82" charset="0"/>
              </a:rPr>
              <a:t>Hotel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925554">
            <a:off x="5037618" y="5761018"/>
            <a:ext cx="132921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Robson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2256520" y="1220031"/>
            <a:ext cx="6393994" cy="534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5124977" y="2496986"/>
            <a:ext cx="3525537" cy="3262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 rot="553879" flipH="1">
            <a:off x="1824582" y="1213776"/>
            <a:ext cx="433035" cy="39896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rot="553879" flipH="1">
            <a:off x="2721120" y="1358809"/>
            <a:ext cx="444069" cy="40913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rot="925554">
            <a:off x="3748008" y="2209224"/>
            <a:ext cx="0" cy="348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rot="925554">
            <a:off x="4636463" y="2454377"/>
            <a:ext cx="0" cy="348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Group 20"/>
          <p:cNvGrpSpPr/>
          <p:nvPr/>
        </p:nvGrpSpPr>
        <p:grpSpPr>
          <a:xfrm rot="1076849">
            <a:off x="1639277" y="2135438"/>
            <a:ext cx="3722918" cy="3189357"/>
            <a:chOff x="1817912" y="1397034"/>
            <a:chExt cx="3722918" cy="4383279"/>
          </a:xfrm>
        </p:grpSpPr>
        <p:cxnSp>
          <p:nvCxnSpPr>
            <p:cNvPr id="15" name="Straight Connector 14"/>
            <p:cNvCxnSpPr/>
            <p:nvPr/>
          </p:nvCxnSpPr>
          <p:spPr bwMode="auto">
            <a:xfrm rot="5400000">
              <a:off x="3668484" y="1299774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3668485" y="2176430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3668486" y="3053086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3668487" y="3929741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3690258" y="-453538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3690259" y="423118"/>
              <a:ext cx="0" cy="37011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" name="TextBox 31"/>
          <p:cNvSpPr txBox="1"/>
          <p:nvPr/>
        </p:nvSpPr>
        <p:spPr>
          <a:xfrm rot="17125554">
            <a:off x="1285380" y="3359970"/>
            <a:ext cx="13147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Burrard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7125554">
            <a:off x="2338610" y="3542727"/>
            <a:ext cx="100540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17125554">
            <a:off x="2996842" y="3721771"/>
            <a:ext cx="150233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Seymour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7125554">
            <a:off x="3854825" y="4029659"/>
            <a:ext cx="150233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Richards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925554">
            <a:off x="5183673" y="5154117"/>
            <a:ext cx="134684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Georgia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925554">
            <a:off x="5325107" y="4581327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Dunsmuir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925554">
            <a:off x="5478553" y="3919849"/>
            <a:ext cx="122822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Pender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925554">
            <a:off x="5620304" y="3344713"/>
            <a:ext cx="148470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Hastings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925554">
            <a:off x="5765272" y="2742970"/>
            <a:ext cx="143340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Cordova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304356">
            <a:off x="7324660" y="2553206"/>
            <a:ext cx="102925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321723">
            <a:off x="5866047" y="1415070"/>
            <a:ext cx="172976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Waterfront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5-Point Star 13"/>
          <p:cNvSpPr/>
          <p:nvPr/>
        </p:nvSpPr>
        <p:spPr bwMode="auto">
          <a:xfrm rot="553879">
            <a:off x="4968744" y="2023197"/>
            <a:ext cx="449943" cy="432282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82845" y="1980220"/>
            <a:ext cx="219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lgerian" pitchFamily="82" charset="0"/>
              </a:rPr>
              <a:t>Steamworks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43" name="Up Arrow 42"/>
          <p:cNvSpPr/>
          <p:nvPr/>
        </p:nvSpPr>
        <p:spPr bwMode="auto">
          <a:xfrm>
            <a:off x="812800" y="1074057"/>
            <a:ext cx="440657" cy="495537"/>
          </a:xfrm>
          <a:prstGeom prst="upArrow">
            <a:avLst/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73403" y="1507987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</a:t>
            </a:r>
            <a:endParaRPr lang="en-US" sz="4000" dirty="0"/>
          </a:p>
        </p:txBody>
      </p:sp>
      <p:sp>
        <p:nvSpPr>
          <p:cNvPr id="48" name="Cross 47"/>
          <p:cNvSpPr/>
          <p:nvPr/>
        </p:nvSpPr>
        <p:spPr bwMode="auto">
          <a:xfrm>
            <a:off x="1253457" y="3660275"/>
            <a:ext cx="378122" cy="306842"/>
          </a:xfrm>
          <a:prstGeom prst="pl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Cloud 48"/>
          <p:cNvSpPr/>
          <p:nvPr/>
        </p:nvSpPr>
        <p:spPr bwMode="auto">
          <a:xfrm rot="159730">
            <a:off x="2836453" y="773484"/>
            <a:ext cx="6120926" cy="662081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8257"/>
          </a:xfrm>
        </p:spPr>
        <p:txBody>
          <a:bodyPr/>
          <a:lstStyle/>
          <a:p>
            <a:r>
              <a:rPr lang="en-US" dirty="0" smtClean="0"/>
              <a:t>Social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4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8B48962-344E-47C1-A65F-6561BF81BF81}" type="slidenum">
              <a:rPr lang="en-US" sz="1200" b="0" smtClean="0"/>
              <a:pPr/>
              <a:t>24</a:t>
            </a:fld>
            <a:endParaRPr lang="en-US" sz="1200" b="0" smtClean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5.2</a:t>
            </a:r>
          </a:p>
        </p:txBody>
      </p:sp>
      <p:sp>
        <p:nvSpPr>
          <p:cNvPr id="63494" name="TextBox 1"/>
          <p:cNvSpPr txBox="1">
            <a:spLocks noChangeArrowheads="1"/>
          </p:cNvSpPr>
          <p:nvPr/>
        </p:nvSpPr>
        <p:spPr bwMode="auto">
          <a:xfrm>
            <a:off x="889000" y="234473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55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B51E244-D7CB-4731-9091-183CFDD3311D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65540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5.2</a:t>
            </a:r>
          </a:p>
        </p:txBody>
      </p:sp>
      <p:sp>
        <p:nvSpPr>
          <p:cNvPr id="65542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50E019E-4A99-4B6C-ADC3-E69846FC02B9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1840399" y="1025525"/>
            <a:ext cx="4896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Mid-week Officer </a:t>
            </a:r>
            <a:r>
              <a:rPr lang="en-US" sz="3200" dirty="0"/>
              <a:t>Changes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6566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620"/>
            <a:ext cx="7772400" cy="473299"/>
          </a:xfrm>
        </p:spPr>
        <p:txBody>
          <a:bodyPr/>
          <a:lstStyle/>
          <a:p>
            <a:r>
              <a:rPr lang="en-US" dirty="0" smtClean="0"/>
              <a:t>University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5" y="1481071"/>
            <a:ext cx="8783391" cy="4627808"/>
          </a:xfrm>
        </p:spPr>
        <p:txBody>
          <a:bodyPr/>
          <a:lstStyle/>
          <a:p>
            <a:r>
              <a:rPr lang="en-US" sz="2000" dirty="0" smtClean="0"/>
              <a:t>The IEEE 802® LAN/MAN Standards Committee (LMSC) University Outreach Program is intended to engage university and college students and faculty in standards development. </a:t>
            </a:r>
          </a:p>
          <a:p>
            <a:r>
              <a:rPr lang="en-US" sz="2000" dirty="0" smtClean="0"/>
              <a:t>Plan. </a:t>
            </a:r>
          </a:p>
          <a:p>
            <a:pPr lvl="1"/>
            <a:r>
              <a:rPr lang="en-US" b="1" dirty="0" smtClean="0"/>
              <a:t>orientation session, followed by opportunities to observe the groups actually developing standards. </a:t>
            </a:r>
          </a:p>
          <a:p>
            <a:pPr lvl="1"/>
            <a:r>
              <a:rPr lang="en-US" b="1" dirty="0" smtClean="0"/>
              <a:t>The program will conclude with a session soliciting questions and feedback from participants. </a:t>
            </a:r>
          </a:p>
          <a:p>
            <a:pPr lvl="1"/>
            <a:r>
              <a:rPr lang="en-US" b="1" dirty="0" smtClean="0"/>
              <a:t>Interested students and faculty can find additional information on and register for the July IEEE 802 University Outreach day via: https://802world.org/plenary/university-outreach/.</a:t>
            </a:r>
          </a:p>
          <a:p>
            <a:r>
              <a:rPr lang="en-US" sz="2000" dirty="0" smtClean="0"/>
              <a:t>University Outreach day will have a registration fee of only $25.00.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558800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6.2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618706" y="175098"/>
            <a:ext cx="214009" cy="282102"/>
          </a:xfrm>
          <a:prstGeom prst="triangl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02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620"/>
            <a:ext cx="7772400" cy="473299"/>
          </a:xfrm>
        </p:spPr>
        <p:txBody>
          <a:bodyPr/>
          <a:lstStyle/>
          <a:p>
            <a:r>
              <a:rPr lang="en-US" dirty="0" smtClean="0"/>
              <a:t>University Outreach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558800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6.2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Zero attendees in November 2012</a:t>
            </a:r>
          </a:p>
          <a:p>
            <a:r>
              <a:rPr lang="en-US" sz="3600" dirty="0" smtClean="0"/>
              <a:t>Next attempt in March 2013</a:t>
            </a:r>
          </a:p>
          <a:p>
            <a:r>
              <a:rPr lang="en-US" sz="3600" dirty="0" smtClean="0"/>
              <a:t>Invitations sent to </a:t>
            </a:r>
          </a:p>
          <a:p>
            <a:pPr lvl="1"/>
            <a:r>
              <a:rPr lang="en-US" sz="3200" dirty="0" smtClean="0"/>
              <a:t>University of Florida</a:t>
            </a:r>
          </a:p>
          <a:p>
            <a:pPr lvl="1"/>
            <a:r>
              <a:rPr lang="en-US" sz="3200" dirty="0" smtClean="0"/>
              <a:t>University of South Florida</a:t>
            </a:r>
          </a:p>
          <a:p>
            <a:pPr lvl="1"/>
            <a:r>
              <a:rPr lang="en-US" sz="3200" dirty="0" smtClean="0"/>
              <a:t>Florida Institute of Technology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60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29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A264D9F-02D8-4E0E-96B2-7146C58F44A2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http://standards.ieee.org/about/sasb/patcom/pat802_11.html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8 entries with 2012 submission dates</a:t>
            </a:r>
          </a:p>
          <a:p>
            <a:r>
              <a:rPr lang="en-US" sz="2800" dirty="0" smtClean="0"/>
              <a:t>2 </a:t>
            </a:r>
            <a:r>
              <a:rPr lang="en-US" sz="2800" dirty="0"/>
              <a:t>entries with </a:t>
            </a:r>
            <a:r>
              <a:rPr lang="en-US" sz="2800" dirty="0" smtClean="0"/>
              <a:t>2013 </a:t>
            </a:r>
            <a:r>
              <a:rPr lang="en-US" sz="2800" dirty="0"/>
              <a:t>submission dates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30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466045"/>
            <a:ext cx="8439150" cy="2771104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Coffee will be continuously available from 7:30am to 11:00am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 smtClean="0"/>
              <a:t>When we reach the end of reports at about 9:30, just prior to motions, we will determine if we take a break</a:t>
            </a:r>
            <a:endParaRPr lang="en-US" sz="3200" dirty="0"/>
          </a:p>
          <a:p>
            <a:pPr>
              <a:defRPr/>
            </a:pPr>
            <a:endParaRPr lang="en-US" sz="3200" dirty="0"/>
          </a:p>
          <a:p>
            <a:pPr marL="0" indent="0">
              <a:buFontTx/>
              <a:buNone/>
              <a:defRPr/>
            </a:pPr>
            <a:endParaRPr lang="en-US" sz="32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2.07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91860" y="5007807"/>
            <a:ext cx="4683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Break = Recess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Bruce Kraemer, Marvell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BC379AE8-9562-4285-AF44-45DA80188356}" type="slidenum">
              <a:rPr lang="en-US" sz="1200" smtClean="0"/>
              <a:pPr/>
              <a:t>31</a:t>
            </a:fld>
            <a:endParaRPr lang="en-US" sz="12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294034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Gabor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Bajko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 Dwight Smith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Sue Hares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 bwMode="auto">
          <a:xfrm>
            <a:off x="8727090" y="76200"/>
            <a:ext cx="292545" cy="364000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7166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32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8 </a:t>
            </a:r>
            <a:r>
              <a:rPr lang="en-US" sz="2800" dirty="0"/>
              <a:t>entries with </a:t>
            </a:r>
            <a:r>
              <a:rPr lang="en-US" sz="2800" dirty="0" smtClean="0"/>
              <a:t>2012 </a:t>
            </a:r>
            <a:r>
              <a:rPr lang="en-US" sz="2800" dirty="0"/>
              <a:t>submission </a:t>
            </a:r>
            <a:r>
              <a:rPr lang="en-US" sz="2800" dirty="0" smtClean="0"/>
              <a:t>dates</a:t>
            </a:r>
          </a:p>
          <a:p>
            <a:pPr>
              <a:defRPr/>
            </a:pPr>
            <a:r>
              <a:rPr lang="en-US" sz="2800" dirty="0" smtClean="0"/>
              <a:t>2 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5063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33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114" y="685800"/>
            <a:ext cx="8320596" cy="1066800"/>
          </a:xfrm>
        </p:spPr>
        <p:txBody>
          <a:bodyPr/>
          <a:lstStyle/>
          <a:p>
            <a:r>
              <a:rPr lang="en-US" dirty="0" smtClean="0"/>
              <a:t>IEEE Store Contents  - January  2013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224998"/>
              </p:ext>
            </p:extLst>
          </p:nvPr>
        </p:nvGraphicFramePr>
        <p:xfrm>
          <a:off x="92595" y="1598613"/>
          <a:ext cx="8633114" cy="4516500"/>
        </p:xfrm>
        <a:graphic>
          <a:graphicData uri="http://schemas.openxmlformats.org/drawingml/2006/table">
            <a:tbl>
              <a:tblPr/>
              <a:tblGrid>
                <a:gridCol w="3704042"/>
                <a:gridCol w="1686167"/>
                <a:gridCol w="1520315"/>
                <a:gridCol w="1722590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D4.0   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 k,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n, p, y, r, w, u, v, z, 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4109033" y="617538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 dirty="0">
                <a:hlinkClick r:id="rId3"/>
              </a:rPr>
              <a:t>http://www.techstreet.com/ieeegate.html</a:t>
            </a:r>
            <a:endParaRPr lang="en-US" sz="1400" dirty="0"/>
          </a:p>
        </p:txBody>
      </p:sp>
      <p:sp>
        <p:nvSpPr>
          <p:cNvPr id="9" name="Isosceles Triangle 8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994400"/>
            <a:ext cx="8839200" cy="406400"/>
          </a:xfrm>
        </p:spPr>
        <p:txBody>
          <a:bodyPr/>
          <a:lstStyle/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34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87140"/>
              </p:ext>
            </p:extLst>
          </p:nvPr>
        </p:nvGraphicFramePr>
        <p:xfrm>
          <a:off x="228600" y="1600200"/>
          <a:ext cx="8390105" cy="3627435"/>
        </p:xfrm>
        <a:graphic>
          <a:graphicData uri="http://schemas.openxmlformats.org/drawingml/2006/table">
            <a:tbl>
              <a:tblPr/>
              <a:tblGrid>
                <a:gridCol w="1553901"/>
                <a:gridCol w="1149385"/>
                <a:gridCol w="803787"/>
                <a:gridCol w="1432516"/>
                <a:gridCol w="1144805"/>
                <a:gridCol w="1110434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Vancouver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01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TGREVmb</a:t>
                      </a: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578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761760" y="1374080"/>
            <a:ext cx="1203767" cy="417846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518525" cy="2370655"/>
          </a:xfrm>
        </p:spPr>
        <p:txBody>
          <a:bodyPr/>
          <a:lstStyle/>
          <a:p>
            <a:pPr marL="0" indent="0">
              <a:buNone/>
            </a:pPr>
            <a:endParaRPr lang="en-US" sz="1200" dirty="0" smtClean="0">
              <a:solidFill>
                <a:srgbClr val="C00000"/>
              </a:solidFill>
            </a:endParaRPr>
          </a:p>
          <a:p>
            <a:r>
              <a:rPr lang="en-US" sz="4000" dirty="0" smtClean="0">
                <a:solidFill>
                  <a:srgbClr val="C00000"/>
                </a:solidFill>
              </a:rPr>
              <a:t>Call for March 2013 suggestions</a:t>
            </a:r>
          </a:p>
          <a:p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35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284228" y="617538"/>
            <a:ext cx="34336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Friday Agenda Item 2.11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2303" y="3386029"/>
            <a:ext cx="8166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802.11 sponsored tutorial on 5GHz Spectrum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91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36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5200047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137 </a:t>
            </a:r>
            <a:r>
              <a:rPr lang="en-US" u="sng" dirty="0" smtClean="0"/>
              <a:t>January 13-18, 2013</a:t>
            </a:r>
            <a:r>
              <a:rPr lang="en-US" dirty="0" smtClean="0"/>
              <a:t> - --Hyatt Regency Vancouver, BC, CA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#137.5 January 23-24, Grand </a:t>
            </a:r>
            <a:r>
              <a:rPr lang="en-US" dirty="0" err="1" smtClean="0"/>
              <a:t>Mercure</a:t>
            </a:r>
            <a:r>
              <a:rPr lang="en-US" dirty="0" smtClean="0"/>
              <a:t>, Shenzhen, CN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138 March 17-22, 2013 –Caribe Royale, Orlando, FL, USA</a:t>
            </a:r>
            <a:endParaRPr lang="en-US" u="sng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139 </a:t>
            </a:r>
            <a:r>
              <a:rPr lang="en-US" u="sng" dirty="0" smtClean="0"/>
              <a:t>May 12-17, 2013 </a:t>
            </a:r>
            <a:r>
              <a:rPr lang="en-US" dirty="0" smtClean="0"/>
              <a:t>----Hilton Waikoloa, Big Island, HI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 #139.5 April 24-25 – Beijing, China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140 July 14-19, 2013  --- Geneva , CH  ITU headquarters</a:t>
            </a:r>
            <a:endParaRPr lang="en-US" u="sng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Zhong</a:t>
            </a:r>
            <a:r>
              <a:rPr lang="en-US" dirty="0" smtClean="0">
                <a:solidFill>
                  <a:srgbClr val="FF0000"/>
                </a:solidFill>
              </a:rPr>
              <a:t> Shan Hotel, – Nanjing, </a:t>
            </a:r>
            <a:r>
              <a:rPr lang="en-US" dirty="0" smtClean="0">
                <a:solidFill>
                  <a:srgbClr val="FF3300"/>
                </a:solidFill>
              </a:rPr>
              <a:t>China </a:t>
            </a:r>
            <a:endParaRPr lang="en-US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2013 Plenary - Geneva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Saturday xx  prior to the session there will be a Workshop</a:t>
            </a:r>
          </a:p>
          <a:p>
            <a:endParaRPr lang="en-US" dirty="0"/>
          </a:p>
          <a:p>
            <a:r>
              <a:rPr lang="en-US" dirty="0" smtClean="0"/>
              <a:t>Further details in March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  <p:extLst>
      <p:ext uri="{BB962C8B-B14F-4D97-AF65-F5344CB8AC3E}">
        <p14:creationId xmlns:p14="http://schemas.microsoft.com/office/powerpoint/2010/main" val="27243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38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897" y="1117600"/>
            <a:ext cx="8877782" cy="51530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-Hyatt Century Plaza, Los Angeles, CA, US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#143.5 January  8-9, 2014  -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 </a:t>
            </a:r>
            <a:r>
              <a:rPr lang="en-US" sz="2300" dirty="0" smtClean="0">
                <a:solidFill>
                  <a:srgbClr val="FF0000"/>
                </a:solidFill>
              </a:rPr>
              <a:t>ASIA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 #145.5 May21-22, 2014 - 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2014 - Manchester Grand Hyatt, San Diego, CA, US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----</a:t>
            </a:r>
            <a:r>
              <a:rPr lang="en-US" sz="2300" dirty="0" smtClean="0">
                <a:solidFill>
                  <a:srgbClr val="FF0000"/>
                </a:solidFill>
              </a:rPr>
              <a:t>1</a:t>
            </a:r>
            <a:r>
              <a:rPr lang="en-US" sz="2300" baseline="30000" dirty="0" smtClean="0">
                <a:solidFill>
                  <a:srgbClr val="FF0000"/>
                </a:solidFill>
              </a:rPr>
              <a:t>st</a:t>
            </a:r>
            <a:r>
              <a:rPr lang="en-US" sz="2300" dirty="0" smtClean="0">
                <a:solidFill>
                  <a:srgbClr val="FF0000"/>
                </a:solidFill>
              </a:rPr>
              <a:t> priority– Kobe, Japan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#147.5 September24-25, 2014 - China</a:t>
            </a:r>
            <a:r>
              <a:rPr lang="en-US" sz="2300" dirty="0" smtClean="0">
                <a:solidFill>
                  <a:srgbClr val="FF0000"/>
                </a:solidFill>
              </a:rPr>
              <a:t>			      </a:t>
            </a:r>
            <a:r>
              <a:rPr lang="en-US" sz="2300" dirty="0" smtClean="0"/>
              <a:t> 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39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March 17-22 2013 Meeting </a:t>
            </a:r>
            <a:br>
              <a:rPr lang="en-US" sz="2800" dirty="0" smtClean="0"/>
            </a:br>
            <a:r>
              <a:rPr lang="en-US" sz="2800" dirty="0" smtClean="0"/>
              <a:t>Orlando, Florida, USA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23644" y="617538"/>
            <a:ext cx="306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Friday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2062103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2800" dirty="0"/>
              <a:t>Early bird registration expires </a:t>
            </a:r>
            <a:endParaRPr lang="en-US" sz="2800" dirty="0" smtClean="0"/>
          </a:p>
          <a:p>
            <a:pPr lvl="1" eaLnBrk="0" hangingPunct="0">
              <a:buFont typeface="Wingdings" pitchFamily="2" charset="2"/>
              <a:buChar char="Ø"/>
            </a:pPr>
            <a:r>
              <a:rPr lang="en-US" sz="3600" dirty="0" smtClean="0">
                <a:latin typeface="Ravie" pitchFamily="82" charset="0"/>
              </a:rPr>
              <a:t>Friday  January 25</a:t>
            </a:r>
            <a:endParaRPr lang="en-US" dirty="0">
              <a:latin typeface="Ravie" pitchFamily="8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507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121E95C-6A68-46D7-8E15-2043FFAA6664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External</a:t>
            </a:r>
            <a:r>
              <a:rPr lang="en-US" dirty="0"/>
              <a:t>:  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With 802.1   Thursday 8:00 am1 – Regency B– 3rd level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Subject:  Bridging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/>
              <a:t>				</a:t>
            </a:r>
            <a:endParaRPr lang="en-US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Internal</a:t>
            </a:r>
            <a:r>
              <a:rPr lang="en-US" u="sng" dirty="0" smtClean="0"/>
              <a:t>:</a:t>
            </a:r>
            <a:r>
              <a:rPr lang="en-US" dirty="0" smtClean="0"/>
              <a:t>    None planned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4.1.3 </a:t>
            </a:r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40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January 23-24 2013 Meeting </a:t>
            </a:r>
            <a:br>
              <a:rPr lang="en-US" sz="2800" dirty="0" smtClean="0"/>
            </a:br>
            <a:r>
              <a:rPr lang="en-US" sz="2800" dirty="0" smtClean="0"/>
              <a:t>Shenzhen, </a:t>
            </a:r>
            <a:r>
              <a:rPr lang="en-US" sz="2800" dirty="0"/>
              <a:t>Guangdong Province</a:t>
            </a:r>
            <a:r>
              <a:rPr lang="en-US" sz="2800" dirty="0" smtClean="0"/>
              <a:t>,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23643" y="617538"/>
            <a:ext cx="306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7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929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41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April 24-25 2013 Meeting </a:t>
            </a:r>
            <a:br>
              <a:rPr lang="en-US" sz="2800" dirty="0" smtClean="0"/>
            </a:br>
            <a:r>
              <a:rPr lang="en-US" sz="2800" dirty="0" smtClean="0"/>
              <a:t>Beijing   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23643" y="617538"/>
            <a:ext cx="306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7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2147892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 </a:t>
            </a:r>
            <a:r>
              <a:rPr lang="en-US" sz="3200" dirty="0" smtClean="0">
                <a:latin typeface="Ravie" pitchFamily="82" charset="0"/>
              </a:rPr>
              <a:t>Not 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>
                <a:latin typeface="Ravie" pitchFamily="82" charset="0"/>
              </a:rPr>
              <a:t>Not OPEN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72457" y="3226505"/>
            <a:ext cx="7471597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www.ieee802.org/11/Meetings/Meeting_Plan.html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72823" y="4047150"/>
            <a:ext cx="85634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Venue :</a:t>
            </a:r>
            <a:endParaRPr lang="en-US" dirty="0"/>
          </a:p>
          <a:p>
            <a:r>
              <a:rPr lang="en-US" dirty="0"/>
              <a:t>Hotel Nikko New Century Beijing (</a:t>
            </a:r>
            <a:r>
              <a:rPr lang="en-US" u="sng" dirty="0">
                <a:hlinkClick r:id="rId4"/>
              </a:rPr>
              <a:t>http://www.newcenturyhotel.com.cn/indexen.html</a:t>
            </a:r>
            <a:r>
              <a:rPr lang="en-US" dirty="0"/>
              <a:t>)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Same </a:t>
            </a:r>
            <a:r>
              <a:rPr lang="en-US" dirty="0"/>
              <a:t>hotel as the Sept </a:t>
            </a:r>
            <a:r>
              <a:rPr lang="en-US" dirty="0" smtClean="0"/>
              <a:t>2012 meeting </a:t>
            </a:r>
            <a:r>
              <a:rPr lang="en-US" dirty="0"/>
              <a:t>in Beijing.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58" y="614217"/>
            <a:ext cx="7772687" cy="5900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3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Vancouver  Grand Hyatt meeting Levels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3176" y="6475413"/>
            <a:ext cx="5302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387993A-642C-4193-B26E-761379ADF6B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2649893" y="1204019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9" name="Flowchart: Process 8"/>
          <p:cNvSpPr/>
          <p:nvPr/>
        </p:nvSpPr>
        <p:spPr bwMode="auto">
          <a:xfrm>
            <a:off x="2730396" y="4274437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Flowchart: Process 9"/>
          <p:cNvSpPr/>
          <p:nvPr/>
        </p:nvSpPr>
        <p:spPr bwMode="auto">
          <a:xfrm>
            <a:off x="2664407" y="5105561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4584" name="TextBox 10"/>
          <p:cNvSpPr txBox="1">
            <a:spLocks noChangeArrowheads="1"/>
          </p:cNvSpPr>
          <p:nvPr/>
        </p:nvSpPr>
        <p:spPr bwMode="auto">
          <a:xfrm>
            <a:off x="213981" y="2787181"/>
            <a:ext cx="19014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Fourth Level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floor</a:t>
            </a:r>
            <a:endParaRPr lang="en-US" dirty="0"/>
          </a:p>
        </p:txBody>
      </p:sp>
      <p:sp>
        <p:nvSpPr>
          <p:cNvPr id="24585" name="TextBox 11"/>
          <p:cNvSpPr txBox="1">
            <a:spLocks noChangeArrowheads="1"/>
          </p:cNvSpPr>
          <p:nvPr/>
        </p:nvSpPr>
        <p:spPr bwMode="auto">
          <a:xfrm>
            <a:off x="101863" y="5748195"/>
            <a:ext cx="2016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Ground Floor</a:t>
            </a:r>
          </a:p>
        </p:txBody>
      </p:sp>
      <p:sp>
        <p:nvSpPr>
          <p:cNvPr id="24586" name="TextBox 12"/>
          <p:cNvSpPr txBox="1">
            <a:spLocks noChangeArrowheads="1"/>
          </p:cNvSpPr>
          <p:nvPr/>
        </p:nvSpPr>
        <p:spPr bwMode="auto">
          <a:xfrm>
            <a:off x="160273" y="4833261"/>
            <a:ext cx="1771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Plaza  </a:t>
            </a:r>
            <a:r>
              <a:rPr lang="en-US" dirty="0" smtClean="0"/>
              <a:t>Level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floor</a:t>
            </a:r>
            <a:endParaRPr lang="en-US" dirty="0"/>
          </a:p>
        </p:txBody>
      </p:sp>
      <p:sp>
        <p:nvSpPr>
          <p:cNvPr id="14" name="Flowchart: Process 13"/>
          <p:cNvSpPr/>
          <p:nvPr/>
        </p:nvSpPr>
        <p:spPr bwMode="auto">
          <a:xfrm>
            <a:off x="2824740" y="3309259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4588" name="TextBox 14"/>
          <p:cNvSpPr txBox="1">
            <a:spLocks noChangeArrowheads="1"/>
          </p:cNvSpPr>
          <p:nvPr/>
        </p:nvSpPr>
        <p:spPr bwMode="auto">
          <a:xfrm>
            <a:off x="66346" y="3825863"/>
            <a:ext cx="25010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Convention </a:t>
            </a:r>
            <a:r>
              <a:rPr lang="en-US" dirty="0" smtClean="0"/>
              <a:t>Level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floor</a:t>
            </a:r>
            <a:endParaRPr lang="en-US" dirty="0"/>
          </a:p>
        </p:txBody>
      </p:sp>
      <p:sp>
        <p:nvSpPr>
          <p:cNvPr id="2458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  <p:sp>
        <p:nvSpPr>
          <p:cNvPr id="2" name="TextBox 1"/>
          <p:cNvSpPr txBox="1"/>
          <p:nvPr/>
        </p:nvSpPr>
        <p:spPr>
          <a:xfrm rot="21074921">
            <a:off x="7382344" y="5426160"/>
            <a:ext cx="1200970" cy="830997"/>
          </a:xfrm>
          <a:prstGeom prst="rect">
            <a:avLst/>
          </a:prstGeom>
          <a:noFill/>
          <a:ln>
            <a:solidFill>
              <a:srgbClr val="FF33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Social</a:t>
            </a:r>
          </a:p>
          <a:p>
            <a:r>
              <a:rPr lang="en-US" dirty="0" smtClean="0"/>
              <a:t>Off Site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42856" y="3718911"/>
            <a:ext cx="2270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Regency Ballroom</a:t>
            </a:r>
          </a:p>
          <a:p>
            <a:r>
              <a:rPr lang="en-US" sz="1800" dirty="0" smtClean="0"/>
              <a:t>Regency Foyer</a:t>
            </a:r>
          </a:p>
          <a:p>
            <a:r>
              <a:rPr lang="en-US" sz="1800" dirty="0" err="1" smtClean="0"/>
              <a:t>Balmoral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5660414" y="1547897"/>
            <a:ext cx="1877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Seymour, Grouse</a:t>
            </a:r>
          </a:p>
          <a:p>
            <a:r>
              <a:rPr lang="en-US" sz="1800" dirty="0" smtClean="0"/>
              <a:t>Cypress, Stanley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79104" y="4812901"/>
            <a:ext cx="1486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Plaza A, B, 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08658" y="1732563"/>
            <a:ext cx="1183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howcard Gothic" pitchFamily="82" charset="0"/>
              </a:rPr>
              <a:t>Lunch</a:t>
            </a:r>
            <a:endParaRPr lang="en-US" dirty="0">
              <a:latin typeface="Showcard Gothic" pitchFamily="8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25256" y="3916680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howcard Gothic" pitchFamily="82" charset="0"/>
              </a:rPr>
              <a:t>Coffee</a:t>
            </a:r>
            <a:endParaRPr lang="en-US" dirty="0">
              <a:latin typeface="Showcard Gothic" pitchFamily="82" charset="0"/>
            </a:endParaRPr>
          </a:p>
        </p:txBody>
      </p:sp>
      <p:sp>
        <p:nvSpPr>
          <p:cNvPr id="22" name="Flowchart: Process 21"/>
          <p:cNvSpPr/>
          <p:nvPr/>
        </p:nvSpPr>
        <p:spPr bwMode="auto">
          <a:xfrm>
            <a:off x="2816807" y="2378931"/>
            <a:ext cx="2133600" cy="1611086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1Top"/>
            <a:lightRig rig="threePt" dir="t"/>
          </a:scene3d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4" name="TextBox 10"/>
          <p:cNvSpPr txBox="1">
            <a:spLocks noChangeArrowheads="1"/>
          </p:cNvSpPr>
          <p:nvPr/>
        </p:nvSpPr>
        <p:spPr bwMode="auto">
          <a:xfrm>
            <a:off x="311086" y="1588366"/>
            <a:ext cx="18069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Perspectives</a:t>
            </a:r>
          </a:p>
          <a:p>
            <a:pPr algn="ctr"/>
            <a:r>
              <a:rPr lang="en-US" dirty="0" smtClean="0"/>
              <a:t>34</a:t>
            </a:r>
            <a:r>
              <a:rPr lang="en-US" baseline="30000" dirty="0" smtClean="0"/>
              <a:t>th</a:t>
            </a:r>
            <a:r>
              <a:rPr lang="en-US" dirty="0" smtClean="0"/>
              <a:t> floor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42856" y="2543226"/>
            <a:ext cx="35491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Cavendish, Tennyson, Dover</a:t>
            </a:r>
          </a:p>
          <a:p>
            <a:r>
              <a:rPr lang="en-US" sz="1800" dirty="0" smtClean="0"/>
              <a:t>Lord Byron, Constable, Turner</a:t>
            </a:r>
          </a:p>
          <a:p>
            <a:r>
              <a:rPr lang="en-US" sz="1800" dirty="0" smtClean="0"/>
              <a:t>Kensington, Brighton</a:t>
            </a:r>
          </a:p>
        </p:txBody>
      </p:sp>
    </p:spTree>
    <p:extLst>
      <p:ext uri="{BB962C8B-B14F-4D97-AF65-F5344CB8AC3E}">
        <p14:creationId xmlns:p14="http://schemas.microsoft.com/office/powerpoint/2010/main" val="41952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2013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790575"/>
            <a:ext cx="7772400" cy="501196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06715"/>
              </p:ext>
            </p:extLst>
          </p:nvPr>
        </p:nvGraphicFramePr>
        <p:xfrm>
          <a:off x="246289" y="1335995"/>
          <a:ext cx="8621259" cy="5120539"/>
        </p:xfrm>
        <a:graphic>
          <a:graphicData uri="http://schemas.openxmlformats.org/drawingml/2006/table">
            <a:tbl>
              <a:tblPr/>
              <a:tblGrid>
                <a:gridCol w="856797"/>
                <a:gridCol w="4949371"/>
                <a:gridCol w="2815091"/>
              </a:tblGrid>
              <a:tr h="4057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Level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Georgia A,B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Plaza   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King George, Prince of Wales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Convention   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Dover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Oxford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Convention   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Lord Byron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Tennyson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Balmoral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Convention   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OMNI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Balmoral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Convention   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211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78007" y="894484"/>
            <a:ext cx="7772400" cy="474663"/>
          </a:xfrm>
        </p:spPr>
        <p:txBody>
          <a:bodyPr/>
          <a:lstStyle/>
          <a:p>
            <a:r>
              <a:rPr lang="en-US" dirty="0" smtClean="0"/>
              <a:t>WG Agendas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58053" y="1351251"/>
            <a:ext cx="8564562" cy="510150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18:   </a:t>
            </a:r>
            <a:r>
              <a:rPr lang="en-US" sz="2800" dirty="0"/>
              <a:t>Agenda			</a:t>
            </a:r>
            <a:r>
              <a:rPr lang="en-US" sz="2800" dirty="0" smtClean="0"/>
              <a:t>18-12-130 r0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sz="2800" dirty="0" smtClean="0"/>
              <a:t>        Opening </a:t>
            </a:r>
            <a:r>
              <a:rPr lang="en-US" sz="2800" dirty="0"/>
              <a:t>Report </a:t>
            </a:r>
            <a:r>
              <a:rPr lang="en-US" sz="2800" dirty="0" smtClean="0"/>
              <a:t>		18-12-0xxx</a:t>
            </a:r>
          </a:p>
          <a:p>
            <a:pPr marL="0" indent="0">
              <a:spcBef>
                <a:spcPts val="600"/>
              </a:spcBef>
              <a:buFontTx/>
              <a:buNone/>
            </a:pPr>
            <a:r>
              <a:rPr lang="en-US" sz="2800" dirty="0" smtClean="0"/>
              <a:t>19:   Agenda  			19-12-0017 r0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Opening Report   		19-12-0013 r0 	</a:t>
            </a:r>
          </a:p>
          <a:p>
            <a:pPr marL="0" indent="0">
              <a:buNone/>
            </a:pPr>
            <a:r>
              <a:rPr lang="en-US" sz="2800" dirty="0" smtClean="0"/>
              <a:t>21:  Agenda 			21-12-0191 r0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       Opening </a:t>
            </a:r>
            <a:r>
              <a:rPr lang="en-US" sz="2800" dirty="0"/>
              <a:t>Report   	</a:t>
            </a:r>
            <a:r>
              <a:rPr lang="en-US" sz="2800" dirty="0" smtClean="0"/>
              <a:t>	21-12-0xxx r0 	</a:t>
            </a:r>
          </a:p>
          <a:p>
            <a:pPr marL="0" indent="0">
              <a:buNone/>
            </a:pPr>
            <a:r>
              <a:rPr lang="en-US" sz="2800" dirty="0" smtClean="0"/>
              <a:t>22: </a:t>
            </a:r>
            <a:r>
              <a:rPr lang="en-US" sz="2800" dirty="0"/>
              <a:t>Agenda 			</a:t>
            </a:r>
            <a:r>
              <a:rPr lang="en-US" sz="2800" dirty="0" smtClean="0"/>
              <a:t>	22-13- 0001 r0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   Opening Report   		</a:t>
            </a:r>
            <a:r>
              <a:rPr lang="en-US" sz="2800" dirty="0" smtClean="0"/>
              <a:t>22-12- 0xxxr0	</a:t>
            </a:r>
          </a:p>
          <a:p>
            <a:pPr marL="0" indent="0">
              <a:buNone/>
            </a:pPr>
            <a:r>
              <a:rPr lang="en-US" sz="2800" dirty="0" smtClean="0"/>
              <a:t>24: </a:t>
            </a:r>
            <a:r>
              <a:rPr lang="en-US" sz="2800" dirty="0"/>
              <a:t>Agenda 				</a:t>
            </a:r>
            <a:r>
              <a:rPr lang="en-US" sz="2800" dirty="0" smtClean="0"/>
              <a:t>22-13-0001 r1 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       Opening Report   		</a:t>
            </a:r>
            <a:r>
              <a:rPr lang="en-US" sz="2800" dirty="0" smtClean="0"/>
              <a:t>22-12-0xxx r0 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9AA8243-718F-4881-A355-D1C68AAC6828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4.1.5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March 17-22 2013 Meeting </a:t>
            </a:r>
            <a:br>
              <a:rPr lang="en-US" sz="2800" dirty="0" smtClean="0"/>
            </a:br>
            <a:r>
              <a:rPr lang="en-US" sz="2800" dirty="0" smtClean="0"/>
              <a:t>Orlando, Florida, USA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2062103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2800" dirty="0"/>
              <a:t>Early bird registration expires </a:t>
            </a:r>
            <a:endParaRPr lang="en-US" sz="2800" dirty="0" smtClean="0"/>
          </a:p>
          <a:p>
            <a:pPr lvl="1" eaLnBrk="0" hangingPunct="0">
              <a:buFont typeface="Wingdings" pitchFamily="2" charset="2"/>
              <a:buChar char="Ø"/>
            </a:pPr>
            <a:r>
              <a:rPr lang="en-US" sz="3600" dirty="0" smtClean="0">
                <a:latin typeface="Ravie" pitchFamily="82" charset="0"/>
              </a:rPr>
              <a:t>Friday  January 25</a:t>
            </a:r>
            <a:endParaRPr lang="en-US" dirty="0">
              <a:latin typeface="Ravie" pitchFamily="8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2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January 23-24 2013 Meeting </a:t>
            </a:r>
            <a:br>
              <a:rPr lang="en-US" sz="2800" dirty="0" smtClean="0"/>
            </a:br>
            <a:r>
              <a:rPr lang="en-US" sz="2800" dirty="0" smtClean="0"/>
              <a:t>Shenzhen, </a:t>
            </a:r>
            <a:r>
              <a:rPr lang="en-US" sz="2800" dirty="0"/>
              <a:t>Guangdong Province</a:t>
            </a:r>
            <a:r>
              <a:rPr lang="en-US" sz="2800" dirty="0" smtClean="0"/>
              <a:t>,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703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293543</TotalTime>
  <Words>1934</Words>
  <Application>Microsoft Office PowerPoint</Application>
  <PresentationFormat>On-screen Show (4:3)</PresentationFormat>
  <Paragraphs>685</Paragraphs>
  <Slides>42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Default Design</vt:lpstr>
      <vt:lpstr>Binary Worksheet</vt:lpstr>
      <vt:lpstr>Supplementary Plenary Information - January 2013</vt:lpstr>
      <vt:lpstr>PowerPoint Presentation</vt:lpstr>
      <vt:lpstr>IEEE LOA Database</vt:lpstr>
      <vt:lpstr> Joint Meetings</vt:lpstr>
      <vt:lpstr>Vancouver  Grand Hyatt meeting Levels</vt:lpstr>
      <vt:lpstr>Group Room assignments</vt:lpstr>
      <vt:lpstr>WG Agendas</vt:lpstr>
      <vt:lpstr>March 17-22 2013 Meeting  Orlando, Florida, USA</vt:lpstr>
      <vt:lpstr>January 23-24 2013 Meeting  Shenzhen, Guangdong Province, China</vt:lpstr>
      <vt:lpstr>April 24-25 2013 Meeting  Beijing    China</vt:lpstr>
      <vt:lpstr>Meeting Registration</vt:lpstr>
      <vt:lpstr>Current Membership Status</vt:lpstr>
      <vt:lpstr>Recent voting member history</vt:lpstr>
      <vt:lpstr>IEEE Staff on site </vt:lpstr>
      <vt:lpstr>Other Special Events</vt:lpstr>
      <vt:lpstr>Social</vt:lpstr>
      <vt:lpstr>Wednesday Plenary Topics</vt:lpstr>
      <vt:lpstr>802.1 Architecture Document</vt:lpstr>
      <vt:lpstr>802.11 Topics for March 2013 EC</vt:lpstr>
      <vt:lpstr>Tutorials</vt:lpstr>
      <vt:lpstr>PowerPoint Presentation</vt:lpstr>
      <vt:lpstr>Social</vt:lpstr>
      <vt:lpstr>Social</vt:lpstr>
      <vt:lpstr>PowerPoint Presentation</vt:lpstr>
      <vt:lpstr>PowerPoint Presentation</vt:lpstr>
      <vt:lpstr>PowerPoint Presentation</vt:lpstr>
      <vt:lpstr>University Outreach</vt:lpstr>
      <vt:lpstr>University Outreach</vt:lpstr>
      <vt:lpstr>PowerPoint Presentation</vt:lpstr>
      <vt:lpstr>Announcements</vt:lpstr>
      <vt:lpstr>WG11 Task &amp; Study Group Officers – January 2013</vt:lpstr>
      <vt:lpstr>IEEE LOA Database</vt:lpstr>
      <vt:lpstr>IEEE Store Contents  - January  2013</vt:lpstr>
      <vt:lpstr>802.11 drafts to ISO/IEC JTC1/SC6</vt:lpstr>
      <vt:lpstr>Tutorials</vt:lpstr>
      <vt:lpstr>Future Venues -2013</vt:lpstr>
      <vt:lpstr>July 2013 Plenary - Geneva</vt:lpstr>
      <vt:lpstr>Future Venues - 2014</vt:lpstr>
      <vt:lpstr>March 17-22 2013 Meeting  Orlando, Florida, USA</vt:lpstr>
      <vt:lpstr>January 23-24 2013 Meeting  Shenzhen, Guangdong Province, China</vt:lpstr>
      <vt:lpstr>April 24-25 2013 Meeting  Beijing    China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November 2012</dc:title>
  <dc:subject>Additional Meeting Information</dc:subject>
  <dc:creator>Bruce Kraemer (Marvell)</dc:creator>
  <cp:lastModifiedBy>Marvell</cp:lastModifiedBy>
  <cp:revision>2951</cp:revision>
  <cp:lastPrinted>2013-01-18T15:31:06Z</cp:lastPrinted>
  <dcterms:created xsi:type="dcterms:W3CDTF">1998-02-10T13:07:52Z</dcterms:created>
  <dcterms:modified xsi:type="dcterms:W3CDTF">2013-01-18T15:34:14Z</dcterms:modified>
</cp:coreProperties>
</file>