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1105" r:id="rId2"/>
    <p:sldId id="1295" r:id="rId3"/>
    <p:sldId id="1468" r:id="rId4"/>
    <p:sldId id="1357" r:id="rId5"/>
    <p:sldId id="1562" r:id="rId6"/>
    <p:sldId id="1563" r:id="rId7"/>
    <p:sldId id="1456" r:id="rId8"/>
    <p:sldId id="1573" r:id="rId9"/>
    <p:sldId id="1602" r:id="rId10"/>
    <p:sldId id="1603" r:id="rId11"/>
    <p:sldId id="1609" r:id="rId12"/>
    <p:sldId id="1610" r:id="rId13"/>
    <p:sldId id="1611" r:id="rId14"/>
    <p:sldId id="1598" r:id="rId15"/>
    <p:sldId id="1483" r:id="rId16"/>
    <p:sldId id="1605" r:id="rId17"/>
    <p:sldId id="1512" r:id="rId18"/>
    <p:sldId id="1450" r:id="rId19"/>
    <p:sldId id="1386" r:id="rId20"/>
    <p:sldId id="1547" r:id="rId21"/>
    <p:sldId id="1296" r:id="rId22"/>
    <p:sldId id="1570" r:id="rId23"/>
    <p:sldId id="1612" r:id="rId24"/>
    <p:sldId id="1549" r:id="rId25"/>
    <p:sldId id="1550" r:id="rId26"/>
    <p:sldId id="1551" r:id="rId27"/>
    <p:sldId id="1585" r:id="rId28"/>
    <p:sldId id="1586" r:id="rId29"/>
    <p:sldId id="1297" r:id="rId30"/>
    <p:sldId id="1601" r:id="rId31"/>
    <p:sldId id="1398" r:id="rId32"/>
    <p:sldId id="1596" r:id="rId33"/>
    <p:sldId id="1388" r:id="rId34"/>
    <p:sldId id="1614" r:id="rId35"/>
    <p:sldId id="1567" r:id="rId36"/>
    <p:sldId id="1447" r:id="rId37"/>
    <p:sldId id="1613" r:id="rId38"/>
    <p:sldId id="1536" r:id="rId39"/>
    <p:sldId id="1606" r:id="rId40"/>
    <p:sldId id="1607" r:id="rId41"/>
    <p:sldId id="1608" r:id="rId42"/>
    <p:sldId id="1599" r:id="rId43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3300"/>
    <a:srgbClr val="FF9933"/>
    <a:srgbClr val="FFFF99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2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2232" y="-8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964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1631"/>
        <p:guide pos="386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2433" y="88327"/>
            <a:ext cx="2192862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1107" y="81154"/>
            <a:ext cx="1040531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05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94711" y="6785646"/>
            <a:ext cx="157520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7143" y="6785646"/>
            <a:ext cx="51706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929013" y="291701"/>
            <a:ext cx="743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929012" y="6785646"/>
            <a:ext cx="717165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0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929014" y="6777278"/>
            <a:ext cx="764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8928" y="20182"/>
            <a:ext cx="2192862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705" y="20182"/>
            <a:ext cx="1040531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4088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685" y="3330660"/>
            <a:ext cx="6819034" cy="31549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8" tIns="46527" rIns="94658" bIns="46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81071" y="6789233"/>
            <a:ext cx="2040720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86" lvl="4" algn="r" defTabSz="942922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9979" y="6789233"/>
            <a:ext cx="51706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970860" y="6789233"/>
            <a:ext cx="717165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3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970860" y="6786842"/>
            <a:ext cx="73546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868336" y="223558"/>
            <a:ext cx="755973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2431" y="6789233"/>
            <a:ext cx="414611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15592" y="6789233"/>
            <a:ext cx="491450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83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24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33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01950" y="530225"/>
            <a:ext cx="3492500" cy="2619375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612870" y="6789233"/>
            <a:ext cx="1808922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34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15592" y="6789233"/>
            <a:ext cx="491450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38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2431" y="6789233"/>
            <a:ext cx="414611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2432" y="6789233"/>
            <a:ext cx="414611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4" y="20182"/>
            <a:ext cx="1040531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6228930" y="20182"/>
            <a:ext cx="2192862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802.11-12/1434r1</a:t>
            </a:r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1071" y="6789233"/>
            <a:ext cx="2040720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92432" y="6789233"/>
            <a:ext cx="414611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2933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4" y="20182"/>
            <a:ext cx="1040531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6228930" y="20182"/>
            <a:ext cx="2192862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802.11-12/1434r1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1071" y="6789233"/>
            <a:ext cx="2040720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92432" y="6789233"/>
            <a:ext cx="414611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2933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5" y="18873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3" y="678923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1865" y="678923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258FC6C-091A-4D99-97E3-66DEF2AD2CB3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5" y="18873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3" y="678923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1865" y="678923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C7DB4A5B-2A42-4C02-9664-22FAD6E43AE6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802.11-12/1434r1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802.11-12/1434r1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January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</a:t>
            </a:r>
            <a:r>
              <a:rPr lang="en-US" dirty="0"/>
              <a:t>January </a:t>
            </a:r>
            <a:r>
              <a:rPr lang="en-US" b="0" dirty="0" smtClean="0"/>
              <a:t>-13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5225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interim meeting </a:t>
            </a:r>
            <a:r>
              <a:rPr lang="en-US" sz="1600" dirty="0"/>
              <a:t>– January </a:t>
            </a:r>
            <a:r>
              <a:rPr lang="en-US" sz="1600" dirty="0" smtClean="0"/>
              <a:t>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Not 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>
                <a:latin typeface="Ravie" pitchFamily="82" charset="0"/>
              </a:rPr>
              <a:t>Not OPEN</a:t>
            </a:r>
            <a:endParaRPr lang="en-US" sz="3200" dirty="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1066800"/>
          </a:xfrm>
        </p:spPr>
        <p:txBody>
          <a:bodyPr/>
          <a:lstStyle/>
          <a:p>
            <a:r>
              <a:rPr lang="en-GB" smtClean="0"/>
              <a:t>Meeting Registration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57800" y="990600"/>
          <a:ext cx="3429000" cy="5109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371600"/>
              </a:tblGrid>
              <a:tr h="6058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Working Group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802.15 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802.18 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802.16 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802.xx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802.19 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802.22 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802.24 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802.25 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1 </a:t>
                      </a: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sp>
        <p:nvSpPr>
          <p:cNvPr id="7218" name="TextBox 3"/>
          <p:cNvSpPr txBox="1">
            <a:spLocks noChangeArrowheads="1"/>
          </p:cNvSpPr>
          <p:nvPr/>
        </p:nvSpPr>
        <p:spPr bwMode="auto">
          <a:xfrm>
            <a:off x="685800" y="5665788"/>
            <a:ext cx="1828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Data collected: 2013-01-13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37FC821-FDBE-4BB4-94E3-DC280D8B868D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2012-11-16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87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31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83049B6-5929-4E80-A55D-C6AF8988E861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9222" name="Object 1"/>
          <p:cNvGraphicFramePr>
            <a:graphicFrameLocks noChangeAspect="1"/>
          </p:cNvGraphicFramePr>
          <p:nvPr/>
        </p:nvGraphicFramePr>
        <p:xfrm>
          <a:off x="457200" y="1343025"/>
          <a:ext cx="7543800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Binary Worksheet" r:id="rId4" imgW="8248779" imgH="5400810" progId="Excel.SheetBinaryMacroEnabled.12">
                  <p:embed/>
                </p:oleObj>
              </mc:Choice>
              <mc:Fallback>
                <p:oleObj name="Binary Worksheet" r:id="rId4" imgW="8248779" imgH="540081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3025"/>
                        <a:ext cx="7543800" cy="495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530454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2104571"/>
            <a:ext cx="8510155" cy="3991429"/>
          </a:xfrm>
        </p:spPr>
        <p:txBody>
          <a:bodyPr/>
          <a:lstStyle/>
          <a:p>
            <a:pPr marL="0" indent="0">
              <a:buNone/>
            </a:pPr>
            <a:r>
              <a:rPr lang="en-US" sz="2300" b="0" dirty="0" smtClean="0"/>
              <a:t>Paul </a:t>
            </a:r>
            <a:r>
              <a:rPr lang="en-US" sz="2300" b="0" dirty="0" err="1" smtClean="0"/>
              <a:t>Nikolich</a:t>
            </a:r>
            <a:endParaRPr lang="en-US" sz="23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9416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206210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US" sz="3200" dirty="0"/>
              <a:t>STEAMWORKS BREW PUB</a:t>
            </a:r>
          </a:p>
          <a:p>
            <a:r>
              <a:rPr lang="en-US" sz="3200" dirty="0"/>
              <a:t>375 Water Street </a:t>
            </a: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Regency Ballroom Foyer                     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 level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Lunch:</a:t>
            </a:r>
          </a:p>
          <a:p>
            <a:r>
              <a:rPr lang="en-US" sz="2600" dirty="0" smtClean="0"/>
              <a:t>Perspectives            34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 floor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0629" y="364576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Hotel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925554">
            <a:off x="5037618" y="5761018"/>
            <a:ext cx="13292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Robson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2256520" y="1220031"/>
            <a:ext cx="6393994" cy="534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124977" y="2496986"/>
            <a:ext cx="3525537" cy="3262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rot="553879" flipH="1">
            <a:off x="1824582" y="1213776"/>
            <a:ext cx="433035" cy="3989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rot="553879" flipH="1">
            <a:off x="2721120" y="1358809"/>
            <a:ext cx="444069" cy="40913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rot="925554">
            <a:off x="3748008" y="2209224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rot="925554">
            <a:off x="4636463" y="2454377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oup 20"/>
          <p:cNvGrpSpPr/>
          <p:nvPr/>
        </p:nvGrpSpPr>
        <p:grpSpPr>
          <a:xfrm rot="1076849">
            <a:off x="1639277" y="2135438"/>
            <a:ext cx="3722918" cy="3189357"/>
            <a:chOff x="1817912" y="1397034"/>
            <a:chExt cx="3722918" cy="4383279"/>
          </a:xfrm>
        </p:grpSpPr>
        <p:cxnSp>
          <p:nvCxnSpPr>
            <p:cNvPr id="15" name="Straight Connector 14"/>
            <p:cNvCxnSpPr/>
            <p:nvPr/>
          </p:nvCxnSpPr>
          <p:spPr bwMode="auto">
            <a:xfrm rot="5400000">
              <a:off x="3668484" y="1299774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3668485" y="2176430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3668486" y="3053086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3668487" y="3929741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690258" y="-45353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3690259" y="42311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TextBox 31"/>
          <p:cNvSpPr txBox="1"/>
          <p:nvPr/>
        </p:nvSpPr>
        <p:spPr>
          <a:xfrm rot="17125554">
            <a:off x="1285380" y="3359970"/>
            <a:ext cx="13147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Burrard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7125554">
            <a:off x="2338610" y="3542727"/>
            <a:ext cx="10054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7125554">
            <a:off x="2996842" y="3721771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Seymour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7125554">
            <a:off x="3854825" y="4029659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Richards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925554">
            <a:off x="5183673" y="5154117"/>
            <a:ext cx="13468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Georgia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925554">
            <a:off x="5325107" y="4581327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Dunsmuir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925554">
            <a:off x="5478553" y="3919849"/>
            <a:ext cx="122822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Pender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925554">
            <a:off x="5620304" y="3344713"/>
            <a:ext cx="14847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Hastings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925554">
            <a:off x="5765272" y="2742970"/>
            <a:ext cx="14334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Cordova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304356">
            <a:off x="7324660" y="2553206"/>
            <a:ext cx="10292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321723">
            <a:off x="5866047" y="1415070"/>
            <a:ext cx="17297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Waterfront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 rot="553879">
            <a:off x="4968744" y="2023197"/>
            <a:ext cx="449943" cy="432282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2845" y="1980220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lgerian" pitchFamily="82" charset="0"/>
              </a:rPr>
              <a:t>Steamworks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48" name="Cross 47"/>
          <p:cNvSpPr/>
          <p:nvPr/>
        </p:nvSpPr>
        <p:spPr bwMode="auto">
          <a:xfrm>
            <a:off x="1253457" y="3660275"/>
            <a:ext cx="378122" cy="306842"/>
          </a:xfrm>
          <a:prstGeom prst="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Cloud 48"/>
          <p:cNvSpPr/>
          <p:nvPr/>
        </p:nvSpPr>
        <p:spPr bwMode="auto">
          <a:xfrm rot="159730">
            <a:off x="2836453" y="773484"/>
            <a:ext cx="6120926" cy="662081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8257"/>
          </a:xfrm>
        </p:spPr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Definition for qualifying interim</a:t>
            </a:r>
          </a:p>
          <a:p>
            <a:r>
              <a:rPr lang="en-US" sz="2800" dirty="0" smtClean="0"/>
              <a:t>ANA</a:t>
            </a:r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March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AC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1044" y="1257300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77045" y="2525484"/>
            <a:ext cx="816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802.11 sponsored tutorial on 5GHz Spectrum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Social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-671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277807" y="2158355"/>
            <a:ext cx="8567429" cy="40318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admission</a:t>
            </a:r>
          </a:p>
          <a:p>
            <a:endParaRPr lang="en-US" dirty="0" smtClean="0"/>
          </a:p>
          <a:p>
            <a:r>
              <a:rPr lang="en-US" sz="2800" dirty="0" smtClean="0"/>
              <a:t>Location:  </a:t>
            </a:r>
            <a:r>
              <a:rPr lang="en-US" sz="2800" dirty="0"/>
              <a:t>STEAMWORKS BREW PUB</a:t>
            </a:r>
          </a:p>
          <a:p>
            <a:r>
              <a:rPr lang="en-US" sz="2800" dirty="0"/>
              <a:t>375 Water Street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endParaRPr lang="en-US" sz="2800" b="0" dirty="0" smtClean="0"/>
          </a:p>
          <a:p>
            <a:r>
              <a:rPr lang="en-US" sz="2800" b="0" dirty="0" smtClean="0"/>
              <a:t>Guest badges are available at the Meeting Concierge Desk</a:t>
            </a:r>
            <a:endParaRPr lang="en-US" sz="2800" b="0" dirty="0"/>
          </a:p>
          <a:p>
            <a:r>
              <a:rPr lang="en-US" sz="2800" dirty="0" smtClean="0"/>
              <a:t>until 1 PM Wednesday, January 16th.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659" y="3346307"/>
            <a:ext cx="111442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t1.gstatic.com/images?q=tbn:ANd9GcQzY6Qk9w1n2cIBXGCmAsa18uCYpLzc7_UaiXJ7d9eItXmPk7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171" y="1234429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0629" y="364576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Hotel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925554">
            <a:off x="5037618" y="5761018"/>
            <a:ext cx="13292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Robson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2256520" y="1220031"/>
            <a:ext cx="6393994" cy="534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124977" y="2496986"/>
            <a:ext cx="3525537" cy="3262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rot="553879" flipH="1">
            <a:off x="1824582" y="1213776"/>
            <a:ext cx="433035" cy="3989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rot="553879" flipH="1">
            <a:off x="2721120" y="1358809"/>
            <a:ext cx="444069" cy="40913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rot="925554">
            <a:off x="3748008" y="2209224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rot="925554">
            <a:off x="4636463" y="2454377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oup 20"/>
          <p:cNvGrpSpPr/>
          <p:nvPr/>
        </p:nvGrpSpPr>
        <p:grpSpPr>
          <a:xfrm rot="1076849">
            <a:off x="1639277" y="2135438"/>
            <a:ext cx="3722918" cy="3189357"/>
            <a:chOff x="1817912" y="1397034"/>
            <a:chExt cx="3722918" cy="4383279"/>
          </a:xfrm>
        </p:grpSpPr>
        <p:cxnSp>
          <p:nvCxnSpPr>
            <p:cNvPr id="15" name="Straight Connector 14"/>
            <p:cNvCxnSpPr/>
            <p:nvPr/>
          </p:nvCxnSpPr>
          <p:spPr bwMode="auto">
            <a:xfrm rot="5400000">
              <a:off x="3668484" y="1299774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3668485" y="2176430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3668486" y="3053086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3668487" y="3929741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690258" y="-45353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3690259" y="42311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TextBox 31"/>
          <p:cNvSpPr txBox="1"/>
          <p:nvPr/>
        </p:nvSpPr>
        <p:spPr>
          <a:xfrm rot="17125554">
            <a:off x="1285380" y="3359970"/>
            <a:ext cx="13147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Burrard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7125554">
            <a:off x="2338610" y="3542727"/>
            <a:ext cx="10054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7125554">
            <a:off x="2996842" y="3721771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Seymour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7125554">
            <a:off x="3854825" y="4029659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Richards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925554">
            <a:off x="5183673" y="5154117"/>
            <a:ext cx="13468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Georgia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925554">
            <a:off x="5325107" y="4581327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Dunsmuir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925554">
            <a:off x="5478553" y="3919849"/>
            <a:ext cx="122822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Pender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925554">
            <a:off x="5620304" y="3344713"/>
            <a:ext cx="14847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Hastings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925554">
            <a:off x="5765272" y="2742970"/>
            <a:ext cx="14334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Cordova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304356">
            <a:off x="7324660" y="2553206"/>
            <a:ext cx="10292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321723">
            <a:off x="5866047" y="1415070"/>
            <a:ext cx="17297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Waterfront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 rot="553879">
            <a:off x="4968744" y="2023197"/>
            <a:ext cx="449943" cy="432282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2845" y="1980220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lgerian" pitchFamily="82" charset="0"/>
              </a:rPr>
              <a:t>Steamworks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48" name="Cross 47"/>
          <p:cNvSpPr/>
          <p:nvPr/>
        </p:nvSpPr>
        <p:spPr bwMode="auto">
          <a:xfrm>
            <a:off x="1253457" y="3660275"/>
            <a:ext cx="378122" cy="306842"/>
          </a:xfrm>
          <a:prstGeom prst="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Cloud 48"/>
          <p:cNvSpPr/>
          <p:nvPr/>
        </p:nvSpPr>
        <p:spPr bwMode="auto">
          <a:xfrm rot="159730">
            <a:off x="2836453" y="773484"/>
            <a:ext cx="6120926" cy="662081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8257"/>
          </a:xfrm>
        </p:spPr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" y="1481071"/>
            <a:ext cx="8783391" cy="4627808"/>
          </a:xfrm>
        </p:spPr>
        <p:txBody>
          <a:bodyPr/>
          <a:lstStyle/>
          <a:p>
            <a:r>
              <a:rPr lang="en-US" sz="2000" dirty="0" smtClean="0"/>
              <a:t>The IEEE 802® LAN/MAN Standards Committee (LMSC) University Outreach Program is intended to engage university and college students and faculty in standards development. </a:t>
            </a:r>
          </a:p>
          <a:p>
            <a:r>
              <a:rPr lang="en-US" sz="2000" dirty="0" smtClean="0"/>
              <a:t>Plan. </a:t>
            </a:r>
          </a:p>
          <a:p>
            <a:pPr lvl="1"/>
            <a:r>
              <a:rPr lang="en-US" b="1" dirty="0" smtClean="0"/>
              <a:t>orientation session, followed by opportunities to observe the groups actually developing standards. </a:t>
            </a:r>
          </a:p>
          <a:p>
            <a:pPr lvl="1"/>
            <a:r>
              <a:rPr lang="en-US" b="1" dirty="0" smtClean="0"/>
              <a:t>The program will conclude with a session soliciting questions and feedback from participants. </a:t>
            </a:r>
          </a:p>
          <a:p>
            <a:pPr lvl="1"/>
            <a:r>
              <a:rPr lang="en-US" b="1" dirty="0" smtClean="0"/>
              <a:t>Interested students and faculty can find additional information on and register for the July IEEE 802 University Outreach day via: https://802world.org/plenary/university-outreach/.</a:t>
            </a:r>
          </a:p>
          <a:p>
            <a:r>
              <a:rPr lang="en-US" sz="2000" dirty="0" smtClean="0"/>
              <a:t>University Outreach day will have a registration fee of only $25.00.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618706" y="175098"/>
            <a:ext cx="214009" cy="282102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Zero attendees in November 2012</a:t>
            </a:r>
          </a:p>
          <a:p>
            <a:r>
              <a:rPr lang="en-US" sz="3600" dirty="0" smtClean="0"/>
              <a:t>Next attempt in March 2013</a:t>
            </a:r>
          </a:p>
          <a:p>
            <a:r>
              <a:rPr lang="en-US" sz="3600" dirty="0" smtClean="0"/>
              <a:t>Invitations sent to </a:t>
            </a:r>
          </a:p>
          <a:p>
            <a:pPr lvl="1"/>
            <a:r>
              <a:rPr lang="en-US" sz="3200" dirty="0" smtClean="0"/>
              <a:t>University of Florida</a:t>
            </a:r>
          </a:p>
          <a:p>
            <a:pPr lvl="1"/>
            <a:r>
              <a:rPr lang="en-US" sz="3200" dirty="0" smtClean="0"/>
              <a:t>University of South Florida</a:t>
            </a:r>
          </a:p>
          <a:p>
            <a:pPr lvl="1"/>
            <a:r>
              <a:rPr lang="en-US" sz="3200" dirty="0" smtClean="0"/>
              <a:t>Florida Institute of Technology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60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r>
              <a:rPr lang="en-US" sz="2800" dirty="0" smtClean="0"/>
              <a:t>2 </a:t>
            </a:r>
            <a:r>
              <a:rPr lang="en-US" sz="2800" dirty="0"/>
              <a:t>entries with </a:t>
            </a:r>
            <a:r>
              <a:rPr lang="en-US" sz="2800" dirty="0" smtClean="0"/>
              <a:t>2013 </a:t>
            </a:r>
            <a:r>
              <a:rPr lang="en-US" sz="2800" dirty="0"/>
              <a:t>submission dates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6055" y="1516284"/>
            <a:ext cx="572464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Agenda  				</a:t>
            </a:r>
          </a:p>
          <a:p>
            <a:r>
              <a:rPr lang="en-US" sz="4400" dirty="0" smtClean="0"/>
              <a:t>Supplementary slides 	</a:t>
            </a:r>
          </a:p>
          <a:p>
            <a:r>
              <a:rPr lang="en-US" sz="4400" dirty="0" smtClean="0"/>
              <a:t>Closing Reports  		</a:t>
            </a:r>
          </a:p>
          <a:p>
            <a:r>
              <a:rPr lang="en-US" sz="4400" dirty="0" smtClean="0"/>
              <a:t>Motions   				</a:t>
            </a:r>
          </a:p>
          <a:p>
            <a:r>
              <a:rPr lang="en-US" sz="4400" dirty="0" smtClean="0"/>
              <a:t>			</a:t>
            </a:r>
            <a:endParaRPr lang="en-US" sz="44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5473" y="601663"/>
            <a:ext cx="3373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1.1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Isosceles Triangle 6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the end of reports at about 9:30, just prior to motions,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1860" y="5007807"/>
            <a:ext cx="4683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</a:t>
            </a:r>
            <a:r>
              <a:rPr lang="en-US" sz="2800" dirty="0" smtClean="0"/>
              <a:t>dates</a:t>
            </a:r>
          </a:p>
          <a:p>
            <a:pPr>
              <a:defRPr/>
            </a:pPr>
            <a:r>
              <a:rPr lang="en-US" sz="2800" dirty="0" smtClean="0"/>
              <a:t>2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33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685800"/>
            <a:ext cx="8320596" cy="1066800"/>
          </a:xfrm>
        </p:spPr>
        <p:txBody>
          <a:bodyPr/>
          <a:lstStyle/>
          <a:p>
            <a:r>
              <a:rPr lang="en-US" dirty="0" smtClean="0"/>
              <a:t>IEEE Store Contents  - January  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224998"/>
              </p:ext>
            </p:extLst>
          </p:nvPr>
        </p:nvGraphicFramePr>
        <p:xfrm>
          <a:off x="92595" y="1598613"/>
          <a:ext cx="8633114" cy="4516500"/>
        </p:xfrm>
        <a:graphic>
          <a:graphicData uri="http://schemas.openxmlformats.org/drawingml/2006/table">
            <a:tbl>
              <a:tblPr/>
              <a:tblGrid>
                <a:gridCol w="3704042"/>
                <a:gridCol w="1686167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D4.0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34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</a:t>
                      </a: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Vancouver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2370655"/>
          </a:xfrm>
        </p:spPr>
        <p:txBody>
          <a:bodyPr/>
          <a:lstStyle/>
          <a:p>
            <a:pPr marL="0" indent="0">
              <a:buNone/>
            </a:pP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4000" dirty="0" smtClean="0">
                <a:solidFill>
                  <a:srgbClr val="C00000"/>
                </a:solidFill>
              </a:rPr>
              <a:t>Call for March 2013 suggestions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35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2303" y="3386029"/>
            <a:ext cx="816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802.11 sponsored tutorial on 5GHz Spectrum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36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#137.5 January 23-24, Grand </a:t>
            </a:r>
            <a:r>
              <a:rPr lang="en-US" dirty="0" err="1" smtClean="0"/>
              <a:t>Mercure</a:t>
            </a:r>
            <a:r>
              <a:rPr lang="en-US" dirty="0" smtClean="0"/>
              <a:t>, Shenzhen, CN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  <a:endParaRPr lang="en-US" u="sng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--- Geneva , CH  ITU headquarters</a:t>
            </a:r>
            <a:endParaRPr lang="en-US" u="sng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2013 Plenary -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Saturday xx  prior to the session there will be a Workshop</a:t>
            </a:r>
          </a:p>
          <a:p>
            <a:endParaRPr lang="en-US" dirty="0"/>
          </a:p>
          <a:p>
            <a:r>
              <a:rPr lang="en-US" dirty="0" smtClean="0"/>
              <a:t>Further details in March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7243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38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ASIA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39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4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50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With 802.1   Thursday 8:00 am1 – Regency B– 3rd level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Subject:  Bridging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None planned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40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January 23-24 2013 Meeting </a:t>
            </a:r>
            <a:br>
              <a:rPr lang="en-US" sz="2800" dirty="0" smtClean="0"/>
            </a:br>
            <a:r>
              <a:rPr lang="en-US" sz="2800" dirty="0" smtClean="0"/>
              <a:t>Shenzhen, </a:t>
            </a:r>
            <a:r>
              <a:rPr lang="en-US" sz="2800" dirty="0"/>
              <a:t>Guangdong Province</a:t>
            </a:r>
            <a:r>
              <a:rPr lang="en-US" sz="2800" dirty="0" smtClean="0"/>
              <a:t>,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2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41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Not 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>
                <a:latin typeface="Ravie" pitchFamily="82" charset="0"/>
              </a:rPr>
              <a:t>Not 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35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58" y="614217"/>
            <a:ext cx="7772687" cy="590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Vancouver  Grand Hyatt meeting Levels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3176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87993A-642C-4193-B26E-761379ADF6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2649893" y="1204019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Flowchart: Process 8"/>
          <p:cNvSpPr/>
          <p:nvPr/>
        </p:nvSpPr>
        <p:spPr bwMode="auto">
          <a:xfrm>
            <a:off x="2730396" y="4274437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Flowchart: Process 9"/>
          <p:cNvSpPr/>
          <p:nvPr/>
        </p:nvSpPr>
        <p:spPr bwMode="auto">
          <a:xfrm>
            <a:off x="2664407" y="510556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584" name="TextBox 10"/>
          <p:cNvSpPr txBox="1">
            <a:spLocks noChangeArrowheads="1"/>
          </p:cNvSpPr>
          <p:nvPr/>
        </p:nvSpPr>
        <p:spPr bwMode="auto">
          <a:xfrm>
            <a:off x="213981" y="2787181"/>
            <a:ext cx="19014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Fourth Level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4585" name="TextBox 11"/>
          <p:cNvSpPr txBox="1">
            <a:spLocks noChangeArrowheads="1"/>
          </p:cNvSpPr>
          <p:nvPr/>
        </p:nvSpPr>
        <p:spPr bwMode="auto">
          <a:xfrm>
            <a:off x="101863" y="5748195"/>
            <a:ext cx="2016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Ground Floor</a:t>
            </a:r>
          </a:p>
        </p:txBody>
      </p:sp>
      <p:sp>
        <p:nvSpPr>
          <p:cNvPr id="24586" name="TextBox 12"/>
          <p:cNvSpPr txBox="1">
            <a:spLocks noChangeArrowheads="1"/>
          </p:cNvSpPr>
          <p:nvPr/>
        </p:nvSpPr>
        <p:spPr bwMode="auto">
          <a:xfrm>
            <a:off x="160273" y="4833261"/>
            <a:ext cx="1771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Plaza 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 bwMode="auto">
          <a:xfrm>
            <a:off x="2824740" y="3309259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588" name="TextBox 14"/>
          <p:cNvSpPr txBox="1">
            <a:spLocks noChangeArrowheads="1"/>
          </p:cNvSpPr>
          <p:nvPr/>
        </p:nvSpPr>
        <p:spPr bwMode="auto">
          <a:xfrm>
            <a:off x="66346" y="3825863"/>
            <a:ext cx="25010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Convention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2" name="TextBox 1"/>
          <p:cNvSpPr txBox="1"/>
          <p:nvPr/>
        </p:nvSpPr>
        <p:spPr>
          <a:xfrm rot="21074921">
            <a:off x="7382344" y="5426160"/>
            <a:ext cx="1200970" cy="830997"/>
          </a:xfrm>
          <a:prstGeom prst="rect">
            <a:avLst/>
          </a:prstGeom>
          <a:noFill/>
          <a:ln>
            <a:solidFill>
              <a:srgbClr val="FF33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Social</a:t>
            </a:r>
          </a:p>
          <a:p>
            <a:r>
              <a:rPr lang="en-US" dirty="0" smtClean="0"/>
              <a:t>Off Site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42856" y="3718911"/>
            <a:ext cx="2270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Regency Ballroom</a:t>
            </a:r>
          </a:p>
          <a:p>
            <a:r>
              <a:rPr lang="en-US" sz="1800" dirty="0" smtClean="0"/>
              <a:t>Regency Foyer</a:t>
            </a:r>
          </a:p>
          <a:p>
            <a:r>
              <a:rPr lang="en-US" sz="1800" dirty="0" err="1" smtClean="0"/>
              <a:t>Balmoral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660414" y="1547897"/>
            <a:ext cx="1877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Seymour, Grouse</a:t>
            </a:r>
          </a:p>
          <a:p>
            <a:r>
              <a:rPr lang="en-US" sz="1800" dirty="0" smtClean="0"/>
              <a:t>Cypress, Stanley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9104" y="4812901"/>
            <a:ext cx="148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Plaza A, B,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08658" y="1732563"/>
            <a:ext cx="118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howcard Gothic" pitchFamily="82" charset="0"/>
              </a:rPr>
              <a:t>Lunch</a:t>
            </a:r>
            <a:endParaRPr lang="en-US" dirty="0">
              <a:latin typeface="Showcard Gothic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25256" y="3916680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howcard Gothic" pitchFamily="82" charset="0"/>
              </a:rPr>
              <a:t>Coffee</a:t>
            </a:r>
            <a:endParaRPr lang="en-US" dirty="0">
              <a:latin typeface="Showcard Gothic" pitchFamily="82" charset="0"/>
            </a:endParaRPr>
          </a:p>
        </p:txBody>
      </p:sp>
      <p:sp>
        <p:nvSpPr>
          <p:cNvPr id="22" name="Flowchart: Process 21"/>
          <p:cNvSpPr/>
          <p:nvPr/>
        </p:nvSpPr>
        <p:spPr bwMode="auto">
          <a:xfrm>
            <a:off x="2816807" y="237893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311086" y="1588366"/>
            <a:ext cx="18069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Perspectives</a:t>
            </a:r>
          </a:p>
          <a:p>
            <a:pPr algn="ctr"/>
            <a:r>
              <a:rPr lang="en-US" dirty="0" smtClean="0"/>
              <a:t>34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42856" y="2543226"/>
            <a:ext cx="3549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Cavendish, Tennyson, Dover</a:t>
            </a:r>
          </a:p>
          <a:p>
            <a:r>
              <a:rPr lang="en-US" sz="1800" dirty="0" smtClean="0"/>
              <a:t>Lord Byron, Constable, Turner</a:t>
            </a:r>
          </a:p>
          <a:p>
            <a:r>
              <a:rPr lang="en-US" sz="1800" dirty="0" smtClean="0"/>
              <a:t>Kensington, Brighton</a:t>
            </a:r>
          </a:p>
        </p:txBody>
      </p:sp>
    </p:spTree>
    <p:extLst>
      <p:ext uri="{BB962C8B-B14F-4D97-AF65-F5344CB8AC3E}">
        <p14:creationId xmlns:p14="http://schemas.microsoft.com/office/powerpoint/2010/main" val="41952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06715"/>
              </p:ext>
            </p:extLst>
          </p:nvPr>
        </p:nvGraphicFramePr>
        <p:xfrm>
          <a:off x="246289" y="1335995"/>
          <a:ext cx="8621259" cy="5120539"/>
        </p:xfrm>
        <a:graphic>
          <a:graphicData uri="http://schemas.openxmlformats.org/drawingml/2006/table">
            <a:tbl>
              <a:tblPr/>
              <a:tblGrid>
                <a:gridCol w="856797"/>
                <a:gridCol w="4949371"/>
                <a:gridCol w="2815091"/>
              </a:tblGrid>
              <a:tr h="4057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Georgia A,B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Plaza   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King George, Prince of Wales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Dover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Oxford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Lord Byron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Tennyson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Balmoral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Balmoral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351251"/>
            <a:ext cx="8564562" cy="510150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18:   </a:t>
            </a:r>
            <a:r>
              <a:rPr lang="en-US" sz="2800" dirty="0"/>
              <a:t>Agenda			</a:t>
            </a:r>
            <a:r>
              <a:rPr lang="en-US" sz="2800" dirty="0" smtClean="0"/>
              <a:t>18-12-130 r0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2800" dirty="0" smtClean="0"/>
              <a:t>        Opening </a:t>
            </a:r>
            <a:r>
              <a:rPr lang="en-US" sz="2800" dirty="0"/>
              <a:t>Report </a:t>
            </a:r>
            <a:r>
              <a:rPr lang="en-US" sz="2800" dirty="0" smtClean="0"/>
              <a:t>		18-12-0xxx</a:t>
            </a:r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800" dirty="0" smtClean="0"/>
              <a:t>19:   Agenda  			19-12-0017 r0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Opening Report   		19-12-0013 r0 	</a:t>
            </a:r>
          </a:p>
          <a:p>
            <a:pPr marL="0" indent="0">
              <a:buNone/>
            </a:pPr>
            <a:r>
              <a:rPr lang="en-US" sz="2800" dirty="0" smtClean="0"/>
              <a:t>21:  Agenda 			21-12-0191 r0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      Opening </a:t>
            </a:r>
            <a:r>
              <a:rPr lang="en-US" sz="2800" dirty="0"/>
              <a:t>Report   	</a:t>
            </a:r>
            <a:r>
              <a:rPr lang="en-US" sz="2800" dirty="0" smtClean="0"/>
              <a:t>	21-12-0xxx r0 	</a:t>
            </a:r>
          </a:p>
          <a:p>
            <a:pPr marL="0" indent="0">
              <a:buNone/>
            </a:pPr>
            <a:r>
              <a:rPr lang="en-US" sz="2800" dirty="0" smtClean="0"/>
              <a:t>22: </a:t>
            </a:r>
            <a:r>
              <a:rPr lang="en-US" sz="2800" dirty="0"/>
              <a:t>Agenda 			</a:t>
            </a:r>
            <a:r>
              <a:rPr lang="en-US" sz="2800" dirty="0" smtClean="0"/>
              <a:t>	22-13- 0001 r0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Opening Report   		</a:t>
            </a:r>
            <a:r>
              <a:rPr lang="en-US" sz="2800" dirty="0" smtClean="0"/>
              <a:t>22-12- 0xxxr0	</a:t>
            </a:r>
          </a:p>
          <a:p>
            <a:pPr marL="0" indent="0">
              <a:buNone/>
            </a:pPr>
            <a:r>
              <a:rPr lang="en-US" sz="2800" dirty="0" smtClean="0"/>
              <a:t>24: </a:t>
            </a:r>
            <a:r>
              <a:rPr lang="en-US" sz="2800" dirty="0"/>
              <a:t>Agenda 				</a:t>
            </a:r>
            <a:r>
              <a:rPr lang="en-US" sz="2800" dirty="0" smtClean="0"/>
              <a:t>22-13-0001 r1 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Opening Report   		</a:t>
            </a:r>
            <a:r>
              <a:rPr lang="en-US" sz="2800" dirty="0" smtClean="0"/>
              <a:t>22-12-0xxx r0 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January 23-24 2013 Meeting </a:t>
            </a:r>
            <a:br>
              <a:rPr lang="en-US" sz="2800" dirty="0" smtClean="0"/>
            </a:br>
            <a:r>
              <a:rPr lang="en-US" sz="2800" dirty="0" smtClean="0"/>
              <a:t>Shenzhen, </a:t>
            </a:r>
            <a:r>
              <a:rPr lang="en-US" sz="2800" dirty="0"/>
              <a:t>Guangdong Province</a:t>
            </a:r>
            <a:r>
              <a:rPr lang="en-US" sz="2800" dirty="0" smtClean="0"/>
              <a:t>,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703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292945</TotalTime>
  <Words>1723</Words>
  <Application>Microsoft Office PowerPoint</Application>
  <PresentationFormat>On-screen Show (4:3)</PresentationFormat>
  <Paragraphs>590</Paragraphs>
  <Slides>42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Default Design</vt:lpstr>
      <vt:lpstr>Binary Worksheet</vt:lpstr>
      <vt:lpstr>Supplementary Plenary Information - January 2013</vt:lpstr>
      <vt:lpstr>PowerPoint Presentation</vt:lpstr>
      <vt:lpstr>IEEE LOA Database</vt:lpstr>
      <vt:lpstr> Joint Meetings</vt:lpstr>
      <vt:lpstr>Vancouver  Grand Hyatt meeting Levels</vt:lpstr>
      <vt:lpstr>Group Room assignments</vt:lpstr>
      <vt:lpstr>WG Agendas</vt:lpstr>
      <vt:lpstr>March 17-22 2013 Meeting  Orlando, Florida, USA</vt:lpstr>
      <vt:lpstr>January 23-24 2013 Meeting  Shenzhen, Guangdong Province, China</vt:lpstr>
      <vt:lpstr>April 24-25 2013 Meeting  Beijing    China</vt:lpstr>
      <vt:lpstr>Meeting Registration</vt:lpstr>
      <vt:lpstr>Current Membership Status</vt:lpstr>
      <vt:lpstr>Recent voting member history</vt:lpstr>
      <vt:lpstr>IEEE Staff on site </vt:lpstr>
      <vt:lpstr>Other Special Events</vt:lpstr>
      <vt:lpstr>Social</vt:lpstr>
      <vt:lpstr>Wednesday Plenary Topics</vt:lpstr>
      <vt:lpstr>802.1 Architecture Document</vt:lpstr>
      <vt:lpstr>802.11 Topics for March 2013 EC</vt:lpstr>
      <vt:lpstr>Tutorials</vt:lpstr>
      <vt:lpstr>PowerPoint Presentation</vt:lpstr>
      <vt:lpstr>Social</vt:lpstr>
      <vt:lpstr>Social</vt:lpstr>
      <vt:lpstr>PowerPoint Presentation</vt:lpstr>
      <vt:lpstr>PowerPoint Presentation</vt:lpstr>
      <vt:lpstr>PowerPoint Presentation</vt:lpstr>
      <vt:lpstr>University Outreach</vt:lpstr>
      <vt:lpstr>University Outreach</vt:lpstr>
      <vt:lpstr>PowerPoint Presentation</vt:lpstr>
      <vt:lpstr>PowerPoint Presentation</vt:lpstr>
      <vt:lpstr>Announcements</vt:lpstr>
      <vt:lpstr>IEEE LOA Database</vt:lpstr>
      <vt:lpstr>IEEE Store Contents  - January  2013</vt:lpstr>
      <vt:lpstr>802.11 drafts to ISO/IEC JTC1/SC6</vt:lpstr>
      <vt:lpstr>Tutorials</vt:lpstr>
      <vt:lpstr>Future Venues -2013</vt:lpstr>
      <vt:lpstr>July 2013 Plenary - Geneva</vt:lpstr>
      <vt:lpstr>Future Venues - 2014</vt:lpstr>
      <vt:lpstr>March 17-22 2013 Meeting  Orlando, Florida, USA</vt:lpstr>
      <vt:lpstr>January 23-24 2013 Meeting  Shenzhen, Guangdong Province, China</vt:lpstr>
      <vt:lpstr>April 24-25 2013 Meeting  Beijing    China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2012</dc:title>
  <dc:subject>Additional Meeting Information</dc:subject>
  <dc:creator>Bruce Kraemer (Marvell)</dc:creator>
  <cp:lastModifiedBy>Marvell</cp:lastModifiedBy>
  <cp:revision>2946</cp:revision>
  <cp:lastPrinted>2013-01-14T15:19:26Z</cp:lastPrinted>
  <dcterms:created xsi:type="dcterms:W3CDTF">1998-02-10T13:07:52Z</dcterms:created>
  <dcterms:modified xsi:type="dcterms:W3CDTF">2013-01-18T05:17:53Z</dcterms:modified>
</cp:coreProperties>
</file>