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9" r:id="rId2"/>
    <p:sldId id="360" r:id="rId3"/>
    <p:sldId id="361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629" autoAdjust="0"/>
  </p:normalViewPr>
  <p:slideViewPr>
    <p:cSldViewPr>
      <p:cViewPr varScale="1">
        <p:scale>
          <a:sx n="74" d="100"/>
          <a:sy n="74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6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90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2216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4298950" y="8670925"/>
            <a:ext cx="165109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396411" y="86709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Page </a:t>
            </a:r>
            <a:fld id="{689FDC96-DAF4-443C-8940-466E8E6024F6}" type="slidenum"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 defTabSz="449263"/>
              <a:t>1</a:t>
            </a:fld>
            <a:endParaRPr kumimoji="0" lang="en-US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78411" y="677288"/>
            <a:ext cx="4720254" cy="334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>
            <a:lvl1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ＭＳ ゴシック" pitchFamily="49" charset="-128"/>
            </a:endParaRPr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943721" y="4254169"/>
            <a:ext cx="5189635" cy="4121001"/>
          </a:xfrm>
          <a:noFill/>
        </p:spPr>
        <p:txBody>
          <a:bodyPr wrap="none" anchor="ctr"/>
          <a:lstStyle/>
          <a:p>
            <a:endParaRPr lang="en-US" altLang="ja-JP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8778" y="6475413"/>
            <a:ext cx="62517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80306" y="6475413"/>
            <a:ext cx="6636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Panasonic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8778" y="6475413"/>
            <a:ext cx="62517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58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18765" y="6475413"/>
            <a:ext cx="625171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802.11-12/1363r1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0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Microsoft_Word_97_-_2003___31111111111111111111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728663"/>
            <a:ext cx="8642350" cy="900112"/>
          </a:xfrm>
          <a:prstGeom prst="rect">
            <a:avLst/>
          </a:prstGeo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Clarifications on 1 MHz </a:t>
            </a:r>
            <a:r>
              <a:rPr lang="en-US" sz="2800" dirty="0"/>
              <a:t>Preamble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and Timing-Related Constants</a:t>
            </a:r>
            <a:endParaRPr lang="en-GB" altLang="ja-JP" sz="2800" dirty="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641655" cy="39687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2012-11-12</a:t>
            </a: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251520" y="16287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 dirty="0">
                <a:solidFill>
                  <a:srgbClr val="000000"/>
                </a:solidFill>
                <a:ea typeface="ＭＳ ゴシック" pitchFamily="49" charset="-128"/>
              </a:rPr>
              <a:t>Authors: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99666"/>
              </p:ext>
            </p:extLst>
          </p:nvPr>
        </p:nvGraphicFramePr>
        <p:xfrm>
          <a:off x="844550" y="2208213"/>
          <a:ext cx="7188200" cy="445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Macro-Enabled Template" r:id="rId5" imgW="8862553" imgH="5497542" progId="Word.DocumentMacroEnabled.12">
                  <p:embed/>
                </p:oleObj>
              </mc:Choice>
              <mc:Fallback>
                <p:oleObj name="Macro-Enabled Template" r:id="rId5" imgW="8862553" imgH="5497542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208213"/>
                        <a:ext cx="7188200" cy="445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98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add the summary of timing related constants in slide 5 into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146889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 to use the following figure for illustrating 1 MHz preamble format to replace the one in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1" y="2780928"/>
            <a:ext cx="887650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544500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 2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 to add the summary of timing related constants in slide 5 into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1858609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987823"/>
              </p:ext>
            </p:extLst>
          </p:nvPr>
        </p:nvGraphicFramePr>
        <p:xfrm>
          <a:off x="1350404" y="1319213"/>
          <a:ext cx="6858000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マクロ有効テンプレート" r:id="rId4" imgW="9023987" imgH="5887816" progId="Word.DocumentMacroEnabled.12">
                  <p:embed/>
                </p:oleObj>
              </mc:Choice>
              <mc:Fallback>
                <p:oleObj name="マクロ有効テンプレート" r:id="rId4" imgW="9023987" imgH="5887816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404" y="1319213"/>
                        <a:ext cx="6858000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442237"/>
              </p:ext>
            </p:extLst>
          </p:nvPr>
        </p:nvGraphicFramePr>
        <p:xfrm>
          <a:off x="1348060" y="1334157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Document" r:id="rId4" imgW="8525520" imgH="6703920" progId="Word.Document.8">
                  <p:embed/>
                </p:oleObj>
              </mc:Choice>
              <mc:Fallback>
                <p:oleObj name="Document" r:id="rId4" imgW="8525520" imgH="670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060" y="1334157"/>
                        <a:ext cx="6464300" cy="508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64807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 (1/2)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382219"/>
            <a:ext cx="8280920" cy="24788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There is inconsistency for 1 MHz SIG field duration in the latest 11ah SFD [1]: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figure for illustrating 1 MHz preamble format shows that the duration of the SIG field is 5~6 symbols.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However, actually the duration of SIG field is fixed to 6 symbols since the SIG field consists of 36 bits and uses MCS 10. </a:t>
            </a:r>
            <a:endParaRPr lang="en-GB" b="0" dirty="0" smtClean="0"/>
          </a:p>
          <a:p>
            <a:pPr>
              <a:buFont typeface="Arial" pitchFamily="34" charset="0"/>
              <a:buChar char="•"/>
            </a:pPr>
            <a:endParaRPr lang="en-GB" b="0" dirty="0" smtClean="0"/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81" y="4077072"/>
            <a:ext cx="8279779" cy="24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3707904" y="4005064"/>
            <a:ext cx="1800200" cy="86409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64807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 (2/2)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382219"/>
            <a:ext cx="8280920" cy="822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 </a:t>
            </a:r>
            <a:r>
              <a:rPr lang="en-GB" b="0" dirty="0"/>
              <a:t>latest 11ah SFD [1</a:t>
            </a:r>
            <a:r>
              <a:rPr lang="en-GB" b="0" dirty="0" smtClean="0"/>
              <a:t>] is lack of definition for duration of each of second and subsequent 1 MHz LTF fields</a:t>
            </a:r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81" y="2420888"/>
            <a:ext cx="8279779" cy="24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5292080" y="2348880"/>
            <a:ext cx="1296144" cy="79208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79140" y="5161359"/>
            <a:ext cx="8280920" cy="822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 </a:t>
            </a:r>
            <a:r>
              <a:rPr lang="en-GB" b="0" dirty="0"/>
              <a:t>latest 11ah SFD [1</a:t>
            </a:r>
            <a:r>
              <a:rPr lang="en-GB" b="0" dirty="0" smtClean="0"/>
              <a:t>] is also lack of summary on timing related constants</a:t>
            </a:r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sp>
        <p:nvSpPr>
          <p:cNvPr id="12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380280" y="620688"/>
            <a:ext cx="8368183" cy="64807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Suggested Modifications on 1 MHz Preamble Format</a:t>
            </a:r>
            <a:endParaRPr lang="en-US" sz="28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268760"/>
            <a:ext cx="8280920" cy="1470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/>
              <a:t>The </a:t>
            </a:r>
            <a:r>
              <a:rPr lang="en-GB" sz="1800" dirty="0"/>
              <a:t>figure for illustrating 1 MHz preamble format </a:t>
            </a:r>
            <a:r>
              <a:rPr lang="en-GB" sz="1800" dirty="0" smtClean="0"/>
              <a:t>shall be modified so that the </a:t>
            </a:r>
            <a:r>
              <a:rPr lang="en-GB" sz="1800" dirty="0"/>
              <a:t>duration of the SIG field is </a:t>
            </a:r>
            <a:r>
              <a:rPr lang="en-GB" sz="1800" dirty="0" smtClean="0"/>
              <a:t>fixed to 6 </a:t>
            </a:r>
            <a:r>
              <a:rPr lang="en-GB" sz="1800" dirty="0"/>
              <a:t>symbols. 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/>
              <a:t>For keep the </a:t>
            </a:r>
            <a:r>
              <a:rPr lang="en-GB" sz="1800" dirty="0" smtClean="0"/>
              <a:t>consistency with ≥2 MHz short preamble, </a:t>
            </a:r>
            <a:r>
              <a:rPr lang="en-GB" sz="1800" dirty="0"/>
              <a:t>the figure for illustrating 1 MHz preamble format shall be modified so that each of second and subsequent 1 MHz LTF </a:t>
            </a:r>
            <a:r>
              <a:rPr lang="en-GB" sz="1800" dirty="0" smtClean="0"/>
              <a:t>fields has a duration of one symbol. </a:t>
            </a:r>
            <a:endParaRPr lang="en-GB" sz="1800" dirty="0"/>
          </a:p>
          <a:p>
            <a:pPr>
              <a:buFont typeface="Arial" pitchFamily="34" charset="0"/>
              <a:buChar char="•"/>
            </a:pPr>
            <a:endParaRPr lang="en-GB" sz="2000" b="0" dirty="0"/>
          </a:p>
          <a:p>
            <a:pPr lvl="1">
              <a:buFont typeface="Arial" pitchFamily="34" charset="0"/>
              <a:buChar char="•"/>
            </a:pPr>
            <a:endParaRPr lang="en-GB" sz="1800" b="0" dirty="0" smtClean="0"/>
          </a:p>
          <a:p>
            <a:pPr lvl="1">
              <a:buFont typeface="Arial" pitchFamily="34" charset="0"/>
              <a:buChar char="•"/>
            </a:pPr>
            <a:endParaRPr lang="en-GB" sz="1800" b="0" baseline="-25000" dirty="0" smtClean="0"/>
          </a:p>
          <a:p>
            <a:pPr marL="0" indent="0"/>
            <a:r>
              <a:rPr lang="en-GB" sz="2000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sz="2000" b="0" dirty="0" smtClean="0"/>
          </a:p>
          <a:p>
            <a:pPr marL="457200" lvl="1" indent="0"/>
            <a:endParaRPr lang="en-GB" dirty="0"/>
          </a:p>
          <a:p>
            <a:pPr marL="457200" lvl="1" indent="0"/>
            <a:endParaRPr lang="en-GB" b="0" dirty="0" smtClean="0"/>
          </a:p>
          <a:p>
            <a:pPr marL="457200" lvl="1" indent="0"/>
            <a:endParaRPr lang="en-GB" b="0" dirty="0" smtClean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8193657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 bwMode="auto">
          <a:xfrm>
            <a:off x="3654151" y="2852935"/>
            <a:ext cx="3409751" cy="79208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160590"/>
            <a:ext cx="5127823" cy="1284605"/>
          </a:xfrm>
          <a:prstGeom prst="rect">
            <a:avLst/>
          </a:prstGeom>
          <a:noFill/>
          <a:ln w="15875">
            <a:solidFill>
              <a:schemeClr val="accent1"/>
            </a:solidFill>
            <a:prstDash val="sysDash"/>
          </a:ln>
        </p:spPr>
      </p:pic>
      <p:sp>
        <p:nvSpPr>
          <p:cNvPr id="2" name="TextBox 1"/>
          <p:cNvSpPr txBox="1"/>
          <p:nvPr/>
        </p:nvSpPr>
        <p:spPr>
          <a:xfrm>
            <a:off x="4572000" y="6165304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  <a:ea typeface="+mn-ea"/>
              </a:rPr>
              <a:t>Short preamble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</a:rPr>
              <a:t>format for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+mn-ea"/>
              </a:rPr>
              <a:t>≥2 MHz</a:t>
            </a:r>
            <a:endParaRPr lang="en-US" sz="12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2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20527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72400" cy="432048"/>
          </a:xfrm>
          <a:ln/>
        </p:spPr>
        <p:txBody>
          <a:bodyPr lIns="90000" tIns="46800" rIns="90000" bIns="46800"/>
          <a:lstStyle/>
          <a:p>
            <a:r>
              <a:rPr lang="en-US" sz="2400" dirty="0" smtClean="0"/>
              <a:t>Summary of Timing-Related </a:t>
            </a:r>
            <a:r>
              <a:rPr lang="en-US" sz="2400" dirty="0"/>
              <a:t>Constants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94834" y="6475413"/>
            <a:ext cx="1449115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193673"/>
              </p:ext>
            </p:extLst>
          </p:nvPr>
        </p:nvGraphicFramePr>
        <p:xfrm>
          <a:off x="107504" y="980728"/>
          <a:ext cx="8906700" cy="55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2232248"/>
                <a:gridCol w="648072"/>
                <a:gridCol w="648072"/>
                <a:gridCol w="648072"/>
                <a:gridCol w="648072"/>
                <a:gridCol w="3290076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CBW1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CBW16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Description</a:t>
                      </a:r>
                      <a:endParaRPr lang="en-US" sz="105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SD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108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234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468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data</a:t>
                      </a:r>
                      <a:r>
                        <a:rPr lang="en-US" sz="1050" baseline="0" dirty="0" smtClean="0"/>
                        <a:t> subcarriers per OFDM symbol</a:t>
                      </a:r>
                      <a:endParaRPr lang="en-US" sz="1050" dirty="0"/>
                    </a:p>
                  </a:txBody>
                  <a:tcPr/>
                </a:tc>
              </a:tr>
              <a:tr h="145152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SP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pilot subcarrier per OFDM symbol</a:t>
                      </a:r>
                      <a:endParaRPr lang="en-US" sz="105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ST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114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242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484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Total number of useful subcarriers per OFDM symbol</a:t>
                      </a:r>
                      <a:endParaRPr lang="en-US" sz="1050" dirty="0"/>
                    </a:p>
                  </a:txBody>
                  <a:tcPr/>
                </a:tc>
              </a:tr>
              <a:tr h="146288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SR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122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Highest data subcarrier index per OFDM symbol</a:t>
                      </a:r>
                      <a:endParaRPr lang="en-US" sz="1050" dirty="0"/>
                    </a:p>
                  </a:txBody>
                  <a:tcPr/>
                </a:tc>
              </a:tr>
              <a:tr h="131316"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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F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31.25</a:t>
                      </a:r>
                      <a:r>
                        <a:rPr lang="en-US" sz="1050" baseline="0" dirty="0" smtClean="0"/>
                        <a:t> kHz</a:t>
                      </a:r>
                      <a:endParaRPr 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Subcarrier frequency spacing</a:t>
                      </a:r>
                      <a:endParaRPr lang="en-US" sz="1050" dirty="0"/>
                    </a:p>
                  </a:txBody>
                  <a:tcPr/>
                </a:tc>
              </a:tr>
              <a:tr h="147424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32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= 1/</a:t>
                      </a:r>
                      <a:r>
                        <a:rPr lang="en-US" sz="1050" i="0" baseline="0" dirty="0" smtClean="0">
                          <a:sym typeface="Symbol"/>
                        </a:rPr>
                        <a:t>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F</a:t>
                      </a:r>
                      <a:endParaRPr 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IDFT/DFT period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8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r>
                        <a:rPr lang="en-US" sz="1050" i="0" baseline="0" dirty="0" smtClean="0">
                          <a:sym typeface="Symbol"/>
                        </a:rPr>
                        <a:t>/4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G</a:t>
                      </a:r>
                      <a:r>
                        <a:rPr lang="en-US" sz="1050" dirty="0" smtClean="0"/>
                        <a:t>uard interval duration</a:t>
                      </a:r>
                      <a:endParaRPr lang="en-US" sz="1050" dirty="0"/>
                    </a:p>
                  </a:txBody>
                  <a:tcPr/>
                </a:tc>
              </a:tr>
              <a:tr h="122788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16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Double</a:t>
                      </a:r>
                      <a:r>
                        <a:rPr lang="en-US" sz="1050" baseline="0" dirty="0" smtClean="0"/>
                        <a:t> guard </a:t>
                      </a:r>
                      <a:r>
                        <a:rPr lang="en-US" sz="1050" dirty="0" smtClean="0"/>
                        <a:t>interval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4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r>
                        <a:rPr lang="en-US" sz="1050" i="0" baseline="0" dirty="0" smtClean="0">
                          <a:sym typeface="Symbol"/>
                        </a:rPr>
                        <a:t>/8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Short guard interval</a:t>
                      </a:r>
                      <a:r>
                        <a:rPr lang="en-US" sz="1050" baseline="0" dirty="0" smtClean="0"/>
                        <a:t> duration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1" baseline="0" dirty="0" smtClean="0">
                          <a:sym typeface="Symbol"/>
                        </a:rPr>
                        <a:t>+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  </a:t>
                      </a:r>
                      <a:r>
                        <a:rPr lang="en-US" sz="1050" i="1" baseline="0" dirty="0" smtClean="0">
                          <a:sym typeface="Symbol"/>
                        </a:rPr>
                        <a:t>= </a:t>
                      </a:r>
                      <a:r>
                        <a:rPr lang="en-US" sz="1050" i="0" baseline="0" dirty="0" smtClean="0">
                          <a:sym typeface="Symbol"/>
                        </a:rPr>
                        <a:t>1.25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Duration of OFDM symbol with normal guard</a:t>
                      </a:r>
                      <a:r>
                        <a:rPr lang="en-US" sz="1050" baseline="0" dirty="0" smtClean="0"/>
                        <a:t> interval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SYMS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36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1" baseline="0" dirty="0" smtClean="0">
                          <a:sym typeface="Symbol"/>
                        </a:rPr>
                        <a:t>+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SGI </a:t>
                      </a:r>
                      <a:r>
                        <a:rPr lang="en-US" sz="1050" i="1" baseline="0" dirty="0" smtClean="0">
                          <a:sym typeface="Symbol"/>
                        </a:rPr>
                        <a:t>= </a:t>
                      </a:r>
                      <a:r>
                        <a:rPr lang="en-US" sz="1050" i="0" baseline="0" dirty="0" smtClean="0">
                          <a:sym typeface="Symbol"/>
                        </a:rPr>
                        <a:t>1.125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Duration of OFDM symbol with short guard</a:t>
                      </a:r>
                      <a:r>
                        <a:rPr lang="en-US" sz="1050" baseline="0" dirty="0" smtClean="0"/>
                        <a:t> interval</a:t>
                      </a:r>
                      <a:endParaRPr lang="en-US" sz="1050" dirty="0"/>
                    </a:p>
                  </a:txBody>
                  <a:tcPr/>
                </a:tc>
              </a:tr>
              <a:tr h="28235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 </a:t>
                      </a:r>
                      <a:r>
                        <a:rPr lang="en-US" sz="1050" i="0" baseline="0" dirty="0" smtClean="0">
                          <a:sym typeface="Symbol"/>
                        </a:rPr>
                        <a:t>or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SYMS </a:t>
                      </a:r>
                      <a:r>
                        <a:rPr lang="en-US" sz="1050" i="0" baseline="0" dirty="0" smtClean="0">
                          <a:sym typeface="Symbol"/>
                        </a:rPr>
                        <a:t>depending on the GI used</a:t>
                      </a:r>
                      <a:endParaRPr lang="en-US" sz="1050" i="1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OFDM symbol duration</a:t>
                      </a:r>
                      <a:endParaRPr lang="en-US" sz="1050" dirty="0"/>
                    </a:p>
                  </a:txBody>
                  <a:tcPr/>
                </a:tc>
              </a:tr>
              <a:tr h="2606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160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4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DSTF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</a:t>
                      </a:r>
                      <a:r>
                        <a:rPr lang="en-US" sz="1050" dirty="0" smtClean="0"/>
                        <a:t>D-STF </a:t>
                      </a:r>
                      <a:r>
                        <a:rPr lang="en-US" sz="1050" baseline="0" dirty="0" smtClean="0"/>
                        <a:t>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LTF1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160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4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0" baseline="0" dirty="0" smtClean="0">
                          <a:sym typeface="Symbol"/>
                        </a:rPr>
                        <a:t>+ 2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 </a:t>
                      </a:r>
                      <a:r>
                        <a:rPr lang="en-US" sz="1050" i="0" baseline="0" dirty="0" smtClean="0">
                          <a:sym typeface="Symbol"/>
                        </a:rPr>
                        <a:t>+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DGI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0" baseline="0" dirty="0" smtClean="0">
                          <a:sym typeface="Symbol"/>
                        </a:rPr>
                        <a:t>+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DGI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First 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LTFs</a:t>
                      </a:r>
                      <a:endParaRPr lang="en-US" sz="1050" i="1" baseline="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olidFill>
                            <a:srgbClr val="FF0000"/>
                          </a:solidFill>
                          <a:sym typeface="Symbol"/>
                        </a:rPr>
                        <a:t>SYML</a:t>
                      </a:r>
                      <a:endParaRPr lang="en-US" sz="1050" i="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Second and subsequent 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DLTF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</a:t>
                      </a:r>
                      <a:r>
                        <a:rPr lang="en-US" sz="1050" dirty="0" smtClean="0"/>
                        <a:t>D-L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240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6 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olidFill>
                            <a:srgbClr val="FF0000"/>
                          </a:solidFill>
                          <a:sym typeface="Symbol"/>
                        </a:rPr>
                        <a:t>SYML</a:t>
                      </a:r>
                      <a:endParaRPr lang="en-US" sz="1050" i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</a:t>
                      </a:r>
                      <a:r>
                        <a:rPr lang="en-US" sz="1050" baseline="0" dirty="0" smtClean="0"/>
                        <a:t>IG field duration</a:t>
                      </a:r>
                      <a:endParaRPr 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SIGA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SIGA field duration</a:t>
                      </a:r>
                      <a:endParaRPr lang="en-US" sz="105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SIGB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SIGB field duration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39776" y="6472599"/>
            <a:ext cx="47525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*Note: red colored  values are derived according to the proposed modification on 1 MHz preamble format in  slide 4.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[1] Proposed specification framework for </a:t>
            </a:r>
            <a:r>
              <a:rPr lang="en-US" b="0" dirty="0" err="1" smtClean="0"/>
              <a:t>TGah</a:t>
            </a:r>
            <a:r>
              <a:rPr lang="en-US" b="0" dirty="0" smtClean="0"/>
              <a:t>, IEEE 802.11-11/1137r11, September 2012.</a:t>
            </a:r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22497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use the following figure for illustrating 1 MHz preamble format to replace the one in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1" y="2780928"/>
            <a:ext cx="887650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1141502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12446</TotalTime>
  <Words>792</Words>
  <Application>Microsoft Office PowerPoint</Application>
  <PresentationFormat>On-screen Show (4:3)</PresentationFormat>
  <Paragraphs>203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place presentation subject title text here]</vt:lpstr>
      <vt:lpstr>Macro-Enabled Template</vt:lpstr>
      <vt:lpstr>マクロ有効テンプレート</vt:lpstr>
      <vt:lpstr>Document</vt:lpstr>
      <vt:lpstr>Clarifications on 1 MHz Preamble  and Timing-Related Constants</vt:lpstr>
      <vt:lpstr>PowerPoint Presentation</vt:lpstr>
      <vt:lpstr>PowerPoint Presentation</vt:lpstr>
      <vt:lpstr>Motivation (1/2)</vt:lpstr>
      <vt:lpstr>Motivation (2/2)</vt:lpstr>
      <vt:lpstr>Suggested Modifications on 1 MHz Preamble Format</vt:lpstr>
      <vt:lpstr>Summary of Timing-Related Constants</vt:lpstr>
      <vt:lpstr>References</vt:lpstr>
      <vt:lpstr>Straw poll 1 </vt:lpstr>
      <vt:lpstr>Straw poll 2 </vt:lpstr>
      <vt:lpstr>Motion 1 </vt:lpstr>
      <vt:lpstr>Motion 2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Harya Wicaksana</cp:lastModifiedBy>
  <cp:revision>305</cp:revision>
  <cp:lastPrinted>2010-12-20T20:45:24Z</cp:lastPrinted>
  <dcterms:created xsi:type="dcterms:W3CDTF">2010-12-20T20:39:38Z</dcterms:created>
  <dcterms:modified xsi:type="dcterms:W3CDTF">2012-11-13T19:59:00Z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