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0"/>
  </p:notesMasterIdLst>
  <p:sldIdLst>
    <p:sldId id="370" r:id="rId2"/>
    <p:sldId id="267" r:id="rId3"/>
    <p:sldId id="376" r:id="rId4"/>
    <p:sldId id="377" r:id="rId5"/>
    <p:sldId id="378" r:id="rId6"/>
    <p:sldId id="379" r:id="rId7"/>
    <p:sldId id="387" r:id="rId8"/>
    <p:sldId id="382" r:id="rId9"/>
    <p:sldId id="380" r:id="rId10"/>
    <p:sldId id="384" r:id="rId11"/>
    <p:sldId id="381" r:id="rId12"/>
    <p:sldId id="386" r:id="rId13"/>
    <p:sldId id="392" r:id="rId14"/>
    <p:sldId id="391" r:id="rId15"/>
    <p:sldId id="389" r:id="rId16"/>
    <p:sldId id="390" r:id="rId17"/>
    <p:sldId id="388" r:id="rId18"/>
    <p:sldId id="374" r:id="rId19"/>
  </p:sldIdLst>
  <p:sldSz cx="9144000" cy="6858000" type="screen4x3"/>
  <p:notesSz cx="7099300" cy="10234613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596"/>
    <a:srgbClr val="054371"/>
    <a:srgbClr val="FF00FF"/>
    <a:srgbClr val="FFFF00"/>
    <a:srgbClr val="2A147A"/>
    <a:srgbClr val="065088"/>
    <a:srgbClr val="7CC0F8"/>
    <a:srgbClr val="0762A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9" autoAdjust="0"/>
    <p:restoredTop sz="87704" autoAdjust="0"/>
  </p:normalViewPr>
  <p:slideViewPr>
    <p:cSldViewPr showGuides="1">
      <p:cViewPr varScale="1">
        <p:scale>
          <a:sx n="74" d="100"/>
          <a:sy n="74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39D47E8-4FDE-4458-9A4B-1876185143F0}" type="datetimeFigureOut">
              <a:rPr lang="zh-CN" altLang="en-US" smtClean="0"/>
              <a:t>2013-04-24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3BFBCC3-90F7-44D0-AE5A-ED7BBD472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57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45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20" indent="-247620">
              <a:buAutoNum type="arabicParenR"/>
            </a:pPr>
            <a:r>
              <a:rPr lang="en-US" altLang="zh-CN" dirty="0" smtClean="0"/>
              <a:t>This presentation is outlined into four parts.</a:t>
            </a:r>
          </a:p>
          <a:p>
            <a:pPr marL="247620" indent="-247620">
              <a:buAutoNum type="arabicParenR"/>
            </a:pPr>
            <a:r>
              <a:rPr lang="en-US" altLang="zh-CN" dirty="0" smtClean="0"/>
              <a:t>Firstly, </a:t>
            </a:r>
            <a:r>
              <a:rPr lang="en-US" altLang="zh-CN" smtClean="0"/>
              <a:t>let’s quickly review </a:t>
            </a:r>
            <a:r>
              <a:rPr lang="en-US" altLang="zh-CN" dirty="0" smtClean="0"/>
              <a:t>the PAR of IEEE 802.11aj at </a:t>
            </a:r>
            <a:r>
              <a:rPr lang="en-US" altLang="zh-CN" smtClean="0"/>
              <a:t>45 GHz band.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58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20" indent="-247620">
              <a:buAutoNum type="arabicParenR"/>
            </a:pPr>
            <a:r>
              <a:rPr lang="en-US" altLang="zh-CN" dirty="0" smtClean="0"/>
              <a:t>This presentation is outlined into four parts.</a:t>
            </a:r>
          </a:p>
          <a:p>
            <a:pPr marL="247620" indent="-247620">
              <a:buAutoNum type="arabicParenR"/>
            </a:pPr>
            <a:r>
              <a:rPr lang="en-US" altLang="zh-CN" dirty="0" smtClean="0"/>
              <a:t>Firstly, </a:t>
            </a:r>
            <a:r>
              <a:rPr lang="en-US" altLang="zh-CN" smtClean="0"/>
              <a:t>let’s quickly review </a:t>
            </a:r>
            <a:r>
              <a:rPr lang="en-US" altLang="zh-CN" dirty="0" smtClean="0"/>
              <a:t>the PAR of IEEE 802.11aj at </a:t>
            </a:r>
            <a:r>
              <a:rPr lang="en-US" altLang="zh-CN" smtClean="0"/>
              <a:t>45 GHz band.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58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tau_bar</a:t>
            </a:r>
            <a:r>
              <a:rPr lang="en-US" altLang="zh-CN" dirty="0" smtClean="0"/>
              <a:t>: Mean excess</a:t>
            </a:r>
            <a:r>
              <a:rPr lang="en-US" altLang="zh-CN" baseline="0" dirty="0" smtClean="0"/>
              <a:t> delay</a:t>
            </a:r>
          </a:p>
          <a:p>
            <a:r>
              <a:rPr lang="en-US" altLang="zh-CN" baseline="0" dirty="0" err="1" smtClean="0"/>
              <a:t>signam_tau</a:t>
            </a:r>
            <a:r>
              <a:rPr lang="en-US" altLang="zh-CN" baseline="0" dirty="0" smtClean="0"/>
              <a:t>: </a:t>
            </a:r>
            <a:r>
              <a:rPr lang="en-US" altLang="zh-CN" baseline="0" dirty="0" err="1" smtClean="0"/>
              <a:t>rms</a:t>
            </a:r>
            <a:r>
              <a:rPr lang="en-US" altLang="zh-CN" baseline="0" dirty="0" smtClean="0"/>
              <a:t> delay spread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2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tau_bar</a:t>
            </a:r>
            <a:r>
              <a:rPr lang="en-US" altLang="zh-CN" dirty="0" smtClean="0"/>
              <a:t>: mean excess</a:t>
            </a:r>
            <a:r>
              <a:rPr lang="en-US" altLang="zh-CN" baseline="0" dirty="0" smtClean="0"/>
              <a:t> delay</a:t>
            </a:r>
          </a:p>
          <a:p>
            <a:r>
              <a:rPr lang="en-US" altLang="zh-CN" baseline="0" dirty="0" err="1" smtClean="0"/>
              <a:t>signam_tau</a:t>
            </a:r>
            <a:r>
              <a:rPr lang="en-US" altLang="zh-CN" baseline="0" dirty="0" smtClean="0"/>
              <a:t>: </a:t>
            </a:r>
            <a:r>
              <a:rPr lang="en-US" altLang="zh-CN" baseline="0" dirty="0" err="1" smtClean="0"/>
              <a:t>rms</a:t>
            </a:r>
            <a:r>
              <a:rPr lang="en-US" altLang="zh-CN" baseline="0" dirty="0" smtClean="0"/>
              <a:t> delay spread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2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Lambda: Angular spread</a:t>
            </a:r>
          </a:p>
          <a:p>
            <a:r>
              <a:rPr lang="en-US" altLang="zh-CN" dirty="0" smtClean="0"/>
              <a:t>gamma: angular</a:t>
            </a:r>
            <a:r>
              <a:rPr lang="en-US" altLang="zh-CN" baseline="0" dirty="0" smtClean="0"/>
              <a:t> constriction</a:t>
            </a:r>
          </a:p>
          <a:p>
            <a:r>
              <a:rPr lang="en-US" altLang="zh-CN" baseline="0" dirty="0" err="1" smtClean="0"/>
              <a:t>theta_max</a:t>
            </a:r>
            <a:r>
              <a:rPr lang="en-US" altLang="zh-CN" baseline="0" dirty="0" smtClean="0"/>
              <a:t>: maximum fading angle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89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Lambda: Angular spread</a:t>
            </a:r>
          </a:p>
          <a:p>
            <a:r>
              <a:rPr lang="en-US" altLang="zh-CN" dirty="0" smtClean="0"/>
              <a:t>gamma: angular</a:t>
            </a:r>
            <a:r>
              <a:rPr lang="en-US" altLang="zh-CN" baseline="0" dirty="0" smtClean="0"/>
              <a:t> constriction</a:t>
            </a:r>
          </a:p>
          <a:p>
            <a:r>
              <a:rPr lang="en-US" altLang="zh-CN" baseline="0" dirty="0" err="1" smtClean="0"/>
              <a:t>theta_max</a:t>
            </a:r>
            <a:r>
              <a:rPr lang="en-US" altLang="zh-CN" baseline="0" dirty="0" smtClean="0"/>
              <a:t>: maximum fading angle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89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2" y="332601"/>
            <a:ext cx="164283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80410" y="6475413"/>
            <a:ext cx="1363515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Haiming Wang (SEU)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8C78F4-A33E-4703-9F96-418EBED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E40059">
                    <a:lumMod val="50000"/>
                  </a:srgbClr>
                </a:solidFill>
              </a:rPr>
              <a:t>Haiming Wang (SEU)</a:t>
            </a:r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4"/>
          <p:cNvSpPr txBox="1">
            <a:spLocks/>
          </p:cNvSpPr>
          <p:nvPr userDrawn="1"/>
        </p:nvSpPr>
        <p:spPr>
          <a:xfrm>
            <a:off x="3396456" y="6420934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63730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0410" y="6475413"/>
            <a:ext cx="136351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399" y="6475413"/>
            <a:ext cx="53540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802.11-12/1361r1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ransition>
    <p:wip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__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1"/>
          <p:cNvSpPr txBox="1">
            <a:spLocks noChangeArrowheads="1"/>
          </p:cNvSpPr>
          <p:nvPr/>
        </p:nvSpPr>
        <p:spPr bwMode="auto">
          <a:xfrm>
            <a:off x="189913" y="766824"/>
            <a:ext cx="8763000" cy="8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/>
              <a:t>Channel Measurement for IEEE 802.11aj (45 GHz)</a:t>
            </a:r>
          </a:p>
        </p:txBody>
      </p:sp>
      <p:sp>
        <p:nvSpPr>
          <p:cNvPr id="8" name="Rectangle 322"/>
          <p:cNvSpPr txBox="1">
            <a:spLocks noChangeArrowheads="1"/>
          </p:cNvSpPr>
          <p:nvPr/>
        </p:nvSpPr>
        <p:spPr bwMode="auto">
          <a:xfrm>
            <a:off x="685800" y="1700808"/>
            <a:ext cx="7772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Date:</a:t>
            </a:r>
            <a:r>
              <a:rPr lang="en-US" b="0" dirty="0" smtClean="0"/>
              <a:t> 2013-4-24</a:t>
            </a:r>
            <a:endParaRPr lang="en-US" dirty="0" smtClean="0"/>
          </a:p>
        </p:txBody>
      </p:sp>
      <p:sp>
        <p:nvSpPr>
          <p:cNvPr id="9" name="Rectangle 323"/>
          <p:cNvSpPr>
            <a:spLocks noChangeArrowheads="1"/>
          </p:cNvSpPr>
          <p:nvPr/>
        </p:nvSpPr>
        <p:spPr bwMode="auto">
          <a:xfrm>
            <a:off x="685800" y="2111896"/>
            <a:ext cx="24460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/>
              <a:t>Authors/contributors:</a:t>
            </a:r>
            <a:endParaRPr lang="en-US" sz="2000" b="0" dirty="0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95193"/>
              </p:ext>
            </p:extLst>
          </p:nvPr>
        </p:nvGraphicFramePr>
        <p:xfrm>
          <a:off x="955675" y="2728913"/>
          <a:ext cx="7191375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0" name="Document" r:id="rId4" imgW="8664274" imgH="4176552" progId="Word.Document.8">
                  <p:embed/>
                </p:oleObj>
              </mc:Choice>
              <mc:Fallback>
                <p:oleObj name="Document" r:id="rId4" imgW="8664274" imgH="41765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728913"/>
                        <a:ext cx="7191375" cy="346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Haiming Wang (SEU)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A8C78F4-A33E-4703-9F96-418EBED38AB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706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Power Delay Profile (PDP) </a:t>
            </a:r>
            <a:r>
              <a:rPr lang="en-US" altLang="zh-CN" dirty="0"/>
              <a:t>of </a:t>
            </a:r>
            <a:r>
              <a:rPr lang="en-US" altLang="zh-CN" dirty="0" smtClean="0"/>
              <a:t>AP-STA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777" y="4941168"/>
            <a:ext cx="4514826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 1 AP-STA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 smtClean="0"/>
              <a:t>d</a:t>
            </a:r>
            <a:r>
              <a:rPr lang="en-US" altLang="zh-CN" sz="1400" baseline="-25000" dirty="0" err="1" smtClean="0"/>
              <a:t>TR</a:t>
            </a:r>
            <a:r>
              <a:rPr lang="en-US" altLang="zh-CN" sz="1400" baseline="-25000" dirty="0" smtClean="0"/>
              <a:t> </a:t>
            </a:r>
            <a:r>
              <a:rPr lang="en-US" altLang="zh-CN" sz="1400" dirty="0" smtClean="0"/>
              <a:t>= 5.59 m, </a:t>
            </a:r>
            <a:r>
              <a:rPr lang="en-US" altLang="zh-CN" sz="1400" i="1" dirty="0" err="1"/>
              <a:t>h</a:t>
            </a:r>
            <a:r>
              <a:rPr lang="en-US" altLang="zh-CN" sz="1400" baseline="-25000" dirty="0" err="1"/>
              <a:t>T</a:t>
            </a:r>
            <a:r>
              <a:rPr lang="en-US" altLang="zh-CN" sz="1400" dirty="0"/>
              <a:t> = </a:t>
            </a:r>
            <a:r>
              <a:rPr lang="en-US" altLang="zh-CN" sz="1400" dirty="0" smtClean="0"/>
              <a:t>2.72m </a:t>
            </a:r>
            <a:r>
              <a:rPr lang="en-US" altLang="zh-CN" sz="1400" dirty="0"/>
              <a:t>,  </a:t>
            </a:r>
            <a:r>
              <a:rPr lang="en-US" altLang="zh-CN" sz="1400" i="1" dirty="0" err="1"/>
              <a:t>h</a:t>
            </a:r>
            <a:r>
              <a:rPr lang="en-US" altLang="zh-CN" sz="1400" baseline="-25000" dirty="0" err="1"/>
              <a:t>R</a:t>
            </a:r>
            <a:r>
              <a:rPr lang="en-US" altLang="zh-CN" sz="1400" dirty="0"/>
              <a:t> = 1.04 m, </a:t>
            </a:r>
            <a:r>
              <a:rPr lang="el-GR" altLang="zh-CN" sz="1400" i="1" dirty="0"/>
              <a:t>φ</a:t>
            </a:r>
            <a:r>
              <a:rPr lang="en-US" altLang="zh-CN" sz="1400" i="1" baseline="-25000" dirty="0"/>
              <a:t>T</a:t>
            </a:r>
            <a:r>
              <a:rPr lang="en-US" altLang="zh-CN" sz="1400" i="1" dirty="0"/>
              <a:t> = </a:t>
            </a:r>
            <a:r>
              <a:rPr lang="en-US" altLang="zh-CN" sz="1400" dirty="0"/>
              <a:t>-15</a:t>
            </a:r>
            <a:r>
              <a:rPr lang="en-US" altLang="zh-CN" sz="1400" baseline="30000" dirty="0"/>
              <a:t>0</a:t>
            </a:r>
            <a:r>
              <a:rPr lang="en-US" altLang="zh-CN" sz="1400" dirty="0"/>
              <a:t> , </a:t>
            </a:r>
            <a:r>
              <a:rPr lang="el-GR" altLang="zh-CN" sz="1400" i="1" dirty="0"/>
              <a:t>φ</a:t>
            </a:r>
            <a:r>
              <a:rPr lang="en-US" altLang="zh-CN" sz="1400" i="1" baseline="-25000" dirty="0"/>
              <a:t>R</a:t>
            </a:r>
            <a:r>
              <a:rPr lang="en-US" altLang="zh-CN" sz="1400" i="1" dirty="0"/>
              <a:t> = </a:t>
            </a:r>
            <a:r>
              <a:rPr lang="en-US" altLang="zh-CN" sz="1400" dirty="0"/>
              <a:t>0</a:t>
            </a:r>
            <a:r>
              <a:rPr lang="en-US" altLang="zh-CN" sz="1400" baseline="30000" dirty="0"/>
              <a:t>0</a:t>
            </a:r>
            <a:r>
              <a:rPr lang="en-US" altLang="zh-CN" sz="1400" dirty="0"/>
              <a:t> </a:t>
            </a:r>
            <a:endParaRPr lang="en-US" altLang="zh-CN" sz="1400" dirty="0" smtClean="0"/>
          </a:p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b="1" dirty="0" err="1" smtClean="0">
                <a:solidFill>
                  <a:schemeClr val="accent2">
                    <a:lumMod val="75000"/>
                  </a:schemeClr>
                </a:solidFill>
              </a:rPr>
              <a:t>Tx</a:t>
            </a:r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</a:rPr>
              <a:t> Ant: Type I</a:t>
            </a:r>
            <a:r>
              <a:rPr lang="en-US" altLang="zh-CN" sz="1400" dirty="0" smtClean="0"/>
              <a:t>, Rx Ant: Type I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4957400"/>
            <a:ext cx="4469942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Fig.2 AP-STA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/>
              <a:t>d</a:t>
            </a:r>
            <a:r>
              <a:rPr lang="en-US" altLang="zh-CN" sz="1400" baseline="-25000" dirty="0" err="1"/>
              <a:t>TR</a:t>
            </a:r>
            <a:r>
              <a:rPr lang="en-US" altLang="zh-CN" sz="1400" baseline="-25000" dirty="0"/>
              <a:t> </a:t>
            </a:r>
            <a:r>
              <a:rPr lang="en-US" altLang="zh-CN" sz="1400" dirty="0"/>
              <a:t>= 5.59 m, </a:t>
            </a:r>
            <a:r>
              <a:rPr lang="en-US" altLang="zh-CN" sz="1400" i="1" dirty="0" err="1"/>
              <a:t>h</a:t>
            </a:r>
            <a:r>
              <a:rPr lang="en-US" altLang="zh-CN" sz="1400" baseline="-25000" dirty="0" err="1"/>
              <a:t>T</a:t>
            </a:r>
            <a:r>
              <a:rPr lang="en-US" altLang="zh-CN" sz="1400" dirty="0"/>
              <a:t> = 2.72m</a:t>
            </a:r>
            <a:r>
              <a:rPr lang="en-US" altLang="zh-CN" sz="1400" dirty="0" smtClean="0"/>
              <a:t>, 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R</a:t>
            </a:r>
            <a:r>
              <a:rPr lang="en-US" altLang="zh-CN" sz="1400" dirty="0" smtClean="0"/>
              <a:t> = 1.04 m,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T</a:t>
            </a:r>
            <a:r>
              <a:rPr lang="en-US" altLang="zh-CN" sz="1400" i="1" dirty="0" smtClean="0"/>
              <a:t> </a:t>
            </a:r>
            <a:r>
              <a:rPr lang="en-US" altLang="zh-CN" sz="1400" i="1" dirty="0"/>
              <a:t>= </a:t>
            </a:r>
            <a:r>
              <a:rPr lang="en-US" altLang="zh-CN" sz="1400" dirty="0" smtClean="0"/>
              <a:t>-15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 ,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R</a:t>
            </a:r>
            <a:r>
              <a:rPr lang="en-US" altLang="zh-CN" sz="1400" i="1" dirty="0" smtClean="0"/>
              <a:t> = </a:t>
            </a:r>
            <a:r>
              <a:rPr lang="en-US" altLang="zh-CN" sz="1400" dirty="0" smtClean="0"/>
              <a:t>0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/>
              <a:t>P</a:t>
            </a:r>
            <a:r>
              <a:rPr lang="en-US" altLang="zh-CN" sz="1400" baseline="-25000" dirty="0"/>
              <a:t>T</a:t>
            </a:r>
            <a:r>
              <a:rPr lang="en-US" altLang="zh-CN" sz="1400" dirty="0"/>
              <a:t>= 0 </a:t>
            </a:r>
            <a:r>
              <a:rPr lang="en-US" altLang="zh-CN" sz="1400" dirty="0" err="1" smtClean="0"/>
              <a:t>dBm</a:t>
            </a:r>
            <a:r>
              <a:rPr lang="en-US" altLang="zh-CN" sz="1400" dirty="0" smtClean="0"/>
              <a:t>, 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b="1" dirty="0" err="1" smtClean="0">
                <a:solidFill>
                  <a:schemeClr val="accent2">
                    <a:lumMod val="75000"/>
                  </a:schemeClr>
                </a:solidFill>
              </a:rPr>
              <a:t>Tx</a:t>
            </a:r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</a:rPr>
              <a:t> Ant: Type II</a:t>
            </a:r>
            <a:r>
              <a:rPr lang="en-US" altLang="zh-CN" sz="1400" dirty="0" smtClean="0"/>
              <a:t>; Rx Ant: Type I</a:t>
            </a:r>
            <a:endParaRPr lang="zh-CN" altLang="en-US" sz="14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87809"/>
              </p:ext>
            </p:extLst>
          </p:nvPr>
        </p:nvGraphicFramePr>
        <p:xfrm>
          <a:off x="4706938" y="6111875"/>
          <a:ext cx="41290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4" name="Equation" r:id="rId4" imgW="2768400" imgH="228600" progId="Equation.DSMT4">
                  <p:embed/>
                </p:oleObj>
              </mc:Choice>
              <mc:Fallback>
                <p:oleObj name="Equation" r:id="rId4" imgW="276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6938" y="6111875"/>
                        <a:ext cx="4129087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右箭头 10"/>
          <p:cNvSpPr/>
          <p:nvPr/>
        </p:nvSpPr>
        <p:spPr bwMode="auto">
          <a:xfrm>
            <a:off x="107504" y="6086728"/>
            <a:ext cx="303653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192727"/>
              </p:ext>
            </p:extLst>
          </p:nvPr>
        </p:nvGraphicFramePr>
        <p:xfrm>
          <a:off x="504825" y="6102703"/>
          <a:ext cx="40909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5" name="Equation" r:id="rId6" imgW="2743200" imgH="228600" progId="Equation.DSMT4">
                  <p:embed/>
                </p:oleObj>
              </mc:Choice>
              <mc:Fallback>
                <p:oleObj name="Equation" r:id="rId6" imgW="274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825" y="6102703"/>
                        <a:ext cx="4090988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" y="1196752"/>
            <a:ext cx="4392000" cy="37296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392000" cy="3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430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Power Angle Profile (PAP) of STA-STA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3" y="1947321"/>
            <a:ext cx="3867469" cy="2057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/>
              <a:t>Fig. 1 PAP of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i="1" dirty="0" err="1" smtClean="0"/>
              <a:t>d</a:t>
            </a:r>
            <a:r>
              <a:rPr lang="en-US" altLang="zh-CN" baseline="-25000" dirty="0" err="1" smtClean="0"/>
              <a:t>TR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= 3.47 m, </a:t>
            </a:r>
            <a:r>
              <a:rPr lang="en-US" altLang="zh-CN" i="1" dirty="0" err="1" smtClean="0"/>
              <a:t>h</a:t>
            </a:r>
            <a:r>
              <a:rPr lang="en-US" altLang="zh-CN" baseline="-25000" dirty="0" err="1" smtClean="0"/>
              <a:t>T</a:t>
            </a:r>
            <a:r>
              <a:rPr lang="en-US" altLang="zh-CN" dirty="0" smtClean="0"/>
              <a:t>=</a:t>
            </a:r>
            <a:r>
              <a:rPr lang="en-US" altLang="zh-CN" i="1" dirty="0" err="1" smtClean="0"/>
              <a:t>h</a:t>
            </a:r>
            <a:r>
              <a:rPr lang="en-US" altLang="zh-CN" baseline="-25000" dirty="0" err="1" smtClean="0"/>
              <a:t>R</a:t>
            </a:r>
            <a:r>
              <a:rPr lang="en-US" altLang="zh-CN" dirty="0" smtClean="0"/>
              <a:t> = 1.04 m, </a:t>
            </a:r>
          </a:p>
          <a:p>
            <a:pPr algn="ctr">
              <a:lnSpc>
                <a:spcPct val="120000"/>
              </a:lnSpc>
            </a:pPr>
            <a:r>
              <a:rPr lang="el-GR" altLang="zh-CN" i="1" dirty="0" smtClean="0"/>
              <a:t>φ</a:t>
            </a:r>
            <a:r>
              <a:rPr lang="en-US" altLang="zh-CN" baseline="-25000" dirty="0" smtClean="0"/>
              <a:t>T</a:t>
            </a:r>
            <a:r>
              <a:rPr lang="en-US" altLang="zh-CN" i="1" dirty="0" smtClean="0"/>
              <a:t> =</a:t>
            </a:r>
            <a:r>
              <a:rPr lang="el-GR" altLang="zh-CN" i="1" dirty="0" smtClean="0"/>
              <a:t>φ</a:t>
            </a:r>
            <a:r>
              <a:rPr lang="en-US" altLang="zh-CN" baseline="-25000" dirty="0" smtClean="0"/>
              <a:t>R</a:t>
            </a:r>
            <a:r>
              <a:rPr lang="en-US" altLang="zh-CN" i="1" dirty="0" smtClean="0"/>
              <a:t> = </a:t>
            </a:r>
            <a:r>
              <a:rPr lang="en-US" altLang="zh-CN" dirty="0" smtClean="0"/>
              <a:t>0</a:t>
            </a:r>
            <a:r>
              <a:rPr lang="en-US" altLang="zh-CN" baseline="30000" dirty="0" smtClean="0"/>
              <a:t>0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T</a:t>
            </a:r>
            <a:r>
              <a:rPr lang="en-US" altLang="zh-CN" dirty="0" smtClean="0"/>
              <a:t>= 0 </a:t>
            </a:r>
            <a:r>
              <a:rPr lang="en-US" altLang="zh-CN" dirty="0" err="1" smtClean="0"/>
              <a:t>dBm</a:t>
            </a:r>
            <a:endParaRPr lang="en-US" altLang="zh-CN" dirty="0" smtClean="0"/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BW: 270 MHz</a:t>
            </a:r>
            <a:r>
              <a:rPr lang="en-US" altLang="zh-CN" i="1" dirty="0" smtClean="0"/>
              <a:t>, 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: 45 GHz</a:t>
            </a:r>
            <a:br>
              <a:rPr lang="en-US" altLang="zh-CN" dirty="0" smtClean="0"/>
            </a:br>
            <a:r>
              <a:rPr lang="en-US" altLang="zh-CN" dirty="0" err="1" smtClean="0">
                <a:solidFill>
                  <a:srgbClr val="FF0000"/>
                </a:solidFill>
              </a:rPr>
              <a:t>Tx</a:t>
            </a:r>
            <a:r>
              <a:rPr lang="en-US" altLang="zh-CN" dirty="0" smtClean="0">
                <a:solidFill>
                  <a:srgbClr val="FF0000"/>
                </a:solidFill>
              </a:rPr>
              <a:t> Ant: Horn antenna or OEW antenna</a:t>
            </a:r>
            <a:r>
              <a:rPr lang="en-US" altLang="zh-CN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Rx Ant: Horn antenna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8429"/>
              </p:ext>
            </p:extLst>
          </p:nvPr>
        </p:nvGraphicFramePr>
        <p:xfrm>
          <a:off x="5458626" y="4581128"/>
          <a:ext cx="2841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6" name="Equation" r:id="rId4" imgW="1904760" imgH="241200" progId="Equation.DSMT4">
                  <p:embed/>
                </p:oleObj>
              </mc:Choice>
              <mc:Fallback>
                <p:oleObj name="Equation" r:id="rId4" imgW="1904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8626" y="4581128"/>
                        <a:ext cx="28416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65157"/>
              </p:ext>
            </p:extLst>
          </p:nvPr>
        </p:nvGraphicFramePr>
        <p:xfrm>
          <a:off x="5458626" y="5445224"/>
          <a:ext cx="29559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7" name="Equation" r:id="rId6" imgW="1981080" imgH="241200" progId="Equation.DSMT4">
                  <p:embed/>
                </p:oleObj>
              </mc:Choice>
              <mc:Fallback>
                <p:oleObj name="Equation" r:id="rId6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8626" y="5445224"/>
                        <a:ext cx="2955925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8182" y="406778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horn antenna,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8182" y="5013176"/>
            <a:ext cx="22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OEW antenna, </a:t>
            </a:r>
            <a:endParaRPr lang="zh-CN" altLang="en-US" dirty="0"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8" y="1484784"/>
            <a:ext cx="4860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576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Power Angle Profile (PAP) of AP-STA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0995" y="1628800"/>
            <a:ext cx="3867469" cy="239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/>
              <a:t>Fig. 1 PAP of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i="1" dirty="0" err="1"/>
              <a:t>h</a:t>
            </a:r>
            <a:r>
              <a:rPr lang="en-US" altLang="zh-CN" baseline="-25000" dirty="0" err="1"/>
              <a:t>T</a:t>
            </a:r>
            <a:r>
              <a:rPr lang="en-US" altLang="zh-CN" dirty="0"/>
              <a:t> = 2.7m ,  </a:t>
            </a:r>
            <a:r>
              <a:rPr lang="en-US" altLang="zh-CN" i="1" dirty="0" err="1"/>
              <a:t>h</a:t>
            </a:r>
            <a:r>
              <a:rPr lang="en-US" altLang="zh-CN" baseline="-25000" dirty="0" err="1"/>
              <a:t>R</a:t>
            </a:r>
            <a:r>
              <a:rPr lang="en-US" altLang="zh-CN" dirty="0"/>
              <a:t> = 1.3 m</a:t>
            </a:r>
            <a:r>
              <a:rPr lang="en-US" altLang="zh-CN" dirty="0" smtClean="0"/>
              <a:t>, </a:t>
            </a:r>
            <a:r>
              <a:rPr lang="en-US" altLang="zh-CN" i="1" dirty="0" err="1" smtClean="0"/>
              <a:t>d</a:t>
            </a:r>
            <a:r>
              <a:rPr lang="en-US" altLang="zh-CN" baseline="-25000" dirty="0" err="1" smtClean="0"/>
              <a:t>TR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= 5.83 m </a:t>
            </a:r>
          </a:p>
          <a:p>
            <a:pPr algn="ctr">
              <a:lnSpc>
                <a:spcPct val="120000"/>
              </a:lnSpc>
            </a:pPr>
            <a:r>
              <a:rPr lang="el-GR" altLang="zh-CN" i="1" dirty="0" smtClean="0"/>
              <a:t>φ</a:t>
            </a:r>
            <a:r>
              <a:rPr lang="en-US" altLang="zh-CN" i="1" baseline="-25000" dirty="0"/>
              <a:t>T</a:t>
            </a:r>
            <a:r>
              <a:rPr lang="en-US" altLang="zh-CN" i="1" dirty="0"/>
              <a:t> = </a:t>
            </a:r>
            <a:r>
              <a:rPr lang="en-US" altLang="zh-CN" dirty="0"/>
              <a:t>-15</a:t>
            </a:r>
            <a:r>
              <a:rPr lang="en-US" altLang="zh-CN" baseline="30000" dirty="0"/>
              <a:t>0</a:t>
            </a:r>
            <a:r>
              <a:rPr lang="en-US" altLang="zh-CN" dirty="0"/>
              <a:t> , </a:t>
            </a:r>
            <a:r>
              <a:rPr lang="el-GR" altLang="zh-CN" i="1" dirty="0"/>
              <a:t>φ</a:t>
            </a:r>
            <a:r>
              <a:rPr lang="en-US" altLang="zh-CN" i="1" baseline="-25000" dirty="0"/>
              <a:t>R</a:t>
            </a:r>
            <a:r>
              <a:rPr lang="en-US" altLang="zh-CN" i="1" dirty="0"/>
              <a:t> = </a:t>
            </a:r>
            <a:r>
              <a:rPr lang="en-US" altLang="zh-CN" dirty="0" smtClean="0"/>
              <a:t>0</a:t>
            </a:r>
            <a:r>
              <a:rPr lang="en-US" altLang="zh-CN" baseline="30000" dirty="0" smtClean="0"/>
              <a:t>0</a:t>
            </a:r>
            <a:r>
              <a:rPr lang="en-US" altLang="zh-CN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i="1" dirty="0" smtClean="0"/>
              <a:t>P</a:t>
            </a:r>
            <a:r>
              <a:rPr lang="en-US" altLang="zh-CN" baseline="-25000" dirty="0" smtClean="0"/>
              <a:t>T</a:t>
            </a:r>
            <a:r>
              <a:rPr lang="en-US" altLang="zh-CN" dirty="0" smtClean="0"/>
              <a:t>= 0 </a:t>
            </a:r>
            <a:r>
              <a:rPr lang="en-US" altLang="zh-CN" dirty="0" err="1" smtClean="0"/>
              <a:t>dBm</a:t>
            </a:r>
            <a:endParaRPr lang="en-US" altLang="zh-CN" dirty="0" smtClean="0"/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BW: 270 MHz</a:t>
            </a:r>
            <a:r>
              <a:rPr lang="en-US" altLang="zh-CN" i="1" dirty="0" smtClean="0"/>
              <a:t>, 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: 45 GHz</a:t>
            </a:r>
            <a:br>
              <a:rPr lang="en-US" altLang="zh-CN" dirty="0" smtClean="0"/>
            </a:br>
            <a:r>
              <a:rPr lang="en-US" altLang="zh-CN" dirty="0" err="1" smtClean="0">
                <a:solidFill>
                  <a:srgbClr val="FF0000"/>
                </a:solidFill>
              </a:rPr>
              <a:t>Tx</a:t>
            </a:r>
            <a:r>
              <a:rPr lang="en-US" altLang="zh-CN" dirty="0" smtClean="0">
                <a:solidFill>
                  <a:srgbClr val="FF0000"/>
                </a:solidFill>
              </a:rPr>
              <a:t> Ant: Horn antenna or OEW antenna</a:t>
            </a:r>
            <a:r>
              <a:rPr lang="en-US" altLang="zh-CN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Rx Ant: Horn antenna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971255"/>
              </p:ext>
            </p:extLst>
          </p:nvPr>
        </p:nvGraphicFramePr>
        <p:xfrm>
          <a:off x="5508104" y="4581525"/>
          <a:ext cx="29368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7" name="Equation" r:id="rId4" imgW="1968480" imgH="241200" progId="Equation.DSMT4">
                  <p:embed/>
                </p:oleObj>
              </mc:Choice>
              <mc:Fallback>
                <p:oleObj name="Equation" r:id="rId4" imgW="1968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4581525"/>
                        <a:ext cx="29368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14877"/>
              </p:ext>
            </p:extLst>
          </p:nvPr>
        </p:nvGraphicFramePr>
        <p:xfrm>
          <a:off x="5508104" y="5445125"/>
          <a:ext cx="28051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8" name="Equation" r:id="rId6" imgW="1879560" imgH="241200" progId="Equation.DSMT4">
                  <p:embed/>
                </p:oleObj>
              </mc:Choice>
              <mc:Fallback>
                <p:oleObj name="Equation" r:id="rId6" imgW="1879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8104" y="5445125"/>
                        <a:ext cx="2805113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8182" y="406778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horn antenna,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8182" y="5013176"/>
            <a:ext cx="22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OEW antenna, </a:t>
            </a:r>
            <a:endParaRPr lang="zh-CN" altLang="en-US" dirty="0"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49272"/>
            <a:ext cx="4860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906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More Measurement Positions in a Conf. Room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248472" cy="31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5568255"/>
            <a:ext cx="346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 1. Meas. Positions of STA-STA</a:t>
            </a:r>
            <a:endParaRPr lang="zh-CN" altLang="en-US" dirty="0"/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8016"/>
            <a:ext cx="4392488" cy="312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0032" y="5564385"/>
            <a:ext cx="332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 2. Meas. Positions of AP-STA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53292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17684"/>
          </a:xfrm>
        </p:spPr>
        <p:txBody>
          <a:bodyPr/>
          <a:lstStyle/>
          <a:p>
            <a:r>
              <a:rPr lang="en-US" altLang="zh-CN" dirty="0" smtClean="0"/>
              <a:t>Statistical Parameters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489"/>
            <a:ext cx="3573838" cy="453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3" y="1772816"/>
            <a:ext cx="3522100" cy="453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4092" y="1268760"/>
            <a:ext cx="215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TALBLE I STA-STA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25204" y="1268760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TALBLE II AP-STA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55709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Joint </a:t>
            </a:r>
            <a:r>
              <a:rPr lang="en-US" altLang="zh-CN" dirty="0" err="1" smtClean="0"/>
              <a:t>AoA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AoD</a:t>
            </a:r>
            <a:r>
              <a:rPr lang="en-US" altLang="zh-CN" dirty="0" smtClean="0"/>
              <a:t> Measurement Setup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556792"/>
            <a:ext cx="7410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6097" y="508518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A PC is used to not only control </a:t>
            </a:r>
            <a:r>
              <a:rPr lang="en-US" altLang="zh-CN" sz="1600" dirty="0" smtClean="0"/>
              <a:t>two </a:t>
            </a:r>
            <a:r>
              <a:rPr lang="en-US" altLang="zh-CN" sz="1600" dirty="0" smtClean="0"/>
              <a:t>rotary </a:t>
            </a:r>
            <a:r>
              <a:rPr lang="en-US" altLang="zh-CN" sz="1600" dirty="0" smtClean="0"/>
              <a:t>tables </a:t>
            </a:r>
            <a:r>
              <a:rPr lang="en-US" altLang="zh-CN" sz="1600" dirty="0" smtClean="0"/>
              <a:t>with </a:t>
            </a:r>
            <a:r>
              <a:rPr lang="en-US" altLang="zh-CN" sz="1600" dirty="0" smtClean="0"/>
              <a:t>two RS-232 ports </a:t>
            </a:r>
            <a:r>
              <a:rPr lang="en-US" altLang="zh-CN" sz="1600" dirty="0" smtClean="0"/>
              <a:t>but also control the signal generator and network analyzer with LAN ports.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The signal generator transmits CW signal at each frequency, then Rx power and channel frequency </a:t>
            </a:r>
            <a:r>
              <a:rPr lang="en-US" altLang="zh-CN" sz="1600" dirty="0"/>
              <a:t>response are obtained by the network </a:t>
            </a:r>
            <a:r>
              <a:rPr lang="en-US" altLang="zh-CN" sz="1600" dirty="0" smtClean="0"/>
              <a:t>analyzer. The </a:t>
            </a:r>
            <a:r>
              <a:rPr lang="en-US" altLang="zh-CN" sz="1600" dirty="0" smtClean="0"/>
              <a:t>positions and angles </a:t>
            </a:r>
            <a:r>
              <a:rPr lang="en-US" altLang="zh-CN" sz="1600" dirty="0" smtClean="0"/>
              <a:t>of </a:t>
            </a:r>
            <a:r>
              <a:rPr lang="en-US" altLang="zh-CN" sz="1600" dirty="0" err="1" smtClean="0"/>
              <a:t>Tx</a:t>
            </a:r>
            <a:r>
              <a:rPr lang="en-US" altLang="zh-CN" sz="1600" dirty="0" smtClean="0"/>
              <a:t> and Rx antennas and measured data </a:t>
            </a:r>
            <a:r>
              <a:rPr lang="en-US" altLang="zh-CN" sz="1600" dirty="0"/>
              <a:t>are simultaneously </a:t>
            </a:r>
            <a:r>
              <a:rPr lang="en-US" altLang="zh-CN" sz="1600" dirty="0" smtClean="0"/>
              <a:t>recorded.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910443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PAP </a:t>
            </a:r>
            <a:r>
              <a:rPr lang="en-US" altLang="zh-CN" dirty="0" smtClean="0"/>
              <a:t>of STA-STA Transmission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56" y="1556792"/>
            <a:ext cx="6130087" cy="4608512"/>
          </a:xfrm>
        </p:spPr>
      </p:pic>
    </p:spTree>
    <p:extLst>
      <p:ext uri="{BB962C8B-B14F-4D97-AF65-F5344CB8AC3E}">
        <p14:creationId xmlns:p14="http://schemas.microsoft.com/office/powerpoint/2010/main" val="40966251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altLang="zh-CN" dirty="0" smtClean="0"/>
              <a:t>Future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621160"/>
            <a:ext cx="7772400" cy="4112096"/>
          </a:xfrm>
        </p:spPr>
        <p:txBody>
          <a:bodyPr/>
          <a:lstStyle/>
          <a:p>
            <a:r>
              <a:rPr lang="en-US" altLang="zh-CN" dirty="0" smtClean="0"/>
              <a:t>The 45 GHz band channel will be measured in conference room, cubicle room and living room;</a:t>
            </a:r>
          </a:p>
          <a:p>
            <a:r>
              <a:rPr lang="en-US" altLang="zh-CN" dirty="0" smtClean="0"/>
              <a:t>More </a:t>
            </a:r>
            <a:r>
              <a:rPr lang="en-US" altLang="zh-CN" dirty="0" smtClean="0"/>
              <a:t>measurement data will be obtained, which will be used for statistical channel modeling;</a:t>
            </a:r>
          </a:p>
          <a:p>
            <a:r>
              <a:rPr lang="en-US" altLang="zh-CN" dirty="0" smtClean="0"/>
              <a:t>Penetration losses for different kinds of walls and blockage objects will also be measured;</a:t>
            </a:r>
          </a:p>
          <a:p>
            <a:r>
              <a:rPr lang="en-US" altLang="zh-CN" dirty="0" smtClean="0"/>
              <a:t>Some parameters, for example penetration losses, PAP and PDP of multipath will be compared between 45 GHz and 60 GHz bands.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50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85800" y="278092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Thank you very much for your attention!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924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900708" y="1916832"/>
            <a:ext cx="7343700" cy="316835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Transmission Scenario</a:t>
            </a:r>
            <a:endParaRPr lang="zh-CN" altLang="zh-CN" dirty="0">
              <a:solidFill>
                <a:srgbClr val="FF0000"/>
              </a:solidFill>
            </a:endParaRPr>
          </a:p>
          <a:p>
            <a:pPr marL="457200" lvl="0" indent="-457200" rtl="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/>
              <a:t>Measurement Setup</a:t>
            </a:r>
            <a:endParaRPr lang="zh-CN" dirty="0"/>
          </a:p>
          <a:p>
            <a:pPr marL="457200" lvl="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b="1" dirty="0" smtClean="0"/>
              <a:t>Channel Measurement Results</a:t>
            </a:r>
            <a:endParaRPr lang="zh-CN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079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Transmission Scenarios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80456"/>
            <a:ext cx="3886200" cy="14478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Conference room</a:t>
            </a:r>
          </a:p>
          <a:p>
            <a:r>
              <a:rPr lang="en-US" altLang="zh-CN" dirty="0" smtClean="0"/>
              <a:t>Cubicle room</a:t>
            </a:r>
          </a:p>
          <a:p>
            <a:r>
              <a:rPr lang="en-US" altLang="zh-CN" dirty="0" smtClean="0"/>
              <a:t>Living room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7890" name="Picture 2" descr="http://www.clarku.edu/offices/events/images/facilities/Grac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4" y="3573016"/>
            <a:ext cx="3780000" cy="2833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780000" cy="264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23891"/>
            <a:ext cx="3780000" cy="23683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9999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Conference Room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3011" name="Picture 3" descr="F:\Communications\mmWave Commun\Implementation\CH Meas\v1\Conf Room\DSC01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6" y="3995402"/>
            <a:ext cx="3672000" cy="2443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F:\Communications\mmWave Commun\Implementation\CH Meas\v1\Conf Room\DSC01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6" y="1486704"/>
            <a:ext cx="3672000" cy="244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8" y="1443607"/>
            <a:ext cx="4270682" cy="497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0953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900708" y="1916832"/>
            <a:ext cx="7343700" cy="316835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/>
              <a:t>Transmission Scenario</a:t>
            </a:r>
            <a:endParaRPr lang="zh-CN" altLang="zh-CN" dirty="0"/>
          </a:p>
          <a:p>
            <a:pPr marL="457200" lvl="0" indent="-457200" rtl="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Measurement Setup</a:t>
            </a:r>
            <a:endParaRPr lang="zh-CN" dirty="0">
              <a:solidFill>
                <a:srgbClr val="FF0000"/>
              </a:solidFill>
            </a:endParaRPr>
          </a:p>
          <a:p>
            <a:pPr marL="457200" lvl="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b="1" dirty="0" smtClean="0"/>
              <a:t>Channel Measurement Results</a:t>
            </a:r>
            <a:endParaRPr lang="zh-CN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655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sz="2400" dirty="0" smtClean="0"/>
              <a:t>Channel Measurement Setup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097" y="508518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A PC is used to not only control the rotary table with an RS-232 port but also control the signal generator and network analyzer with LAN ports.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The signal generator transmits CW signal at each frequency, then Rx power and channel frequency </a:t>
            </a:r>
            <a:r>
              <a:rPr lang="en-US" altLang="zh-CN" sz="1600" dirty="0"/>
              <a:t>response are obtained by the network </a:t>
            </a:r>
            <a:r>
              <a:rPr lang="en-US" altLang="zh-CN" sz="1600" dirty="0" smtClean="0"/>
              <a:t>analyzer. The positions of </a:t>
            </a:r>
            <a:r>
              <a:rPr lang="en-US" altLang="zh-CN" sz="1600" dirty="0" err="1" smtClean="0"/>
              <a:t>Tx</a:t>
            </a:r>
            <a:r>
              <a:rPr lang="en-US" altLang="zh-CN" sz="1600" dirty="0" smtClean="0"/>
              <a:t> and Rx antennas and measured data </a:t>
            </a:r>
            <a:r>
              <a:rPr lang="en-US" altLang="zh-CN" sz="1600" dirty="0"/>
              <a:t>are simultaneously </a:t>
            </a:r>
            <a:r>
              <a:rPr lang="en-US" altLang="zh-CN" sz="1600" dirty="0" smtClean="0"/>
              <a:t>recorded.</a:t>
            </a:r>
            <a:endParaRPr lang="zh-CN" altLang="en-US" sz="1600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6" y="1484784"/>
            <a:ext cx="74390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7193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sz="2400" dirty="0" smtClean="0"/>
              <a:t>Parameters of Q-band Channel Measurement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134525"/>
              </p:ext>
            </p:extLst>
          </p:nvPr>
        </p:nvGraphicFramePr>
        <p:xfrm>
          <a:off x="630000" y="1556792"/>
          <a:ext cx="7884000" cy="45365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9912"/>
                <a:gridCol w="4734088"/>
              </a:tblGrid>
              <a:tr h="37966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Parameter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Value</a:t>
                      </a:r>
                      <a:endParaRPr lang="zh-CN" altLang="en-US" b="0" dirty="0"/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Frequency band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45 GHz (</a:t>
                      </a:r>
                      <a:r>
                        <a:rPr lang="en-US" altLang="zh-CN" sz="1800" b="0" dirty="0" smtClean="0">
                          <a:solidFill>
                            <a:srgbClr val="C00000"/>
                          </a:solidFill>
                        </a:rPr>
                        <a:t>45.</a:t>
                      </a:r>
                      <a:r>
                        <a:rPr lang="en-US" altLang="zh-CN" sz="1800" b="0" baseline="0" dirty="0" smtClean="0">
                          <a:solidFill>
                            <a:srgbClr val="C00000"/>
                          </a:solidFill>
                        </a:rPr>
                        <a:t> 115~45.385 GHz</a:t>
                      </a:r>
                      <a:r>
                        <a:rPr lang="en-US" altLang="zh-CN" sz="1800" b="0" dirty="0" smtClean="0"/>
                        <a:t>)</a:t>
                      </a:r>
                      <a:endParaRPr lang="zh-CN" altLang="en-US" b="0" dirty="0"/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r>
                        <a:rPr lang="en-US" altLang="zh-CN" sz="1800" b="0" dirty="0" smtClean="0">
                          <a:solidFill>
                            <a:srgbClr val="121596"/>
                          </a:solidFill>
                        </a:rPr>
                        <a:t>Method</a:t>
                      </a:r>
                      <a:endParaRPr lang="zh-CN" altLang="en-US" b="0" dirty="0">
                        <a:solidFill>
                          <a:srgbClr val="12159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 smtClean="0">
                          <a:solidFill>
                            <a:srgbClr val="121596"/>
                          </a:solidFill>
                        </a:rPr>
                        <a:t>Signal Generator and VNA Sweep Frequency</a:t>
                      </a:r>
                      <a:endParaRPr lang="zh-CN" altLang="en-US" b="0" dirty="0">
                        <a:solidFill>
                          <a:srgbClr val="121596"/>
                        </a:solidFill>
                      </a:endParaRPr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4.21875 MHz (adjustable)</a:t>
                      </a:r>
                      <a:endParaRPr lang="zh-CN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Bandwidth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270 MHz (adjustable,</a:t>
                      </a:r>
                      <a:r>
                        <a:rPr lang="en-US" altLang="zh-CN" sz="1800" b="0" kern="1200" baseline="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540, 1080 MHz</a:t>
                      </a: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zh-CN" sz="1800" b="0" kern="1200" dirty="0" smtClean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33"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Sweep Frequency Points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/>
                        <a:t>64 (</a:t>
                      </a:r>
                      <a:r>
                        <a:rPr lang="en-US" altLang="zh-CN" sz="1800" b="0" dirty="0" smtClean="0">
                          <a:solidFill>
                            <a:srgbClr val="C00000"/>
                          </a:solidFill>
                        </a:rPr>
                        <a:t>128, 256</a:t>
                      </a:r>
                      <a:r>
                        <a:rPr lang="en-US" altLang="zh-CN" sz="1800" b="0" dirty="0" smtClean="0"/>
                        <a:t>)</a:t>
                      </a:r>
                      <a:endParaRPr lang="zh-CN" altLang="zh-CN" sz="1800" b="0" dirty="0" smtClean="0">
                        <a:latin typeface="Verdana" pitchFamily="34" charset="0"/>
                        <a:ea typeface="宋体" pitchFamily="2" charset="-122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248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Sweep Frequency Duration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80 </a:t>
                      </a:r>
                      <a:r>
                        <a:rPr lang="en-US" altLang="zh-CN" sz="1800" b="0" kern="1200" dirty="0" err="1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 (adjustable)</a:t>
                      </a:r>
                      <a:endParaRPr lang="zh-CN" altLang="zh-CN" sz="1800" b="0" kern="1200" dirty="0" smtClean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r>
                        <a:rPr lang="en-US" altLang="zh-CN" sz="1800" b="0" dirty="0" err="1" smtClean="0"/>
                        <a:t>Tx</a:t>
                      </a:r>
                      <a:r>
                        <a:rPr lang="en-US" altLang="zh-CN" sz="1800" b="0" dirty="0" smtClean="0"/>
                        <a:t> Power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/>
                        <a:t>0 </a:t>
                      </a:r>
                      <a:r>
                        <a:rPr lang="en-US" altLang="zh-CN" sz="1800" b="0" dirty="0" err="1" smtClean="0"/>
                        <a:t>dBm</a:t>
                      </a:r>
                      <a:r>
                        <a:rPr lang="en-US" altLang="zh-CN" sz="1800" b="0" dirty="0" smtClean="0"/>
                        <a:t> (adjustable,</a:t>
                      </a:r>
                      <a:r>
                        <a:rPr lang="en-US" altLang="zh-CN" sz="1800" b="0" baseline="0" dirty="0" smtClean="0"/>
                        <a:t> </a:t>
                      </a:r>
                      <a:r>
                        <a:rPr lang="en-US" altLang="zh-CN" sz="1800" b="0" dirty="0" smtClean="0"/>
                        <a:t>max </a:t>
                      </a:r>
                      <a:r>
                        <a:rPr lang="en-US" altLang="zh-CN" sz="1800" b="0" dirty="0" smtClean="0">
                          <a:solidFill>
                            <a:srgbClr val="C00000"/>
                          </a:solidFill>
                        </a:rPr>
                        <a:t>10 </a:t>
                      </a:r>
                      <a:r>
                        <a:rPr lang="en-US" altLang="zh-CN" sz="1800" b="0" dirty="0" err="1" smtClean="0">
                          <a:solidFill>
                            <a:srgbClr val="C00000"/>
                          </a:solidFill>
                        </a:rPr>
                        <a:t>dBm</a:t>
                      </a:r>
                      <a:r>
                        <a:rPr lang="en-US" altLang="zh-CN" sz="1800" b="0" dirty="0" smtClean="0"/>
                        <a:t>)</a:t>
                      </a:r>
                      <a:endParaRPr lang="zh-CN" altLang="zh-CN" sz="1800" b="0" dirty="0" smtClean="0">
                        <a:latin typeface="Verdana" pitchFamily="34" charset="0"/>
                        <a:ea typeface="宋体" pitchFamily="2" charset="-122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Cable Length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2 m at both ends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4342"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Antenna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Horn antenna /</a:t>
                      </a:r>
                      <a:r>
                        <a:rPr lang="en-US" altLang="zh-CN" sz="1800" b="0" baseline="0" dirty="0" smtClean="0"/>
                        <a:t> Open ended waveguide antenna</a:t>
                      </a:r>
                      <a:endParaRPr lang="zh-CN" altLang="en-US" b="0" dirty="0"/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Measurement Scenario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Conference room (Cubicle room,</a:t>
                      </a:r>
                      <a:r>
                        <a:rPr lang="en-US" altLang="zh-CN" sz="1800" b="0" kern="1200" baseline="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 Living room</a:t>
                      </a: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2487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Antennas for Channel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3645024"/>
            <a:ext cx="7772400" cy="2880320"/>
          </a:xfrm>
        </p:spPr>
        <p:txBody>
          <a:bodyPr/>
          <a:lstStyle/>
          <a:p>
            <a:r>
              <a:rPr lang="en-US" altLang="zh-CN" sz="2000" dirty="0" smtClean="0"/>
              <a:t>Type II: Open-ended waveguide (OEW) antenna with 6-dBi gain</a:t>
            </a:r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3" y="4023066"/>
            <a:ext cx="3125755" cy="23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173760" cy="23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5800" y="1412776"/>
            <a:ext cx="2660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altLang="zh-CN" sz="2000" b="1" dirty="0"/>
              <a:t>Type I: Horn antenna with 23.7-dBi gain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34545" y="1359912"/>
            <a:ext cx="3965847" cy="2285112"/>
            <a:chOff x="3923929" y="1359912"/>
            <a:chExt cx="3965847" cy="2285112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7"/>
            <a:stretch/>
          </p:blipFill>
          <p:spPr bwMode="auto">
            <a:xfrm>
              <a:off x="3923929" y="1359912"/>
              <a:ext cx="3965847" cy="228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33204" y="3375700"/>
              <a:ext cx="1032655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Angle (degree)</a:t>
              </a:r>
              <a:endParaRPr lang="zh-CN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616954" y="2295816"/>
              <a:ext cx="87556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Pattern (dB)</a:t>
              </a:r>
              <a:endParaRPr lang="zh-CN" altLang="en-US" sz="1100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72547" y="1451838"/>
              <a:ext cx="820078" cy="511679"/>
              <a:chOff x="7889776" y="1446297"/>
              <a:chExt cx="820078" cy="511679"/>
            </a:xfrm>
            <a:solidFill>
              <a:schemeClr val="bg1"/>
            </a:solidFill>
          </p:grpSpPr>
          <p:cxnSp>
            <p:nvCxnSpPr>
              <p:cNvPr id="9" name="直接连接符 8"/>
              <p:cNvCxnSpPr/>
              <p:nvPr/>
            </p:nvCxnSpPr>
            <p:spPr bwMode="auto">
              <a:xfrm>
                <a:off x="7889776" y="183101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FF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连接符 13"/>
              <p:cNvCxnSpPr/>
              <p:nvPr/>
            </p:nvCxnSpPr>
            <p:spPr bwMode="auto">
              <a:xfrm>
                <a:off x="7889776" y="156940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05437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8100392" y="1446297"/>
                <a:ext cx="606256" cy="24622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H-Plane</a:t>
                </a:r>
                <a:endParaRPr lang="zh-CN" altLang="en-US" sz="1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00392" y="1704060"/>
                <a:ext cx="609462" cy="253916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E-Plane</a:t>
                </a:r>
                <a:endParaRPr lang="zh-CN" altLang="en-US" sz="1000" dirty="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81638" y="4077072"/>
            <a:ext cx="1080000" cy="2261091"/>
            <a:chOff x="896733" y="4077072"/>
            <a:chExt cx="1080000" cy="2261091"/>
          </a:xfrm>
        </p:grpSpPr>
        <p:pic>
          <p:nvPicPr>
            <p:cNvPr id="41989" name="Picture 5" descr="F:\Communications\mmWave Commun\Implementation\CH Meas\v1\Antenna Pattern\Open-ended waveguide-2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6733" y="5279312"/>
              <a:ext cx="1080000" cy="10588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0" name="Picture 6" descr="F:\Communications\mmWave Commun\Implementation\CH Meas\v1\Antenna Pattern\Open-ended waveguide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733" y="4077072"/>
              <a:ext cx="1080000" cy="11796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991" name="Picture 7" descr="F:\Communications\mmWave Commun\Implementation\CH Meas\v1\Antenna Pattern\Q-band Horn_Anten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8" y="2428439"/>
            <a:ext cx="3114298" cy="118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037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Power Delay Profile (PDP)</a:t>
            </a:r>
            <a:r>
              <a:rPr lang="en-US" altLang="zh-CN" dirty="0"/>
              <a:t> </a:t>
            </a:r>
            <a:r>
              <a:rPr lang="en-US" altLang="zh-CN" dirty="0" smtClean="0"/>
              <a:t>of </a:t>
            </a:r>
            <a:r>
              <a:rPr lang="en-US" altLang="zh-CN" dirty="0"/>
              <a:t>STA-STA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214" y="4941168"/>
            <a:ext cx="4188967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 1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 smtClean="0"/>
              <a:t>d</a:t>
            </a:r>
            <a:r>
              <a:rPr lang="en-US" altLang="zh-CN" sz="1400" baseline="-25000" dirty="0" err="1" smtClean="0"/>
              <a:t>TR</a:t>
            </a:r>
            <a:r>
              <a:rPr lang="en-US" altLang="zh-CN" sz="1400" baseline="-25000" dirty="0" smtClean="0"/>
              <a:t> </a:t>
            </a:r>
            <a:r>
              <a:rPr lang="en-US" altLang="zh-CN" sz="1400" dirty="0" smtClean="0"/>
              <a:t>= 3.47 m,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T</a:t>
            </a:r>
            <a:r>
              <a:rPr lang="en-US" altLang="zh-CN" sz="1400" dirty="0" smtClean="0"/>
              <a:t>=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R</a:t>
            </a:r>
            <a:r>
              <a:rPr lang="en-US" altLang="zh-CN" sz="1400" dirty="0" smtClean="0"/>
              <a:t> = 1.04 m, </a:t>
            </a:r>
            <a:r>
              <a:rPr lang="el-GR" altLang="zh-CN" sz="1400" i="1" dirty="0" smtClean="0"/>
              <a:t>φ</a:t>
            </a:r>
            <a:r>
              <a:rPr lang="en-US" altLang="zh-CN" sz="1400" baseline="-25000" dirty="0" smtClean="0"/>
              <a:t>T</a:t>
            </a:r>
            <a:r>
              <a:rPr lang="en-US" altLang="zh-CN" sz="1400" i="1" dirty="0" smtClean="0"/>
              <a:t> =</a:t>
            </a:r>
            <a:r>
              <a:rPr lang="el-GR" altLang="zh-CN" sz="1400" i="1" dirty="0" smtClean="0"/>
              <a:t>φ</a:t>
            </a:r>
            <a:r>
              <a:rPr lang="en-US" altLang="zh-CN" sz="1400" baseline="-25000" dirty="0" smtClean="0"/>
              <a:t>R</a:t>
            </a:r>
            <a:r>
              <a:rPr lang="en-US" altLang="zh-CN" sz="1400" i="1" dirty="0" smtClean="0"/>
              <a:t> = </a:t>
            </a:r>
            <a:r>
              <a:rPr lang="en-US" altLang="zh-CN" sz="1400" dirty="0" smtClean="0"/>
              <a:t>0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, </a:t>
            </a:r>
            <a:r>
              <a:rPr lang="en-US" altLang="zh-CN" sz="1400" i="1" dirty="0" smtClean="0"/>
              <a:t>P</a:t>
            </a:r>
            <a:r>
              <a:rPr lang="en-US" altLang="zh-CN" sz="1400" baseline="-25000" dirty="0" smtClean="0"/>
              <a:t>T</a:t>
            </a:r>
            <a:r>
              <a:rPr lang="en-US" altLang="zh-CN" sz="1400" dirty="0" smtClean="0"/>
              <a:t>= 0 </a:t>
            </a:r>
            <a:r>
              <a:rPr lang="en-US" altLang="zh-CN" sz="1400" dirty="0" err="1" smtClean="0"/>
              <a:t>dBm</a:t>
            </a:r>
            <a:endParaRPr lang="en-US" altLang="zh-CN" sz="1400" dirty="0" smtClean="0"/>
          </a:p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dirty="0" err="1" smtClean="0">
                <a:solidFill>
                  <a:srgbClr val="FF0000"/>
                </a:solidFill>
              </a:rPr>
              <a:t>Tx</a:t>
            </a:r>
            <a:r>
              <a:rPr lang="en-US" altLang="zh-CN" sz="1400" dirty="0" smtClean="0">
                <a:solidFill>
                  <a:srgbClr val="FF0000"/>
                </a:solidFill>
              </a:rPr>
              <a:t> Ant: Type I</a:t>
            </a:r>
            <a:r>
              <a:rPr lang="en-US" altLang="zh-CN" sz="1400" dirty="0" smtClean="0"/>
              <a:t>, Rx Ant: Type I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68859" y="4957400"/>
            <a:ext cx="3448829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Fig.2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 smtClean="0"/>
              <a:t>d</a:t>
            </a:r>
            <a:r>
              <a:rPr lang="en-US" altLang="zh-CN" sz="1400" baseline="-25000" dirty="0" err="1" smtClean="0"/>
              <a:t>TR</a:t>
            </a:r>
            <a:r>
              <a:rPr lang="en-US" altLang="zh-CN" sz="1400" baseline="-25000" dirty="0" smtClean="0"/>
              <a:t> </a:t>
            </a:r>
            <a:r>
              <a:rPr lang="en-US" altLang="zh-CN" sz="1400" dirty="0" smtClean="0"/>
              <a:t>= 3.47 m,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T</a:t>
            </a:r>
            <a:r>
              <a:rPr lang="en-US" altLang="zh-CN" sz="1400" dirty="0" smtClean="0"/>
              <a:t> =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R</a:t>
            </a:r>
            <a:r>
              <a:rPr lang="en-US" altLang="zh-CN" sz="1400" dirty="0" smtClean="0"/>
              <a:t> = 1.04 m,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T</a:t>
            </a:r>
            <a:r>
              <a:rPr lang="en-US" altLang="zh-CN" sz="1400" i="1" dirty="0" smtClean="0"/>
              <a:t> </a:t>
            </a:r>
            <a:r>
              <a:rPr lang="en-US" altLang="zh-CN" sz="1400" i="1" dirty="0"/>
              <a:t>=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R</a:t>
            </a:r>
            <a:r>
              <a:rPr lang="en-US" altLang="zh-CN" sz="1400" i="1" dirty="0" smtClean="0"/>
              <a:t> = </a:t>
            </a:r>
            <a:r>
              <a:rPr lang="en-US" altLang="zh-CN" sz="1400" dirty="0" smtClean="0"/>
              <a:t>0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/>
              <a:t>P</a:t>
            </a:r>
            <a:r>
              <a:rPr lang="en-US" altLang="zh-CN" sz="1400" baseline="-25000" dirty="0"/>
              <a:t>T</a:t>
            </a:r>
            <a:r>
              <a:rPr lang="en-US" altLang="zh-CN" sz="1400" dirty="0"/>
              <a:t>= 0 </a:t>
            </a:r>
            <a:r>
              <a:rPr lang="en-US" altLang="zh-CN" sz="1400" dirty="0" err="1" smtClean="0"/>
              <a:t>dBm</a:t>
            </a:r>
            <a:r>
              <a:rPr lang="en-US" altLang="zh-CN" sz="1400" dirty="0" smtClean="0"/>
              <a:t>, 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dirty="0" err="1" smtClean="0">
                <a:solidFill>
                  <a:srgbClr val="FF0000"/>
                </a:solidFill>
              </a:rPr>
              <a:t>Tx</a:t>
            </a:r>
            <a:r>
              <a:rPr lang="en-US" altLang="zh-CN" sz="1400" dirty="0" smtClean="0">
                <a:solidFill>
                  <a:srgbClr val="FF0000"/>
                </a:solidFill>
              </a:rPr>
              <a:t> Ant: Type II</a:t>
            </a:r>
            <a:r>
              <a:rPr lang="en-US" altLang="zh-CN" sz="1400" dirty="0" smtClean="0"/>
              <a:t>; Rx Ant: Type I</a:t>
            </a:r>
            <a:endParaRPr lang="zh-CN" altLang="en-US" sz="14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70796"/>
              </p:ext>
            </p:extLst>
          </p:nvPr>
        </p:nvGraphicFramePr>
        <p:xfrm>
          <a:off x="4781550" y="6111875"/>
          <a:ext cx="39782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2" name="Equation" r:id="rId4" imgW="2666880" imgH="228600" progId="Equation.DSMT4">
                  <p:embed/>
                </p:oleObj>
              </mc:Choice>
              <mc:Fallback>
                <p:oleObj name="Equation" r:id="rId4" imgW="266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1550" y="6111875"/>
                        <a:ext cx="397827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右箭头 10"/>
          <p:cNvSpPr/>
          <p:nvPr/>
        </p:nvSpPr>
        <p:spPr bwMode="auto">
          <a:xfrm>
            <a:off x="107504" y="6086728"/>
            <a:ext cx="303653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294975"/>
              </p:ext>
            </p:extLst>
          </p:nvPr>
        </p:nvGraphicFramePr>
        <p:xfrm>
          <a:off x="504825" y="6102703"/>
          <a:ext cx="40909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3" name="Equation" r:id="rId6" imgW="2743200" imgH="228600" progId="Equation.DSMT4">
                  <p:embed/>
                </p:oleObj>
              </mc:Choice>
              <mc:Fallback>
                <p:oleObj name="Equation" r:id="rId6" imgW="274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825" y="6102703"/>
                        <a:ext cx="4090988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1" y="1196752"/>
            <a:ext cx="4392000" cy="3730188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82" y="1196752"/>
            <a:ext cx="4392000" cy="3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618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Outline&amp;quot;&quot;/&gt;&lt;property id=&quot;20307&quot; value=&quot;267&quot;/&gt;&lt;/object&gt;&lt;object type=&quot;3&quot; unique_id=&quot;30385&quot;&gt;&lt;property id=&quot;20148&quot; value=&quot;5&quot;/&gt;&lt;property id=&quot;20300&quot; value=&quot;Slide 1&quot;/&gt;&lt;property id=&quot;20307&quot; value=&quot;370&quot;/&gt;&lt;/object&gt;&lt;object type=&quot;3&quot; unique_id=&quot;30390&quot;&gt;&lt;property id=&quot;20148&quot; value=&quot;5&quot;/&gt;&lt;property id=&quot;20300&quot; value=&quot;Slide 12 - &amp;quot;Thank you for your attention!&amp;quot;&quot;/&gt;&lt;property id=&quot;20307&quot; value=&quot;374&quot;/&gt;&lt;/object&gt;&lt;object type=&quot;3&quot; unique_id=&quot;30667&quot;&gt;&lt;property id=&quot;20148&quot; value=&quot;5&quot;/&gt;&lt;property id=&quot;20300&quot; value=&quot;Slide 3 - &amp;quot;Transmission Scenarios&amp;quot;&quot;/&gt;&lt;property id=&quot;20307&quot; value=&quot;376&quot;/&gt;&lt;/object&gt;&lt;object type=&quot;3&quot; unique_id=&quot;30668&quot;&gt;&lt;property id=&quot;20148&quot; value=&quot;5&quot;/&gt;&lt;property id=&quot;20300&quot; value=&quot;Slide 4 - &amp;quot;Conference Room&amp;quot;&quot;/&gt;&lt;property id=&quot;20307&quot; value=&quot;377&quot;/&gt;&lt;/object&gt;&lt;object type=&quot;3&quot; unique_id=&quot;30669&quot;&gt;&lt;property id=&quot;20148&quot; value=&quot;5&quot;/&gt;&lt;property id=&quot;20300&quot; value=&quot;Slide 5 - &amp;quot;Outline&amp;quot;&quot;/&gt;&lt;property id=&quot;20307&quot; value=&quot;378&quot;/&gt;&lt;/object&gt;&lt;object type=&quot;3&quot; unique_id=&quot;30670&quot;&gt;&lt;property id=&quot;20148&quot; value=&quot;5&quot;/&gt;&lt;property id=&quot;20300&quot; value=&quot;Slide 6 - &amp;quot;Channel Measurement Setup&amp;quot;&quot;/&gt;&lt;property id=&quot;20307&quot; value=&quot;379&quot;/&gt;&lt;/object&gt;&lt;object type=&quot;3&quot; unique_id=&quot;30723&quot;&gt;&lt;property id=&quot;20148&quot; value=&quot;5&quot;/&gt;&lt;property id=&quot;20300&quot; value=&quot;Slide 8 - &amp;quot;Power Delay Profile (PDP) ) of STA-STA&amp;quot;&quot;/&gt;&lt;property id=&quot;20307&quot; value=&quot;380&quot;/&gt;&lt;/object&gt;&lt;object type=&quot;3&quot; unique_id=&quot;30724&quot;&gt;&lt;property id=&quot;20148&quot; value=&quot;5&quot;/&gt;&lt;property id=&quot;20300&quot; value=&quot;Slide 10 - &amp;quot;Power Angle Profile (PAP) of STA-STA&amp;quot;&quot;/&gt;&lt;property id=&quot;20307&quot; value=&quot;381&quot;/&gt;&lt;/object&gt;&lt;object type=&quot;3&quot; unique_id=&quot;30769&quot;&gt;&lt;property id=&quot;20148&quot; value=&quot;5&quot;/&gt;&lt;property id=&quot;20300&quot; value=&quot;Slide 7 - &amp;quot;Antennas for Channel Measurement&amp;quot;&quot;/&gt;&lt;property id=&quot;20307&quot; value=&quot;382&quot;/&gt;&lt;/object&gt;&lt;object type=&quot;3&quot; unique_id=&quot;31202&quot;&gt;&lt;property id=&quot;20148&quot; value=&quot;5&quot;/&gt;&lt;property id=&quot;20300&quot; value=&quot;Slide 9 - &amp;quot;Power Delay Profile (PDP) ) of AP-STA&amp;quot;&quot;/&gt;&lt;property id=&quot;20307&quot; value=&quot;384&quot;/&gt;&lt;/object&gt;&lt;object type=&quot;3&quot; unique_id=&quot;31268&quot;&gt;&lt;property id=&quot;20148&quot; value=&quot;5&quot;/&gt;&lt;property id=&quot;20300&quot; value=&quot;Slide 11 - &amp;quot;Power Angle Profile (PAP) of AP-ST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16727</TotalTime>
  <Words>937</Words>
  <Application>Microsoft Office PowerPoint</Application>
  <PresentationFormat>全屏显示(4:3)</PresentationFormat>
  <Paragraphs>153</Paragraphs>
  <Slides>18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Default Design</vt:lpstr>
      <vt:lpstr>Microsoft Word 97 - 2003 文档</vt:lpstr>
      <vt:lpstr>Equation</vt:lpstr>
      <vt:lpstr>PowerPoint 演示文稿</vt:lpstr>
      <vt:lpstr>Outline</vt:lpstr>
      <vt:lpstr>Transmission Scenarios</vt:lpstr>
      <vt:lpstr>Conference Room</vt:lpstr>
      <vt:lpstr>Outline</vt:lpstr>
      <vt:lpstr>Channel Measurement Setup</vt:lpstr>
      <vt:lpstr>Parameters of Q-band Channel Measurement</vt:lpstr>
      <vt:lpstr>Antennas for Channel Measurement</vt:lpstr>
      <vt:lpstr>Power Delay Profile (PDP) of STA-STA</vt:lpstr>
      <vt:lpstr>Power Delay Profile (PDP) of AP-STA</vt:lpstr>
      <vt:lpstr>Power Angle Profile (PAP) of STA-STA</vt:lpstr>
      <vt:lpstr>Power Angle Profile (PAP) of AP-STA</vt:lpstr>
      <vt:lpstr>More Measurement Positions in a Conf. Room</vt:lpstr>
      <vt:lpstr>Statistical Parameters</vt:lpstr>
      <vt:lpstr>Joint AoA and AoD Measurement Setup</vt:lpstr>
      <vt:lpstr>PAP of STA-STA Transmission</vt:lpstr>
      <vt:lpstr>Future Works</vt:lpstr>
      <vt:lpstr>Thank you very much for your attention!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 Allocation and Channelization of Q-LINKPAN</dc:title>
  <dc:creator>Haiming Wang</dc:creator>
  <cp:lastModifiedBy>Haiming Wang</cp:lastModifiedBy>
  <cp:revision>605</cp:revision>
  <cp:lastPrinted>2012-11-11T07:42:50Z</cp:lastPrinted>
  <dcterms:created xsi:type="dcterms:W3CDTF">2011-07-11T03:30:06Z</dcterms:created>
  <dcterms:modified xsi:type="dcterms:W3CDTF">2013-04-24T02:41:20Z</dcterms:modified>
</cp:coreProperties>
</file>