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Default Extension="docm" ContentType="application/vnd.ms-word.document.macroEnabled.12"/>
  <Default Extension="doc" ContentType="application/haansoftdoc"/>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dotm" ContentType="application/vnd.ms-word.template.macroEnabled.12"/>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358" r:id="rId2"/>
    <p:sldId id="359" r:id="rId3"/>
    <p:sldId id="360" r:id="rId4"/>
    <p:sldId id="361" r:id="rId5"/>
    <p:sldId id="362" r:id="rId6"/>
    <p:sldId id="363" r:id="rId7"/>
    <p:sldId id="334" r:id="rId8"/>
    <p:sldId id="335" r:id="rId9"/>
    <p:sldId id="336" r:id="rId10"/>
    <p:sldId id="337" r:id="rId11"/>
    <p:sldId id="338" r:id="rId12"/>
    <p:sldId id="339" r:id="rId13"/>
    <p:sldId id="340" r:id="rId14"/>
    <p:sldId id="341" r:id="rId15"/>
    <p:sldId id="342" r:id="rId16"/>
    <p:sldId id="343" r:id="rId17"/>
    <p:sldId id="344" r:id="rId18"/>
    <p:sldId id="345" r:id="rId19"/>
    <p:sldId id="346" r:id="rId20"/>
    <p:sldId id="347" r:id="rId21"/>
    <p:sldId id="348" r:id="rId22"/>
    <p:sldId id="349" r:id="rId23"/>
    <p:sldId id="364" r:id="rId24"/>
    <p:sldId id="365" r:id="rId25"/>
  </p:sldIdLst>
  <p:sldSz cx="9144000" cy="6858000" type="screen4x3"/>
  <p:notesSz cx="7077075" cy="8955088"/>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CCFF"/>
    <a:srgbClr val="FF7C8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p:scale>
          <a:sx n="90" d="100"/>
          <a:sy n="90" d="100"/>
        </p:scale>
        <p:origin x="-816" y="600"/>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notesViewPr>
    <p:cSldViewPr snapToGrid="0">
      <p:cViewPr varScale="1">
        <p:scale>
          <a:sx n="68" d="100"/>
          <a:sy n="68" d="100"/>
        </p:scale>
        <p:origin x="-2814" y="-114"/>
      </p:cViewPr>
      <p:guideLst>
        <p:guide orient="horz" pos="2820"/>
        <p:guide pos="2229"/>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71565" y="161387"/>
            <a:ext cx="2195858"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IEEE 802.11-yy/xxxxr0</a:t>
            </a:r>
          </a:p>
        </p:txBody>
      </p:sp>
      <p:sp>
        <p:nvSpPr>
          <p:cNvPr id="3075" name="Rectangle 3"/>
          <p:cNvSpPr>
            <a:spLocks noGrp="1" noChangeArrowheads="1"/>
          </p:cNvSpPr>
          <p:nvPr>
            <p:ph type="dt" sz="quarter" idx="1"/>
          </p:nvPr>
        </p:nvSpPr>
        <p:spPr bwMode="auto">
          <a:xfrm>
            <a:off x="709652" y="161387"/>
            <a:ext cx="91602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a:t>Month Year</a:t>
            </a:r>
          </a:p>
        </p:txBody>
      </p:sp>
      <p:sp>
        <p:nvSpPr>
          <p:cNvPr id="3076" name="Rectangle 4"/>
          <p:cNvSpPr>
            <a:spLocks noGrp="1" noChangeArrowheads="1"/>
          </p:cNvSpPr>
          <p:nvPr>
            <p:ph type="ftr" sz="quarter" idx="2"/>
          </p:nvPr>
        </p:nvSpPr>
        <p:spPr bwMode="auto">
          <a:xfrm>
            <a:off x="4797341" y="8667104"/>
            <a:ext cx="1651093"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John Doe, Some Company</a:t>
            </a:r>
          </a:p>
        </p:txBody>
      </p:sp>
      <p:sp>
        <p:nvSpPr>
          <p:cNvPr id="3077" name="Rectangle 5"/>
          <p:cNvSpPr>
            <a:spLocks noGrp="1" noChangeArrowheads="1"/>
          </p:cNvSpPr>
          <p:nvPr>
            <p:ph type="sldNum" sz="quarter" idx="3"/>
          </p:nvPr>
        </p:nvSpPr>
        <p:spPr bwMode="auto">
          <a:xfrm>
            <a:off x="3201073" y="8667104"/>
            <a:ext cx="517769"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DF3FADDC-46C0-4A37-85CE-40F3520A9CCA}" type="slidenum">
              <a:rPr lang="en-US"/>
              <a:pPr>
                <a:defRPr/>
              </a:pPr>
              <a:t>‹#›</a:t>
            </a:fld>
            <a:endParaRPr lang="en-US"/>
          </a:p>
        </p:txBody>
      </p:sp>
      <p:sp>
        <p:nvSpPr>
          <p:cNvPr id="16390" name="Line 6"/>
          <p:cNvSpPr>
            <a:spLocks noChangeShapeType="1"/>
          </p:cNvSpPr>
          <p:nvPr/>
        </p:nvSpPr>
        <p:spPr bwMode="auto">
          <a:xfrm>
            <a:off x="708033" y="373767"/>
            <a:ext cx="56610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6391" name="Rectangle 7"/>
          <p:cNvSpPr>
            <a:spLocks noChangeArrowheads="1"/>
          </p:cNvSpPr>
          <p:nvPr/>
        </p:nvSpPr>
        <p:spPr bwMode="auto">
          <a:xfrm>
            <a:off x="708032" y="8667104"/>
            <a:ext cx="718145"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16392" name="Line 8"/>
          <p:cNvSpPr>
            <a:spLocks noChangeShapeType="1"/>
          </p:cNvSpPr>
          <p:nvPr/>
        </p:nvSpPr>
        <p:spPr bwMode="auto">
          <a:xfrm>
            <a:off x="708032" y="8656381"/>
            <a:ext cx="581817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xmlns="" val="41721303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15312" y="84795"/>
            <a:ext cx="2195858"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IEEE 802.11-yy/xxxxr0</a:t>
            </a:r>
          </a:p>
        </p:txBody>
      </p:sp>
      <p:sp>
        <p:nvSpPr>
          <p:cNvPr id="2051" name="Rectangle 3"/>
          <p:cNvSpPr>
            <a:spLocks noGrp="1" noChangeArrowheads="1"/>
          </p:cNvSpPr>
          <p:nvPr>
            <p:ph type="dt" idx="1"/>
          </p:nvPr>
        </p:nvSpPr>
        <p:spPr bwMode="auto">
          <a:xfrm>
            <a:off x="667526" y="84795"/>
            <a:ext cx="91602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a:t>Month Year</a:t>
            </a:r>
          </a:p>
        </p:txBody>
      </p:sp>
      <p:sp>
        <p:nvSpPr>
          <p:cNvPr id="11268" name="Rectangle 4"/>
          <p:cNvSpPr>
            <a:spLocks noGrp="1" noRot="1" noChangeAspect="1" noChangeArrowheads="1" noTextEdit="1"/>
          </p:cNvSpPr>
          <p:nvPr>
            <p:ph type="sldImg" idx="2"/>
          </p:nvPr>
        </p:nvSpPr>
        <p:spPr bwMode="auto">
          <a:xfrm>
            <a:off x="1308100" y="677863"/>
            <a:ext cx="4460875" cy="3346450"/>
          </a:xfrm>
          <a:prstGeom prst="rect">
            <a:avLst/>
          </a:prstGeom>
          <a:noFill/>
          <a:ln w="12700">
            <a:solidFill>
              <a:schemeClr val="tx1"/>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2053" name="Rectangle 5"/>
          <p:cNvSpPr>
            <a:spLocks noGrp="1" noChangeArrowheads="1"/>
          </p:cNvSpPr>
          <p:nvPr>
            <p:ph type="body" sz="quarter" idx="3"/>
          </p:nvPr>
        </p:nvSpPr>
        <p:spPr bwMode="auto">
          <a:xfrm>
            <a:off x="942962" y="4253897"/>
            <a:ext cx="5191151" cy="403024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298412" y="8670168"/>
            <a:ext cx="2112758"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94585" y="8670168"/>
            <a:ext cx="517769"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2BD3C97A-5987-4F81-8473-2DBC524895D7}" type="slidenum">
              <a:rPr lang="en-US"/>
              <a:pPr>
                <a:defRPr/>
              </a:pPr>
              <a:t>‹#›</a:t>
            </a:fld>
            <a:endParaRPr lang="en-US"/>
          </a:p>
        </p:txBody>
      </p:sp>
      <p:sp>
        <p:nvSpPr>
          <p:cNvPr id="11272" name="Rectangle 8"/>
          <p:cNvSpPr>
            <a:spLocks noChangeArrowheads="1"/>
          </p:cNvSpPr>
          <p:nvPr/>
        </p:nvSpPr>
        <p:spPr bwMode="auto">
          <a:xfrm>
            <a:off x="738815" y="8670168"/>
            <a:ext cx="718145"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1273" name="Line 9"/>
          <p:cNvSpPr>
            <a:spLocks noChangeShapeType="1"/>
          </p:cNvSpPr>
          <p:nvPr/>
        </p:nvSpPr>
        <p:spPr bwMode="auto">
          <a:xfrm>
            <a:off x="738816" y="8668636"/>
            <a:ext cx="559944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1274" name="Line 10"/>
          <p:cNvSpPr>
            <a:spLocks noChangeShapeType="1"/>
          </p:cNvSpPr>
          <p:nvPr/>
        </p:nvSpPr>
        <p:spPr bwMode="auto">
          <a:xfrm>
            <a:off x="661046" y="286453"/>
            <a:ext cx="575498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xmlns="" val="12582126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18435" name="Rectangle 3"/>
          <p:cNvSpPr>
            <a:spLocks noGrp="1" noChangeArrowheads="1"/>
          </p:cNvSpPr>
          <p:nvPr>
            <p:ph type="dt" sz="quarter" idx="1"/>
          </p:nvPr>
        </p:nvSpPr>
        <p:spPr>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Month Year</a:t>
            </a:r>
          </a:p>
        </p:txBody>
      </p:sp>
      <p:sp>
        <p:nvSpPr>
          <p:cNvPr id="18436" name="Rectangle 6"/>
          <p:cNvSpPr>
            <a:spLocks noGrp="1" noChangeArrowheads="1"/>
          </p:cNvSpPr>
          <p:nvPr>
            <p:ph type="ftr" sz="quarter" idx="4"/>
          </p:nvPr>
        </p:nvSpPr>
        <p:spPr>
          <a:noFill/>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John Doe, Some Company</a:t>
            </a:r>
          </a:p>
        </p:txBody>
      </p:sp>
      <p:sp>
        <p:nvSpPr>
          <p:cNvPr id="18437" name="Rectangle 7"/>
          <p:cNvSpPr>
            <a:spLocks noGrp="1" noChangeArrowheads="1"/>
          </p:cNvSpPr>
          <p:nvPr>
            <p:ph type="sldNum" sz="quarter" idx="5"/>
          </p:nvPr>
        </p:nvSpPr>
        <p:spPr>
          <a:xfrm>
            <a:off x="3397250" y="8670925"/>
            <a:ext cx="414338" cy="184150"/>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0C565D6-3973-422E-9FFD-B48BBE584CAC}" type="slidenum">
              <a:rPr lang="en-US" smtClean="0"/>
              <a:pPr/>
              <a:t>1</a:t>
            </a:fld>
            <a:endParaRPr lang="en-US" smtClean="0"/>
          </a:p>
        </p:txBody>
      </p:sp>
      <p:sp>
        <p:nvSpPr>
          <p:cNvPr id="18438" name="Rectangle 2"/>
          <p:cNvSpPr>
            <a:spLocks noGrp="1" noRot="1" noChangeAspect="1" noChangeArrowheads="1" noTextEdit="1"/>
          </p:cNvSpPr>
          <p:nvPr>
            <p:ph type="sldImg"/>
          </p:nvPr>
        </p:nvSpPr>
        <p:spPr>
          <a:ln/>
        </p:spPr>
      </p:sp>
      <p:sp>
        <p:nvSpPr>
          <p:cNvPr id="18439"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19459" name="Rectangle 3"/>
          <p:cNvSpPr>
            <a:spLocks noGrp="1" noChangeArrowheads="1"/>
          </p:cNvSpPr>
          <p:nvPr>
            <p:ph type="dt" sz="quarter" idx="1"/>
          </p:nvPr>
        </p:nvSpPr>
        <p:spPr>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Month Year</a:t>
            </a:r>
          </a:p>
        </p:txBody>
      </p:sp>
      <p:sp>
        <p:nvSpPr>
          <p:cNvPr id="19460" name="Rectangle 6"/>
          <p:cNvSpPr>
            <a:spLocks noGrp="1" noChangeArrowheads="1"/>
          </p:cNvSpPr>
          <p:nvPr>
            <p:ph type="ftr" sz="quarter" idx="4"/>
          </p:nvPr>
        </p:nvSpPr>
        <p:spPr>
          <a:noFill/>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John Doe, Some Company</a:t>
            </a:r>
          </a:p>
        </p:txBody>
      </p:sp>
      <p:sp>
        <p:nvSpPr>
          <p:cNvPr id="19461" name="Rectangle 7"/>
          <p:cNvSpPr>
            <a:spLocks noGrp="1" noChangeArrowheads="1"/>
          </p:cNvSpPr>
          <p:nvPr>
            <p:ph type="sldNum" sz="quarter" idx="5"/>
          </p:nvPr>
        </p:nvSpPr>
        <p:spPr>
          <a:xfrm>
            <a:off x="3397250" y="8670925"/>
            <a:ext cx="414338" cy="184150"/>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A2EF01D6-9BB8-4BE9-AA05-E27DFFF99640}" type="slidenum">
              <a:rPr lang="en-US" smtClean="0"/>
              <a:pPr/>
              <a:t>2</a:t>
            </a:fld>
            <a:endParaRPr lang="en-US" smtClean="0"/>
          </a:p>
        </p:txBody>
      </p:sp>
      <p:sp>
        <p:nvSpPr>
          <p:cNvPr id="19462" name="Rectangle 2"/>
          <p:cNvSpPr>
            <a:spLocks noGrp="1" noRot="1" noChangeAspect="1" noChangeArrowheads="1" noTextEdit="1"/>
          </p:cNvSpPr>
          <p:nvPr>
            <p:ph type="sldImg"/>
          </p:nvPr>
        </p:nvSpPr>
        <p:spPr>
          <a:ln/>
        </p:spPr>
      </p:sp>
      <p:sp>
        <p:nvSpPr>
          <p:cNvPr id="19463"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0483" name="Rectangle 3"/>
          <p:cNvSpPr>
            <a:spLocks noGrp="1" noChangeArrowheads="1"/>
          </p:cNvSpPr>
          <p:nvPr>
            <p:ph type="dt" sz="quarter" idx="1"/>
          </p:nvPr>
        </p:nvSpPr>
        <p:spPr>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Month Year</a:t>
            </a:r>
          </a:p>
        </p:txBody>
      </p:sp>
      <p:sp>
        <p:nvSpPr>
          <p:cNvPr id="20484" name="Rectangle 6"/>
          <p:cNvSpPr>
            <a:spLocks noGrp="1" noChangeArrowheads="1"/>
          </p:cNvSpPr>
          <p:nvPr>
            <p:ph type="ftr" sz="quarter" idx="4"/>
          </p:nvPr>
        </p:nvSpPr>
        <p:spPr>
          <a:noFill/>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John Doe, Some Company</a:t>
            </a:r>
          </a:p>
        </p:txBody>
      </p:sp>
      <p:sp>
        <p:nvSpPr>
          <p:cNvPr id="20485" name="Rectangle 7"/>
          <p:cNvSpPr>
            <a:spLocks noGrp="1" noChangeArrowheads="1"/>
          </p:cNvSpPr>
          <p:nvPr>
            <p:ph type="sldNum" sz="quarter" idx="5"/>
          </p:nvPr>
        </p:nvSpPr>
        <p:spPr>
          <a:xfrm>
            <a:off x="3397250" y="8670925"/>
            <a:ext cx="414338" cy="184150"/>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8B075CBA-C5BF-4056-A6C0-D5F5C6F0F433}" type="slidenum">
              <a:rPr lang="en-US" smtClean="0"/>
              <a:pPr/>
              <a:t>4</a:t>
            </a:fld>
            <a:endParaRPr lang="en-US" smtClean="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1507" name="Rectangle 3"/>
          <p:cNvSpPr>
            <a:spLocks noGrp="1" noChangeArrowheads="1"/>
          </p:cNvSpPr>
          <p:nvPr>
            <p:ph type="dt" sz="quarter" idx="1"/>
          </p:nvPr>
        </p:nvSpPr>
        <p:spPr>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Month Year</a:t>
            </a:r>
          </a:p>
        </p:txBody>
      </p:sp>
      <p:sp>
        <p:nvSpPr>
          <p:cNvPr id="21508" name="Rectangle 6"/>
          <p:cNvSpPr>
            <a:spLocks noGrp="1" noChangeArrowheads="1"/>
          </p:cNvSpPr>
          <p:nvPr>
            <p:ph type="ftr" sz="quarter" idx="4"/>
          </p:nvPr>
        </p:nvSpPr>
        <p:spPr>
          <a:noFill/>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John Doe, Some Company</a:t>
            </a:r>
          </a:p>
        </p:txBody>
      </p:sp>
      <p:sp>
        <p:nvSpPr>
          <p:cNvPr id="21509" name="Rectangle 7"/>
          <p:cNvSpPr>
            <a:spLocks noGrp="1" noChangeArrowheads="1"/>
          </p:cNvSpPr>
          <p:nvPr>
            <p:ph type="sldNum" sz="quarter" idx="5"/>
          </p:nvPr>
        </p:nvSpPr>
        <p:spPr>
          <a:xfrm>
            <a:off x="3397250" y="8670925"/>
            <a:ext cx="414338" cy="184150"/>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0249F008-9ECD-4290-9C5D-7E69B2AC2278}" type="slidenum">
              <a:rPr lang="en-US" smtClean="0"/>
              <a:pPr/>
              <a:t>5</a:t>
            </a:fld>
            <a:endParaRPr lang="en-US" smtClean="0"/>
          </a:p>
        </p:txBody>
      </p:sp>
      <p:sp>
        <p:nvSpPr>
          <p:cNvPr id="21510" name="Rectangle 2"/>
          <p:cNvSpPr>
            <a:spLocks noGrp="1" noRot="1" noChangeAspect="1" noChangeArrowheads="1" noTextEdit="1"/>
          </p:cNvSpPr>
          <p:nvPr>
            <p:ph type="sldImg"/>
          </p:nvPr>
        </p:nvSpPr>
        <p:spPr>
          <a:ln/>
        </p:spPr>
      </p:sp>
      <p:sp>
        <p:nvSpPr>
          <p:cNvPr id="21511"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08100" y="677863"/>
            <a:ext cx="4460875" cy="33464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a:p>
        </p:txBody>
      </p:sp>
      <p:sp>
        <p:nvSpPr>
          <p:cNvPr id="7" name="Slide Number Placeholder 6"/>
          <p:cNvSpPr>
            <a:spLocks noGrp="1"/>
          </p:cNvSpPr>
          <p:nvPr>
            <p:ph type="sldNum" sz="quarter" idx="13"/>
          </p:nvPr>
        </p:nvSpPr>
        <p:spPr>
          <a:xfrm>
            <a:off x="3397177" y="8670168"/>
            <a:ext cx="415177" cy="184666"/>
          </a:xfrm>
        </p:spPr>
        <p:txBody>
          <a:bodyPr/>
          <a:lstStyle/>
          <a:p>
            <a:pPr>
              <a:defRPr/>
            </a:pPr>
            <a:r>
              <a:rPr lang="en-US" smtClean="0"/>
              <a:t>Page </a:t>
            </a:r>
            <a:fld id="{B2E2529D-A12F-4941-8D14-D7D39A04F2A2}" type="slidenum">
              <a:rPr lang="en-US" smtClean="0"/>
              <a:pPr>
                <a:defRPr/>
              </a:pPr>
              <a:t>11</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08100" y="677863"/>
            <a:ext cx="4460875" cy="33464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a:p>
        </p:txBody>
      </p:sp>
      <p:sp>
        <p:nvSpPr>
          <p:cNvPr id="7" name="Slide Number Placeholder 6"/>
          <p:cNvSpPr>
            <a:spLocks noGrp="1"/>
          </p:cNvSpPr>
          <p:nvPr>
            <p:ph type="sldNum" sz="quarter" idx="13"/>
          </p:nvPr>
        </p:nvSpPr>
        <p:spPr>
          <a:xfrm>
            <a:off x="3397177" y="8670168"/>
            <a:ext cx="415177" cy="184666"/>
          </a:xfrm>
        </p:spPr>
        <p:txBody>
          <a:bodyPr/>
          <a:lstStyle/>
          <a:p>
            <a:pPr>
              <a:defRPr/>
            </a:pPr>
            <a:r>
              <a:rPr lang="en-US" smtClean="0"/>
              <a:t>Page </a:t>
            </a:r>
            <a:fld id="{B2E2529D-A12F-4941-8D14-D7D39A04F2A2}" type="slidenum">
              <a:rPr lang="en-US" smtClean="0"/>
              <a:pPr>
                <a:defRPr/>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2012</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119DD83-AF02-4CFB-812F-4B6AD96301DC}" type="slidenum">
              <a:rPr lang="en-US"/>
              <a:pPr>
                <a:defRPr/>
              </a:pPr>
              <a:t>‹#›</a:t>
            </a:fld>
            <a:endParaRPr lang="en-US"/>
          </a:p>
        </p:txBody>
      </p:sp>
      <p:sp>
        <p:nvSpPr>
          <p:cNvPr id="7" name="Footer Placeholder 4"/>
          <p:cNvSpPr>
            <a:spLocks noGrp="1"/>
          </p:cNvSpPr>
          <p:nvPr userDrawn="1">
            <p:ph type="ftr" sz="quarter" idx="11"/>
          </p:nvPr>
        </p:nvSpPr>
        <p:spPr>
          <a:xfrm>
            <a:off x="7457089" y="6475413"/>
            <a:ext cx="1086836"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Name, Affiliation</a:t>
            </a:r>
            <a:endParaRPr lang="en-US" dirty="0"/>
          </a:p>
        </p:txBody>
      </p:sp>
    </p:spTree>
    <p:extLst>
      <p:ext uri="{BB962C8B-B14F-4D97-AF65-F5344CB8AC3E}">
        <p14:creationId xmlns:p14="http://schemas.microsoft.com/office/powerpoint/2010/main" xmlns="" val="4129421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Name, Affiliation</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BF94243-8117-41BD-B021-81C5B462FC71}" type="slidenum">
              <a:rPr lang="en-US"/>
              <a:pPr>
                <a:defRPr/>
              </a:pPr>
              <a:t>‹#›</a:t>
            </a:fld>
            <a:endParaRPr lang="en-US"/>
          </a:p>
        </p:txBody>
      </p:sp>
    </p:spTree>
    <p:extLst>
      <p:ext uri="{BB962C8B-B14F-4D97-AF65-F5344CB8AC3E}">
        <p14:creationId xmlns:p14="http://schemas.microsoft.com/office/powerpoint/2010/main" xmlns="" val="1107588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2012</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CE51415-DD8D-4C75-8D2B-7558E9DEB41A}" type="slidenum">
              <a:rPr lang="en-US"/>
              <a:pPr>
                <a:defRPr/>
              </a:pPr>
              <a:t>‹#›</a:t>
            </a:fld>
            <a:endParaRPr lang="en-US"/>
          </a:p>
        </p:txBody>
      </p:sp>
      <p:sp>
        <p:nvSpPr>
          <p:cNvPr id="7" name="Footer Placeholder 4"/>
          <p:cNvSpPr>
            <a:spLocks noGrp="1"/>
          </p:cNvSpPr>
          <p:nvPr userDrawn="1">
            <p:ph type="ftr" sz="quarter" idx="11"/>
          </p:nvPr>
        </p:nvSpPr>
        <p:spPr>
          <a:xfrm>
            <a:off x="7457089" y="6475413"/>
            <a:ext cx="1086836"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Name, Affiliation</a:t>
            </a:r>
            <a:endParaRPr lang="en-US" dirty="0"/>
          </a:p>
        </p:txBody>
      </p:sp>
    </p:spTree>
    <p:extLst>
      <p:ext uri="{BB962C8B-B14F-4D97-AF65-F5344CB8AC3E}">
        <p14:creationId xmlns:p14="http://schemas.microsoft.com/office/powerpoint/2010/main" xmlns="" val="1349980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16918" cy="276999"/>
          </a:xfrm>
          <a:ln/>
        </p:spPr>
        <p:txBody>
          <a:bodyPr/>
          <a:lstStyle>
            <a:lvl1pPr>
              <a:defRPr/>
            </a:lvl1pPr>
          </a:lstStyle>
          <a:p>
            <a:pPr>
              <a:defRPr/>
            </a:pPr>
            <a:r>
              <a:rPr lang="en-US" dirty="0" smtClean="0"/>
              <a:t>Nov 2012</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A46387A-9800-472A-A1C9-0F0AB587F748}" type="slidenum">
              <a:rPr lang="en-US"/>
              <a:pPr>
                <a:defRPr/>
              </a:pPr>
              <a:t>‹#›</a:t>
            </a:fld>
            <a:endParaRPr lang="en-US"/>
          </a:p>
        </p:txBody>
      </p:sp>
      <p:sp>
        <p:nvSpPr>
          <p:cNvPr id="7" name="Footer Placeholder 4"/>
          <p:cNvSpPr>
            <a:spLocks noGrp="1"/>
          </p:cNvSpPr>
          <p:nvPr userDrawn="1">
            <p:ph type="ftr" sz="quarter" idx="11"/>
          </p:nvPr>
        </p:nvSpPr>
        <p:spPr>
          <a:xfrm>
            <a:off x="7457089" y="6475413"/>
            <a:ext cx="1086836"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Name, Affiliation</a:t>
            </a:r>
            <a:endParaRPr lang="en-US" dirty="0"/>
          </a:p>
        </p:txBody>
      </p:sp>
    </p:spTree>
    <p:extLst>
      <p:ext uri="{BB962C8B-B14F-4D97-AF65-F5344CB8AC3E}">
        <p14:creationId xmlns:p14="http://schemas.microsoft.com/office/powerpoint/2010/main" xmlns="" val="689088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2012</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4701415-BC8E-4485-855B-A00839AFE2E4}" type="slidenum">
              <a:rPr lang="en-US"/>
              <a:pPr>
                <a:defRPr/>
              </a:pPr>
              <a:t>‹#›</a:t>
            </a:fld>
            <a:endParaRPr lang="en-US"/>
          </a:p>
        </p:txBody>
      </p:sp>
      <p:sp>
        <p:nvSpPr>
          <p:cNvPr id="7" name="Footer Placeholder 4"/>
          <p:cNvSpPr>
            <a:spLocks noGrp="1"/>
          </p:cNvSpPr>
          <p:nvPr userDrawn="1">
            <p:ph type="ftr" sz="quarter" idx="11"/>
          </p:nvPr>
        </p:nvSpPr>
        <p:spPr>
          <a:xfrm>
            <a:off x="7457089" y="6475413"/>
            <a:ext cx="1086836"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Name, Affiliation</a:t>
            </a:r>
            <a:endParaRPr lang="en-US" dirty="0"/>
          </a:p>
        </p:txBody>
      </p:sp>
    </p:spTree>
    <p:extLst>
      <p:ext uri="{BB962C8B-B14F-4D97-AF65-F5344CB8AC3E}">
        <p14:creationId xmlns:p14="http://schemas.microsoft.com/office/powerpoint/2010/main" xmlns="" val="2260915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 2012</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844E50E-0FEC-428F-A65E-6BAA3355F8ED}" type="slidenum">
              <a:rPr lang="en-US"/>
              <a:pPr>
                <a:defRPr/>
              </a:pPr>
              <a:t>‹#›</a:t>
            </a:fld>
            <a:endParaRPr lang="en-US"/>
          </a:p>
        </p:txBody>
      </p:sp>
      <p:sp>
        <p:nvSpPr>
          <p:cNvPr id="8" name="Footer Placeholder 4"/>
          <p:cNvSpPr>
            <a:spLocks noGrp="1"/>
          </p:cNvSpPr>
          <p:nvPr userDrawn="1">
            <p:ph type="ftr" sz="quarter" idx="11"/>
          </p:nvPr>
        </p:nvSpPr>
        <p:spPr>
          <a:xfrm>
            <a:off x="7457089" y="6475413"/>
            <a:ext cx="1086836"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Name, Affiliation</a:t>
            </a:r>
            <a:endParaRPr lang="en-US" dirty="0"/>
          </a:p>
        </p:txBody>
      </p:sp>
    </p:spTree>
    <p:extLst>
      <p:ext uri="{BB962C8B-B14F-4D97-AF65-F5344CB8AC3E}">
        <p14:creationId xmlns:p14="http://schemas.microsoft.com/office/powerpoint/2010/main" xmlns="" val="3943938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Nov 2012</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6041C751-5EAF-4FD7-974A-DE2DDE124BA4}" type="slidenum">
              <a:rPr lang="en-US"/>
              <a:pPr>
                <a:defRPr/>
              </a:pPr>
              <a:t>‹#›</a:t>
            </a:fld>
            <a:endParaRPr lang="en-US"/>
          </a:p>
        </p:txBody>
      </p:sp>
      <p:sp>
        <p:nvSpPr>
          <p:cNvPr id="10" name="Footer Placeholder 4"/>
          <p:cNvSpPr>
            <a:spLocks noGrp="1"/>
          </p:cNvSpPr>
          <p:nvPr userDrawn="1">
            <p:ph type="ftr" sz="quarter" idx="11"/>
          </p:nvPr>
        </p:nvSpPr>
        <p:spPr>
          <a:xfrm>
            <a:off x="7457089" y="6475413"/>
            <a:ext cx="1086836"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Name, Affiliation</a:t>
            </a:r>
            <a:endParaRPr lang="en-US" dirty="0"/>
          </a:p>
        </p:txBody>
      </p:sp>
    </p:spTree>
    <p:extLst>
      <p:ext uri="{BB962C8B-B14F-4D97-AF65-F5344CB8AC3E}">
        <p14:creationId xmlns:p14="http://schemas.microsoft.com/office/powerpoint/2010/main" xmlns="" val="92751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Nov 2012</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E7C228C2-48AD-4DF3-BC6A-E76A931B2553}" type="slidenum">
              <a:rPr lang="en-US"/>
              <a:pPr>
                <a:defRPr/>
              </a:pPr>
              <a:t>‹#›</a:t>
            </a:fld>
            <a:endParaRPr lang="en-US"/>
          </a:p>
        </p:txBody>
      </p:sp>
      <p:sp>
        <p:nvSpPr>
          <p:cNvPr id="6" name="Footer Placeholder 4"/>
          <p:cNvSpPr>
            <a:spLocks noGrp="1"/>
          </p:cNvSpPr>
          <p:nvPr userDrawn="1">
            <p:ph type="ftr" sz="quarter" idx="11"/>
          </p:nvPr>
        </p:nvSpPr>
        <p:spPr>
          <a:xfrm>
            <a:off x="7457089" y="6475413"/>
            <a:ext cx="1086836"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Name, Affiliation</a:t>
            </a:r>
            <a:endParaRPr lang="en-US" dirty="0"/>
          </a:p>
        </p:txBody>
      </p:sp>
    </p:spTree>
    <p:extLst>
      <p:ext uri="{BB962C8B-B14F-4D97-AF65-F5344CB8AC3E}">
        <p14:creationId xmlns:p14="http://schemas.microsoft.com/office/powerpoint/2010/main" xmlns="" val="2585426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Nov 2012</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10231BD-531B-49AF-AA30-64F98DD92A9A}" type="slidenum">
              <a:rPr lang="en-US"/>
              <a:pPr>
                <a:defRPr/>
              </a:pPr>
              <a:t>‹#›</a:t>
            </a:fld>
            <a:endParaRPr lang="en-US"/>
          </a:p>
        </p:txBody>
      </p:sp>
      <p:sp>
        <p:nvSpPr>
          <p:cNvPr id="5" name="Footer Placeholder 4"/>
          <p:cNvSpPr>
            <a:spLocks noGrp="1"/>
          </p:cNvSpPr>
          <p:nvPr userDrawn="1">
            <p:ph type="ftr" sz="quarter" idx="11"/>
          </p:nvPr>
        </p:nvSpPr>
        <p:spPr>
          <a:xfrm>
            <a:off x="7457089" y="6475413"/>
            <a:ext cx="1086836"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Name, Affiliation</a:t>
            </a:r>
            <a:endParaRPr lang="en-US" dirty="0"/>
          </a:p>
        </p:txBody>
      </p:sp>
    </p:spTree>
    <p:extLst>
      <p:ext uri="{BB962C8B-B14F-4D97-AF65-F5344CB8AC3E}">
        <p14:creationId xmlns:p14="http://schemas.microsoft.com/office/powerpoint/2010/main" xmlns="" val="448260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Name, Affiliation</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ACC48A9-9636-4F46-9C50-C7656F5D7822}" type="slidenum">
              <a:rPr lang="en-US"/>
              <a:pPr>
                <a:defRPr/>
              </a:pPr>
              <a:t>‹#›</a:t>
            </a:fld>
            <a:endParaRPr lang="en-US"/>
          </a:p>
        </p:txBody>
      </p:sp>
    </p:spTree>
    <p:extLst>
      <p:ext uri="{BB962C8B-B14F-4D97-AF65-F5344CB8AC3E}">
        <p14:creationId xmlns:p14="http://schemas.microsoft.com/office/powerpoint/2010/main" xmlns="" val="170399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 2012</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58F8CA2-6F99-4FC2-9AA2-6E1392710FB0}" type="slidenum">
              <a:rPr lang="en-US"/>
              <a:pPr>
                <a:defRPr/>
              </a:pPr>
              <a:t>‹#›</a:t>
            </a:fld>
            <a:endParaRPr lang="en-US"/>
          </a:p>
        </p:txBody>
      </p:sp>
      <p:sp>
        <p:nvSpPr>
          <p:cNvPr id="8" name="Footer Placeholder 4"/>
          <p:cNvSpPr txBox="1">
            <a:spLocks/>
          </p:cNvSpPr>
          <p:nvPr userDrawn="1"/>
        </p:nvSpPr>
        <p:spPr bwMode="auto">
          <a:xfrm>
            <a:off x="7004016" y="6475413"/>
            <a:ext cx="1539909"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Rolf de Vegt, Qualcomm</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xmlns="" val="3314308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smtClean="0"/>
            </a:lvl1pPr>
          </a:lstStyle>
          <a:p>
            <a:pPr>
              <a:defRPr/>
            </a:pPr>
            <a:r>
              <a:rPr lang="en-US" dirty="0" smtClean="0"/>
              <a:t>Nov 2012</a:t>
            </a:r>
            <a:endParaRPr lang="en-US" dirty="0"/>
          </a:p>
        </p:txBody>
      </p:sp>
      <p:sp>
        <p:nvSpPr>
          <p:cNvPr id="1029" name="Rectangle 5"/>
          <p:cNvSpPr>
            <a:spLocks noGrp="1" noChangeArrowheads="1"/>
          </p:cNvSpPr>
          <p:nvPr>
            <p:ph type="ftr" sz="quarter" idx="3"/>
          </p:nvPr>
        </p:nvSpPr>
        <p:spPr bwMode="auto">
          <a:xfrm>
            <a:off x="7508385" y="6475413"/>
            <a:ext cx="1035540"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smtClean="0"/>
            </a:lvl1pPr>
          </a:lstStyle>
          <a:p>
            <a:pPr>
              <a:defRPr/>
            </a:pPr>
            <a:r>
              <a:rPr lang="en-US" dirty="0" err="1" smtClean="0"/>
              <a:t>MediaTek</a:t>
            </a:r>
            <a:r>
              <a:rPr lang="en-US" dirty="0" smtClean="0"/>
              <a:t>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5CF10EE3-E1EB-4A5E-ABF0-4528CF68232E}"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a:t>
            </a:r>
            <a:r>
              <a:rPr lang="en-US" sz="1800" b="1" kern="1200" dirty="0" smtClean="0">
                <a:solidFill>
                  <a:schemeClr val="tx1"/>
                </a:solidFill>
                <a:latin typeface="Times New Roman" pitchFamily="18" charset="0"/>
                <a:ea typeface="+mn-ea"/>
                <a:cs typeface="+mn-cs"/>
              </a:rPr>
              <a:t>11-12/1355r1</a:t>
            </a:r>
            <a:endParaRPr lang="en-US" sz="18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1050672"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spAutoFit/>
          </a:bodyPr>
          <a:lstStyle/>
          <a:p>
            <a:r>
              <a:rPr lang="en-US" dirty="0" smtClean="0"/>
              <a:t>11ah Submission</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package" Target="../embeddings/Microsoft_Office_Word_Macro-Enabled_Document1.docm"/></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package" Target="../embeddings/Microsoft_Office_Word_Macro-Enabled_Document2.docm"/></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Microsoft_Word_97_-_2003___311111111111111.doc"/><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package" Target="../embeddings/Microsoft_Office_Word_Macro-Enabled_Template3.dotm"/></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package" Target="../embeddings/Microsoft_Office_Word_Macro-Enabled_Document4.docm"/></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Office_Word_Macro-Enabled_Document5.docm"/><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685800"/>
            <a:ext cx="8305800" cy="1066800"/>
          </a:xfrm>
        </p:spPr>
        <p:txBody>
          <a:bodyPr/>
          <a:lstStyle/>
          <a:p>
            <a:endParaRPr lang="en-US" dirty="0" smtClean="0"/>
          </a:p>
        </p:txBody>
      </p:sp>
      <p:sp>
        <p:nvSpPr>
          <p:cNvPr id="11267" name="Rectangle 6"/>
          <p:cNvSpPr>
            <a:spLocks noGrp="1" noChangeArrowheads="1"/>
          </p:cNvSpPr>
          <p:nvPr>
            <p:ph type="body" idx="1"/>
          </p:nvPr>
        </p:nvSpPr>
        <p:spPr>
          <a:xfrm>
            <a:off x="685800" y="1524000"/>
            <a:ext cx="7772400" cy="381000"/>
          </a:xfrm>
        </p:spPr>
        <p:txBody>
          <a:bodyPr/>
          <a:lstStyle/>
          <a:p>
            <a:pPr algn="ctr">
              <a:buFontTx/>
              <a:buNone/>
            </a:pPr>
            <a:r>
              <a:rPr lang="en-US" sz="2000" dirty="0" smtClean="0"/>
              <a:t>Date:</a:t>
            </a:r>
            <a:r>
              <a:rPr lang="en-US" sz="2000" b="0" dirty="0" smtClean="0"/>
              <a:t> 2012-11-11</a:t>
            </a:r>
          </a:p>
        </p:txBody>
      </p:sp>
      <p:graphicFrame>
        <p:nvGraphicFramePr>
          <p:cNvPr id="11268" name="Object 11"/>
          <p:cNvGraphicFramePr>
            <a:graphicFrameLocks noChangeAspect="1"/>
          </p:cNvGraphicFramePr>
          <p:nvPr>
            <p:extLst>
              <p:ext uri="{D42A27DB-BD31-4B8C-83A1-F6EECF244321}">
                <p14:modId xmlns="" xmlns:p14="http://schemas.microsoft.com/office/powerpoint/2010/main" val="1399022166"/>
              </p:ext>
            </p:extLst>
          </p:nvPr>
        </p:nvGraphicFramePr>
        <p:xfrm>
          <a:off x="1285875" y="2219325"/>
          <a:ext cx="6791325" cy="4495800"/>
        </p:xfrm>
        <a:graphic>
          <a:graphicData uri="http://schemas.openxmlformats.org/presentationml/2006/ole">
            <p:oleObj spid="_x0000_s151554" name="Macro-Enabled Template" r:id="rId4" imgW="8957228" imgH="5919088" progId="Word.DocumentMacroEnabled.12">
              <p:embed/>
            </p:oleObj>
          </a:graphicData>
        </a:graphic>
      </p:graphicFrame>
      <p:sp>
        <p:nvSpPr>
          <p:cNvPr id="11269" name="Rectangle 12"/>
          <p:cNvSpPr>
            <a:spLocks noChangeArrowheads="1"/>
          </p:cNvSpPr>
          <p:nvPr/>
        </p:nvSpPr>
        <p:spPr bwMode="auto">
          <a:xfrm>
            <a:off x="228600" y="19050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b="1"/>
              <a:t>Authors:</a:t>
            </a:r>
            <a:endParaRPr lang="en-US" sz="2000"/>
          </a:p>
        </p:txBody>
      </p:sp>
      <p:sp>
        <p:nvSpPr>
          <p:cNvPr id="11270" name="Date Placeholder 2"/>
          <p:cNvSpPr>
            <a:spLocks noGrp="1"/>
          </p:cNvSpPr>
          <p:nvPr>
            <p:ph type="dt" sz="quarter" idx="10"/>
          </p:nvPr>
        </p:nvSpPr>
        <p:spPr>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smtClean="0"/>
              <a:t>Nov 2012</a:t>
            </a:r>
            <a:endParaRPr lang="en-US" sz="1800" dirty="0"/>
          </a:p>
        </p:txBody>
      </p:sp>
      <p:sp>
        <p:nvSpPr>
          <p:cNvPr id="11271" name="Footer Placeholder 3"/>
          <p:cNvSpPr>
            <a:spLocks noGrp="1"/>
          </p:cNvSpPr>
          <p:nvPr>
            <p:ph type="ftr" sz="quarter" idx="12"/>
          </p:nvPr>
        </p:nvSpPr>
        <p:spPr>
          <a:xfrm>
            <a:off x="7233392" y="6475413"/>
            <a:ext cx="1508233" cy="184666"/>
          </a:xfrm>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James Wang, </a:t>
            </a:r>
            <a:r>
              <a:rPr lang="en-US" dirty="0" err="1" smtClean="0"/>
              <a:t>MediaTek</a:t>
            </a:r>
            <a:endParaRPr lang="en-US" dirty="0"/>
          </a:p>
        </p:txBody>
      </p:sp>
      <p:sp>
        <p:nvSpPr>
          <p:cNvPr id="11272" name="Slide Number Placeholder 4"/>
          <p:cNvSpPr>
            <a:spLocks noGrp="1"/>
          </p:cNvSpPr>
          <p:nvPr>
            <p:ph type="sldNum" sz="quarter" idx="11"/>
          </p:nvPr>
        </p:nvSpPr>
        <p:spPr>
          <a:xfrm>
            <a:off x="3751864" y="6475413"/>
            <a:ext cx="1086836" cy="184666"/>
          </a:xfrm>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Slide </a:t>
            </a:r>
            <a:fld id="{A7701605-0518-44D4-AA13-A8E84E2689B9}" type="slidenum">
              <a:rPr lang="en-US" smtClean="0"/>
              <a:pPr/>
              <a:t>1</a:t>
            </a:fld>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Benefits of the </a:t>
            </a:r>
            <a:r>
              <a:rPr lang="en-US" sz="2800" dirty="0" err="1" smtClean="0"/>
              <a:t>Sectorized</a:t>
            </a:r>
            <a:r>
              <a:rPr lang="en-US" sz="2800" dirty="0" smtClean="0"/>
              <a:t> Beam Operation</a:t>
            </a:r>
            <a:endParaRPr lang="en-US" sz="2800" dirty="0"/>
          </a:p>
        </p:txBody>
      </p:sp>
      <p:sp>
        <p:nvSpPr>
          <p:cNvPr id="3" name="Content Placeholder 2"/>
          <p:cNvSpPr>
            <a:spLocks noGrp="1"/>
          </p:cNvSpPr>
          <p:nvPr>
            <p:ph idx="1"/>
          </p:nvPr>
        </p:nvSpPr>
        <p:spPr>
          <a:xfrm>
            <a:off x="381000" y="1524000"/>
            <a:ext cx="8305800" cy="4267200"/>
          </a:xfrm>
        </p:spPr>
        <p:txBody>
          <a:bodyPr/>
          <a:lstStyle/>
          <a:p>
            <a:r>
              <a:rPr lang="en-US" sz="1600" dirty="0" err="1" smtClean="0"/>
              <a:t>Sectorized</a:t>
            </a:r>
            <a:r>
              <a:rPr lang="en-US" sz="1600" dirty="0" smtClean="0"/>
              <a:t> beam transmission reduces interference to the neighboring AP and stations</a:t>
            </a:r>
          </a:p>
          <a:p>
            <a:pPr>
              <a:buNone/>
            </a:pPr>
            <a:endParaRPr lang="en-US" sz="2000" dirty="0" smtClean="0"/>
          </a:p>
          <a:p>
            <a:pPr>
              <a:buNone/>
            </a:pPr>
            <a:endParaRPr lang="en-US" sz="2000" dirty="0" smtClean="0"/>
          </a:p>
          <a:p>
            <a:pPr>
              <a:buNone/>
            </a:pPr>
            <a:endParaRPr lang="en-US" sz="2000" dirty="0" smtClean="0"/>
          </a:p>
          <a:p>
            <a:pPr>
              <a:buNone/>
            </a:pPr>
            <a:endParaRPr lang="en-US" sz="2000" dirty="0" smtClean="0"/>
          </a:p>
          <a:p>
            <a:pPr>
              <a:buNone/>
            </a:pPr>
            <a:endParaRPr lang="en-US" sz="2000" dirty="0" smtClean="0"/>
          </a:p>
          <a:p>
            <a:r>
              <a:rPr lang="en-US" sz="1600" dirty="0" err="1" smtClean="0"/>
              <a:t>Sectorized</a:t>
            </a:r>
            <a:r>
              <a:rPr lang="en-US" sz="1600" dirty="0" smtClean="0"/>
              <a:t> beam reception reduces interference from the neighboring AP and stations</a:t>
            </a:r>
          </a:p>
          <a:p>
            <a:pPr>
              <a:buNone/>
            </a:pPr>
            <a:endParaRPr lang="en-US" sz="2000" dirty="0"/>
          </a:p>
        </p:txBody>
      </p:sp>
      <p:sp>
        <p:nvSpPr>
          <p:cNvPr id="4" name="Date Placeholder 3"/>
          <p:cNvSpPr>
            <a:spLocks noGrp="1"/>
          </p:cNvSpPr>
          <p:nvPr>
            <p:ph type="dt" sz="half" idx="10"/>
          </p:nvPr>
        </p:nvSpPr>
        <p:spPr>
          <a:xfrm>
            <a:off x="7543800" y="6477000"/>
            <a:ext cx="1469761" cy="184666"/>
          </a:xfrm>
        </p:spPr>
        <p:txBody>
          <a:bodyPr/>
          <a:lstStyle/>
          <a:p>
            <a:r>
              <a:rPr lang="en-US" altLang="ja-JP" sz="1200" b="0" dirty="0" smtClean="0"/>
              <a:t>James Wang, </a:t>
            </a:r>
            <a:r>
              <a:rPr lang="en-US" altLang="ja-JP" sz="1200" b="0" dirty="0" err="1" smtClean="0"/>
              <a:t>MediaTek</a:t>
            </a:r>
            <a:endParaRPr lang="en-US" altLang="ja-JP" sz="1200" b="0" dirty="0"/>
          </a:p>
        </p:txBody>
      </p:sp>
      <p:sp>
        <p:nvSpPr>
          <p:cNvPr id="6" name="Slide Number Placeholder 5"/>
          <p:cNvSpPr>
            <a:spLocks noGrp="1"/>
          </p:cNvSpPr>
          <p:nvPr>
            <p:ph type="sldNum" sz="quarter" idx="4294967295"/>
          </p:nvPr>
        </p:nvSpPr>
        <p:spPr>
          <a:xfrm>
            <a:off x="4343400" y="6453187"/>
            <a:ext cx="463550" cy="404813"/>
          </a:xfrm>
          <a:prstGeom prst="rect">
            <a:avLst/>
          </a:prstGeom>
        </p:spPr>
        <p:txBody>
          <a:bodyPr/>
          <a:lstStyle/>
          <a:p>
            <a:fld id="{2D56EDC5-9636-4E0F-8B4E-D0E0396EEC00}" type="slidenum">
              <a:rPr lang="en-US" altLang="ja-JP" smtClean="0"/>
              <a:pPr/>
              <a:t>10</a:t>
            </a:fld>
            <a:endParaRPr lang="en-US" altLang="ja-JP" dirty="0"/>
          </a:p>
        </p:txBody>
      </p:sp>
      <p:grpSp>
        <p:nvGrpSpPr>
          <p:cNvPr id="5" name="Group 53"/>
          <p:cNvGrpSpPr/>
          <p:nvPr/>
        </p:nvGrpSpPr>
        <p:grpSpPr>
          <a:xfrm>
            <a:off x="1488549" y="1835299"/>
            <a:ext cx="5981292" cy="1882813"/>
            <a:chOff x="715342" y="2327491"/>
            <a:chExt cx="7454777" cy="2744749"/>
          </a:xfrm>
        </p:grpSpPr>
        <p:grpSp>
          <p:nvGrpSpPr>
            <p:cNvPr id="7" name="Group 11"/>
            <p:cNvGrpSpPr/>
            <p:nvPr/>
          </p:nvGrpSpPr>
          <p:grpSpPr>
            <a:xfrm>
              <a:off x="2167203" y="2727072"/>
              <a:ext cx="304800" cy="2086984"/>
              <a:chOff x="2133600" y="3493148"/>
              <a:chExt cx="304800" cy="2594120"/>
            </a:xfrm>
          </p:grpSpPr>
          <p:sp>
            <p:nvSpPr>
              <p:cNvPr id="13" name="Isosceles Triangle 12"/>
              <p:cNvSpPr/>
              <p:nvPr/>
            </p:nvSpPr>
            <p:spPr bwMode="auto">
              <a:xfrm>
                <a:off x="2133600" y="3742530"/>
                <a:ext cx="304800" cy="2344738"/>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i="0" u="none" strike="noStrike" cap="none" normalizeH="0" baseline="0" smtClean="0">
                  <a:ln>
                    <a:noFill/>
                  </a:ln>
                  <a:solidFill>
                    <a:schemeClr val="tx1"/>
                  </a:solidFill>
                  <a:effectLst/>
                  <a:latin typeface="Arial" charset="0"/>
                  <a:ea typeface="標楷體" pitchFamily="65" charset="-120"/>
                  <a:cs typeface="Arial" charset="0"/>
                </a:endParaRPr>
              </a:p>
            </p:txBody>
          </p:sp>
          <p:grpSp>
            <p:nvGrpSpPr>
              <p:cNvPr id="8" name="Group 42"/>
              <p:cNvGrpSpPr/>
              <p:nvPr/>
            </p:nvGrpSpPr>
            <p:grpSpPr>
              <a:xfrm>
                <a:off x="2133600" y="3493148"/>
                <a:ext cx="304800" cy="249382"/>
                <a:chOff x="7467600" y="4076698"/>
                <a:chExt cx="304800" cy="249382"/>
              </a:xfrm>
            </p:grpSpPr>
            <p:cxnSp>
              <p:nvCxnSpPr>
                <p:cNvPr id="15" name="Straight Connector 14"/>
                <p:cNvCxnSpPr/>
                <p:nvPr/>
              </p:nvCxnSpPr>
              <p:spPr bwMode="auto">
                <a:xfrm rot="16200000" flipV="1">
                  <a:off x="7419109" y="4125189"/>
                  <a:ext cx="249382"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 name="Straight Connector 15"/>
                <p:cNvCxnSpPr/>
                <p:nvPr/>
              </p:nvCxnSpPr>
              <p:spPr bwMode="auto">
                <a:xfrm rot="5400000" flipH="1" flipV="1">
                  <a:off x="7571509" y="4125189"/>
                  <a:ext cx="249382"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sp>
          <p:nvSpPr>
            <p:cNvPr id="18" name="Rectangle 17"/>
            <p:cNvSpPr/>
            <p:nvPr/>
          </p:nvSpPr>
          <p:spPr bwMode="auto">
            <a:xfrm>
              <a:off x="1466966" y="4106711"/>
              <a:ext cx="391105" cy="23580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i="0" u="none" strike="noStrike" cap="none" normalizeH="0" baseline="0" smtClean="0">
                <a:ln>
                  <a:noFill/>
                </a:ln>
                <a:solidFill>
                  <a:schemeClr val="tx1"/>
                </a:solidFill>
                <a:effectLst/>
                <a:latin typeface="Arial" charset="0"/>
                <a:ea typeface="標楷體" pitchFamily="65" charset="-120"/>
                <a:cs typeface="Arial" charset="0"/>
              </a:endParaRPr>
            </a:p>
          </p:txBody>
        </p:sp>
        <p:grpSp>
          <p:nvGrpSpPr>
            <p:cNvPr id="9" name="Group 38"/>
            <p:cNvGrpSpPr/>
            <p:nvPr/>
          </p:nvGrpSpPr>
          <p:grpSpPr>
            <a:xfrm>
              <a:off x="1329152" y="3824354"/>
              <a:ext cx="279699" cy="301214"/>
              <a:chOff x="4572000" y="4114800"/>
              <a:chExt cx="460376" cy="838200"/>
            </a:xfrm>
          </p:grpSpPr>
          <p:cxnSp>
            <p:nvCxnSpPr>
              <p:cNvPr id="20" name="Straight Connector 19"/>
              <p:cNvCxnSpPr/>
              <p:nvPr/>
            </p:nvCxnSpPr>
            <p:spPr bwMode="auto">
              <a:xfrm rot="5400000" flipH="1" flipV="1">
                <a:off x="4535488" y="4686300"/>
                <a:ext cx="5334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 name="Straight Connector 20"/>
              <p:cNvCxnSpPr/>
              <p:nvPr/>
            </p:nvCxnSpPr>
            <p:spPr bwMode="auto">
              <a:xfrm rot="16200000" flipV="1">
                <a:off x="4534694" y="4152106"/>
                <a:ext cx="304800" cy="23018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 name="Straight Connector 21"/>
              <p:cNvCxnSpPr/>
              <p:nvPr/>
            </p:nvCxnSpPr>
            <p:spPr bwMode="auto">
              <a:xfrm rot="5400000" flipH="1" flipV="1">
                <a:off x="4764882" y="4152106"/>
                <a:ext cx="304800" cy="23018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23" name="Rectangle 22"/>
            <p:cNvSpPr/>
            <p:nvPr/>
          </p:nvSpPr>
          <p:spPr bwMode="auto">
            <a:xfrm>
              <a:off x="6675170" y="4130021"/>
              <a:ext cx="391105" cy="23580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i="0" u="none" strike="noStrike" cap="none" normalizeH="0" baseline="0" smtClean="0">
                <a:ln>
                  <a:noFill/>
                </a:ln>
                <a:solidFill>
                  <a:schemeClr val="tx1"/>
                </a:solidFill>
                <a:effectLst/>
                <a:latin typeface="Arial" charset="0"/>
                <a:ea typeface="標楷體" pitchFamily="65" charset="-120"/>
                <a:cs typeface="Arial" charset="0"/>
              </a:endParaRPr>
            </a:p>
          </p:txBody>
        </p:sp>
        <p:grpSp>
          <p:nvGrpSpPr>
            <p:cNvPr id="10" name="Group 38"/>
            <p:cNvGrpSpPr/>
            <p:nvPr/>
          </p:nvGrpSpPr>
          <p:grpSpPr>
            <a:xfrm>
              <a:off x="6537356" y="3847664"/>
              <a:ext cx="279699" cy="301214"/>
              <a:chOff x="4572000" y="4114800"/>
              <a:chExt cx="460376" cy="838200"/>
            </a:xfrm>
          </p:grpSpPr>
          <p:cxnSp>
            <p:nvCxnSpPr>
              <p:cNvPr id="25" name="Straight Connector 24"/>
              <p:cNvCxnSpPr/>
              <p:nvPr/>
            </p:nvCxnSpPr>
            <p:spPr bwMode="auto">
              <a:xfrm rot="5400000" flipH="1" flipV="1">
                <a:off x="4535488" y="4686300"/>
                <a:ext cx="5334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6" name="Straight Connector 25"/>
              <p:cNvCxnSpPr/>
              <p:nvPr/>
            </p:nvCxnSpPr>
            <p:spPr bwMode="auto">
              <a:xfrm rot="16200000" flipV="1">
                <a:off x="4534694" y="4152106"/>
                <a:ext cx="304800" cy="23018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7" name="Straight Connector 26"/>
              <p:cNvCxnSpPr/>
              <p:nvPr/>
            </p:nvCxnSpPr>
            <p:spPr bwMode="auto">
              <a:xfrm rot="5400000" flipH="1" flipV="1">
                <a:off x="4764882" y="4152106"/>
                <a:ext cx="304800" cy="23018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1" name="Group 47"/>
            <p:cNvGrpSpPr/>
            <p:nvPr/>
          </p:nvGrpSpPr>
          <p:grpSpPr>
            <a:xfrm>
              <a:off x="5742233" y="2539191"/>
              <a:ext cx="304800" cy="2086984"/>
              <a:chOff x="2133600" y="3493148"/>
              <a:chExt cx="304800" cy="2594120"/>
            </a:xfrm>
          </p:grpSpPr>
          <p:sp>
            <p:nvSpPr>
              <p:cNvPr id="49" name="Isosceles Triangle 48"/>
              <p:cNvSpPr/>
              <p:nvPr/>
            </p:nvSpPr>
            <p:spPr bwMode="auto">
              <a:xfrm>
                <a:off x="2133600" y="3742530"/>
                <a:ext cx="304800" cy="2344738"/>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i="0" u="none" strike="noStrike" cap="none" normalizeH="0" baseline="0" smtClean="0">
                  <a:ln>
                    <a:noFill/>
                  </a:ln>
                  <a:solidFill>
                    <a:schemeClr val="tx1"/>
                  </a:solidFill>
                  <a:effectLst/>
                  <a:latin typeface="Arial" charset="0"/>
                  <a:ea typeface="標楷體" pitchFamily="65" charset="-120"/>
                  <a:cs typeface="Arial" charset="0"/>
                </a:endParaRPr>
              </a:p>
            </p:txBody>
          </p:sp>
          <p:grpSp>
            <p:nvGrpSpPr>
              <p:cNvPr id="12" name="Group 42"/>
              <p:cNvGrpSpPr/>
              <p:nvPr/>
            </p:nvGrpSpPr>
            <p:grpSpPr>
              <a:xfrm>
                <a:off x="2133600" y="3493148"/>
                <a:ext cx="304800" cy="249382"/>
                <a:chOff x="7467600" y="4076698"/>
                <a:chExt cx="304800" cy="249382"/>
              </a:xfrm>
            </p:grpSpPr>
            <p:cxnSp>
              <p:nvCxnSpPr>
                <p:cNvPr id="51" name="Straight Connector 50"/>
                <p:cNvCxnSpPr/>
                <p:nvPr/>
              </p:nvCxnSpPr>
              <p:spPr bwMode="auto">
                <a:xfrm rot="16200000" flipV="1">
                  <a:off x="7419109" y="4125189"/>
                  <a:ext cx="249382"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Straight Connector 51"/>
                <p:cNvCxnSpPr/>
                <p:nvPr/>
              </p:nvCxnSpPr>
              <p:spPr bwMode="auto">
                <a:xfrm rot="5400000" flipH="1" flipV="1">
                  <a:off x="7571509" y="4125189"/>
                  <a:ext cx="249382"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cxnSp>
          <p:nvCxnSpPr>
            <p:cNvPr id="60" name="Straight Arrow Connector 59"/>
            <p:cNvCxnSpPr/>
            <p:nvPr/>
          </p:nvCxnSpPr>
          <p:spPr bwMode="auto">
            <a:xfrm>
              <a:off x="2469166" y="2890776"/>
              <a:ext cx="1763049" cy="329583"/>
            </a:xfrm>
            <a:prstGeom prst="straightConnector1">
              <a:avLst/>
            </a:prstGeom>
            <a:solidFill>
              <a:schemeClr val="accent1"/>
            </a:solidFill>
            <a:ln w="38100" cap="flat" cmpd="sng" algn="ctr">
              <a:solidFill>
                <a:srgbClr val="9D9D9D"/>
              </a:solidFill>
              <a:prstDash val="dash"/>
              <a:round/>
              <a:headEnd type="none" w="med" len="med"/>
              <a:tailEnd type="arrow" w="med" len="med"/>
            </a:ln>
            <a:effectLst/>
          </p:spPr>
        </p:cxnSp>
        <p:sp>
          <p:nvSpPr>
            <p:cNvPr id="66" name="Oval 65"/>
            <p:cNvSpPr/>
            <p:nvPr/>
          </p:nvSpPr>
          <p:spPr bwMode="auto">
            <a:xfrm>
              <a:off x="826083" y="2361313"/>
              <a:ext cx="3377901" cy="2710927"/>
            </a:xfrm>
            <a:prstGeom prst="ellipse">
              <a:avLst/>
            </a:prstGeom>
            <a:noFill/>
            <a:ln w="9525" cap="flat" cmpd="sng" algn="ctr">
              <a:solidFill>
                <a:srgbClr val="92D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i="0" u="none" strike="noStrike" cap="none" normalizeH="0" baseline="0" smtClean="0">
                <a:ln>
                  <a:noFill/>
                </a:ln>
                <a:solidFill>
                  <a:schemeClr val="tx1"/>
                </a:solidFill>
                <a:effectLst/>
                <a:latin typeface="Arial" charset="0"/>
                <a:ea typeface="標楷體" pitchFamily="65" charset="-120"/>
                <a:cs typeface="Arial" charset="0"/>
              </a:endParaRPr>
            </a:p>
          </p:txBody>
        </p:sp>
        <p:sp>
          <p:nvSpPr>
            <p:cNvPr id="67" name="Oval 66"/>
            <p:cNvSpPr/>
            <p:nvPr/>
          </p:nvSpPr>
          <p:spPr bwMode="auto">
            <a:xfrm>
              <a:off x="4910552" y="2376554"/>
              <a:ext cx="3259567" cy="2624866"/>
            </a:xfrm>
            <a:prstGeom prst="ellipse">
              <a:avLst/>
            </a:prstGeom>
            <a:noFill/>
            <a:ln w="9525" cap="flat" cmpd="sng" algn="ctr">
              <a:solidFill>
                <a:srgbClr val="92D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i="0" u="none" strike="noStrike" cap="none" normalizeH="0" baseline="0" smtClean="0">
                <a:ln>
                  <a:noFill/>
                </a:ln>
                <a:solidFill>
                  <a:schemeClr val="tx1"/>
                </a:solidFill>
                <a:effectLst/>
                <a:latin typeface="Arial" charset="0"/>
                <a:ea typeface="標楷體" pitchFamily="65" charset="-120"/>
                <a:cs typeface="Arial" charset="0"/>
              </a:endParaRPr>
            </a:p>
          </p:txBody>
        </p:sp>
        <p:sp>
          <p:nvSpPr>
            <p:cNvPr id="68" name="TextBox 67"/>
            <p:cNvSpPr txBox="1"/>
            <p:nvPr/>
          </p:nvSpPr>
          <p:spPr>
            <a:xfrm>
              <a:off x="2686202" y="4267187"/>
              <a:ext cx="1000461" cy="276999"/>
            </a:xfrm>
            <a:prstGeom prst="rect">
              <a:avLst/>
            </a:prstGeom>
            <a:noFill/>
          </p:spPr>
          <p:txBody>
            <a:bodyPr wrap="square" rtlCol="0">
              <a:spAutoFit/>
            </a:bodyPr>
            <a:lstStyle/>
            <a:p>
              <a:r>
                <a:rPr lang="en-US" dirty="0" smtClean="0"/>
                <a:t>BSS1</a:t>
              </a:r>
              <a:endParaRPr lang="en-US" dirty="0"/>
            </a:p>
          </p:txBody>
        </p:sp>
        <p:sp>
          <p:nvSpPr>
            <p:cNvPr id="69" name="TextBox 68"/>
            <p:cNvSpPr txBox="1"/>
            <p:nvPr/>
          </p:nvSpPr>
          <p:spPr>
            <a:xfrm>
              <a:off x="7131978" y="4031072"/>
              <a:ext cx="1000461" cy="276999"/>
            </a:xfrm>
            <a:prstGeom prst="rect">
              <a:avLst/>
            </a:prstGeom>
            <a:noFill/>
          </p:spPr>
          <p:txBody>
            <a:bodyPr wrap="square" rtlCol="0">
              <a:spAutoFit/>
            </a:bodyPr>
            <a:lstStyle/>
            <a:p>
              <a:r>
                <a:rPr lang="en-US" dirty="0" smtClean="0"/>
                <a:t>BSS2</a:t>
              </a:r>
              <a:endParaRPr lang="en-US" dirty="0"/>
            </a:p>
          </p:txBody>
        </p:sp>
        <p:sp>
          <p:nvSpPr>
            <p:cNvPr id="70" name="TextBox 69"/>
            <p:cNvSpPr txBox="1"/>
            <p:nvPr/>
          </p:nvSpPr>
          <p:spPr>
            <a:xfrm>
              <a:off x="3248324" y="3324973"/>
              <a:ext cx="2377440" cy="1015663"/>
            </a:xfrm>
            <a:prstGeom prst="rect">
              <a:avLst/>
            </a:prstGeom>
            <a:noFill/>
          </p:spPr>
          <p:txBody>
            <a:bodyPr wrap="square" rtlCol="0">
              <a:spAutoFit/>
            </a:bodyPr>
            <a:lstStyle/>
            <a:p>
              <a:pPr algn="ctr"/>
              <a:r>
                <a:rPr lang="en-US" dirty="0" smtClean="0">
                  <a:solidFill>
                    <a:schemeClr val="accent6">
                      <a:lumMod val="75000"/>
                    </a:schemeClr>
                  </a:solidFill>
                </a:rPr>
                <a:t>Reduced </a:t>
              </a:r>
            </a:p>
            <a:p>
              <a:pPr algn="ctr"/>
              <a:r>
                <a:rPr lang="en-US" dirty="0" smtClean="0">
                  <a:solidFill>
                    <a:schemeClr val="accent6">
                      <a:lumMod val="75000"/>
                    </a:schemeClr>
                  </a:solidFill>
                </a:rPr>
                <a:t>Interference</a:t>
              </a:r>
            </a:p>
            <a:p>
              <a:pPr algn="ctr"/>
              <a:r>
                <a:rPr lang="en-US" dirty="0" smtClean="0">
                  <a:solidFill>
                    <a:schemeClr val="accent6">
                      <a:lumMod val="75000"/>
                    </a:schemeClr>
                  </a:solidFill>
                </a:rPr>
                <a:t>to adjacent BSS</a:t>
              </a:r>
            </a:p>
            <a:p>
              <a:pPr algn="ctr"/>
              <a:r>
                <a:rPr lang="en-US" dirty="0" smtClean="0">
                  <a:solidFill>
                    <a:schemeClr val="accent6">
                      <a:lumMod val="75000"/>
                    </a:schemeClr>
                  </a:solidFill>
                </a:rPr>
                <a:t>via </a:t>
              </a:r>
              <a:r>
                <a:rPr lang="en-US" dirty="0" err="1" smtClean="0">
                  <a:solidFill>
                    <a:schemeClr val="accent6">
                      <a:lumMod val="75000"/>
                    </a:schemeClr>
                  </a:solidFill>
                </a:rPr>
                <a:t>Sectorized</a:t>
              </a:r>
              <a:r>
                <a:rPr lang="en-US" dirty="0" smtClean="0">
                  <a:solidFill>
                    <a:schemeClr val="accent6">
                      <a:lumMod val="75000"/>
                    </a:schemeClr>
                  </a:solidFill>
                </a:rPr>
                <a:t> </a:t>
              </a:r>
            </a:p>
            <a:p>
              <a:pPr algn="ctr"/>
              <a:r>
                <a:rPr lang="en-US" dirty="0" smtClean="0">
                  <a:solidFill>
                    <a:schemeClr val="accent6">
                      <a:lumMod val="75000"/>
                    </a:schemeClr>
                  </a:solidFill>
                </a:rPr>
                <a:t>Beam Transmission</a:t>
              </a:r>
              <a:endParaRPr lang="en-US" dirty="0">
                <a:solidFill>
                  <a:schemeClr val="accent6">
                    <a:lumMod val="75000"/>
                  </a:schemeClr>
                </a:solidFill>
              </a:endParaRPr>
            </a:p>
          </p:txBody>
        </p:sp>
        <p:cxnSp>
          <p:nvCxnSpPr>
            <p:cNvPr id="71" name="Straight Connector 70"/>
            <p:cNvCxnSpPr/>
            <p:nvPr/>
          </p:nvCxnSpPr>
          <p:spPr bwMode="auto">
            <a:xfrm rot="5400000">
              <a:off x="3637044" y="2964123"/>
              <a:ext cx="344243" cy="311972"/>
            </a:xfrm>
            <a:prstGeom prst="line">
              <a:avLst/>
            </a:prstGeom>
            <a:solidFill>
              <a:schemeClr val="accent1"/>
            </a:solidFill>
            <a:ln w="9525" cap="flat" cmpd="sng" algn="ctr">
              <a:solidFill>
                <a:srgbClr val="FF0000"/>
              </a:solidFill>
              <a:prstDash val="solid"/>
              <a:round/>
              <a:headEnd type="none" w="med" len="med"/>
              <a:tailEnd type="none" w="med" len="med"/>
            </a:ln>
            <a:effectLst/>
          </p:spPr>
        </p:cxnSp>
        <p:cxnSp>
          <p:nvCxnSpPr>
            <p:cNvPr id="72" name="Straight Connector 71"/>
            <p:cNvCxnSpPr/>
            <p:nvPr/>
          </p:nvCxnSpPr>
          <p:spPr bwMode="auto">
            <a:xfrm rot="16200000" flipH="1">
              <a:off x="3644214" y="2949779"/>
              <a:ext cx="363968" cy="363967"/>
            </a:xfrm>
            <a:prstGeom prst="line">
              <a:avLst/>
            </a:prstGeom>
            <a:solidFill>
              <a:schemeClr val="accent1"/>
            </a:solidFill>
            <a:ln w="9525" cap="flat" cmpd="sng" algn="ctr">
              <a:solidFill>
                <a:srgbClr val="FF0000"/>
              </a:solidFill>
              <a:prstDash val="solid"/>
              <a:round/>
              <a:headEnd type="none" w="med" len="med"/>
              <a:tailEnd type="none" w="med" len="med"/>
            </a:ln>
            <a:effectLst/>
          </p:spPr>
        </p:cxnSp>
        <p:sp>
          <p:nvSpPr>
            <p:cNvPr id="45" name="TextBox 44"/>
            <p:cNvSpPr txBox="1"/>
            <p:nvPr/>
          </p:nvSpPr>
          <p:spPr>
            <a:xfrm>
              <a:off x="2343615" y="3486124"/>
              <a:ext cx="1000461" cy="276999"/>
            </a:xfrm>
            <a:prstGeom prst="rect">
              <a:avLst/>
            </a:prstGeom>
            <a:noFill/>
          </p:spPr>
          <p:txBody>
            <a:bodyPr wrap="square" rtlCol="0">
              <a:spAutoFit/>
            </a:bodyPr>
            <a:lstStyle/>
            <a:p>
              <a:r>
                <a:rPr lang="en-US" dirty="0" smtClean="0"/>
                <a:t>AP1</a:t>
              </a:r>
              <a:endParaRPr lang="en-US" dirty="0"/>
            </a:p>
          </p:txBody>
        </p:sp>
        <p:sp>
          <p:nvSpPr>
            <p:cNvPr id="46" name="TextBox 45"/>
            <p:cNvSpPr txBox="1"/>
            <p:nvPr/>
          </p:nvSpPr>
          <p:spPr>
            <a:xfrm>
              <a:off x="5330788" y="3183449"/>
              <a:ext cx="1000461" cy="276999"/>
            </a:xfrm>
            <a:prstGeom prst="rect">
              <a:avLst/>
            </a:prstGeom>
            <a:noFill/>
          </p:spPr>
          <p:txBody>
            <a:bodyPr wrap="square" rtlCol="0">
              <a:spAutoFit/>
            </a:bodyPr>
            <a:lstStyle/>
            <a:p>
              <a:r>
                <a:rPr lang="en-US" dirty="0" smtClean="0"/>
                <a:t>AP2</a:t>
              </a:r>
              <a:endParaRPr lang="en-US" dirty="0"/>
            </a:p>
          </p:txBody>
        </p:sp>
        <p:sp>
          <p:nvSpPr>
            <p:cNvPr id="57" name="TextBox 56"/>
            <p:cNvSpPr txBox="1"/>
            <p:nvPr/>
          </p:nvSpPr>
          <p:spPr>
            <a:xfrm>
              <a:off x="883455" y="2327491"/>
              <a:ext cx="3188911" cy="403807"/>
            </a:xfrm>
            <a:prstGeom prst="rect">
              <a:avLst/>
            </a:prstGeom>
            <a:noFill/>
          </p:spPr>
          <p:txBody>
            <a:bodyPr wrap="square" rtlCol="0">
              <a:spAutoFit/>
            </a:bodyPr>
            <a:lstStyle/>
            <a:p>
              <a:pPr algn="ctr"/>
              <a:r>
                <a:rPr lang="en-US" dirty="0" err="1" smtClean="0"/>
                <a:t>Sectorized</a:t>
              </a:r>
              <a:r>
                <a:rPr lang="en-US" dirty="0" smtClean="0"/>
                <a:t> Beam</a:t>
              </a:r>
              <a:endParaRPr lang="en-US" dirty="0"/>
            </a:p>
          </p:txBody>
        </p:sp>
        <p:sp>
          <p:nvSpPr>
            <p:cNvPr id="44" name="Freeform 43"/>
            <p:cNvSpPr/>
            <p:nvPr/>
          </p:nvSpPr>
          <p:spPr bwMode="auto">
            <a:xfrm>
              <a:off x="1710152" y="2833754"/>
              <a:ext cx="459828" cy="593834"/>
            </a:xfrm>
            <a:custGeom>
              <a:avLst/>
              <a:gdLst>
                <a:gd name="connsiteX0" fmla="*/ 349469 w 459828"/>
                <a:gd name="connsiteY0" fmla="*/ 0 h 593834"/>
                <a:gd name="connsiteX1" fmla="*/ 65690 w 459828"/>
                <a:gd name="connsiteY1" fmla="*/ 331076 h 593834"/>
                <a:gd name="connsiteX2" fmla="*/ 49924 w 459828"/>
                <a:gd name="connsiteY2" fmla="*/ 583324 h 593834"/>
                <a:gd name="connsiteX3" fmla="*/ 365235 w 459828"/>
                <a:gd name="connsiteY3" fmla="*/ 394138 h 593834"/>
                <a:gd name="connsiteX4" fmla="*/ 459828 w 459828"/>
                <a:gd name="connsiteY4" fmla="*/ 0 h 5938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9828" h="593834">
                  <a:moveTo>
                    <a:pt x="349469" y="0"/>
                  </a:moveTo>
                  <a:cubicBezTo>
                    <a:pt x="232541" y="116927"/>
                    <a:pt x="115614" y="233855"/>
                    <a:pt x="65690" y="331076"/>
                  </a:cubicBezTo>
                  <a:cubicBezTo>
                    <a:pt x="15766" y="428297"/>
                    <a:pt x="0" y="572814"/>
                    <a:pt x="49924" y="583324"/>
                  </a:cubicBezTo>
                  <a:cubicBezTo>
                    <a:pt x="99848" y="593834"/>
                    <a:pt x="296918" y="491359"/>
                    <a:pt x="365235" y="394138"/>
                  </a:cubicBezTo>
                  <a:cubicBezTo>
                    <a:pt x="433552" y="296917"/>
                    <a:pt x="446690" y="148458"/>
                    <a:pt x="459828" y="0"/>
                  </a:cubicBezTo>
                </a:path>
              </a:pathLst>
            </a:cu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i="0" u="none" strike="noStrike" cap="none" normalizeH="0" baseline="0" smtClean="0">
                <a:ln>
                  <a:noFill/>
                </a:ln>
                <a:solidFill>
                  <a:schemeClr val="tx1"/>
                </a:solidFill>
                <a:effectLst/>
                <a:latin typeface="Times New Roman" pitchFamily="18" charset="0"/>
              </a:endParaRPr>
            </a:p>
          </p:txBody>
        </p:sp>
        <p:cxnSp>
          <p:nvCxnSpPr>
            <p:cNvPr id="48" name="Straight Arrow Connector 47"/>
            <p:cNvCxnSpPr/>
            <p:nvPr/>
          </p:nvCxnSpPr>
          <p:spPr bwMode="auto">
            <a:xfrm rot="5400000">
              <a:off x="1461297" y="3023772"/>
              <a:ext cx="717631" cy="567159"/>
            </a:xfrm>
            <a:prstGeom prst="straightConnector1">
              <a:avLst/>
            </a:prstGeom>
            <a:solidFill>
              <a:schemeClr val="accent1"/>
            </a:solidFill>
            <a:ln w="38100" cap="flat" cmpd="sng" algn="ctr">
              <a:solidFill>
                <a:srgbClr val="FF0000"/>
              </a:solidFill>
              <a:prstDash val="solid"/>
              <a:round/>
              <a:headEnd type="none" w="sm" len="sm"/>
              <a:tailEnd type="arrow"/>
            </a:ln>
            <a:effectLst/>
          </p:spPr>
        </p:cxnSp>
        <p:sp>
          <p:nvSpPr>
            <p:cNvPr id="43" name="TextBox 42"/>
            <p:cNvSpPr txBox="1"/>
            <p:nvPr/>
          </p:nvSpPr>
          <p:spPr>
            <a:xfrm>
              <a:off x="715342" y="3994659"/>
              <a:ext cx="1000461" cy="276999"/>
            </a:xfrm>
            <a:prstGeom prst="rect">
              <a:avLst/>
            </a:prstGeom>
            <a:noFill/>
          </p:spPr>
          <p:txBody>
            <a:bodyPr wrap="square" rtlCol="0">
              <a:spAutoFit/>
            </a:bodyPr>
            <a:lstStyle/>
            <a:p>
              <a:r>
                <a:rPr lang="en-US" dirty="0" smtClean="0"/>
                <a:t>STA1</a:t>
              </a:r>
              <a:endParaRPr lang="en-US" dirty="0"/>
            </a:p>
          </p:txBody>
        </p:sp>
        <p:sp>
          <p:nvSpPr>
            <p:cNvPr id="47" name="TextBox 46"/>
            <p:cNvSpPr txBox="1"/>
            <p:nvPr/>
          </p:nvSpPr>
          <p:spPr>
            <a:xfrm>
              <a:off x="6565898" y="4416567"/>
              <a:ext cx="1000461" cy="276999"/>
            </a:xfrm>
            <a:prstGeom prst="rect">
              <a:avLst/>
            </a:prstGeom>
            <a:noFill/>
          </p:spPr>
          <p:txBody>
            <a:bodyPr wrap="square" rtlCol="0">
              <a:spAutoFit/>
            </a:bodyPr>
            <a:lstStyle/>
            <a:p>
              <a:r>
                <a:rPr lang="en-US" dirty="0" smtClean="0"/>
                <a:t>STA2</a:t>
              </a:r>
              <a:endParaRPr lang="en-US" dirty="0"/>
            </a:p>
          </p:txBody>
        </p:sp>
      </p:grpSp>
      <p:grpSp>
        <p:nvGrpSpPr>
          <p:cNvPr id="14" name="Group 11"/>
          <p:cNvGrpSpPr/>
          <p:nvPr/>
        </p:nvGrpSpPr>
        <p:grpSpPr>
          <a:xfrm>
            <a:off x="2718434" y="4339370"/>
            <a:ext cx="244554" cy="1431606"/>
            <a:chOff x="2133600" y="3493148"/>
            <a:chExt cx="304800" cy="2594120"/>
          </a:xfrm>
        </p:grpSpPr>
        <p:sp>
          <p:nvSpPr>
            <p:cNvPr id="100" name="Isosceles Triangle 99"/>
            <p:cNvSpPr/>
            <p:nvPr/>
          </p:nvSpPr>
          <p:spPr bwMode="auto">
            <a:xfrm>
              <a:off x="2133600" y="3742530"/>
              <a:ext cx="304800" cy="2344738"/>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i="0" u="none" strike="noStrike" cap="none" normalizeH="0" baseline="0" smtClean="0">
                <a:ln>
                  <a:noFill/>
                </a:ln>
                <a:solidFill>
                  <a:schemeClr val="tx1"/>
                </a:solidFill>
                <a:effectLst/>
                <a:latin typeface="Arial" charset="0"/>
                <a:ea typeface="標楷體" pitchFamily="65" charset="-120"/>
                <a:cs typeface="Arial" charset="0"/>
              </a:endParaRPr>
            </a:p>
          </p:txBody>
        </p:sp>
        <p:grpSp>
          <p:nvGrpSpPr>
            <p:cNvPr id="17" name="Group 42"/>
            <p:cNvGrpSpPr/>
            <p:nvPr/>
          </p:nvGrpSpPr>
          <p:grpSpPr>
            <a:xfrm>
              <a:off x="2133600" y="3493148"/>
              <a:ext cx="304800" cy="249382"/>
              <a:chOff x="7467600" y="4076698"/>
              <a:chExt cx="304800" cy="249382"/>
            </a:xfrm>
          </p:grpSpPr>
          <p:cxnSp>
            <p:nvCxnSpPr>
              <p:cNvPr id="102" name="Straight Connector 101"/>
              <p:cNvCxnSpPr/>
              <p:nvPr/>
            </p:nvCxnSpPr>
            <p:spPr bwMode="auto">
              <a:xfrm rot="16200000" flipV="1">
                <a:off x="7419109" y="4125189"/>
                <a:ext cx="249382"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3" name="Straight Connector 102"/>
              <p:cNvCxnSpPr/>
              <p:nvPr/>
            </p:nvCxnSpPr>
            <p:spPr bwMode="auto">
              <a:xfrm rot="5400000" flipH="1" flipV="1">
                <a:off x="7571509" y="4125189"/>
                <a:ext cx="249382"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sp>
        <p:nvSpPr>
          <p:cNvPr id="61" name="Rectangle 60"/>
          <p:cNvSpPr/>
          <p:nvPr/>
        </p:nvSpPr>
        <p:spPr bwMode="auto">
          <a:xfrm>
            <a:off x="2156604" y="5285760"/>
            <a:ext cx="313801" cy="161754"/>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i="0" u="none" strike="noStrike" cap="none" normalizeH="0" baseline="0" smtClean="0">
              <a:ln>
                <a:noFill/>
              </a:ln>
              <a:solidFill>
                <a:schemeClr val="tx1"/>
              </a:solidFill>
              <a:effectLst/>
              <a:latin typeface="Arial" charset="0"/>
              <a:ea typeface="標楷體" pitchFamily="65" charset="-120"/>
              <a:cs typeface="Arial" charset="0"/>
            </a:endParaRPr>
          </a:p>
        </p:txBody>
      </p:sp>
      <p:grpSp>
        <p:nvGrpSpPr>
          <p:cNvPr id="19" name="Group 38"/>
          <p:cNvGrpSpPr/>
          <p:nvPr/>
        </p:nvGrpSpPr>
        <p:grpSpPr>
          <a:xfrm>
            <a:off x="1972884" y="5085351"/>
            <a:ext cx="369380" cy="206624"/>
            <a:chOff x="4572000" y="4114800"/>
            <a:chExt cx="460376" cy="838200"/>
          </a:xfrm>
        </p:grpSpPr>
        <p:cxnSp>
          <p:nvCxnSpPr>
            <p:cNvPr id="97" name="Straight Connector 96"/>
            <p:cNvCxnSpPr/>
            <p:nvPr/>
          </p:nvCxnSpPr>
          <p:spPr bwMode="auto">
            <a:xfrm rot="5400000" flipH="1" flipV="1">
              <a:off x="4535488" y="4686300"/>
              <a:ext cx="5334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8" name="Straight Connector 97"/>
            <p:cNvCxnSpPr/>
            <p:nvPr/>
          </p:nvCxnSpPr>
          <p:spPr bwMode="auto">
            <a:xfrm rot="16200000" flipV="1">
              <a:off x="4534694" y="4152106"/>
              <a:ext cx="304800" cy="23018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9" name="Straight Connector 98"/>
            <p:cNvCxnSpPr/>
            <p:nvPr/>
          </p:nvCxnSpPr>
          <p:spPr bwMode="auto">
            <a:xfrm rot="5400000" flipH="1" flipV="1">
              <a:off x="4764882" y="4152106"/>
              <a:ext cx="304800" cy="23018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65" name="Rectangle 64"/>
          <p:cNvSpPr/>
          <p:nvPr/>
        </p:nvSpPr>
        <p:spPr bwMode="auto">
          <a:xfrm>
            <a:off x="6335372" y="5301750"/>
            <a:ext cx="313801" cy="161754"/>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i="0" u="none" strike="noStrike" cap="none" normalizeH="0" baseline="0" smtClean="0">
              <a:ln>
                <a:noFill/>
              </a:ln>
              <a:solidFill>
                <a:schemeClr val="tx1"/>
              </a:solidFill>
              <a:effectLst/>
              <a:latin typeface="Arial" charset="0"/>
              <a:ea typeface="標楷體" pitchFamily="65" charset="-120"/>
              <a:cs typeface="Arial" charset="0"/>
            </a:endParaRPr>
          </a:p>
        </p:txBody>
      </p:sp>
      <p:grpSp>
        <p:nvGrpSpPr>
          <p:cNvPr id="24" name="Group 38"/>
          <p:cNvGrpSpPr/>
          <p:nvPr/>
        </p:nvGrpSpPr>
        <p:grpSpPr>
          <a:xfrm>
            <a:off x="6158378" y="5108065"/>
            <a:ext cx="369380" cy="206624"/>
            <a:chOff x="4572000" y="4114800"/>
            <a:chExt cx="460376" cy="838200"/>
          </a:xfrm>
        </p:grpSpPr>
        <p:cxnSp>
          <p:nvCxnSpPr>
            <p:cNvPr id="94" name="Straight Connector 24"/>
            <p:cNvCxnSpPr/>
            <p:nvPr/>
          </p:nvCxnSpPr>
          <p:spPr bwMode="auto">
            <a:xfrm rot="5400000" flipH="1" flipV="1">
              <a:off x="4535488" y="4686300"/>
              <a:ext cx="5334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 name="Straight Connector 94"/>
            <p:cNvCxnSpPr/>
            <p:nvPr/>
          </p:nvCxnSpPr>
          <p:spPr bwMode="auto">
            <a:xfrm rot="16200000" flipV="1">
              <a:off x="4534694" y="4152106"/>
              <a:ext cx="304800" cy="23018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6" name="Straight Connector 95"/>
            <p:cNvCxnSpPr/>
            <p:nvPr/>
          </p:nvCxnSpPr>
          <p:spPr bwMode="auto">
            <a:xfrm rot="5400000" flipH="1" flipV="1">
              <a:off x="4764882" y="4152106"/>
              <a:ext cx="304800" cy="23018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28" name="Group 47"/>
          <p:cNvGrpSpPr/>
          <p:nvPr/>
        </p:nvGrpSpPr>
        <p:grpSpPr>
          <a:xfrm>
            <a:off x="5586836" y="4210490"/>
            <a:ext cx="244554" cy="1431606"/>
            <a:chOff x="2133600" y="3493148"/>
            <a:chExt cx="304800" cy="2594120"/>
          </a:xfrm>
        </p:grpSpPr>
        <p:sp>
          <p:nvSpPr>
            <p:cNvPr id="90" name="Isosceles Triangle 89"/>
            <p:cNvSpPr/>
            <p:nvPr/>
          </p:nvSpPr>
          <p:spPr bwMode="auto">
            <a:xfrm>
              <a:off x="2133600" y="3742530"/>
              <a:ext cx="304800" cy="2344738"/>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i="0" u="none" strike="noStrike" cap="none" normalizeH="0" baseline="0" smtClean="0">
                <a:ln>
                  <a:noFill/>
                </a:ln>
                <a:solidFill>
                  <a:schemeClr val="tx1"/>
                </a:solidFill>
                <a:effectLst/>
                <a:latin typeface="Arial" charset="0"/>
                <a:ea typeface="標楷體" pitchFamily="65" charset="-120"/>
                <a:cs typeface="Arial" charset="0"/>
              </a:endParaRPr>
            </a:p>
          </p:txBody>
        </p:sp>
        <p:grpSp>
          <p:nvGrpSpPr>
            <p:cNvPr id="29" name="Group 42"/>
            <p:cNvGrpSpPr/>
            <p:nvPr/>
          </p:nvGrpSpPr>
          <p:grpSpPr>
            <a:xfrm>
              <a:off x="2133600" y="3493148"/>
              <a:ext cx="304800" cy="249382"/>
              <a:chOff x="7467600" y="4076698"/>
              <a:chExt cx="304800" cy="249382"/>
            </a:xfrm>
          </p:grpSpPr>
          <p:cxnSp>
            <p:nvCxnSpPr>
              <p:cNvPr id="92" name="Straight Connector 91"/>
              <p:cNvCxnSpPr/>
              <p:nvPr/>
            </p:nvCxnSpPr>
            <p:spPr bwMode="auto">
              <a:xfrm rot="16200000" flipV="1">
                <a:off x="7419109" y="4125189"/>
                <a:ext cx="249382"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3" name="Straight Connector 92"/>
              <p:cNvCxnSpPr/>
              <p:nvPr/>
            </p:nvCxnSpPr>
            <p:spPr bwMode="auto">
              <a:xfrm rot="5400000" flipH="1" flipV="1">
                <a:off x="7571509" y="4125189"/>
                <a:ext cx="249382"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cxnSp>
        <p:nvCxnSpPr>
          <p:cNvPr id="75" name="Straight Arrow Connector 74"/>
          <p:cNvCxnSpPr/>
          <p:nvPr/>
        </p:nvCxnSpPr>
        <p:spPr bwMode="auto">
          <a:xfrm rot="10800000" flipV="1">
            <a:off x="3711388" y="4363570"/>
            <a:ext cx="1855696" cy="181535"/>
          </a:xfrm>
          <a:prstGeom prst="straightConnector1">
            <a:avLst/>
          </a:prstGeom>
          <a:solidFill>
            <a:schemeClr val="accent1"/>
          </a:solidFill>
          <a:ln w="38100" cap="flat" cmpd="sng" algn="ctr">
            <a:solidFill>
              <a:srgbClr val="9D9D9D"/>
            </a:solidFill>
            <a:prstDash val="dash"/>
            <a:round/>
            <a:headEnd type="none" w="med" len="med"/>
            <a:tailEnd type="arrow" w="med" len="med"/>
          </a:ln>
          <a:effectLst/>
        </p:spPr>
      </p:cxnSp>
      <p:sp>
        <p:nvSpPr>
          <p:cNvPr id="76" name="Oval 75"/>
          <p:cNvSpPr/>
          <p:nvPr/>
        </p:nvSpPr>
        <p:spPr bwMode="auto">
          <a:xfrm>
            <a:off x="1642395" y="4088471"/>
            <a:ext cx="2710237" cy="1859612"/>
          </a:xfrm>
          <a:prstGeom prst="ellipse">
            <a:avLst/>
          </a:prstGeom>
          <a:noFill/>
          <a:ln w="9525" cap="flat" cmpd="sng" algn="ctr">
            <a:solidFill>
              <a:srgbClr val="92D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i="0" u="none" strike="noStrike" cap="none" normalizeH="0" baseline="0" smtClean="0">
              <a:ln>
                <a:noFill/>
              </a:ln>
              <a:solidFill>
                <a:schemeClr val="tx1"/>
              </a:solidFill>
              <a:effectLst/>
              <a:latin typeface="Arial" charset="0"/>
              <a:ea typeface="標楷體" pitchFamily="65" charset="-120"/>
              <a:cs typeface="Arial" charset="0"/>
            </a:endParaRPr>
          </a:p>
        </p:txBody>
      </p:sp>
      <p:sp>
        <p:nvSpPr>
          <p:cNvPr id="77" name="Oval 76"/>
          <p:cNvSpPr/>
          <p:nvPr/>
        </p:nvSpPr>
        <p:spPr bwMode="auto">
          <a:xfrm>
            <a:off x="4919543" y="4098926"/>
            <a:ext cx="2615292" cy="1800577"/>
          </a:xfrm>
          <a:prstGeom prst="ellipse">
            <a:avLst/>
          </a:prstGeom>
          <a:noFill/>
          <a:ln w="9525" cap="flat" cmpd="sng" algn="ctr">
            <a:solidFill>
              <a:srgbClr val="92D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i="0" u="none" strike="noStrike" cap="none" normalizeH="0" baseline="0" smtClean="0">
              <a:ln>
                <a:noFill/>
              </a:ln>
              <a:solidFill>
                <a:schemeClr val="tx1"/>
              </a:solidFill>
              <a:effectLst/>
              <a:latin typeface="Arial" charset="0"/>
              <a:ea typeface="標楷體" pitchFamily="65" charset="-120"/>
              <a:cs typeface="Arial" charset="0"/>
            </a:endParaRPr>
          </a:p>
        </p:txBody>
      </p:sp>
      <p:sp>
        <p:nvSpPr>
          <p:cNvPr id="78" name="TextBox 77"/>
          <p:cNvSpPr txBox="1"/>
          <p:nvPr/>
        </p:nvSpPr>
        <p:spPr>
          <a:xfrm>
            <a:off x="3134850" y="5395842"/>
            <a:ext cx="802713" cy="190013"/>
          </a:xfrm>
          <a:prstGeom prst="rect">
            <a:avLst/>
          </a:prstGeom>
          <a:noFill/>
        </p:spPr>
        <p:txBody>
          <a:bodyPr wrap="square" rtlCol="0">
            <a:spAutoFit/>
          </a:bodyPr>
          <a:lstStyle/>
          <a:p>
            <a:r>
              <a:rPr lang="en-US" dirty="0" smtClean="0"/>
              <a:t>BSS1</a:t>
            </a:r>
            <a:endParaRPr lang="en-US" dirty="0"/>
          </a:p>
        </p:txBody>
      </p:sp>
      <p:sp>
        <p:nvSpPr>
          <p:cNvPr id="79" name="TextBox 78"/>
          <p:cNvSpPr txBox="1"/>
          <p:nvPr/>
        </p:nvSpPr>
        <p:spPr>
          <a:xfrm>
            <a:off x="6701889" y="5233874"/>
            <a:ext cx="802713" cy="190013"/>
          </a:xfrm>
          <a:prstGeom prst="rect">
            <a:avLst/>
          </a:prstGeom>
          <a:noFill/>
        </p:spPr>
        <p:txBody>
          <a:bodyPr wrap="square" rtlCol="0">
            <a:spAutoFit/>
          </a:bodyPr>
          <a:lstStyle/>
          <a:p>
            <a:r>
              <a:rPr lang="en-US" dirty="0" smtClean="0"/>
              <a:t>BSS2</a:t>
            </a:r>
            <a:endParaRPr lang="en-US" dirty="0"/>
          </a:p>
        </p:txBody>
      </p:sp>
      <p:sp>
        <p:nvSpPr>
          <p:cNvPr id="80" name="TextBox 79"/>
          <p:cNvSpPr txBox="1"/>
          <p:nvPr/>
        </p:nvSpPr>
        <p:spPr>
          <a:xfrm>
            <a:off x="3585865" y="4749512"/>
            <a:ext cx="1907524" cy="1015663"/>
          </a:xfrm>
          <a:prstGeom prst="rect">
            <a:avLst/>
          </a:prstGeom>
          <a:noFill/>
        </p:spPr>
        <p:txBody>
          <a:bodyPr wrap="square" rtlCol="0">
            <a:spAutoFit/>
          </a:bodyPr>
          <a:lstStyle/>
          <a:p>
            <a:pPr algn="ctr"/>
            <a:r>
              <a:rPr lang="en-US" dirty="0" smtClean="0">
                <a:solidFill>
                  <a:schemeClr val="accent6">
                    <a:lumMod val="75000"/>
                  </a:schemeClr>
                </a:solidFill>
              </a:rPr>
              <a:t>Reduced </a:t>
            </a:r>
          </a:p>
          <a:p>
            <a:pPr algn="ctr"/>
            <a:r>
              <a:rPr lang="en-US" dirty="0" smtClean="0">
                <a:solidFill>
                  <a:schemeClr val="accent6">
                    <a:lumMod val="75000"/>
                  </a:schemeClr>
                </a:solidFill>
              </a:rPr>
              <a:t>Interference</a:t>
            </a:r>
          </a:p>
          <a:p>
            <a:pPr algn="ctr"/>
            <a:r>
              <a:rPr lang="en-US" dirty="0" smtClean="0">
                <a:solidFill>
                  <a:schemeClr val="accent6">
                    <a:lumMod val="75000"/>
                  </a:schemeClr>
                </a:solidFill>
              </a:rPr>
              <a:t>from adjacent BSS</a:t>
            </a:r>
          </a:p>
          <a:p>
            <a:pPr algn="ctr"/>
            <a:r>
              <a:rPr lang="en-US" dirty="0" smtClean="0">
                <a:solidFill>
                  <a:schemeClr val="accent6">
                    <a:lumMod val="75000"/>
                  </a:schemeClr>
                </a:solidFill>
              </a:rPr>
              <a:t>via </a:t>
            </a:r>
            <a:r>
              <a:rPr lang="en-US" dirty="0" err="1" smtClean="0">
                <a:solidFill>
                  <a:schemeClr val="accent6">
                    <a:lumMod val="75000"/>
                  </a:schemeClr>
                </a:solidFill>
              </a:rPr>
              <a:t>Sectorized</a:t>
            </a:r>
            <a:r>
              <a:rPr lang="en-US" dirty="0" smtClean="0">
                <a:solidFill>
                  <a:schemeClr val="accent6">
                    <a:lumMod val="75000"/>
                  </a:schemeClr>
                </a:solidFill>
              </a:rPr>
              <a:t> </a:t>
            </a:r>
          </a:p>
          <a:p>
            <a:pPr algn="ctr"/>
            <a:r>
              <a:rPr lang="en-US" dirty="0" smtClean="0">
                <a:solidFill>
                  <a:schemeClr val="accent6">
                    <a:lumMod val="75000"/>
                  </a:schemeClr>
                </a:solidFill>
              </a:rPr>
              <a:t>Beam Reception</a:t>
            </a:r>
            <a:endParaRPr lang="en-US" dirty="0">
              <a:solidFill>
                <a:schemeClr val="accent6">
                  <a:lumMod val="75000"/>
                </a:schemeClr>
              </a:solidFill>
            </a:endParaRPr>
          </a:p>
        </p:txBody>
      </p:sp>
      <p:cxnSp>
        <p:nvCxnSpPr>
          <p:cNvPr id="81" name="Straight Connector 80"/>
          <p:cNvCxnSpPr/>
          <p:nvPr/>
        </p:nvCxnSpPr>
        <p:spPr bwMode="auto">
          <a:xfrm rot="5400000">
            <a:off x="4469112" y="4309017"/>
            <a:ext cx="236140" cy="250309"/>
          </a:xfrm>
          <a:prstGeom prst="line">
            <a:avLst/>
          </a:prstGeom>
          <a:solidFill>
            <a:schemeClr val="accent1"/>
          </a:solidFill>
          <a:ln w="9525" cap="flat" cmpd="sng" algn="ctr">
            <a:solidFill>
              <a:srgbClr val="FF0000"/>
            </a:solidFill>
            <a:prstDash val="solid"/>
            <a:round/>
            <a:headEnd type="none" w="med" len="med"/>
            <a:tailEnd type="none" w="med" len="med"/>
          </a:ln>
          <a:effectLst/>
        </p:spPr>
      </p:cxnSp>
      <p:cxnSp>
        <p:nvCxnSpPr>
          <p:cNvPr id="82" name="Straight Connector 81"/>
          <p:cNvCxnSpPr/>
          <p:nvPr/>
        </p:nvCxnSpPr>
        <p:spPr bwMode="auto">
          <a:xfrm rot="16200000" flipH="1">
            <a:off x="4428949" y="4302874"/>
            <a:ext cx="249671" cy="292027"/>
          </a:xfrm>
          <a:prstGeom prst="line">
            <a:avLst/>
          </a:prstGeom>
          <a:solidFill>
            <a:schemeClr val="accent1"/>
          </a:solidFill>
          <a:ln w="9525" cap="flat" cmpd="sng" algn="ctr">
            <a:solidFill>
              <a:srgbClr val="FF0000"/>
            </a:solidFill>
            <a:prstDash val="solid"/>
            <a:round/>
            <a:headEnd type="none" w="med" len="med"/>
            <a:tailEnd type="none" w="med" len="med"/>
          </a:ln>
          <a:effectLst/>
        </p:spPr>
      </p:cxnSp>
      <p:sp>
        <p:nvSpPr>
          <p:cNvPr id="83" name="TextBox 82"/>
          <p:cNvSpPr txBox="1"/>
          <p:nvPr/>
        </p:nvSpPr>
        <p:spPr>
          <a:xfrm>
            <a:off x="2859977" y="4860057"/>
            <a:ext cx="802713" cy="190013"/>
          </a:xfrm>
          <a:prstGeom prst="rect">
            <a:avLst/>
          </a:prstGeom>
          <a:noFill/>
        </p:spPr>
        <p:txBody>
          <a:bodyPr wrap="square" rtlCol="0">
            <a:spAutoFit/>
          </a:bodyPr>
          <a:lstStyle/>
          <a:p>
            <a:r>
              <a:rPr lang="en-US" dirty="0" smtClean="0"/>
              <a:t>AP1</a:t>
            </a:r>
            <a:endParaRPr lang="en-US" dirty="0"/>
          </a:p>
        </p:txBody>
      </p:sp>
      <p:sp>
        <p:nvSpPr>
          <p:cNvPr id="84" name="TextBox 83"/>
          <p:cNvSpPr txBox="1"/>
          <p:nvPr/>
        </p:nvSpPr>
        <p:spPr>
          <a:xfrm>
            <a:off x="5256716" y="4652431"/>
            <a:ext cx="802713" cy="190013"/>
          </a:xfrm>
          <a:prstGeom prst="rect">
            <a:avLst/>
          </a:prstGeom>
          <a:noFill/>
        </p:spPr>
        <p:txBody>
          <a:bodyPr wrap="square" rtlCol="0">
            <a:spAutoFit/>
          </a:bodyPr>
          <a:lstStyle/>
          <a:p>
            <a:r>
              <a:rPr lang="en-US" dirty="0" smtClean="0"/>
              <a:t>AP2</a:t>
            </a:r>
            <a:endParaRPr lang="en-US" dirty="0"/>
          </a:p>
        </p:txBody>
      </p:sp>
      <p:sp>
        <p:nvSpPr>
          <p:cNvPr id="85" name="TextBox 84"/>
          <p:cNvSpPr txBox="1"/>
          <p:nvPr/>
        </p:nvSpPr>
        <p:spPr>
          <a:xfrm>
            <a:off x="1674980" y="4078717"/>
            <a:ext cx="2558602" cy="276999"/>
          </a:xfrm>
          <a:prstGeom prst="rect">
            <a:avLst/>
          </a:prstGeom>
          <a:noFill/>
        </p:spPr>
        <p:txBody>
          <a:bodyPr wrap="square" rtlCol="0">
            <a:spAutoFit/>
          </a:bodyPr>
          <a:lstStyle/>
          <a:p>
            <a:pPr algn="ctr"/>
            <a:r>
              <a:rPr lang="en-US" dirty="0" err="1" smtClean="0"/>
              <a:t>Sectorized</a:t>
            </a:r>
            <a:r>
              <a:rPr lang="en-US" dirty="0" smtClean="0"/>
              <a:t> Beam</a:t>
            </a:r>
            <a:endParaRPr lang="en-US" dirty="0"/>
          </a:p>
        </p:txBody>
      </p:sp>
      <p:sp>
        <p:nvSpPr>
          <p:cNvPr id="86" name="Freeform 85"/>
          <p:cNvSpPr/>
          <p:nvPr/>
        </p:nvSpPr>
        <p:spPr bwMode="auto">
          <a:xfrm>
            <a:off x="2351722" y="4412551"/>
            <a:ext cx="368940" cy="407352"/>
          </a:xfrm>
          <a:custGeom>
            <a:avLst/>
            <a:gdLst>
              <a:gd name="connsiteX0" fmla="*/ 349469 w 459828"/>
              <a:gd name="connsiteY0" fmla="*/ 0 h 593834"/>
              <a:gd name="connsiteX1" fmla="*/ 65690 w 459828"/>
              <a:gd name="connsiteY1" fmla="*/ 331076 h 593834"/>
              <a:gd name="connsiteX2" fmla="*/ 49924 w 459828"/>
              <a:gd name="connsiteY2" fmla="*/ 583324 h 593834"/>
              <a:gd name="connsiteX3" fmla="*/ 365235 w 459828"/>
              <a:gd name="connsiteY3" fmla="*/ 394138 h 593834"/>
              <a:gd name="connsiteX4" fmla="*/ 459828 w 459828"/>
              <a:gd name="connsiteY4" fmla="*/ 0 h 5938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9828" h="593834">
                <a:moveTo>
                  <a:pt x="349469" y="0"/>
                </a:moveTo>
                <a:cubicBezTo>
                  <a:pt x="232541" y="116927"/>
                  <a:pt x="115614" y="233855"/>
                  <a:pt x="65690" y="331076"/>
                </a:cubicBezTo>
                <a:cubicBezTo>
                  <a:pt x="15766" y="428297"/>
                  <a:pt x="0" y="572814"/>
                  <a:pt x="49924" y="583324"/>
                </a:cubicBezTo>
                <a:cubicBezTo>
                  <a:pt x="99848" y="593834"/>
                  <a:pt x="296918" y="491359"/>
                  <a:pt x="365235" y="394138"/>
                </a:cubicBezTo>
                <a:cubicBezTo>
                  <a:pt x="433552" y="296917"/>
                  <a:pt x="446690" y="148458"/>
                  <a:pt x="459828" y="0"/>
                </a:cubicBezTo>
              </a:path>
            </a:pathLst>
          </a:cu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i="0" u="none" strike="noStrike" cap="none" normalizeH="0" baseline="0" smtClean="0">
              <a:ln>
                <a:noFill/>
              </a:ln>
              <a:solidFill>
                <a:schemeClr val="tx1"/>
              </a:solidFill>
              <a:effectLst/>
              <a:latin typeface="Times New Roman" pitchFamily="18" charset="0"/>
            </a:endParaRPr>
          </a:p>
        </p:txBody>
      </p:sp>
      <p:cxnSp>
        <p:nvCxnSpPr>
          <p:cNvPr id="87" name="Straight Arrow Connector 86"/>
          <p:cNvCxnSpPr/>
          <p:nvPr/>
        </p:nvCxnSpPr>
        <p:spPr bwMode="auto">
          <a:xfrm rot="5400000">
            <a:off x="2193812" y="4509896"/>
            <a:ext cx="492273" cy="455056"/>
          </a:xfrm>
          <a:prstGeom prst="straightConnector1">
            <a:avLst/>
          </a:prstGeom>
          <a:solidFill>
            <a:schemeClr val="accent1"/>
          </a:solidFill>
          <a:ln w="38100" cap="flat" cmpd="sng" algn="ctr">
            <a:solidFill>
              <a:srgbClr val="FF0000"/>
            </a:solidFill>
            <a:prstDash val="solid"/>
            <a:round/>
            <a:headEnd type="arrow" w="med" len="med"/>
            <a:tailEnd type="none" w="med" len="med"/>
          </a:ln>
          <a:effectLst/>
        </p:spPr>
      </p:cxnSp>
      <p:sp>
        <p:nvSpPr>
          <p:cNvPr id="88" name="TextBox 87"/>
          <p:cNvSpPr txBox="1"/>
          <p:nvPr/>
        </p:nvSpPr>
        <p:spPr>
          <a:xfrm>
            <a:off x="1553543" y="5208896"/>
            <a:ext cx="802713" cy="190013"/>
          </a:xfrm>
          <a:prstGeom prst="rect">
            <a:avLst/>
          </a:prstGeom>
          <a:noFill/>
        </p:spPr>
        <p:txBody>
          <a:bodyPr wrap="square" rtlCol="0">
            <a:spAutoFit/>
          </a:bodyPr>
          <a:lstStyle/>
          <a:p>
            <a:r>
              <a:rPr lang="en-US" dirty="0" smtClean="0"/>
              <a:t>STA1</a:t>
            </a:r>
            <a:endParaRPr lang="en-US" dirty="0"/>
          </a:p>
        </p:txBody>
      </p:sp>
      <p:sp>
        <p:nvSpPr>
          <p:cNvPr id="89" name="TextBox 88"/>
          <p:cNvSpPr txBox="1"/>
          <p:nvPr/>
        </p:nvSpPr>
        <p:spPr>
          <a:xfrm>
            <a:off x="6247699" y="5498312"/>
            <a:ext cx="802713" cy="190013"/>
          </a:xfrm>
          <a:prstGeom prst="rect">
            <a:avLst/>
          </a:prstGeom>
          <a:noFill/>
        </p:spPr>
        <p:txBody>
          <a:bodyPr wrap="square" rtlCol="0">
            <a:spAutoFit/>
          </a:bodyPr>
          <a:lstStyle/>
          <a:p>
            <a:r>
              <a:rPr lang="en-US" dirty="0" smtClean="0"/>
              <a:t>STA2</a:t>
            </a:r>
            <a:endParaRPr lang="en-US" dirty="0"/>
          </a:p>
        </p:txBody>
      </p:sp>
      <p:sp>
        <p:nvSpPr>
          <p:cNvPr id="108" name="TextBox 107"/>
          <p:cNvSpPr txBox="1"/>
          <p:nvPr/>
        </p:nvSpPr>
        <p:spPr>
          <a:xfrm>
            <a:off x="1257300" y="5990664"/>
            <a:ext cx="4081182" cy="276999"/>
          </a:xfrm>
          <a:prstGeom prst="rect">
            <a:avLst/>
          </a:prstGeom>
          <a:noFill/>
        </p:spPr>
        <p:txBody>
          <a:bodyPr wrap="square" rtlCol="0">
            <a:spAutoFit/>
          </a:bodyPr>
          <a:lstStyle/>
          <a:p>
            <a:r>
              <a:rPr lang="en-US" dirty="0" smtClean="0"/>
              <a:t>Note: STA-to-STA path loss is high</a:t>
            </a:r>
            <a:endParaRPr lang="en-US" dirty="0"/>
          </a:p>
        </p:txBody>
      </p:sp>
      <p:sp>
        <p:nvSpPr>
          <p:cNvPr id="91" name="Date Placeholder 3"/>
          <p:cNvSpPr txBox="1">
            <a:spLocks/>
          </p:cNvSpPr>
          <p:nvPr/>
        </p:nvSpPr>
        <p:spPr bwMode="auto">
          <a:xfrm>
            <a:off x="696913" y="332601"/>
            <a:ext cx="916918"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smtClean="0">
                <a:ln>
                  <a:noFill/>
                </a:ln>
                <a:solidFill>
                  <a:schemeClr val="tx1"/>
                </a:solidFill>
                <a:effectLst/>
                <a:uLnTx/>
                <a:uFillTx/>
                <a:latin typeface="Times New Roman" pitchFamily="18" charset="0"/>
                <a:ea typeface="+mn-ea"/>
                <a:cs typeface="+mn-cs"/>
              </a:rPr>
              <a:t>Nov 2012</a:t>
            </a:r>
            <a:endParaRPr kumimoji="0" lang="en-US" sz="18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with the </a:t>
            </a:r>
            <a:r>
              <a:rPr lang="en-US" dirty="0" err="1" smtClean="0"/>
              <a:t>Sectorized</a:t>
            </a:r>
            <a:r>
              <a:rPr lang="en-US" dirty="0" smtClean="0"/>
              <a:t> Beam Operation</a:t>
            </a:r>
            <a:endParaRPr lang="en-US" dirty="0"/>
          </a:p>
        </p:txBody>
      </p:sp>
      <p:sp>
        <p:nvSpPr>
          <p:cNvPr id="3" name="Content Placeholder 2"/>
          <p:cNvSpPr>
            <a:spLocks noGrp="1"/>
          </p:cNvSpPr>
          <p:nvPr>
            <p:ph idx="1"/>
          </p:nvPr>
        </p:nvSpPr>
        <p:spPr/>
        <p:txBody>
          <a:bodyPr/>
          <a:lstStyle/>
          <a:p>
            <a:r>
              <a:rPr lang="en-US" sz="2000" dirty="0" smtClean="0"/>
              <a:t>Hidden Node </a:t>
            </a:r>
          </a:p>
          <a:p>
            <a:pPr lvl="1"/>
            <a:r>
              <a:rPr lang="en-US" sz="1600" dirty="0" smtClean="0"/>
              <a:t>If the AP transmits with a </a:t>
            </a:r>
            <a:r>
              <a:rPr lang="en-US" sz="1600" dirty="0" err="1" smtClean="0"/>
              <a:t>sectorized</a:t>
            </a:r>
            <a:r>
              <a:rPr lang="en-US" sz="1600" dirty="0" smtClean="0"/>
              <a:t> beam, some STAs in the same BSS or OBSS (in different sectors) might not receive the AP signal. This also creates the hidden node problem (which can interfere with the STA reception).</a:t>
            </a:r>
          </a:p>
          <a:p>
            <a:pPr lvl="1"/>
            <a:r>
              <a:rPr lang="en-US" sz="1600" dirty="0" smtClean="0"/>
              <a:t>Some STAs (such as STA2) in same BSS but not in the same sector cannot receive the </a:t>
            </a:r>
            <a:r>
              <a:rPr lang="en-US" sz="1600" dirty="0" err="1" smtClean="0"/>
              <a:t>sectorized</a:t>
            </a:r>
            <a:r>
              <a:rPr lang="en-US" sz="1600" dirty="0" smtClean="0"/>
              <a:t> beam to set their NAVs properly</a:t>
            </a:r>
          </a:p>
          <a:p>
            <a:endParaRPr lang="en-US" sz="2000" dirty="0" smtClean="0"/>
          </a:p>
          <a:p>
            <a:pPr>
              <a:buNone/>
            </a:pPr>
            <a:endParaRPr lang="en-US" dirty="0" smtClean="0"/>
          </a:p>
        </p:txBody>
      </p:sp>
      <p:sp>
        <p:nvSpPr>
          <p:cNvPr id="4" name="Footer Placeholder 3"/>
          <p:cNvSpPr>
            <a:spLocks noGrp="1"/>
          </p:cNvSpPr>
          <p:nvPr>
            <p:ph type="ftr" sz="quarter" idx="10"/>
          </p:nvPr>
        </p:nvSpPr>
        <p:spPr>
          <a:xfrm>
            <a:off x="7525130" y="6475413"/>
            <a:ext cx="1469761" cy="184666"/>
          </a:xfrm>
        </p:spPr>
        <p:txBody>
          <a:bodyPr/>
          <a:lstStyle/>
          <a:p>
            <a:pPr>
              <a:defRPr/>
            </a:pPr>
            <a:r>
              <a:rPr lang="en-US" sz="1200" b="0" dirty="0" smtClean="0"/>
              <a:t>James Wang, </a:t>
            </a:r>
            <a:r>
              <a:rPr lang="en-US" sz="1200" b="0" dirty="0" err="1" smtClean="0"/>
              <a:t>MediaTek</a:t>
            </a:r>
            <a:endParaRPr lang="en-US" sz="1200" b="0" dirty="0"/>
          </a:p>
        </p:txBody>
      </p:sp>
      <p:sp>
        <p:nvSpPr>
          <p:cNvPr id="5" name="Slide Number Placeholder 4"/>
          <p:cNvSpPr>
            <a:spLocks noGrp="1"/>
          </p:cNvSpPr>
          <p:nvPr>
            <p:ph type="sldNum" sz="quarter" idx="11"/>
          </p:nvPr>
        </p:nvSpPr>
        <p:spPr>
          <a:xfrm>
            <a:off x="4114800" y="6477000"/>
            <a:ext cx="1086836" cy="184666"/>
          </a:xfrm>
        </p:spPr>
        <p:txBody>
          <a:bodyPr/>
          <a:lstStyle/>
          <a:p>
            <a:pPr>
              <a:defRPr/>
            </a:pPr>
            <a:r>
              <a:rPr lang="en-US" dirty="0" smtClean="0"/>
              <a:t>Slide </a:t>
            </a:r>
            <a:fld id="{E132E8F0-0953-4589-931F-0CF931D74C39}" type="slidenum">
              <a:rPr lang="en-US" smtClean="0"/>
              <a:pPr>
                <a:defRPr/>
              </a:pPr>
              <a:t>11</a:t>
            </a:fld>
            <a:endParaRPr lang="en-US" dirty="0"/>
          </a:p>
        </p:txBody>
      </p:sp>
      <p:grpSp>
        <p:nvGrpSpPr>
          <p:cNvPr id="6" name="Group 11"/>
          <p:cNvGrpSpPr/>
          <p:nvPr/>
        </p:nvGrpSpPr>
        <p:grpSpPr>
          <a:xfrm>
            <a:off x="2960579" y="3856624"/>
            <a:ext cx="304800" cy="2086984"/>
            <a:chOff x="2133600" y="3493148"/>
            <a:chExt cx="304800" cy="2594120"/>
          </a:xfrm>
        </p:grpSpPr>
        <p:sp>
          <p:nvSpPr>
            <p:cNvPr id="7" name="Isosceles Triangle 6"/>
            <p:cNvSpPr/>
            <p:nvPr/>
          </p:nvSpPr>
          <p:spPr bwMode="auto">
            <a:xfrm>
              <a:off x="2133600" y="3742530"/>
              <a:ext cx="304800" cy="2344738"/>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2400" b="0" i="0" u="none" strike="noStrike" cap="none" normalizeH="0" baseline="0" smtClean="0">
                <a:ln>
                  <a:noFill/>
                </a:ln>
                <a:solidFill>
                  <a:schemeClr val="tx1"/>
                </a:solidFill>
                <a:effectLst/>
                <a:latin typeface="Arial" charset="0"/>
                <a:ea typeface="標楷體" pitchFamily="65" charset="-120"/>
                <a:cs typeface="Arial" charset="0"/>
              </a:endParaRPr>
            </a:p>
          </p:txBody>
        </p:sp>
        <p:grpSp>
          <p:nvGrpSpPr>
            <p:cNvPr id="8" name="Group 42"/>
            <p:cNvGrpSpPr/>
            <p:nvPr/>
          </p:nvGrpSpPr>
          <p:grpSpPr>
            <a:xfrm>
              <a:off x="2133600" y="3493148"/>
              <a:ext cx="304800" cy="249382"/>
              <a:chOff x="7467600" y="4076698"/>
              <a:chExt cx="304800" cy="249382"/>
            </a:xfrm>
          </p:grpSpPr>
          <p:cxnSp>
            <p:nvCxnSpPr>
              <p:cNvPr id="9" name="Straight Connector 8"/>
              <p:cNvCxnSpPr/>
              <p:nvPr/>
            </p:nvCxnSpPr>
            <p:spPr bwMode="auto">
              <a:xfrm rot="16200000" flipV="1">
                <a:off x="7419109" y="4125189"/>
                <a:ext cx="249382"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 name="Straight Connector 9"/>
              <p:cNvCxnSpPr/>
              <p:nvPr/>
            </p:nvCxnSpPr>
            <p:spPr bwMode="auto">
              <a:xfrm rot="5400000" flipH="1" flipV="1">
                <a:off x="7571509" y="4125189"/>
                <a:ext cx="249382"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sp>
        <p:nvSpPr>
          <p:cNvPr id="11" name="Rectangle 10"/>
          <p:cNvSpPr/>
          <p:nvPr/>
        </p:nvSpPr>
        <p:spPr bwMode="auto">
          <a:xfrm>
            <a:off x="4203442" y="5303498"/>
            <a:ext cx="391105" cy="23580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2400" b="0" i="0" u="none" strike="noStrike" cap="none" normalizeH="0" baseline="0" smtClean="0">
              <a:ln>
                <a:noFill/>
              </a:ln>
              <a:solidFill>
                <a:schemeClr val="tx1"/>
              </a:solidFill>
              <a:effectLst/>
              <a:latin typeface="Arial" charset="0"/>
              <a:ea typeface="標楷體" pitchFamily="65" charset="-120"/>
              <a:cs typeface="Arial" charset="0"/>
            </a:endParaRPr>
          </a:p>
        </p:txBody>
      </p:sp>
      <p:grpSp>
        <p:nvGrpSpPr>
          <p:cNvPr id="12" name="Group 38"/>
          <p:cNvGrpSpPr/>
          <p:nvPr/>
        </p:nvGrpSpPr>
        <p:grpSpPr>
          <a:xfrm>
            <a:off x="4065628" y="5021141"/>
            <a:ext cx="279699" cy="301214"/>
            <a:chOff x="4572000" y="4114800"/>
            <a:chExt cx="460376" cy="838200"/>
          </a:xfrm>
        </p:grpSpPr>
        <p:cxnSp>
          <p:nvCxnSpPr>
            <p:cNvPr id="13" name="Straight Connector 12"/>
            <p:cNvCxnSpPr/>
            <p:nvPr/>
          </p:nvCxnSpPr>
          <p:spPr bwMode="auto">
            <a:xfrm rot="5400000" flipH="1" flipV="1">
              <a:off x="4535488" y="4686300"/>
              <a:ext cx="5334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 name="Straight Connector 13"/>
            <p:cNvCxnSpPr/>
            <p:nvPr/>
          </p:nvCxnSpPr>
          <p:spPr bwMode="auto">
            <a:xfrm rot="16200000" flipV="1">
              <a:off x="4534694" y="4152106"/>
              <a:ext cx="304800" cy="23018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 name="Straight Connector 14"/>
            <p:cNvCxnSpPr/>
            <p:nvPr/>
          </p:nvCxnSpPr>
          <p:spPr bwMode="auto">
            <a:xfrm rot="5400000" flipH="1" flipV="1">
              <a:off x="4764882" y="4152106"/>
              <a:ext cx="304800" cy="23018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16" name="TextBox 15"/>
          <p:cNvSpPr txBox="1"/>
          <p:nvPr/>
        </p:nvSpPr>
        <p:spPr>
          <a:xfrm>
            <a:off x="2437743" y="3963494"/>
            <a:ext cx="1000461" cy="338554"/>
          </a:xfrm>
          <a:prstGeom prst="rect">
            <a:avLst/>
          </a:prstGeom>
          <a:noFill/>
        </p:spPr>
        <p:txBody>
          <a:bodyPr wrap="square" rtlCol="0">
            <a:spAutoFit/>
          </a:bodyPr>
          <a:lstStyle/>
          <a:p>
            <a:r>
              <a:rPr lang="en-US" sz="1600" dirty="0" smtClean="0"/>
              <a:t>AP1</a:t>
            </a:r>
            <a:endParaRPr lang="en-US" sz="1600" dirty="0"/>
          </a:p>
        </p:txBody>
      </p:sp>
      <p:sp>
        <p:nvSpPr>
          <p:cNvPr id="17" name="TextBox 16"/>
          <p:cNvSpPr txBox="1"/>
          <p:nvPr/>
        </p:nvSpPr>
        <p:spPr>
          <a:xfrm>
            <a:off x="1875999" y="3482559"/>
            <a:ext cx="2377440" cy="307777"/>
          </a:xfrm>
          <a:prstGeom prst="rect">
            <a:avLst/>
          </a:prstGeom>
          <a:noFill/>
        </p:spPr>
        <p:txBody>
          <a:bodyPr wrap="square" rtlCol="0">
            <a:spAutoFit/>
          </a:bodyPr>
          <a:lstStyle/>
          <a:p>
            <a:pPr algn="ctr"/>
            <a:r>
              <a:rPr lang="en-US" sz="1400" b="1" dirty="0" err="1" smtClean="0"/>
              <a:t>Sectorized</a:t>
            </a:r>
            <a:r>
              <a:rPr lang="en-US" sz="1400" b="1" dirty="0" smtClean="0"/>
              <a:t> Beam</a:t>
            </a:r>
            <a:endParaRPr lang="en-US" sz="1400" b="1" dirty="0"/>
          </a:p>
        </p:txBody>
      </p:sp>
      <p:sp>
        <p:nvSpPr>
          <p:cNvPr id="18" name="Freeform 17"/>
          <p:cNvSpPr/>
          <p:nvPr/>
        </p:nvSpPr>
        <p:spPr bwMode="auto">
          <a:xfrm flipH="1">
            <a:off x="3276734" y="4043989"/>
            <a:ext cx="459828" cy="593834"/>
          </a:xfrm>
          <a:custGeom>
            <a:avLst/>
            <a:gdLst>
              <a:gd name="connsiteX0" fmla="*/ 349469 w 459828"/>
              <a:gd name="connsiteY0" fmla="*/ 0 h 593834"/>
              <a:gd name="connsiteX1" fmla="*/ 65690 w 459828"/>
              <a:gd name="connsiteY1" fmla="*/ 331076 h 593834"/>
              <a:gd name="connsiteX2" fmla="*/ 49924 w 459828"/>
              <a:gd name="connsiteY2" fmla="*/ 583324 h 593834"/>
              <a:gd name="connsiteX3" fmla="*/ 365235 w 459828"/>
              <a:gd name="connsiteY3" fmla="*/ 394138 h 593834"/>
              <a:gd name="connsiteX4" fmla="*/ 459828 w 459828"/>
              <a:gd name="connsiteY4" fmla="*/ 0 h 5938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9828" h="593834">
                <a:moveTo>
                  <a:pt x="349469" y="0"/>
                </a:moveTo>
                <a:cubicBezTo>
                  <a:pt x="232541" y="116927"/>
                  <a:pt x="115614" y="233855"/>
                  <a:pt x="65690" y="331076"/>
                </a:cubicBezTo>
                <a:cubicBezTo>
                  <a:pt x="15766" y="428297"/>
                  <a:pt x="0" y="572814"/>
                  <a:pt x="49924" y="583324"/>
                </a:cubicBezTo>
                <a:cubicBezTo>
                  <a:pt x="99848" y="593834"/>
                  <a:pt x="296918" y="491359"/>
                  <a:pt x="365235" y="394138"/>
                </a:cubicBezTo>
                <a:cubicBezTo>
                  <a:pt x="433552" y="296917"/>
                  <a:pt x="446690" y="148458"/>
                  <a:pt x="459828" y="0"/>
                </a:cubicBezTo>
              </a:path>
            </a:pathLst>
          </a:cu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9" name="Straight Arrow Connector 18"/>
          <p:cNvCxnSpPr/>
          <p:nvPr/>
        </p:nvCxnSpPr>
        <p:spPr bwMode="auto">
          <a:xfrm rot="16200000" flipH="1">
            <a:off x="3222861" y="4153324"/>
            <a:ext cx="717631" cy="567159"/>
          </a:xfrm>
          <a:prstGeom prst="straightConnector1">
            <a:avLst/>
          </a:prstGeom>
          <a:solidFill>
            <a:schemeClr val="accent1"/>
          </a:solidFill>
          <a:ln w="38100" cap="flat" cmpd="sng" algn="ctr">
            <a:solidFill>
              <a:srgbClr val="FF0000"/>
            </a:solidFill>
            <a:prstDash val="solid"/>
            <a:round/>
            <a:headEnd type="none" w="sm" len="sm"/>
            <a:tailEnd type="arrow"/>
          </a:ln>
          <a:effectLst/>
        </p:spPr>
      </p:cxnSp>
      <p:sp>
        <p:nvSpPr>
          <p:cNvPr id="20" name="TextBox 19"/>
          <p:cNvSpPr txBox="1"/>
          <p:nvPr/>
        </p:nvSpPr>
        <p:spPr>
          <a:xfrm>
            <a:off x="3922465" y="5547793"/>
            <a:ext cx="1000461" cy="338554"/>
          </a:xfrm>
          <a:prstGeom prst="rect">
            <a:avLst/>
          </a:prstGeom>
          <a:noFill/>
        </p:spPr>
        <p:txBody>
          <a:bodyPr wrap="square" rtlCol="0">
            <a:spAutoFit/>
          </a:bodyPr>
          <a:lstStyle/>
          <a:p>
            <a:r>
              <a:rPr lang="en-US" sz="1600" dirty="0" smtClean="0"/>
              <a:t>STA1</a:t>
            </a:r>
            <a:endParaRPr lang="en-US" sz="1600" dirty="0"/>
          </a:p>
        </p:txBody>
      </p:sp>
      <p:sp>
        <p:nvSpPr>
          <p:cNvPr id="21" name="Rectangle 20"/>
          <p:cNvSpPr/>
          <p:nvPr/>
        </p:nvSpPr>
        <p:spPr bwMode="auto">
          <a:xfrm>
            <a:off x="1471449" y="5321427"/>
            <a:ext cx="391105" cy="23580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2400" b="0" i="0" u="none" strike="noStrike" cap="none" normalizeH="0" baseline="0" smtClean="0">
              <a:ln>
                <a:noFill/>
              </a:ln>
              <a:solidFill>
                <a:schemeClr val="tx1"/>
              </a:solidFill>
              <a:effectLst/>
              <a:latin typeface="Arial" charset="0"/>
              <a:ea typeface="標楷體" pitchFamily="65" charset="-120"/>
              <a:cs typeface="Arial" charset="0"/>
            </a:endParaRPr>
          </a:p>
        </p:txBody>
      </p:sp>
      <p:grpSp>
        <p:nvGrpSpPr>
          <p:cNvPr id="22" name="Group 38"/>
          <p:cNvGrpSpPr/>
          <p:nvPr/>
        </p:nvGrpSpPr>
        <p:grpSpPr>
          <a:xfrm>
            <a:off x="1333635" y="5039070"/>
            <a:ext cx="279699" cy="301214"/>
            <a:chOff x="4572000" y="4114800"/>
            <a:chExt cx="460376" cy="838200"/>
          </a:xfrm>
        </p:grpSpPr>
        <p:cxnSp>
          <p:nvCxnSpPr>
            <p:cNvPr id="23" name="Straight Connector 22"/>
            <p:cNvCxnSpPr/>
            <p:nvPr/>
          </p:nvCxnSpPr>
          <p:spPr bwMode="auto">
            <a:xfrm rot="5400000" flipH="1" flipV="1">
              <a:off x="4535488" y="4686300"/>
              <a:ext cx="5334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 name="Straight Connector 23"/>
            <p:cNvCxnSpPr/>
            <p:nvPr/>
          </p:nvCxnSpPr>
          <p:spPr bwMode="auto">
            <a:xfrm rot="16200000" flipV="1">
              <a:off x="4534694" y="4152106"/>
              <a:ext cx="304800" cy="23018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5" name="Straight Connector 24"/>
            <p:cNvCxnSpPr/>
            <p:nvPr/>
          </p:nvCxnSpPr>
          <p:spPr bwMode="auto">
            <a:xfrm rot="5400000" flipH="1" flipV="1">
              <a:off x="4764882" y="4152106"/>
              <a:ext cx="304800" cy="23018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26" name="TextBox 25"/>
          <p:cNvSpPr txBox="1"/>
          <p:nvPr/>
        </p:nvSpPr>
        <p:spPr>
          <a:xfrm>
            <a:off x="1311495" y="5545554"/>
            <a:ext cx="1000461" cy="338554"/>
          </a:xfrm>
          <a:prstGeom prst="rect">
            <a:avLst/>
          </a:prstGeom>
          <a:noFill/>
        </p:spPr>
        <p:txBody>
          <a:bodyPr wrap="square" rtlCol="0">
            <a:spAutoFit/>
          </a:bodyPr>
          <a:lstStyle/>
          <a:p>
            <a:r>
              <a:rPr lang="en-US" sz="1600" dirty="0" smtClean="0"/>
              <a:t>STA2</a:t>
            </a:r>
            <a:endParaRPr lang="en-US" sz="1600" dirty="0"/>
          </a:p>
        </p:txBody>
      </p:sp>
      <p:grpSp>
        <p:nvGrpSpPr>
          <p:cNvPr id="27" name="Group 11"/>
          <p:cNvGrpSpPr/>
          <p:nvPr/>
        </p:nvGrpSpPr>
        <p:grpSpPr>
          <a:xfrm>
            <a:off x="7140374" y="3632507"/>
            <a:ext cx="304800" cy="2086984"/>
            <a:chOff x="2133600" y="3493148"/>
            <a:chExt cx="304800" cy="2594120"/>
          </a:xfrm>
        </p:grpSpPr>
        <p:sp>
          <p:nvSpPr>
            <p:cNvPr id="28" name="Isosceles Triangle 27"/>
            <p:cNvSpPr/>
            <p:nvPr/>
          </p:nvSpPr>
          <p:spPr bwMode="auto">
            <a:xfrm>
              <a:off x="2133600" y="3742530"/>
              <a:ext cx="304800" cy="2344738"/>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2400" b="0" i="0" u="none" strike="noStrike" cap="none" normalizeH="0" baseline="0" smtClean="0">
                <a:ln>
                  <a:noFill/>
                </a:ln>
                <a:solidFill>
                  <a:schemeClr val="tx1"/>
                </a:solidFill>
                <a:effectLst/>
                <a:latin typeface="Arial" charset="0"/>
                <a:ea typeface="標楷體" pitchFamily="65" charset="-120"/>
                <a:cs typeface="Arial" charset="0"/>
              </a:endParaRPr>
            </a:p>
          </p:txBody>
        </p:sp>
        <p:grpSp>
          <p:nvGrpSpPr>
            <p:cNvPr id="29" name="Group 42"/>
            <p:cNvGrpSpPr/>
            <p:nvPr/>
          </p:nvGrpSpPr>
          <p:grpSpPr>
            <a:xfrm>
              <a:off x="2133600" y="3493148"/>
              <a:ext cx="304800" cy="249382"/>
              <a:chOff x="7467600" y="4076698"/>
              <a:chExt cx="304800" cy="249382"/>
            </a:xfrm>
          </p:grpSpPr>
          <p:cxnSp>
            <p:nvCxnSpPr>
              <p:cNvPr id="30" name="Straight Connector 29"/>
              <p:cNvCxnSpPr/>
              <p:nvPr/>
            </p:nvCxnSpPr>
            <p:spPr bwMode="auto">
              <a:xfrm rot="16200000" flipV="1">
                <a:off x="7419109" y="4125189"/>
                <a:ext cx="249382"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 name="Straight Connector 30"/>
              <p:cNvCxnSpPr/>
              <p:nvPr/>
            </p:nvCxnSpPr>
            <p:spPr bwMode="auto">
              <a:xfrm rot="5400000" flipH="1" flipV="1">
                <a:off x="7571509" y="4125189"/>
                <a:ext cx="249382"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sp>
        <p:nvSpPr>
          <p:cNvPr id="32" name="TextBox 31"/>
          <p:cNvSpPr txBox="1"/>
          <p:nvPr/>
        </p:nvSpPr>
        <p:spPr>
          <a:xfrm>
            <a:off x="7323510" y="3887294"/>
            <a:ext cx="1000461" cy="338554"/>
          </a:xfrm>
          <a:prstGeom prst="rect">
            <a:avLst/>
          </a:prstGeom>
          <a:noFill/>
        </p:spPr>
        <p:txBody>
          <a:bodyPr wrap="square" rtlCol="0">
            <a:spAutoFit/>
          </a:bodyPr>
          <a:lstStyle/>
          <a:p>
            <a:r>
              <a:rPr lang="en-US" sz="1600" dirty="0" smtClean="0"/>
              <a:t>AP2</a:t>
            </a:r>
            <a:endParaRPr lang="en-US" sz="1600" dirty="0"/>
          </a:p>
        </p:txBody>
      </p:sp>
      <p:cxnSp>
        <p:nvCxnSpPr>
          <p:cNvPr id="33" name="Straight Arrow Connector 32"/>
          <p:cNvCxnSpPr/>
          <p:nvPr/>
        </p:nvCxnSpPr>
        <p:spPr bwMode="auto">
          <a:xfrm>
            <a:off x="2057400" y="5385552"/>
            <a:ext cx="1465730" cy="33613"/>
          </a:xfrm>
          <a:prstGeom prst="straightConnector1">
            <a:avLst/>
          </a:prstGeom>
          <a:solidFill>
            <a:schemeClr val="accent1"/>
          </a:solidFill>
          <a:ln w="38100" cap="flat" cmpd="sng" algn="ctr">
            <a:solidFill>
              <a:srgbClr val="9D9D9D"/>
            </a:solidFill>
            <a:prstDash val="dash"/>
            <a:round/>
            <a:headEnd type="none" w="med" len="med"/>
            <a:tailEnd type="arrow" w="med" len="med"/>
          </a:ln>
          <a:effectLst/>
        </p:spPr>
      </p:cxnSp>
      <p:cxnSp>
        <p:nvCxnSpPr>
          <p:cNvPr id="36" name="Straight Arrow Connector 35"/>
          <p:cNvCxnSpPr/>
          <p:nvPr/>
        </p:nvCxnSpPr>
        <p:spPr bwMode="auto">
          <a:xfrm rot="10800000" flipV="1">
            <a:off x="4867835" y="3852578"/>
            <a:ext cx="2265830" cy="1116109"/>
          </a:xfrm>
          <a:prstGeom prst="straightConnector1">
            <a:avLst/>
          </a:prstGeom>
          <a:solidFill>
            <a:schemeClr val="accent1"/>
          </a:solidFill>
          <a:ln w="38100" cap="flat" cmpd="sng" algn="ctr">
            <a:solidFill>
              <a:srgbClr val="9D9D9D"/>
            </a:solidFill>
            <a:prstDash val="dash"/>
            <a:round/>
            <a:headEnd type="none" w="med" len="med"/>
            <a:tailEnd type="arrow" w="med" len="med"/>
          </a:ln>
          <a:effectLst/>
        </p:spPr>
      </p:cxnSp>
      <p:sp>
        <p:nvSpPr>
          <p:cNvPr id="46" name="TextBox 45"/>
          <p:cNvSpPr txBox="1"/>
          <p:nvPr/>
        </p:nvSpPr>
        <p:spPr>
          <a:xfrm>
            <a:off x="1028701" y="5836024"/>
            <a:ext cx="1378324" cy="461665"/>
          </a:xfrm>
          <a:prstGeom prst="rect">
            <a:avLst/>
          </a:prstGeom>
          <a:noFill/>
        </p:spPr>
        <p:txBody>
          <a:bodyPr wrap="square" rtlCol="0">
            <a:spAutoFit/>
          </a:bodyPr>
          <a:lstStyle/>
          <a:p>
            <a:r>
              <a:rPr lang="en-US" dirty="0" smtClean="0"/>
              <a:t>Not in the same sector as STA 1</a:t>
            </a:r>
            <a:endParaRPr lang="en-US" dirty="0"/>
          </a:p>
        </p:txBody>
      </p:sp>
      <p:sp>
        <p:nvSpPr>
          <p:cNvPr id="37" name="Date Placeholder 3"/>
          <p:cNvSpPr txBox="1">
            <a:spLocks/>
          </p:cNvSpPr>
          <p:nvPr/>
        </p:nvSpPr>
        <p:spPr bwMode="auto">
          <a:xfrm>
            <a:off x="696913" y="332601"/>
            <a:ext cx="916918"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smtClean="0">
                <a:ln>
                  <a:noFill/>
                </a:ln>
                <a:solidFill>
                  <a:schemeClr val="tx1"/>
                </a:solidFill>
                <a:effectLst/>
                <a:uLnTx/>
                <a:uFillTx/>
                <a:latin typeface="Times New Roman" pitchFamily="18" charset="0"/>
                <a:ea typeface="+mn-ea"/>
                <a:cs typeface="+mn-cs"/>
              </a:rPr>
              <a:t>Nov 2012</a:t>
            </a:r>
            <a:endParaRPr kumimoji="0" lang="en-US" sz="18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p:cNvSpPr/>
          <p:nvPr/>
        </p:nvSpPr>
        <p:spPr bwMode="auto">
          <a:xfrm>
            <a:off x="2205318" y="4986622"/>
            <a:ext cx="605116" cy="726140"/>
          </a:xfrm>
          <a:prstGeom prst="rect">
            <a:avLst/>
          </a:prstGeom>
          <a:solidFill>
            <a:srgbClr val="FFFF00"/>
          </a:solidFill>
          <a:ln w="12700" cap="flat" cmpd="sng" algn="ctr">
            <a:solidFill>
              <a:srgbClr val="FFFF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 name="Title 1"/>
          <p:cNvSpPr>
            <a:spLocks noGrp="1"/>
          </p:cNvSpPr>
          <p:nvPr>
            <p:ph type="title"/>
          </p:nvPr>
        </p:nvSpPr>
        <p:spPr/>
        <p:txBody>
          <a:bodyPr/>
          <a:lstStyle/>
          <a:p>
            <a:r>
              <a:rPr lang="en-US" dirty="0" smtClean="0"/>
              <a:t>Proposed Solution </a:t>
            </a:r>
            <a:endParaRPr lang="en-US" dirty="0"/>
          </a:p>
        </p:txBody>
      </p:sp>
      <p:sp>
        <p:nvSpPr>
          <p:cNvPr id="3" name="Content Placeholder 2"/>
          <p:cNvSpPr>
            <a:spLocks noGrp="1"/>
          </p:cNvSpPr>
          <p:nvPr>
            <p:ph idx="1"/>
          </p:nvPr>
        </p:nvSpPr>
        <p:spPr/>
        <p:txBody>
          <a:bodyPr/>
          <a:lstStyle/>
          <a:p>
            <a:r>
              <a:rPr lang="en-US" sz="2000" dirty="0" smtClean="0"/>
              <a:t>A simple solution to the issues described in the preceding chart is to employ the </a:t>
            </a:r>
            <a:r>
              <a:rPr lang="en-US" sz="2000" dirty="0" err="1" smtClean="0"/>
              <a:t>omni</a:t>
            </a:r>
            <a:r>
              <a:rPr lang="en-US" sz="2000" dirty="0" smtClean="0"/>
              <a:t>-beam transmission to set up proper protection duration (for both AP and STAs) at the beginning of a TXOP and then use the </a:t>
            </a:r>
            <a:r>
              <a:rPr lang="en-US" sz="2000" dirty="0" err="1" smtClean="0"/>
              <a:t>sectorized</a:t>
            </a:r>
            <a:r>
              <a:rPr lang="en-US" sz="2000" dirty="0" smtClean="0"/>
              <a:t> beam for the remainder of the duration</a:t>
            </a:r>
          </a:p>
          <a:p>
            <a:r>
              <a:rPr lang="en-US" sz="2000" dirty="0" smtClean="0"/>
              <a:t>This allows STAs to set their NAVs properly and prevents STAs in same BSS and OBSS AP/STA from accessing the channel at the same time</a:t>
            </a:r>
            <a:endParaRPr lang="en-US" sz="2000" dirty="0"/>
          </a:p>
        </p:txBody>
      </p:sp>
      <p:sp>
        <p:nvSpPr>
          <p:cNvPr id="4" name="Footer Placeholder 3"/>
          <p:cNvSpPr>
            <a:spLocks noGrp="1"/>
          </p:cNvSpPr>
          <p:nvPr>
            <p:ph type="ftr" sz="quarter" idx="10"/>
          </p:nvPr>
        </p:nvSpPr>
        <p:spPr>
          <a:xfrm>
            <a:off x="7458455" y="6484938"/>
            <a:ext cx="1469761" cy="184666"/>
          </a:xfrm>
        </p:spPr>
        <p:txBody>
          <a:bodyPr/>
          <a:lstStyle/>
          <a:p>
            <a:pPr>
              <a:defRPr/>
            </a:pPr>
            <a:r>
              <a:rPr lang="en-US" sz="1200" b="0" dirty="0" smtClean="0"/>
              <a:t>James Wang, </a:t>
            </a:r>
            <a:r>
              <a:rPr lang="en-US" sz="1200" b="0" dirty="0" err="1" smtClean="0"/>
              <a:t>MediaTek</a:t>
            </a:r>
            <a:endParaRPr lang="en-US" sz="1200" b="0" dirty="0"/>
          </a:p>
        </p:txBody>
      </p:sp>
      <p:sp>
        <p:nvSpPr>
          <p:cNvPr id="5" name="Slide Number Placeholder 4"/>
          <p:cNvSpPr>
            <a:spLocks noGrp="1"/>
          </p:cNvSpPr>
          <p:nvPr>
            <p:ph type="sldNum" sz="quarter" idx="11"/>
          </p:nvPr>
        </p:nvSpPr>
        <p:spPr>
          <a:xfrm>
            <a:off x="4343400" y="6477000"/>
            <a:ext cx="1086836" cy="184666"/>
          </a:xfrm>
        </p:spPr>
        <p:txBody>
          <a:bodyPr/>
          <a:lstStyle/>
          <a:p>
            <a:pPr>
              <a:defRPr/>
            </a:pPr>
            <a:r>
              <a:rPr lang="en-US" dirty="0" smtClean="0"/>
              <a:t>Slide </a:t>
            </a:r>
            <a:fld id="{E132E8F0-0953-4589-931F-0CF931D74C39}" type="slidenum">
              <a:rPr lang="en-US" smtClean="0"/>
              <a:pPr>
                <a:defRPr/>
              </a:pPr>
              <a:t>12</a:t>
            </a:fld>
            <a:endParaRPr lang="en-US" dirty="0"/>
          </a:p>
        </p:txBody>
      </p:sp>
      <p:sp>
        <p:nvSpPr>
          <p:cNvPr id="7" name="Rectangle 6"/>
          <p:cNvSpPr/>
          <p:nvPr/>
        </p:nvSpPr>
        <p:spPr bwMode="auto">
          <a:xfrm>
            <a:off x="2810434" y="4995586"/>
            <a:ext cx="5082988" cy="726140"/>
          </a:xfrm>
          <a:prstGeom prst="rect">
            <a:avLst/>
          </a:prstGeom>
          <a:solidFill>
            <a:schemeClr val="accent1"/>
          </a:solidFill>
          <a:ln w="12700" cap="flat" cmpd="sng" algn="ctr">
            <a:solidFill>
              <a:schemeClr val="accent3">
                <a:lumMod val="8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1" name="Straight Connector 10"/>
          <p:cNvCxnSpPr/>
          <p:nvPr/>
        </p:nvCxnSpPr>
        <p:spPr bwMode="auto">
          <a:xfrm>
            <a:off x="1395938" y="5079949"/>
            <a:ext cx="6624735"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12" name="TextBox 11"/>
          <p:cNvSpPr txBox="1"/>
          <p:nvPr/>
        </p:nvSpPr>
        <p:spPr>
          <a:xfrm>
            <a:off x="994230" y="4858570"/>
            <a:ext cx="558265" cy="276999"/>
          </a:xfrm>
          <a:prstGeom prst="rect">
            <a:avLst/>
          </a:prstGeom>
          <a:noFill/>
        </p:spPr>
        <p:txBody>
          <a:bodyPr wrap="square" rtlCol="0">
            <a:spAutoFit/>
          </a:bodyPr>
          <a:lstStyle/>
          <a:p>
            <a:r>
              <a:rPr lang="en-US" dirty="0" smtClean="0"/>
              <a:t>AP</a:t>
            </a:r>
            <a:endParaRPr lang="en-US" dirty="0"/>
          </a:p>
        </p:txBody>
      </p:sp>
      <p:sp>
        <p:nvSpPr>
          <p:cNvPr id="13" name="TextBox 12"/>
          <p:cNvSpPr txBox="1"/>
          <p:nvPr/>
        </p:nvSpPr>
        <p:spPr>
          <a:xfrm>
            <a:off x="983000" y="5299727"/>
            <a:ext cx="558265" cy="276999"/>
          </a:xfrm>
          <a:prstGeom prst="rect">
            <a:avLst/>
          </a:prstGeom>
          <a:noFill/>
        </p:spPr>
        <p:txBody>
          <a:bodyPr wrap="square" rtlCol="0">
            <a:spAutoFit/>
          </a:bodyPr>
          <a:lstStyle/>
          <a:p>
            <a:r>
              <a:rPr lang="en-US" dirty="0" smtClean="0"/>
              <a:t>STA</a:t>
            </a:r>
            <a:endParaRPr lang="en-US" dirty="0"/>
          </a:p>
        </p:txBody>
      </p:sp>
      <p:sp>
        <p:nvSpPr>
          <p:cNvPr id="14" name="TextBox 13"/>
          <p:cNvSpPr txBox="1"/>
          <p:nvPr/>
        </p:nvSpPr>
        <p:spPr>
          <a:xfrm>
            <a:off x="1659013" y="4750095"/>
            <a:ext cx="1843946" cy="246221"/>
          </a:xfrm>
          <a:prstGeom prst="rect">
            <a:avLst/>
          </a:prstGeom>
          <a:noFill/>
        </p:spPr>
        <p:txBody>
          <a:bodyPr wrap="square" rtlCol="0">
            <a:spAutoFit/>
          </a:bodyPr>
          <a:lstStyle/>
          <a:p>
            <a:pPr algn="ctr"/>
            <a:r>
              <a:rPr lang="en-US" sz="1000" dirty="0" smtClean="0"/>
              <a:t>Omni-Beam Duration</a:t>
            </a:r>
            <a:endParaRPr lang="en-US" sz="1000" dirty="0"/>
          </a:p>
        </p:txBody>
      </p:sp>
      <p:cxnSp>
        <p:nvCxnSpPr>
          <p:cNvPr id="17" name="Straight Connector 16"/>
          <p:cNvCxnSpPr/>
          <p:nvPr/>
        </p:nvCxnSpPr>
        <p:spPr bwMode="auto">
          <a:xfrm>
            <a:off x="1395938" y="5492230"/>
            <a:ext cx="6624735"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18" name="TextBox 17"/>
          <p:cNvSpPr txBox="1"/>
          <p:nvPr/>
        </p:nvSpPr>
        <p:spPr>
          <a:xfrm>
            <a:off x="2292723" y="5056096"/>
            <a:ext cx="463923" cy="215444"/>
          </a:xfrm>
          <a:prstGeom prst="rect">
            <a:avLst/>
          </a:prstGeom>
          <a:noFill/>
        </p:spPr>
        <p:txBody>
          <a:bodyPr wrap="square" rtlCol="0">
            <a:spAutoFit/>
          </a:bodyPr>
          <a:lstStyle/>
          <a:p>
            <a:r>
              <a:rPr lang="en-US" sz="800" dirty="0" smtClean="0"/>
              <a:t>NAV</a:t>
            </a:r>
            <a:endParaRPr lang="en-US" sz="800" dirty="0"/>
          </a:p>
        </p:txBody>
      </p:sp>
      <p:sp>
        <p:nvSpPr>
          <p:cNvPr id="19" name="TextBox 18"/>
          <p:cNvSpPr txBox="1"/>
          <p:nvPr/>
        </p:nvSpPr>
        <p:spPr>
          <a:xfrm>
            <a:off x="2310653" y="5484163"/>
            <a:ext cx="463923" cy="215444"/>
          </a:xfrm>
          <a:prstGeom prst="rect">
            <a:avLst/>
          </a:prstGeom>
          <a:noFill/>
        </p:spPr>
        <p:txBody>
          <a:bodyPr wrap="square" rtlCol="0">
            <a:spAutoFit/>
          </a:bodyPr>
          <a:lstStyle/>
          <a:p>
            <a:r>
              <a:rPr lang="en-US" sz="800" dirty="0" smtClean="0"/>
              <a:t>NAV</a:t>
            </a:r>
            <a:endParaRPr lang="en-US" sz="800" dirty="0"/>
          </a:p>
        </p:txBody>
      </p:sp>
      <p:cxnSp>
        <p:nvCxnSpPr>
          <p:cNvPr id="20" name="Straight Arrow Connector 19"/>
          <p:cNvCxnSpPr/>
          <p:nvPr/>
        </p:nvCxnSpPr>
        <p:spPr bwMode="auto">
          <a:xfrm>
            <a:off x="2729751" y="5607426"/>
            <a:ext cx="5177118" cy="6723"/>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1" name="Straight Arrow Connector 20"/>
          <p:cNvCxnSpPr/>
          <p:nvPr/>
        </p:nvCxnSpPr>
        <p:spPr bwMode="auto">
          <a:xfrm flipV="1">
            <a:off x="2723028" y="5177120"/>
            <a:ext cx="5177118" cy="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7" name="Straight Connector 26"/>
          <p:cNvCxnSpPr/>
          <p:nvPr/>
        </p:nvCxnSpPr>
        <p:spPr bwMode="auto">
          <a:xfrm>
            <a:off x="2199736" y="4502989"/>
            <a:ext cx="5680239" cy="1777"/>
          </a:xfrm>
          <a:prstGeom prst="line">
            <a:avLst/>
          </a:prstGeom>
          <a:solidFill>
            <a:schemeClr val="accent1"/>
          </a:solidFill>
          <a:ln w="203200" cap="flat" cmpd="sng" algn="ctr">
            <a:solidFill>
              <a:srgbClr val="92D050"/>
            </a:solidFill>
            <a:prstDash val="solid"/>
            <a:round/>
            <a:headEnd type="none" w="sm" len="sm"/>
            <a:tailEnd type="none" w="sm" len="sm"/>
          </a:ln>
          <a:effectLst/>
        </p:spPr>
      </p:cxnSp>
      <p:sp>
        <p:nvSpPr>
          <p:cNvPr id="28" name="TextBox 27"/>
          <p:cNvSpPr txBox="1"/>
          <p:nvPr/>
        </p:nvSpPr>
        <p:spPr>
          <a:xfrm>
            <a:off x="2259105" y="4367749"/>
            <a:ext cx="1587814" cy="276999"/>
          </a:xfrm>
          <a:prstGeom prst="rect">
            <a:avLst/>
          </a:prstGeom>
          <a:noFill/>
        </p:spPr>
        <p:txBody>
          <a:bodyPr wrap="square" rtlCol="0">
            <a:spAutoFit/>
          </a:bodyPr>
          <a:lstStyle/>
          <a:p>
            <a:r>
              <a:rPr lang="en-US" dirty="0" smtClean="0"/>
              <a:t>TXOP</a:t>
            </a:r>
            <a:endParaRPr lang="en-US" dirty="0"/>
          </a:p>
        </p:txBody>
      </p:sp>
      <p:sp>
        <p:nvSpPr>
          <p:cNvPr id="34" name="TextBox 33"/>
          <p:cNvSpPr txBox="1"/>
          <p:nvPr/>
        </p:nvSpPr>
        <p:spPr>
          <a:xfrm>
            <a:off x="3714172" y="4750095"/>
            <a:ext cx="3755669" cy="246221"/>
          </a:xfrm>
          <a:prstGeom prst="rect">
            <a:avLst/>
          </a:prstGeom>
          <a:noFill/>
        </p:spPr>
        <p:txBody>
          <a:bodyPr wrap="square" rtlCol="0">
            <a:spAutoFit/>
          </a:bodyPr>
          <a:lstStyle/>
          <a:p>
            <a:pPr algn="ctr"/>
            <a:r>
              <a:rPr lang="en-US" sz="1000" dirty="0" err="1" smtClean="0"/>
              <a:t>Sectorized</a:t>
            </a:r>
            <a:r>
              <a:rPr lang="en-US" sz="1000" dirty="0" smtClean="0"/>
              <a:t>-Beam Transmission and Reception Duration</a:t>
            </a:r>
            <a:endParaRPr lang="en-US" sz="1000" dirty="0"/>
          </a:p>
        </p:txBody>
      </p:sp>
      <p:sp>
        <p:nvSpPr>
          <p:cNvPr id="22" name="Date Placeholder 3"/>
          <p:cNvSpPr txBox="1">
            <a:spLocks/>
          </p:cNvSpPr>
          <p:nvPr/>
        </p:nvSpPr>
        <p:spPr bwMode="auto">
          <a:xfrm>
            <a:off x="696913" y="332601"/>
            <a:ext cx="916918"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smtClean="0">
                <a:ln>
                  <a:noFill/>
                </a:ln>
                <a:solidFill>
                  <a:schemeClr val="tx1"/>
                </a:solidFill>
                <a:effectLst/>
                <a:uLnTx/>
                <a:uFillTx/>
                <a:latin typeface="Times New Roman" pitchFamily="18" charset="0"/>
                <a:ea typeface="+mn-ea"/>
                <a:cs typeface="+mn-cs"/>
              </a:rPr>
              <a:t>Nov 2012</a:t>
            </a:r>
            <a:endParaRPr kumimoji="0" lang="en-US" sz="18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Oval 23"/>
          <p:cNvSpPr/>
          <p:nvPr/>
        </p:nvSpPr>
        <p:spPr bwMode="auto">
          <a:xfrm>
            <a:off x="2884391" y="3025589"/>
            <a:ext cx="3449171" cy="2178424"/>
          </a:xfrm>
          <a:prstGeom prst="ellipse">
            <a:avLst/>
          </a:prstGeom>
          <a:solidFill>
            <a:schemeClr val="accent1"/>
          </a:solidFill>
          <a:ln w="12700" cap="flat" cmpd="sng" algn="ctr">
            <a:solidFill>
              <a:schemeClr val="accent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0" name="Oval 29"/>
          <p:cNvSpPr/>
          <p:nvPr/>
        </p:nvSpPr>
        <p:spPr bwMode="auto">
          <a:xfrm rot="2700000">
            <a:off x="3618557" y="3513560"/>
            <a:ext cx="1269385" cy="1752573"/>
          </a:xfrm>
          <a:prstGeom prst="ellipse">
            <a:avLst/>
          </a:prstGeom>
          <a:solidFill>
            <a:schemeClr val="accent1"/>
          </a:solidFill>
          <a:ln w="12700" cap="flat" cmpd="sng" algn="ctr">
            <a:solidFill>
              <a:schemeClr val="accent6"/>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 name="Title 1"/>
          <p:cNvSpPr>
            <a:spLocks noGrp="1"/>
          </p:cNvSpPr>
          <p:nvPr>
            <p:ph type="title"/>
          </p:nvPr>
        </p:nvSpPr>
        <p:spPr/>
        <p:txBody>
          <a:bodyPr/>
          <a:lstStyle/>
          <a:p>
            <a:r>
              <a:rPr lang="en-US" dirty="0" smtClean="0"/>
              <a:t>Proposed Solution (continued)</a:t>
            </a:r>
            <a:endParaRPr lang="en-US" dirty="0"/>
          </a:p>
        </p:txBody>
      </p:sp>
      <p:sp>
        <p:nvSpPr>
          <p:cNvPr id="3" name="Content Placeholder 2"/>
          <p:cNvSpPr>
            <a:spLocks noGrp="1"/>
          </p:cNvSpPr>
          <p:nvPr>
            <p:ph idx="1"/>
          </p:nvPr>
        </p:nvSpPr>
        <p:spPr/>
        <p:txBody>
          <a:bodyPr/>
          <a:lstStyle/>
          <a:p>
            <a:r>
              <a:rPr lang="en-US" sz="1600" dirty="0" smtClean="0"/>
              <a:t>During the </a:t>
            </a:r>
            <a:r>
              <a:rPr lang="en-US" sz="1600" dirty="0" err="1" smtClean="0"/>
              <a:t>sectorized</a:t>
            </a:r>
            <a:r>
              <a:rPr lang="en-US" sz="1600" dirty="0" smtClean="0"/>
              <a:t> beam transmission, some SO (spatially-orthogonal) OBSS STA and AP will not receive the AP1 and STA1 signals.  </a:t>
            </a:r>
          </a:p>
          <a:p>
            <a:r>
              <a:rPr lang="en-US" sz="1600" dirty="0" smtClean="0"/>
              <a:t>To enhance the spatial re-use of the medium, we want to allow the SO OBSS STA or AP to be able to access the channel during the </a:t>
            </a:r>
            <a:r>
              <a:rPr lang="en-US" sz="1600" dirty="0" err="1" smtClean="0"/>
              <a:t>sectorized</a:t>
            </a:r>
            <a:r>
              <a:rPr lang="en-US" sz="1600" dirty="0" smtClean="0"/>
              <a:t> beam transmission protected duration</a:t>
            </a:r>
          </a:p>
          <a:p>
            <a:pPr>
              <a:buNone/>
            </a:pPr>
            <a:endParaRPr lang="en-US" sz="1600" dirty="0" smtClean="0"/>
          </a:p>
          <a:p>
            <a:pPr>
              <a:buNone/>
            </a:pPr>
            <a:endParaRPr lang="en-US" sz="1600" dirty="0"/>
          </a:p>
        </p:txBody>
      </p:sp>
      <p:sp>
        <p:nvSpPr>
          <p:cNvPr id="4" name="Footer Placeholder 3"/>
          <p:cNvSpPr>
            <a:spLocks noGrp="1"/>
          </p:cNvSpPr>
          <p:nvPr>
            <p:ph type="ftr" sz="quarter" idx="10"/>
          </p:nvPr>
        </p:nvSpPr>
        <p:spPr>
          <a:xfrm>
            <a:off x="7534655" y="6475413"/>
            <a:ext cx="1469761" cy="184666"/>
          </a:xfrm>
        </p:spPr>
        <p:txBody>
          <a:bodyPr/>
          <a:lstStyle/>
          <a:p>
            <a:pPr>
              <a:defRPr/>
            </a:pPr>
            <a:r>
              <a:rPr lang="en-US" sz="1200" b="0" dirty="0" smtClean="0"/>
              <a:t>James Wang, </a:t>
            </a:r>
            <a:r>
              <a:rPr lang="en-US" sz="1200" b="0" dirty="0" err="1" smtClean="0"/>
              <a:t>MediaTek</a:t>
            </a:r>
            <a:endParaRPr lang="en-US" sz="1200" b="0" dirty="0"/>
          </a:p>
        </p:txBody>
      </p:sp>
      <p:sp>
        <p:nvSpPr>
          <p:cNvPr id="5" name="Slide Number Placeholder 4"/>
          <p:cNvSpPr>
            <a:spLocks noGrp="1"/>
          </p:cNvSpPr>
          <p:nvPr>
            <p:ph type="sldNum" sz="quarter" idx="11"/>
          </p:nvPr>
        </p:nvSpPr>
        <p:spPr>
          <a:xfrm>
            <a:off x="4114800" y="6477000"/>
            <a:ext cx="517769" cy="184666"/>
          </a:xfrm>
        </p:spPr>
        <p:txBody>
          <a:bodyPr/>
          <a:lstStyle/>
          <a:p>
            <a:pPr>
              <a:defRPr/>
            </a:pPr>
            <a:r>
              <a:rPr lang="en-US" dirty="0" smtClean="0"/>
              <a:t>Slide </a:t>
            </a:r>
            <a:fld id="{E132E8F0-0953-4589-931F-0CF931D74C39}" type="slidenum">
              <a:rPr lang="en-US" smtClean="0"/>
              <a:pPr>
                <a:defRPr/>
              </a:pPr>
              <a:t>13</a:t>
            </a:fld>
            <a:endParaRPr lang="en-US" dirty="0"/>
          </a:p>
        </p:txBody>
      </p:sp>
      <p:sp>
        <p:nvSpPr>
          <p:cNvPr id="33" name="Rectangle 32"/>
          <p:cNvSpPr/>
          <p:nvPr/>
        </p:nvSpPr>
        <p:spPr bwMode="auto">
          <a:xfrm>
            <a:off x="2242868" y="5661226"/>
            <a:ext cx="752994" cy="645446"/>
          </a:xfrm>
          <a:prstGeom prst="rect">
            <a:avLst/>
          </a:prstGeom>
          <a:solidFill>
            <a:srgbClr val="FFFF00"/>
          </a:solidFill>
          <a:ln w="12700" cap="flat" cmpd="sng" algn="ctr">
            <a:solidFill>
              <a:srgbClr val="FFFF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 name="Rectangle 6"/>
          <p:cNvSpPr/>
          <p:nvPr/>
        </p:nvSpPr>
        <p:spPr bwMode="auto">
          <a:xfrm>
            <a:off x="3002586" y="5661226"/>
            <a:ext cx="4948004" cy="645446"/>
          </a:xfrm>
          <a:prstGeom prst="rect">
            <a:avLst/>
          </a:prstGeom>
          <a:solidFill>
            <a:schemeClr val="accent1"/>
          </a:solidFill>
          <a:ln w="12700" cap="flat" cmpd="sng" algn="ctr">
            <a:solidFill>
              <a:schemeClr val="accent3">
                <a:lumMod val="8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1" name="Straight Connector 10"/>
          <p:cNvCxnSpPr/>
          <p:nvPr/>
        </p:nvCxnSpPr>
        <p:spPr bwMode="auto">
          <a:xfrm>
            <a:off x="1618930" y="5763108"/>
            <a:ext cx="6448808"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12" name="TextBox 11"/>
          <p:cNvSpPr txBox="1"/>
          <p:nvPr/>
        </p:nvSpPr>
        <p:spPr>
          <a:xfrm>
            <a:off x="1180825" y="5593224"/>
            <a:ext cx="543440" cy="276999"/>
          </a:xfrm>
          <a:prstGeom prst="rect">
            <a:avLst/>
          </a:prstGeom>
          <a:noFill/>
        </p:spPr>
        <p:txBody>
          <a:bodyPr wrap="square" rtlCol="0">
            <a:spAutoFit/>
          </a:bodyPr>
          <a:lstStyle/>
          <a:p>
            <a:r>
              <a:rPr lang="en-US" dirty="0" smtClean="0"/>
              <a:t>AP1</a:t>
            </a:r>
            <a:endParaRPr lang="en-US" dirty="0"/>
          </a:p>
        </p:txBody>
      </p:sp>
      <p:sp>
        <p:nvSpPr>
          <p:cNvPr id="13" name="TextBox 12"/>
          <p:cNvSpPr txBox="1"/>
          <p:nvPr/>
        </p:nvSpPr>
        <p:spPr>
          <a:xfrm>
            <a:off x="1183341" y="5998803"/>
            <a:ext cx="543440" cy="276999"/>
          </a:xfrm>
          <a:prstGeom prst="rect">
            <a:avLst/>
          </a:prstGeom>
          <a:noFill/>
        </p:spPr>
        <p:txBody>
          <a:bodyPr wrap="square" rtlCol="0">
            <a:spAutoFit/>
          </a:bodyPr>
          <a:lstStyle/>
          <a:p>
            <a:r>
              <a:rPr lang="en-US" dirty="0" smtClean="0"/>
              <a:t>STA1</a:t>
            </a:r>
            <a:endParaRPr lang="en-US" dirty="0"/>
          </a:p>
        </p:txBody>
      </p:sp>
      <p:sp>
        <p:nvSpPr>
          <p:cNvPr id="14" name="TextBox 13"/>
          <p:cNvSpPr txBox="1"/>
          <p:nvPr/>
        </p:nvSpPr>
        <p:spPr>
          <a:xfrm>
            <a:off x="1834321" y="5438285"/>
            <a:ext cx="1319014" cy="246221"/>
          </a:xfrm>
          <a:prstGeom prst="rect">
            <a:avLst/>
          </a:prstGeom>
          <a:noFill/>
        </p:spPr>
        <p:txBody>
          <a:bodyPr wrap="square" rtlCol="0">
            <a:spAutoFit/>
          </a:bodyPr>
          <a:lstStyle/>
          <a:p>
            <a:pPr algn="ctr"/>
            <a:r>
              <a:rPr lang="en-US" sz="1000" dirty="0" smtClean="0"/>
              <a:t>Omni-Beam Duration</a:t>
            </a:r>
            <a:endParaRPr lang="en-US" sz="1000" dirty="0"/>
          </a:p>
        </p:txBody>
      </p:sp>
      <p:cxnSp>
        <p:nvCxnSpPr>
          <p:cNvPr id="17" name="Straight Connector 16"/>
          <p:cNvCxnSpPr/>
          <p:nvPr/>
        </p:nvCxnSpPr>
        <p:spPr bwMode="auto">
          <a:xfrm>
            <a:off x="1618930" y="6109403"/>
            <a:ext cx="6448808"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18" name="TextBox 17"/>
          <p:cNvSpPr txBox="1"/>
          <p:nvPr/>
        </p:nvSpPr>
        <p:spPr>
          <a:xfrm>
            <a:off x="2491900" y="5741905"/>
            <a:ext cx="451603" cy="191502"/>
          </a:xfrm>
          <a:prstGeom prst="rect">
            <a:avLst/>
          </a:prstGeom>
          <a:noFill/>
        </p:spPr>
        <p:txBody>
          <a:bodyPr wrap="square" rtlCol="0">
            <a:spAutoFit/>
          </a:bodyPr>
          <a:lstStyle/>
          <a:p>
            <a:r>
              <a:rPr lang="en-US" sz="800" dirty="0" smtClean="0"/>
              <a:t>NAV</a:t>
            </a:r>
            <a:endParaRPr lang="en-US" sz="800" dirty="0"/>
          </a:p>
        </p:txBody>
      </p:sp>
      <p:sp>
        <p:nvSpPr>
          <p:cNvPr id="19" name="TextBox 18"/>
          <p:cNvSpPr txBox="1"/>
          <p:nvPr/>
        </p:nvSpPr>
        <p:spPr>
          <a:xfrm>
            <a:off x="2509354" y="6122403"/>
            <a:ext cx="451603" cy="191502"/>
          </a:xfrm>
          <a:prstGeom prst="rect">
            <a:avLst/>
          </a:prstGeom>
          <a:noFill/>
        </p:spPr>
        <p:txBody>
          <a:bodyPr wrap="square" rtlCol="0">
            <a:spAutoFit/>
          </a:bodyPr>
          <a:lstStyle/>
          <a:p>
            <a:r>
              <a:rPr lang="en-US" sz="800" dirty="0" smtClean="0"/>
              <a:t>NAV</a:t>
            </a:r>
            <a:endParaRPr lang="en-US" sz="800" dirty="0"/>
          </a:p>
        </p:txBody>
      </p:sp>
      <p:cxnSp>
        <p:nvCxnSpPr>
          <p:cNvPr id="20" name="Straight Arrow Connector 19"/>
          <p:cNvCxnSpPr/>
          <p:nvPr/>
        </p:nvCxnSpPr>
        <p:spPr bwMode="auto">
          <a:xfrm>
            <a:off x="2917322" y="6231968"/>
            <a:ext cx="5039634" cy="5976"/>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1" name="Straight Arrow Connector 20"/>
          <p:cNvCxnSpPr/>
          <p:nvPr/>
        </p:nvCxnSpPr>
        <p:spPr bwMode="auto">
          <a:xfrm flipV="1">
            <a:off x="2910778" y="5849480"/>
            <a:ext cx="5039634" cy="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7" name="Straight Connector 26"/>
          <p:cNvCxnSpPr/>
          <p:nvPr/>
        </p:nvCxnSpPr>
        <p:spPr bwMode="auto">
          <a:xfrm flipV="1">
            <a:off x="2225615" y="5393038"/>
            <a:ext cx="5698437" cy="20672"/>
          </a:xfrm>
          <a:prstGeom prst="line">
            <a:avLst/>
          </a:prstGeom>
          <a:solidFill>
            <a:schemeClr val="accent1"/>
          </a:solidFill>
          <a:ln w="203200" cap="flat" cmpd="sng" algn="ctr">
            <a:solidFill>
              <a:srgbClr val="92D050"/>
            </a:solidFill>
            <a:prstDash val="solid"/>
            <a:round/>
            <a:headEnd type="none" w="sm" len="sm"/>
            <a:tailEnd type="none" w="sm" len="sm"/>
          </a:ln>
          <a:effectLst/>
        </p:spPr>
      </p:cxnSp>
      <p:sp>
        <p:nvSpPr>
          <p:cNvPr id="28" name="TextBox 27"/>
          <p:cNvSpPr txBox="1"/>
          <p:nvPr/>
        </p:nvSpPr>
        <p:spPr>
          <a:xfrm>
            <a:off x="2371769" y="5251075"/>
            <a:ext cx="1545648" cy="246217"/>
          </a:xfrm>
          <a:prstGeom prst="rect">
            <a:avLst/>
          </a:prstGeom>
          <a:noFill/>
        </p:spPr>
        <p:txBody>
          <a:bodyPr wrap="square" rtlCol="0">
            <a:spAutoFit/>
          </a:bodyPr>
          <a:lstStyle/>
          <a:p>
            <a:r>
              <a:rPr lang="en-US" dirty="0" smtClean="0"/>
              <a:t>TXOP</a:t>
            </a:r>
            <a:endParaRPr lang="en-US" dirty="0"/>
          </a:p>
        </p:txBody>
      </p:sp>
      <p:sp>
        <p:nvSpPr>
          <p:cNvPr id="34" name="TextBox 33"/>
          <p:cNvSpPr txBox="1"/>
          <p:nvPr/>
        </p:nvSpPr>
        <p:spPr>
          <a:xfrm>
            <a:off x="3448448" y="5451981"/>
            <a:ext cx="3671769" cy="246221"/>
          </a:xfrm>
          <a:prstGeom prst="rect">
            <a:avLst/>
          </a:prstGeom>
          <a:noFill/>
        </p:spPr>
        <p:txBody>
          <a:bodyPr wrap="square" rtlCol="0">
            <a:spAutoFit/>
          </a:bodyPr>
          <a:lstStyle/>
          <a:p>
            <a:pPr algn="ctr"/>
            <a:r>
              <a:rPr lang="en-US" sz="1000" dirty="0" err="1" smtClean="0"/>
              <a:t>Sectorized</a:t>
            </a:r>
            <a:r>
              <a:rPr lang="en-US" sz="1000" dirty="0" smtClean="0"/>
              <a:t>-Beam Transmit and Receiver Duration</a:t>
            </a:r>
            <a:endParaRPr lang="en-US" sz="1000" dirty="0"/>
          </a:p>
        </p:txBody>
      </p:sp>
      <p:sp>
        <p:nvSpPr>
          <p:cNvPr id="23" name="TextBox 22"/>
          <p:cNvSpPr txBox="1"/>
          <p:nvPr/>
        </p:nvSpPr>
        <p:spPr>
          <a:xfrm>
            <a:off x="4202204" y="3818966"/>
            <a:ext cx="497541" cy="276999"/>
          </a:xfrm>
          <a:prstGeom prst="rect">
            <a:avLst/>
          </a:prstGeom>
          <a:noFill/>
        </p:spPr>
        <p:txBody>
          <a:bodyPr wrap="square" rtlCol="0">
            <a:spAutoFit/>
          </a:bodyPr>
          <a:lstStyle/>
          <a:p>
            <a:r>
              <a:rPr lang="en-US" dirty="0" smtClean="0"/>
              <a:t>AP1</a:t>
            </a:r>
            <a:endParaRPr lang="en-US" dirty="0"/>
          </a:p>
        </p:txBody>
      </p:sp>
      <p:sp>
        <p:nvSpPr>
          <p:cNvPr id="25" name="Oval 24"/>
          <p:cNvSpPr/>
          <p:nvPr/>
        </p:nvSpPr>
        <p:spPr bwMode="auto">
          <a:xfrm>
            <a:off x="4571999" y="4034118"/>
            <a:ext cx="87405" cy="94130"/>
          </a:xfrm>
          <a:prstGeom prst="ellipse">
            <a:avLst/>
          </a:prstGeom>
          <a:solidFill>
            <a:schemeClr val="accent5">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6" name="Oval 25"/>
          <p:cNvSpPr/>
          <p:nvPr/>
        </p:nvSpPr>
        <p:spPr bwMode="auto">
          <a:xfrm>
            <a:off x="3877234" y="4623549"/>
            <a:ext cx="87405" cy="94130"/>
          </a:xfrm>
          <a:prstGeom prst="ellipse">
            <a:avLst/>
          </a:prstGeom>
          <a:solidFill>
            <a:schemeClr val="accent5">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9" name="TextBox 28"/>
          <p:cNvSpPr txBox="1"/>
          <p:nvPr/>
        </p:nvSpPr>
        <p:spPr>
          <a:xfrm>
            <a:off x="3393140" y="4455460"/>
            <a:ext cx="567018" cy="276999"/>
          </a:xfrm>
          <a:prstGeom prst="rect">
            <a:avLst/>
          </a:prstGeom>
          <a:noFill/>
        </p:spPr>
        <p:txBody>
          <a:bodyPr wrap="square" rtlCol="0">
            <a:spAutoFit/>
          </a:bodyPr>
          <a:lstStyle/>
          <a:p>
            <a:r>
              <a:rPr lang="en-US" dirty="0" smtClean="0"/>
              <a:t>STA1</a:t>
            </a:r>
            <a:endParaRPr lang="en-US" dirty="0"/>
          </a:p>
        </p:txBody>
      </p:sp>
      <p:sp>
        <p:nvSpPr>
          <p:cNvPr id="31" name="Oval 30"/>
          <p:cNvSpPr/>
          <p:nvPr/>
        </p:nvSpPr>
        <p:spPr bwMode="auto">
          <a:xfrm>
            <a:off x="5118846" y="3283324"/>
            <a:ext cx="87405" cy="94130"/>
          </a:xfrm>
          <a:prstGeom prst="ellipse">
            <a:avLst/>
          </a:prstGeom>
          <a:solidFill>
            <a:schemeClr val="accent5">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2" name="Oval 31"/>
          <p:cNvSpPr/>
          <p:nvPr/>
        </p:nvSpPr>
        <p:spPr bwMode="auto">
          <a:xfrm>
            <a:off x="5726205" y="3527612"/>
            <a:ext cx="87405" cy="94130"/>
          </a:xfrm>
          <a:prstGeom prst="ellipse">
            <a:avLst/>
          </a:prstGeom>
          <a:solidFill>
            <a:schemeClr val="accent5">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5" name="TextBox 34"/>
          <p:cNvSpPr txBox="1"/>
          <p:nvPr/>
        </p:nvSpPr>
        <p:spPr>
          <a:xfrm>
            <a:off x="3987054" y="3162301"/>
            <a:ext cx="1216958" cy="276999"/>
          </a:xfrm>
          <a:prstGeom prst="rect">
            <a:avLst/>
          </a:prstGeom>
          <a:noFill/>
        </p:spPr>
        <p:txBody>
          <a:bodyPr wrap="square" rtlCol="0">
            <a:spAutoFit/>
          </a:bodyPr>
          <a:lstStyle/>
          <a:p>
            <a:r>
              <a:rPr lang="en-US" dirty="0" smtClean="0"/>
              <a:t>SO OBSS STA2</a:t>
            </a:r>
            <a:endParaRPr lang="en-US" dirty="0"/>
          </a:p>
        </p:txBody>
      </p:sp>
      <p:sp>
        <p:nvSpPr>
          <p:cNvPr id="36" name="TextBox 35"/>
          <p:cNvSpPr txBox="1"/>
          <p:nvPr/>
        </p:nvSpPr>
        <p:spPr>
          <a:xfrm>
            <a:off x="5773268" y="3567953"/>
            <a:ext cx="1279714" cy="276999"/>
          </a:xfrm>
          <a:prstGeom prst="rect">
            <a:avLst/>
          </a:prstGeom>
          <a:noFill/>
        </p:spPr>
        <p:txBody>
          <a:bodyPr wrap="square" rtlCol="0">
            <a:spAutoFit/>
          </a:bodyPr>
          <a:lstStyle/>
          <a:p>
            <a:r>
              <a:rPr lang="en-US" dirty="0" smtClean="0"/>
              <a:t>SO OBSS AP2</a:t>
            </a:r>
            <a:endParaRPr lang="en-US" dirty="0"/>
          </a:p>
        </p:txBody>
      </p:sp>
      <p:sp>
        <p:nvSpPr>
          <p:cNvPr id="37" name="Freeform 36"/>
          <p:cNvSpPr/>
          <p:nvPr/>
        </p:nvSpPr>
        <p:spPr bwMode="auto">
          <a:xfrm rot="2400000">
            <a:off x="5220981" y="3346814"/>
            <a:ext cx="499092" cy="167221"/>
          </a:xfrm>
          <a:custGeom>
            <a:avLst/>
            <a:gdLst>
              <a:gd name="connsiteX0" fmla="*/ 0 w 605118"/>
              <a:gd name="connsiteY0" fmla="*/ 208429 h 208429"/>
              <a:gd name="connsiteX1" fmla="*/ 275665 w 605118"/>
              <a:gd name="connsiteY1" fmla="*/ 100853 h 208429"/>
              <a:gd name="connsiteX2" fmla="*/ 248771 w 605118"/>
              <a:gd name="connsiteY2" fmla="*/ 147917 h 208429"/>
              <a:gd name="connsiteX3" fmla="*/ 605118 w 605118"/>
              <a:gd name="connsiteY3" fmla="*/ 0 h 208429"/>
            </a:gdLst>
            <a:ahLst/>
            <a:cxnLst>
              <a:cxn ang="0">
                <a:pos x="connsiteX0" y="connsiteY0"/>
              </a:cxn>
              <a:cxn ang="0">
                <a:pos x="connsiteX1" y="connsiteY1"/>
              </a:cxn>
              <a:cxn ang="0">
                <a:pos x="connsiteX2" y="connsiteY2"/>
              </a:cxn>
              <a:cxn ang="0">
                <a:pos x="connsiteX3" y="connsiteY3"/>
              </a:cxn>
            </a:cxnLst>
            <a:rect l="l" t="t" r="r" b="b"/>
            <a:pathLst>
              <a:path w="605118" h="208429">
                <a:moveTo>
                  <a:pt x="0" y="208429"/>
                </a:moveTo>
                <a:cubicBezTo>
                  <a:pt x="117101" y="159683"/>
                  <a:pt x="234203" y="110938"/>
                  <a:pt x="275665" y="100853"/>
                </a:cubicBezTo>
                <a:cubicBezTo>
                  <a:pt x="317127" y="90768"/>
                  <a:pt x="193862" y="164726"/>
                  <a:pt x="248771" y="147917"/>
                </a:cubicBezTo>
                <a:cubicBezTo>
                  <a:pt x="303680" y="131108"/>
                  <a:pt x="454399" y="65554"/>
                  <a:pt x="605118" y="0"/>
                </a:cubicBezTo>
              </a:path>
            </a:pathLst>
          </a:custGeom>
          <a:solidFill>
            <a:schemeClr val="accent1"/>
          </a:solidFill>
          <a:ln w="12700" cap="flat" cmpd="sng" algn="ctr">
            <a:solidFill>
              <a:schemeClr val="tx1"/>
            </a:solidFill>
            <a:prstDash val="solid"/>
            <a:round/>
            <a:headEnd type="arrow"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8" name="Freeform 37"/>
          <p:cNvSpPr/>
          <p:nvPr/>
        </p:nvSpPr>
        <p:spPr bwMode="auto">
          <a:xfrm>
            <a:off x="4061010" y="4195482"/>
            <a:ext cx="416859" cy="416859"/>
          </a:xfrm>
          <a:custGeom>
            <a:avLst/>
            <a:gdLst>
              <a:gd name="connsiteX0" fmla="*/ 416859 w 416859"/>
              <a:gd name="connsiteY0" fmla="*/ 0 h 416859"/>
              <a:gd name="connsiteX1" fmla="*/ 201706 w 416859"/>
              <a:gd name="connsiteY1" fmla="*/ 194982 h 416859"/>
              <a:gd name="connsiteX2" fmla="*/ 248771 w 416859"/>
              <a:gd name="connsiteY2" fmla="*/ 201706 h 416859"/>
              <a:gd name="connsiteX3" fmla="*/ 0 w 416859"/>
              <a:gd name="connsiteY3" fmla="*/ 416859 h 416859"/>
            </a:gdLst>
            <a:ahLst/>
            <a:cxnLst>
              <a:cxn ang="0">
                <a:pos x="connsiteX0" y="connsiteY0"/>
              </a:cxn>
              <a:cxn ang="0">
                <a:pos x="connsiteX1" y="connsiteY1"/>
              </a:cxn>
              <a:cxn ang="0">
                <a:pos x="connsiteX2" y="connsiteY2"/>
              </a:cxn>
              <a:cxn ang="0">
                <a:pos x="connsiteX3" y="connsiteY3"/>
              </a:cxn>
            </a:cxnLst>
            <a:rect l="l" t="t" r="r" b="b"/>
            <a:pathLst>
              <a:path w="416859" h="416859">
                <a:moveTo>
                  <a:pt x="416859" y="0"/>
                </a:moveTo>
                <a:cubicBezTo>
                  <a:pt x="323290" y="80682"/>
                  <a:pt x="229721" y="161364"/>
                  <a:pt x="201706" y="194982"/>
                </a:cubicBezTo>
                <a:cubicBezTo>
                  <a:pt x="173691" y="228600"/>
                  <a:pt x="282389" y="164727"/>
                  <a:pt x="248771" y="201706"/>
                </a:cubicBezTo>
                <a:cubicBezTo>
                  <a:pt x="215153" y="238686"/>
                  <a:pt x="107576" y="327772"/>
                  <a:pt x="0" y="416859"/>
                </a:cubicBezTo>
              </a:path>
            </a:pathLst>
          </a:custGeom>
          <a:solidFill>
            <a:schemeClr val="accent1"/>
          </a:solidFill>
          <a:ln w="12700" cap="flat" cmpd="sng" algn="ctr">
            <a:solidFill>
              <a:schemeClr val="tx1"/>
            </a:solidFill>
            <a:prstDash val="solid"/>
            <a:round/>
            <a:headEnd type="triangl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0" name="Oval 39"/>
          <p:cNvSpPr/>
          <p:nvPr/>
        </p:nvSpPr>
        <p:spPr bwMode="auto">
          <a:xfrm>
            <a:off x="6562163" y="3200400"/>
            <a:ext cx="87405" cy="9413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3" name="TextBox 42"/>
          <p:cNvSpPr txBox="1"/>
          <p:nvPr/>
        </p:nvSpPr>
        <p:spPr>
          <a:xfrm>
            <a:off x="6586817" y="3112995"/>
            <a:ext cx="1042147" cy="276999"/>
          </a:xfrm>
          <a:prstGeom prst="rect">
            <a:avLst/>
          </a:prstGeom>
          <a:noFill/>
        </p:spPr>
        <p:txBody>
          <a:bodyPr wrap="square" rtlCol="0">
            <a:spAutoFit/>
          </a:bodyPr>
          <a:lstStyle/>
          <a:p>
            <a:r>
              <a:rPr lang="en-US" dirty="0" smtClean="0"/>
              <a:t> OBSS STA3</a:t>
            </a:r>
            <a:endParaRPr lang="en-US" dirty="0"/>
          </a:p>
        </p:txBody>
      </p:sp>
      <p:sp>
        <p:nvSpPr>
          <p:cNvPr id="44" name="Freeform 43"/>
          <p:cNvSpPr/>
          <p:nvPr/>
        </p:nvSpPr>
        <p:spPr bwMode="auto">
          <a:xfrm rot="10500000">
            <a:off x="5822570" y="3323146"/>
            <a:ext cx="668411" cy="167221"/>
          </a:xfrm>
          <a:custGeom>
            <a:avLst/>
            <a:gdLst>
              <a:gd name="connsiteX0" fmla="*/ 0 w 605118"/>
              <a:gd name="connsiteY0" fmla="*/ 208429 h 208429"/>
              <a:gd name="connsiteX1" fmla="*/ 275665 w 605118"/>
              <a:gd name="connsiteY1" fmla="*/ 100853 h 208429"/>
              <a:gd name="connsiteX2" fmla="*/ 248771 w 605118"/>
              <a:gd name="connsiteY2" fmla="*/ 147917 h 208429"/>
              <a:gd name="connsiteX3" fmla="*/ 605118 w 605118"/>
              <a:gd name="connsiteY3" fmla="*/ 0 h 208429"/>
            </a:gdLst>
            <a:ahLst/>
            <a:cxnLst>
              <a:cxn ang="0">
                <a:pos x="connsiteX0" y="connsiteY0"/>
              </a:cxn>
              <a:cxn ang="0">
                <a:pos x="connsiteX1" y="connsiteY1"/>
              </a:cxn>
              <a:cxn ang="0">
                <a:pos x="connsiteX2" y="connsiteY2"/>
              </a:cxn>
              <a:cxn ang="0">
                <a:pos x="connsiteX3" y="connsiteY3"/>
              </a:cxn>
            </a:cxnLst>
            <a:rect l="l" t="t" r="r" b="b"/>
            <a:pathLst>
              <a:path w="605118" h="208429">
                <a:moveTo>
                  <a:pt x="0" y="208429"/>
                </a:moveTo>
                <a:cubicBezTo>
                  <a:pt x="117101" y="159683"/>
                  <a:pt x="234203" y="110938"/>
                  <a:pt x="275665" y="100853"/>
                </a:cubicBezTo>
                <a:cubicBezTo>
                  <a:pt x="317127" y="90768"/>
                  <a:pt x="193862" y="164726"/>
                  <a:pt x="248771" y="147917"/>
                </a:cubicBezTo>
                <a:cubicBezTo>
                  <a:pt x="303680" y="131108"/>
                  <a:pt x="454399" y="65554"/>
                  <a:pt x="605118" y="0"/>
                </a:cubicBezTo>
              </a:path>
            </a:pathLst>
          </a:custGeom>
          <a:noFill/>
          <a:ln w="12700" cap="flat" cmpd="sng" algn="ctr">
            <a:solidFill>
              <a:schemeClr val="tx1"/>
            </a:solidFill>
            <a:prstDash val="solid"/>
            <a:round/>
            <a:headEnd type="arrow"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41" name="Straight Arrow Connector 40"/>
          <p:cNvCxnSpPr/>
          <p:nvPr/>
        </p:nvCxnSpPr>
        <p:spPr bwMode="auto">
          <a:xfrm flipV="1">
            <a:off x="3160058" y="5977217"/>
            <a:ext cx="4444253" cy="6724"/>
          </a:xfrm>
          <a:prstGeom prst="straightConnector1">
            <a:avLst/>
          </a:prstGeom>
          <a:solidFill>
            <a:schemeClr val="accent1"/>
          </a:solidFill>
          <a:ln w="76200" cap="flat" cmpd="sng" algn="ctr">
            <a:solidFill>
              <a:srgbClr val="FF0000"/>
            </a:solidFill>
            <a:prstDash val="solid"/>
            <a:round/>
            <a:headEnd type="none" w="med" len="med"/>
            <a:tailEnd type="arrow" w="med" len="med"/>
          </a:ln>
          <a:effectLst/>
        </p:spPr>
      </p:cxnSp>
      <p:sp>
        <p:nvSpPr>
          <p:cNvPr id="39" name="TextBox 38"/>
          <p:cNvSpPr txBox="1"/>
          <p:nvPr/>
        </p:nvSpPr>
        <p:spPr>
          <a:xfrm>
            <a:off x="3341593" y="5822577"/>
            <a:ext cx="3583642" cy="276999"/>
          </a:xfrm>
          <a:prstGeom prst="rect">
            <a:avLst/>
          </a:prstGeom>
          <a:noFill/>
        </p:spPr>
        <p:txBody>
          <a:bodyPr wrap="square" rtlCol="0">
            <a:spAutoFit/>
          </a:bodyPr>
          <a:lstStyle/>
          <a:p>
            <a:pPr algn="ctr"/>
            <a:r>
              <a:rPr lang="en-US" b="1" dirty="0" smtClean="0"/>
              <a:t>Spatial Re-use by out-of-range OBSS STAs and APs</a:t>
            </a:r>
            <a:endParaRPr lang="en-US" b="1" dirty="0"/>
          </a:p>
        </p:txBody>
      </p:sp>
      <p:sp>
        <p:nvSpPr>
          <p:cNvPr id="50" name="TextBox 49"/>
          <p:cNvSpPr txBox="1"/>
          <p:nvPr/>
        </p:nvSpPr>
        <p:spPr>
          <a:xfrm>
            <a:off x="609600" y="3429000"/>
            <a:ext cx="1835523" cy="1754326"/>
          </a:xfrm>
          <a:prstGeom prst="rect">
            <a:avLst/>
          </a:prstGeom>
          <a:noFill/>
        </p:spPr>
        <p:txBody>
          <a:bodyPr wrap="square" rtlCol="0">
            <a:spAutoFit/>
          </a:bodyPr>
          <a:lstStyle/>
          <a:p>
            <a:r>
              <a:rPr lang="en-US" dirty="0" smtClean="0"/>
              <a:t>Note: </a:t>
            </a:r>
            <a:r>
              <a:rPr lang="en-US" b="1" dirty="0" smtClean="0"/>
              <a:t>SO (Spatially Orthogonal) OBSS STA/AP </a:t>
            </a:r>
            <a:r>
              <a:rPr lang="en-US" dirty="0" smtClean="0"/>
              <a:t>is defined as the OBSS STA/AP which can receive the </a:t>
            </a:r>
            <a:r>
              <a:rPr lang="en-US" dirty="0" err="1" smtClean="0"/>
              <a:t>omni</a:t>
            </a:r>
            <a:r>
              <a:rPr lang="en-US" dirty="0" smtClean="0"/>
              <a:t> transmission but not the </a:t>
            </a:r>
            <a:r>
              <a:rPr lang="en-US" dirty="0" err="1" smtClean="0"/>
              <a:t>sectorized</a:t>
            </a:r>
            <a:r>
              <a:rPr lang="en-US" dirty="0" smtClean="0"/>
              <a:t> transmission from AP1 and not the transmission from STA1</a:t>
            </a:r>
            <a:endParaRPr lang="en-US" dirty="0"/>
          </a:p>
        </p:txBody>
      </p:sp>
      <p:sp>
        <p:nvSpPr>
          <p:cNvPr id="42" name="Date Placeholder 3"/>
          <p:cNvSpPr txBox="1">
            <a:spLocks/>
          </p:cNvSpPr>
          <p:nvPr/>
        </p:nvSpPr>
        <p:spPr bwMode="auto">
          <a:xfrm>
            <a:off x="696913" y="332601"/>
            <a:ext cx="916918"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smtClean="0">
                <a:ln>
                  <a:noFill/>
                </a:ln>
                <a:solidFill>
                  <a:schemeClr val="tx1"/>
                </a:solidFill>
                <a:effectLst/>
                <a:uLnTx/>
                <a:uFillTx/>
                <a:latin typeface="Times New Roman" pitchFamily="18" charset="0"/>
                <a:ea typeface="+mn-ea"/>
                <a:cs typeface="+mn-cs"/>
              </a:rPr>
              <a:t>Nov 2012</a:t>
            </a:r>
            <a:endParaRPr kumimoji="0" lang="en-US" sz="18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bwMode="auto">
          <a:xfrm>
            <a:off x="3584610" y="5009975"/>
            <a:ext cx="4219900" cy="306096"/>
          </a:xfrm>
          <a:prstGeom prst="rect">
            <a:avLst/>
          </a:prstGeom>
          <a:solidFill>
            <a:schemeClr val="accent1"/>
          </a:solidFill>
          <a:ln w="12700" cap="flat" cmpd="sng" algn="ctr">
            <a:solidFill>
              <a:schemeClr val="accent3">
                <a:lumMod val="8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 name="Title 1"/>
          <p:cNvSpPr>
            <a:spLocks noGrp="1"/>
          </p:cNvSpPr>
          <p:nvPr>
            <p:ph type="title"/>
          </p:nvPr>
        </p:nvSpPr>
        <p:spPr/>
        <p:txBody>
          <a:bodyPr/>
          <a:lstStyle/>
          <a:p>
            <a:r>
              <a:rPr lang="en-US" dirty="0" smtClean="0"/>
              <a:t>SO (Spatially Orthogonal) Condition - 1</a:t>
            </a:r>
            <a:endParaRPr lang="en-US" dirty="0"/>
          </a:p>
        </p:txBody>
      </p:sp>
      <p:sp>
        <p:nvSpPr>
          <p:cNvPr id="3" name="Content Placeholder 2"/>
          <p:cNvSpPr>
            <a:spLocks noGrp="1"/>
          </p:cNvSpPr>
          <p:nvPr>
            <p:ph idx="1"/>
          </p:nvPr>
        </p:nvSpPr>
        <p:spPr>
          <a:xfrm>
            <a:off x="561474" y="1840831"/>
            <a:ext cx="8305800" cy="1937084"/>
          </a:xfrm>
        </p:spPr>
        <p:txBody>
          <a:bodyPr/>
          <a:lstStyle/>
          <a:p>
            <a:r>
              <a:rPr lang="en-US" sz="1600" dirty="0" smtClean="0"/>
              <a:t>AP can use </a:t>
            </a:r>
            <a:r>
              <a:rPr lang="en-US" sz="1600" dirty="0" err="1" smtClean="0"/>
              <a:t>omni</a:t>
            </a:r>
            <a:r>
              <a:rPr lang="en-US" sz="1600" dirty="0" smtClean="0"/>
              <a:t>-preamble to set up TXOP protection for the </a:t>
            </a:r>
            <a:r>
              <a:rPr lang="en-US" sz="1600" dirty="0" err="1" smtClean="0"/>
              <a:t>sectorized</a:t>
            </a:r>
            <a:r>
              <a:rPr lang="en-US" sz="1600" dirty="0" smtClean="0"/>
              <a:t> beam transmission.</a:t>
            </a:r>
          </a:p>
          <a:p>
            <a:r>
              <a:rPr lang="en-US" sz="1600" dirty="0" smtClean="0"/>
              <a:t>Once the proper TXOP protection is set up with a long preamble, the </a:t>
            </a:r>
            <a:r>
              <a:rPr lang="en-US" sz="1600" dirty="0" err="1" smtClean="0"/>
              <a:t>sectorized</a:t>
            </a:r>
            <a:r>
              <a:rPr lang="en-US" sz="1600" dirty="0" smtClean="0"/>
              <a:t> transmission (with </a:t>
            </a:r>
            <a:r>
              <a:rPr lang="en-US" sz="1600" dirty="0" err="1" smtClean="0"/>
              <a:t>greenfield</a:t>
            </a:r>
            <a:r>
              <a:rPr lang="en-US" sz="1600" dirty="0" smtClean="0"/>
              <a:t> BF) shall be used for the remainder of the TXOP.</a:t>
            </a:r>
          </a:p>
          <a:p>
            <a:r>
              <a:rPr lang="en-US" sz="1600" dirty="0" smtClean="0"/>
              <a:t>SO condition is confirmed by an OBSS STA/AP not receiving </a:t>
            </a:r>
          </a:p>
          <a:p>
            <a:pPr lvl="1"/>
            <a:r>
              <a:rPr lang="en-US" sz="1200" dirty="0" smtClean="0"/>
              <a:t>STA1’s transmission (OBSS STA expects a following STA1 transmission when it sees </a:t>
            </a:r>
            <a:r>
              <a:rPr lang="en-US" sz="1200" dirty="0" err="1" smtClean="0"/>
              <a:t>Ack</a:t>
            </a:r>
            <a:r>
              <a:rPr lang="en-US" sz="1200" dirty="0" smtClean="0"/>
              <a:t> </a:t>
            </a:r>
            <a:r>
              <a:rPr lang="en-US" sz="1200" dirty="0" err="1" smtClean="0"/>
              <a:t>Ind</a:t>
            </a:r>
            <a:r>
              <a:rPr lang="en-US" sz="1200" dirty="0" smtClean="0"/>
              <a:t>= 00, 10, </a:t>
            </a:r>
            <a:r>
              <a:rPr lang="en-US" sz="1200" dirty="0" err="1" smtClean="0"/>
              <a:t>Ack</a:t>
            </a:r>
            <a:r>
              <a:rPr lang="en-US" sz="1200" dirty="0" smtClean="0"/>
              <a:t> </a:t>
            </a:r>
            <a:r>
              <a:rPr lang="en-US" sz="1200" dirty="0" err="1" smtClean="0"/>
              <a:t>Ind</a:t>
            </a:r>
            <a:r>
              <a:rPr lang="en-US" sz="1200" dirty="0" smtClean="0"/>
              <a:t>=11/</a:t>
            </a:r>
            <a:r>
              <a:rPr lang="en-US" sz="1200" dirty="0" err="1" smtClean="0"/>
              <a:t>Ack</a:t>
            </a:r>
            <a:r>
              <a:rPr lang="en-US" sz="1200" dirty="0" smtClean="0"/>
              <a:t> Policy=00 in the AP1 Omni packet </a:t>
            </a:r>
            <a:r>
              <a:rPr lang="en-US" sz="1200" dirty="0" err="1" smtClean="0"/>
              <a:t>packet</a:t>
            </a:r>
            <a:r>
              <a:rPr lang="en-US" sz="1200" dirty="0" smtClean="0"/>
              <a:t>),  </a:t>
            </a:r>
          </a:p>
          <a:p>
            <a:pPr lvl="1"/>
            <a:r>
              <a:rPr lang="en-US" sz="1200" dirty="0" smtClean="0"/>
              <a:t>and the AP1’s </a:t>
            </a:r>
            <a:r>
              <a:rPr lang="en-US" sz="1200" dirty="0" err="1" smtClean="0"/>
              <a:t>sectorized</a:t>
            </a:r>
            <a:r>
              <a:rPr lang="en-US" sz="1200" dirty="0" smtClean="0"/>
              <a:t> transmission portion within the long packet</a:t>
            </a:r>
          </a:p>
          <a:p>
            <a:pPr>
              <a:spcBef>
                <a:spcPts val="0"/>
              </a:spcBef>
            </a:pPr>
            <a:endParaRPr lang="en-US" dirty="0" smtClean="0"/>
          </a:p>
          <a:p>
            <a:pPr>
              <a:buNone/>
            </a:pPr>
            <a:r>
              <a:rPr lang="en-US" sz="1400" b="0" dirty="0" smtClean="0"/>
              <a:t>         </a:t>
            </a:r>
            <a:endParaRPr lang="en-US" sz="2000" dirty="0"/>
          </a:p>
        </p:txBody>
      </p:sp>
      <p:sp>
        <p:nvSpPr>
          <p:cNvPr id="4" name="Footer Placeholder 3"/>
          <p:cNvSpPr>
            <a:spLocks noGrp="1"/>
          </p:cNvSpPr>
          <p:nvPr>
            <p:ph type="ftr" sz="quarter" idx="10"/>
          </p:nvPr>
        </p:nvSpPr>
        <p:spPr>
          <a:xfrm>
            <a:off x="7515606" y="6475413"/>
            <a:ext cx="1469761" cy="184666"/>
          </a:xfrm>
        </p:spPr>
        <p:txBody>
          <a:bodyPr/>
          <a:lstStyle/>
          <a:p>
            <a:pPr>
              <a:defRPr/>
            </a:pPr>
            <a:r>
              <a:rPr lang="en-US" sz="1200" b="0" dirty="0" smtClean="0"/>
              <a:t>James Wang, </a:t>
            </a:r>
            <a:r>
              <a:rPr lang="en-US" sz="1200" b="0" dirty="0" err="1" smtClean="0"/>
              <a:t>MediaTek</a:t>
            </a:r>
            <a:endParaRPr lang="en-US" sz="1200" b="0" dirty="0"/>
          </a:p>
        </p:txBody>
      </p:sp>
      <p:sp>
        <p:nvSpPr>
          <p:cNvPr id="5" name="Slide Number Placeholder 4"/>
          <p:cNvSpPr>
            <a:spLocks noGrp="1"/>
          </p:cNvSpPr>
          <p:nvPr>
            <p:ph type="sldNum" sz="quarter" idx="11"/>
          </p:nvPr>
        </p:nvSpPr>
        <p:spPr>
          <a:xfrm>
            <a:off x="4427936" y="6475413"/>
            <a:ext cx="372664" cy="184666"/>
          </a:xfrm>
        </p:spPr>
        <p:txBody>
          <a:bodyPr/>
          <a:lstStyle/>
          <a:p>
            <a:pPr>
              <a:defRPr/>
            </a:pPr>
            <a:r>
              <a:rPr lang="en-US" smtClean="0"/>
              <a:t>Slide </a:t>
            </a:r>
            <a:fld id="{E132E8F0-0953-4589-931F-0CF931D74C39}" type="slidenum">
              <a:rPr lang="en-US" smtClean="0"/>
              <a:pPr>
                <a:defRPr/>
              </a:pPr>
              <a:t>14</a:t>
            </a:fld>
            <a:endParaRPr lang="en-US" dirty="0"/>
          </a:p>
        </p:txBody>
      </p:sp>
      <p:sp>
        <p:nvSpPr>
          <p:cNvPr id="6" name="TextBox 5"/>
          <p:cNvSpPr txBox="1"/>
          <p:nvPr/>
        </p:nvSpPr>
        <p:spPr>
          <a:xfrm>
            <a:off x="1706269" y="5068236"/>
            <a:ext cx="1129551" cy="215444"/>
          </a:xfrm>
          <a:prstGeom prst="rect">
            <a:avLst/>
          </a:prstGeom>
          <a:noFill/>
          <a:ln>
            <a:solidFill>
              <a:schemeClr val="tx1"/>
            </a:solidFill>
          </a:ln>
        </p:spPr>
        <p:txBody>
          <a:bodyPr wrap="square" rtlCol="0">
            <a:spAutoFit/>
          </a:bodyPr>
          <a:lstStyle/>
          <a:p>
            <a:r>
              <a:rPr lang="en-US" sz="800" dirty="0" smtClean="0"/>
              <a:t>Omni Packet</a:t>
            </a:r>
            <a:endParaRPr lang="en-US" sz="800" dirty="0"/>
          </a:p>
        </p:txBody>
      </p:sp>
      <p:sp>
        <p:nvSpPr>
          <p:cNvPr id="7" name="TextBox 6"/>
          <p:cNvSpPr txBox="1"/>
          <p:nvPr/>
        </p:nvSpPr>
        <p:spPr>
          <a:xfrm>
            <a:off x="2885734" y="5474818"/>
            <a:ext cx="452934" cy="215444"/>
          </a:xfrm>
          <a:prstGeom prst="rect">
            <a:avLst/>
          </a:prstGeom>
          <a:noFill/>
          <a:ln>
            <a:solidFill>
              <a:schemeClr val="tx1"/>
            </a:solidFill>
          </a:ln>
        </p:spPr>
        <p:txBody>
          <a:bodyPr wrap="square" rtlCol="0">
            <a:spAutoFit/>
          </a:bodyPr>
          <a:lstStyle/>
          <a:p>
            <a:endParaRPr lang="en-US" sz="800" dirty="0"/>
          </a:p>
        </p:txBody>
      </p:sp>
      <p:sp>
        <p:nvSpPr>
          <p:cNvPr id="8" name="TextBox 7"/>
          <p:cNvSpPr txBox="1"/>
          <p:nvPr/>
        </p:nvSpPr>
        <p:spPr>
          <a:xfrm>
            <a:off x="3418025" y="5062346"/>
            <a:ext cx="1091956" cy="215444"/>
          </a:xfrm>
          <a:prstGeom prst="rect">
            <a:avLst/>
          </a:prstGeom>
          <a:noFill/>
          <a:ln>
            <a:solidFill>
              <a:schemeClr val="tx1"/>
            </a:solidFill>
          </a:ln>
        </p:spPr>
        <p:txBody>
          <a:bodyPr wrap="square" rtlCol="0">
            <a:spAutoFit/>
          </a:bodyPr>
          <a:lstStyle/>
          <a:p>
            <a:r>
              <a:rPr lang="en-US" sz="800" dirty="0" smtClean="0"/>
              <a:t>Long Packet</a:t>
            </a:r>
            <a:endParaRPr lang="en-US" sz="800" dirty="0"/>
          </a:p>
        </p:txBody>
      </p:sp>
      <p:cxnSp>
        <p:nvCxnSpPr>
          <p:cNvPr id="10" name="Straight Connector 9"/>
          <p:cNvCxnSpPr/>
          <p:nvPr/>
        </p:nvCxnSpPr>
        <p:spPr bwMode="auto">
          <a:xfrm>
            <a:off x="5302152" y="5179762"/>
            <a:ext cx="888711" cy="1838"/>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1" name="Straight Connector 10"/>
          <p:cNvCxnSpPr/>
          <p:nvPr/>
        </p:nvCxnSpPr>
        <p:spPr bwMode="auto">
          <a:xfrm>
            <a:off x="1347367" y="5286135"/>
            <a:ext cx="6624735"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13" name="TextBox 12"/>
          <p:cNvSpPr txBox="1"/>
          <p:nvPr/>
        </p:nvSpPr>
        <p:spPr>
          <a:xfrm>
            <a:off x="4620711" y="5475621"/>
            <a:ext cx="454045" cy="215444"/>
          </a:xfrm>
          <a:prstGeom prst="rect">
            <a:avLst/>
          </a:prstGeom>
          <a:noFill/>
          <a:ln>
            <a:solidFill>
              <a:schemeClr val="tx1"/>
            </a:solidFill>
          </a:ln>
        </p:spPr>
        <p:txBody>
          <a:bodyPr wrap="square" rtlCol="0">
            <a:spAutoFit/>
          </a:bodyPr>
          <a:lstStyle/>
          <a:p>
            <a:r>
              <a:rPr lang="en-US" sz="800" dirty="0" smtClean="0"/>
              <a:t>ACK</a:t>
            </a:r>
            <a:endParaRPr lang="en-US" sz="800" dirty="0"/>
          </a:p>
        </p:txBody>
      </p:sp>
      <p:sp>
        <p:nvSpPr>
          <p:cNvPr id="14" name="TextBox 13"/>
          <p:cNvSpPr txBox="1"/>
          <p:nvPr/>
        </p:nvSpPr>
        <p:spPr>
          <a:xfrm>
            <a:off x="844806" y="5091650"/>
            <a:ext cx="558265" cy="276999"/>
          </a:xfrm>
          <a:prstGeom prst="rect">
            <a:avLst/>
          </a:prstGeom>
          <a:noFill/>
        </p:spPr>
        <p:txBody>
          <a:bodyPr wrap="square" rtlCol="0">
            <a:spAutoFit/>
          </a:bodyPr>
          <a:lstStyle/>
          <a:p>
            <a:r>
              <a:rPr lang="en-US" dirty="0" smtClean="0"/>
              <a:t>AP1</a:t>
            </a:r>
            <a:endParaRPr lang="en-US" dirty="0"/>
          </a:p>
        </p:txBody>
      </p:sp>
      <p:sp>
        <p:nvSpPr>
          <p:cNvPr id="15" name="TextBox 14"/>
          <p:cNvSpPr txBox="1"/>
          <p:nvPr/>
        </p:nvSpPr>
        <p:spPr>
          <a:xfrm>
            <a:off x="873918" y="5559701"/>
            <a:ext cx="558265" cy="276999"/>
          </a:xfrm>
          <a:prstGeom prst="rect">
            <a:avLst/>
          </a:prstGeom>
          <a:noFill/>
        </p:spPr>
        <p:txBody>
          <a:bodyPr wrap="square" rtlCol="0">
            <a:spAutoFit/>
          </a:bodyPr>
          <a:lstStyle/>
          <a:p>
            <a:r>
              <a:rPr lang="en-US" dirty="0" smtClean="0"/>
              <a:t>STA1</a:t>
            </a:r>
            <a:endParaRPr lang="en-US" dirty="0"/>
          </a:p>
        </p:txBody>
      </p:sp>
      <p:cxnSp>
        <p:nvCxnSpPr>
          <p:cNvPr id="16" name="Straight Connector 15"/>
          <p:cNvCxnSpPr/>
          <p:nvPr/>
        </p:nvCxnSpPr>
        <p:spPr bwMode="auto">
          <a:xfrm flipV="1">
            <a:off x="1676400" y="4267200"/>
            <a:ext cx="6067598" cy="8283"/>
          </a:xfrm>
          <a:prstGeom prst="line">
            <a:avLst/>
          </a:prstGeom>
          <a:solidFill>
            <a:schemeClr val="accent1"/>
          </a:solidFill>
          <a:ln w="203200" cap="flat" cmpd="sng" algn="ctr">
            <a:solidFill>
              <a:srgbClr val="92D050"/>
            </a:solidFill>
            <a:prstDash val="solid"/>
            <a:round/>
            <a:headEnd type="none" w="sm" len="sm"/>
            <a:tailEnd type="none" w="sm" len="sm"/>
          </a:ln>
          <a:effectLst/>
        </p:spPr>
      </p:cxnSp>
      <p:sp>
        <p:nvSpPr>
          <p:cNvPr id="17" name="TextBox 16"/>
          <p:cNvSpPr txBox="1"/>
          <p:nvPr/>
        </p:nvSpPr>
        <p:spPr>
          <a:xfrm>
            <a:off x="1628274" y="4150354"/>
            <a:ext cx="2196968" cy="276999"/>
          </a:xfrm>
          <a:prstGeom prst="rect">
            <a:avLst/>
          </a:prstGeom>
          <a:noFill/>
        </p:spPr>
        <p:txBody>
          <a:bodyPr wrap="square" rtlCol="0">
            <a:spAutoFit/>
          </a:bodyPr>
          <a:lstStyle/>
          <a:p>
            <a:r>
              <a:rPr lang="en-US" dirty="0" smtClean="0"/>
              <a:t>Example TXOP Protection</a:t>
            </a:r>
            <a:endParaRPr lang="en-US" dirty="0"/>
          </a:p>
        </p:txBody>
      </p:sp>
      <p:sp>
        <p:nvSpPr>
          <p:cNvPr id="26" name="TextBox 25"/>
          <p:cNvSpPr txBox="1"/>
          <p:nvPr/>
        </p:nvSpPr>
        <p:spPr>
          <a:xfrm>
            <a:off x="1644059" y="4333236"/>
            <a:ext cx="1116530" cy="461665"/>
          </a:xfrm>
          <a:prstGeom prst="rect">
            <a:avLst/>
          </a:prstGeom>
          <a:noFill/>
        </p:spPr>
        <p:txBody>
          <a:bodyPr wrap="square" rtlCol="0">
            <a:spAutoFit/>
          </a:bodyPr>
          <a:lstStyle/>
          <a:p>
            <a:pPr algn="ctr"/>
            <a:r>
              <a:rPr lang="en-US" dirty="0" smtClean="0"/>
              <a:t>Omni-Preamble</a:t>
            </a:r>
            <a:endParaRPr lang="en-US" dirty="0"/>
          </a:p>
        </p:txBody>
      </p:sp>
      <p:sp>
        <p:nvSpPr>
          <p:cNvPr id="27" name="TextBox 26"/>
          <p:cNvSpPr txBox="1"/>
          <p:nvPr/>
        </p:nvSpPr>
        <p:spPr>
          <a:xfrm>
            <a:off x="3124392" y="4386767"/>
            <a:ext cx="1446102" cy="276999"/>
          </a:xfrm>
          <a:prstGeom prst="rect">
            <a:avLst/>
          </a:prstGeom>
          <a:noFill/>
        </p:spPr>
        <p:txBody>
          <a:bodyPr wrap="square" rtlCol="0">
            <a:spAutoFit/>
          </a:bodyPr>
          <a:lstStyle/>
          <a:p>
            <a:pPr algn="ctr"/>
            <a:r>
              <a:rPr lang="en-US" dirty="0" err="1" smtClean="0"/>
              <a:t>Sectorized</a:t>
            </a:r>
            <a:r>
              <a:rPr lang="en-US" dirty="0" smtClean="0"/>
              <a:t> Beam</a:t>
            </a:r>
            <a:endParaRPr lang="en-US" dirty="0"/>
          </a:p>
        </p:txBody>
      </p:sp>
      <p:sp>
        <p:nvSpPr>
          <p:cNvPr id="28" name="Freeform 27"/>
          <p:cNvSpPr/>
          <p:nvPr/>
        </p:nvSpPr>
        <p:spPr bwMode="auto">
          <a:xfrm rot="900000">
            <a:off x="1832009" y="4708620"/>
            <a:ext cx="70586" cy="336885"/>
          </a:xfrm>
          <a:custGeom>
            <a:avLst/>
            <a:gdLst>
              <a:gd name="connsiteX0" fmla="*/ 17647 w 70586"/>
              <a:gd name="connsiteY0" fmla="*/ 0 h 336885"/>
              <a:gd name="connsiteX1" fmla="*/ 8021 w 70586"/>
              <a:gd name="connsiteY1" fmla="*/ 144379 h 336885"/>
              <a:gd name="connsiteX2" fmla="*/ 65773 w 70586"/>
              <a:gd name="connsiteY2" fmla="*/ 125129 h 336885"/>
              <a:gd name="connsiteX3" fmla="*/ 36897 w 70586"/>
              <a:gd name="connsiteY3" fmla="*/ 336885 h 336885"/>
            </a:gdLst>
            <a:ahLst/>
            <a:cxnLst>
              <a:cxn ang="0">
                <a:pos x="connsiteX0" y="connsiteY0"/>
              </a:cxn>
              <a:cxn ang="0">
                <a:pos x="connsiteX1" y="connsiteY1"/>
              </a:cxn>
              <a:cxn ang="0">
                <a:pos x="connsiteX2" y="connsiteY2"/>
              </a:cxn>
              <a:cxn ang="0">
                <a:pos x="connsiteX3" y="connsiteY3"/>
              </a:cxn>
            </a:cxnLst>
            <a:rect l="l" t="t" r="r" b="b"/>
            <a:pathLst>
              <a:path w="70586" h="336885">
                <a:moveTo>
                  <a:pt x="17647" y="0"/>
                </a:moveTo>
                <a:cubicBezTo>
                  <a:pt x="8823" y="61762"/>
                  <a:pt x="0" y="123524"/>
                  <a:pt x="8021" y="144379"/>
                </a:cubicBezTo>
                <a:cubicBezTo>
                  <a:pt x="16042" y="165234"/>
                  <a:pt x="60960" y="93045"/>
                  <a:pt x="65773" y="125129"/>
                </a:cubicBezTo>
                <a:cubicBezTo>
                  <a:pt x="70586" y="157213"/>
                  <a:pt x="53741" y="247049"/>
                  <a:pt x="36897" y="336885"/>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2" name="Straight Connector 11"/>
          <p:cNvCxnSpPr/>
          <p:nvPr/>
        </p:nvCxnSpPr>
        <p:spPr bwMode="auto">
          <a:xfrm>
            <a:off x="1347367" y="5698416"/>
            <a:ext cx="6624735"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30" name="TextBox 29"/>
          <p:cNvSpPr txBox="1"/>
          <p:nvPr/>
        </p:nvSpPr>
        <p:spPr>
          <a:xfrm>
            <a:off x="1612140" y="5269006"/>
            <a:ext cx="463923" cy="215444"/>
          </a:xfrm>
          <a:prstGeom prst="rect">
            <a:avLst/>
          </a:prstGeom>
          <a:noFill/>
        </p:spPr>
        <p:txBody>
          <a:bodyPr wrap="square" rtlCol="0">
            <a:spAutoFit/>
          </a:bodyPr>
          <a:lstStyle/>
          <a:p>
            <a:r>
              <a:rPr lang="en-US" sz="800" dirty="0" smtClean="0"/>
              <a:t>NAV</a:t>
            </a:r>
            <a:endParaRPr lang="en-US" sz="800" dirty="0"/>
          </a:p>
        </p:txBody>
      </p:sp>
      <p:cxnSp>
        <p:nvCxnSpPr>
          <p:cNvPr id="33" name="Straight Arrow Connector 32"/>
          <p:cNvCxnSpPr/>
          <p:nvPr/>
        </p:nvCxnSpPr>
        <p:spPr bwMode="auto">
          <a:xfrm flipV="1">
            <a:off x="1941592" y="5376582"/>
            <a:ext cx="1398495" cy="147"/>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36" name="TextBox 35"/>
          <p:cNvSpPr txBox="1"/>
          <p:nvPr/>
        </p:nvSpPr>
        <p:spPr>
          <a:xfrm>
            <a:off x="4783405" y="5777754"/>
            <a:ext cx="463923" cy="215444"/>
          </a:xfrm>
          <a:prstGeom prst="rect">
            <a:avLst/>
          </a:prstGeom>
          <a:noFill/>
        </p:spPr>
        <p:txBody>
          <a:bodyPr wrap="square" rtlCol="0">
            <a:spAutoFit/>
          </a:bodyPr>
          <a:lstStyle/>
          <a:p>
            <a:r>
              <a:rPr lang="en-US" sz="800" dirty="0" smtClean="0"/>
              <a:t>NAV</a:t>
            </a:r>
            <a:endParaRPr lang="en-US" sz="800" dirty="0"/>
          </a:p>
        </p:txBody>
      </p:sp>
      <p:cxnSp>
        <p:nvCxnSpPr>
          <p:cNvPr id="37" name="Straight Arrow Connector 36"/>
          <p:cNvCxnSpPr/>
          <p:nvPr/>
        </p:nvCxnSpPr>
        <p:spPr bwMode="auto">
          <a:xfrm>
            <a:off x="4805816" y="5813612"/>
            <a:ext cx="3025588"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1" name="Straight Arrow Connector 40"/>
          <p:cNvCxnSpPr/>
          <p:nvPr/>
        </p:nvCxnSpPr>
        <p:spPr bwMode="auto">
          <a:xfrm flipV="1">
            <a:off x="3622475" y="5376582"/>
            <a:ext cx="4249270" cy="6724"/>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31" name="Freeform 30"/>
          <p:cNvSpPr/>
          <p:nvPr/>
        </p:nvSpPr>
        <p:spPr bwMode="auto">
          <a:xfrm rot="17400000">
            <a:off x="2888830" y="4388738"/>
            <a:ext cx="45719" cy="988589"/>
          </a:xfrm>
          <a:custGeom>
            <a:avLst/>
            <a:gdLst>
              <a:gd name="connsiteX0" fmla="*/ 17647 w 70586"/>
              <a:gd name="connsiteY0" fmla="*/ 0 h 336885"/>
              <a:gd name="connsiteX1" fmla="*/ 8021 w 70586"/>
              <a:gd name="connsiteY1" fmla="*/ 144379 h 336885"/>
              <a:gd name="connsiteX2" fmla="*/ 65773 w 70586"/>
              <a:gd name="connsiteY2" fmla="*/ 125129 h 336885"/>
              <a:gd name="connsiteX3" fmla="*/ 36897 w 70586"/>
              <a:gd name="connsiteY3" fmla="*/ 336885 h 336885"/>
            </a:gdLst>
            <a:ahLst/>
            <a:cxnLst>
              <a:cxn ang="0">
                <a:pos x="connsiteX0" y="connsiteY0"/>
              </a:cxn>
              <a:cxn ang="0">
                <a:pos x="connsiteX1" y="connsiteY1"/>
              </a:cxn>
              <a:cxn ang="0">
                <a:pos x="connsiteX2" y="connsiteY2"/>
              </a:cxn>
              <a:cxn ang="0">
                <a:pos x="connsiteX3" y="connsiteY3"/>
              </a:cxn>
            </a:cxnLst>
            <a:rect l="l" t="t" r="r" b="b"/>
            <a:pathLst>
              <a:path w="70586" h="336885">
                <a:moveTo>
                  <a:pt x="17647" y="0"/>
                </a:moveTo>
                <a:cubicBezTo>
                  <a:pt x="8823" y="61762"/>
                  <a:pt x="0" y="123524"/>
                  <a:pt x="8021" y="144379"/>
                </a:cubicBezTo>
                <a:cubicBezTo>
                  <a:pt x="16042" y="165234"/>
                  <a:pt x="60960" y="93045"/>
                  <a:pt x="65773" y="125129"/>
                </a:cubicBezTo>
                <a:cubicBezTo>
                  <a:pt x="70586" y="157213"/>
                  <a:pt x="53741" y="247049"/>
                  <a:pt x="36897" y="336885"/>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5" name="Freeform 34"/>
          <p:cNvSpPr/>
          <p:nvPr/>
        </p:nvSpPr>
        <p:spPr bwMode="auto">
          <a:xfrm>
            <a:off x="3907337" y="4632420"/>
            <a:ext cx="70586" cy="336885"/>
          </a:xfrm>
          <a:custGeom>
            <a:avLst/>
            <a:gdLst>
              <a:gd name="connsiteX0" fmla="*/ 17647 w 70586"/>
              <a:gd name="connsiteY0" fmla="*/ 0 h 336885"/>
              <a:gd name="connsiteX1" fmla="*/ 8021 w 70586"/>
              <a:gd name="connsiteY1" fmla="*/ 144379 h 336885"/>
              <a:gd name="connsiteX2" fmla="*/ 65773 w 70586"/>
              <a:gd name="connsiteY2" fmla="*/ 125129 h 336885"/>
              <a:gd name="connsiteX3" fmla="*/ 36897 w 70586"/>
              <a:gd name="connsiteY3" fmla="*/ 336885 h 336885"/>
            </a:gdLst>
            <a:ahLst/>
            <a:cxnLst>
              <a:cxn ang="0">
                <a:pos x="connsiteX0" y="connsiteY0"/>
              </a:cxn>
              <a:cxn ang="0">
                <a:pos x="connsiteX1" y="connsiteY1"/>
              </a:cxn>
              <a:cxn ang="0">
                <a:pos x="connsiteX2" y="connsiteY2"/>
              </a:cxn>
              <a:cxn ang="0">
                <a:pos x="connsiteX3" y="connsiteY3"/>
              </a:cxn>
            </a:cxnLst>
            <a:rect l="l" t="t" r="r" b="b"/>
            <a:pathLst>
              <a:path w="70586" h="336885">
                <a:moveTo>
                  <a:pt x="17647" y="0"/>
                </a:moveTo>
                <a:cubicBezTo>
                  <a:pt x="8823" y="61762"/>
                  <a:pt x="0" y="123524"/>
                  <a:pt x="8021" y="144379"/>
                </a:cubicBezTo>
                <a:cubicBezTo>
                  <a:pt x="16042" y="165234"/>
                  <a:pt x="60960" y="93045"/>
                  <a:pt x="65773" y="125129"/>
                </a:cubicBezTo>
                <a:cubicBezTo>
                  <a:pt x="70586" y="157213"/>
                  <a:pt x="53741" y="247049"/>
                  <a:pt x="36897" y="336885"/>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49" name="Straight Arrow Connector 48"/>
          <p:cNvCxnSpPr/>
          <p:nvPr/>
        </p:nvCxnSpPr>
        <p:spPr bwMode="auto">
          <a:xfrm flipV="1">
            <a:off x="3662817" y="6015318"/>
            <a:ext cx="3993776" cy="33620"/>
          </a:xfrm>
          <a:prstGeom prst="straightConnector1">
            <a:avLst/>
          </a:prstGeom>
          <a:solidFill>
            <a:schemeClr val="accent1"/>
          </a:solidFill>
          <a:ln w="76200" cap="flat" cmpd="sng" algn="ctr">
            <a:solidFill>
              <a:schemeClr val="accent6">
                <a:lumMod val="60000"/>
                <a:lumOff val="40000"/>
              </a:schemeClr>
            </a:solidFill>
            <a:prstDash val="solid"/>
            <a:round/>
            <a:headEnd type="none" w="sm" len="sm"/>
            <a:tailEnd type="arrow"/>
          </a:ln>
          <a:effectLst/>
        </p:spPr>
      </p:cxnSp>
      <p:sp>
        <p:nvSpPr>
          <p:cNvPr id="51" name="TextBox 50"/>
          <p:cNvSpPr txBox="1"/>
          <p:nvPr/>
        </p:nvSpPr>
        <p:spPr>
          <a:xfrm>
            <a:off x="3705400" y="6037729"/>
            <a:ext cx="4233581" cy="276999"/>
          </a:xfrm>
          <a:prstGeom prst="rect">
            <a:avLst/>
          </a:prstGeom>
          <a:noFill/>
        </p:spPr>
        <p:txBody>
          <a:bodyPr wrap="square" rtlCol="0">
            <a:spAutoFit/>
          </a:bodyPr>
          <a:lstStyle/>
          <a:p>
            <a:r>
              <a:rPr lang="en-US" dirty="0" smtClean="0"/>
              <a:t>Can be spatially re-used by SO OBSS STA and AP </a:t>
            </a:r>
            <a:endParaRPr lang="en-US" dirty="0"/>
          </a:p>
        </p:txBody>
      </p:sp>
      <p:sp>
        <p:nvSpPr>
          <p:cNvPr id="43" name="TextBox 42"/>
          <p:cNvSpPr txBox="1"/>
          <p:nvPr/>
        </p:nvSpPr>
        <p:spPr>
          <a:xfrm>
            <a:off x="2862717" y="5410201"/>
            <a:ext cx="510988" cy="338554"/>
          </a:xfrm>
          <a:prstGeom prst="rect">
            <a:avLst/>
          </a:prstGeom>
          <a:noFill/>
        </p:spPr>
        <p:txBody>
          <a:bodyPr wrap="square" rtlCol="0">
            <a:spAutoFit/>
          </a:bodyPr>
          <a:lstStyle/>
          <a:p>
            <a:r>
              <a:rPr lang="en-US" sz="800" dirty="0" smtClean="0"/>
              <a:t>ACK or RSP</a:t>
            </a:r>
            <a:endParaRPr lang="en-US" sz="800" dirty="0"/>
          </a:p>
        </p:txBody>
      </p:sp>
      <p:sp>
        <p:nvSpPr>
          <p:cNvPr id="34" name="TextBox 33"/>
          <p:cNvSpPr txBox="1"/>
          <p:nvPr/>
        </p:nvSpPr>
        <p:spPr>
          <a:xfrm>
            <a:off x="3633682" y="5327277"/>
            <a:ext cx="1642782" cy="215444"/>
          </a:xfrm>
          <a:prstGeom prst="rect">
            <a:avLst/>
          </a:prstGeom>
          <a:noFill/>
        </p:spPr>
        <p:txBody>
          <a:bodyPr wrap="square" rtlCol="0">
            <a:spAutoFit/>
          </a:bodyPr>
          <a:lstStyle/>
          <a:p>
            <a:r>
              <a:rPr lang="en-US" sz="800" dirty="0" smtClean="0">
                <a:solidFill>
                  <a:srgbClr val="FF0000"/>
                </a:solidFill>
              </a:rPr>
              <a:t>NAV protected BF duration</a:t>
            </a:r>
            <a:endParaRPr lang="en-US" sz="800" dirty="0">
              <a:solidFill>
                <a:srgbClr val="FF0000"/>
              </a:solidFill>
            </a:endParaRPr>
          </a:p>
        </p:txBody>
      </p:sp>
      <p:sp>
        <p:nvSpPr>
          <p:cNvPr id="32" name="Date Placeholder 3"/>
          <p:cNvSpPr txBox="1">
            <a:spLocks/>
          </p:cNvSpPr>
          <p:nvPr/>
        </p:nvSpPr>
        <p:spPr bwMode="auto">
          <a:xfrm>
            <a:off x="696913" y="332601"/>
            <a:ext cx="916918"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smtClean="0">
                <a:ln>
                  <a:noFill/>
                </a:ln>
                <a:solidFill>
                  <a:schemeClr val="tx1"/>
                </a:solidFill>
                <a:effectLst/>
                <a:uLnTx/>
                <a:uFillTx/>
                <a:latin typeface="Times New Roman" pitchFamily="18" charset="0"/>
                <a:ea typeface="+mn-ea"/>
                <a:cs typeface="+mn-cs"/>
              </a:rPr>
              <a:t>Nov 2012</a:t>
            </a:r>
            <a:endParaRPr kumimoji="0" lang="en-US" sz="18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bwMode="auto">
          <a:xfrm>
            <a:off x="4548081" y="5235390"/>
            <a:ext cx="3435724" cy="302558"/>
          </a:xfrm>
          <a:prstGeom prst="rect">
            <a:avLst/>
          </a:prstGeom>
          <a:solidFill>
            <a:schemeClr val="accent1"/>
          </a:solidFill>
          <a:ln w="12700" cap="flat" cmpd="sng" algn="ctr">
            <a:solidFill>
              <a:schemeClr val="accent3">
                <a:lumMod val="8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 name="Title 1"/>
          <p:cNvSpPr>
            <a:spLocks noGrp="1"/>
          </p:cNvSpPr>
          <p:nvPr>
            <p:ph type="title"/>
          </p:nvPr>
        </p:nvSpPr>
        <p:spPr/>
        <p:txBody>
          <a:bodyPr/>
          <a:lstStyle/>
          <a:p>
            <a:r>
              <a:rPr lang="en-US" dirty="0" smtClean="0"/>
              <a:t>SO (Spatially Orthogonal) Condition - 2</a:t>
            </a:r>
            <a:endParaRPr lang="en-US" dirty="0"/>
          </a:p>
        </p:txBody>
      </p:sp>
      <p:sp>
        <p:nvSpPr>
          <p:cNvPr id="3" name="Content Placeholder 2"/>
          <p:cNvSpPr>
            <a:spLocks noGrp="1"/>
          </p:cNvSpPr>
          <p:nvPr>
            <p:ph idx="1"/>
          </p:nvPr>
        </p:nvSpPr>
        <p:spPr>
          <a:xfrm>
            <a:off x="561474" y="1840831"/>
            <a:ext cx="8305800" cy="1937084"/>
          </a:xfrm>
        </p:spPr>
        <p:txBody>
          <a:bodyPr/>
          <a:lstStyle/>
          <a:p>
            <a:r>
              <a:rPr lang="en-US" sz="1600" dirty="0" smtClean="0"/>
              <a:t>AP can also use the short-preamble with </a:t>
            </a:r>
            <a:r>
              <a:rPr lang="en-US" sz="1600" dirty="0" err="1" smtClean="0"/>
              <a:t>omni</a:t>
            </a:r>
            <a:r>
              <a:rPr lang="en-US" sz="1600" dirty="0" smtClean="0"/>
              <a:t>-transmission to set up TXOP protection for the </a:t>
            </a:r>
            <a:r>
              <a:rPr lang="en-US" sz="1600" dirty="0" err="1" smtClean="0"/>
              <a:t>sectorized</a:t>
            </a:r>
            <a:r>
              <a:rPr lang="en-US" sz="1600" dirty="0" smtClean="0"/>
              <a:t> beam transmission.</a:t>
            </a:r>
          </a:p>
          <a:p>
            <a:r>
              <a:rPr lang="en-US" sz="1600" dirty="0" smtClean="0"/>
              <a:t>As shown in the examples, the TXOP protection is set up at the second transmission by AP</a:t>
            </a:r>
          </a:p>
          <a:p>
            <a:r>
              <a:rPr lang="en-US" sz="1600" dirty="0" smtClean="0"/>
              <a:t>Once the proper TXOP protection is set up, the </a:t>
            </a:r>
            <a:r>
              <a:rPr lang="en-US" sz="1600" dirty="0" err="1" smtClean="0"/>
              <a:t>sectorized</a:t>
            </a:r>
            <a:r>
              <a:rPr lang="en-US" sz="1600" dirty="0" smtClean="0"/>
              <a:t> transmission (with </a:t>
            </a:r>
            <a:r>
              <a:rPr lang="en-US" sz="1600" dirty="0" err="1" smtClean="0"/>
              <a:t>greenfield</a:t>
            </a:r>
            <a:r>
              <a:rPr lang="en-US" sz="1600" dirty="0" smtClean="0"/>
              <a:t> BF) shall be used for the remainder of the TXOP.</a:t>
            </a:r>
          </a:p>
          <a:p>
            <a:r>
              <a:rPr lang="en-US" sz="1600" dirty="0" smtClean="0"/>
              <a:t>SO condition is confirmed by an OBSS STA/AP not receiving </a:t>
            </a:r>
          </a:p>
          <a:p>
            <a:pPr lvl="1"/>
            <a:r>
              <a:rPr lang="en-US" sz="1200" dirty="0" smtClean="0"/>
              <a:t>STA1’s transmission (OBSS STA expects a following STA1 transmission when it sees </a:t>
            </a:r>
            <a:r>
              <a:rPr lang="en-US" sz="1200" dirty="0" err="1" smtClean="0"/>
              <a:t>Ack</a:t>
            </a:r>
            <a:r>
              <a:rPr lang="en-US" sz="1200" dirty="0" smtClean="0"/>
              <a:t> </a:t>
            </a:r>
            <a:r>
              <a:rPr lang="en-US" sz="1200" dirty="0" err="1" smtClean="0"/>
              <a:t>Ind</a:t>
            </a:r>
            <a:r>
              <a:rPr lang="en-US" sz="1200" dirty="0" smtClean="0"/>
              <a:t>= 00, 10, or </a:t>
            </a:r>
            <a:r>
              <a:rPr lang="en-US" sz="1200" dirty="0" err="1" smtClean="0"/>
              <a:t>Ack</a:t>
            </a:r>
            <a:r>
              <a:rPr lang="en-US" sz="1200" dirty="0" smtClean="0"/>
              <a:t> </a:t>
            </a:r>
            <a:r>
              <a:rPr lang="en-US" sz="1200" dirty="0" err="1" smtClean="0"/>
              <a:t>Ind</a:t>
            </a:r>
            <a:r>
              <a:rPr lang="en-US" sz="1200" dirty="0" smtClean="0"/>
              <a:t>=11/</a:t>
            </a:r>
            <a:r>
              <a:rPr lang="en-US" sz="1200" dirty="0" err="1" smtClean="0"/>
              <a:t>Ack</a:t>
            </a:r>
            <a:r>
              <a:rPr lang="en-US" sz="1200" dirty="0" smtClean="0"/>
              <a:t> Policy=00 in the AP1 Omni packet </a:t>
            </a:r>
            <a:r>
              <a:rPr lang="en-US" sz="1200" dirty="0" err="1" smtClean="0"/>
              <a:t>packet</a:t>
            </a:r>
            <a:r>
              <a:rPr lang="en-US" sz="1200" dirty="0" smtClean="0"/>
              <a:t>)),  </a:t>
            </a:r>
          </a:p>
          <a:p>
            <a:pPr lvl="1"/>
            <a:r>
              <a:rPr lang="en-US" sz="1200" dirty="0" smtClean="0"/>
              <a:t>and the AP1’s </a:t>
            </a:r>
            <a:r>
              <a:rPr lang="en-US" sz="1200" dirty="0" err="1" smtClean="0"/>
              <a:t>sectorized</a:t>
            </a:r>
            <a:r>
              <a:rPr lang="en-US" sz="1200" dirty="0" smtClean="0"/>
              <a:t> transmission (following the </a:t>
            </a:r>
            <a:r>
              <a:rPr lang="en-US" sz="1200" dirty="0" err="1" smtClean="0"/>
              <a:t>omni</a:t>
            </a:r>
            <a:r>
              <a:rPr lang="en-US" sz="1200" dirty="0" smtClean="0"/>
              <a:t> packet with ACK Policy=Block </a:t>
            </a:r>
            <a:r>
              <a:rPr lang="en-US" sz="1200" dirty="0" err="1" smtClean="0"/>
              <a:t>Ack</a:t>
            </a:r>
            <a:r>
              <a:rPr lang="en-US" sz="1200" dirty="0" smtClean="0"/>
              <a:t>*).</a:t>
            </a:r>
            <a:endParaRPr lang="en-US" dirty="0" smtClean="0"/>
          </a:p>
          <a:p>
            <a:pPr>
              <a:buNone/>
            </a:pPr>
            <a:r>
              <a:rPr lang="en-US" sz="1400" b="0" dirty="0" smtClean="0"/>
              <a:t>         </a:t>
            </a:r>
            <a:endParaRPr lang="en-US" sz="2000" dirty="0"/>
          </a:p>
        </p:txBody>
      </p:sp>
      <p:sp>
        <p:nvSpPr>
          <p:cNvPr id="4" name="Footer Placeholder 3"/>
          <p:cNvSpPr>
            <a:spLocks noGrp="1"/>
          </p:cNvSpPr>
          <p:nvPr>
            <p:ph type="ftr" sz="quarter" idx="10"/>
          </p:nvPr>
        </p:nvSpPr>
        <p:spPr>
          <a:xfrm>
            <a:off x="7506080" y="6475413"/>
            <a:ext cx="1469761" cy="184666"/>
          </a:xfrm>
        </p:spPr>
        <p:txBody>
          <a:bodyPr/>
          <a:lstStyle/>
          <a:p>
            <a:pPr>
              <a:defRPr/>
            </a:pPr>
            <a:r>
              <a:rPr lang="en-US" sz="1200" b="0" dirty="0" smtClean="0"/>
              <a:t>James Wang, </a:t>
            </a:r>
            <a:r>
              <a:rPr lang="en-US" sz="1200" b="0" dirty="0" err="1" smtClean="0"/>
              <a:t>MediaTek</a:t>
            </a:r>
            <a:endParaRPr lang="en-US" sz="1200" b="0" dirty="0"/>
          </a:p>
        </p:txBody>
      </p:sp>
      <p:sp>
        <p:nvSpPr>
          <p:cNvPr id="5" name="Slide Number Placeholder 4"/>
          <p:cNvSpPr>
            <a:spLocks noGrp="1"/>
          </p:cNvSpPr>
          <p:nvPr>
            <p:ph type="sldNum" sz="quarter" idx="11"/>
          </p:nvPr>
        </p:nvSpPr>
        <p:spPr>
          <a:xfrm>
            <a:off x="4427936" y="6475413"/>
            <a:ext cx="372664" cy="184666"/>
          </a:xfrm>
        </p:spPr>
        <p:txBody>
          <a:bodyPr/>
          <a:lstStyle/>
          <a:p>
            <a:pPr>
              <a:defRPr/>
            </a:pPr>
            <a:r>
              <a:rPr lang="en-US" smtClean="0"/>
              <a:t>Slide </a:t>
            </a:r>
            <a:fld id="{E132E8F0-0953-4589-931F-0CF931D74C39}" type="slidenum">
              <a:rPr lang="en-US" smtClean="0"/>
              <a:pPr>
                <a:defRPr/>
              </a:pPr>
              <a:t>15</a:t>
            </a:fld>
            <a:endParaRPr lang="en-US" dirty="0"/>
          </a:p>
        </p:txBody>
      </p:sp>
      <p:sp>
        <p:nvSpPr>
          <p:cNvPr id="6" name="TextBox 5"/>
          <p:cNvSpPr txBox="1"/>
          <p:nvPr/>
        </p:nvSpPr>
        <p:spPr>
          <a:xfrm>
            <a:off x="2181398" y="5303559"/>
            <a:ext cx="793376" cy="215444"/>
          </a:xfrm>
          <a:prstGeom prst="rect">
            <a:avLst/>
          </a:prstGeom>
          <a:noFill/>
          <a:ln>
            <a:solidFill>
              <a:schemeClr val="tx1"/>
            </a:solidFill>
          </a:ln>
        </p:spPr>
        <p:txBody>
          <a:bodyPr wrap="square" rtlCol="0">
            <a:spAutoFit/>
          </a:bodyPr>
          <a:lstStyle/>
          <a:p>
            <a:r>
              <a:rPr lang="en-US" sz="800" dirty="0" smtClean="0"/>
              <a:t>Omni packet</a:t>
            </a:r>
            <a:endParaRPr lang="en-US" sz="800" dirty="0"/>
          </a:p>
        </p:txBody>
      </p:sp>
      <p:sp>
        <p:nvSpPr>
          <p:cNvPr id="7" name="TextBox 6"/>
          <p:cNvSpPr txBox="1"/>
          <p:nvPr/>
        </p:nvSpPr>
        <p:spPr>
          <a:xfrm>
            <a:off x="3038133" y="5649630"/>
            <a:ext cx="508141" cy="338554"/>
          </a:xfrm>
          <a:prstGeom prst="rect">
            <a:avLst/>
          </a:prstGeom>
          <a:noFill/>
          <a:ln>
            <a:noFill/>
          </a:ln>
        </p:spPr>
        <p:txBody>
          <a:bodyPr wrap="square" rtlCol="0">
            <a:spAutoFit/>
          </a:bodyPr>
          <a:lstStyle/>
          <a:p>
            <a:r>
              <a:rPr lang="en-US" sz="800" dirty="0" smtClean="0"/>
              <a:t>ACK or RSP</a:t>
            </a:r>
            <a:endParaRPr lang="en-US" sz="800" dirty="0"/>
          </a:p>
        </p:txBody>
      </p:sp>
      <p:sp>
        <p:nvSpPr>
          <p:cNvPr id="8" name="TextBox 7"/>
          <p:cNvSpPr txBox="1"/>
          <p:nvPr/>
        </p:nvSpPr>
        <p:spPr>
          <a:xfrm>
            <a:off x="3563703" y="5304393"/>
            <a:ext cx="910420" cy="215444"/>
          </a:xfrm>
          <a:prstGeom prst="rect">
            <a:avLst/>
          </a:prstGeom>
          <a:noFill/>
          <a:ln>
            <a:solidFill>
              <a:schemeClr val="tx1"/>
            </a:solidFill>
          </a:ln>
        </p:spPr>
        <p:txBody>
          <a:bodyPr wrap="square" rtlCol="0">
            <a:spAutoFit/>
          </a:bodyPr>
          <a:lstStyle/>
          <a:p>
            <a:r>
              <a:rPr lang="en-US" sz="800" dirty="0" smtClean="0"/>
              <a:t>short packet</a:t>
            </a:r>
            <a:endParaRPr lang="en-US" sz="800" dirty="0"/>
          </a:p>
        </p:txBody>
      </p:sp>
      <p:cxnSp>
        <p:nvCxnSpPr>
          <p:cNvPr id="11" name="Straight Connector 10"/>
          <p:cNvCxnSpPr/>
          <p:nvPr/>
        </p:nvCxnSpPr>
        <p:spPr bwMode="auto">
          <a:xfrm>
            <a:off x="1499767" y="5514735"/>
            <a:ext cx="6624735"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13" name="TextBox 12"/>
          <p:cNvSpPr txBox="1"/>
          <p:nvPr/>
        </p:nvSpPr>
        <p:spPr>
          <a:xfrm>
            <a:off x="5687512" y="5704222"/>
            <a:ext cx="454045" cy="215444"/>
          </a:xfrm>
          <a:prstGeom prst="rect">
            <a:avLst/>
          </a:prstGeom>
          <a:noFill/>
          <a:ln>
            <a:solidFill>
              <a:schemeClr val="tx1"/>
            </a:solidFill>
          </a:ln>
        </p:spPr>
        <p:txBody>
          <a:bodyPr wrap="square" rtlCol="0">
            <a:spAutoFit/>
          </a:bodyPr>
          <a:lstStyle/>
          <a:p>
            <a:endParaRPr lang="en-US" sz="800" dirty="0"/>
          </a:p>
        </p:txBody>
      </p:sp>
      <p:sp>
        <p:nvSpPr>
          <p:cNvPr id="14" name="TextBox 13"/>
          <p:cNvSpPr txBox="1"/>
          <p:nvPr/>
        </p:nvSpPr>
        <p:spPr>
          <a:xfrm>
            <a:off x="1077888" y="5353868"/>
            <a:ext cx="558265" cy="276999"/>
          </a:xfrm>
          <a:prstGeom prst="rect">
            <a:avLst/>
          </a:prstGeom>
          <a:noFill/>
        </p:spPr>
        <p:txBody>
          <a:bodyPr wrap="square" rtlCol="0">
            <a:spAutoFit/>
          </a:bodyPr>
          <a:lstStyle/>
          <a:p>
            <a:r>
              <a:rPr lang="en-US" dirty="0" smtClean="0"/>
              <a:t>AP1</a:t>
            </a:r>
            <a:endParaRPr lang="en-US" dirty="0"/>
          </a:p>
        </p:txBody>
      </p:sp>
      <p:sp>
        <p:nvSpPr>
          <p:cNvPr id="15" name="TextBox 14"/>
          <p:cNvSpPr txBox="1"/>
          <p:nvPr/>
        </p:nvSpPr>
        <p:spPr>
          <a:xfrm>
            <a:off x="1066658" y="5795025"/>
            <a:ext cx="558265" cy="276999"/>
          </a:xfrm>
          <a:prstGeom prst="rect">
            <a:avLst/>
          </a:prstGeom>
          <a:noFill/>
        </p:spPr>
        <p:txBody>
          <a:bodyPr wrap="square" rtlCol="0">
            <a:spAutoFit/>
          </a:bodyPr>
          <a:lstStyle/>
          <a:p>
            <a:r>
              <a:rPr lang="en-US" dirty="0" smtClean="0"/>
              <a:t>STA1</a:t>
            </a:r>
            <a:endParaRPr lang="en-US" dirty="0"/>
          </a:p>
        </p:txBody>
      </p:sp>
      <p:cxnSp>
        <p:nvCxnSpPr>
          <p:cNvPr id="16" name="Straight Connector 15"/>
          <p:cNvCxnSpPr/>
          <p:nvPr/>
        </p:nvCxnSpPr>
        <p:spPr bwMode="auto">
          <a:xfrm flipV="1">
            <a:off x="1828800" y="4495800"/>
            <a:ext cx="6067598" cy="8283"/>
          </a:xfrm>
          <a:prstGeom prst="line">
            <a:avLst/>
          </a:prstGeom>
          <a:solidFill>
            <a:schemeClr val="accent1"/>
          </a:solidFill>
          <a:ln w="203200" cap="flat" cmpd="sng" algn="ctr">
            <a:solidFill>
              <a:srgbClr val="92D050"/>
            </a:solidFill>
            <a:prstDash val="solid"/>
            <a:round/>
            <a:headEnd type="none" w="sm" len="sm"/>
            <a:tailEnd type="none" w="sm" len="sm"/>
          </a:ln>
          <a:effectLst/>
        </p:spPr>
      </p:cxnSp>
      <p:sp>
        <p:nvSpPr>
          <p:cNvPr id="17" name="TextBox 16"/>
          <p:cNvSpPr txBox="1"/>
          <p:nvPr/>
        </p:nvSpPr>
        <p:spPr>
          <a:xfrm>
            <a:off x="1780674" y="4378954"/>
            <a:ext cx="2196968" cy="276999"/>
          </a:xfrm>
          <a:prstGeom prst="rect">
            <a:avLst/>
          </a:prstGeom>
          <a:noFill/>
        </p:spPr>
        <p:txBody>
          <a:bodyPr wrap="square" rtlCol="0">
            <a:spAutoFit/>
          </a:bodyPr>
          <a:lstStyle/>
          <a:p>
            <a:r>
              <a:rPr lang="en-US" dirty="0" smtClean="0"/>
              <a:t>Example TXOP Protection</a:t>
            </a:r>
            <a:endParaRPr lang="en-US" dirty="0"/>
          </a:p>
        </p:txBody>
      </p:sp>
      <p:cxnSp>
        <p:nvCxnSpPr>
          <p:cNvPr id="18" name="Straight Connector 17"/>
          <p:cNvCxnSpPr/>
          <p:nvPr/>
        </p:nvCxnSpPr>
        <p:spPr bwMode="auto">
          <a:xfrm>
            <a:off x="6613359" y="5400034"/>
            <a:ext cx="548640" cy="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9" name="Straight Connector 18"/>
          <p:cNvCxnSpPr/>
          <p:nvPr/>
        </p:nvCxnSpPr>
        <p:spPr bwMode="auto">
          <a:xfrm>
            <a:off x="7372150" y="5802690"/>
            <a:ext cx="548640" cy="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26" name="TextBox 25"/>
          <p:cNvSpPr txBox="1"/>
          <p:nvPr/>
        </p:nvSpPr>
        <p:spPr>
          <a:xfrm>
            <a:off x="1964546" y="4689582"/>
            <a:ext cx="1460705" cy="276999"/>
          </a:xfrm>
          <a:prstGeom prst="rect">
            <a:avLst/>
          </a:prstGeom>
          <a:noFill/>
        </p:spPr>
        <p:txBody>
          <a:bodyPr wrap="square" rtlCol="0">
            <a:spAutoFit/>
          </a:bodyPr>
          <a:lstStyle/>
          <a:p>
            <a:pPr algn="ctr"/>
            <a:r>
              <a:rPr lang="en-US" dirty="0" smtClean="0"/>
              <a:t>Omni-Beam</a:t>
            </a:r>
            <a:endParaRPr lang="en-US" dirty="0"/>
          </a:p>
        </p:txBody>
      </p:sp>
      <p:sp>
        <p:nvSpPr>
          <p:cNvPr id="27" name="TextBox 26"/>
          <p:cNvSpPr txBox="1"/>
          <p:nvPr/>
        </p:nvSpPr>
        <p:spPr>
          <a:xfrm>
            <a:off x="4540816" y="4642261"/>
            <a:ext cx="1446102" cy="276999"/>
          </a:xfrm>
          <a:prstGeom prst="rect">
            <a:avLst/>
          </a:prstGeom>
          <a:noFill/>
        </p:spPr>
        <p:txBody>
          <a:bodyPr wrap="square" rtlCol="0">
            <a:spAutoFit/>
          </a:bodyPr>
          <a:lstStyle/>
          <a:p>
            <a:pPr algn="ctr"/>
            <a:r>
              <a:rPr lang="en-US" dirty="0" err="1" smtClean="0"/>
              <a:t>Sectorized</a:t>
            </a:r>
            <a:r>
              <a:rPr lang="en-US" dirty="0" smtClean="0"/>
              <a:t> Beam</a:t>
            </a:r>
            <a:endParaRPr lang="en-US" dirty="0"/>
          </a:p>
        </p:txBody>
      </p:sp>
      <p:sp>
        <p:nvSpPr>
          <p:cNvPr id="28" name="Freeform 27"/>
          <p:cNvSpPr/>
          <p:nvPr/>
        </p:nvSpPr>
        <p:spPr bwMode="auto">
          <a:xfrm rot="900000">
            <a:off x="2307139" y="4930497"/>
            <a:ext cx="70586" cy="336885"/>
          </a:xfrm>
          <a:custGeom>
            <a:avLst/>
            <a:gdLst>
              <a:gd name="connsiteX0" fmla="*/ 17647 w 70586"/>
              <a:gd name="connsiteY0" fmla="*/ 0 h 336885"/>
              <a:gd name="connsiteX1" fmla="*/ 8021 w 70586"/>
              <a:gd name="connsiteY1" fmla="*/ 144379 h 336885"/>
              <a:gd name="connsiteX2" fmla="*/ 65773 w 70586"/>
              <a:gd name="connsiteY2" fmla="*/ 125129 h 336885"/>
              <a:gd name="connsiteX3" fmla="*/ 36897 w 70586"/>
              <a:gd name="connsiteY3" fmla="*/ 336885 h 336885"/>
            </a:gdLst>
            <a:ahLst/>
            <a:cxnLst>
              <a:cxn ang="0">
                <a:pos x="connsiteX0" y="connsiteY0"/>
              </a:cxn>
              <a:cxn ang="0">
                <a:pos x="connsiteX1" y="connsiteY1"/>
              </a:cxn>
              <a:cxn ang="0">
                <a:pos x="connsiteX2" y="connsiteY2"/>
              </a:cxn>
              <a:cxn ang="0">
                <a:pos x="connsiteX3" y="connsiteY3"/>
              </a:cxn>
            </a:cxnLst>
            <a:rect l="l" t="t" r="r" b="b"/>
            <a:pathLst>
              <a:path w="70586" h="336885">
                <a:moveTo>
                  <a:pt x="17647" y="0"/>
                </a:moveTo>
                <a:cubicBezTo>
                  <a:pt x="8823" y="61762"/>
                  <a:pt x="0" y="123524"/>
                  <a:pt x="8021" y="144379"/>
                </a:cubicBezTo>
                <a:cubicBezTo>
                  <a:pt x="16042" y="165234"/>
                  <a:pt x="60960" y="93045"/>
                  <a:pt x="65773" y="125129"/>
                </a:cubicBezTo>
                <a:cubicBezTo>
                  <a:pt x="70586" y="157213"/>
                  <a:pt x="53741" y="247049"/>
                  <a:pt x="36897" y="336885"/>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2" name="Straight Connector 11"/>
          <p:cNvCxnSpPr/>
          <p:nvPr/>
        </p:nvCxnSpPr>
        <p:spPr bwMode="auto">
          <a:xfrm>
            <a:off x="1499767" y="5927016"/>
            <a:ext cx="6624735"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30" name="TextBox 29"/>
          <p:cNvSpPr txBox="1"/>
          <p:nvPr/>
        </p:nvSpPr>
        <p:spPr>
          <a:xfrm>
            <a:off x="1865394" y="5497606"/>
            <a:ext cx="463923" cy="215444"/>
          </a:xfrm>
          <a:prstGeom prst="rect">
            <a:avLst/>
          </a:prstGeom>
          <a:noFill/>
        </p:spPr>
        <p:txBody>
          <a:bodyPr wrap="square" rtlCol="0">
            <a:spAutoFit/>
          </a:bodyPr>
          <a:lstStyle/>
          <a:p>
            <a:r>
              <a:rPr lang="en-US" sz="800" dirty="0" smtClean="0"/>
              <a:t>NAV</a:t>
            </a:r>
            <a:endParaRPr lang="en-US" sz="800" dirty="0"/>
          </a:p>
        </p:txBody>
      </p:sp>
      <p:cxnSp>
        <p:nvCxnSpPr>
          <p:cNvPr id="33" name="Straight Arrow Connector 32"/>
          <p:cNvCxnSpPr/>
          <p:nvPr/>
        </p:nvCxnSpPr>
        <p:spPr bwMode="auto">
          <a:xfrm flipV="1">
            <a:off x="2235187" y="5618630"/>
            <a:ext cx="1264024" cy="145"/>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36" name="TextBox 35"/>
          <p:cNvSpPr txBox="1"/>
          <p:nvPr/>
        </p:nvSpPr>
        <p:spPr>
          <a:xfrm>
            <a:off x="5957782" y="6006354"/>
            <a:ext cx="463923" cy="215444"/>
          </a:xfrm>
          <a:prstGeom prst="rect">
            <a:avLst/>
          </a:prstGeom>
          <a:noFill/>
        </p:spPr>
        <p:txBody>
          <a:bodyPr wrap="square" rtlCol="0">
            <a:spAutoFit/>
          </a:bodyPr>
          <a:lstStyle/>
          <a:p>
            <a:r>
              <a:rPr lang="en-US" sz="800" dirty="0" smtClean="0"/>
              <a:t>NAV</a:t>
            </a:r>
            <a:endParaRPr lang="en-US" sz="800" dirty="0"/>
          </a:p>
        </p:txBody>
      </p:sp>
      <p:cxnSp>
        <p:nvCxnSpPr>
          <p:cNvPr id="37" name="Straight Arrow Connector 36"/>
          <p:cNvCxnSpPr/>
          <p:nvPr/>
        </p:nvCxnSpPr>
        <p:spPr bwMode="auto">
          <a:xfrm>
            <a:off x="5717975" y="6028764"/>
            <a:ext cx="2212041" cy="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1" name="Straight Arrow Connector 40"/>
          <p:cNvCxnSpPr/>
          <p:nvPr/>
        </p:nvCxnSpPr>
        <p:spPr bwMode="auto">
          <a:xfrm>
            <a:off x="3606787" y="5605183"/>
            <a:ext cx="4323229" cy="6723"/>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31" name="Freeform 30"/>
          <p:cNvSpPr/>
          <p:nvPr/>
        </p:nvSpPr>
        <p:spPr bwMode="auto">
          <a:xfrm rot="17400000" flipH="1">
            <a:off x="3270099" y="4788383"/>
            <a:ext cx="95786" cy="650332"/>
          </a:xfrm>
          <a:custGeom>
            <a:avLst/>
            <a:gdLst>
              <a:gd name="connsiteX0" fmla="*/ 17647 w 70586"/>
              <a:gd name="connsiteY0" fmla="*/ 0 h 336885"/>
              <a:gd name="connsiteX1" fmla="*/ 8021 w 70586"/>
              <a:gd name="connsiteY1" fmla="*/ 144379 h 336885"/>
              <a:gd name="connsiteX2" fmla="*/ 65773 w 70586"/>
              <a:gd name="connsiteY2" fmla="*/ 125129 h 336885"/>
              <a:gd name="connsiteX3" fmla="*/ 36897 w 70586"/>
              <a:gd name="connsiteY3" fmla="*/ 336885 h 336885"/>
            </a:gdLst>
            <a:ahLst/>
            <a:cxnLst>
              <a:cxn ang="0">
                <a:pos x="connsiteX0" y="connsiteY0"/>
              </a:cxn>
              <a:cxn ang="0">
                <a:pos x="connsiteX1" y="connsiteY1"/>
              </a:cxn>
              <a:cxn ang="0">
                <a:pos x="connsiteX2" y="connsiteY2"/>
              </a:cxn>
              <a:cxn ang="0">
                <a:pos x="connsiteX3" y="connsiteY3"/>
              </a:cxn>
            </a:cxnLst>
            <a:rect l="l" t="t" r="r" b="b"/>
            <a:pathLst>
              <a:path w="70586" h="336885">
                <a:moveTo>
                  <a:pt x="17647" y="0"/>
                </a:moveTo>
                <a:cubicBezTo>
                  <a:pt x="8823" y="61762"/>
                  <a:pt x="0" y="123524"/>
                  <a:pt x="8021" y="144379"/>
                </a:cubicBezTo>
                <a:cubicBezTo>
                  <a:pt x="16042" y="165234"/>
                  <a:pt x="60960" y="93045"/>
                  <a:pt x="65773" y="125129"/>
                </a:cubicBezTo>
                <a:cubicBezTo>
                  <a:pt x="70586" y="157213"/>
                  <a:pt x="53741" y="247049"/>
                  <a:pt x="36897" y="336885"/>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5" name="Freeform 34"/>
          <p:cNvSpPr/>
          <p:nvPr/>
        </p:nvSpPr>
        <p:spPr bwMode="auto">
          <a:xfrm>
            <a:off x="5196014" y="4894638"/>
            <a:ext cx="70586" cy="336885"/>
          </a:xfrm>
          <a:custGeom>
            <a:avLst/>
            <a:gdLst>
              <a:gd name="connsiteX0" fmla="*/ 17647 w 70586"/>
              <a:gd name="connsiteY0" fmla="*/ 0 h 336885"/>
              <a:gd name="connsiteX1" fmla="*/ 8021 w 70586"/>
              <a:gd name="connsiteY1" fmla="*/ 144379 h 336885"/>
              <a:gd name="connsiteX2" fmla="*/ 65773 w 70586"/>
              <a:gd name="connsiteY2" fmla="*/ 125129 h 336885"/>
              <a:gd name="connsiteX3" fmla="*/ 36897 w 70586"/>
              <a:gd name="connsiteY3" fmla="*/ 336885 h 336885"/>
            </a:gdLst>
            <a:ahLst/>
            <a:cxnLst>
              <a:cxn ang="0">
                <a:pos x="connsiteX0" y="connsiteY0"/>
              </a:cxn>
              <a:cxn ang="0">
                <a:pos x="connsiteX1" y="connsiteY1"/>
              </a:cxn>
              <a:cxn ang="0">
                <a:pos x="connsiteX2" y="connsiteY2"/>
              </a:cxn>
              <a:cxn ang="0">
                <a:pos x="connsiteX3" y="connsiteY3"/>
              </a:cxn>
            </a:cxnLst>
            <a:rect l="l" t="t" r="r" b="b"/>
            <a:pathLst>
              <a:path w="70586" h="336885">
                <a:moveTo>
                  <a:pt x="17647" y="0"/>
                </a:moveTo>
                <a:cubicBezTo>
                  <a:pt x="8823" y="61762"/>
                  <a:pt x="0" y="123524"/>
                  <a:pt x="8021" y="144379"/>
                </a:cubicBezTo>
                <a:cubicBezTo>
                  <a:pt x="16042" y="165234"/>
                  <a:pt x="60960" y="93045"/>
                  <a:pt x="65773" y="125129"/>
                </a:cubicBezTo>
                <a:cubicBezTo>
                  <a:pt x="70586" y="157213"/>
                  <a:pt x="53741" y="247049"/>
                  <a:pt x="36897" y="336885"/>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49" name="Straight Arrow Connector 48"/>
          <p:cNvCxnSpPr/>
          <p:nvPr/>
        </p:nvCxnSpPr>
        <p:spPr bwMode="auto">
          <a:xfrm flipV="1">
            <a:off x="4850640" y="6179854"/>
            <a:ext cx="1526241" cy="6724"/>
          </a:xfrm>
          <a:prstGeom prst="straightConnector1">
            <a:avLst/>
          </a:prstGeom>
          <a:solidFill>
            <a:schemeClr val="accent1"/>
          </a:solidFill>
          <a:ln w="76200" cap="flat" cmpd="sng" algn="ctr">
            <a:solidFill>
              <a:schemeClr val="accent6">
                <a:lumMod val="60000"/>
                <a:lumOff val="40000"/>
              </a:schemeClr>
            </a:solidFill>
            <a:prstDash val="solid"/>
            <a:round/>
            <a:headEnd type="none" w="sm" len="sm"/>
            <a:tailEnd type="arrow"/>
          </a:ln>
          <a:effectLst/>
        </p:spPr>
      </p:cxnSp>
      <p:sp>
        <p:nvSpPr>
          <p:cNvPr id="51" name="TextBox 50"/>
          <p:cNvSpPr txBox="1"/>
          <p:nvPr/>
        </p:nvSpPr>
        <p:spPr>
          <a:xfrm>
            <a:off x="4676999" y="6062297"/>
            <a:ext cx="3117475" cy="215444"/>
          </a:xfrm>
          <a:prstGeom prst="rect">
            <a:avLst/>
          </a:prstGeom>
          <a:noFill/>
        </p:spPr>
        <p:txBody>
          <a:bodyPr wrap="square" rtlCol="0">
            <a:spAutoFit/>
          </a:bodyPr>
          <a:lstStyle/>
          <a:p>
            <a:r>
              <a:rPr lang="en-US" sz="800" dirty="0" smtClean="0"/>
              <a:t>Can be spatially re-used by SO OBSS STA and AP </a:t>
            </a:r>
            <a:endParaRPr lang="en-US" sz="800" dirty="0"/>
          </a:p>
        </p:txBody>
      </p:sp>
      <p:sp>
        <p:nvSpPr>
          <p:cNvPr id="34" name="TextBox 33"/>
          <p:cNvSpPr txBox="1"/>
          <p:nvPr/>
        </p:nvSpPr>
        <p:spPr>
          <a:xfrm>
            <a:off x="3671781" y="5596218"/>
            <a:ext cx="463923" cy="215444"/>
          </a:xfrm>
          <a:prstGeom prst="rect">
            <a:avLst/>
          </a:prstGeom>
          <a:noFill/>
        </p:spPr>
        <p:txBody>
          <a:bodyPr wrap="square" rtlCol="0">
            <a:spAutoFit/>
          </a:bodyPr>
          <a:lstStyle/>
          <a:p>
            <a:r>
              <a:rPr lang="en-US" sz="800" dirty="0" smtClean="0"/>
              <a:t>NAV</a:t>
            </a:r>
            <a:endParaRPr lang="en-US" sz="800" dirty="0"/>
          </a:p>
        </p:txBody>
      </p:sp>
      <p:sp>
        <p:nvSpPr>
          <p:cNvPr id="38" name="TextBox 37"/>
          <p:cNvSpPr txBox="1"/>
          <p:nvPr/>
        </p:nvSpPr>
        <p:spPr>
          <a:xfrm>
            <a:off x="3049647" y="5708704"/>
            <a:ext cx="454045" cy="215444"/>
          </a:xfrm>
          <a:prstGeom prst="rect">
            <a:avLst/>
          </a:prstGeom>
          <a:noFill/>
          <a:ln>
            <a:solidFill>
              <a:schemeClr val="tx1"/>
            </a:solidFill>
          </a:ln>
        </p:spPr>
        <p:txBody>
          <a:bodyPr wrap="square" rtlCol="0">
            <a:spAutoFit/>
          </a:bodyPr>
          <a:lstStyle/>
          <a:p>
            <a:endParaRPr lang="en-US" sz="800" dirty="0"/>
          </a:p>
        </p:txBody>
      </p:sp>
      <p:sp>
        <p:nvSpPr>
          <p:cNvPr id="42" name="TextBox 41"/>
          <p:cNvSpPr txBox="1"/>
          <p:nvPr/>
        </p:nvSpPr>
        <p:spPr>
          <a:xfrm>
            <a:off x="5651345" y="5654113"/>
            <a:ext cx="508141" cy="338554"/>
          </a:xfrm>
          <a:prstGeom prst="rect">
            <a:avLst/>
          </a:prstGeom>
          <a:noFill/>
          <a:ln>
            <a:noFill/>
          </a:ln>
        </p:spPr>
        <p:txBody>
          <a:bodyPr wrap="square" rtlCol="0">
            <a:spAutoFit/>
          </a:bodyPr>
          <a:lstStyle/>
          <a:p>
            <a:r>
              <a:rPr lang="en-US" sz="800" dirty="0" smtClean="0"/>
              <a:t>ACK or RSP</a:t>
            </a:r>
            <a:endParaRPr lang="en-US" sz="800" dirty="0"/>
          </a:p>
        </p:txBody>
      </p:sp>
      <p:sp>
        <p:nvSpPr>
          <p:cNvPr id="39" name="TextBox 38"/>
          <p:cNvSpPr txBox="1"/>
          <p:nvPr/>
        </p:nvSpPr>
        <p:spPr>
          <a:xfrm>
            <a:off x="3514436" y="5065018"/>
            <a:ext cx="1749004" cy="215444"/>
          </a:xfrm>
          <a:prstGeom prst="rect">
            <a:avLst/>
          </a:prstGeom>
          <a:noFill/>
        </p:spPr>
        <p:txBody>
          <a:bodyPr wrap="square" rtlCol="0">
            <a:spAutoFit/>
          </a:bodyPr>
          <a:lstStyle/>
          <a:p>
            <a:r>
              <a:rPr lang="en-US" sz="800" dirty="0" smtClean="0"/>
              <a:t>ACK Policy=BACK or NO ACK*</a:t>
            </a:r>
          </a:p>
        </p:txBody>
      </p:sp>
      <p:sp>
        <p:nvSpPr>
          <p:cNvPr id="40" name="TextBox 39"/>
          <p:cNvSpPr txBox="1"/>
          <p:nvPr/>
        </p:nvSpPr>
        <p:spPr>
          <a:xfrm>
            <a:off x="4556545" y="5295429"/>
            <a:ext cx="910420" cy="215444"/>
          </a:xfrm>
          <a:prstGeom prst="rect">
            <a:avLst/>
          </a:prstGeom>
          <a:noFill/>
          <a:ln>
            <a:solidFill>
              <a:schemeClr val="tx1"/>
            </a:solidFill>
          </a:ln>
        </p:spPr>
        <p:txBody>
          <a:bodyPr wrap="square" rtlCol="0">
            <a:spAutoFit/>
          </a:bodyPr>
          <a:lstStyle/>
          <a:p>
            <a:r>
              <a:rPr lang="en-US" sz="800" dirty="0" smtClean="0"/>
              <a:t>short packet</a:t>
            </a:r>
            <a:endParaRPr lang="en-US" sz="800" dirty="0"/>
          </a:p>
        </p:txBody>
      </p:sp>
      <p:sp>
        <p:nvSpPr>
          <p:cNvPr id="43" name="TextBox 42"/>
          <p:cNvSpPr txBox="1"/>
          <p:nvPr/>
        </p:nvSpPr>
        <p:spPr>
          <a:xfrm>
            <a:off x="267418" y="6254151"/>
            <a:ext cx="5796951" cy="246221"/>
          </a:xfrm>
          <a:prstGeom prst="rect">
            <a:avLst/>
          </a:prstGeom>
          <a:noFill/>
        </p:spPr>
        <p:txBody>
          <a:bodyPr wrap="square" rtlCol="0">
            <a:spAutoFit/>
          </a:bodyPr>
          <a:lstStyle/>
          <a:p>
            <a:r>
              <a:rPr lang="en-US" sz="1000" dirty="0" smtClean="0"/>
              <a:t>*Note: maybe easier to have a new indicator in SIG for a following </a:t>
            </a:r>
            <a:r>
              <a:rPr lang="en-US" sz="1000" dirty="0" err="1" smtClean="0"/>
              <a:t>sectorized</a:t>
            </a:r>
            <a:r>
              <a:rPr lang="en-US" sz="1000" dirty="0" smtClean="0"/>
              <a:t> beam packet</a:t>
            </a:r>
            <a:endParaRPr lang="en-US" sz="1000" dirty="0"/>
          </a:p>
        </p:txBody>
      </p:sp>
      <p:sp>
        <p:nvSpPr>
          <p:cNvPr id="44" name="Date Placeholder 3"/>
          <p:cNvSpPr txBox="1">
            <a:spLocks/>
          </p:cNvSpPr>
          <p:nvPr/>
        </p:nvSpPr>
        <p:spPr bwMode="auto">
          <a:xfrm>
            <a:off x="696913" y="332601"/>
            <a:ext cx="916918"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smtClean="0">
                <a:ln>
                  <a:noFill/>
                </a:ln>
                <a:solidFill>
                  <a:schemeClr val="tx1"/>
                </a:solidFill>
                <a:effectLst/>
                <a:uLnTx/>
                <a:uFillTx/>
                <a:latin typeface="Times New Roman" pitchFamily="18" charset="0"/>
                <a:ea typeface="+mn-ea"/>
                <a:cs typeface="+mn-cs"/>
              </a:rPr>
              <a:t>Nov 2012</a:t>
            </a:r>
            <a:endParaRPr kumimoji="0" lang="en-US" sz="18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(Spatially Orthogonal) Condition 3 - RTS/CTS</a:t>
            </a:r>
            <a:endParaRPr lang="en-US" dirty="0"/>
          </a:p>
        </p:txBody>
      </p:sp>
      <p:sp>
        <p:nvSpPr>
          <p:cNvPr id="3" name="Content Placeholder 2"/>
          <p:cNvSpPr>
            <a:spLocks noGrp="1"/>
          </p:cNvSpPr>
          <p:nvPr>
            <p:ph idx="1"/>
          </p:nvPr>
        </p:nvSpPr>
        <p:spPr/>
        <p:txBody>
          <a:bodyPr/>
          <a:lstStyle/>
          <a:p>
            <a:pPr>
              <a:buNone/>
            </a:pPr>
            <a:endParaRPr lang="en-US" dirty="0" smtClean="0"/>
          </a:p>
          <a:p>
            <a:pPr>
              <a:buNone/>
            </a:pPr>
            <a:endParaRPr lang="en-US" dirty="0"/>
          </a:p>
        </p:txBody>
      </p:sp>
      <p:sp>
        <p:nvSpPr>
          <p:cNvPr id="4" name="Footer Placeholder 3"/>
          <p:cNvSpPr>
            <a:spLocks noGrp="1"/>
          </p:cNvSpPr>
          <p:nvPr>
            <p:ph type="ftr" sz="quarter" idx="10"/>
          </p:nvPr>
        </p:nvSpPr>
        <p:spPr/>
        <p:txBody>
          <a:bodyPr/>
          <a:lstStyle/>
          <a:p>
            <a:pPr>
              <a:defRPr/>
            </a:pPr>
            <a:r>
              <a:rPr lang="en-US" smtClean="0"/>
              <a:t>MediaTek</a:t>
            </a:r>
            <a:endParaRPr lang="en-US" dirty="0"/>
          </a:p>
        </p:txBody>
      </p:sp>
      <p:sp>
        <p:nvSpPr>
          <p:cNvPr id="5" name="Slide Number Placeholder 4"/>
          <p:cNvSpPr>
            <a:spLocks noGrp="1"/>
          </p:cNvSpPr>
          <p:nvPr>
            <p:ph type="sldNum" sz="quarter" idx="11"/>
          </p:nvPr>
        </p:nvSpPr>
        <p:spPr>
          <a:xfrm>
            <a:off x="4191000" y="6477000"/>
            <a:ext cx="1086836" cy="184666"/>
          </a:xfrm>
        </p:spPr>
        <p:txBody>
          <a:bodyPr/>
          <a:lstStyle/>
          <a:p>
            <a:pPr>
              <a:defRPr/>
            </a:pPr>
            <a:r>
              <a:rPr lang="en-US" dirty="0" smtClean="0"/>
              <a:t>Slide </a:t>
            </a:r>
            <a:fld id="{E132E8F0-0953-4589-931F-0CF931D74C39}" type="slidenum">
              <a:rPr lang="en-US" smtClean="0"/>
              <a:pPr>
                <a:defRPr/>
              </a:pPr>
              <a:t>16</a:t>
            </a:fld>
            <a:endParaRPr lang="en-US" dirty="0"/>
          </a:p>
        </p:txBody>
      </p:sp>
      <p:sp>
        <p:nvSpPr>
          <p:cNvPr id="6" name="Rectangle 5"/>
          <p:cNvSpPr/>
          <p:nvPr/>
        </p:nvSpPr>
        <p:spPr bwMode="auto">
          <a:xfrm>
            <a:off x="2765847" y="3223757"/>
            <a:ext cx="4219900" cy="306096"/>
          </a:xfrm>
          <a:prstGeom prst="rect">
            <a:avLst/>
          </a:prstGeom>
          <a:solidFill>
            <a:schemeClr val="accent1"/>
          </a:solidFill>
          <a:ln w="12700" cap="flat" cmpd="sng" algn="ctr">
            <a:solidFill>
              <a:schemeClr val="accent3">
                <a:lumMod val="8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 name="TextBox 6"/>
          <p:cNvSpPr txBox="1"/>
          <p:nvPr/>
        </p:nvSpPr>
        <p:spPr>
          <a:xfrm>
            <a:off x="1633818" y="3275295"/>
            <a:ext cx="416859" cy="215444"/>
          </a:xfrm>
          <a:prstGeom prst="rect">
            <a:avLst/>
          </a:prstGeom>
          <a:noFill/>
          <a:ln>
            <a:solidFill>
              <a:schemeClr val="tx1"/>
            </a:solidFill>
          </a:ln>
        </p:spPr>
        <p:txBody>
          <a:bodyPr wrap="square" rtlCol="0">
            <a:spAutoFit/>
          </a:bodyPr>
          <a:lstStyle/>
          <a:p>
            <a:r>
              <a:rPr lang="en-US" sz="800" dirty="0" smtClean="0"/>
              <a:t>RTS</a:t>
            </a:r>
            <a:endParaRPr lang="en-US" sz="800" dirty="0"/>
          </a:p>
        </p:txBody>
      </p:sp>
      <p:sp>
        <p:nvSpPr>
          <p:cNvPr id="8" name="TextBox 7"/>
          <p:cNvSpPr txBox="1"/>
          <p:nvPr/>
        </p:nvSpPr>
        <p:spPr>
          <a:xfrm>
            <a:off x="2093865" y="3681877"/>
            <a:ext cx="452934" cy="215444"/>
          </a:xfrm>
          <a:prstGeom prst="rect">
            <a:avLst/>
          </a:prstGeom>
          <a:noFill/>
          <a:ln>
            <a:solidFill>
              <a:schemeClr val="tx1"/>
            </a:solidFill>
          </a:ln>
        </p:spPr>
        <p:txBody>
          <a:bodyPr wrap="square" rtlCol="0">
            <a:spAutoFit/>
          </a:bodyPr>
          <a:lstStyle/>
          <a:p>
            <a:endParaRPr lang="en-US" sz="800" dirty="0"/>
          </a:p>
        </p:txBody>
      </p:sp>
      <p:sp>
        <p:nvSpPr>
          <p:cNvPr id="9" name="TextBox 8"/>
          <p:cNvSpPr txBox="1"/>
          <p:nvPr/>
        </p:nvSpPr>
        <p:spPr>
          <a:xfrm>
            <a:off x="2599262" y="3276128"/>
            <a:ext cx="1091956" cy="215444"/>
          </a:xfrm>
          <a:prstGeom prst="rect">
            <a:avLst/>
          </a:prstGeom>
          <a:noFill/>
          <a:ln>
            <a:solidFill>
              <a:schemeClr val="tx1"/>
            </a:solidFill>
          </a:ln>
        </p:spPr>
        <p:txBody>
          <a:bodyPr wrap="square" rtlCol="0">
            <a:spAutoFit/>
          </a:bodyPr>
          <a:lstStyle/>
          <a:p>
            <a:r>
              <a:rPr lang="en-US" sz="800" dirty="0" smtClean="0"/>
              <a:t>Long Preamble</a:t>
            </a:r>
            <a:endParaRPr lang="en-US" sz="800" dirty="0"/>
          </a:p>
        </p:txBody>
      </p:sp>
      <p:cxnSp>
        <p:nvCxnSpPr>
          <p:cNvPr id="10" name="Straight Connector 9"/>
          <p:cNvCxnSpPr/>
          <p:nvPr/>
        </p:nvCxnSpPr>
        <p:spPr bwMode="auto">
          <a:xfrm>
            <a:off x="5344001" y="3393544"/>
            <a:ext cx="888711" cy="1838"/>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1" name="Straight Connector 10"/>
          <p:cNvCxnSpPr/>
          <p:nvPr/>
        </p:nvCxnSpPr>
        <p:spPr bwMode="auto">
          <a:xfrm>
            <a:off x="1274916" y="3493194"/>
            <a:ext cx="6624735"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12" name="TextBox 11"/>
          <p:cNvSpPr txBox="1"/>
          <p:nvPr/>
        </p:nvSpPr>
        <p:spPr>
          <a:xfrm>
            <a:off x="3801948" y="3689403"/>
            <a:ext cx="454045" cy="215444"/>
          </a:xfrm>
          <a:prstGeom prst="rect">
            <a:avLst/>
          </a:prstGeom>
          <a:noFill/>
          <a:ln>
            <a:solidFill>
              <a:schemeClr val="tx1"/>
            </a:solidFill>
          </a:ln>
        </p:spPr>
        <p:txBody>
          <a:bodyPr wrap="square" rtlCol="0">
            <a:spAutoFit/>
          </a:bodyPr>
          <a:lstStyle/>
          <a:p>
            <a:r>
              <a:rPr lang="en-US" sz="800" dirty="0" smtClean="0"/>
              <a:t>ACK</a:t>
            </a:r>
            <a:endParaRPr lang="en-US" sz="800" dirty="0"/>
          </a:p>
        </p:txBody>
      </p:sp>
      <p:sp>
        <p:nvSpPr>
          <p:cNvPr id="13" name="TextBox 12"/>
          <p:cNvSpPr txBox="1"/>
          <p:nvPr/>
        </p:nvSpPr>
        <p:spPr>
          <a:xfrm>
            <a:off x="772355" y="3298709"/>
            <a:ext cx="558265" cy="276999"/>
          </a:xfrm>
          <a:prstGeom prst="rect">
            <a:avLst/>
          </a:prstGeom>
          <a:noFill/>
        </p:spPr>
        <p:txBody>
          <a:bodyPr wrap="square" rtlCol="0">
            <a:spAutoFit/>
          </a:bodyPr>
          <a:lstStyle/>
          <a:p>
            <a:r>
              <a:rPr lang="en-US" dirty="0" smtClean="0"/>
              <a:t>AP1</a:t>
            </a:r>
            <a:endParaRPr lang="en-US" dirty="0"/>
          </a:p>
        </p:txBody>
      </p:sp>
      <p:sp>
        <p:nvSpPr>
          <p:cNvPr id="14" name="TextBox 13"/>
          <p:cNvSpPr txBox="1"/>
          <p:nvPr/>
        </p:nvSpPr>
        <p:spPr>
          <a:xfrm>
            <a:off x="801467" y="3766760"/>
            <a:ext cx="558265" cy="276999"/>
          </a:xfrm>
          <a:prstGeom prst="rect">
            <a:avLst/>
          </a:prstGeom>
          <a:noFill/>
        </p:spPr>
        <p:txBody>
          <a:bodyPr wrap="square" rtlCol="0">
            <a:spAutoFit/>
          </a:bodyPr>
          <a:lstStyle/>
          <a:p>
            <a:r>
              <a:rPr lang="en-US" dirty="0" smtClean="0"/>
              <a:t>STA1</a:t>
            </a:r>
            <a:endParaRPr lang="en-US" dirty="0"/>
          </a:p>
        </p:txBody>
      </p:sp>
      <p:cxnSp>
        <p:nvCxnSpPr>
          <p:cNvPr id="15" name="Straight Connector 14"/>
          <p:cNvCxnSpPr/>
          <p:nvPr/>
        </p:nvCxnSpPr>
        <p:spPr bwMode="auto">
          <a:xfrm flipV="1">
            <a:off x="1610672" y="2480982"/>
            <a:ext cx="6067598" cy="8283"/>
          </a:xfrm>
          <a:prstGeom prst="line">
            <a:avLst/>
          </a:prstGeom>
          <a:solidFill>
            <a:schemeClr val="accent1"/>
          </a:solidFill>
          <a:ln w="203200" cap="flat" cmpd="sng" algn="ctr">
            <a:solidFill>
              <a:srgbClr val="92D050"/>
            </a:solidFill>
            <a:prstDash val="solid"/>
            <a:round/>
            <a:headEnd type="none" w="sm" len="sm"/>
            <a:tailEnd type="none" w="sm" len="sm"/>
          </a:ln>
          <a:effectLst/>
        </p:spPr>
      </p:cxnSp>
      <p:sp>
        <p:nvSpPr>
          <p:cNvPr id="16" name="TextBox 15"/>
          <p:cNvSpPr txBox="1"/>
          <p:nvPr/>
        </p:nvSpPr>
        <p:spPr>
          <a:xfrm>
            <a:off x="1562546" y="2364136"/>
            <a:ext cx="2196968" cy="276999"/>
          </a:xfrm>
          <a:prstGeom prst="rect">
            <a:avLst/>
          </a:prstGeom>
          <a:noFill/>
        </p:spPr>
        <p:txBody>
          <a:bodyPr wrap="square" rtlCol="0">
            <a:spAutoFit/>
          </a:bodyPr>
          <a:lstStyle/>
          <a:p>
            <a:r>
              <a:rPr lang="en-US" dirty="0" smtClean="0"/>
              <a:t>Example TXOP Protection</a:t>
            </a:r>
            <a:endParaRPr lang="en-US" dirty="0"/>
          </a:p>
        </p:txBody>
      </p:sp>
      <p:sp>
        <p:nvSpPr>
          <p:cNvPr id="17" name="TextBox 16"/>
          <p:cNvSpPr txBox="1"/>
          <p:nvPr/>
        </p:nvSpPr>
        <p:spPr>
          <a:xfrm>
            <a:off x="1578331" y="2547018"/>
            <a:ext cx="1116530" cy="461665"/>
          </a:xfrm>
          <a:prstGeom prst="rect">
            <a:avLst/>
          </a:prstGeom>
          <a:noFill/>
        </p:spPr>
        <p:txBody>
          <a:bodyPr wrap="square" rtlCol="0">
            <a:spAutoFit/>
          </a:bodyPr>
          <a:lstStyle/>
          <a:p>
            <a:pPr algn="ctr"/>
            <a:r>
              <a:rPr lang="en-US" dirty="0" smtClean="0"/>
              <a:t>Omni-Preamble</a:t>
            </a:r>
            <a:endParaRPr lang="en-US" dirty="0"/>
          </a:p>
        </p:txBody>
      </p:sp>
      <p:sp>
        <p:nvSpPr>
          <p:cNvPr id="18" name="TextBox 17"/>
          <p:cNvSpPr txBox="1"/>
          <p:nvPr/>
        </p:nvSpPr>
        <p:spPr>
          <a:xfrm>
            <a:off x="3058664" y="2600549"/>
            <a:ext cx="1446102" cy="276999"/>
          </a:xfrm>
          <a:prstGeom prst="rect">
            <a:avLst/>
          </a:prstGeom>
          <a:noFill/>
        </p:spPr>
        <p:txBody>
          <a:bodyPr wrap="square" rtlCol="0">
            <a:spAutoFit/>
          </a:bodyPr>
          <a:lstStyle/>
          <a:p>
            <a:pPr algn="ctr"/>
            <a:r>
              <a:rPr lang="en-US" dirty="0" err="1" smtClean="0"/>
              <a:t>Sectorized</a:t>
            </a:r>
            <a:r>
              <a:rPr lang="en-US" dirty="0" smtClean="0"/>
              <a:t> Beam</a:t>
            </a:r>
            <a:endParaRPr lang="en-US" dirty="0"/>
          </a:p>
        </p:txBody>
      </p:sp>
      <p:sp>
        <p:nvSpPr>
          <p:cNvPr id="19" name="Freeform 18"/>
          <p:cNvSpPr/>
          <p:nvPr/>
        </p:nvSpPr>
        <p:spPr bwMode="auto">
          <a:xfrm rot="900000">
            <a:off x="1759558" y="2915679"/>
            <a:ext cx="70586" cy="336885"/>
          </a:xfrm>
          <a:custGeom>
            <a:avLst/>
            <a:gdLst>
              <a:gd name="connsiteX0" fmla="*/ 17647 w 70586"/>
              <a:gd name="connsiteY0" fmla="*/ 0 h 336885"/>
              <a:gd name="connsiteX1" fmla="*/ 8021 w 70586"/>
              <a:gd name="connsiteY1" fmla="*/ 144379 h 336885"/>
              <a:gd name="connsiteX2" fmla="*/ 65773 w 70586"/>
              <a:gd name="connsiteY2" fmla="*/ 125129 h 336885"/>
              <a:gd name="connsiteX3" fmla="*/ 36897 w 70586"/>
              <a:gd name="connsiteY3" fmla="*/ 336885 h 336885"/>
            </a:gdLst>
            <a:ahLst/>
            <a:cxnLst>
              <a:cxn ang="0">
                <a:pos x="connsiteX0" y="connsiteY0"/>
              </a:cxn>
              <a:cxn ang="0">
                <a:pos x="connsiteX1" y="connsiteY1"/>
              </a:cxn>
              <a:cxn ang="0">
                <a:pos x="connsiteX2" y="connsiteY2"/>
              </a:cxn>
              <a:cxn ang="0">
                <a:pos x="connsiteX3" y="connsiteY3"/>
              </a:cxn>
            </a:cxnLst>
            <a:rect l="l" t="t" r="r" b="b"/>
            <a:pathLst>
              <a:path w="70586" h="336885">
                <a:moveTo>
                  <a:pt x="17647" y="0"/>
                </a:moveTo>
                <a:cubicBezTo>
                  <a:pt x="8823" y="61762"/>
                  <a:pt x="0" y="123524"/>
                  <a:pt x="8021" y="144379"/>
                </a:cubicBezTo>
                <a:cubicBezTo>
                  <a:pt x="16042" y="165234"/>
                  <a:pt x="60960" y="93045"/>
                  <a:pt x="65773" y="125129"/>
                </a:cubicBezTo>
                <a:cubicBezTo>
                  <a:pt x="70586" y="157213"/>
                  <a:pt x="53741" y="247049"/>
                  <a:pt x="36897" y="336885"/>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20" name="Straight Connector 19"/>
          <p:cNvCxnSpPr/>
          <p:nvPr/>
        </p:nvCxnSpPr>
        <p:spPr bwMode="auto">
          <a:xfrm>
            <a:off x="1274916" y="3905475"/>
            <a:ext cx="6624735"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21" name="TextBox 20"/>
          <p:cNvSpPr txBox="1"/>
          <p:nvPr/>
        </p:nvSpPr>
        <p:spPr>
          <a:xfrm>
            <a:off x="1539689" y="3476065"/>
            <a:ext cx="463923" cy="215444"/>
          </a:xfrm>
          <a:prstGeom prst="rect">
            <a:avLst/>
          </a:prstGeom>
          <a:noFill/>
        </p:spPr>
        <p:txBody>
          <a:bodyPr wrap="square" rtlCol="0">
            <a:spAutoFit/>
          </a:bodyPr>
          <a:lstStyle/>
          <a:p>
            <a:r>
              <a:rPr lang="en-US" sz="800" dirty="0" smtClean="0"/>
              <a:t>NAV</a:t>
            </a:r>
            <a:endParaRPr lang="en-US" sz="800" dirty="0"/>
          </a:p>
        </p:txBody>
      </p:sp>
      <p:cxnSp>
        <p:nvCxnSpPr>
          <p:cNvPr id="22" name="Straight Arrow Connector 21"/>
          <p:cNvCxnSpPr/>
          <p:nvPr/>
        </p:nvCxnSpPr>
        <p:spPr bwMode="auto">
          <a:xfrm flipV="1">
            <a:off x="1869141" y="3583641"/>
            <a:ext cx="692524" cy="14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3" name="TextBox 22"/>
          <p:cNvSpPr txBox="1"/>
          <p:nvPr/>
        </p:nvSpPr>
        <p:spPr>
          <a:xfrm>
            <a:off x="3964642" y="3991536"/>
            <a:ext cx="463923" cy="215444"/>
          </a:xfrm>
          <a:prstGeom prst="rect">
            <a:avLst/>
          </a:prstGeom>
          <a:noFill/>
        </p:spPr>
        <p:txBody>
          <a:bodyPr wrap="square" rtlCol="0">
            <a:spAutoFit/>
          </a:bodyPr>
          <a:lstStyle/>
          <a:p>
            <a:r>
              <a:rPr lang="en-US" sz="800" dirty="0" smtClean="0"/>
              <a:t>NAV</a:t>
            </a:r>
            <a:endParaRPr lang="en-US" sz="800" dirty="0"/>
          </a:p>
        </p:txBody>
      </p:sp>
      <p:cxnSp>
        <p:nvCxnSpPr>
          <p:cNvPr id="24" name="Straight Arrow Connector 23"/>
          <p:cNvCxnSpPr/>
          <p:nvPr/>
        </p:nvCxnSpPr>
        <p:spPr bwMode="auto">
          <a:xfrm>
            <a:off x="3987053" y="4027394"/>
            <a:ext cx="3025588"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5" name="Straight Arrow Connector 24"/>
          <p:cNvCxnSpPr/>
          <p:nvPr/>
        </p:nvCxnSpPr>
        <p:spPr bwMode="auto">
          <a:xfrm flipV="1">
            <a:off x="2803712" y="3590364"/>
            <a:ext cx="4249270" cy="6724"/>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6" name="Freeform 25"/>
          <p:cNvSpPr/>
          <p:nvPr/>
        </p:nvSpPr>
        <p:spPr bwMode="auto">
          <a:xfrm rot="17400000">
            <a:off x="2816379" y="2595797"/>
            <a:ext cx="45719" cy="988589"/>
          </a:xfrm>
          <a:custGeom>
            <a:avLst/>
            <a:gdLst>
              <a:gd name="connsiteX0" fmla="*/ 17647 w 70586"/>
              <a:gd name="connsiteY0" fmla="*/ 0 h 336885"/>
              <a:gd name="connsiteX1" fmla="*/ 8021 w 70586"/>
              <a:gd name="connsiteY1" fmla="*/ 144379 h 336885"/>
              <a:gd name="connsiteX2" fmla="*/ 65773 w 70586"/>
              <a:gd name="connsiteY2" fmla="*/ 125129 h 336885"/>
              <a:gd name="connsiteX3" fmla="*/ 36897 w 70586"/>
              <a:gd name="connsiteY3" fmla="*/ 336885 h 336885"/>
            </a:gdLst>
            <a:ahLst/>
            <a:cxnLst>
              <a:cxn ang="0">
                <a:pos x="connsiteX0" y="connsiteY0"/>
              </a:cxn>
              <a:cxn ang="0">
                <a:pos x="connsiteX1" y="connsiteY1"/>
              </a:cxn>
              <a:cxn ang="0">
                <a:pos x="connsiteX2" y="connsiteY2"/>
              </a:cxn>
              <a:cxn ang="0">
                <a:pos x="connsiteX3" y="connsiteY3"/>
              </a:cxn>
            </a:cxnLst>
            <a:rect l="l" t="t" r="r" b="b"/>
            <a:pathLst>
              <a:path w="70586" h="336885">
                <a:moveTo>
                  <a:pt x="17647" y="0"/>
                </a:moveTo>
                <a:cubicBezTo>
                  <a:pt x="8823" y="61762"/>
                  <a:pt x="0" y="123524"/>
                  <a:pt x="8021" y="144379"/>
                </a:cubicBezTo>
                <a:cubicBezTo>
                  <a:pt x="16042" y="165234"/>
                  <a:pt x="60960" y="93045"/>
                  <a:pt x="65773" y="125129"/>
                </a:cubicBezTo>
                <a:cubicBezTo>
                  <a:pt x="70586" y="157213"/>
                  <a:pt x="53741" y="247049"/>
                  <a:pt x="36897" y="336885"/>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7" name="Freeform 26"/>
          <p:cNvSpPr/>
          <p:nvPr/>
        </p:nvSpPr>
        <p:spPr bwMode="auto">
          <a:xfrm>
            <a:off x="3834886" y="2839479"/>
            <a:ext cx="70586" cy="336885"/>
          </a:xfrm>
          <a:custGeom>
            <a:avLst/>
            <a:gdLst>
              <a:gd name="connsiteX0" fmla="*/ 17647 w 70586"/>
              <a:gd name="connsiteY0" fmla="*/ 0 h 336885"/>
              <a:gd name="connsiteX1" fmla="*/ 8021 w 70586"/>
              <a:gd name="connsiteY1" fmla="*/ 144379 h 336885"/>
              <a:gd name="connsiteX2" fmla="*/ 65773 w 70586"/>
              <a:gd name="connsiteY2" fmla="*/ 125129 h 336885"/>
              <a:gd name="connsiteX3" fmla="*/ 36897 w 70586"/>
              <a:gd name="connsiteY3" fmla="*/ 336885 h 336885"/>
            </a:gdLst>
            <a:ahLst/>
            <a:cxnLst>
              <a:cxn ang="0">
                <a:pos x="connsiteX0" y="connsiteY0"/>
              </a:cxn>
              <a:cxn ang="0">
                <a:pos x="connsiteX1" y="connsiteY1"/>
              </a:cxn>
              <a:cxn ang="0">
                <a:pos x="connsiteX2" y="connsiteY2"/>
              </a:cxn>
              <a:cxn ang="0">
                <a:pos x="connsiteX3" y="connsiteY3"/>
              </a:cxn>
            </a:cxnLst>
            <a:rect l="l" t="t" r="r" b="b"/>
            <a:pathLst>
              <a:path w="70586" h="336885">
                <a:moveTo>
                  <a:pt x="17647" y="0"/>
                </a:moveTo>
                <a:cubicBezTo>
                  <a:pt x="8823" y="61762"/>
                  <a:pt x="0" y="123524"/>
                  <a:pt x="8021" y="144379"/>
                </a:cubicBezTo>
                <a:cubicBezTo>
                  <a:pt x="16042" y="165234"/>
                  <a:pt x="60960" y="93045"/>
                  <a:pt x="65773" y="125129"/>
                </a:cubicBezTo>
                <a:cubicBezTo>
                  <a:pt x="70586" y="157213"/>
                  <a:pt x="53741" y="247049"/>
                  <a:pt x="36897" y="336885"/>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28" name="Straight Arrow Connector 27"/>
          <p:cNvCxnSpPr/>
          <p:nvPr/>
        </p:nvCxnSpPr>
        <p:spPr bwMode="auto">
          <a:xfrm flipV="1">
            <a:off x="2844054" y="4229100"/>
            <a:ext cx="3993776" cy="33620"/>
          </a:xfrm>
          <a:prstGeom prst="straightConnector1">
            <a:avLst/>
          </a:prstGeom>
          <a:solidFill>
            <a:schemeClr val="accent1"/>
          </a:solidFill>
          <a:ln w="76200" cap="flat" cmpd="sng" algn="ctr">
            <a:solidFill>
              <a:schemeClr val="accent6">
                <a:lumMod val="60000"/>
                <a:lumOff val="40000"/>
              </a:schemeClr>
            </a:solidFill>
            <a:prstDash val="solid"/>
            <a:round/>
            <a:headEnd type="none" w="sm" len="sm"/>
            <a:tailEnd type="arrow"/>
          </a:ln>
          <a:effectLst/>
        </p:spPr>
      </p:cxnSp>
      <p:sp>
        <p:nvSpPr>
          <p:cNvPr id="29" name="TextBox 28"/>
          <p:cNvSpPr txBox="1"/>
          <p:nvPr/>
        </p:nvSpPr>
        <p:spPr>
          <a:xfrm>
            <a:off x="3424519" y="4258235"/>
            <a:ext cx="4233581" cy="276999"/>
          </a:xfrm>
          <a:prstGeom prst="rect">
            <a:avLst/>
          </a:prstGeom>
          <a:noFill/>
        </p:spPr>
        <p:txBody>
          <a:bodyPr wrap="square" rtlCol="0">
            <a:spAutoFit/>
          </a:bodyPr>
          <a:lstStyle/>
          <a:p>
            <a:r>
              <a:rPr lang="en-US" dirty="0" smtClean="0"/>
              <a:t>Can be spatially re-used by SO OBSS STA and AP </a:t>
            </a:r>
            <a:endParaRPr lang="en-US" dirty="0"/>
          </a:p>
        </p:txBody>
      </p:sp>
      <p:sp>
        <p:nvSpPr>
          <p:cNvPr id="30" name="TextBox 29"/>
          <p:cNvSpPr txBox="1"/>
          <p:nvPr/>
        </p:nvSpPr>
        <p:spPr>
          <a:xfrm>
            <a:off x="2111189" y="3684495"/>
            <a:ext cx="403412" cy="215444"/>
          </a:xfrm>
          <a:prstGeom prst="rect">
            <a:avLst/>
          </a:prstGeom>
          <a:noFill/>
        </p:spPr>
        <p:txBody>
          <a:bodyPr wrap="square" rtlCol="0">
            <a:spAutoFit/>
          </a:bodyPr>
          <a:lstStyle/>
          <a:p>
            <a:r>
              <a:rPr lang="en-US" sz="800" dirty="0" smtClean="0"/>
              <a:t>CTS</a:t>
            </a:r>
            <a:endParaRPr lang="en-US" sz="800" dirty="0"/>
          </a:p>
        </p:txBody>
      </p:sp>
      <p:sp>
        <p:nvSpPr>
          <p:cNvPr id="31" name="TextBox 30"/>
          <p:cNvSpPr txBox="1"/>
          <p:nvPr/>
        </p:nvSpPr>
        <p:spPr>
          <a:xfrm>
            <a:off x="2814919" y="3541059"/>
            <a:ext cx="1642782" cy="215444"/>
          </a:xfrm>
          <a:prstGeom prst="rect">
            <a:avLst/>
          </a:prstGeom>
          <a:noFill/>
        </p:spPr>
        <p:txBody>
          <a:bodyPr wrap="square" rtlCol="0">
            <a:spAutoFit/>
          </a:bodyPr>
          <a:lstStyle/>
          <a:p>
            <a:r>
              <a:rPr lang="en-US" sz="800" dirty="0" smtClean="0">
                <a:solidFill>
                  <a:srgbClr val="FF0000"/>
                </a:solidFill>
              </a:rPr>
              <a:t>NAV protected BF duration</a:t>
            </a:r>
            <a:endParaRPr lang="en-US" sz="800" dirty="0">
              <a:solidFill>
                <a:srgbClr val="FF0000"/>
              </a:solidFill>
            </a:endParaRPr>
          </a:p>
        </p:txBody>
      </p:sp>
      <p:sp>
        <p:nvSpPr>
          <p:cNvPr id="33" name="Rectangle 32"/>
          <p:cNvSpPr/>
          <p:nvPr/>
        </p:nvSpPr>
        <p:spPr bwMode="auto">
          <a:xfrm>
            <a:off x="3570194" y="4828440"/>
            <a:ext cx="3460376" cy="306096"/>
          </a:xfrm>
          <a:prstGeom prst="rect">
            <a:avLst/>
          </a:prstGeom>
          <a:solidFill>
            <a:schemeClr val="accent1"/>
          </a:solidFill>
          <a:ln w="12700" cap="flat" cmpd="sng" algn="ctr">
            <a:solidFill>
              <a:schemeClr val="accent3">
                <a:lumMod val="8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4" name="TextBox 33"/>
          <p:cNvSpPr txBox="1"/>
          <p:nvPr/>
        </p:nvSpPr>
        <p:spPr>
          <a:xfrm>
            <a:off x="1678641" y="4879978"/>
            <a:ext cx="416859" cy="215444"/>
          </a:xfrm>
          <a:prstGeom prst="rect">
            <a:avLst/>
          </a:prstGeom>
          <a:noFill/>
          <a:ln>
            <a:solidFill>
              <a:schemeClr val="tx1"/>
            </a:solidFill>
          </a:ln>
        </p:spPr>
        <p:txBody>
          <a:bodyPr wrap="square" rtlCol="0">
            <a:spAutoFit/>
          </a:bodyPr>
          <a:lstStyle/>
          <a:p>
            <a:r>
              <a:rPr lang="en-US" sz="800" dirty="0" smtClean="0"/>
              <a:t>RTS</a:t>
            </a:r>
            <a:endParaRPr lang="en-US" sz="800" dirty="0"/>
          </a:p>
        </p:txBody>
      </p:sp>
      <p:sp>
        <p:nvSpPr>
          <p:cNvPr id="35" name="TextBox 34"/>
          <p:cNvSpPr txBox="1"/>
          <p:nvPr/>
        </p:nvSpPr>
        <p:spPr>
          <a:xfrm>
            <a:off x="2138688" y="5286560"/>
            <a:ext cx="452934" cy="215444"/>
          </a:xfrm>
          <a:prstGeom prst="rect">
            <a:avLst/>
          </a:prstGeom>
          <a:noFill/>
          <a:ln>
            <a:solidFill>
              <a:schemeClr val="tx1"/>
            </a:solidFill>
          </a:ln>
        </p:spPr>
        <p:txBody>
          <a:bodyPr wrap="square" rtlCol="0">
            <a:spAutoFit/>
          </a:bodyPr>
          <a:lstStyle/>
          <a:p>
            <a:endParaRPr lang="en-US" sz="800" dirty="0"/>
          </a:p>
        </p:txBody>
      </p:sp>
      <p:sp>
        <p:nvSpPr>
          <p:cNvPr id="36" name="TextBox 35"/>
          <p:cNvSpPr txBox="1"/>
          <p:nvPr/>
        </p:nvSpPr>
        <p:spPr>
          <a:xfrm>
            <a:off x="2644084" y="4880811"/>
            <a:ext cx="858874" cy="215444"/>
          </a:xfrm>
          <a:prstGeom prst="rect">
            <a:avLst/>
          </a:prstGeom>
          <a:noFill/>
          <a:ln>
            <a:solidFill>
              <a:schemeClr val="tx1"/>
            </a:solidFill>
          </a:ln>
        </p:spPr>
        <p:txBody>
          <a:bodyPr wrap="square" rtlCol="0">
            <a:spAutoFit/>
          </a:bodyPr>
          <a:lstStyle/>
          <a:p>
            <a:r>
              <a:rPr lang="en-US" sz="800" dirty="0" smtClean="0"/>
              <a:t>Short Preamble</a:t>
            </a:r>
            <a:endParaRPr lang="en-US" sz="800" dirty="0"/>
          </a:p>
        </p:txBody>
      </p:sp>
      <p:cxnSp>
        <p:nvCxnSpPr>
          <p:cNvPr id="37" name="Straight Connector 36"/>
          <p:cNvCxnSpPr/>
          <p:nvPr/>
        </p:nvCxnSpPr>
        <p:spPr bwMode="auto">
          <a:xfrm>
            <a:off x="4528212" y="4998227"/>
            <a:ext cx="888711" cy="1838"/>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8" name="Straight Connector 37"/>
          <p:cNvCxnSpPr/>
          <p:nvPr/>
        </p:nvCxnSpPr>
        <p:spPr bwMode="auto">
          <a:xfrm>
            <a:off x="1319739" y="5097877"/>
            <a:ext cx="6624735"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39" name="TextBox 38"/>
          <p:cNvSpPr txBox="1"/>
          <p:nvPr/>
        </p:nvSpPr>
        <p:spPr>
          <a:xfrm>
            <a:off x="3846771" y="5294086"/>
            <a:ext cx="454045" cy="215444"/>
          </a:xfrm>
          <a:prstGeom prst="rect">
            <a:avLst/>
          </a:prstGeom>
          <a:noFill/>
          <a:ln>
            <a:solidFill>
              <a:schemeClr val="tx1"/>
            </a:solidFill>
          </a:ln>
        </p:spPr>
        <p:txBody>
          <a:bodyPr wrap="square" rtlCol="0">
            <a:spAutoFit/>
          </a:bodyPr>
          <a:lstStyle/>
          <a:p>
            <a:r>
              <a:rPr lang="en-US" sz="800" dirty="0" smtClean="0"/>
              <a:t>ACK</a:t>
            </a:r>
            <a:endParaRPr lang="en-US" sz="800" dirty="0"/>
          </a:p>
        </p:txBody>
      </p:sp>
      <p:sp>
        <p:nvSpPr>
          <p:cNvPr id="40" name="TextBox 39"/>
          <p:cNvSpPr txBox="1"/>
          <p:nvPr/>
        </p:nvSpPr>
        <p:spPr>
          <a:xfrm>
            <a:off x="817178" y="4903392"/>
            <a:ext cx="558265" cy="276999"/>
          </a:xfrm>
          <a:prstGeom prst="rect">
            <a:avLst/>
          </a:prstGeom>
          <a:noFill/>
        </p:spPr>
        <p:txBody>
          <a:bodyPr wrap="square" rtlCol="0">
            <a:spAutoFit/>
          </a:bodyPr>
          <a:lstStyle/>
          <a:p>
            <a:r>
              <a:rPr lang="en-US" dirty="0" smtClean="0"/>
              <a:t>AP1</a:t>
            </a:r>
            <a:endParaRPr lang="en-US" dirty="0"/>
          </a:p>
        </p:txBody>
      </p:sp>
      <p:sp>
        <p:nvSpPr>
          <p:cNvPr id="41" name="TextBox 40"/>
          <p:cNvSpPr txBox="1"/>
          <p:nvPr/>
        </p:nvSpPr>
        <p:spPr>
          <a:xfrm>
            <a:off x="846290" y="5371443"/>
            <a:ext cx="558265" cy="276999"/>
          </a:xfrm>
          <a:prstGeom prst="rect">
            <a:avLst/>
          </a:prstGeom>
          <a:noFill/>
        </p:spPr>
        <p:txBody>
          <a:bodyPr wrap="square" rtlCol="0">
            <a:spAutoFit/>
          </a:bodyPr>
          <a:lstStyle/>
          <a:p>
            <a:r>
              <a:rPr lang="en-US" dirty="0" smtClean="0"/>
              <a:t>STA1</a:t>
            </a:r>
            <a:endParaRPr lang="en-US" dirty="0"/>
          </a:p>
        </p:txBody>
      </p:sp>
      <p:cxnSp>
        <p:nvCxnSpPr>
          <p:cNvPr id="42" name="Straight Connector 41"/>
          <p:cNvCxnSpPr/>
          <p:nvPr/>
        </p:nvCxnSpPr>
        <p:spPr bwMode="auto">
          <a:xfrm>
            <a:off x="1319739" y="5510158"/>
            <a:ext cx="6624735"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43" name="TextBox 42"/>
          <p:cNvSpPr txBox="1"/>
          <p:nvPr/>
        </p:nvSpPr>
        <p:spPr>
          <a:xfrm>
            <a:off x="1584512" y="5080748"/>
            <a:ext cx="463923" cy="215444"/>
          </a:xfrm>
          <a:prstGeom prst="rect">
            <a:avLst/>
          </a:prstGeom>
          <a:noFill/>
        </p:spPr>
        <p:txBody>
          <a:bodyPr wrap="square" rtlCol="0">
            <a:spAutoFit/>
          </a:bodyPr>
          <a:lstStyle/>
          <a:p>
            <a:r>
              <a:rPr lang="en-US" sz="800" dirty="0" smtClean="0"/>
              <a:t>NAV</a:t>
            </a:r>
            <a:endParaRPr lang="en-US" sz="800" dirty="0"/>
          </a:p>
        </p:txBody>
      </p:sp>
      <p:cxnSp>
        <p:nvCxnSpPr>
          <p:cNvPr id="44" name="Straight Arrow Connector 43"/>
          <p:cNvCxnSpPr/>
          <p:nvPr/>
        </p:nvCxnSpPr>
        <p:spPr bwMode="auto">
          <a:xfrm flipV="1">
            <a:off x="1913964" y="5188324"/>
            <a:ext cx="692524" cy="14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5" name="TextBox 44"/>
          <p:cNvSpPr txBox="1"/>
          <p:nvPr/>
        </p:nvSpPr>
        <p:spPr>
          <a:xfrm>
            <a:off x="4009465" y="5596219"/>
            <a:ext cx="463923" cy="215444"/>
          </a:xfrm>
          <a:prstGeom prst="rect">
            <a:avLst/>
          </a:prstGeom>
          <a:noFill/>
        </p:spPr>
        <p:txBody>
          <a:bodyPr wrap="square" rtlCol="0">
            <a:spAutoFit/>
          </a:bodyPr>
          <a:lstStyle/>
          <a:p>
            <a:r>
              <a:rPr lang="en-US" sz="800" dirty="0" smtClean="0"/>
              <a:t>NAV</a:t>
            </a:r>
            <a:endParaRPr lang="en-US" sz="800" dirty="0"/>
          </a:p>
        </p:txBody>
      </p:sp>
      <p:cxnSp>
        <p:nvCxnSpPr>
          <p:cNvPr id="46" name="Straight Arrow Connector 45"/>
          <p:cNvCxnSpPr/>
          <p:nvPr/>
        </p:nvCxnSpPr>
        <p:spPr bwMode="auto">
          <a:xfrm>
            <a:off x="4031876" y="5632077"/>
            <a:ext cx="3025588"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7" name="Straight Arrow Connector 46"/>
          <p:cNvCxnSpPr/>
          <p:nvPr/>
        </p:nvCxnSpPr>
        <p:spPr bwMode="auto">
          <a:xfrm flipV="1">
            <a:off x="2848535" y="5195047"/>
            <a:ext cx="4249270" cy="6724"/>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8" name="Straight Arrow Connector 47"/>
          <p:cNvCxnSpPr/>
          <p:nvPr/>
        </p:nvCxnSpPr>
        <p:spPr bwMode="auto">
          <a:xfrm flipV="1">
            <a:off x="3691218" y="5853954"/>
            <a:ext cx="3231777" cy="15688"/>
          </a:xfrm>
          <a:prstGeom prst="straightConnector1">
            <a:avLst/>
          </a:prstGeom>
          <a:solidFill>
            <a:schemeClr val="accent1"/>
          </a:solidFill>
          <a:ln w="76200" cap="flat" cmpd="sng" algn="ctr">
            <a:solidFill>
              <a:schemeClr val="accent6">
                <a:lumMod val="60000"/>
                <a:lumOff val="40000"/>
              </a:schemeClr>
            </a:solidFill>
            <a:prstDash val="solid"/>
            <a:round/>
            <a:headEnd type="none" w="sm" len="sm"/>
            <a:tailEnd type="arrow"/>
          </a:ln>
          <a:effectLst/>
        </p:spPr>
      </p:cxnSp>
      <p:sp>
        <p:nvSpPr>
          <p:cNvPr id="49" name="TextBox 48"/>
          <p:cNvSpPr txBox="1"/>
          <p:nvPr/>
        </p:nvSpPr>
        <p:spPr>
          <a:xfrm>
            <a:off x="3718114" y="5869642"/>
            <a:ext cx="4233581" cy="276999"/>
          </a:xfrm>
          <a:prstGeom prst="rect">
            <a:avLst/>
          </a:prstGeom>
          <a:noFill/>
        </p:spPr>
        <p:txBody>
          <a:bodyPr wrap="square" rtlCol="0">
            <a:spAutoFit/>
          </a:bodyPr>
          <a:lstStyle/>
          <a:p>
            <a:r>
              <a:rPr lang="en-US" dirty="0" smtClean="0"/>
              <a:t>Can be spatially re-used by SO OBSS STA and AP </a:t>
            </a:r>
            <a:endParaRPr lang="en-US" dirty="0"/>
          </a:p>
        </p:txBody>
      </p:sp>
      <p:sp>
        <p:nvSpPr>
          <p:cNvPr id="50" name="TextBox 49"/>
          <p:cNvSpPr txBox="1"/>
          <p:nvPr/>
        </p:nvSpPr>
        <p:spPr>
          <a:xfrm>
            <a:off x="2156012" y="5289178"/>
            <a:ext cx="403412" cy="215444"/>
          </a:xfrm>
          <a:prstGeom prst="rect">
            <a:avLst/>
          </a:prstGeom>
          <a:noFill/>
        </p:spPr>
        <p:txBody>
          <a:bodyPr wrap="square" rtlCol="0">
            <a:spAutoFit/>
          </a:bodyPr>
          <a:lstStyle/>
          <a:p>
            <a:r>
              <a:rPr lang="en-US" sz="800" dirty="0" smtClean="0"/>
              <a:t>CTS</a:t>
            </a:r>
            <a:endParaRPr lang="en-US" sz="800" dirty="0"/>
          </a:p>
        </p:txBody>
      </p:sp>
      <p:sp>
        <p:nvSpPr>
          <p:cNvPr id="51" name="TextBox 50"/>
          <p:cNvSpPr txBox="1"/>
          <p:nvPr/>
        </p:nvSpPr>
        <p:spPr>
          <a:xfrm>
            <a:off x="2859742" y="5145742"/>
            <a:ext cx="1642782" cy="215444"/>
          </a:xfrm>
          <a:prstGeom prst="rect">
            <a:avLst/>
          </a:prstGeom>
          <a:noFill/>
        </p:spPr>
        <p:txBody>
          <a:bodyPr wrap="square" rtlCol="0">
            <a:spAutoFit/>
          </a:bodyPr>
          <a:lstStyle/>
          <a:p>
            <a:r>
              <a:rPr lang="en-US" sz="800" dirty="0" smtClean="0">
                <a:solidFill>
                  <a:srgbClr val="FF0000"/>
                </a:solidFill>
              </a:rPr>
              <a:t>NAV protected BF duration</a:t>
            </a:r>
            <a:endParaRPr lang="en-US" sz="800" dirty="0">
              <a:solidFill>
                <a:srgbClr val="FF0000"/>
              </a:solidFill>
            </a:endParaRPr>
          </a:p>
        </p:txBody>
      </p:sp>
      <p:sp>
        <p:nvSpPr>
          <p:cNvPr id="53" name="TextBox 52"/>
          <p:cNvSpPr txBox="1"/>
          <p:nvPr/>
        </p:nvSpPr>
        <p:spPr>
          <a:xfrm>
            <a:off x="2363638" y="4676277"/>
            <a:ext cx="1811547" cy="215444"/>
          </a:xfrm>
          <a:prstGeom prst="rect">
            <a:avLst/>
          </a:prstGeom>
          <a:noFill/>
        </p:spPr>
        <p:txBody>
          <a:bodyPr wrap="square" rtlCol="0">
            <a:spAutoFit/>
          </a:bodyPr>
          <a:lstStyle/>
          <a:p>
            <a:r>
              <a:rPr lang="en-US" sz="800" dirty="0" err="1" smtClean="0"/>
              <a:t>Ack</a:t>
            </a:r>
            <a:r>
              <a:rPr lang="en-US" sz="800" dirty="0" smtClean="0"/>
              <a:t> Policy=BACK or No ACK*</a:t>
            </a:r>
          </a:p>
        </p:txBody>
      </p:sp>
      <p:sp>
        <p:nvSpPr>
          <p:cNvPr id="54" name="TextBox 53"/>
          <p:cNvSpPr txBox="1"/>
          <p:nvPr/>
        </p:nvSpPr>
        <p:spPr>
          <a:xfrm>
            <a:off x="3583137" y="4878570"/>
            <a:ext cx="858874" cy="215444"/>
          </a:xfrm>
          <a:prstGeom prst="rect">
            <a:avLst/>
          </a:prstGeom>
          <a:noFill/>
          <a:ln>
            <a:solidFill>
              <a:schemeClr val="tx1"/>
            </a:solidFill>
          </a:ln>
        </p:spPr>
        <p:txBody>
          <a:bodyPr wrap="square" rtlCol="0">
            <a:spAutoFit/>
          </a:bodyPr>
          <a:lstStyle/>
          <a:p>
            <a:r>
              <a:rPr lang="en-US" sz="800" dirty="0" smtClean="0"/>
              <a:t>Short Preamble</a:t>
            </a:r>
            <a:endParaRPr lang="en-US" sz="800" dirty="0"/>
          </a:p>
        </p:txBody>
      </p:sp>
      <p:sp>
        <p:nvSpPr>
          <p:cNvPr id="55" name="TextBox 54"/>
          <p:cNvSpPr txBox="1"/>
          <p:nvPr/>
        </p:nvSpPr>
        <p:spPr>
          <a:xfrm>
            <a:off x="4286867" y="3282852"/>
            <a:ext cx="858874" cy="215444"/>
          </a:xfrm>
          <a:prstGeom prst="rect">
            <a:avLst/>
          </a:prstGeom>
          <a:noFill/>
          <a:ln>
            <a:solidFill>
              <a:schemeClr val="tx1"/>
            </a:solidFill>
          </a:ln>
        </p:spPr>
        <p:txBody>
          <a:bodyPr wrap="square" rtlCol="0">
            <a:spAutoFit/>
          </a:bodyPr>
          <a:lstStyle/>
          <a:p>
            <a:r>
              <a:rPr lang="en-US" sz="800" dirty="0" smtClean="0"/>
              <a:t>Short Preamble</a:t>
            </a:r>
            <a:endParaRPr lang="en-US" sz="800" dirty="0"/>
          </a:p>
        </p:txBody>
      </p:sp>
      <p:sp>
        <p:nvSpPr>
          <p:cNvPr id="56" name="TextBox 55"/>
          <p:cNvSpPr txBox="1"/>
          <p:nvPr/>
        </p:nvSpPr>
        <p:spPr>
          <a:xfrm>
            <a:off x="267418" y="6254151"/>
            <a:ext cx="5796951" cy="246221"/>
          </a:xfrm>
          <a:prstGeom prst="rect">
            <a:avLst/>
          </a:prstGeom>
          <a:noFill/>
        </p:spPr>
        <p:txBody>
          <a:bodyPr wrap="square" rtlCol="0">
            <a:spAutoFit/>
          </a:bodyPr>
          <a:lstStyle/>
          <a:p>
            <a:r>
              <a:rPr lang="en-US" sz="1000" dirty="0" smtClean="0"/>
              <a:t>*Note: maybe easier to have a new indicator in SIG for a following </a:t>
            </a:r>
            <a:r>
              <a:rPr lang="en-US" sz="1000" dirty="0" err="1" smtClean="0"/>
              <a:t>sectorized</a:t>
            </a:r>
            <a:r>
              <a:rPr lang="en-US" sz="1000" dirty="0" smtClean="0"/>
              <a:t> beam packet</a:t>
            </a:r>
            <a:endParaRPr lang="en-US" sz="1000" dirty="0"/>
          </a:p>
        </p:txBody>
      </p:sp>
      <p:sp>
        <p:nvSpPr>
          <p:cNvPr id="57" name="Footer Placeholder 3"/>
          <p:cNvSpPr txBox="1">
            <a:spLocks/>
          </p:cNvSpPr>
          <p:nvPr/>
        </p:nvSpPr>
        <p:spPr bwMode="auto">
          <a:xfrm>
            <a:off x="7515605" y="6484938"/>
            <a:ext cx="1469761"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James Wang, </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MediaTek</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Rectangle 53"/>
          <p:cNvSpPr/>
          <p:nvPr/>
        </p:nvSpPr>
        <p:spPr bwMode="auto">
          <a:xfrm>
            <a:off x="3130925" y="4840901"/>
            <a:ext cx="4580964" cy="293592"/>
          </a:xfrm>
          <a:prstGeom prst="rect">
            <a:avLst/>
          </a:prstGeom>
          <a:solidFill>
            <a:schemeClr val="accent1"/>
          </a:solidFill>
          <a:ln w="12700" cap="flat" cmpd="sng" algn="ctr">
            <a:solidFill>
              <a:schemeClr val="accent3">
                <a:lumMod val="8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76" name="Straight Connector 75"/>
          <p:cNvCxnSpPr/>
          <p:nvPr/>
        </p:nvCxnSpPr>
        <p:spPr bwMode="auto">
          <a:xfrm flipV="1">
            <a:off x="1221442" y="2335307"/>
            <a:ext cx="6398560" cy="8963"/>
          </a:xfrm>
          <a:prstGeom prst="line">
            <a:avLst/>
          </a:prstGeom>
          <a:solidFill>
            <a:schemeClr val="accent1"/>
          </a:solidFill>
          <a:ln w="203200" cap="flat" cmpd="sng" algn="ctr">
            <a:solidFill>
              <a:srgbClr val="92D050"/>
            </a:solidFill>
            <a:prstDash val="solid"/>
            <a:round/>
            <a:headEnd type="none" w="sm" len="sm"/>
            <a:tailEnd type="none" w="sm" len="sm"/>
          </a:ln>
          <a:effectLst/>
        </p:spPr>
      </p:cxnSp>
      <p:sp>
        <p:nvSpPr>
          <p:cNvPr id="29" name="Rectangle 28"/>
          <p:cNvSpPr/>
          <p:nvPr/>
        </p:nvSpPr>
        <p:spPr bwMode="auto">
          <a:xfrm>
            <a:off x="2460811" y="2871655"/>
            <a:ext cx="5244354" cy="295127"/>
          </a:xfrm>
          <a:prstGeom prst="rect">
            <a:avLst/>
          </a:prstGeom>
          <a:solidFill>
            <a:schemeClr val="accent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 name="Title 1"/>
          <p:cNvSpPr>
            <a:spLocks noGrp="1"/>
          </p:cNvSpPr>
          <p:nvPr>
            <p:ph type="title"/>
          </p:nvPr>
        </p:nvSpPr>
        <p:spPr/>
        <p:txBody>
          <a:bodyPr/>
          <a:lstStyle/>
          <a:p>
            <a:r>
              <a:rPr lang="en-US" dirty="0" smtClean="0"/>
              <a:t>SO (Spatially Orthogonal) Condition - 4</a:t>
            </a:r>
            <a:endParaRPr lang="en-US" dirty="0"/>
          </a:p>
        </p:txBody>
      </p:sp>
      <p:sp>
        <p:nvSpPr>
          <p:cNvPr id="3" name="Content Placeholder 2"/>
          <p:cNvSpPr>
            <a:spLocks noGrp="1"/>
          </p:cNvSpPr>
          <p:nvPr>
            <p:ph idx="1"/>
          </p:nvPr>
        </p:nvSpPr>
        <p:spPr>
          <a:xfrm>
            <a:off x="561474" y="1840831"/>
            <a:ext cx="8305800" cy="922540"/>
          </a:xfrm>
        </p:spPr>
        <p:txBody>
          <a:bodyPr/>
          <a:lstStyle/>
          <a:p>
            <a:r>
              <a:rPr lang="en-US" sz="1600" dirty="0" smtClean="0"/>
              <a:t>The followings illustrate an exchange initiated by STA</a:t>
            </a:r>
          </a:p>
          <a:p>
            <a:pPr>
              <a:spcBef>
                <a:spcPts val="0"/>
              </a:spcBef>
              <a:buNone/>
            </a:pPr>
            <a:endParaRPr lang="en-US" dirty="0" smtClean="0"/>
          </a:p>
          <a:p>
            <a:pPr>
              <a:buNone/>
            </a:pPr>
            <a:r>
              <a:rPr lang="en-US" sz="1400" b="0" dirty="0" smtClean="0"/>
              <a:t>         </a:t>
            </a:r>
            <a:endParaRPr lang="en-US" sz="2000" dirty="0"/>
          </a:p>
        </p:txBody>
      </p:sp>
      <p:sp>
        <p:nvSpPr>
          <p:cNvPr id="4" name="Footer Placeholder 3"/>
          <p:cNvSpPr>
            <a:spLocks noGrp="1"/>
          </p:cNvSpPr>
          <p:nvPr>
            <p:ph type="ftr" sz="quarter" idx="10"/>
          </p:nvPr>
        </p:nvSpPr>
        <p:spPr>
          <a:xfrm>
            <a:off x="7487030" y="6484938"/>
            <a:ext cx="1469761" cy="184666"/>
          </a:xfrm>
        </p:spPr>
        <p:txBody>
          <a:bodyPr/>
          <a:lstStyle/>
          <a:p>
            <a:pPr>
              <a:defRPr/>
            </a:pPr>
            <a:r>
              <a:rPr lang="en-US" sz="1200" b="0" dirty="0" smtClean="0"/>
              <a:t>James Wang, </a:t>
            </a:r>
            <a:r>
              <a:rPr lang="en-US" sz="1200" b="0" dirty="0" err="1" smtClean="0"/>
              <a:t>MediaTek</a:t>
            </a:r>
            <a:endParaRPr lang="en-US" sz="1200" b="0" dirty="0"/>
          </a:p>
        </p:txBody>
      </p:sp>
      <p:sp>
        <p:nvSpPr>
          <p:cNvPr id="5" name="Slide Number Placeholder 4"/>
          <p:cNvSpPr>
            <a:spLocks noGrp="1"/>
          </p:cNvSpPr>
          <p:nvPr>
            <p:ph type="sldNum" sz="quarter" idx="11"/>
          </p:nvPr>
        </p:nvSpPr>
        <p:spPr>
          <a:xfrm>
            <a:off x="4427936" y="6475413"/>
            <a:ext cx="372664" cy="184666"/>
          </a:xfrm>
        </p:spPr>
        <p:txBody>
          <a:bodyPr/>
          <a:lstStyle/>
          <a:p>
            <a:pPr>
              <a:defRPr/>
            </a:pPr>
            <a:r>
              <a:rPr lang="en-US" smtClean="0"/>
              <a:t>Slide </a:t>
            </a:r>
            <a:fld id="{E132E8F0-0953-4589-931F-0CF931D74C39}" type="slidenum">
              <a:rPr lang="en-US" smtClean="0"/>
              <a:pPr>
                <a:defRPr/>
              </a:pPr>
              <a:t>17</a:t>
            </a:fld>
            <a:endParaRPr lang="en-US" dirty="0"/>
          </a:p>
        </p:txBody>
      </p:sp>
      <p:sp>
        <p:nvSpPr>
          <p:cNvPr id="6" name="TextBox 5"/>
          <p:cNvSpPr txBox="1"/>
          <p:nvPr/>
        </p:nvSpPr>
        <p:spPr>
          <a:xfrm>
            <a:off x="2277500" y="2932394"/>
            <a:ext cx="1067349" cy="215444"/>
          </a:xfrm>
          <a:prstGeom prst="rect">
            <a:avLst/>
          </a:prstGeom>
          <a:noFill/>
          <a:ln>
            <a:solidFill>
              <a:schemeClr val="tx1"/>
            </a:solidFill>
          </a:ln>
        </p:spPr>
        <p:txBody>
          <a:bodyPr wrap="square" rtlCol="0">
            <a:spAutoFit/>
          </a:bodyPr>
          <a:lstStyle/>
          <a:p>
            <a:r>
              <a:rPr lang="en-US" sz="800" dirty="0" smtClean="0"/>
              <a:t>long packet</a:t>
            </a:r>
            <a:endParaRPr lang="en-US" sz="800" dirty="0"/>
          </a:p>
        </p:txBody>
      </p:sp>
      <p:sp>
        <p:nvSpPr>
          <p:cNvPr id="7" name="TextBox 6"/>
          <p:cNvSpPr txBox="1"/>
          <p:nvPr/>
        </p:nvSpPr>
        <p:spPr>
          <a:xfrm>
            <a:off x="3418401" y="3332253"/>
            <a:ext cx="452934" cy="215444"/>
          </a:xfrm>
          <a:prstGeom prst="rect">
            <a:avLst/>
          </a:prstGeom>
          <a:noFill/>
          <a:ln>
            <a:solidFill>
              <a:schemeClr val="tx1"/>
            </a:solidFill>
          </a:ln>
        </p:spPr>
        <p:txBody>
          <a:bodyPr wrap="square" rtlCol="0">
            <a:spAutoFit/>
          </a:bodyPr>
          <a:lstStyle/>
          <a:p>
            <a:endParaRPr lang="en-US" sz="800" dirty="0"/>
          </a:p>
        </p:txBody>
      </p:sp>
      <p:cxnSp>
        <p:nvCxnSpPr>
          <p:cNvPr id="10" name="Straight Connector 9"/>
          <p:cNvCxnSpPr/>
          <p:nvPr/>
        </p:nvCxnSpPr>
        <p:spPr bwMode="auto">
          <a:xfrm>
            <a:off x="4248066" y="3010302"/>
            <a:ext cx="888711" cy="1838"/>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1" name="Straight Connector 10"/>
          <p:cNvCxnSpPr/>
          <p:nvPr/>
        </p:nvCxnSpPr>
        <p:spPr bwMode="auto">
          <a:xfrm>
            <a:off x="1248022" y="3150294"/>
            <a:ext cx="6624735"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14" name="TextBox 13"/>
          <p:cNvSpPr txBox="1"/>
          <p:nvPr/>
        </p:nvSpPr>
        <p:spPr>
          <a:xfrm>
            <a:off x="846314" y="2928915"/>
            <a:ext cx="558265" cy="276999"/>
          </a:xfrm>
          <a:prstGeom prst="rect">
            <a:avLst/>
          </a:prstGeom>
          <a:noFill/>
        </p:spPr>
        <p:txBody>
          <a:bodyPr wrap="square" rtlCol="0">
            <a:spAutoFit/>
          </a:bodyPr>
          <a:lstStyle/>
          <a:p>
            <a:r>
              <a:rPr lang="en-US" dirty="0" smtClean="0"/>
              <a:t>AP</a:t>
            </a:r>
            <a:endParaRPr lang="en-US" dirty="0"/>
          </a:p>
        </p:txBody>
      </p:sp>
      <p:sp>
        <p:nvSpPr>
          <p:cNvPr id="15" name="TextBox 14"/>
          <p:cNvSpPr txBox="1"/>
          <p:nvPr/>
        </p:nvSpPr>
        <p:spPr>
          <a:xfrm>
            <a:off x="835084" y="3370072"/>
            <a:ext cx="558265" cy="276999"/>
          </a:xfrm>
          <a:prstGeom prst="rect">
            <a:avLst/>
          </a:prstGeom>
          <a:noFill/>
        </p:spPr>
        <p:txBody>
          <a:bodyPr wrap="square" rtlCol="0">
            <a:spAutoFit/>
          </a:bodyPr>
          <a:lstStyle/>
          <a:p>
            <a:r>
              <a:rPr lang="en-US" dirty="0" smtClean="0"/>
              <a:t>STA</a:t>
            </a:r>
            <a:endParaRPr lang="en-US" dirty="0"/>
          </a:p>
        </p:txBody>
      </p:sp>
      <p:sp>
        <p:nvSpPr>
          <p:cNvPr id="17" name="TextBox 16"/>
          <p:cNvSpPr txBox="1"/>
          <p:nvPr/>
        </p:nvSpPr>
        <p:spPr>
          <a:xfrm>
            <a:off x="2154218" y="2196047"/>
            <a:ext cx="2196968" cy="276999"/>
          </a:xfrm>
          <a:prstGeom prst="rect">
            <a:avLst/>
          </a:prstGeom>
          <a:noFill/>
        </p:spPr>
        <p:txBody>
          <a:bodyPr wrap="square" rtlCol="0">
            <a:spAutoFit/>
          </a:bodyPr>
          <a:lstStyle/>
          <a:p>
            <a:r>
              <a:rPr lang="en-US" dirty="0" smtClean="0"/>
              <a:t>TXOP</a:t>
            </a:r>
            <a:endParaRPr lang="en-US" dirty="0"/>
          </a:p>
        </p:txBody>
      </p:sp>
      <p:sp>
        <p:nvSpPr>
          <p:cNvPr id="26" name="TextBox 25"/>
          <p:cNvSpPr txBox="1"/>
          <p:nvPr/>
        </p:nvSpPr>
        <p:spPr>
          <a:xfrm>
            <a:off x="2096044" y="2412547"/>
            <a:ext cx="1116530" cy="246221"/>
          </a:xfrm>
          <a:prstGeom prst="rect">
            <a:avLst/>
          </a:prstGeom>
          <a:noFill/>
        </p:spPr>
        <p:txBody>
          <a:bodyPr wrap="square" rtlCol="0">
            <a:spAutoFit/>
          </a:bodyPr>
          <a:lstStyle/>
          <a:p>
            <a:pPr algn="ctr"/>
            <a:r>
              <a:rPr lang="en-US" sz="1000" dirty="0" smtClean="0"/>
              <a:t>Omni-Preamble</a:t>
            </a:r>
            <a:endParaRPr lang="en-US" sz="1000" dirty="0"/>
          </a:p>
        </p:txBody>
      </p:sp>
      <p:sp>
        <p:nvSpPr>
          <p:cNvPr id="27" name="TextBox 26"/>
          <p:cNvSpPr txBox="1"/>
          <p:nvPr/>
        </p:nvSpPr>
        <p:spPr>
          <a:xfrm>
            <a:off x="3542759" y="2412547"/>
            <a:ext cx="1446102" cy="246221"/>
          </a:xfrm>
          <a:prstGeom prst="rect">
            <a:avLst/>
          </a:prstGeom>
          <a:noFill/>
        </p:spPr>
        <p:txBody>
          <a:bodyPr wrap="square" rtlCol="0">
            <a:spAutoFit/>
          </a:bodyPr>
          <a:lstStyle/>
          <a:p>
            <a:pPr algn="ctr"/>
            <a:r>
              <a:rPr lang="en-US" sz="1000" dirty="0" err="1" smtClean="0"/>
              <a:t>Sectorized</a:t>
            </a:r>
            <a:r>
              <a:rPr lang="en-US" sz="1000" dirty="0" smtClean="0"/>
              <a:t> Beam</a:t>
            </a:r>
            <a:endParaRPr lang="en-US" sz="1000" dirty="0"/>
          </a:p>
        </p:txBody>
      </p:sp>
      <p:cxnSp>
        <p:nvCxnSpPr>
          <p:cNvPr id="12" name="Straight Connector 11"/>
          <p:cNvCxnSpPr/>
          <p:nvPr/>
        </p:nvCxnSpPr>
        <p:spPr bwMode="auto">
          <a:xfrm>
            <a:off x="1248022" y="3562575"/>
            <a:ext cx="6624735"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30" name="TextBox 29"/>
          <p:cNvSpPr txBox="1"/>
          <p:nvPr/>
        </p:nvSpPr>
        <p:spPr>
          <a:xfrm>
            <a:off x="2185148" y="3139888"/>
            <a:ext cx="463923" cy="215444"/>
          </a:xfrm>
          <a:prstGeom prst="rect">
            <a:avLst/>
          </a:prstGeom>
          <a:noFill/>
        </p:spPr>
        <p:txBody>
          <a:bodyPr wrap="square" rtlCol="0">
            <a:spAutoFit/>
          </a:bodyPr>
          <a:lstStyle/>
          <a:p>
            <a:r>
              <a:rPr lang="en-US" sz="800" dirty="0" smtClean="0"/>
              <a:t>NAV</a:t>
            </a:r>
            <a:endParaRPr lang="en-US" sz="800" dirty="0"/>
          </a:p>
        </p:txBody>
      </p:sp>
      <p:sp>
        <p:nvSpPr>
          <p:cNvPr id="36" name="TextBox 35"/>
          <p:cNvSpPr txBox="1"/>
          <p:nvPr/>
        </p:nvSpPr>
        <p:spPr>
          <a:xfrm>
            <a:off x="3151096" y="3574678"/>
            <a:ext cx="463923" cy="215444"/>
          </a:xfrm>
          <a:prstGeom prst="rect">
            <a:avLst/>
          </a:prstGeom>
          <a:noFill/>
        </p:spPr>
        <p:txBody>
          <a:bodyPr wrap="square" rtlCol="0">
            <a:spAutoFit/>
          </a:bodyPr>
          <a:lstStyle/>
          <a:p>
            <a:r>
              <a:rPr lang="en-US" sz="800" dirty="0" smtClean="0"/>
              <a:t>NAV</a:t>
            </a:r>
            <a:endParaRPr lang="en-US" sz="800" dirty="0"/>
          </a:p>
        </p:txBody>
      </p:sp>
      <p:cxnSp>
        <p:nvCxnSpPr>
          <p:cNvPr id="37" name="Straight Arrow Connector 36"/>
          <p:cNvCxnSpPr/>
          <p:nvPr/>
        </p:nvCxnSpPr>
        <p:spPr bwMode="auto">
          <a:xfrm>
            <a:off x="3509683" y="3677770"/>
            <a:ext cx="4262718" cy="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1" name="Straight Arrow Connector 40"/>
          <p:cNvCxnSpPr/>
          <p:nvPr/>
        </p:nvCxnSpPr>
        <p:spPr bwMode="auto">
          <a:xfrm flipV="1">
            <a:off x="2575112" y="3247465"/>
            <a:ext cx="5177118" cy="1"/>
          </a:xfrm>
          <a:prstGeom prst="straightConnector1">
            <a:avLst/>
          </a:prstGeom>
          <a:solidFill>
            <a:schemeClr val="accent1"/>
          </a:solidFill>
          <a:ln w="12700" cap="flat" cmpd="sng" algn="ctr">
            <a:solidFill>
              <a:schemeClr val="tx1"/>
            </a:solidFill>
            <a:prstDash val="solid"/>
            <a:round/>
            <a:headEnd type="none" w="sm" len="sm"/>
            <a:tailEnd type="arrow"/>
          </a:ln>
          <a:effectLst/>
        </p:spPr>
      </p:cxnSp>
      <p:grpSp>
        <p:nvGrpSpPr>
          <p:cNvPr id="8" name="Group 58"/>
          <p:cNvGrpSpPr/>
          <p:nvPr/>
        </p:nvGrpSpPr>
        <p:grpSpPr>
          <a:xfrm>
            <a:off x="2364676" y="2581834"/>
            <a:ext cx="2121047" cy="368169"/>
            <a:chOff x="2364676" y="2534770"/>
            <a:chExt cx="2121047" cy="368170"/>
          </a:xfrm>
        </p:grpSpPr>
        <p:sp>
          <p:nvSpPr>
            <p:cNvPr id="28" name="Freeform 27"/>
            <p:cNvSpPr/>
            <p:nvPr/>
          </p:nvSpPr>
          <p:spPr bwMode="auto">
            <a:xfrm rot="900000">
              <a:off x="2364676" y="2566055"/>
              <a:ext cx="70586" cy="336885"/>
            </a:xfrm>
            <a:custGeom>
              <a:avLst/>
              <a:gdLst>
                <a:gd name="connsiteX0" fmla="*/ 17647 w 70586"/>
                <a:gd name="connsiteY0" fmla="*/ 0 h 336885"/>
                <a:gd name="connsiteX1" fmla="*/ 8021 w 70586"/>
                <a:gd name="connsiteY1" fmla="*/ 144379 h 336885"/>
                <a:gd name="connsiteX2" fmla="*/ 65773 w 70586"/>
                <a:gd name="connsiteY2" fmla="*/ 125129 h 336885"/>
                <a:gd name="connsiteX3" fmla="*/ 36897 w 70586"/>
                <a:gd name="connsiteY3" fmla="*/ 336885 h 336885"/>
              </a:gdLst>
              <a:ahLst/>
              <a:cxnLst>
                <a:cxn ang="0">
                  <a:pos x="connsiteX0" y="connsiteY0"/>
                </a:cxn>
                <a:cxn ang="0">
                  <a:pos x="connsiteX1" y="connsiteY1"/>
                </a:cxn>
                <a:cxn ang="0">
                  <a:pos x="connsiteX2" y="connsiteY2"/>
                </a:cxn>
                <a:cxn ang="0">
                  <a:pos x="connsiteX3" y="connsiteY3"/>
                </a:cxn>
              </a:cxnLst>
              <a:rect l="l" t="t" r="r" b="b"/>
              <a:pathLst>
                <a:path w="70586" h="336885">
                  <a:moveTo>
                    <a:pt x="17647" y="0"/>
                  </a:moveTo>
                  <a:cubicBezTo>
                    <a:pt x="8823" y="61762"/>
                    <a:pt x="0" y="123524"/>
                    <a:pt x="8021" y="144379"/>
                  </a:cubicBezTo>
                  <a:cubicBezTo>
                    <a:pt x="16042" y="165234"/>
                    <a:pt x="60960" y="93045"/>
                    <a:pt x="65773" y="125129"/>
                  </a:cubicBezTo>
                  <a:cubicBezTo>
                    <a:pt x="70586" y="157213"/>
                    <a:pt x="53741" y="247049"/>
                    <a:pt x="36897" y="336885"/>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2" name="Freeform 31"/>
            <p:cNvSpPr/>
            <p:nvPr/>
          </p:nvSpPr>
          <p:spPr bwMode="auto">
            <a:xfrm rot="3900000">
              <a:off x="3470042" y="2343417"/>
              <a:ext cx="59112" cy="732330"/>
            </a:xfrm>
            <a:custGeom>
              <a:avLst/>
              <a:gdLst>
                <a:gd name="connsiteX0" fmla="*/ 17647 w 70586"/>
                <a:gd name="connsiteY0" fmla="*/ 0 h 336885"/>
                <a:gd name="connsiteX1" fmla="*/ 8021 w 70586"/>
                <a:gd name="connsiteY1" fmla="*/ 144379 h 336885"/>
                <a:gd name="connsiteX2" fmla="*/ 65773 w 70586"/>
                <a:gd name="connsiteY2" fmla="*/ 125129 h 336885"/>
                <a:gd name="connsiteX3" fmla="*/ 36897 w 70586"/>
                <a:gd name="connsiteY3" fmla="*/ 336885 h 336885"/>
              </a:gdLst>
              <a:ahLst/>
              <a:cxnLst>
                <a:cxn ang="0">
                  <a:pos x="connsiteX0" y="connsiteY0"/>
                </a:cxn>
                <a:cxn ang="0">
                  <a:pos x="connsiteX1" y="connsiteY1"/>
                </a:cxn>
                <a:cxn ang="0">
                  <a:pos x="connsiteX2" y="connsiteY2"/>
                </a:cxn>
                <a:cxn ang="0">
                  <a:pos x="connsiteX3" y="connsiteY3"/>
                </a:cxn>
              </a:cxnLst>
              <a:rect l="l" t="t" r="r" b="b"/>
              <a:pathLst>
                <a:path w="70586" h="336885">
                  <a:moveTo>
                    <a:pt x="17647" y="0"/>
                  </a:moveTo>
                  <a:cubicBezTo>
                    <a:pt x="8823" y="61762"/>
                    <a:pt x="0" y="123524"/>
                    <a:pt x="8021" y="144379"/>
                  </a:cubicBezTo>
                  <a:cubicBezTo>
                    <a:pt x="16042" y="165234"/>
                    <a:pt x="60960" y="93045"/>
                    <a:pt x="65773" y="125129"/>
                  </a:cubicBezTo>
                  <a:cubicBezTo>
                    <a:pt x="70586" y="157213"/>
                    <a:pt x="53741" y="247049"/>
                    <a:pt x="36897" y="336885"/>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5" name="Freeform 34"/>
            <p:cNvSpPr/>
            <p:nvPr/>
          </p:nvSpPr>
          <p:spPr bwMode="auto">
            <a:xfrm>
              <a:off x="4440004" y="2534770"/>
              <a:ext cx="45719" cy="291970"/>
            </a:xfrm>
            <a:custGeom>
              <a:avLst/>
              <a:gdLst>
                <a:gd name="connsiteX0" fmla="*/ 17647 w 70586"/>
                <a:gd name="connsiteY0" fmla="*/ 0 h 336885"/>
                <a:gd name="connsiteX1" fmla="*/ 8021 w 70586"/>
                <a:gd name="connsiteY1" fmla="*/ 144379 h 336885"/>
                <a:gd name="connsiteX2" fmla="*/ 65773 w 70586"/>
                <a:gd name="connsiteY2" fmla="*/ 125129 h 336885"/>
                <a:gd name="connsiteX3" fmla="*/ 36897 w 70586"/>
                <a:gd name="connsiteY3" fmla="*/ 336885 h 336885"/>
              </a:gdLst>
              <a:ahLst/>
              <a:cxnLst>
                <a:cxn ang="0">
                  <a:pos x="connsiteX0" y="connsiteY0"/>
                </a:cxn>
                <a:cxn ang="0">
                  <a:pos x="connsiteX1" y="connsiteY1"/>
                </a:cxn>
                <a:cxn ang="0">
                  <a:pos x="connsiteX2" y="connsiteY2"/>
                </a:cxn>
                <a:cxn ang="0">
                  <a:pos x="connsiteX3" y="connsiteY3"/>
                </a:cxn>
              </a:cxnLst>
              <a:rect l="l" t="t" r="r" b="b"/>
              <a:pathLst>
                <a:path w="70586" h="336885">
                  <a:moveTo>
                    <a:pt x="17647" y="0"/>
                  </a:moveTo>
                  <a:cubicBezTo>
                    <a:pt x="8823" y="61762"/>
                    <a:pt x="0" y="123524"/>
                    <a:pt x="8021" y="144379"/>
                  </a:cubicBezTo>
                  <a:cubicBezTo>
                    <a:pt x="16042" y="165234"/>
                    <a:pt x="60960" y="93045"/>
                    <a:pt x="65773" y="125129"/>
                  </a:cubicBezTo>
                  <a:cubicBezTo>
                    <a:pt x="70586" y="157213"/>
                    <a:pt x="53741" y="247049"/>
                    <a:pt x="36897" y="336885"/>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cxnSp>
        <p:nvCxnSpPr>
          <p:cNvPr id="49" name="Straight Arrow Connector 48"/>
          <p:cNvCxnSpPr/>
          <p:nvPr/>
        </p:nvCxnSpPr>
        <p:spPr bwMode="auto">
          <a:xfrm flipV="1">
            <a:off x="2474260" y="3852582"/>
            <a:ext cx="1801905" cy="3"/>
          </a:xfrm>
          <a:prstGeom prst="straightConnector1">
            <a:avLst/>
          </a:prstGeom>
          <a:solidFill>
            <a:schemeClr val="accent1"/>
          </a:solidFill>
          <a:ln w="76200" cap="flat" cmpd="sng" algn="ctr">
            <a:solidFill>
              <a:schemeClr val="accent6">
                <a:lumMod val="60000"/>
                <a:lumOff val="40000"/>
              </a:schemeClr>
            </a:solidFill>
            <a:prstDash val="solid"/>
            <a:round/>
            <a:headEnd type="none" w="sm" len="sm"/>
            <a:tailEnd type="arrow"/>
          </a:ln>
          <a:effectLst/>
        </p:spPr>
      </p:cxnSp>
      <p:sp>
        <p:nvSpPr>
          <p:cNvPr id="51" name="TextBox 50"/>
          <p:cNvSpPr txBox="1"/>
          <p:nvPr/>
        </p:nvSpPr>
        <p:spPr>
          <a:xfrm>
            <a:off x="2456332" y="3922057"/>
            <a:ext cx="6485962" cy="215444"/>
          </a:xfrm>
          <a:prstGeom prst="rect">
            <a:avLst/>
          </a:prstGeom>
          <a:noFill/>
        </p:spPr>
        <p:txBody>
          <a:bodyPr wrap="square" rtlCol="0">
            <a:spAutoFit/>
          </a:bodyPr>
          <a:lstStyle/>
          <a:p>
            <a:r>
              <a:rPr lang="en-US" sz="800" dirty="0" smtClean="0"/>
              <a:t>Can be spatially re-used by out-of-rang OBSS STA and AP, if the AP transmission can be identified as the response frame to PS-Poll/Trigger from STA</a:t>
            </a:r>
            <a:endParaRPr lang="en-US" sz="800" dirty="0"/>
          </a:p>
        </p:txBody>
      </p:sp>
      <p:sp>
        <p:nvSpPr>
          <p:cNvPr id="34" name="TextBox 33"/>
          <p:cNvSpPr txBox="1"/>
          <p:nvPr/>
        </p:nvSpPr>
        <p:spPr>
          <a:xfrm>
            <a:off x="1311694" y="3229160"/>
            <a:ext cx="927241" cy="338554"/>
          </a:xfrm>
          <a:prstGeom prst="rect">
            <a:avLst/>
          </a:prstGeom>
          <a:noFill/>
          <a:ln>
            <a:solidFill>
              <a:schemeClr val="tx1"/>
            </a:solidFill>
          </a:ln>
        </p:spPr>
        <p:txBody>
          <a:bodyPr wrap="square" rtlCol="0">
            <a:spAutoFit/>
          </a:bodyPr>
          <a:lstStyle/>
          <a:p>
            <a:r>
              <a:rPr lang="en-US" sz="800" dirty="0" smtClean="0"/>
              <a:t>PS-Poll/Trigger/ Other Frame</a:t>
            </a:r>
            <a:endParaRPr lang="en-US" sz="800" dirty="0"/>
          </a:p>
        </p:txBody>
      </p:sp>
      <p:sp>
        <p:nvSpPr>
          <p:cNvPr id="72" name="TextBox 71"/>
          <p:cNvSpPr txBox="1"/>
          <p:nvPr/>
        </p:nvSpPr>
        <p:spPr>
          <a:xfrm>
            <a:off x="3389265" y="3269501"/>
            <a:ext cx="508141" cy="338554"/>
          </a:xfrm>
          <a:prstGeom prst="rect">
            <a:avLst/>
          </a:prstGeom>
          <a:noFill/>
          <a:ln>
            <a:noFill/>
          </a:ln>
        </p:spPr>
        <p:txBody>
          <a:bodyPr wrap="square" rtlCol="0">
            <a:spAutoFit/>
          </a:bodyPr>
          <a:lstStyle/>
          <a:p>
            <a:r>
              <a:rPr lang="en-US" sz="800" dirty="0" smtClean="0"/>
              <a:t>ACK or RSP</a:t>
            </a:r>
            <a:endParaRPr lang="en-US" sz="800" dirty="0"/>
          </a:p>
        </p:txBody>
      </p:sp>
      <p:sp>
        <p:nvSpPr>
          <p:cNvPr id="80" name="TextBox 79"/>
          <p:cNvSpPr txBox="1"/>
          <p:nvPr/>
        </p:nvSpPr>
        <p:spPr>
          <a:xfrm>
            <a:off x="2261812" y="4891141"/>
            <a:ext cx="824289" cy="215444"/>
          </a:xfrm>
          <a:prstGeom prst="rect">
            <a:avLst/>
          </a:prstGeom>
          <a:noFill/>
          <a:ln>
            <a:solidFill>
              <a:schemeClr val="tx1"/>
            </a:solidFill>
          </a:ln>
        </p:spPr>
        <p:txBody>
          <a:bodyPr wrap="square" rtlCol="0">
            <a:spAutoFit/>
          </a:bodyPr>
          <a:lstStyle/>
          <a:p>
            <a:r>
              <a:rPr lang="en-US" sz="800" dirty="0" smtClean="0"/>
              <a:t>short packet</a:t>
            </a:r>
            <a:endParaRPr lang="en-US" sz="800" dirty="0"/>
          </a:p>
        </p:txBody>
      </p:sp>
      <p:sp>
        <p:nvSpPr>
          <p:cNvPr id="81" name="TextBox 80"/>
          <p:cNvSpPr txBox="1"/>
          <p:nvPr/>
        </p:nvSpPr>
        <p:spPr>
          <a:xfrm>
            <a:off x="4014553" y="5311170"/>
            <a:ext cx="452934" cy="215444"/>
          </a:xfrm>
          <a:prstGeom prst="rect">
            <a:avLst/>
          </a:prstGeom>
          <a:noFill/>
          <a:ln>
            <a:solidFill>
              <a:schemeClr val="tx1"/>
            </a:solidFill>
          </a:ln>
        </p:spPr>
        <p:txBody>
          <a:bodyPr wrap="square" rtlCol="0">
            <a:spAutoFit/>
          </a:bodyPr>
          <a:lstStyle/>
          <a:p>
            <a:endParaRPr lang="en-US" sz="800" dirty="0"/>
          </a:p>
        </p:txBody>
      </p:sp>
      <p:cxnSp>
        <p:nvCxnSpPr>
          <p:cNvPr id="82" name="Straight Connector 81"/>
          <p:cNvCxnSpPr/>
          <p:nvPr/>
        </p:nvCxnSpPr>
        <p:spPr bwMode="auto">
          <a:xfrm>
            <a:off x="4642513" y="4969049"/>
            <a:ext cx="888711" cy="1838"/>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83" name="Straight Connector 82"/>
          <p:cNvCxnSpPr/>
          <p:nvPr/>
        </p:nvCxnSpPr>
        <p:spPr bwMode="auto">
          <a:xfrm>
            <a:off x="1232334" y="5109041"/>
            <a:ext cx="6624735"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84" name="TextBox 83"/>
          <p:cNvSpPr txBox="1"/>
          <p:nvPr/>
        </p:nvSpPr>
        <p:spPr>
          <a:xfrm>
            <a:off x="830626" y="4887662"/>
            <a:ext cx="558265" cy="276999"/>
          </a:xfrm>
          <a:prstGeom prst="rect">
            <a:avLst/>
          </a:prstGeom>
          <a:noFill/>
        </p:spPr>
        <p:txBody>
          <a:bodyPr wrap="square" rtlCol="0">
            <a:spAutoFit/>
          </a:bodyPr>
          <a:lstStyle/>
          <a:p>
            <a:r>
              <a:rPr lang="en-US" dirty="0" smtClean="0"/>
              <a:t>AP</a:t>
            </a:r>
            <a:endParaRPr lang="en-US" dirty="0"/>
          </a:p>
        </p:txBody>
      </p:sp>
      <p:sp>
        <p:nvSpPr>
          <p:cNvPr id="85" name="TextBox 84"/>
          <p:cNvSpPr txBox="1"/>
          <p:nvPr/>
        </p:nvSpPr>
        <p:spPr>
          <a:xfrm>
            <a:off x="819396" y="5348990"/>
            <a:ext cx="558265" cy="276999"/>
          </a:xfrm>
          <a:prstGeom prst="rect">
            <a:avLst/>
          </a:prstGeom>
          <a:noFill/>
        </p:spPr>
        <p:txBody>
          <a:bodyPr wrap="square" rtlCol="0">
            <a:spAutoFit/>
          </a:bodyPr>
          <a:lstStyle/>
          <a:p>
            <a:r>
              <a:rPr lang="en-US" dirty="0" smtClean="0"/>
              <a:t>STA</a:t>
            </a:r>
            <a:endParaRPr lang="en-US" dirty="0"/>
          </a:p>
        </p:txBody>
      </p:sp>
      <p:cxnSp>
        <p:nvCxnSpPr>
          <p:cNvPr id="86" name="Straight Connector 85"/>
          <p:cNvCxnSpPr/>
          <p:nvPr/>
        </p:nvCxnSpPr>
        <p:spPr bwMode="auto">
          <a:xfrm flipV="1">
            <a:off x="1270747" y="4291813"/>
            <a:ext cx="6398560" cy="8963"/>
          </a:xfrm>
          <a:prstGeom prst="line">
            <a:avLst/>
          </a:prstGeom>
          <a:solidFill>
            <a:schemeClr val="accent1"/>
          </a:solidFill>
          <a:ln w="203200" cap="flat" cmpd="sng" algn="ctr">
            <a:solidFill>
              <a:srgbClr val="92D050"/>
            </a:solidFill>
            <a:prstDash val="solid"/>
            <a:round/>
            <a:headEnd type="none" w="sm" len="sm"/>
            <a:tailEnd type="none" w="sm" len="sm"/>
          </a:ln>
          <a:effectLst/>
        </p:spPr>
      </p:cxnSp>
      <p:sp>
        <p:nvSpPr>
          <p:cNvPr id="87" name="TextBox 86"/>
          <p:cNvSpPr txBox="1"/>
          <p:nvPr/>
        </p:nvSpPr>
        <p:spPr>
          <a:xfrm>
            <a:off x="2165424" y="4168242"/>
            <a:ext cx="2196968" cy="276999"/>
          </a:xfrm>
          <a:prstGeom prst="rect">
            <a:avLst/>
          </a:prstGeom>
          <a:noFill/>
        </p:spPr>
        <p:txBody>
          <a:bodyPr wrap="square" rtlCol="0">
            <a:spAutoFit/>
          </a:bodyPr>
          <a:lstStyle/>
          <a:p>
            <a:r>
              <a:rPr lang="en-US" dirty="0" smtClean="0"/>
              <a:t>TXOP</a:t>
            </a:r>
            <a:endParaRPr lang="en-US" dirty="0"/>
          </a:p>
        </p:txBody>
      </p:sp>
      <p:sp>
        <p:nvSpPr>
          <p:cNvPr id="88" name="TextBox 87"/>
          <p:cNvSpPr txBox="1"/>
          <p:nvPr/>
        </p:nvSpPr>
        <p:spPr>
          <a:xfrm>
            <a:off x="1380480" y="4381825"/>
            <a:ext cx="1704261" cy="246221"/>
          </a:xfrm>
          <a:prstGeom prst="rect">
            <a:avLst/>
          </a:prstGeom>
          <a:noFill/>
        </p:spPr>
        <p:txBody>
          <a:bodyPr wrap="square" rtlCol="0">
            <a:spAutoFit/>
          </a:bodyPr>
          <a:lstStyle/>
          <a:p>
            <a:pPr algn="ctr"/>
            <a:r>
              <a:rPr lang="en-US" sz="1000" dirty="0" smtClean="0"/>
              <a:t>Omni-Preamble</a:t>
            </a:r>
            <a:endParaRPr lang="en-US" sz="1000" dirty="0"/>
          </a:p>
        </p:txBody>
      </p:sp>
      <p:sp>
        <p:nvSpPr>
          <p:cNvPr id="89" name="TextBox 88"/>
          <p:cNvSpPr txBox="1"/>
          <p:nvPr/>
        </p:nvSpPr>
        <p:spPr>
          <a:xfrm>
            <a:off x="3527070" y="4350868"/>
            <a:ext cx="1446102" cy="246221"/>
          </a:xfrm>
          <a:prstGeom prst="rect">
            <a:avLst/>
          </a:prstGeom>
          <a:noFill/>
        </p:spPr>
        <p:txBody>
          <a:bodyPr wrap="square" rtlCol="0">
            <a:spAutoFit/>
          </a:bodyPr>
          <a:lstStyle/>
          <a:p>
            <a:pPr algn="ctr"/>
            <a:r>
              <a:rPr lang="en-US" sz="1000" dirty="0" err="1" smtClean="0"/>
              <a:t>Sectorized</a:t>
            </a:r>
            <a:r>
              <a:rPr lang="en-US" sz="1000" dirty="0" smtClean="0"/>
              <a:t> Beam</a:t>
            </a:r>
            <a:endParaRPr lang="en-US" sz="1000" dirty="0"/>
          </a:p>
        </p:txBody>
      </p:sp>
      <p:cxnSp>
        <p:nvCxnSpPr>
          <p:cNvPr id="91" name="Straight Connector 90"/>
          <p:cNvCxnSpPr/>
          <p:nvPr/>
        </p:nvCxnSpPr>
        <p:spPr bwMode="auto">
          <a:xfrm>
            <a:off x="1232334" y="5541493"/>
            <a:ext cx="6624735"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92" name="TextBox 91"/>
          <p:cNvSpPr txBox="1"/>
          <p:nvPr/>
        </p:nvSpPr>
        <p:spPr>
          <a:xfrm>
            <a:off x="2189631" y="5098635"/>
            <a:ext cx="463923" cy="215444"/>
          </a:xfrm>
          <a:prstGeom prst="rect">
            <a:avLst/>
          </a:prstGeom>
          <a:noFill/>
        </p:spPr>
        <p:txBody>
          <a:bodyPr wrap="square" rtlCol="0">
            <a:spAutoFit/>
          </a:bodyPr>
          <a:lstStyle/>
          <a:p>
            <a:r>
              <a:rPr lang="en-US" sz="800" dirty="0" smtClean="0"/>
              <a:t>NAV</a:t>
            </a:r>
            <a:endParaRPr lang="en-US" sz="800" dirty="0"/>
          </a:p>
        </p:txBody>
      </p:sp>
      <p:sp>
        <p:nvSpPr>
          <p:cNvPr id="93" name="TextBox 92"/>
          <p:cNvSpPr txBox="1"/>
          <p:nvPr/>
        </p:nvSpPr>
        <p:spPr>
          <a:xfrm>
            <a:off x="3041278" y="5546873"/>
            <a:ext cx="463923" cy="215444"/>
          </a:xfrm>
          <a:prstGeom prst="rect">
            <a:avLst/>
          </a:prstGeom>
          <a:noFill/>
        </p:spPr>
        <p:txBody>
          <a:bodyPr wrap="square" rtlCol="0">
            <a:spAutoFit/>
          </a:bodyPr>
          <a:lstStyle/>
          <a:p>
            <a:r>
              <a:rPr lang="en-US" sz="800" dirty="0" smtClean="0"/>
              <a:t>NAV</a:t>
            </a:r>
            <a:endParaRPr lang="en-US" sz="800" dirty="0"/>
          </a:p>
        </p:txBody>
      </p:sp>
      <p:cxnSp>
        <p:nvCxnSpPr>
          <p:cNvPr id="94" name="Straight Arrow Connector 93"/>
          <p:cNvCxnSpPr/>
          <p:nvPr/>
        </p:nvCxnSpPr>
        <p:spPr bwMode="auto">
          <a:xfrm>
            <a:off x="3422278" y="5652206"/>
            <a:ext cx="4334435" cy="4483"/>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95" name="Straight Arrow Connector 94"/>
          <p:cNvCxnSpPr/>
          <p:nvPr/>
        </p:nvCxnSpPr>
        <p:spPr bwMode="auto">
          <a:xfrm flipV="1">
            <a:off x="2559424" y="5206212"/>
            <a:ext cx="5177118" cy="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97" name="Straight Arrow Connector 96"/>
          <p:cNvCxnSpPr/>
          <p:nvPr/>
        </p:nvCxnSpPr>
        <p:spPr bwMode="auto">
          <a:xfrm flipV="1">
            <a:off x="3426761" y="5723924"/>
            <a:ext cx="1472452" cy="1"/>
          </a:xfrm>
          <a:prstGeom prst="straightConnector1">
            <a:avLst/>
          </a:prstGeom>
          <a:solidFill>
            <a:schemeClr val="accent1"/>
          </a:solidFill>
          <a:ln w="76200" cap="flat" cmpd="sng" algn="ctr">
            <a:solidFill>
              <a:schemeClr val="accent6">
                <a:lumMod val="60000"/>
                <a:lumOff val="40000"/>
              </a:schemeClr>
            </a:solidFill>
            <a:prstDash val="solid"/>
            <a:round/>
            <a:headEnd type="none" w="sm" len="sm"/>
            <a:tailEnd type="arrow"/>
          </a:ln>
          <a:effectLst/>
        </p:spPr>
      </p:cxnSp>
      <p:sp>
        <p:nvSpPr>
          <p:cNvPr id="98" name="TextBox 97"/>
          <p:cNvSpPr txBox="1"/>
          <p:nvPr/>
        </p:nvSpPr>
        <p:spPr>
          <a:xfrm>
            <a:off x="1296004" y="5208077"/>
            <a:ext cx="956379" cy="338554"/>
          </a:xfrm>
          <a:prstGeom prst="rect">
            <a:avLst/>
          </a:prstGeom>
          <a:noFill/>
          <a:ln>
            <a:solidFill>
              <a:schemeClr val="tx1"/>
            </a:solidFill>
          </a:ln>
        </p:spPr>
        <p:txBody>
          <a:bodyPr wrap="square" rtlCol="0">
            <a:spAutoFit/>
          </a:bodyPr>
          <a:lstStyle/>
          <a:p>
            <a:r>
              <a:rPr lang="en-US" sz="800" dirty="0" smtClean="0"/>
              <a:t>PS-Poll/Trigger/ Other Frame</a:t>
            </a:r>
            <a:endParaRPr lang="en-US" sz="800" dirty="0"/>
          </a:p>
        </p:txBody>
      </p:sp>
      <p:sp>
        <p:nvSpPr>
          <p:cNvPr id="100" name="TextBox 99"/>
          <p:cNvSpPr txBox="1"/>
          <p:nvPr/>
        </p:nvSpPr>
        <p:spPr>
          <a:xfrm>
            <a:off x="3989901" y="5259623"/>
            <a:ext cx="508141" cy="338554"/>
          </a:xfrm>
          <a:prstGeom prst="rect">
            <a:avLst/>
          </a:prstGeom>
          <a:noFill/>
          <a:ln>
            <a:noFill/>
          </a:ln>
        </p:spPr>
        <p:txBody>
          <a:bodyPr wrap="square" rtlCol="0">
            <a:spAutoFit/>
          </a:bodyPr>
          <a:lstStyle/>
          <a:p>
            <a:r>
              <a:rPr lang="en-US" sz="800" dirty="0" smtClean="0"/>
              <a:t>ACK or RSP</a:t>
            </a:r>
            <a:endParaRPr lang="en-US" sz="800" dirty="0"/>
          </a:p>
        </p:txBody>
      </p:sp>
      <p:sp>
        <p:nvSpPr>
          <p:cNvPr id="55" name="TextBox 54"/>
          <p:cNvSpPr txBox="1"/>
          <p:nvPr/>
        </p:nvSpPr>
        <p:spPr>
          <a:xfrm>
            <a:off x="3147076" y="4882176"/>
            <a:ext cx="824289" cy="215444"/>
          </a:xfrm>
          <a:prstGeom prst="rect">
            <a:avLst/>
          </a:prstGeom>
          <a:noFill/>
          <a:ln>
            <a:solidFill>
              <a:schemeClr val="tx1"/>
            </a:solidFill>
          </a:ln>
        </p:spPr>
        <p:txBody>
          <a:bodyPr wrap="square" rtlCol="0">
            <a:spAutoFit/>
          </a:bodyPr>
          <a:lstStyle/>
          <a:p>
            <a:r>
              <a:rPr lang="en-US" sz="800" dirty="0" smtClean="0"/>
              <a:t>short packet</a:t>
            </a:r>
            <a:endParaRPr lang="en-US" sz="800" dirty="0"/>
          </a:p>
        </p:txBody>
      </p:sp>
      <p:sp>
        <p:nvSpPr>
          <p:cNvPr id="56" name="TextBox 55"/>
          <p:cNvSpPr txBox="1"/>
          <p:nvPr/>
        </p:nvSpPr>
        <p:spPr>
          <a:xfrm>
            <a:off x="3186953" y="5685822"/>
            <a:ext cx="5957047" cy="338554"/>
          </a:xfrm>
          <a:prstGeom prst="rect">
            <a:avLst/>
          </a:prstGeom>
          <a:noFill/>
        </p:spPr>
        <p:txBody>
          <a:bodyPr wrap="square" rtlCol="0">
            <a:spAutoFit/>
          </a:bodyPr>
          <a:lstStyle/>
          <a:p>
            <a:r>
              <a:rPr lang="en-US" sz="800" dirty="0" smtClean="0"/>
              <a:t>Can be spatially re-used by out-of-rang OBSS STA and AP (if the AP transmission can be identified as the response frame to PS-Poll/Trigger) </a:t>
            </a:r>
            <a:endParaRPr lang="en-US" sz="800" dirty="0"/>
          </a:p>
        </p:txBody>
      </p:sp>
      <p:sp>
        <p:nvSpPr>
          <p:cNvPr id="90" name="Freeform 89"/>
          <p:cNvSpPr/>
          <p:nvPr/>
        </p:nvSpPr>
        <p:spPr bwMode="auto">
          <a:xfrm rot="900000">
            <a:off x="2271350" y="4568040"/>
            <a:ext cx="70586" cy="290854"/>
          </a:xfrm>
          <a:custGeom>
            <a:avLst/>
            <a:gdLst>
              <a:gd name="connsiteX0" fmla="*/ 17647 w 70586"/>
              <a:gd name="connsiteY0" fmla="*/ 0 h 336885"/>
              <a:gd name="connsiteX1" fmla="*/ 8021 w 70586"/>
              <a:gd name="connsiteY1" fmla="*/ 144379 h 336885"/>
              <a:gd name="connsiteX2" fmla="*/ 65773 w 70586"/>
              <a:gd name="connsiteY2" fmla="*/ 125129 h 336885"/>
              <a:gd name="connsiteX3" fmla="*/ 36897 w 70586"/>
              <a:gd name="connsiteY3" fmla="*/ 336885 h 336885"/>
            </a:gdLst>
            <a:ahLst/>
            <a:cxnLst>
              <a:cxn ang="0">
                <a:pos x="connsiteX0" y="connsiteY0"/>
              </a:cxn>
              <a:cxn ang="0">
                <a:pos x="connsiteX1" y="connsiteY1"/>
              </a:cxn>
              <a:cxn ang="0">
                <a:pos x="connsiteX2" y="connsiteY2"/>
              </a:cxn>
              <a:cxn ang="0">
                <a:pos x="connsiteX3" y="connsiteY3"/>
              </a:cxn>
            </a:cxnLst>
            <a:rect l="l" t="t" r="r" b="b"/>
            <a:pathLst>
              <a:path w="70586" h="336885">
                <a:moveTo>
                  <a:pt x="17647" y="0"/>
                </a:moveTo>
                <a:cubicBezTo>
                  <a:pt x="8823" y="61762"/>
                  <a:pt x="0" y="123524"/>
                  <a:pt x="8021" y="144379"/>
                </a:cubicBezTo>
                <a:cubicBezTo>
                  <a:pt x="16042" y="165234"/>
                  <a:pt x="60960" y="93045"/>
                  <a:pt x="65773" y="125129"/>
                </a:cubicBezTo>
                <a:cubicBezTo>
                  <a:pt x="70586" y="157213"/>
                  <a:pt x="53741" y="247049"/>
                  <a:pt x="36897" y="336885"/>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6" name="Freeform 95"/>
          <p:cNvSpPr/>
          <p:nvPr/>
        </p:nvSpPr>
        <p:spPr bwMode="auto">
          <a:xfrm>
            <a:off x="3877680" y="4534420"/>
            <a:ext cx="70586" cy="290854"/>
          </a:xfrm>
          <a:custGeom>
            <a:avLst/>
            <a:gdLst>
              <a:gd name="connsiteX0" fmla="*/ 17647 w 70586"/>
              <a:gd name="connsiteY0" fmla="*/ 0 h 336885"/>
              <a:gd name="connsiteX1" fmla="*/ 8021 w 70586"/>
              <a:gd name="connsiteY1" fmla="*/ 144379 h 336885"/>
              <a:gd name="connsiteX2" fmla="*/ 65773 w 70586"/>
              <a:gd name="connsiteY2" fmla="*/ 125129 h 336885"/>
              <a:gd name="connsiteX3" fmla="*/ 36897 w 70586"/>
              <a:gd name="connsiteY3" fmla="*/ 336885 h 336885"/>
            </a:gdLst>
            <a:ahLst/>
            <a:cxnLst>
              <a:cxn ang="0">
                <a:pos x="connsiteX0" y="connsiteY0"/>
              </a:cxn>
              <a:cxn ang="0">
                <a:pos x="connsiteX1" y="connsiteY1"/>
              </a:cxn>
              <a:cxn ang="0">
                <a:pos x="connsiteX2" y="connsiteY2"/>
              </a:cxn>
              <a:cxn ang="0">
                <a:pos x="connsiteX3" y="connsiteY3"/>
              </a:cxn>
            </a:cxnLst>
            <a:rect l="l" t="t" r="r" b="b"/>
            <a:pathLst>
              <a:path w="70586" h="336885">
                <a:moveTo>
                  <a:pt x="17647" y="0"/>
                </a:moveTo>
                <a:cubicBezTo>
                  <a:pt x="8823" y="61762"/>
                  <a:pt x="0" y="123524"/>
                  <a:pt x="8021" y="144379"/>
                </a:cubicBezTo>
                <a:cubicBezTo>
                  <a:pt x="16042" y="165234"/>
                  <a:pt x="60960" y="93045"/>
                  <a:pt x="65773" y="125129"/>
                </a:cubicBezTo>
                <a:cubicBezTo>
                  <a:pt x="70586" y="157213"/>
                  <a:pt x="53741" y="247049"/>
                  <a:pt x="36897" y="336885"/>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0" name="TextBox 59"/>
          <p:cNvSpPr txBox="1"/>
          <p:nvPr/>
        </p:nvSpPr>
        <p:spPr>
          <a:xfrm>
            <a:off x="2227901" y="4693152"/>
            <a:ext cx="1809262" cy="215444"/>
          </a:xfrm>
          <a:prstGeom prst="rect">
            <a:avLst/>
          </a:prstGeom>
          <a:noFill/>
        </p:spPr>
        <p:txBody>
          <a:bodyPr wrap="square" rtlCol="0">
            <a:spAutoFit/>
          </a:bodyPr>
          <a:lstStyle/>
          <a:p>
            <a:r>
              <a:rPr lang="en-US" sz="800" dirty="0" err="1" smtClean="0"/>
              <a:t>Ack</a:t>
            </a:r>
            <a:r>
              <a:rPr lang="en-US" sz="800" dirty="0" smtClean="0"/>
              <a:t> Policy=BACK or No ACK*</a:t>
            </a:r>
          </a:p>
        </p:txBody>
      </p:sp>
      <p:sp>
        <p:nvSpPr>
          <p:cNvPr id="61" name="TextBox 60"/>
          <p:cNvSpPr txBox="1"/>
          <p:nvPr/>
        </p:nvSpPr>
        <p:spPr>
          <a:xfrm>
            <a:off x="356347" y="6003264"/>
            <a:ext cx="8525435" cy="276999"/>
          </a:xfrm>
          <a:prstGeom prst="rect">
            <a:avLst/>
          </a:prstGeom>
          <a:noFill/>
        </p:spPr>
        <p:txBody>
          <a:bodyPr wrap="square" rtlCol="0">
            <a:spAutoFit/>
          </a:bodyPr>
          <a:lstStyle/>
          <a:p>
            <a:r>
              <a:rPr lang="en-US" i="1" dirty="0" smtClean="0"/>
              <a:t>Note: If the AP transmission cannot be identified as a response to STA’s frame, the SO OBSS condition to be confirmed by slide 14 or 15   </a:t>
            </a:r>
            <a:endParaRPr lang="en-US" i="1" dirty="0"/>
          </a:p>
        </p:txBody>
      </p:sp>
      <p:sp>
        <p:nvSpPr>
          <p:cNvPr id="63" name="TextBox 62"/>
          <p:cNvSpPr txBox="1"/>
          <p:nvPr/>
        </p:nvSpPr>
        <p:spPr>
          <a:xfrm>
            <a:off x="414067" y="6245525"/>
            <a:ext cx="5796951" cy="246221"/>
          </a:xfrm>
          <a:prstGeom prst="rect">
            <a:avLst/>
          </a:prstGeom>
          <a:noFill/>
        </p:spPr>
        <p:txBody>
          <a:bodyPr wrap="square" rtlCol="0">
            <a:spAutoFit/>
          </a:bodyPr>
          <a:lstStyle/>
          <a:p>
            <a:r>
              <a:rPr lang="en-US" sz="1000" dirty="0" smtClean="0"/>
              <a:t>*Note: maybe easier to have a new indicator in SIG for a following </a:t>
            </a:r>
            <a:r>
              <a:rPr lang="en-US" sz="1000" dirty="0" err="1" smtClean="0"/>
              <a:t>sectorized</a:t>
            </a:r>
            <a:r>
              <a:rPr lang="en-US" sz="1000" dirty="0" smtClean="0"/>
              <a:t> beam packet</a:t>
            </a:r>
            <a:endParaRPr lang="en-US" sz="1000" dirty="0"/>
          </a:p>
        </p:txBody>
      </p:sp>
      <p:sp>
        <p:nvSpPr>
          <p:cNvPr id="57" name="Date Placeholder 3"/>
          <p:cNvSpPr txBox="1">
            <a:spLocks/>
          </p:cNvSpPr>
          <p:nvPr/>
        </p:nvSpPr>
        <p:spPr bwMode="auto">
          <a:xfrm>
            <a:off x="696913" y="332601"/>
            <a:ext cx="916918"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smtClean="0">
                <a:ln>
                  <a:noFill/>
                </a:ln>
                <a:solidFill>
                  <a:schemeClr val="tx1"/>
                </a:solidFill>
                <a:effectLst/>
                <a:uLnTx/>
                <a:uFillTx/>
                <a:latin typeface="Times New Roman" pitchFamily="18" charset="0"/>
                <a:ea typeface="+mn-ea"/>
                <a:cs typeface="+mn-cs"/>
              </a:rPr>
              <a:t>Nov 2012</a:t>
            </a:r>
            <a:endParaRPr kumimoji="0" lang="en-US" sz="18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Spatial Re-use Channel Access Rules</a:t>
            </a:r>
            <a:endParaRPr lang="en-US" dirty="0"/>
          </a:p>
        </p:txBody>
      </p:sp>
      <p:sp>
        <p:nvSpPr>
          <p:cNvPr id="3" name="Content Placeholder 2"/>
          <p:cNvSpPr>
            <a:spLocks noGrp="1"/>
          </p:cNvSpPr>
          <p:nvPr>
            <p:ph idx="1"/>
          </p:nvPr>
        </p:nvSpPr>
        <p:spPr/>
        <p:txBody>
          <a:bodyPr/>
          <a:lstStyle/>
          <a:p>
            <a:r>
              <a:rPr lang="en-US" sz="2000" dirty="0" smtClean="0"/>
              <a:t>When the protection is set up by </a:t>
            </a:r>
            <a:r>
              <a:rPr lang="en-US" sz="2000" dirty="0" err="1" smtClean="0"/>
              <a:t>omni</a:t>
            </a:r>
            <a:r>
              <a:rPr lang="en-US" sz="2000" dirty="0" smtClean="0"/>
              <a:t> transmission for a duration within a TXOP and if the SO condition is confirmed by an OBSS STA/AP, the OBSS STA/AP can cancel its NAV to initiate a new SO exchange starting with a non-BF RTS/CTS.</a:t>
            </a:r>
          </a:p>
          <a:p>
            <a:r>
              <a:rPr lang="en-US" sz="2000" dirty="0" smtClean="0"/>
              <a:t>Once an AP switches to the </a:t>
            </a:r>
            <a:r>
              <a:rPr lang="en-US" sz="2000" dirty="0" err="1" smtClean="0"/>
              <a:t>sectorized</a:t>
            </a:r>
            <a:r>
              <a:rPr lang="en-US" sz="2000" dirty="0" smtClean="0"/>
              <a:t> beam transmission during an exchange, it shall continue with </a:t>
            </a:r>
            <a:r>
              <a:rPr lang="en-US" sz="2000" dirty="0" err="1" smtClean="0"/>
              <a:t>greenfield</a:t>
            </a:r>
            <a:r>
              <a:rPr lang="en-US" sz="2000" dirty="0" smtClean="0"/>
              <a:t> </a:t>
            </a:r>
            <a:r>
              <a:rPr lang="en-US" sz="2000" dirty="0" err="1" smtClean="0"/>
              <a:t>sectorized</a:t>
            </a:r>
            <a:r>
              <a:rPr lang="en-US" sz="2000" dirty="0" smtClean="0"/>
              <a:t> beam transmission for the remainder of the protected duration</a:t>
            </a:r>
          </a:p>
          <a:p>
            <a:r>
              <a:rPr lang="en-US" sz="2000" dirty="0" smtClean="0"/>
              <a:t>Note: SO (Spatially Orthogonal) condition is defined as a OBSS STA/AP which receives the </a:t>
            </a:r>
            <a:r>
              <a:rPr lang="en-US" sz="2000" dirty="0" err="1" smtClean="0"/>
              <a:t>omni</a:t>
            </a:r>
            <a:r>
              <a:rPr lang="en-US" sz="2000" dirty="0" smtClean="0"/>
              <a:t> transmission but not the </a:t>
            </a:r>
            <a:r>
              <a:rPr lang="en-US" sz="2000" dirty="0" err="1" smtClean="0"/>
              <a:t>sectorized</a:t>
            </a:r>
            <a:r>
              <a:rPr lang="en-US" sz="2000" dirty="0" smtClean="0"/>
              <a:t> transmission from the AP (which is either the TXOP holder or responder) and not the transmission from the STA (which is either the TXOP responder or holder).</a:t>
            </a:r>
          </a:p>
          <a:p>
            <a:endParaRPr lang="en-US" sz="2000" dirty="0"/>
          </a:p>
        </p:txBody>
      </p:sp>
      <p:sp>
        <p:nvSpPr>
          <p:cNvPr id="4" name="Footer Placeholder 3"/>
          <p:cNvSpPr>
            <a:spLocks noGrp="1"/>
          </p:cNvSpPr>
          <p:nvPr>
            <p:ph type="ftr" sz="quarter" idx="10"/>
          </p:nvPr>
        </p:nvSpPr>
        <p:spPr>
          <a:xfrm>
            <a:off x="7448930" y="6484938"/>
            <a:ext cx="1469761" cy="184666"/>
          </a:xfrm>
        </p:spPr>
        <p:txBody>
          <a:bodyPr/>
          <a:lstStyle/>
          <a:p>
            <a:pPr>
              <a:defRPr/>
            </a:pPr>
            <a:r>
              <a:rPr lang="en-US" sz="1200" b="0" dirty="0" smtClean="0"/>
              <a:t>James Wang, </a:t>
            </a:r>
            <a:r>
              <a:rPr lang="en-US" sz="1200" b="0" dirty="0" err="1" smtClean="0"/>
              <a:t>MediaTek</a:t>
            </a:r>
            <a:endParaRPr lang="en-US" sz="1200" b="0" dirty="0"/>
          </a:p>
        </p:txBody>
      </p:sp>
      <p:sp>
        <p:nvSpPr>
          <p:cNvPr id="5" name="Slide Number Placeholder 4"/>
          <p:cNvSpPr>
            <a:spLocks noGrp="1"/>
          </p:cNvSpPr>
          <p:nvPr>
            <p:ph type="sldNum" sz="quarter" idx="11"/>
          </p:nvPr>
        </p:nvSpPr>
        <p:spPr>
          <a:xfrm>
            <a:off x="4191000" y="6477000"/>
            <a:ext cx="1086836" cy="184666"/>
          </a:xfrm>
        </p:spPr>
        <p:txBody>
          <a:bodyPr/>
          <a:lstStyle/>
          <a:p>
            <a:pPr>
              <a:defRPr/>
            </a:pPr>
            <a:r>
              <a:rPr lang="en-US" dirty="0" smtClean="0"/>
              <a:t>Slide </a:t>
            </a:r>
            <a:fld id="{E132E8F0-0953-4589-931F-0CF931D74C39}" type="slidenum">
              <a:rPr lang="en-US" smtClean="0"/>
              <a:pPr>
                <a:defRPr/>
              </a:pPr>
              <a:t>18</a:t>
            </a:fld>
            <a:endParaRPr lang="en-US" dirty="0"/>
          </a:p>
        </p:txBody>
      </p:sp>
      <p:sp>
        <p:nvSpPr>
          <p:cNvPr id="6" name="Date Placeholder 3"/>
          <p:cNvSpPr txBox="1">
            <a:spLocks/>
          </p:cNvSpPr>
          <p:nvPr/>
        </p:nvSpPr>
        <p:spPr bwMode="auto">
          <a:xfrm>
            <a:off x="696913" y="332601"/>
            <a:ext cx="916918"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smtClean="0">
                <a:ln>
                  <a:noFill/>
                </a:ln>
                <a:solidFill>
                  <a:schemeClr val="tx1"/>
                </a:solidFill>
                <a:effectLst/>
                <a:uLnTx/>
                <a:uFillTx/>
                <a:latin typeface="Times New Roman" pitchFamily="18" charset="0"/>
                <a:ea typeface="+mn-ea"/>
                <a:cs typeface="+mn-cs"/>
              </a:rPr>
              <a:t>Nov 2012</a:t>
            </a:r>
            <a:endParaRPr kumimoji="0" lang="en-US" sz="18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Sector Training Techniques</a:t>
            </a:r>
            <a:endParaRPr lang="en-US" dirty="0"/>
          </a:p>
        </p:txBody>
      </p:sp>
      <p:sp>
        <p:nvSpPr>
          <p:cNvPr id="3" name="Content Placeholder 2"/>
          <p:cNvSpPr>
            <a:spLocks noGrp="1"/>
          </p:cNvSpPr>
          <p:nvPr>
            <p:ph idx="1"/>
          </p:nvPr>
        </p:nvSpPr>
        <p:spPr>
          <a:xfrm>
            <a:off x="609600" y="1905000"/>
            <a:ext cx="7772400" cy="4114800"/>
          </a:xfrm>
        </p:spPr>
        <p:txBody>
          <a:bodyPr/>
          <a:lstStyle/>
          <a:p>
            <a:r>
              <a:rPr lang="en-US" sz="2200" dirty="0" smtClean="0"/>
              <a:t>Some APs can identify STA’s best Sector during the reception of STA signals - no additional training required </a:t>
            </a:r>
          </a:p>
          <a:p>
            <a:r>
              <a:rPr lang="en-US" sz="2200" dirty="0" smtClean="0"/>
              <a:t>Some APs can use the channel measurement report (CSI) via sounding and feedback to figure the STA’s best sector – no additional training required </a:t>
            </a:r>
          </a:p>
          <a:p>
            <a:r>
              <a:rPr lang="en-US" sz="2200" dirty="0" smtClean="0"/>
              <a:t>For APs with few sectors, a trial-and-error approach, in which AP transmits </a:t>
            </a:r>
            <a:r>
              <a:rPr lang="en-US" sz="2200" dirty="0" err="1" smtClean="0"/>
              <a:t>sectorized</a:t>
            </a:r>
            <a:r>
              <a:rPr lang="en-US" sz="2200" dirty="0" smtClean="0"/>
              <a:t> beam packet to the STA to solicit STA’s response, can be used – Already supported</a:t>
            </a:r>
          </a:p>
          <a:p>
            <a:r>
              <a:rPr lang="en-US" sz="2200" dirty="0" smtClean="0"/>
              <a:t>Another training and feedback proposal – see “ETRI </a:t>
            </a:r>
            <a:r>
              <a:rPr lang="en-US" sz="2200" dirty="0" err="1" smtClean="0"/>
              <a:t>Sectorization</a:t>
            </a:r>
            <a:r>
              <a:rPr lang="en-US" sz="2200" dirty="0" smtClean="0"/>
              <a:t>” (to be available)</a:t>
            </a:r>
            <a:endParaRPr lang="en-US" sz="2200" dirty="0" smtClean="0"/>
          </a:p>
          <a:p>
            <a:endParaRPr lang="en-US" dirty="0"/>
          </a:p>
        </p:txBody>
      </p:sp>
      <p:sp>
        <p:nvSpPr>
          <p:cNvPr id="4" name="Footer Placeholder 3"/>
          <p:cNvSpPr>
            <a:spLocks noGrp="1"/>
          </p:cNvSpPr>
          <p:nvPr>
            <p:ph type="ftr" sz="quarter" idx="10"/>
          </p:nvPr>
        </p:nvSpPr>
        <p:spPr>
          <a:xfrm>
            <a:off x="7534655" y="6465888"/>
            <a:ext cx="1469761" cy="184666"/>
          </a:xfrm>
        </p:spPr>
        <p:txBody>
          <a:bodyPr/>
          <a:lstStyle/>
          <a:p>
            <a:pPr>
              <a:defRPr/>
            </a:pPr>
            <a:r>
              <a:rPr lang="en-US" sz="1200" b="0" dirty="0" smtClean="0"/>
              <a:t>James Wang, </a:t>
            </a:r>
            <a:r>
              <a:rPr lang="en-US" sz="1200" b="0" dirty="0" err="1" smtClean="0"/>
              <a:t>MediaTek</a:t>
            </a:r>
            <a:endParaRPr lang="en-US" sz="1200" b="0" dirty="0"/>
          </a:p>
        </p:txBody>
      </p:sp>
      <p:sp>
        <p:nvSpPr>
          <p:cNvPr id="5" name="Slide Number Placeholder 4"/>
          <p:cNvSpPr>
            <a:spLocks noGrp="1"/>
          </p:cNvSpPr>
          <p:nvPr>
            <p:ph type="sldNum" sz="quarter" idx="11"/>
          </p:nvPr>
        </p:nvSpPr>
        <p:spPr>
          <a:xfrm>
            <a:off x="4343400" y="6477000"/>
            <a:ext cx="1086836" cy="184666"/>
          </a:xfrm>
        </p:spPr>
        <p:txBody>
          <a:bodyPr/>
          <a:lstStyle/>
          <a:p>
            <a:pPr>
              <a:defRPr/>
            </a:pPr>
            <a:r>
              <a:rPr lang="en-US" dirty="0" smtClean="0"/>
              <a:t>Slide </a:t>
            </a:r>
            <a:fld id="{E132E8F0-0953-4589-931F-0CF931D74C39}" type="slidenum">
              <a:rPr lang="en-US" smtClean="0"/>
              <a:pPr>
                <a:defRPr/>
              </a:pPr>
              <a:t>19</a:t>
            </a:fld>
            <a:endParaRPr lang="en-US" dirty="0"/>
          </a:p>
        </p:txBody>
      </p:sp>
      <p:sp>
        <p:nvSpPr>
          <p:cNvPr id="6" name="Date Placeholder 3"/>
          <p:cNvSpPr txBox="1">
            <a:spLocks/>
          </p:cNvSpPr>
          <p:nvPr/>
        </p:nvSpPr>
        <p:spPr bwMode="auto">
          <a:xfrm>
            <a:off x="696913" y="332601"/>
            <a:ext cx="916918"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smtClean="0">
                <a:ln>
                  <a:noFill/>
                </a:ln>
                <a:solidFill>
                  <a:schemeClr val="tx1"/>
                </a:solidFill>
                <a:effectLst/>
                <a:uLnTx/>
                <a:uFillTx/>
                <a:latin typeface="Times New Roman" pitchFamily="18" charset="0"/>
                <a:ea typeface="+mn-ea"/>
                <a:cs typeface="+mn-cs"/>
              </a:rPr>
              <a:t>Nov 2012</a:t>
            </a:r>
            <a:endParaRPr kumimoji="0" lang="en-US" sz="18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290" name="Object 11"/>
          <p:cNvGraphicFramePr>
            <a:graphicFrameLocks noChangeAspect="1"/>
          </p:cNvGraphicFramePr>
          <p:nvPr>
            <p:extLst>
              <p:ext uri="{D42A27DB-BD31-4B8C-83A1-F6EECF244321}">
                <p14:modId xmlns="" xmlns:p14="http://schemas.microsoft.com/office/powerpoint/2010/main" val="4062091181"/>
              </p:ext>
            </p:extLst>
          </p:nvPr>
        </p:nvGraphicFramePr>
        <p:xfrm>
          <a:off x="1265238" y="1319213"/>
          <a:ext cx="6858000" cy="4443412"/>
        </p:xfrm>
        <a:graphic>
          <a:graphicData uri="http://schemas.openxmlformats.org/presentationml/2006/ole">
            <p:oleObj spid="_x0000_s152578" name="Macro-Enabled Template" r:id="rId4" imgW="9033567" imgH="5860661" progId="Word.DocumentMacroEnabled.12">
              <p:embed/>
            </p:oleObj>
          </a:graphicData>
        </a:graphic>
      </p:graphicFrame>
      <p:sp>
        <p:nvSpPr>
          <p:cNvPr id="12291" name="Date Placeholder 2"/>
          <p:cNvSpPr>
            <a:spLocks noGrp="1"/>
          </p:cNvSpPr>
          <p:nvPr>
            <p:ph type="dt" sz="quarter" idx="10"/>
          </p:nvPr>
        </p:nvSpPr>
        <p:spPr>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smtClean="0"/>
              <a:t>Nov 2012</a:t>
            </a:r>
            <a:endParaRPr lang="en-US" sz="1800" dirty="0"/>
          </a:p>
        </p:txBody>
      </p:sp>
      <p:sp>
        <p:nvSpPr>
          <p:cNvPr id="12292" name="Footer Placeholder 3"/>
          <p:cNvSpPr>
            <a:spLocks noGrp="1"/>
          </p:cNvSpPr>
          <p:nvPr>
            <p:ph type="ftr" sz="quarter" idx="12"/>
          </p:nvPr>
        </p:nvSpPr>
        <p:spPr>
          <a:xfrm>
            <a:off x="7233393" y="6475413"/>
            <a:ext cx="1508233" cy="184666"/>
          </a:xfrm>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James Wang, </a:t>
            </a:r>
            <a:r>
              <a:rPr lang="en-US" dirty="0" err="1" smtClean="0"/>
              <a:t>MediaTek</a:t>
            </a:r>
            <a:r>
              <a:rPr lang="en-US" dirty="0" smtClean="0"/>
              <a:t>.</a:t>
            </a:r>
            <a:endParaRPr lang="en-US" dirty="0"/>
          </a:p>
        </p:txBody>
      </p:sp>
      <p:sp>
        <p:nvSpPr>
          <p:cNvPr id="12293" name="Slide Number Placeholder 4"/>
          <p:cNvSpPr>
            <a:spLocks noGrp="1"/>
          </p:cNvSpPr>
          <p:nvPr>
            <p:ph type="sldNum" sz="quarter" idx="11"/>
          </p:nvPr>
        </p:nvSpPr>
        <p:spPr>
          <a:xfrm>
            <a:off x="3970939" y="6484938"/>
            <a:ext cx="1086836" cy="184666"/>
          </a:xfrm>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Slide </a:t>
            </a:r>
            <a:fld id="{85ED5A70-6E9A-430C-B2B3-63281D90C897}" type="slidenum">
              <a:rPr lang="en-US" smtClean="0"/>
              <a:pPr/>
              <a:t>2</a:t>
            </a:fld>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lstStyle/>
          <a:p>
            <a:r>
              <a:rPr lang="en-US" dirty="0" smtClean="0"/>
              <a:t>A flexible </a:t>
            </a:r>
            <a:r>
              <a:rPr lang="en-US" dirty="0" err="1" smtClean="0"/>
              <a:t>sectorized</a:t>
            </a:r>
            <a:r>
              <a:rPr lang="en-US" dirty="0" smtClean="0"/>
              <a:t> beam operation with a spatial re-use channel access rule is proposed in which</a:t>
            </a:r>
          </a:p>
          <a:p>
            <a:pPr lvl="1"/>
            <a:r>
              <a:rPr lang="en-US" dirty="0" smtClean="0"/>
              <a:t>OBSS interference is mitigated (No need for coordination between BSSs, STA driven, distributed approach)</a:t>
            </a:r>
          </a:p>
          <a:p>
            <a:pPr lvl="1"/>
            <a:r>
              <a:rPr lang="en-US" dirty="0" smtClean="0"/>
              <a:t>Significant increased in network capacity can be achieved via the spatial re-use of the medium (by SO OBSS STA and AP)</a:t>
            </a:r>
          </a:p>
          <a:p>
            <a:pPr lvl="1"/>
            <a:r>
              <a:rPr lang="en-US" dirty="0" smtClean="0"/>
              <a:t>Within RAW, STAs can have different sectors</a:t>
            </a:r>
          </a:p>
          <a:p>
            <a:pPr lvl="1"/>
            <a:endParaRPr lang="en-US" dirty="0" smtClean="0"/>
          </a:p>
          <a:p>
            <a:pPr lvl="1"/>
            <a:endParaRPr lang="en-US" dirty="0"/>
          </a:p>
        </p:txBody>
      </p:sp>
      <p:sp>
        <p:nvSpPr>
          <p:cNvPr id="4" name="Footer Placeholder 3"/>
          <p:cNvSpPr>
            <a:spLocks noGrp="1"/>
          </p:cNvSpPr>
          <p:nvPr>
            <p:ph type="ftr" sz="quarter" idx="10"/>
          </p:nvPr>
        </p:nvSpPr>
        <p:spPr>
          <a:xfrm>
            <a:off x="7477505" y="6484938"/>
            <a:ext cx="1469761" cy="184666"/>
          </a:xfrm>
        </p:spPr>
        <p:txBody>
          <a:bodyPr/>
          <a:lstStyle/>
          <a:p>
            <a:pPr>
              <a:defRPr/>
            </a:pPr>
            <a:r>
              <a:rPr lang="en-US" sz="1200" b="0" dirty="0" smtClean="0"/>
              <a:t>James Wang, </a:t>
            </a:r>
            <a:r>
              <a:rPr lang="en-US" sz="1200" b="0" dirty="0" err="1" smtClean="0"/>
              <a:t>MediaTek</a:t>
            </a:r>
            <a:endParaRPr lang="en-US" sz="1200" b="0" dirty="0"/>
          </a:p>
        </p:txBody>
      </p:sp>
      <p:sp>
        <p:nvSpPr>
          <p:cNvPr id="5" name="Slide Number Placeholder 4"/>
          <p:cNvSpPr>
            <a:spLocks noGrp="1"/>
          </p:cNvSpPr>
          <p:nvPr>
            <p:ph type="sldNum" sz="quarter" idx="11"/>
          </p:nvPr>
        </p:nvSpPr>
        <p:spPr>
          <a:xfrm>
            <a:off x="3962400" y="6477000"/>
            <a:ext cx="1086836" cy="184666"/>
          </a:xfrm>
        </p:spPr>
        <p:txBody>
          <a:bodyPr/>
          <a:lstStyle/>
          <a:p>
            <a:pPr>
              <a:defRPr/>
            </a:pPr>
            <a:r>
              <a:rPr lang="en-US" smtClean="0"/>
              <a:t>Slide </a:t>
            </a:r>
            <a:fld id="{E132E8F0-0953-4589-931F-0CF931D74C39}" type="slidenum">
              <a:rPr lang="en-US" smtClean="0"/>
              <a:pPr>
                <a:defRPr/>
              </a:pPr>
              <a:t>20</a:t>
            </a:fld>
            <a:endParaRPr lang="en-US" dirty="0"/>
          </a:p>
        </p:txBody>
      </p:sp>
      <p:sp>
        <p:nvSpPr>
          <p:cNvPr id="6" name="Date Placeholder 3"/>
          <p:cNvSpPr txBox="1">
            <a:spLocks/>
          </p:cNvSpPr>
          <p:nvPr/>
        </p:nvSpPr>
        <p:spPr bwMode="auto">
          <a:xfrm>
            <a:off x="696913" y="332601"/>
            <a:ext cx="916918"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smtClean="0">
                <a:ln>
                  <a:noFill/>
                </a:ln>
                <a:solidFill>
                  <a:schemeClr val="tx1"/>
                </a:solidFill>
                <a:effectLst/>
                <a:uLnTx/>
                <a:uFillTx/>
                <a:latin typeface="Times New Roman" pitchFamily="18" charset="0"/>
                <a:ea typeface="+mn-ea"/>
                <a:cs typeface="+mn-cs"/>
              </a:rPr>
              <a:t>Nov 2012</a:t>
            </a:r>
            <a:endParaRPr kumimoji="0" lang="en-US" sz="18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a:t>
            </a:r>
            <a:endParaRPr lang="en-US" dirty="0"/>
          </a:p>
        </p:txBody>
      </p:sp>
      <p:sp>
        <p:nvSpPr>
          <p:cNvPr id="3" name="Content Placeholder 2"/>
          <p:cNvSpPr>
            <a:spLocks noGrp="1"/>
          </p:cNvSpPr>
          <p:nvPr>
            <p:ph idx="1"/>
          </p:nvPr>
        </p:nvSpPr>
        <p:spPr/>
        <p:txBody>
          <a:bodyPr/>
          <a:lstStyle/>
          <a:p>
            <a:r>
              <a:rPr lang="en-US" dirty="0" smtClean="0"/>
              <a:t>Do you support the proposed </a:t>
            </a:r>
            <a:r>
              <a:rPr lang="en-US" dirty="0" err="1" smtClean="0"/>
              <a:t>sectorized</a:t>
            </a:r>
            <a:r>
              <a:rPr lang="en-US" dirty="0" smtClean="0"/>
              <a:t> beam operation described in Slide 8 and Slide 18 ?</a:t>
            </a:r>
          </a:p>
          <a:p>
            <a:pPr lvl="1"/>
            <a:r>
              <a:rPr lang="en-US" dirty="0" smtClean="0"/>
              <a:t>Yes</a:t>
            </a:r>
          </a:p>
          <a:p>
            <a:pPr lvl="1"/>
            <a:r>
              <a:rPr lang="en-US" dirty="0" smtClean="0"/>
              <a:t>No</a:t>
            </a:r>
          </a:p>
          <a:p>
            <a:pPr lvl="1"/>
            <a:r>
              <a:rPr lang="en-US" dirty="0" smtClean="0"/>
              <a:t>Abstain</a:t>
            </a:r>
          </a:p>
          <a:p>
            <a:pPr>
              <a:buNone/>
            </a:pPr>
            <a:r>
              <a:rPr lang="en-US" dirty="0" smtClean="0"/>
              <a:t> </a:t>
            </a:r>
          </a:p>
          <a:p>
            <a:endParaRPr lang="en-US" dirty="0"/>
          </a:p>
        </p:txBody>
      </p:sp>
      <p:sp>
        <p:nvSpPr>
          <p:cNvPr id="4" name="Footer Placeholder 3"/>
          <p:cNvSpPr>
            <a:spLocks noGrp="1"/>
          </p:cNvSpPr>
          <p:nvPr>
            <p:ph type="ftr" sz="quarter" idx="10"/>
          </p:nvPr>
        </p:nvSpPr>
        <p:spPr>
          <a:xfrm>
            <a:off x="7515605" y="6473308"/>
            <a:ext cx="1469761" cy="184666"/>
          </a:xfrm>
        </p:spPr>
        <p:txBody>
          <a:bodyPr/>
          <a:lstStyle/>
          <a:p>
            <a:pPr>
              <a:defRPr/>
            </a:pPr>
            <a:r>
              <a:rPr lang="en-US" sz="1200" b="0" dirty="0" smtClean="0"/>
              <a:t>James Wang, </a:t>
            </a:r>
            <a:r>
              <a:rPr lang="en-US" sz="1200" b="0" dirty="0" err="1" smtClean="0"/>
              <a:t>MediaTek</a:t>
            </a:r>
            <a:endParaRPr lang="en-US" sz="1200" b="0" dirty="0"/>
          </a:p>
        </p:txBody>
      </p:sp>
      <p:sp>
        <p:nvSpPr>
          <p:cNvPr id="5" name="Slide Number Placeholder 4"/>
          <p:cNvSpPr>
            <a:spLocks noGrp="1"/>
          </p:cNvSpPr>
          <p:nvPr>
            <p:ph type="sldNum" sz="quarter" idx="11"/>
          </p:nvPr>
        </p:nvSpPr>
        <p:spPr>
          <a:xfrm>
            <a:off x="4191000" y="6477000"/>
            <a:ext cx="1086836" cy="184666"/>
          </a:xfrm>
        </p:spPr>
        <p:txBody>
          <a:bodyPr/>
          <a:lstStyle/>
          <a:p>
            <a:pPr>
              <a:defRPr/>
            </a:pPr>
            <a:r>
              <a:rPr lang="en-US" smtClean="0"/>
              <a:t>Slide </a:t>
            </a:r>
            <a:fld id="{E132E8F0-0953-4589-931F-0CF931D74C39}" type="slidenum">
              <a:rPr lang="en-US" smtClean="0"/>
              <a:pPr>
                <a:defRPr/>
              </a:pPr>
              <a:t>21</a:t>
            </a:fld>
            <a:endParaRPr lang="en-US" dirty="0"/>
          </a:p>
        </p:txBody>
      </p:sp>
      <p:sp>
        <p:nvSpPr>
          <p:cNvPr id="6" name="Date Placeholder 3"/>
          <p:cNvSpPr txBox="1">
            <a:spLocks/>
          </p:cNvSpPr>
          <p:nvPr/>
        </p:nvSpPr>
        <p:spPr bwMode="auto">
          <a:xfrm>
            <a:off x="696913" y="332601"/>
            <a:ext cx="916918"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smtClean="0">
                <a:ln>
                  <a:noFill/>
                </a:ln>
                <a:solidFill>
                  <a:schemeClr val="tx1"/>
                </a:solidFill>
                <a:effectLst/>
                <a:uLnTx/>
                <a:uFillTx/>
                <a:latin typeface="Times New Roman" pitchFamily="18" charset="0"/>
                <a:ea typeface="+mn-ea"/>
                <a:cs typeface="+mn-cs"/>
              </a:rPr>
              <a:t>Nov 2012</a:t>
            </a:r>
            <a:endParaRPr kumimoji="0" lang="en-US" sz="18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a:t>
            </a:r>
            <a:endParaRPr lang="en-US" dirty="0"/>
          </a:p>
        </p:txBody>
      </p:sp>
      <p:sp>
        <p:nvSpPr>
          <p:cNvPr id="3" name="Content Placeholder 2"/>
          <p:cNvSpPr>
            <a:spLocks noGrp="1"/>
          </p:cNvSpPr>
          <p:nvPr>
            <p:ph idx="1"/>
          </p:nvPr>
        </p:nvSpPr>
        <p:spPr/>
        <p:txBody>
          <a:bodyPr/>
          <a:lstStyle/>
          <a:p>
            <a:r>
              <a:rPr lang="en-US" dirty="0" smtClean="0"/>
              <a:t>Do you support the SO conditions described in Slide 14 to Slide 17</a:t>
            </a:r>
          </a:p>
          <a:p>
            <a:pPr lvl="1"/>
            <a:r>
              <a:rPr lang="en-US" dirty="0" smtClean="0"/>
              <a:t>Yes</a:t>
            </a:r>
          </a:p>
          <a:p>
            <a:pPr lvl="1"/>
            <a:r>
              <a:rPr lang="en-US" dirty="0" smtClean="0"/>
              <a:t>No</a:t>
            </a:r>
          </a:p>
          <a:p>
            <a:pPr lvl="1"/>
            <a:r>
              <a:rPr lang="en-US" dirty="0" smtClean="0"/>
              <a:t>Abstain</a:t>
            </a:r>
          </a:p>
          <a:p>
            <a:endParaRPr lang="en-US" dirty="0"/>
          </a:p>
        </p:txBody>
      </p:sp>
      <p:sp>
        <p:nvSpPr>
          <p:cNvPr id="4" name="Footer Placeholder 3"/>
          <p:cNvSpPr>
            <a:spLocks noGrp="1"/>
          </p:cNvSpPr>
          <p:nvPr>
            <p:ph type="ftr" sz="quarter" idx="10"/>
          </p:nvPr>
        </p:nvSpPr>
        <p:spPr>
          <a:xfrm>
            <a:off x="7477505" y="6475413"/>
            <a:ext cx="1469761" cy="184666"/>
          </a:xfrm>
        </p:spPr>
        <p:txBody>
          <a:bodyPr/>
          <a:lstStyle/>
          <a:p>
            <a:pPr>
              <a:defRPr/>
            </a:pPr>
            <a:r>
              <a:rPr lang="en-US" sz="1200" b="0" dirty="0" smtClean="0"/>
              <a:t>James Wang, </a:t>
            </a:r>
            <a:r>
              <a:rPr lang="en-US" sz="1200" b="0" dirty="0" err="1" smtClean="0"/>
              <a:t>MediaTek</a:t>
            </a:r>
            <a:endParaRPr lang="en-US" sz="1200" b="0" dirty="0"/>
          </a:p>
        </p:txBody>
      </p:sp>
      <p:sp>
        <p:nvSpPr>
          <p:cNvPr id="5" name="Slide Number Placeholder 4"/>
          <p:cNvSpPr>
            <a:spLocks noGrp="1"/>
          </p:cNvSpPr>
          <p:nvPr>
            <p:ph type="sldNum" sz="quarter" idx="11"/>
          </p:nvPr>
        </p:nvSpPr>
        <p:spPr>
          <a:xfrm>
            <a:off x="4114800" y="6477000"/>
            <a:ext cx="1086836" cy="184666"/>
          </a:xfrm>
        </p:spPr>
        <p:txBody>
          <a:bodyPr/>
          <a:lstStyle/>
          <a:p>
            <a:pPr>
              <a:defRPr/>
            </a:pPr>
            <a:r>
              <a:rPr lang="en-US" dirty="0" smtClean="0"/>
              <a:t>Slide </a:t>
            </a:r>
            <a:fld id="{E132E8F0-0953-4589-931F-0CF931D74C39}" type="slidenum">
              <a:rPr lang="en-US" smtClean="0"/>
              <a:pPr>
                <a:defRPr/>
              </a:pPr>
              <a:t>22</a:t>
            </a:fld>
            <a:endParaRPr lang="en-US" dirty="0"/>
          </a:p>
        </p:txBody>
      </p:sp>
      <p:sp>
        <p:nvSpPr>
          <p:cNvPr id="6" name="Date Placeholder 3"/>
          <p:cNvSpPr txBox="1">
            <a:spLocks/>
          </p:cNvSpPr>
          <p:nvPr/>
        </p:nvSpPr>
        <p:spPr bwMode="auto">
          <a:xfrm>
            <a:off x="696913" y="332601"/>
            <a:ext cx="916918"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smtClean="0">
                <a:ln>
                  <a:noFill/>
                </a:ln>
                <a:solidFill>
                  <a:schemeClr val="tx1"/>
                </a:solidFill>
                <a:effectLst/>
                <a:uLnTx/>
                <a:uFillTx/>
                <a:latin typeface="Times New Roman" pitchFamily="18" charset="0"/>
                <a:ea typeface="+mn-ea"/>
                <a:cs typeface="+mn-cs"/>
              </a:rPr>
              <a:t>Nov 2012</a:t>
            </a:r>
            <a:endParaRPr kumimoji="0" lang="en-US" sz="18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1</a:t>
            </a:r>
            <a:endParaRPr lang="en-US" dirty="0"/>
          </a:p>
        </p:txBody>
      </p:sp>
      <p:sp>
        <p:nvSpPr>
          <p:cNvPr id="3" name="Content Placeholder 2"/>
          <p:cNvSpPr>
            <a:spLocks noGrp="1"/>
          </p:cNvSpPr>
          <p:nvPr>
            <p:ph idx="1"/>
          </p:nvPr>
        </p:nvSpPr>
        <p:spPr/>
        <p:txBody>
          <a:bodyPr/>
          <a:lstStyle/>
          <a:p>
            <a:r>
              <a:rPr lang="en-US" dirty="0" smtClean="0"/>
              <a:t>Move to add in the SFD the proposed </a:t>
            </a:r>
            <a:r>
              <a:rPr lang="en-US" dirty="0" err="1" smtClean="0"/>
              <a:t>sectorized</a:t>
            </a:r>
            <a:r>
              <a:rPr lang="en-US" dirty="0" smtClean="0"/>
              <a:t> beam operation described in Slide 8 and Slide 18 ? </a:t>
            </a:r>
          </a:p>
          <a:p>
            <a:endParaRPr lang="en-US" dirty="0"/>
          </a:p>
        </p:txBody>
      </p:sp>
      <p:sp>
        <p:nvSpPr>
          <p:cNvPr id="4" name="Footer Placeholder 3"/>
          <p:cNvSpPr>
            <a:spLocks noGrp="1"/>
          </p:cNvSpPr>
          <p:nvPr>
            <p:ph type="ftr" sz="quarter" idx="10"/>
          </p:nvPr>
        </p:nvSpPr>
        <p:spPr>
          <a:xfrm>
            <a:off x="7734680" y="6475413"/>
            <a:ext cx="952120" cy="184666"/>
          </a:xfrm>
        </p:spPr>
        <p:txBody>
          <a:bodyPr/>
          <a:lstStyle/>
          <a:p>
            <a:pPr>
              <a:defRPr/>
            </a:pPr>
            <a:r>
              <a:rPr lang="en-US" dirty="0" err="1" smtClean="0"/>
              <a:t>MediaTek</a:t>
            </a:r>
            <a:r>
              <a:rPr lang="en-US" dirty="0" smtClean="0"/>
              <a:t>, et al</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132E8F0-0953-4589-931F-0CF931D74C39}" type="slidenum">
              <a:rPr lang="en-US" smtClean="0"/>
              <a:pPr>
                <a:defRPr/>
              </a:pPr>
              <a:t>23</a:t>
            </a:fld>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2</a:t>
            </a:r>
            <a:endParaRPr lang="en-US" dirty="0"/>
          </a:p>
        </p:txBody>
      </p:sp>
      <p:sp>
        <p:nvSpPr>
          <p:cNvPr id="3" name="Content Placeholder 2"/>
          <p:cNvSpPr>
            <a:spLocks noGrp="1"/>
          </p:cNvSpPr>
          <p:nvPr>
            <p:ph idx="1"/>
          </p:nvPr>
        </p:nvSpPr>
        <p:spPr/>
        <p:txBody>
          <a:bodyPr/>
          <a:lstStyle/>
          <a:p>
            <a:r>
              <a:rPr lang="en-US" dirty="0" smtClean="0"/>
              <a:t>Move to add in the SFD the SO conditions described in Slide 14 to Slide 17</a:t>
            </a:r>
          </a:p>
          <a:p>
            <a:pPr lvl="1"/>
            <a:r>
              <a:rPr lang="en-US" dirty="0" smtClean="0"/>
              <a:t>Yes</a:t>
            </a:r>
          </a:p>
          <a:p>
            <a:pPr lvl="1"/>
            <a:r>
              <a:rPr lang="en-US" dirty="0" smtClean="0"/>
              <a:t>No</a:t>
            </a:r>
          </a:p>
          <a:p>
            <a:pPr lvl="1"/>
            <a:r>
              <a:rPr lang="en-US" dirty="0" smtClean="0"/>
              <a:t>Abstain</a:t>
            </a:r>
          </a:p>
          <a:p>
            <a:endParaRPr lang="en-US" dirty="0"/>
          </a:p>
        </p:txBody>
      </p:sp>
      <p:sp>
        <p:nvSpPr>
          <p:cNvPr id="4" name="Footer Placeholder 3"/>
          <p:cNvSpPr>
            <a:spLocks noGrp="1"/>
          </p:cNvSpPr>
          <p:nvPr>
            <p:ph type="ftr" sz="quarter" idx="10"/>
          </p:nvPr>
        </p:nvSpPr>
        <p:spPr>
          <a:xfrm>
            <a:off x="7734680" y="6475413"/>
            <a:ext cx="952120" cy="184666"/>
          </a:xfrm>
        </p:spPr>
        <p:txBody>
          <a:bodyPr/>
          <a:lstStyle/>
          <a:p>
            <a:pPr>
              <a:defRPr/>
            </a:pPr>
            <a:r>
              <a:rPr lang="en-US" dirty="0" err="1" smtClean="0"/>
              <a:t>MediaTek</a:t>
            </a:r>
            <a:r>
              <a:rPr lang="en-US" dirty="0" smtClean="0"/>
              <a:t>, et al</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132E8F0-0953-4589-931F-0CF931D74C39}" type="slidenum">
              <a:rPr lang="en-US" smtClean="0"/>
              <a:pPr>
                <a:defRPr/>
              </a:pPr>
              <a:t>24</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smtClean="0"/>
              <a:t>Nov 2012</a:t>
            </a:r>
            <a:endParaRPr lang="en-US" sz="1800" dirty="0"/>
          </a:p>
        </p:txBody>
      </p:sp>
      <p:sp>
        <p:nvSpPr>
          <p:cNvPr id="13315" name="Slide Number Placeholder 4"/>
          <p:cNvSpPr>
            <a:spLocks noGrp="1"/>
          </p:cNvSpPr>
          <p:nvPr>
            <p:ph type="sldNum" sz="quarter" idx="11"/>
          </p:nvPr>
        </p:nvSpPr>
        <p:spPr>
          <a:xfrm>
            <a:off x="3913789" y="6475413"/>
            <a:ext cx="1086836" cy="184666"/>
          </a:xfrm>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Slide </a:t>
            </a:r>
            <a:fld id="{B962AD13-3228-4F10-BF01-6C1569184B28}" type="slidenum">
              <a:rPr lang="en-US" smtClean="0"/>
              <a:pPr/>
              <a:t>3</a:t>
            </a:fld>
            <a:endParaRPr lang="en-US" dirty="0" smtClean="0"/>
          </a:p>
        </p:txBody>
      </p:sp>
      <p:graphicFrame>
        <p:nvGraphicFramePr>
          <p:cNvPr id="13317" name="Object 2"/>
          <p:cNvGraphicFramePr>
            <a:graphicFrameLocks noChangeAspect="1"/>
          </p:cNvGraphicFramePr>
          <p:nvPr/>
        </p:nvGraphicFramePr>
        <p:xfrm>
          <a:off x="1417638" y="808038"/>
          <a:ext cx="6464300" cy="5083175"/>
        </p:xfrm>
        <a:graphic>
          <a:graphicData uri="http://schemas.openxmlformats.org/presentationml/2006/ole">
            <p:oleObj spid="_x0000_s153602" name="Document" r:id="rId3" imgW="8521573" imgH="6713531" progId="">
              <p:embed/>
            </p:oleObj>
          </a:graphicData>
        </a:graphic>
      </p:graphicFrame>
      <p:sp>
        <p:nvSpPr>
          <p:cNvPr id="6" name="Footer Placeholder 3"/>
          <p:cNvSpPr txBox="1">
            <a:spLocks/>
          </p:cNvSpPr>
          <p:nvPr/>
        </p:nvSpPr>
        <p:spPr bwMode="auto">
          <a:xfrm>
            <a:off x="7233393" y="6475413"/>
            <a:ext cx="1508233"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James Wang, MediaTek.</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81000" y="685800"/>
            <a:ext cx="8305800" cy="1066800"/>
          </a:xfrm>
        </p:spPr>
        <p:txBody>
          <a:bodyPr/>
          <a:lstStyle/>
          <a:p>
            <a:endParaRPr lang="en-US" dirty="0" smtClean="0"/>
          </a:p>
        </p:txBody>
      </p:sp>
      <p:sp>
        <p:nvSpPr>
          <p:cNvPr id="14339" name="Rectangle 6"/>
          <p:cNvSpPr>
            <a:spLocks noGrp="1" noChangeArrowheads="1"/>
          </p:cNvSpPr>
          <p:nvPr>
            <p:ph type="body" idx="1"/>
          </p:nvPr>
        </p:nvSpPr>
        <p:spPr>
          <a:xfrm>
            <a:off x="685800" y="1524000"/>
            <a:ext cx="7772400" cy="381000"/>
          </a:xfrm>
        </p:spPr>
        <p:txBody>
          <a:bodyPr/>
          <a:lstStyle/>
          <a:p>
            <a:pPr algn="ctr">
              <a:buFontTx/>
              <a:buNone/>
            </a:pPr>
            <a:r>
              <a:rPr lang="en-US" sz="2000" smtClean="0"/>
              <a:t>Date:</a:t>
            </a:r>
            <a:r>
              <a:rPr lang="en-US" sz="2000" b="0" smtClean="0"/>
              <a:t> 2012-11-08</a:t>
            </a:r>
          </a:p>
        </p:txBody>
      </p:sp>
      <p:graphicFrame>
        <p:nvGraphicFramePr>
          <p:cNvPr id="14340" name="Object 11"/>
          <p:cNvGraphicFramePr>
            <a:graphicFrameLocks noChangeAspect="1"/>
          </p:cNvGraphicFramePr>
          <p:nvPr>
            <p:extLst>
              <p:ext uri="{D42A27DB-BD31-4B8C-83A1-F6EECF244321}">
                <p14:modId xmlns="" xmlns:p14="http://schemas.microsoft.com/office/powerpoint/2010/main" val="3030708982"/>
              </p:ext>
            </p:extLst>
          </p:nvPr>
        </p:nvGraphicFramePr>
        <p:xfrm>
          <a:off x="1295400" y="2362200"/>
          <a:ext cx="6791325" cy="3838575"/>
        </p:xfrm>
        <a:graphic>
          <a:graphicData uri="http://schemas.openxmlformats.org/presentationml/2006/ole">
            <p:oleObj spid="_x0000_s154626" name="Template" r:id="rId4" imgW="8944560" imgH="5052960" progId="Word.TemplateMacroEnabled.12">
              <p:embed/>
            </p:oleObj>
          </a:graphicData>
        </a:graphic>
      </p:graphicFrame>
      <p:sp>
        <p:nvSpPr>
          <p:cNvPr id="14341" name="Rectangle 12"/>
          <p:cNvSpPr>
            <a:spLocks noChangeArrowheads="1"/>
          </p:cNvSpPr>
          <p:nvPr/>
        </p:nvSpPr>
        <p:spPr bwMode="auto">
          <a:xfrm>
            <a:off x="228600" y="19050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b="1"/>
              <a:t>Authors:</a:t>
            </a:r>
            <a:endParaRPr lang="en-US" sz="2000"/>
          </a:p>
        </p:txBody>
      </p:sp>
      <p:sp>
        <p:nvSpPr>
          <p:cNvPr id="14342" name="Date Placeholder 2"/>
          <p:cNvSpPr>
            <a:spLocks noGrp="1"/>
          </p:cNvSpPr>
          <p:nvPr>
            <p:ph type="dt" sz="quarter" idx="10"/>
          </p:nvPr>
        </p:nvSpPr>
        <p:spPr>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smtClean="0"/>
              <a:t>Nov 2012</a:t>
            </a:r>
            <a:endParaRPr lang="en-US" sz="1800" dirty="0"/>
          </a:p>
        </p:txBody>
      </p:sp>
      <p:sp>
        <p:nvSpPr>
          <p:cNvPr id="14343" name="Footer Placeholder 3"/>
          <p:cNvSpPr>
            <a:spLocks noGrp="1"/>
          </p:cNvSpPr>
          <p:nvPr>
            <p:ph type="ftr" sz="quarter" idx="12"/>
          </p:nvPr>
        </p:nvSpPr>
        <p:spPr>
          <a:xfrm>
            <a:off x="7225603" y="6475413"/>
            <a:ext cx="1523815" cy="184666"/>
          </a:xfrm>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James Wang, </a:t>
            </a:r>
            <a:r>
              <a:rPr lang="en-US" dirty="0" err="1" smtClean="0"/>
              <a:t>MediaTek</a:t>
            </a:r>
            <a:endParaRPr lang="en-US" dirty="0"/>
          </a:p>
        </p:txBody>
      </p:sp>
      <p:sp>
        <p:nvSpPr>
          <p:cNvPr id="14344" name="Slide Number Placeholder 4"/>
          <p:cNvSpPr>
            <a:spLocks noGrp="1"/>
          </p:cNvSpPr>
          <p:nvPr>
            <p:ph type="sldNum" sz="quarter" idx="11"/>
          </p:nvPr>
        </p:nvSpPr>
        <p:spPr>
          <a:xfrm>
            <a:off x="3951889" y="6465888"/>
            <a:ext cx="1086836" cy="184666"/>
          </a:xfrm>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Slide </a:t>
            </a:r>
            <a:fld id="{3D0C9393-8DD5-47F8-80DF-CB27F46398E0}" type="slidenum">
              <a:rPr lang="en-US" smtClean="0"/>
              <a:pPr/>
              <a:t>4</a:t>
            </a:fld>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11"/>
          <p:cNvGraphicFramePr>
            <a:graphicFrameLocks noChangeAspect="1"/>
          </p:cNvGraphicFramePr>
          <p:nvPr>
            <p:extLst>
              <p:ext uri="{D42A27DB-BD31-4B8C-83A1-F6EECF244321}">
                <p14:modId xmlns="" xmlns:p14="http://schemas.microsoft.com/office/powerpoint/2010/main" val="2487495329"/>
              </p:ext>
            </p:extLst>
          </p:nvPr>
        </p:nvGraphicFramePr>
        <p:xfrm>
          <a:off x="1265238" y="1360488"/>
          <a:ext cx="6464300" cy="4594225"/>
        </p:xfrm>
        <a:graphic>
          <a:graphicData uri="http://schemas.openxmlformats.org/presentationml/2006/ole">
            <p:oleObj spid="_x0000_s155650" name="Macro-Enabled Template" r:id="rId4" imgW="8513727" imgH="6040751" progId="Word.DocumentMacroEnabled.12">
              <p:embed/>
            </p:oleObj>
          </a:graphicData>
        </a:graphic>
      </p:graphicFrame>
      <p:sp>
        <p:nvSpPr>
          <p:cNvPr id="15363" name="Date Placeholder 2"/>
          <p:cNvSpPr>
            <a:spLocks noGrp="1"/>
          </p:cNvSpPr>
          <p:nvPr>
            <p:ph type="dt" sz="quarter" idx="10"/>
          </p:nvPr>
        </p:nvSpPr>
        <p:spPr>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smtClean="0"/>
              <a:t>Nov 2012</a:t>
            </a:r>
            <a:endParaRPr lang="en-US" sz="1800" dirty="0"/>
          </a:p>
        </p:txBody>
      </p:sp>
      <p:sp>
        <p:nvSpPr>
          <p:cNvPr id="15364" name="Footer Placeholder 3"/>
          <p:cNvSpPr>
            <a:spLocks noGrp="1"/>
          </p:cNvSpPr>
          <p:nvPr>
            <p:ph type="ftr" sz="quarter" idx="12"/>
          </p:nvPr>
        </p:nvSpPr>
        <p:spPr>
          <a:xfrm>
            <a:off x="7252629" y="6475413"/>
            <a:ext cx="1469761" cy="184666"/>
          </a:xfrm>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James Wang, </a:t>
            </a:r>
            <a:r>
              <a:rPr lang="en-US" dirty="0" err="1" smtClean="0"/>
              <a:t>MediaTek</a:t>
            </a:r>
            <a:endParaRPr lang="en-US" dirty="0"/>
          </a:p>
        </p:txBody>
      </p:sp>
      <p:sp>
        <p:nvSpPr>
          <p:cNvPr id="15365" name="Slide Number Placeholder 4"/>
          <p:cNvSpPr>
            <a:spLocks noGrp="1"/>
          </p:cNvSpPr>
          <p:nvPr>
            <p:ph type="sldNum" sz="quarter" idx="11"/>
          </p:nvPr>
        </p:nvSpPr>
        <p:spPr>
          <a:xfrm>
            <a:off x="3923314" y="6465888"/>
            <a:ext cx="1086836" cy="184666"/>
          </a:xfrm>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Slide </a:t>
            </a:r>
            <a:fld id="{BC6D8EBD-BD29-49CB-967A-EC7ACA1304B8}" type="slidenum">
              <a:rPr lang="en-US" smtClean="0"/>
              <a:pPr/>
              <a:t>5</a:t>
            </a:fld>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smtClean="0"/>
              <a:t>Nov 2012</a:t>
            </a:r>
            <a:endParaRPr lang="en-US" sz="1800" dirty="0"/>
          </a:p>
        </p:txBody>
      </p:sp>
      <p:sp>
        <p:nvSpPr>
          <p:cNvPr id="16387" name="Slide Number Placeholder 4"/>
          <p:cNvSpPr>
            <a:spLocks noGrp="1"/>
          </p:cNvSpPr>
          <p:nvPr>
            <p:ph type="sldNum" sz="quarter" idx="11"/>
          </p:nvPr>
        </p:nvSpPr>
        <p:spPr>
          <a:xfrm>
            <a:off x="3951889" y="6465888"/>
            <a:ext cx="1086836" cy="184666"/>
          </a:xfrm>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Slide </a:t>
            </a:r>
            <a:fld id="{756C4378-CC44-4374-A503-D031F1E00FF5}" type="slidenum">
              <a:rPr lang="en-US" smtClean="0"/>
              <a:pPr/>
              <a:t>6</a:t>
            </a:fld>
            <a:endParaRPr lang="en-US" dirty="0" smtClean="0"/>
          </a:p>
        </p:txBody>
      </p:sp>
      <p:sp>
        <p:nvSpPr>
          <p:cNvPr id="16388" name="Footer Placeholder 5"/>
          <p:cNvSpPr>
            <a:spLocks noGrp="1"/>
          </p:cNvSpPr>
          <p:nvPr>
            <p:ph type="ftr" sz="quarter" idx="12"/>
          </p:nvPr>
        </p:nvSpPr>
        <p:spPr>
          <a:xfrm>
            <a:off x="7362922" y="6484938"/>
            <a:ext cx="1523815" cy="184666"/>
          </a:xfrm>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James Wang, </a:t>
            </a:r>
            <a:r>
              <a:rPr lang="en-US" dirty="0" err="1" smtClean="0"/>
              <a:t>MediaTek</a:t>
            </a:r>
            <a:endParaRPr lang="en-US" dirty="0"/>
          </a:p>
        </p:txBody>
      </p:sp>
      <p:graphicFrame>
        <p:nvGraphicFramePr>
          <p:cNvPr id="16389" name="Object 2"/>
          <p:cNvGraphicFramePr>
            <a:graphicFrameLocks noChangeAspect="1"/>
          </p:cNvGraphicFramePr>
          <p:nvPr>
            <p:extLst>
              <p:ext uri="{D42A27DB-BD31-4B8C-83A1-F6EECF244321}">
                <p14:modId xmlns="" xmlns:p14="http://schemas.microsoft.com/office/powerpoint/2010/main" val="3060928178"/>
              </p:ext>
            </p:extLst>
          </p:nvPr>
        </p:nvGraphicFramePr>
        <p:xfrm>
          <a:off x="1295400" y="990600"/>
          <a:ext cx="6391275" cy="5467350"/>
        </p:xfrm>
        <a:graphic>
          <a:graphicData uri="http://schemas.openxmlformats.org/presentationml/2006/ole">
            <p:oleObj spid="_x0000_s156674" name="Macro-Enabled Template" r:id="rId3" imgW="8537594" imgH="7299873" progId="Word.DocumentMacroEnabled.12">
              <p:embed/>
            </p:oleObj>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11-12-0852-00-00ah</a:t>
            </a:r>
            <a:br>
              <a:rPr lang="en-US" sz="2800" dirty="0" smtClean="0"/>
            </a:br>
            <a:r>
              <a:rPr lang="en-US" sz="2800" dirty="0" err="1" smtClean="0"/>
              <a:t>Sectorization</a:t>
            </a:r>
            <a:r>
              <a:rPr lang="en-US" sz="2800" dirty="0" smtClean="0"/>
              <a:t> for Hidden Node Mitigation            by </a:t>
            </a:r>
            <a:r>
              <a:rPr lang="en-US" sz="2800" dirty="0" err="1" smtClean="0"/>
              <a:t>Huawei</a:t>
            </a:r>
            <a:endParaRPr lang="en-US" sz="2800" dirty="0"/>
          </a:p>
        </p:txBody>
      </p:sp>
      <p:sp>
        <p:nvSpPr>
          <p:cNvPr id="3" name="Content Placeholder 2"/>
          <p:cNvSpPr>
            <a:spLocks noGrp="1"/>
          </p:cNvSpPr>
          <p:nvPr>
            <p:ph idx="1"/>
          </p:nvPr>
        </p:nvSpPr>
        <p:spPr>
          <a:xfrm>
            <a:off x="381000" y="1828800"/>
            <a:ext cx="8115436" cy="3292388"/>
          </a:xfrm>
        </p:spPr>
        <p:txBody>
          <a:bodyPr>
            <a:normAutofit/>
          </a:bodyPr>
          <a:lstStyle/>
          <a:p>
            <a:r>
              <a:rPr lang="en-US" sz="1900" dirty="0" err="1" smtClean="0"/>
              <a:t>Sectorization</a:t>
            </a:r>
            <a:r>
              <a:rPr lang="en-US" sz="1900" dirty="0" smtClean="0"/>
              <a:t> was proposed by </a:t>
            </a:r>
            <a:r>
              <a:rPr lang="en-US" sz="1900" dirty="0" err="1" smtClean="0"/>
              <a:t>Huawei</a:t>
            </a:r>
            <a:r>
              <a:rPr lang="en-US" sz="1900" dirty="0" smtClean="0"/>
              <a:t> to mitigate hidden node (because the number of active nodes is reduced in a specific sector) </a:t>
            </a:r>
          </a:p>
          <a:p>
            <a:pPr lvl="0"/>
            <a:r>
              <a:rPr lang="en-US" sz="1900" dirty="0" smtClean="0"/>
              <a:t>AP divides the space in multiple sectors and use a TDM approach to allow STA transmissions in one sector at the time</a:t>
            </a:r>
          </a:p>
          <a:p>
            <a:pPr lvl="0"/>
            <a:r>
              <a:rPr lang="en-US" sz="1900" dirty="0" smtClean="0"/>
              <a:t>Stations are allowed to transmit and receive data only in the time interval corresponding with their sector (called as Sector Interval in the drawing)</a:t>
            </a:r>
          </a:p>
          <a:p>
            <a:pPr lvl="0"/>
            <a:r>
              <a:rPr lang="en-US" sz="1900" dirty="0" smtClean="0"/>
              <a:t>Some time interval can be left for channel access of all sectors at the same time</a:t>
            </a:r>
          </a:p>
          <a:p>
            <a:r>
              <a:rPr lang="en-US" sz="1900" dirty="0" smtClean="0"/>
              <a:t>This approach applies to BSS with sector-only (no </a:t>
            </a:r>
            <a:r>
              <a:rPr lang="en-US" sz="1900" dirty="0" err="1" smtClean="0"/>
              <a:t>omni</a:t>
            </a:r>
            <a:r>
              <a:rPr lang="en-US" sz="1900" dirty="0" smtClean="0"/>
              <a:t>) BSS</a:t>
            </a:r>
          </a:p>
          <a:p>
            <a:r>
              <a:rPr lang="en-US" sz="1900" dirty="0" smtClean="0"/>
              <a:t>Since STAs have to wait for its sector for channel access, latency is large</a:t>
            </a:r>
          </a:p>
          <a:p>
            <a:endParaRPr lang="en-US" dirty="0"/>
          </a:p>
        </p:txBody>
      </p:sp>
      <p:sp>
        <p:nvSpPr>
          <p:cNvPr id="4" name="Slide Number Placeholder 3"/>
          <p:cNvSpPr>
            <a:spLocks noGrp="1"/>
          </p:cNvSpPr>
          <p:nvPr>
            <p:ph type="sldNum" sz="quarter" idx="11"/>
          </p:nvPr>
        </p:nvSpPr>
        <p:spPr>
          <a:xfrm>
            <a:off x="4191000" y="6477000"/>
            <a:ext cx="1086836" cy="184666"/>
          </a:xfrm>
        </p:spPr>
        <p:txBody>
          <a:bodyPr/>
          <a:lstStyle/>
          <a:p>
            <a:pPr>
              <a:defRPr/>
            </a:pPr>
            <a:r>
              <a:rPr lang="en-US" dirty="0" smtClean="0"/>
              <a:t>Slide </a:t>
            </a:r>
            <a:fld id="{E132E8F0-0953-4589-931F-0CF931D74C39}" type="slidenum">
              <a:rPr lang="en-US" smtClean="0"/>
              <a:pPr>
                <a:defRPr/>
              </a:pPr>
              <a:t>7</a:t>
            </a:fld>
            <a:endParaRPr lang="en-US" dirty="0"/>
          </a:p>
        </p:txBody>
      </p:sp>
      <p:cxnSp>
        <p:nvCxnSpPr>
          <p:cNvPr id="6" name="Straight Connector 5"/>
          <p:cNvCxnSpPr/>
          <p:nvPr/>
        </p:nvCxnSpPr>
        <p:spPr bwMode="auto">
          <a:xfrm flipV="1">
            <a:off x="827584" y="6055342"/>
            <a:ext cx="7488832" cy="3600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7" name="Rectangle 6"/>
          <p:cNvSpPr/>
          <p:nvPr/>
        </p:nvSpPr>
        <p:spPr bwMode="auto">
          <a:xfrm>
            <a:off x="755576" y="5191246"/>
            <a:ext cx="576064" cy="9001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Times New Roman" pitchFamily="18" charset="0"/>
              </a:rPr>
              <a:t>Beacon</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Times New Roman" pitchFamily="18" charset="0"/>
              </a:rPr>
              <a:t>Sector 1</a:t>
            </a:r>
            <a:endParaRPr kumimoji="0" lang="en-US" sz="1000" b="0" i="0" u="none" strike="noStrike" cap="none" normalizeH="0" baseline="0" dirty="0" smtClean="0">
              <a:ln>
                <a:noFill/>
              </a:ln>
              <a:solidFill>
                <a:schemeClr val="tx1"/>
              </a:solidFill>
              <a:effectLst/>
              <a:latin typeface="Times New Roman" pitchFamily="18" charset="0"/>
            </a:endParaRPr>
          </a:p>
        </p:txBody>
      </p:sp>
      <p:sp>
        <p:nvSpPr>
          <p:cNvPr id="8" name="Rectangle 7"/>
          <p:cNvSpPr/>
          <p:nvPr/>
        </p:nvSpPr>
        <p:spPr bwMode="auto">
          <a:xfrm>
            <a:off x="1331640" y="5623294"/>
            <a:ext cx="1368152" cy="468052"/>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Access STAs  in Sector  1</a:t>
            </a:r>
          </a:p>
        </p:txBody>
      </p:sp>
      <p:sp>
        <p:nvSpPr>
          <p:cNvPr id="9" name="Rectangle 8"/>
          <p:cNvSpPr/>
          <p:nvPr/>
        </p:nvSpPr>
        <p:spPr bwMode="auto">
          <a:xfrm>
            <a:off x="2699792" y="5191246"/>
            <a:ext cx="576064" cy="9001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Times New Roman" pitchFamily="18" charset="0"/>
              </a:rPr>
              <a:t>Beacon</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Times New Roman" pitchFamily="18" charset="0"/>
              </a:rPr>
              <a:t>Sector 2</a:t>
            </a:r>
            <a:endParaRPr kumimoji="0" lang="en-US" sz="1000" b="0" i="0" u="none" strike="noStrike" cap="none" normalizeH="0" baseline="0" dirty="0" smtClean="0">
              <a:ln>
                <a:noFill/>
              </a:ln>
              <a:solidFill>
                <a:schemeClr val="tx1"/>
              </a:solidFill>
              <a:effectLst/>
              <a:latin typeface="Times New Roman" pitchFamily="18" charset="0"/>
            </a:endParaRPr>
          </a:p>
        </p:txBody>
      </p:sp>
      <p:sp>
        <p:nvSpPr>
          <p:cNvPr id="10" name="Rectangle 9"/>
          <p:cNvSpPr/>
          <p:nvPr/>
        </p:nvSpPr>
        <p:spPr bwMode="auto">
          <a:xfrm>
            <a:off x="3275856" y="5623294"/>
            <a:ext cx="1368152" cy="468052"/>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Access STAs in sector 2</a:t>
            </a:r>
          </a:p>
        </p:txBody>
      </p:sp>
      <p:sp>
        <p:nvSpPr>
          <p:cNvPr id="11" name="Rectangle 10"/>
          <p:cNvSpPr/>
          <p:nvPr/>
        </p:nvSpPr>
        <p:spPr bwMode="auto">
          <a:xfrm>
            <a:off x="4644008" y="5191246"/>
            <a:ext cx="576064" cy="9001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Times New Roman" pitchFamily="18" charset="0"/>
              </a:rPr>
              <a:t>Beacon</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Times New Roman" pitchFamily="18" charset="0"/>
              </a:rPr>
              <a:t>Sector 3</a:t>
            </a:r>
            <a:endParaRPr kumimoji="0" lang="en-US" sz="1000" b="0" i="0" u="none" strike="noStrike" cap="none" normalizeH="0" baseline="0" dirty="0" smtClean="0">
              <a:ln>
                <a:noFill/>
              </a:ln>
              <a:solidFill>
                <a:schemeClr val="tx1"/>
              </a:solidFill>
              <a:effectLst/>
              <a:latin typeface="Times New Roman" pitchFamily="18" charset="0"/>
            </a:endParaRPr>
          </a:p>
        </p:txBody>
      </p:sp>
      <p:sp>
        <p:nvSpPr>
          <p:cNvPr id="12" name="Rectangle 11"/>
          <p:cNvSpPr/>
          <p:nvPr/>
        </p:nvSpPr>
        <p:spPr bwMode="auto">
          <a:xfrm>
            <a:off x="5220072" y="5623294"/>
            <a:ext cx="1368152" cy="468052"/>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Access STAs in sector 3</a:t>
            </a:r>
          </a:p>
        </p:txBody>
      </p:sp>
      <p:sp>
        <p:nvSpPr>
          <p:cNvPr id="13" name="Rectangle 12"/>
          <p:cNvSpPr/>
          <p:nvPr/>
        </p:nvSpPr>
        <p:spPr bwMode="auto">
          <a:xfrm>
            <a:off x="6588224" y="5191246"/>
            <a:ext cx="576064" cy="9001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Times New Roman" pitchFamily="18" charset="0"/>
              </a:rPr>
              <a:t>Omni</a:t>
            </a:r>
          </a:p>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Times New Roman" pitchFamily="18" charset="0"/>
              </a:rPr>
              <a:t>Beacon</a:t>
            </a:r>
          </a:p>
          <a:p>
            <a:pPr algn="ctr" eaLnBrk="0" hangingPunct="0"/>
            <a:r>
              <a:rPr lang="en-US" sz="1000" dirty="0" smtClean="0">
                <a:latin typeface="Times New Roman" pitchFamily="18" charset="0"/>
              </a:rPr>
              <a:t> </a:t>
            </a:r>
            <a:endParaRPr kumimoji="0" lang="en-US" sz="1000" b="0" i="0" u="none" strike="noStrike" cap="none" normalizeH="0" baseline="0" dirty="0" smtClean="0">
              <a:ln>
                <a:noFill/>
              </a:ln>
              <a:solidFill>
                <a:schemeClr val="tx1"/>
              </a:solidFill>
              <a:effectLst/>
              <a:latin typeface="Times New Roman" pitchFamily="18" charset="0"/>
            </a:endParaRPr>
          </a:p>
        </p:txBody>
      </p:sp>
      <p:sp>
        <p:nvSpPr>
          <p:cNvPr id="14" name="Rectangle 13"/>
          <p:cNvSpPr/>
          <p:nvPr/>
        </p:nvSpPr>
        <p:spPr bwMode="auto">
          <a:xfrm>
            <a:off x="7164288" y="5623294"/>
            <a:ext cx="1368152" cy="468052"/>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Access all STAs in the BSS</a:t>
            </a:r>
          </a:p>
        </p:txBody>
      </p:sp>
      <p:sp>
        <p:nvSpPr>
          <p:cNvPr id="15" name="TextBox 14"/>
          <p:cNvSpPr txBox="1"/>
          <p:nvPr/>
        </p:nvSpPr>
        <p:spPr>
          <a:xfrm>
            <a:off x="1259632" y="6091346"/>
            <a:ext cx="1303562" cy="276999"/>
          </a:xfrm>
          <a:prstGeom prst="rect">
            <a:avLst/>
          </a:prstGeom>
          <a:noFill/>
        </p:spPr>
        <p:txBody>
          <a:bodyPr wrap="none" rtlCol="0">
            <a:spAutoFit/>
          </a:bodyPr>
          <a:lstStyle/>
          <a:p>
            <a:r>
              <a:rPr lang="en-US" sz="1200" dirty="0" smtClean="0"/>
              <a:t>Sector Interval 1</a:t>
            </a:r>
            <a:endParaRPr lang="en-US" sz="1200" dirty="0"/>
          </a:p>
        </p:txBody>
      </p:sp>
      <p:sp>
        <p:nvSpPr>
          <p:cNvPr id="16" name="TextBox 15"/>
          <p:cNvSpPr txBox="1"/>
          <p:nvPr/>
        </p:nvSpPr>
        <p:spPr>
          <a:xfrm>
            <a:off x="3383868" y="6091346"/>
            <a:ext cx="1303562" cy="276999"/>
          </a:xfrm>
          <a:prstGeom prst="rect">
            <a:avLst/>
          </a:prstGeom>
          <a:noFill/>
        </p:spPr>
        <p:txBody>
          <a:bodyPr wrap="none" rtlCol="0">
            <a:spAutoFit/>
          </a:bodyPr>
          <a:lstStyle/>
          <a:p>
            <a:r>
              <a:rPr lang="en-US" sz="1200" dirty="0" smtClean="0"/>
              <a:t>Sector Interval 2</a:t>
            </a:r>
            <a:endParaRPr lang="en-US" sz="1200" dirty="0"/>
          </a:p>
        </p:txBody>
      </p:sp>
      <p:sp>
        <p:nvSpPr>
          <p:cNvPr id="17" name="TextBox 16"/>
          <p:cNvSpPr txBox="1"/>
          <p:nvPr/>
        </p:nvSpPr>
        <p:spPr>
          <a:xfrm>
            <a:off x="5256076" y="6091346"/>
            <a:ext cx="1303562" cy="276999"/>
          </a:xfrm>
          <a:prstGeom prst="rect">
            <a:avLst/>
          </a:prstGeom>
          <a:noFill/>
        </p:spPr>
        <p:txBody>
          <a:bodyPr wrap="none" rtlCol="0">
            <a:spAutoFit/>
          </a:bodyPr>
          <a:lstStyle/>
          <a:p>
            <a:r>
              <a:rPr lang="en-US" sz="1200" dirty="0" smtClean="0"/>
              <a:t>Sector Interval 3</a:t>
            </a:r>
            <a:endParaRPr lang="en-US" sz="1200" dirty="0"/>
          </a:p>
        </p:txBody>
      </p:sp>
      <p:sp>
        <p:nvSpPr>
          <p:cNvPr id="18" name="TextBox 17"/>
          <p:cNvSpPr txBox="1"/>
          <p:nvPr/>
        </p:nvSpPr>
        <p:spPr>
          <a:xfrm>
            <a:off x="7236296" y="6091346"/>
            <a:ext cx="1055097" cy="276999"/>
          </a:xfrm>
          <a:prstGeom prst="rect">
            <a:avLst/>
          </a:prstGeom>
          <a:noFill/>
        </p:spPr>
        <p:txBody>
          <a:bodyPr wrap="none" rtlCol="0">
            <a:spAutoFit/>
          </a:bodyPr>
          <a:lstStyle/>
          <a:p>
            <a:r>
              <a:rPr lang="en-US" sz="1200" dirty="0" smtClean="0"/>
              <a:t>Omni Interval</a:t>
            </a:r>
            <a:endParaRPr lang="en-US" sz="1200" dirty="0"/>
          </a:p>
        </p:txBody>
      </p:sp>
      <p:sp>
        <p:nvSpPr>
          <p:cNvPr id="19" name="Footer Placeholder 4"/>
          <p:cNvSpPr>
            <a:spLocks noGrp="1"/>
          </p:cNvSpPr>
          <p:nvPr>
            <p:ph type="ftr" sz="quarter" idx="11"/>
          </p:nvPr>
        </p:nvSpPr>
        <p:spPr>
          <a:xfrm>
            <a:off x="7360103" y="6465888"/>
            <a:ext cx="1469761" cy="184666"/>
          </a:xfrm>
          <a:noFill/>
          <a:ln>
            <a:miter lim="800000"/>
            <a:headEnd/>
            <a:tailEnd/>
          </a:ln>
        </p:spPr>
        <p:txBody>
          <a:bodyPr/>
          <a:lstStyle/>
          <a:p>
            <a:r>
              <a:rPr lang="en-US" dirty="0" smtClean="0">
                <a:cs typeface="Arial" charset="0"/>
              </a:rPr>
              <a:t>James Wang, </a:t>
            </a:r>
            <a:r>
              <a:rPr lang="en-US" dirty="0" err="1" smtClean="0">
                <a:cs typeface="Arial" charset="0"/>
              </a:rPr>
              <a:t>MediaTek</a:t>
            </a:r>
            <a:endParaRPr lang="en-US" dirty="0" smtClean="0">
              <a:cs typeface="Arial" charset="0"/>
            </a:endParaRPr>
          </a:p>
        </p:txBody>
      </p:sp>
      <p:sp>
        <p:nvSpPr>
          <p:cNvPr id="20" name="Rectangle 19"/>
          <p:cNvSpPr/>
          <p:nvPr/>
        </p:nvSpPr>
        <p:spPr>
          <a:xfrm>
            <a:off x="4325778" y="3290501"/>
            <a:ext cx="492443" cy="276999"/>
          </a:xfrm>
          <a:prstGeom prst="rect">
            <a:avLst/>
          </a:prstGeom>
        </p:spPr>
        <p:txBody>
          <a:bodyPr wrap="none">
            <a:spAutoFit/>
          </a:bodyPr>
          <a:lstStyle/>
          <a:p>
            <a:r>
              <a:rPr lang="zh-TW" altLang="en-US" dirty="0" smtClean="0"/>
              <a:t>大同</a:t>
            </a:r>
            <a:endParaRPr lang="en-US" dirty="0"/>
          </a:p>
        </p:txBody>
      </p:sp>
      <p:sp>
        <p:nvSpPr>
          <p:cNvPr id="21" name="Date Placeholder 3"/>
          <p:cNvSpPr>
            <a:spLocks noGrp="1"/>
          </p:cNvSpPr>
          <p:nvPr>
            <p:ph type="dt" sz="quarter" idx="10"/>
          </p:nvPr>
        </p:nvSpPr>
        <p:spPr>
          <a:xfrm>
            <a:off x="696913" y="332601"/>
            <a:ext cx="916918" cy="276999"/>
          </a:xfrm>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smtClean="0"/>
              <a:t>Nov 2012</a:t>
            </a:r>
            <a:endParaRPr lang="en-US" sz="1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11-12-1103-00 </a:t>
            </a:r>
            <a:br>
              <a:rPr lang="en-US" sz="2800" dirty="0" smtClean="0"/>
            </a:br>
            <a:r>
              <a:rPr lang="en-US" sz="2800" dirty="0" err="1" smtClean="0"/>
              <a:t>Sectorized</a:t>
            </a:r>
            <a:r>
              <a:rPr lang="en-US" sz="2800" dirty="0" smtClean="0"/>
              <a:t> Beam Operation</a:t>
            </a:r>
            <a:br>
              <a:rPr lang="en-US" sz="2800" dirty="0" smtClean="0"/>
            </a:br>
            <a:r>
              <a:rPr lang="en-US" sz="2800" dirty="0" smtClean="0"/>
              <a:t>by </a:t>
            </a:r>
            <a:r>
              <a:rPr lang="en-US" sz="2800" dirty="0" err="1" smtClean="0"/>
              <a:t>MediaTek</a:t>
            </a:r>
            <a:r>
              <a:rPr lang="en-US" sz="2800" dirty="0" smtClean="0"/>
              <a:t> et al</a:t>
            </a:r>
            <a:endParaRPr lang="en-US" sz="2800" dirty="0"/>
          </a:p>
        </p:txBody>
      </p:sp>
      <p:sp>
        <p:nvSpPr>
          <p:cNvPr id="3" name="Content Placeholder 2"/>
          <p:cNvSpPr>
            <a:spLocks noGrp="1"/>
          </p:cNvSpPr>
          <p:nvPr>
            <p:ph idx="1"/>
          </p:nvPr>
        </p:nvSpPr>
        <p:spPr/>
        <p:txBody>
          <a:bodyPr/>
          <a:lstStyle/>
          <a:p>
            <a:r>
              <a:rPr lang="en-US" sz="1800" dirty="0" smtClean="0"/>
              <a:t>A proposal introducing a more flexible </a:t>
            </a:r>
            <a:r>
              <a:rPr lang="en-US" sz="1800" dirty="0" err="1" smtClean="0"/>
              <a:t>sectorized</a:t>
            </a:r>
            <a:r>
              <a:rPr lang="en-US" sz="1800" dirty="0" smtClean="0"/>
              <a:t> beam operation was presented in the </a:t>
            </a:r>
            <a:r>
              <a:rPr lang="en-US" sz="1800" dirty="0" smtClean="0"/>
              <a:t>IEEE f-to-f </a:t>
            </a:r>
            <a:r>
              <a:rPr lang="en-US" sz="1800" dirty="0" smtClean="0"/>
              <a:t>September</a:t>
            </a:r>
          </a:p>
          <a:p>
            <a:pPr lvl="1"/>
            <a:r>
              <a:rPr lang="en-US" sz="1400" dirty="0" smtClean="0"/>
              <a:t>AP can switch back and forth between </a:t>
            </a:r>
            <a:r>
              <a:rPr lang="en-US" sz="1400" dirty="0" err="1" smtClean="0"/>
              <a:t>sectorized</a:t>
            </a:r>
            <a:r>
              <a:rPr lang="en-US" sz="1400" dirty="0" smtClean="0"/>
              <a:t> beam(s) and </a:t>
            </a:r>
            <a:r>
              <a:rPr lang="en-US" sz="1400" dirty="0" err="1" smtClean="0"/>
              <a:t>omni</a:t>
            </a:r>
            <a:r>
              <a:rPr lang="en-US" sz="1400" dirty="0" smtClean="0"/>
              <a:t> beam </a:t>
            </a:r>
          </a:p>
          <a:p>
            <a:pPr lvl="1"/>
            <a:r>
              <a:rPr lang="en-US" sz="1400" dirty="0" err="1" smtClean="0"/>
              <a:t>Sectorized</a:t>
            </a:r>
            <a:r>
              <a:rPr lang="en-US" sz="1400" dirty="0" smtClean="0"/>
              <a:t> beam is used only when AP is aware of the STA’s sector either in scheduled transmission such as RAW or during a TXOP of a STA. AP switches back to </a:t>
            </a:r>
            <a:r>
              <a:rPr lang="en-US" sz="1400" dirty="0" err="1" smtClean="0"/>
              <a:t>omni</a:t>
            </a:r>
            <a:r>
              <a:rPr lang="en-US" sz="1400" dirty="0" smtClean="0"/>
              <a:t> otherwise. </a:t>
            </a:r>
          </a:p>
          <a:p>
            <a:pPr lvl="1"/>
            <a:r>
              <a:rPr lang="en-US" sz="1400" dirty="0" smtClean="0"/>
              <a:t>The </a:t>
            </a:r>
            <a:r>
              <a:rPr lang="en-US" sz="1400" dirty="0" err="1" smtClean="0"/>
              <a:t>sectorized</a:t>
            </a:r>
            <a:r>
              <a:rPr lang="en-US" sz="1400" dirty="0" smtClean="0"/>
              <a:t> receive beam is used in conjunction with the </a:t>
            </a:r>
            <a:r>
              <a:rPr lang="en-US" sz="1400" dirty="0" err="1" smtClean="0"/>
              <a:t>sectorized</a:t>
            </a:r>
            <a:r>
              <a:rPr lang="en-US" sz="1400" dirty="0" smtClean="0"/>
              <a:t> transmit beam within an TXOP</a:t>
            </a:r>
          </a:p>
          <a:p>
            <a:pPr lvl="1"/>
            <a:r>
              <a:rPr lang="en-US" sz="1400" dirty="0" smtClean="0"/>
              <a:t>AP indicates the </a:t>
            </a:r>
            <a:r>
              <a:rPr lang="en-US" sz="1400" dirty="0" err="1" smtClean="0"/>
              <a:t>sectorized</a:t>
            </a:r>
            <a:r>
              <a:rPr lang="en-US" sz="1400" dirty="0" smtClean="0"/>
              <a:t> beam operation in Beacons, Probe Response, or Association Response.</a:t>
            </a:r>
          </a:p>
          <a:p>
            <a:r>
              <a:rPr lang="en-US" sz="1800" dirty="0" smtClean="0"/>
              <a:t>This proposal requires an AP to be able to transmit/receive both </a:t>
            </a:r>
            <a:r>
              <a:rPr lang="en-US" sz="1800" dirty="0" err="1" smtClean="0"/>
              <a:t>omni</a:t>
            </a:r>
            <a:r>
              <a:rPr lang="en-US" sz="1800" dirty="0" smtClean="0"/>
              <a:t> and  </a:t>
            </a:r>
            <a:r>
              <a:rPr lang="en-US" sz="1800" dirty="0" err="1" smtClean="0"/>
              <a:t>sectorized</a:t>
            </a:r>
            <a:r>
              <a:rPr lang="en-US" sz="1800" dirty="0" smtClean="0"/>
              <a:t> beam (We assumes that only AP (not STA) uses </a:t>
            </a:r>
            <a:r>
              <a:rPr lang="en-US" sz="1800" dirty="0" err="1" smtClean="0"/>
              <a:t>sectorized</a:t>
            </a:r>
            <a:r>
              <a:rPr lang="en-US" sz="1800" dirty="0" smtClean="0"/>
              <a:t> beam)</a:t>
            </a:r>
          </a:p>
          <a:p>
            <a:r>
              <a:rPr lang="en-US" sz="1800" dirty="0" smtClean="0"/>
              <a:t>The forming of the sector beam is implementation specific</a:t>
            </a:r>
          </a:p>
        </p:txBody>
      </p:sp>
      <p:sp>
        <p:nvSpPr>
          <p:cNvPr id="5" name="Slide Number Placeholder 4"/>
          <p:cNvSpPr>
            <a:spLocks noGrp="1"/>
          </p:cNvSpPr>
          <p:nvPr>
            <p:ph type="sldNum" sz="quarter" idx="11"/>
          </p:nvPr>
        </p:nvSpPr>
        <p:spPr>
          <a:xfrm>
            <a:off x="3962400" y="6477000"/>
            <a:ext cx="1086836" cy="184666"/>
          </a:xfrm>
        </p:spPr>
        <p:txBody>
          <a:bodyPr/>
          <a:lstStyle/>
          <a:p>
            <a:pPr>
              <a:defRPr/>
            </a:pPr>
            <a:r>
              <a:rPr lang="en-US" dirty="0" smtClean="0"/>
              <a:t>Slide </a:t>
            </a:r>
            <a:fld id="{E132E8F0-0953-4589-931F-0CF931D74C39}" type="slidenum">
              <a:rPr lang="en-US" smtClean="0"/>
              <a:pPr>
                <a:defRPr/>
              </a:pPr>
              <a:t>8</a:t>
            </a:fld>
            <a:endParaRPr lang="en-US" dirty="0"/>
          </a:p>
        </p:txBody>
      </p:sp>
      <p:sp>
        <p:nvSpPr>
          <p:cNvPr id="6" name="Rectangle 5"/>
          <p:cNvSpPr/>
          <p:nvPr/>
        </p:nvSpPr>
        <p:spPr bwMode="auto">
          <a:xfrm>
            <a:off x="3132803" y="5419230"/>
            <a:ext cx="500514" cy="888314"/>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5400000" scaled="1"/>
            <a:tileRect/>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2400" b="0" i="0" u="none" strike="noStrike" cap="none" normalizeH="0" baseline="0" smtClean="0">
              <a:ln>
                <a:noFill/>
              </a:ln>
              <a:solidFill>
                <a:schemeClr val="tx1"/>
              </a:solidFill>
              <a:effectLst/>
              <a:latin typeface="Arial" charset="0"/>
              <a:ea typeface="標楷體" pitchFamily="65" charset="-120"/>
              <a:cs typeface="Arial" charset="0"/>
            </a:endParaRPr>
          </a:p>
        </p:txBody>
      </p:sp>
      <p:sp>
        <p:nvSpPr>
          <p:cNvPr id="7" name="Rectangle 6"/>
          <p:cNvSpPr/>
          <p:nvPr/>
        </p:nvSpPr>
        <p:spPr bwMode="auto">
          <a:xfrm>
            <a:off x="1631934" y="5393632"/>
            <a:ext cx="1165328" cy="913912"/>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5400000" scaled="1"/>
            <a:tileRect/>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2400" b="0" i="0" u="none" strike="noStrike" cap="none" normalizeH="0" baseline="0" smtClean="0">
              <a:ln>
                <a:noFill/>
              </a:ln>
              <a:solidFill>
                <a:schemeClr val="tx1"/>
              </a:solidFill>
              <a:effectLst/>
              <a:latin typeface="Arial" charset="0"/>
              <a:ea typeface="標楷體" pitchFamily="65" charset="-120"/>
              <a:cs typeface="Arial" charset="0"/>
            </a:endParaRPr>
          </a:p>
        </p:txBody>
      </p:sp>
      <p:sp>
        <p:nvSpPr>
          <p:cNvPr id="8" name="TextBox 7"/>
          <p:cNvSpPr txBox="1"/>
          <p:nvPr/>
        </p:nvSpPr>
        <p:spPr>
          <a:xfrm>
            <a:off x="1064503" y="5723365"/>
            <a:ext cx="533400" cy="215444"/>
          </a:xfrm>
          <a:prstGeom prst="rect">
            <a:avLst/>
          </a:prstGeom>
          <a:noFill/>
          <a:ln>
            <a:solidFill>
              <a:schemeClr val="tx1"/>
            </a:solidFill>
          </a:ln>
        </p:spPr>
        <p:txBody>
          <a:bodyPr wrap="square" rtlCol="0">
            <a:spAutoFit/>
          </a:bodyPr>
          <a:lstStyle/>
          <a:p>
            <a:r>
              <a:rPr lang="en-US" sz="800" dirty="0" smtClean="0"/>
              <a:t>Beacon</a:t>
            </a:r>
            <a:endParaRPr lang="en-US" sz="800" dirty="0"/>
          </a:p>
        </p:txBody>
      </p:sp>
      <p:cxnSp>
        <p:nvCxnSpPr>
          <p:cNvPr id="9" name="Straight Connector 8"/>
          <p:cNvCxnSpPr/>
          <p:nvPr/>
        </p:nvCxnSpPr>
        <p:spPr bwMode="auto">
          <a:xfrm rot="16200000" flipV="1">
            <a:off x="894071" y="5504696"/>
            <a:ext cx="350355" cy="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0" name="TextBox 9"/>
          <p:cNvSpPr txBox="1"/>
          <p:nvPr/>
        </p:nvSpPr>
        <p:spPr>
          <a:xfrm>
            <a:off x="4074403" y="5723365"/>
            <a:ext cx="533400" cy="215444"/>
          </a:xfrm>
          <a:prstGeom prst="rect">
            <a:avLst/>
          </a:prstGeom>
          <a:noFill/>
          <a:ln>
            <a:solidFill>
              <a:schemeClr val="tx1"/>
            </a:solidFill>
          </a:ln>
        </p:spPr>
        <p:txBody>
          <a:bodyPr wrap="square" rtlCol="0">
            <a:spAutoFit/>
          </a:bodyPr>
          <a:lstStyle/>
          <a:p>
            <a:r>
              <a:rPr lang="en-US" sz="800" dirty="0" smtClean="0"/>
              <a:t>Beacon</a:t>
            </a:r>
            <a:endParaRPr lang="en-US" sz="800" dirty="0"/>
          </a:p>
        </p:txBody>
      </p:sp>
      <p:sp>
        <p:nvSpPr>
          <p:cNvPr id="12" name="TextBox 11"/>
          <p:cNvSpPr txBox="1"/>
          <p:nvPr/>
        </p:nvSpPr>
        <p:spPr>
          <a:xfrm>
            <a:off x="4800600" y="5943600"/>
            <a:ext cx="1917700" cy="461665"/>
          </a:xfrm>
          <a:prstGeom prst="rect">
            <a:avLst/>
          </a:prstGeom>
          <a:noFill/>
        </p:spPr>
        <p:txBody>
          <a:bodyPr wrap="square" rtlCol="0">
            <a:spAutoFit/>
          </a:bodyPr>
          <a:lstStyle/>
          <a:p>
            <a:r>
              <a:rPr lang="en-US" dirty="0" smtClean="0"/>
              <a:t>Sector 2</a:t>
            </a:r>
            <a:endParaRPr lang="en-US" dirty="0"/>
          </a:p>
        </p:txBody>
      </p:sp>
      <p:sp>
        <p:nvSpPr>
          <p:cNvPr id="13" name="TextBox 12"/>
          <p:cNvSpPr txBox="1"/>
          <p:nvPr/>
        </p:nvSpPr>
        <p:spPr>
          <a:xfrm>
            <a:off x="6970003" y="5723365"/>
            <a:ext cx="533400" cy="215444"/>
          </a:xfrm>
          <a:prstGeom prst="rect">
            <a:avLst/>
          </a:prstGeom>
          <a:noFill/>
          <a:ln>
            <a:solidFill>
              <a:schemeClr val="tx1"/>
            </a:solidFill>
          </a:ln>
        </p:spPr>
        <p:txBody>
          <a:bodyPr wrap="square" rtlCol="0">
            <a:spAutoFit/>
          </a:bodyPr>
          <a:lstStyle/>
          <a:p>
            <a:r>
              <a:rPr lang="en-US" sz="800" dirty="0" smtClean="0"/>
              <a:t>Beacon</a:t>
            </a:r>
            <a:endParaRPr lang="en-US" sz="800" dirty="0"/>
          </a:p>
        </p:txBody>
      </p:sp>
      <p:sp>
        <p:nvSpPr>
          <p:cNvPr id="14" name="TextBox 13"/>
          <p:cNvSpPr txBox="1"/>
          <p:nvPr/>
        </p:nvSpPr>
        <p:spPr>
          <a:xfrm>
            <a:off x="710445" y="5766681"/>
            <a:ext cx="457200" cy="276999"/>
          </a:xfrm>
          <a:prstGeom prst="rect">
            <a:avLst/>
          </a:prstGeom>
          <a:noFill/>
        </p:spPr>
        <p:txBody>
          <a:bodyPr wrap="square" rtlCol="0">
            <a:spAutoFit/>
          </a:bodyPr>
          <a:lstStyle/>
          <a:p>
            <a:r>
              <a:rPr lang="en-US" dirty="0" smtClean="0"/>
              <a:t>AP</a:t>
            </a:r>
            <a:endParaRPr lang="en-US" dirty="0"/>
          </a:p>
        </p:txBody>
      </p:sp>
      <p:sp>
        <p:nvSpPr>
          <p:cNvPr id="15" name="TextBox 14"/>
          <p:cNvSpPr txBox="1"/>
          <p:nvPr/>
        </p:nvSpPr>
        <p:spPr>
          <a:xfrm>
            <a:off x="710445" y="6128465"/>
            <a:ext cx="609600" cy="276999"/>
          </a:xfrm>
          <a:prstGeom prst="rect">
            <a:avLst/>
          </a:prstGeom>
          <a:noFill/>
        </p:spPr>
        <p:txBody>
          <a:bodyPr wrap="square" rtlCol="0">
            <a:spAutoFit/>
          </a:bodyPr>
          <a:lstStyle/>
          <a:p>
            <a:r>
              <a:rPr lang="en-US" dirty="0" smtClean="0"/>
              <a:t>STA</a:t>
            </a:r>
            <a:endParaRPr lang="en-US" dirty="0"/>
          </a:p>
        </p:txBody>
      </p:sp>
      <p:sp>
        <p:nvSpPr>
          <p:cNvPr id="16" name="TextBox 15"/>
          <p:cNvSpPr txBox="1"/>
          <p:nvPr/>
        </p:nvSpPr>
        <p:spPr>
          <a:xfrm>
            <a:off x="1637953" y="5723365"/>
            <a:ext cx="491584" cy="215444"/>
          </a:xfrm>
          <a:prstGeom prst="rect">
            <a:avLst/>
          </a:prstGeom>
          <a:noFill/>
          <a:ln>
            <a:solidFill>
              <a:schemeClr val="tx1"/>
            </a:solidFill>
          </a:ln>
        </p:spPr>
        <p:txBody>
          <a:bodyPr wrap="square" rtlCol="0">
            <a:spAutoFit/>
          </a:bodyPr>
          <a:lstStyle/>
          <a:p>
            <a:r>
              <a:rPr lang="en-US" sz="800" dirty="0" smtClean="0"/>
              <a:t>RAW1</a:t>
            </a:r>
            <a:endParaRPr lang="en-US" sz="800" dirty="0"/>
          </a:p>
        </p:txBody>
      </p:sp>
      <p:sp>
        <p:nvSpPr>
          <p:cNvPr id="17" name="TextBox 16"/>
          <p:cNvSpPr txBox="1"/>
          <p:nvPr/>
        </p:nvSpPr>
        <p:spPr>
          <a:xfrm>
            <a:off x="2296463" y="5722656"/>
            <a:ext cx="491584" cy="215444"/>
          </a:xfrm>
          <a:prstGeom prst="rect">
            <a:avLst/>
          </a:prstGeom>
          <a:noFill/>
          <a:ln>
            <a:solidFill>
              <a:schemeClr val="tx1"/>
            </a:solidFill>
          </a:ln>
        </p:spPr>
        <p:txBody>
          <a:bodyPr wrap="square" rtlCol="0">
            <a:spAutoFit/>
          </a:bodyPr>
          <a:lstStyle/>
          <a:p>
            <a:r>
              <a:rPr lang="en-US" sz="800" dirty="0" smtClean="0"/>
              <a:t>RAW1</a:t>
            </a:r>
            <a:endParaRPr lang="en-US" sz="800" dirty="0"/>
          </a:p>
        </p:txBody>
      </p:sp>
      <p:cxnSp>
        <p:nvCxnSpPr>
          <p:cNvPr id="18" name="Straight Connector 17"/>
          <p:cNvCxnSpPr/>
          <p:nvPr/>
        </p:nvCxnSpPr>
        <p:spPr bwMode="auto">
          <a:xfrm>
            <a:off x="2142296" y="5832957"/>
            <a:ext cx="140350" cy="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19" name="Rectangle 18"/>
          <p:cNvSpPr/>
          <p:nvPr/>
        </p:nvSpPr>
        <p:spPr bwMode="auto">
          <a:xfrm>
            <a:off x="4667883" y="5408827"/>
            <a:ext cx="1165328" cy="898717"/>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5400000" scaled="1"/>
            <a:tileRect/>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2400" b="0" i="0" u="none" strike="noStrike" cap="none" normalizeH="0" baseline="0" smtClean="0">
              <a:ln>
                <a:noFill/>
              </a:ln>
              <a:solidFill>
                <a:schemeClr val="tx1"/>
              </a:solidFill>
              <a:effectLst/>
              <a:latin typeface="Arial" charset="0"/>
              <a:ea typeface="標楷體" pitchFamily="65" charset="-120"/>
              <a:cs typeface="Arial" charset="0"/>
            </a:endParaRPr>
          </a:p>
        </p:txBody>
      </p:sp>
      <p:sp>
        <p:nvSpPr>
          <p:cNvPr id="20" name="TextBox 19"/>
          <p:cNvSpPr txBox="1"/>
          <p:nvPr/>
        </p:nvSpPr>
        <p:spPr>
          <a:xfrm>
            <a:off x="4673902" y="5722656"/>
            <a:ext cx="491584" cy="215444"/>
          </a:xfrm>
          <a:prstGeom prst="rect">
            <a:avLst/>
          </a:prstGeom>
          <a:noFill/>
          <a:ln>
            <a:solidFill>
              <a:schemeClr val="tx1"/>
            </a:solidFill>
          </a:ln>
        </p:spPr>
        <p:txBody>
          <a:bodyPr wrap="square" rtlCol="0">
            <a:spAutoFit/>
          </a:bodyPr>
          <a:lstStyle/>
          <a:p>
            <a:r>
              <a:rPr lang="en-US" sz="800" dirty="0" smtClean="0"/>
              <a:t>RAW2</a:t>
            </a:r>
            <a:endParaRPr lang="en-US" sz="800" dirty="0"/>
          </a:p>
        </p:txBody>
      </p:sp>
      <p:sp>
        <p:nvSpPr>
          <p:cNvPr id="21" name="TextBox 20"/>
          <p:cNvSpPr txBox="1"/>
          <p:nvPr/>
        </p:nvSpPr>
        <p:spPr>
          <a:xfrm>
            <a:off x="5332412" y="5721947"/>
            <a:ext cx="491584" cy="215444"/>
          </a:xfrm>
          <a:prstGeom prst="rect">
            <a:avLst/>
          </a:prstGeom>
          <a:noFill/>
          <a:ln>
            <a:solidFill>
              <a:schemeClr val="tx1"/>
            </a:solidFill>
          </a:ln>
        </p:spPr>
        <p:txBody>
          <a:bodyPr wrap="square" rtlCol="0">
            <a:spAutoFit/>
          </a:bodyPr>
          <a:lstStyle/>
          <a:p>
            <a:r>
              <a:rPr lang="en-US" sz="800" dirty="0" smtClean="0"/>
              <a:t>RAW2</a:t>
            </a:r>
            <a:endParaRPr lang="en-US" sz="800" dirty="0"/>
          </a:p>
        </p:txBody>
      </p:sp>
      <p:cxnSp>
        <p:nvCxnSpPr>
          <p:cNvPr id="22" name="Straight Connector 21"/>
          <p:cNvCxnSpPr/>
          <p:nvPr/>
        </p:nvCxnSpPr>
        <p:spPr bwMode="auto">
          <a:xfrm>
            <a:off x="5178245" y="5832248"/>
            <a:ext cx="140350" cy="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23" name="Straight Connector 22"/>
          <p:cNvCxnSpPr/>
          <p:nvPr/>
        </p:nvCxnSpPr>
        <p:spPr bwMode="auto">
          <a:xfrm>
            <a:off x="1064503" y="5938809"/>
            <a:ext cx="65532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4" name="Rectangle 23"/>
          <p:cNvSpPr/>
          <p:nvPr/>
        </p:nvSpPr>
        <p:spPr bwMode="auto">
          <a:xfrm>
            <a:off x="7559230" y="5384263"/>
            <a:ext cx="1165328" cy="923281"/>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5400000" scaled="1"/>
            <a:tileRect/>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2400" b="0" i="0" u="none" strike="noStrike" cap="none" normalizeH="0" baseline="0" smtClean="0">
              <a:ln>
                <a:noFill/>
              </a:ln>
              <a:solidFill>
                <a:schemeClr val="tx1"/>
              </a:solidFill>
              <a:effectLst/>
              <a:latin typeface="Arial" charset="0"/>
              <a:ea typeface="標楷體" pitchFamily="65" charset="-120"/>
              <a:cs typeface="Arial" charset="0"/>
            </a:endParaRPr>
          </a:p>
        </p:txBody>
      </p:sp>
      <p:sp>
        <p:nvSpPr>
          <p:cNvPr id="25" name="TextBox 24"/>
          <p:cNvSpPr txBox="1"/>
          <p:nvPr/>
        </p:nvSpPr>
        <p:spPr>
          <a:xfrm>
            <a:off x="7565249" y="5721947"/>
            <a:ext cx="491584" cy="215444"/>
          </a:xfrm>
          <a:prstGeom prst="rect">
            <a:avLst/>
          </a:prstGeom>
          <a:noFill/>
          <a:ln>
            <a:solidFill>
              <a:schemeClr val="tx1"/>
            </a:solidFill>
          </a:ln>
        </p:spPr>
        <p:txBody>
          <a:bodyPr wrap="square" rtlCol="0">
            <a:spAutoFit/>
          </a:bodyPr>
          <a:lstStyle/>
          <a:p>
            <a:r>
              <a:rPr lang="en-US" sz="800" dirty="0" smtClean="0"/>
              <a:t>RAW3</a:t>
            </a:r>
            <a:endParaRPr lang="en-US" sz="800" dirty="0"/>
          </a:p>
        </p:txBody>
      </p:sp>
      <p:cxnSp>
        <p:nvCxnSpPr>
          <p:cNvPr id="26" name="Straight Connector 25"/>
          <p:cNvCxnSpPr/>
          <p:nvPr/>
        </p:nvCxnSpPr>
        <p:spPr bwMode="auto">
          <a:xfrm>
            <a:off x="8069592" y="5831539"/>
            <a:ext cx="140350" cy="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0" name="TextBox 29"/>
          <p:cNvSpPr txBox="1"/>
          <p:nvPr/>
        </p:nvSpPr>
        <p:spPr>
          <a:xfrm>
            <a:off x="3094431" y="5667537"/>
            <a:ext cx="802758" cy="276999"/>
          </a:xfrm>
          <a:prstGeom prst="rect">
            <a:avLst/>
          </a:prstGeom>
          <a:noFill/>
        </p:spPr>
        <p:txBody>
          <a:bodyPr wrap="square" rtlCol="0">
            <a:spAutoFit/>
          </a:bodyPr>
          <a:lstStyle/>
          <a:p>
            <a:r>
              <a:rPr lang="en-US" dirty="0" smtClean="0"/>
              <a:t>TXOP</a:t>
            </a:r>
            <a:endParaRPr lang="en-US" dirty="0"/>
          </a:p>
        </p:txBody>
      </p:sp>
      <p:cxnSp>
        <p:nvCxnSpPr>
          <p:cNvPr id="31" name="Straight Connector 30"/>
          <p:cNvCxnSpPr/>
          <p:nvPr/>
        </p:nvCxnSpPr>
        <p:spPr bwMode="auto">
          <a:xfrm rot="16200000" flipV="1">
            <a:off x="3900989" y="5504696"/>
            <a:ext cx="350355" cy="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 name="Straight Connector 31"/>
          <p:cNvCxnSpPr/>
          <p:nvPr/>
        </p:nvCxnSpPr>
        <p:spPr bwMode="auto">
          <a:xfrm rot="16200000" flipV="1">
            <a:off x="6788638" y="5504696"/>
            <a:ext cx="350355" cy="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 name="Straight Connector 32"/>
          <p:cNvCxnSpPr/>
          <p:nvPr/>
        </p:nvCxnSpPr>
        <p:spPr bwMode="auto">
          <a:xfrm>
            <a:off x="1099397" y="6296768"/>
            <a:ext cx="70866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4" name="Footer Placeholder 4"/>
          <p:cNvSpPr txBox="1">
            <a:spLocks/>
          </p:cNvSpPr>
          <p:nvPr/>
        </p:nvSpPr>
        <p:spPr bwMode="auto">
          <a:xfrm>
            <a:off x="7328599" y="6475413"/>
            <a:ext cx="14591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Calibri" pitchFamily="34" charset="0"/>
                <a:ea typeface="+mn-ea"/>
                <a:cs typeface="Arial" charset="0"/>
              </a:rPr>
              <a:t>James Wang, </a:t>
            </a:r>
            <a:r>
              <a:rPr kumimoji="0" lang="en-US" sz="1200" b="0" i="0" u="none" strike="noStrike" kern="1200" cap="none" spc="0" normalizeH="0" baseline="0" noProof="0" dirty="0" err="1" smtClean="0">
                <a:ln>
                  <a:noFill/>
                </a:ln>
                <a:solidFill>
                  <a:schemeClr val="tx1"/>
                </a:solidFill>
                <a:effectLst/>
                <a:uLnTx/>
                <a:uFillTx/>
                <a:latin typeface="Calibri" pitchFamily="34" charset="0"/>
                <a:ea typeface="+mn-ea"/>
                <a:cs typeface="Arial" charset="0"/>
              </a:rPr>
              <a:t>MediaTek</a:t>
            </a:r>
            <a:endParaRPr kumimoji="0" lang="en-US" sz="1200" b="0" i="0" u="none" strike="noStrike" kern="1200" cap="none" spc="0" normalizeH="0" baseline="0" noProof="0" dirty="0" smtClean="0">
              <a:ln>
                <a:noFill/>
              </a:ln>
              <a:solidFill>
                <a:schemeClr val="tx1"/>
              </a:solidFill>
              <a:effectLst/>
              <a:uLnTx/>
              <a:uFillTx/>
              <a:latin typeface="Calibri" pitchFamily="34" charset="0"/>
              <a:ea typeface="+mn-ea"/>
              <a:cs typeface="Arial" charset="0"/>
            </a:endParaRPr>
          </a:p>
        </p:txBody>
      </p:sp>
      <p:sp>
        <p:nvSpPr>
          <p:cNvPr id="35" name="Date Placeholder 3"/>
          <p:cNvSpPr>
            <a:spLocks noGrp="1"/>
          </p:cNvSpPr>
          <p:nvPr>
            <p:ph type="dt" sz="quarter" idx="10"/>
          </p:nvPr>
        </p:nvSpPr>
        <p:spPr>
          <a:xfrm>
            <a:off x="696913" y="332601"/>
            <a:ext cx="916918" cy="276999"/>
          </a:xfrm>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smtClean="0"/>
              <a:t>Nov 2012</a:t>
            </a:r>
            <a:endParaRPr lang="en-US" sz="1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sz="2000" dirty="0" smtClean="0"/>
              <a:t>This follow-up presentation provides a more detailed description of the </a:t>
            </a:r>
            <a:r>
              <a:rPr lang="en-US" sz="2000" dirty="0" err="1" smtClean="0"/>
              <a:t>Sectorized</a:t>
            </a:r>
            <a:r>
              <a:rPr lang="en-US" sz="2000" dirty="0" smtClean="0"/>
              <a:t> Beam Operation to achieve</a:t>
            </a:r>
          </a:p>
          <a:p>
            <a:pPr lvl="1"/>
            <a:r>
              <a:rPr lang="en-US" sz="1900" dirty="0" smtClean="0"/>
              <a:t>Enhanced network spatial re-use of the wireless medium</a:t>
            </a:r>
          </a:p>
          <a:p>
            <a:pPr lvl="1"/>
            <a:r>
              <a:rPr lang="en-US" sz="1900" dirty="0" smtClean="0"/>
              <a:t>reduced OBSS interference</a:t>
            </a:r>
          </a:p>
          <a:p>
            <a:endParaRPr lang="en-US" dirty="0"/>
          </a:p>
        </p:txBody>
      </p:sp>
      <p:sp>
        <p:nvSpPr>
          <p:cNvPr id="4" name="Footer Placeholder 3"/>
          <p:cNvSpPr>
            <a:spLocks noGrp="1"/>
          </p:cNvSpPr>
          <p:nvPr>
            <p:ph type="ftr" sz="quarter" idx="10"/>
          </p:nvPr>
        </p:nvSpPr>
        <p:spPr>
          <a:xfrm>
            <a:off x="7543800" y="6477000"/>
            <a:ext cx="1469761" cy="184666"/>
          </a:xfrm>
        </p:spPr>
        <p:txBody>
          <a:bodyPr/>
          <a:lstStyle/>
          <a:p>
            <a:pPr>
              <a:defRPr/>
            </a:pPr>
            <a:r>
              <a:rPr lang="en-US" sz="1200" b="0" dirty="0" smtClean="0"/>
              <a:t>James Wang, </a:t>
            </a:r>
            <a:r>
              <a:rPr lang="en-US" sz="1200" b="0" dirty="0" err="1" smtClean="0"/>
              <a:t>MediaTek</a:t>
            </a:r>
            <a:endParaRPr lang="en-US" sz="1200" b="0" dirty="0"/>
          </a:p>
        </p:txBody>
      </p:sp>
      <p:sp>
        <p:nvSpPr>
          <p:cNvPr id="5" name="Slide Number Placeholder 4"/>
          <p:cNvSpPr>
            <a:spLocks noGrp="1"/>
          </p:cNvSpPr>
          <p:nvPr>
            <p:ph type="sldNum" sz="quarter" idx="11"/>
          </p:nvPr>
        </p:nvSpPr>
        <p:spPr>
          <a:xfrm>
            <a:off x="4114800" y="6477000"/>
            <a:ext cx="1086836" cy="184666"/>
          </a:xfrm>
        </p:spPr>
        <p:txBody>
          <a:bodyPr/>
          <a:lstStyle/>
          <a:p>
            <a:pPr>
              <a:defRPr/>
            </a:pPr>
            <a:r>
              <a:rPr lang="en-US" dirty="0" smtClean="0"/>
              <a:t>Slide </a:t>
            </a:r>
            <a:fld id="{E132E8F0-0953-4589-931F-0CF931D74C39}" type="slidenum">
              <a:rPr lang="en-US" smtClean="0"/>
              <a:pPr>
                <a:defRPr/>
              </a:pPr>
              <a:t>9</a:t>
            </a:fld>
            <a:endParaRPr lang="en-US" dirty="0"/>
          </a:p>
        </p:txBody>
      </p:sp>
      <p:sp>
        <p:nvSpPr>
          <p:cNvPr id="6" name="Date Placeholder 3"/>
          <p:cNvSpPr txBox="1">
            <a:spLocks/>
          </p:cNvSpPr>
          <p:nvPr/>
        </p:nvSpPr>
        <p:spPr bwMode="auto">
          <a:xfrm>
            <a:off x="696913" y="332601"/>
            <a:ext cx="916918"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smtClean="0">
                <a:ln>
                  <a:noFill/>
                </a:ln>
                <a:solidFill>
                  <a:schemeClr val="tx1"/>
                </a:solidFill>
                <a:effectLst/>
                <a:uLnTx/>
                <a:uFillTx/>
                <a:latin typeface="Times New Roman" pitchFamily="18" charset="0"/>
                <a:ea typeface="+mn-ea"/>
                <a:cs typeface="+mn-cs"/>
              </a:rPr>
              <a:t>Nov 2012</a:t>
            </a:r>
            <a:endParaRPr kumimoji="0" lang="en-US" sz="18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lace presentation subject title text her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4277</TotalTime>
  <Words>1930</Words>
  <Application>Microsoft Office PowerPoint</Application>
  <PresentationFormat>On-screen Show (4:3)</PresentationFormat>
  <Paragraphs>352</Paragraphs>
  <Slides>24</Slides>
  <Notes>6</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24</vt:i4>
      </vt:variant>
    </vt:vector>
  </HeadingPairs>
  <TitlesOfParts>
    <vt:vector size="28" baseType="lpstr">
      <vt:lpstr>place presentation subject title text here]</vt:lpstr>
      <vt:lpstr>Macro-Enabled Template</vt:lpstr>
      <vt:lpstr>Document</vt:lpstr>
      <vt:lpstr>Template</vt:lpstr>
      <vt:lpstr>Slide 1</vt:lpstr>
      <vt:lpstr>Slide 2</vt:lpstr>
      <vt:lpstr>Slide 3</vt:lpstr>
      <vt:lpstr>Slide 4</vt:lpstr>
      <vt:lpstr>Slide 5</vt:lpstr>
      <vt:lpstr>Slide 6</vt:lpstr>
      <vt:lpstr>11-12-0852-00-00ah Sectorization for Hidden Node Mitigation            by Huawei</vt:lpstr>
      <vt:lpstr>11-12-1103-00  Sectorized Beam Operation by MediaTek et al</vt:lpstr>
      <vt:lpstr>Objectives</vt:lpstr>
      <vt:lpstr>Benefits of the Sectorized Beam Operation</vt:lpstr>
      <vt:lpstr>Issues with the Sectorized Beam Operation</vt:lpstr>
      <vt:lpstr>Proposed Solution </vt:lpstr>
      <vt:lpstr>Proposed Solution (continued)</vt:lpstr>
      <vt:lpstr>SO (Spatially Orthogonal) Condition - 1</vt:lpstr>
      <vt:lpstr>SO (Spatially Orthogonal) Condition - 2</vt:lpstr>
      <vt:lpstr>SO (Spatially Orthogonal) Condition 3 - RTS/CTS</vt:lpstr>
      <vt:lpstr>SO (Spatially Orthogonal) Condition - 4</vt:lpstr>
      <vt:lpstr>Spatial Re-use Channel Access Rules</vt:lpstr>
      <vt:lpstr>Possible Sector Training Techniques</vt:lpstr>
      <vt:lpstr>Conclusions</vt:lpstr>
      <vt:lpstr>Pre-Motion</vt:lpstr>
      <vt:lpstr>Pre-Motion</vt:lpstr>
      <vt:lpstr>Motion 1</vt:lpstr>
      <vt:lpstr>Motion 2</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Jae-Hyung Song</dc:creator>
  <cp:lastModifiedBy>mtk30123</cp:lastModifiedBy>
  <cp:revision>306</cp:revision>
  <cp:lastPrinted>2010-12-20T20:45:24Z</cp:lastPrinted>
  <dcterms:created xsi:type="dcterms:W3CDTF">2010-12-20T20:39:38Z</dcterms:created>
  <dcterms:modified xsi:type="dcterms:W3CDTF">2012-11-14T23:02:00Z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-2098638592</vt:i4>
  </property>
  <property fmtid="{D5CDD505-2E9C-101B-9397-08002B2CF9AE}" pid="3" name="_NewReviewCycle">
    <vt:lpwstr/>
  </property>
  <property fmtid="{D5CDD505-2E9C-101B-9397-08002B2CF9AE}" pid="4" name="_EmailSubject">
    <vt:lpwstr>Presentation on spec framework text</vt:lpwstr>
  </property>
  <property fmtid="{D5CDD505-2E9C-101B-9397-08002B2CF9AE}" pid="5" name="_AuthorEmail">
    <vt:lpwstr>svverman@qualcomm.com</vt:lpwstr>
  </property>
  <property fmtid="{D5CDD505-2E9C-101B-9397-08002B2CF9AE}" pid="6" name="_AuthorEmailDisplayName">
    <vt:lpwstr>Vermani, Sameer</vt:lpwstr>
  </property>
  <property fmtid="{D5CDD505-2E9C-101B-9397-08002B2CF9AE}" pid="7" name="_PreviousAdHocReviewCycleID">
    <vt:i4>-192187639</vt:i4>
  </property>
  <property fmtid="{D5CDD505-2E9C-101B-9397-08002B2CF9AE}" pid="8" name="sflag">
    <vt:lpwstr>1352410017</vt:lpwstr>
  </property>
</Properties>
</file>