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dotm" ContentType="application/vnd.ms-word.template.macroEnabled.12"/>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Default Extension="vml" ContentType="application/vnd.openxmlformats-officedocument.vmlDrawing"/>
  <Default Extension="docm" ContentType="application/vnd.ms-word.document.macroEnabled.12"/>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72" r:id="rId3"/>
    <p:sldId id="273" r:id="rId4"/>
    <p:sldId id="257" r:id="rId5"/>
    <p:sldId id="274" r:id="rId6"/>
    <p:sldId id="263" r:id="rId7"/>
    <p:sldId id="275" r:id="rId8"/>
    <p:sldId id="276" r:id="rId9"/>
    <p:sldId id="271" r:id="rId10"/>
    <p:sldId id="265" r:id="rId11"/>
    <p:sldId id="266" r:id="rId12"/>
    <p:sldId id="267" r:id="rId13"/>
    <p:sldId id="269" r:id="rId14"/>
    <p:sldId id="270" r:id="rId1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90" d="100"/>
          <a:sy n="90" d="100"/>
        </p:scale>
        <p:origin x="-276"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802.11-12/xxxxr0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November 2012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Matthew Fischer, Broadcom</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xmlns="" val="277108288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802.11-12/xxxxr0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November 2012</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Matthew Fischer, Broadcom</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xmlns="" val="3810679994"/>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802.11-12/xxxxr0</a:t>
            </a:r>
            <a:endParaRPr lang="en-US"/>
          </a:p>
        </p:txBody>
      </p:sp>
      <p:sp>
        <p:nvSpPr>
          <p:cNvPr id="5" name="Rectangle 3"/>
          <p:cNvSpPr>
            <a:spLocks noGrp="1" noChangeArrowheads="1"/>
          </p:cNvSpPr>
          <p:nvPr>
            <p:ph type="dt"/>
          </p:nvPr>
        </p:nvSpPr>
        <p:spPr>
          <a:ln/>
        </p:spPr>
        <p:txBody>
          <a:bodyPr/>
          <a:lstStyle/>
          <a:p>
            <a:r>
              <a:rPr lang="en-US" smtClean="0"/>
              <a:t>November 2012</a:t>
            </a:r>
            <a:endParaRPr lang="en-US"/>
          </a:p>
        </p:txBody>
      </p:sp>
      <p:sp>
        <p:nvSpPr>
          <p:cNvPr id="6" name="Rectangle 6"/>
          <p:cNvSpPr>
            <a:spLocks noGrp="1" noChangeArrowheads="1"/>
          </p:cNvSpPr>
          <p:nvPr>
            <p:ph type="ftr"/>
          </p:nvPr>
        </p:nvSpPr>
        <p:spPr>
          <a:ln/>
        </p:spPr>
        <p:txBody>
          <a:bodyPr/>
          <a:lstStyle/>
          <a:p>
            <a:r>
              <a:rPr lang="en-US" smtClean="0"/>
              <a:t>Matthew Fischer, Broadcom</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802.11-12/xxxxr0</a:t>
            </a:r>
            <a:endParaRPr lang="en-US"/>
          </a:p>
        </p:txBody>
      </p:sp>
      <p:sp>
        <p:nvSpPr>
          <p:cNvPr id="5" name="Rectangle 3"/>
          <p:cNvSpPr>
            <a:spLocks noGrp="1" noChangeArrowheads="1"/>
          </p:cNvSpPr>
          <p:nvPr>
            <p:ph type="dt"/>
          </p:nvPr>
        </p:nvSpPr>
        <p:spPr>
          <a:ln/>
        </p:spPr>
        <p:txBody>
          <a:bodyPr/>
          <a:lstStyle/>
          <a:p>
            <a:r>
              <a:rPr lang="en-US" smtClean="0"/>
              <a:t>November 2012</a:t>
            </a:r>
            <a:endParaRPr lang="en-US"/>
          </a:p>
        </p:txBody>
      </p:sp>
      <p:sp>
        <p:nvSpPr>
          <p:cNvPr id="6" name="Rectangle 6"/>
          <p:cNvSpPr>
            <a:spLocks noGrp="1" noChangeArrowheads="1"/>
          </p:cNvSpPr>
          <p:nvPr>
            <p:ph type="ftr"/>
          </p:nvPr>
        </p:nvSpPr>
        <p:spPr>
          <a:ln/>
        </p:spPr>
        <p:txBody>
          <a:bodyPr/>
          <a:lstStyle/>
          <a:p>
            <a:r>
              <a:rPr lang="en-US" smtClean="0"/>
              <a:t>Matthew Fischer, Broadcom</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802.11-12/xxxxr0</a:t>
            </a:r>
            <a:endParaRPr lang="en-US"/>
          </a:p>
        </p:txBody>
      </p:sp>
      <p:sp>
        <p:nvSpPr>
          <p:cNvPr id="5" name="Rectangle 3"/>
          <p:cNvSpPr>
            <a:spLocks noGrp="1" noChangeArrowheads="1"/>
          </p:cNvSpPr>
          <p:nvPr>
            <p:ph type="dt"/>
          </p:nvPr>
        </p:nvSpPr>
        <p:spPr>
          <a:ln/>
        </p:spPr>
        <p:txBody>
          <a:bodyPr/>
          <a:lstStyle/>
          <a:p>
            <a:r>
              <a:rPr lang="en-US" smtClean="0"/>
              <a:t>November 2012</a:t>
            </a:r>
            <a:endParaRPr lang="en-US"/>
          </a:p>
        </p:txBody>
      </p:sp>
      <p:sp>
        <p:nvSpPr>
          <p:cNvPr id="6" name="Rectangle 6"/>
          <p:cNvSpPr>
            <a:spLocks noGrp="1" noChangeArrowheads="1"/>
          </p:cNvSpPr>
          <p:nvPr>
            <p:ph type="ftr"/>
          </p:nvPr>
        </p:nvSpPr>
        <p:spPr>
          <a:ln/>
        </p:spPr>
        <p:txBody>
          <a:bodyPr/>
          <a:lstStyle/>
          <a:p>
            <a:r>
              <a:rPr lang="en-US" smtClean="0"/>
              <a:t>Matthew Fischer, Broadcom</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2012</a:t>
            </a:r>
            <a:endParaRPr lang="en-GB"/>
          </a:p>
        </p:txBody>
      </p:sp>
      <p:sp>
        <p:nvSpPr>
          <p:cNvPr id="5" name="Footer Placeholder 4"/>
          <p:cNvSpPr>
            <a:spLocks noGrp="1"/>
          </p:cNvSpPr>
          <p:nvPr>
            <p:ph type="ftr" idx="11"/>
          </p:nvPr>
        </p:nvSpPr>
        <p:spPr/>
        <p:txBody>
          <a:bodyPr/>
          <a:lstStyle>
            <a:lvl1pPr>
              <a:defRPr/>
            </a:lvl1pPr>
          </a:lstStyle>
          <a:p>
            <a:r>
              <a:rPr lang="en-GB" smtClean="0"/>
              <a:t>Matthew Fischer, Broadcom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Matthew Fischer, Broadcom</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2012</a:t>
            </a:r>
            <a:endParaRPr lang="en-GB"/>
          </a:p>
        </p:txBody>
      </p:sp>
      <p:sp>
        <p:nvSpPr>
          <p:cNvPr id="5" name="Footer Placeholder 4"/>
          <p:cNvSpPr>
            <a:spLocks noGrp="1"/>
          </p:cNvSpPr>
          <p:nvPr>
            <p:ph type="ftr" idx="11"/>
          </p:nvPr>
        </p:nvSpPr>
        <p:spPr/>
        <p:txBody>
          <a:bodyPr/>
          <a:lstStyle>
            <a:lvl1pPr>
              <a:defRPr/>
            </a:lvl1pPr>
          </a:lstStyle>
          <a:p>
            <a:r>
              <a:rPr lang="en-GB" smtClean="0"/>
              <a:t>Matthew Fischer, Broadcom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2012</a:t>
            </a:r>
            <a:endParaRPr lang="en-GB"/>
          </a:p>
        </p:txBody>
      </p:sp>
      <p:sp>
        <p:nvSpPr>
          <p:cNvPr id="6" name="Footer Placeholder 5"/>
          <p:cNvSpPr>
            <a:spLocks noGrp="1"/>
          </p:cNvSpPr>
          <p:nvPr>
            <p:ph type="ftr" idx="11"/>
          </p:nvPr>
        </p:nvSpPr>
        <p:spPr/>
        <p:txBody>
          <a:bodyPr/>
          <a:lstStyle>
            <a:lvl1pPr>
              <a:defRPr/>
            </a:lvl1pPr>
          </a:lstStyle>
          <a:p>
            <a:r>
              <a:rPr lang="en-GB" smtClean="0"/>
              <a:t>Matthew Fischer, Broadcom</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2012</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Matthew Fischer, Broadcom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2012</a:t>
            </a:r>
            <a:endParaRPr lang="en-GB"/>
          </a:p>
        </p:txBody>
      </p:sp>
      <p:sp>
        <p:nvSpPr>
          <p:cNvPr id="4" name="Footer Placeholder 3"/>
          <p:cNvSpPr>
            <a:spLocks noGrp="1"/>
          </p:cNvSpPr>
          <p:nvPr>
            <p:ph type="ftr" idx="11"/>
          </p:nvPr>
        </p:nvSpPr>
        <p:spPr/>
        <p:txBody>
          <a:bodyPr/>
          <a:lstStyle>
            <a:lvl1pPr>
              <a:defRPr/>
            </a:lvl1pPr>
          </a:lstStyle>
          <a:p>
            <a:r>
              <a:rPr lang="en-GB" smtClean="0"/>
              <a:t>Matthew Fischer, Broadcom</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2012</a:t>
            </a:r>
            <a:endParaRPr lang="en-GB"/>
          </a:p>
        </p:txBody>
      </p:sp>
      <p:sp>
        <p:nvSpPr>
          <p:cNvPr id="3" name="Footer Placeholder 2"/>
          <p:cNvSpPr>
            <a:spLocks noGrp="1"/>
          </p:cNvSpPr>
          <p:nvPr>
            <p:ph type="ftr" idx="11"/>
          </p:nvPr>
        </p:nvSpPr>
        <p:spPr/>
        <p:txBody>
          <a:bodyPr/>
          <a:lstStyle>
            <a:lvl1pPr>
              <a:defRPr/>
            </a:lvl1pPr>
          </a:lstStyle>
          <a:p>
            <a:r>
              <a:rPr lang="en-GB" smtClean="0"/>
              <a:t>Matthew Fischer, Broadcom</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2012</a:t>
            </a:r>
            <a:endParaRPr lang="en-GB"/>
          </a:p>
        </p:txBody>
      </p:sp>
      <p:sp>
        <p:nvSpPr>
          <p:cNvPr id="5" name="Footer Placeholder 4"/>
          <p:cNvSpPr>
            <a:spLocks noGrp="1"/>
          </p:cNvSpPr>
          <p:nvPr>
            <p:ph type="ftr" idx="11"/>
          </p:nvPr>
        </p:nvSpPr>
        <p:spPr/>
        <p:txBody>
          <a:bodyPr/>
          <a:lstStyle>
            <a:lvl1pPr>
              <a:defRPr/>
            </a:lvl1pPr>
          </a:lstStyle>
          <a:p>
            <a:r>
              <a:rPr lang="en-GB" smtClean="0"/>
              <a:t>Matthew Fischer, Broadcom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2012</a:t>
            </a:r>
            <a:endParaRPr lang="en-GB"/>
          </a:p>
        </p:txBody>
      </p:sp>
      <p:sp>
        <p:nvSpPr>
          <p:cNvPr id="5" name="Footer Placeholder 4"/>
          <p:cNvSpPr>
            <a:spLocks noGrp="1"/>
          </p:cNvSpPr>
          <p:nvPr>
            <p:ph type="ftr" idx="11"/>
          </p:nvPr>
        </p:nvSpPr>
        <p:spPr/>
        <p:txBody>
          <a:bodyPr/>
          <a:lstStyle>
            <a:lvl1pPr>
              <a:defRPr/>
            </a:lvl1pPr>
          </a:lstStyle>
          <a:p>
            <a:r>
              <a:rPr lang="en-GB" smtClean="0"/>
              <a:t>Matthew Fischer, Broadcom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Matthew Fischer, Broadcom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11-12/1338r0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package" Target="../embeddings/Microsoft_Office_Word_Macro-Enabled_Template1.dotm"/></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package" Target="../embeddings/Microsoft_Office_Word_Macro-Enabled_Document2.docm"/><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Office_Word_Macro-Enabled_Document3.docm"/><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November 2012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Matthew Fischer, Broadcom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Frequency Selective Transmission</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2012-11-12</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2" name="Object 4"/>
          <p:cNvGraphicFramePr>
            <a:graphicFrameLocks noChangeAspect="1"/>
          </p:cNvGraphicFramePr>
          <p:nvPr>
            <p:extLst>
              <p:ext uri="{D42A27DB-BD31-4B8C-83A1-F6EECF244321}">
                <p14:modId xmlns:p14="http://schemas.microsoft.com/office/powerpoint/2010/main" xmlns="" val="3302120903"/>
              </p:ext>
            </p:extLst>
          </p:nvPr>
        </p:nvGraphicFramePr>
        <p:xfrm>
          <a:off x="1295400" y="2362200"/>
          <a:ext cx="6870700" cy="3517900"/>
        </p:xfrm>
        <a:graphic>
          <a:graphicData uri="http://schemas.openxmlformats.org/presentationml/2006/ole">
            <p:oleObj spid="_x0000_s3082" name="Template" r:id="rId4" imgW="8944560" imgH="4573080" progId="Word.TemplateMacroEnabled.12">
              <p:embed/>
            </p:oleObj>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Sounding for Best </a:t>
            </a:r>
            <a:r>
              <a:rPr lang="en-US" dirty="0" err="1" smtClean="0"/>
              <a:t>Subchannel</a:t>
            </a:r>
            <a:endParaRPr lang="en-US" dirty="0"/>
          </a:p>
        </p:txBody>
      </p:sp>
      <p:sp>
        <p:nvSpPr>
          <p:cNvPr id="3" name="Content Placeholder 2"/>
          <p:cNvSpPr>
            <a:spLocks noGrp="1"/>
          </p:cNvSpPr>
          <p:nvPr>
            <p:ph idx="1"/>
          </p:nvPr>
        </p:nvSpPr>
        <p:spPr>
          <a:xfrm>
            <a:off x="685800" y="4114800"/>
            <a:ext cx="7770813" cy="1979613"/>
          </a:xfrm>
        </p:spPr>
        <p:txBody>
          <a:bodyPr/>
          <a:lstStyle/>
          <a:p>
            <a:pPr>
              <a:buFont typeface="Arial" pitchFamily="34" charset="0"/>
              <a:buChar char="•"/>
            </a:pPr>
            <a:r>
              <a:rPr lang="en-US" sz="1600" dirty="0" smtClean="0"/>
              <a:t>AP sends Beacon that optionally announces subsequent sounding signal</a:t>
            </a:r>
          </a:p>
          <a:p>
            <a:pPr lvl="1">
              <a:buFont typeface="Arial" pitchFamily="34" charset="0"/>
              <a:buChar char="•"/>
            </a:pPr>
            <a:r>
              <a:rPr lang="en-US" sz="1200" dirty="0" smtClean="0"/>
              <a:t>AP sends series of single or multi-channel sounding signals</a:t>
            </a:r>
          </a:p>
          <a:p>
            <a:pPr lvl="2">
              <a:buFont typeface="Arial" pitchFamily="34" charset="0"/>
              <a:buChar char="•"/>
            </a:pPr>
            <a:r>
              <a:rPr lang="en-US" sz="1100" dirty="0" smtClean="0"/>
              <a:t>Sounding can be NDP or additional Beacons or any packet transmitted by the AP</a:t>
            </a:r>
          </a:p>
          <a:p>
            <a:pPr lvl="2">
              <a:buFont typeface="Arial" pitchFamily="34" charset="0"/>
              <a:buChar char="•"/>
            </a:pPr>
            <a:r>
              <a:rPr lang="en-US" sz="1100" dirty="0" smtClean="0"/>
              <a:t>Sounding signal number, type (e.g. NDP, Beacon, other) and frequency location is indicated in the Beacon</a:t>
            </a:r>
          </a:p>
          <a:p>
            <a:pPr lvl="2">
              <a:buFont typeface="Arial" pitchFamily="34" charset="0"/>
              <a:buChar char="•"/>
            </a:pPr>
            <a:r>
              <a:rPr lang="en-US" sz="1100" dirty="0" smtClean="0"/>
              <a:t>NAV can be set by Beacon to cover sounding signals</a:t>
            </a:r>
          </a:p>
          <a:p>
            <a:pPr lvl="1">
              <a:buFont typeface="Arial" pitchFamily="34" charset="0"/>
              <a:buChar char="•"/>
            </a:pPr>
            <a:r>
              <a:rPr lang="en-US" sz="1200" dirty="0" smtClean="0"/>
              <a:t>AP can choose exactly how much time is dedicated to sounding operations</a:t>
            </a:r>
          </a:p>
          <a:p>
            <a:pPr lvl="1">
              <a:buFont typeface="Arial" pitchFamily="34" charset="0"/>
              <a:buChar char="•"/>
            </a:pPr>
            <a:r>
              <a:rPr lang="en-US" sz="1200" dirty="0" smtClean="0"/>
              <a:t>STA can determine which channels can be sounded during any cycle by examining beacon</a:t>
            </a:r>
          </a:p>
          <a:p>
            <a:pPr>
              <a:buFont typeface="Arial" pitchFamily="34" charset="0"/>
              <a:buChar char="•"/>
            </a:pPr>
            <a:r>
              <a:rPr lang="en-US" sz="1600" dirty="0" smtClean="0"/>
              <a:t>STA chooses best </a:t>
            </a:r>
            <a:r>
              <a:rPr lang="en-US" sz="1600" dirty="0" err="1" smtClean="0"/>
              <a:t>subchannel</a:t>
            </a:r>
            <a:r>
              <a:rPr lang="en-US" sz="1600" dirty="0" smtClean="0"/>
              <a:t> based on the sounding signal(s)</a:t>
            </a:r>
          </a:p>
          <a:p>
            <a:pPr lvl="1">
              <a:buFont typeface="Arial" pitchFamily="34" charset="0"/>
              <a:buChar char="•"/>
            </a:pPr>
            <a:r>
              <a:rPr lang="en-US" sz="1200" dirty="0" smtClean="0"/>
              <a:t>STA chooses to switch or not switch to additional channels based on Beacon info</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Matthew Fischer, Broadcom</a:t>
            </a:r>
            <a:endParaRPr lang="en-GB" dirty="0"/>
          </a:p>
        </p:txBody>
      </p:sp>
      <p:sp>
        <p:nvSpPr>
          <p:cNvPr id="6" name="Date Placeholder 5"/>
          <p:cNvSpPr>
            <a:spLocks noGrp="1"/>
          </p:cNvSpPr>
          <p:nvPr>
            <p:ph type="dt" idx="15"/>
          </p:nvPr>
        </p:nvSpPr>
        <p:spPr/>
        <p:txBody>
          <a:bodyPr/>
          <a:lstStyle/>
          <a:p>
            <a:r>
              <a:rPr lang="en-US" smtClean="0"/>
              <a:t>November 2012</a:t>
            </a:r>
            <a:endParaRPr lang="en-GB" dirty="0"/>
          </a:p>
        </p:txBody>
      </p:sp>
      <p:cxnSp>
        <p:nvCxnSpPr>
          <p:cNvPr id="7" name="Straight Arrow Connector 6"/>
          <p:cNvCxnSpPr/>
          <p:nvPr/>
        </p:nvCxnSpPr>
        <p:spPr bwMode="auto">
          <a:xfrm>
            <a:off x="457200" y="3657600"/>
            <a:ext cx="8153400" cy="0"/>
          </a:xfrm>
          <a:prstGeom prst="straightConnector1">
            <a:avLst/>
          </a:prstGeom>
          <a:solidFill>
            <a:schemeClr val="accent1"/>
          </a:solidFill>
          <a:ln w="28575" cap="flat" cmpd="sng" algn="ctr">
            <a:solidFill>
              <a:srgbClr val="FF0000"/>
            </a:solidFill>
            <a:prstDash val="solid"/>
            <a:round/>
            <a:headEnd type="none" w="med" len="med"/>
            <a:tailEnd type="triangle" w="med" len="med"/>
          </a:ln>
          <a:effectLst/>
        </p:spPr>
      </p:cxnSp>
      <p:sp>
        <p:nvSpPr>
          <p:cNvPr id="8" name="Rectangle 7"/>
          <p:cNvSpPr/>
          <p:nvPr/>
        </p:nvSpPr>
        <p:spPr bwMode="auto">
          <a:xfrm>
            <a:off x="762000" y="3429000"/>
            <a:ext cx="457200"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Times New Roman" pitchFamily="18" charset="0"/>
              </a:rPr>
              <a:t>BCN</a:t>
            </a:r>
          </a:p>
        </p:txBody>
      </p:sp>
      <p:sp>
        <p:nvSpPr>
          <p:cNvPr id="9" name="Rectangle 8"/>
          <p:cNvSpPr/>
          <p:nvPr/>
        </p:nvSpPr>
        <p:spPr bwMode="auto">
          <a:xfrm>
            <a:off x="2286000" y="3429000"/>
            <a:ext cx="457200"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Times New Roman" pitchFamily="18" charset="0"/>
              </a:rPr>
              <a:t>BCN</a:t>
            </a:r>
          </a:p>
        </p:txBody>
      </p:sp>
      <p:sp>
        <p:nvSpPr>
          <p:cNvPr id="10" name="Rectangle 9"/>
          <p:cNvSpPr/>
          <p:nvPr/>
        </p:nvSpPr>
        <p:spPr bwMode="auto">
          <a:xfrm>
            <a:off x="1295400" y="3200400"/>
            <a:ext cx="152400" cy="228600"/>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1" name="Rectangle 10"/>
          <p:cNvSpPr/>
          <p:nvPr/>
        </p:nvSpPr>
        <p:spPr bwMode="auto">
          <a:xfrm>
            <a:off x="1524000" y="2971800"/>
            <a:ext cx="152400" cy="228600"/>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2" name="Rectangle 11"/>
          <p:cNvSpPr/>
          <p:nvPr/>
        </p:nvSpPr>
        <p:spPr bwMode="auto">
          <a:xfrm>
            <a:off x="1752600" y="2743200"/>
            <a:ext cx="152400" cy="228600"/>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3" name="TextBox 12"/>
          <p:cNvSpPr txBox="1"/>
          <p:nvPr/>
        </p:nvSpPr>
        <p:spPr>
          <a:xfrm>
            <a:off x="990600" y="2057400"/>
            <a:ext cx="1295400" cy="461665"/>
          </a:xfrm>
          <a:prstGeom prst="rect">
            <a:avLst/>
          </a:prstGeom>
          <a:noFill/>
        </p:spPr>
        <p:txBody>
          <a:bodyPr wrap="square" rtlCol="0">
            <a:spAutoFit/>
          </a:bodyPr>
          <a:lstStyle/>
          <a:p>
            <a:r>
              <a:rPr lang="en-US" sz="1200" dirty="0" smtClean="0">
                <a:solidFill>
                  <a:srgbClr val="0000FF"/>
                </a:solidFill>
              </a:rPr>
              <a:t>PIFS separated sounding</a:t>
            </a:r>
            <a:endParaRPr lang="en-US" sz="1200" dirty="0">
              <a:solidFill>
                <a:srgbClr val="0000FF"/>
              </a:solidFill>
            </a:endParaRPr>
          </a:p>
        </p:txBody>
      </p:sp>
      <p:sp>
        <p:nvSpPr>
          <p:cNvPr id="14" name="Freeform 13"/>
          <p:cNvSpPr/>
          <p:nvPr/>
        </p:nvSpPr>
        <p:spPr bwMode="auto">
          <a:xfrm>
            <a:off x="838200" y="3059596"/>
            <a:ext cx="440635" cy="293204"/>
          </a:xfrm>
          <a:custGeom>
            <a:avLst/>
            <a:gdLst>
              <a:gd name="connsiteX0" fmla="*/ 0 w 437322"/>
              <a:gd name="connsiteY0" fmla="*/ 270013 h 279952"/>
              <a:gd name="connsiteX1" fmla="*/ 168965 w 437322"/>
              <a:gd name="connsiteY1" fmla="*/ 1656 h 279952"/>
              <a:gd name="connsiteX2" fmla="*/ 437322 w 437322"/>
              <a:gd name="connsiteY2" fmla="*/ 279952 h 279952"/>
            </a:gdLst>
            <a:ahLst/>
            <a:cxnLst>
              <a:cxn ang="0">
                <a:pos x="connsiteX0" y="connsiteY0"/>
              </a:cxn>
              <a:cxn ang="0">
                <a:pos x="connsiteX1" y="connsiteY1"/>
              </a:cxn>
              <a:cxn ang="0">
                <a:pos x="connsiteX2" y="connsiteY2"/>
              </a:cxn>
            </a:cxnLst>
            <a:rect l="l" t="t" r="r" b="b"/>
            <a:pathLst>
              <a:path w="437322" h="279952">
                <a:moveTo>
                  <a:pt x="0" y="270013"/>
                </a:moveTo>
                <a:cubicBezTo>
                  <a:pt x="48039" y="135006"/>
                  <a:pt x="96078" y="0"/>
                  <a:pt x="168965" y="1656"/>
                </a:cubicBezTo>
                <a:cubicBezTo>
                  <a:pt x="241852" y="3312"/>
                  <a:pt x="339587" y="141632"/>
                  <a:pt x="437322" y="279952"/>
                </a:cubicBezTo>
              </a:path>
            </a:pathLst>
          </a:custGeom>
          <a:noFill/>
          <a:ln w="12700" cap="flat" cmpd="sng" algn="ctr">
            <a:solidFill>
              <a:srgbClr val="FF000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5" name="Straight Arrow Connector 14"/>
          <p:cNvCxnSpPr/>
          <p:nvPr/>
        </p:nvCxnSpPr>
        <p:spPr bwMode="auto">
          <a:xfrm>
            <a:off x="1295400" y="2514600"/>
            <a:ext cx="76200" cy="609600"/>
          </a:xfrm>
          <a:prstGeom prst="straightConnector1">
            <a:avLst/>
          </a:prstGeom>
          <a:solidFill>
            <a:schemeClr val="accent1"/>
          </a:solidFill>
          <a:ln w="19050" cap="flat" cmpd="sng" algn="ctr">
            <a:solidFill>
              <a:schemeClr val="accent6">
                <a:lumMod val="60000"/>
                <a:lumOff val="40000"/>
              </a:schemeClr>
            </a:solidFill>
            <a:prstDash val="solid"/>
            <a:round/>
            <a:headEnd type="none" w="med" len="med"/>
            <a:tailEnd type="triangle" w="med" len="med"/>
          </a:ln>
          <a:effectLst/>
        </p:spPr>
      </p:cxnSp>
      <p:cxnSp>
        <p:nvCxnSpPr>
          <p:cNvPr id="16" name="Straight Arrow Connector 15"/>
          <p:cNvCxnSpPr>
            <a:endCxn id="11" idx="0"/>
          </p:cNvCxnSpPr>
          <p:nvPr/>
        </p:nvCxnSpPr>
        <p:spPr bwMode="auto">
          <a:xfrm>
            <a:off x="1295400" y="2514600"/>
            <a:ext cx="304800" cy="457200"/>
          </a:xfrm>
          <a:prstGeom prst="straightConnector1">
            <a:avLst/>
          </a:prstGeom>
          <a:solidFill>
            <a:schemeClr val="accent1"/>
          </a:solidFill>
          <a:ln w="19050" cap="flat" cmpd="sng" algn="ctr">
            <a:solidFill>
              <a:schemeClr val="accent6">
                <a:lumMod val="60000"/>
                <a:lumOff val="40000"/>
              </a:schemeClr>
            </a:solidFill>
            <a:prstDash val="solid"/>
            <a:round/>
            <a:headEnd type="none" w="med" len="med"/>
            <a:tailEnd type="triangle" w="med" len="med"/>
          </a:ln>
          <a:effectLst/>
        </p:spPr>
      </p:cxnSp>
      <p:cxnSp>
        <p:nvCxnSpPr>
          <p:cNvPr id="17" name="Straight Arrow Connector 16"/>
          <p:cNvCxnSpPr/>
          <p:nvPr/>
        </p:nvCxnSpPr>
        <p:spPr bwMode="auto">
          <a:xfrm>
            <a:off x="1295400" y="2514600"/>
            <a:ext cx="381000" cy="152400"/>
          </a:xfrm>
          <a:prstGeom prst="straightConnector1">
            <a:avLst/>
          </a:prstGeom>
          <a:solidFill>
            <a:schemeClr val="accent1"/>
          </a:solidFill>
          <a:ln w="19050" cap="flat" cmpd="sng" algn="ctr">
            <a:solidFill>
              <a:schemeClr val="accent6">
                <a:lumMod val="60000"/>
                <a:lumOff val="40000"/>
              </a:schemeClr>
            </a:solidFill>
            <a:prstDash val="solid"/>
            <a:round/>
            <a:headEnd type="none" w="med" len="med"/>
            <a:tailEnd type="triangle" w="med" len="med"/>
          </a:ln>
          <a:effectLst/>
        </p:spPr>
      </p:cxnSp>
      <p:sp>
        <p:nvSpPr>
          <p:cNvPr id="18" name="Rectangle 17"/>
          <p:cNvSpPr/>
          <p:nvPr/>
        </p:nvSpPr>
        <p:spPr bwMode="auto">
          <a:xfrm>
            <a:off x="2895600" y="2438400"/>
            <a:ext cx="152400" cy="1219200"/>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9" name="Freeform 18"/>
          <p:cNvSpPr/>
          <p:nvPr/>
        </p:nvSpPr>
        <p:spPr bwMode="auto">
          <a:xfrm>
            <a:off x="2411896" y="2882348"/>
            <a:ext cx="347869" cy="477078"/>
          </a:xfrm>
          <a:custGeom>
            <a:avLst/>
            <a:gdLst>
              <a:gd name="connsiteX0" fmla="*/ 0 w 347869"/>
              <a:gd name="connsiteY0" fmla="*/ 477078 h 477078"/>
              <a:gd name="connsiteX1" fmla="*/ 89452 w 347869"/>
              <a:gd name="connsiteY1" fmla="*/ 119269 h 477078"/>
              <a:gd name="connsiteX2" fmla="*/ 347869 w 347869"/>
              <a:gd name="connsiteY2" fmla="*/ 0 h 477078"/>
            </a:gdLst>
            <a:ahLst/>
            <a:cxnLst>
              <a:cxn ang="0">
                <a:pos x="connsiteX0" y="connsiteY0"/>
              </a:cxn>
              <a:cxn ang="0">
                <a:pos x="connsiteX1" y="connsiteY1"/>
              </a:cxn>
              <a:cxn ang="0">
                <a:pos x="connsiteX2" y="connsiteY2"/>
              </a:cxn>
            </a:cxnLst>
            <a:rect l="l" t="t" r="r" b="b"/>
            <a:pathLst>
              <a:path w="347869" h="477078">
                <a:moveTo>
                  <a:pt x="0" y="477078"/>
                </a:moveTo>
                <a:cubicBezTo>
                  <a:pt x="15737" y="337930"/>
                  <a:pt x="31474" y="198782"/>
                  <a:pt x="89452" y="119269"/>
                </a:cubicBezTo>
                <a:cubicBezTo>
                  <a:pt x="147430" y="39756"/>
                  <a:pt x="247649" y="19878"/>
                  <a:pt x="347869" y="0"/>
                </a:cubicBezTo>
              </a:path>
            </a:pathLst>
          </a:custGeom>
          <a:noFill/>
          <a:ln w="12700" cap="flat" cmpd="sng" algn="ctr">
            <a:solidFill>
              <a:srgbClr val="FF000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0" name="TextBox 19"/>
          <p:cNvSpPr txBox="1"/>
          <p:nvPr/>
        </p:nvSpPr>
        <p:spPr>
          <a:xfrm>
            <a:off x="2514600" y="1828800"/>
            <a:ext cx="1219200" cy="461665"/>
          </a:xfrm>
          <a:prstGeom prst="rect">
            <a:avLst/>
          </a:prstGeom>
          <a:noFill/>
        </p:spPr>
        <p:txBody>
          <a:bodyPr wrap="square" rtlCol="0">
            <a:spAutoFit/>
          </a:bodyPr>
          <a:lstStyle/>
          <a:p>
            <a:r>
              <a:rPr lang="en-US" sz="1200" dirty="0" smtClean="0">
                <a:solidFill>
                  <a:srgbClr val="0000FF"/>
                </a:solidFill>
              </a:rPr>
              <a:t>PIFS separated sounding</a:t>
            </a:r>
            <a:endParaRPr lang="en-US" sz="1200" dirty="0">
              <a:solidFill>
                <a:srgbClr val="0000FF"/>
              </a:solidFill>
            </a:endParaRPr>
          </a:p>
        </p:txBody>
      </p:sp>
      <p:cxnSp>
        <p:nvCxnSpPr>
          <p:cNvPr id="21" name="Straight Arrow Connector 20"/>
          <p:cNvCxnSpPr/>
          <p:nvPr/>
        </p:nvCxnSpPr>
        <p:spPr bwMode="auto">
          <a:xfrm>
            <a:off x="2743200" y="2362200"/>
            <a:ext cx="76200" cy="381000"/>
          </a:xfrm>
          <a:prstGeom prst="straightConnector1">
            <a:avLst/>
          </a:prstGeom>
          <a:solidFill>
            <a:schemeClr val="accent1"/>
          </a:solidFill>
          <a:ln w="19050" cap="flat" cmpd="sng" algn="ctr">
            <a:solidFill>
              <a:schemeClr val="accent6">
                <a:lumMod val="60000"/>
                <a:lumOff val="40000"/>
              </a:schemeClr>
            </a:solidFill>
            <a:prstDash val="solid"/>
            <a:round/>
            <a:headEnd type="none" w="med" len="med"/>
            <a:tailEnd type="triangle" w="med" len="med"/>
          </a:ln>
          <a:effectLst/>
        </p:spPr>
      </p:cxnSp>
      <p:cxnSp>
        <p:nvCxnSpPr>
          <p:cNvPr id="22" name="Straight Arrow Connector 21"/>
          <p:cNvCxnSpPr/>
          <p:nvPr/>
        </p:nvCxnSpPr>
        <p:spPr bwMode="auto">
          <a:xfrm>
            <a:off x="1211534" y="3724989"/>
            <a:ext cx="769666" cy="8811"/>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3" name="TextBox 22"/>
          <p:cNvSpPr txBox="1"/>
          <p:nvPr/>
        </p:nvSpPr>
        <p:spPr>
          <a:xfrm>
            <a:off x="1219200" y="3792379"/>
            <a:ext cx="898003" cy="246221"/>
          </a:xfrm>
          <a:prstGeom prst="rect">
            <a:avLst/>
          </a:prstGeom>
          <a:noFill/>
        </p:spPr>
        <p:txBody>
          <a:bodyPr wrap="none" rtlCol="0">
            <a:spAutoFit/>
          </a:bodyPr>
          <a:lstStyle/>
          <a:p>
            <a:r>
              <a:rPr lang="en-US" sz="1000" dirty="0" smtClean="0">
                <a:solidFill>
                  <a:srgbClr val="FF0000"/>
                </a:solidFill>
              </a:rPr>
              <a:t>NAV on CH1</a:t>
            </a:r>
            <a:endParaRPr lang="en-US" dirty="0">
              <a:solidFill>
                <a:srgbClr val="FF0000"/>
              </a:solidFill>
            </a:endParaRPr>
          </a:p>
        </p:txBody>
      </p:sp>
      <p:cxnSp>
        <p:nvCxnSpPr>
          <p:cNvPr id="24" name="Straight Connector 23"/>
          <p:cNvCxnSpPr/>
          <p:nvPr/>
        </p:nvCxnSpPr>
        <p:spPr bwMode="auto">
          <a:xfrm>
            <a:off x="762000" y="2438400"/>
            <a:ext cx="0" cy="15240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25" name="TextBox 24"/>
          <p:cNvSpPr txBox="1"/>
          <p:nvPr/>
        </p:nvSpPr>
        <p:spPr>
          <a:xfrm>
            <a:off x="533400" y="2133600"/>
            <a:ext cx="505267" cy="246221"/>
          </a:xfrm>
          <a:prstGeom prst="rect">
            <a:avLst/>
          </a:prstGeom>
          <a:noFill/>
        </p:spPr>
        <p:txBody>
          <a:bodyPr wrap="none" rtlCol="0">
            <a:spAutoFit/>
          </a:bodyPr>
          <a:lstStyle/>
          <a:p>
            <a:r>
              <a:rPr lang="en-US" sz="1000" dirty="0" smtClean="0">
                <a:solidFill>
                  <a:srgbClr val="FF0000"/>
                </a:solidFill>
              </a:rPr>
              <a:t>TBTT</a:t>
            </a:r>
            <a:endParaRPr lang="en-US" dirty="0">
              <a:solidFill>
                <a:srgbClr val="FF0000"/>
              </a:solidFill>
            </a:endParaRPr>
          </a:p>
        </p:txBody>
      </p:sp>
      <p:cxnSp>
        <p:nvCxnSpPr>
          <p:cNvPr id="26" name="Straight Arrow Connector 25"/>
          <p:cNvCxnSpPr/>
          <p:nvPr/>
        </p:nvCxnSpPr>
        <p:spPr bwMode="auto">
          <a:xfrm>
            <a:off x="2735534" y="3724989"/>
            <a:ext cx="388666" cy="8811"/>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7" name="TextBox 26"/>
          <p:cNvSpPr txBox="1"/>
          <p:nvPr/>
        </p:nvSpPr>
        <p:spPr>
          <a:xfrm>
            <a:off x="2819400" y="3792379"/>
            <a:ext cx="898003" cy="246221"/>
          </a:xfrm>
          <a:prstGeom prst="rect">
            <a:avLst/>
          </a:prstGeom>
          <a:noFill/>
        </p:spPr>
        <p:txBody>
          <a:bodyPr wrap="none" rtlCol="0">
            <a:spAutoFit/>
          </a:bodyPr>
          <a:lstStyle/>
          <a:p>
            <a:r>
              <a:rPr lang="en-US" sz="1000" dirty="0" smtClean="0">
                <a:solidFill>
                  <a:srgbClr val="FF0000"/>
                </a:solidFill>
              </a:rPr>
              <a:t>NAV on CH1</a:t>
            </a:r>
            <a:endParaRPr lang="en-US" dirty="0">
              <a:solidFill>
                <a:srgbClr val="FF0000"/>
              </a:solidFill>
            </a:endParaRPr>
          </a:p>
        </p:txBody>
      </p:sp>
      <p:cxnSp>
        <p:nvCxnSpPr>
          <p:cNvPr id="28" name="Straight Connector 27"/>
          <p:cNvCxnSpPr/>
          <p:nvPr/>
        </p:nvCxnSpPr>
        <p:spPr bwMode="auto">
          <a:xfrm>
            <a:off x="2286000" y="2438400"/>
            <a:ext cx="0" cy="15240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29" name="TextBox 28"/>
          <p:cNvSpPr txBox="1"/>
          <p:nvPr/>
        </p:nvSpPr>
        <p:spPr>
          <a:xfrm>
            <a:off x="2057400" y="1981200"/>
            <a:ext cx="505267" cy="246221"/>
          </a:xfrm>
          <a:prstGeom prst="rect">
            <a:avLst/>
          </a:prstGeom>
          <a:noFill/>
        </p:spPr>
        <p:txBody>
          <a:bodyPr wrap="none" rtlCol="0">
            <a:spAutoFit/>
          </a:bodyPr>
          <a:lstStyle/>
          <a:p>
            <a:r>
              <a:rPr lang="en-US" sz="1000" dirty="0" smtClean="0">
                <a:solidFill>
                  <a:srgbClr val="FF0000"/>
                </a:solidFill>
              </a:rPr>
              <a:t>TBTT</a:t>
            </a:r>
            <a:endParaRPr lang="en-US" dirty="0">
              <a:solidFill>
                <a:srgbClr val="FF0000"/>
              </a:solidFill>
            </a:endParaRPr>
          </a:p>
        </p:txBody>
      </p:sp>
      <p:sp>
        <p:nvSpPr>
          <p:cNvPr id="30" name="Rectangle 29"/>
          <p:cNvSpPr/>
          <p:nvPr/>
        </p:nvSpPr>
        <p:spPr bwMode="auto">
          <a:xfrm>
            <a:off x="3886200" y="3429000"/>
            <a:ext cx="457200"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Times New Roman" pitchFamily="18" charset="0"/>
              </a:rPr>
              <a:t>BCN</a:t>
            </a:r>
          </a:p>
        </p:txBody>
      </p:sp>
      <p:sp>
        <p:nvSpPr>
          <p:cNvPr id="31" name="TextBox 30"/>
          <p:cNvSpPr txBox="1"/>
          <p:nvPr/>
        </p:nvSpPr>
        <p:spPr>
          <a:xfrm>
            <a:off x="4114800" y="2057400"/>
            <a:ext cx="1143000" cy="461665"/>
          </a:xfrm>
          <a:prstGeom prst="rect">
            <a:avLst/>
          </a:prstGeom>
          <a:noFill/>
        </p:spPr>
        <p:txBody>
          <a:bodyPr wrap="square" rtlCol="0">
            <a:spAutoFit/>
          </a:bodyPr>
          <a:lstStyle/>
          <a:p>
            <a:r>
              <a:rPr lang="en-US" sz="1200" dirty="0" smtClean="0">
                <a:solidFill>
                  <a:srgbClr val="0000FF"/>
                </a:solidFill>
              </a:rPr>
              <a:t>PIFS separated Beacon</a:t>
            </a:r>
            <a:endParaRPr lang="en-US" sz="1200" dirty="0">
              <a:solidFill>
                <a:srgbClr val="0000FF"/>
              </a:solidFill>
            </a:endParaRPr>
          </a:p>
        </p:txBody>
      </p:sp>
      <p:cxnSp>
        <p:nvCxnSpPr>
          <p:cNvPr id="32" name="Straight Arrow Connector 31"/>
          <p:cNvCxnSpPr/>
          <p:nvPr/>
        </p:nvCxnSpPr>
        <p:spPr bwMode="auto">
          <a:xfrm>
            <a:off x="4368528" y="3724989"/>
            <a:ext cx="699806" cy="8811"/>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33" name="TextBox 32"/>
          <p:cNvSpPr txBox="1"/>
          <p:nvPr/>
        </p:nvSpPr>
        <p:spPr>
          <a:xfrm>
            <a:off x="4419600" y="3792379"/>
            <a:ext cx="898003" cy="246221"/>
          </a:xfrm>
          <a:prstGeom prst="rect">
            <a:avLst/>
          </a:prstGeom>
          <a:noFill/>
        </p:spPr>
        <p:txBody>
          <a:bodyPr wrap="none" rtlCol="0">
            <a:spAutoFit/>
          </a:bodyPr>
          <a:lstStyle/>
          <a:p>
            <a:r>
              <a:rPr lang="en-US" sz="1000" dirty="0" smtClean="0">
                <a:solidFill>
                  <a:srgbClr val="FF0000"/>
                </a:solidFill>
              </a:rPr>
              <a:t>NAV on CH1</a:t>
            </a:r>
            <a:endParaRPr lang="en-US" dirty="0">
              <a:solidFill>
                <a:srgbClr val="FF0000"/>
              </a:solidFill>
            </a:endParaRPr>
          </a:p>
        </p:txBody>
      </p:sp>
      <p:cxnSp>
        <p:nvCxnSpPr>
          <p:cNvPr id="34" name="Straight Connector 33"/>
          <p:cNvCxnSpPr/>
          <p:nvPr/>
        </p:nvCxnSpPr>
        <p:spPr bwMode="auto">
          <a:xfrm>
            <a:off x="3886200" y="2286000"/>
            <a:ext cx="0" cy="1600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5" name="TextBox 34"/>
          <p:cNvSpPr txBox="1"/>
          <p:nvPr/>
        </p:nvSpPr>
        <p:spPr>
          <a:xfrm>
            <a:off x="3657600" y="1981200"/>
            <a:ext cx="505267" cy="246221"/>
          </a:xfrm>
          <a:prstGeom prst="rect">
            <a:avLst/>
          </a:prstGeom>
          <a:noFill/>
        </p:spPr>
        <p:txBody>
          <a:bodyPr wrap="none" rtlCol="0">
            <a:spAutoFit/>
          </a:bodyPr>
          <a:lstStyle/>
          <a:p>
            <a:r>
              <a:rPr lang="en-US" sz="1000" dirty="0" smtClean="0">
                <a:solidFill>
                  <a:srgbClr val="FF0000"/>
                </a:solidFill>
              </a:rPr>
              <a:t>TBTT</a:t>
            </a:r>
            <a:endParaRPr lang="en-US" dirty="0">
              <a:solidFill>
                <a:srgbClr val="FF0000"/>
              </a:solidFill>
            </a:endParaRPr>
          </a:p>
        </p:txBody>
      </p:sp>
      <p:sp>
        <p:nvSpPr>
          <p:cNvPr id="36" name="Rectangle 35"/>
          <p:cNvSpPr/>
          <p:nvPr/>
        </p:nvSpPr>
        <p:spPr bwMode="auto">
          <a:xfrm>
            <a:off x="4458734" y="2895600"/>
            <a:ext cx="457200"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Times New Roman" pitchFamily="18" charset="0"/>
              </a:rPr>
              <a:t>BCN</a:t>
            </a:r>
          </a:p>
        </p:txBody>
      </p:sp>
      <p:cxnSp>
        <p:nvCxnSpPr>
          <p:cNvPr id="37" name="Straight Arrow Connector 36"/>
          <p:cNvCxnSpPr/>
          <p:nvPr/>
        </p:nvCxnSpPr>
        <p:spPr bwMode="auto">
          <a:xfrm>
            <a:off x="4230134" y="2438400"/>
            <a:ext cx="152400" cy="457200"/>
          </a:xfrm>
          <a:prstGeom prst="straightConnector1">
            <a:avLst/>
          </a:prstGeom>
          <a:solidFill>
            <a:schemeClr val="accent1"/>
          </a:solidFill>
          <a:ln w="19050" cap="flat" cmpd="sng" algn="ctr">
            <a:solidFill>
              <a:schemeClr val="accent6">
                <a:lumMod val="60000"/>
                <a:lumOff val="40000"/>
              </a:schemeClr>
            </a:solidFill>
            <a:prstDash val="solid"/>
            <a:round/>
            <a:headEnd type="none" w="med" len="med"/>
            <a:tailEnd type="triangle" w="med" len="med"/>
          </a:ln>
          <a:effectLst/>
        </p:spPr>
      </p:cxnSp>
      <p:sp>
        <p:nvSpPr>
          <p:cNvPr id="38" name="Rectangle 37"/>
          <p:cNvSpPr/>
          <p:nvPr/>
        </p:nvSpPr>
        <p:spPr bwMode="auto">
          <a:xfrm>
            <a:off x="5334000" y="3429000"/>
            <a:ext cx="457200"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Times New Roman" pitchFamily="18" charset="0"/>
              </a:rPr>
              <a:t>BCN</a:t>
            </a:r>
          </a:p>
        </p:txBody>
      </p:sp>
      <p:sp>
        <p:nvSpPr>
          <p:cNvPr id="39" name="TextBox 38"/>
          <p:cNvSpPr txBox="1"/>
          <p:nvPr/>
        </p:nvSpPr>
        <p:spPr>
          <a:xfrm>
            <a:off x="5562600" y="1828800"/>
            <a:ext cx="1143000" cy="461665"/>
          </a:xfrm>
          <a:prstGeom prst="rect">
            <a:avLst/>
          </a:prstGeom>
          <a:noFill/>
        </p:spPr>
        <p:txBody>
          <a:bodyPr wrap="square" rtlCol="0">
            <a:spAutoFit/>
          </a:bodyPr>
          <a:lstStyle/>
          <a:p>
            <a:r>
              <a:rPr lang="en-US" sz="1200" dirty="0" smtClean="0">
                <a:solidFill>
                  <a:srgbClr val="0000FF"/>
                </a:solidFill>
              </a:rPr>
              <a:t>PIFS separated sounding</a:t>
            </a:r>
            <a:endParaRPr lang="en-US" sz="1200" dirty="0">
              <a:solidFill>
                <a:srgbClr val="0000FF"/>
              </a:solidFill>
            </a:endParaRPr>
          </a:p>
        </p:txBody>
      </p:sp>
      <p:cxnSp>
        <p:nvCxnSpPr>
          <p:cNvPr id="40" name="Straight Arrow Connector 39"/>
          <p:cNvCxnSpPr/>
          <p:nvPr/>
        </p:nvCxnSpPr>
        <p:spPr bwMode="auto">
          <a:xfrm>
            <a:off x="5816328" y="3724989"/>
            <a:ext cx="699806" cy="8811"/>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1" name="TextBox 40"/>
          <p:cNvSpPr txBox="1"/>
          <p:nvPr/>
        </p:nvSpPr>
        <p:spPr>
          <a:xfrm>
            <a:off x="5867400" y="3792379"/>
            <a:ext cx="898003" cy="246221"/>
          </a:xfrm>
          <a:prstGeom prst="rect">
            <a:avLst/>
          </a:prstGeom>
          <a:noFill/>
        </p:spPr>
        <p:txBody>
          <a:bodyPr wrap="none" rtlCol="0">
            <a:spAutoFit/>
          </a:bodyPr>
          <a:lstStyle/>
          <a:p>
            <a:r>
              <a:rPr lang="en-US" sz="1000" dirty="0" smtClean="0">
                <a:solidFill>
                  <a:srgbClr val="FF0000"/>
                </a:solidFill>
              </a:rPr>
              <a:t>NAV on CH1</a:t>
            </a:r>
            <a:endParaRPr lang="en-US" dirty="0">
              <a:solidFill>
                <a:srgbClr val="FF0000"/>
              </a:solidFill>
            </a:endParaRPr>
          </a:p>
        </p:txBody>
      </p:sp>
      <p:cxnSp>
        <p:nvCxnSpPr>
          <p:cNvPr id="42" name="Straight Connector 41"/>
          <p:cNvCxnSpPr/>
          <p:nvPr/>
        </p:nvCxnSpPr>
        <p:spPr bwMode="auto">
          <a:xfrm>
            <a:off x="5334000" y="2286000"/>
            <a:ext cx="0" cy="1600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43" name="TextBox 42"/>
          <p:cNvSpPr txBox="1"/>
          <p:nvPr/>
        </p:nvSpPr>
        <p:spPr>
          <a:xfrm>
            <a:off x="5105400" y="1981200"/>
            <a:ext cx="505267" cy="246221"/>
          </a:xfrm>
          <a:prstGeom prst="rect">
            <a:avLst/>
          </a:prstGeom>
          <a:noFill/>
        </p:spPr>
        <p:txBody>
          <a:bodyPr wrap="none" rtlCol="0">
            <a:spAutoFit/>
          </a:bodyPr>
          <a:lstStyle/>
          <a:p>
            <a:r>
              <a:rPr lang="en-US" sz="1000" dirty="0" smtClean="0">
                <a:solidFill>
                  <a:srgbClr val="FF0000"/>
                </a:solidFill>
              </a:rPr>
              <a:t>TBTT</a:t>
            </a:r>
            <a:endParaRPr lang="en-US" dirty="0">
              <a:solidFill>
                <a:srgbClr val="FF0000"/>
              </a:solidFill>
            </a:endParaRPr>
          </a:p>
        </p:txBody>
      </p:sp>
      <p:cxnSp>
        <p:nvCxnSpPr>
          <p:cNvPr id="44" name="Straight Arrow Connector 43"/>
          <p:cNvCxnSpPr/>
          <p:nvPr/>
        </p:nvCxnSpPr>
        <p:spPr bwMode="auto">
          <a:xfrm>
            <a:off x="5677934" y="2438400"/>
            <a:ext cx="152400" cy="457200"/>
          </a:xfrm>
          <a:prstGeom prst="straightConnector1">
            <a:avLst/>
          </a:prstGeom>
          <a:solidFill>
            <a:schemeClr val="accent1"/>
          </a:solidFill>
          <a:ln w="19050" cap="flat" cmpd="sng" algn="ctr">
            <a:solidFill>
              <a:schemeClr val="accent6">
                <a:lumMod val="60000"/>
                <a:lumOff val="40000"/>
              </a:schemeClr>
            </a:solidFill>
            <a:prstDash val="solid"/>
            <a:round/>
            <a:headEnd type="none" w="med" len="med"/>
            <a:tailEnd type="triangle" w="med" len="med"/>
          </a:ln>
          <a:effectLst/>
        </p:spPr>
      </p:cxnSp>
      <p:sp>
        <p:nvSpPr>
          <p:cNvPr id="45" name="Rectangle 44"/>
          <p:cNvSpPr/>
          <p:nvPr/>
        </p:nvSpPr>
        <p:spPr bwMode="auto">
          <a:xfrm>
            <a:off x="5943600" y="2438400"/>
            <a:ext cx="152400" cy="685800"/>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6" name="Rectangle 45"/>
          <p:cNvSpPr/>
          <p:nvPr/>
        </p:nvSpPr>
        <p:spPr bwMode="auto">
          <a:xfrm>
            <a:off x="6798197" y="3429000"/>
            <a:ext cx="457200"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Times New Roman" pitchFamily="18" charset="0"/>
              </a:rPr>
              <a:t>BCN</a:t>
            </a:r>
          </a:p>
        </p:txBody>
      </p:sp>
      <p:sp>
        <p:nvSpPr>
          <p:cNvPr id="47" name="TextBox 46"/>
          <p:cNvSpPr txBox="1"/>
          <p:nvPr/>
        </p:nvSpPr>
        <p:spPr>
          <a:xfrm>
            <a:off x="7026797" y="1828800"/>
            <a:ext cx="1143000" cy="461665"/>
          </a:xfrm>
          <a:prstGeom prst="rect">
            <a:avLst/>
          </a:prstGeom>
          <a:noFill/>
        </p:spPr>
        <p:txBody>
          <a:bodyPr wrap="square" rtlCol="0">
            <a:spAutoFit/>
          </a:bodyPr>
          <a:lstStyle/>
          <a:p>
            <a:r>
              <a:rPr lang="en-US" sz="1200" dirty="0" smtClean="0">
                <a:solidFill>
                  <a:srgbClr val="0000FF"/>
                </a:solidFill>
              </a:rPr>
              <a:t>PIFS separated other</a:t>
            </a:r>
            <a:endParaRPr lang="en-US" sz="1200" dirty="0">
              <a:solidFill>
                <a:srgbClr val="0000FF"/>
              </a:solidFill>
            </a:endParaRPr>
          </a:p>
        </p:txBody>
      </p:sp>
      <p:cxnSp>
        <p:nvCxnSpPr>
          <p:cNvPr id="48" name="Straight Arrow Connector 47"/>
          <p:cNvCxnSpPr/>
          <p:nvPr/>
        </p:nvCxnSpPr>
        <p:spPr bwMode="auto">
          <a:xfrm>
            <a:off x="7280525" y="3724989"/>
            <a:ext cx="1025275" cy="8811"/>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9" name="TextBox 48"/>
          <p:cNvSpPr txBox="1"/>
          <p:nvPr/>
        </p:nvSpPr>
        <p:spPr>
          <a:xfrm>
            <a:off x="7331597" y="3792379"/>
            <a:ext cx="898003" cy="246221"/>
          </a:xfrm>
          <a:prstGeom prst="rect">
            <a:avLst/>
          </a:prstGeom>
          <a:noFill/>
        </p:spPr>
        <p:txBody>
          <a:bodyPr wrap="none" rtlCol="0">
            <a:spAutoFit/>
          </a:bodyPr>
          <a:lstStyle/>
          <a:p>
            <a:r>
              <a:rPr lang="en-US" sz="1000" dirty="0" smtClean="0">
                <a:solidFill>
                  <a:srgbClr val="FF0000"/>
                </a:solidFill>
              </a:rPr>
              <a:t>NAV on CH1</a:t>
            </a:r>
            <a:endParaRPr lang="en-US" dirty="0">
              <a:solidFill>
                <a:srgbClr val="FF0000"/>
              </a:solidFill>
            </a:endParaRPr>
          </a:p>
        </p:txBody>
      </p:sp>
      <p:cxnSp>
        <p:nvCxnSpPr>
          <p:cNvPr id="50" name="Straight Connector 49"/>
          <p:cNvCxnSpPr/>
          <p:nvPr/>
        </p:nvCxnSpPr>
        <p:spPr bwMode="auto">
          <a:xfrm>
            <a:off x="6798197" y="2286000"/>
            <a:ext cx="0" cy="1600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51" name="TextBox 50"/>
          <p:cNvSpPr txBox="1"/>
          <p:nvPr/>
        </p:nvSpPr>
        <p:spPr>
          <a:xfrm>
            <a:off x="6569597" y="1981200"/>
            <a:ext cx="505267" cy="246221"/>
          </a:xfrm>
          <a:prstGeom prst="rect">
            <a:avLst/>
          </a:prstGeom>
          <a:noFill/>
        </p:spPr>
        <p:txBody>
          <a:bodyPr wrap="none" rtlCol="0">
            <a:spAutoFit/>
          </a:bodyPr>
          <a:lstStyle/>
          <a:p>
            <a:r>
              <a:rPr lang="en-US" sz="1000" dirty="0" smtClean="0">
                <a:solidFill>
                  <a:srgbClr val="FF0000"/>
                </a:solidFill>
              </a:rPr>
              <a:t>TBTT</a:t>
            </a:r>
            <a:endParaRPr lang="en-US" dirty="0">
              <a:solidFill>
                <a:srgbClr val="FF0000"/>
              </a:solidFill>
            </a:endParaRPr>
          </a:p>
        </p:txBody>
      </p:sp>
      <p:cxnSp>
        <p:nvCxnSpPr>
          <p:cNvPr id="52" name="Straight Arrow Connector 51"/>
          <p:cNvCxnSpPr/>
          <p:nvPr/>
        </p:nvCxnSpPr>
        <p:spPr bwMode="auto">
          <a:xfrm>
            <a:off x="7162800" y="2286000"/>
            <a:ext cx="152400" cy="609600"/>
          </a:xfrm>
          <a:prstGeom prst="straightConnector1">
            <a:avLst/>
          </a:prstGeom>
          <a:solidFill>
            <a:schemeClr val="accent1"/>
          </a:solidFill>
          <a:ln w="19050" cap="flat" cmpd="sng" algn="ctr">
            <a:solidFill>
              <a:schemeClr val="accent6">
                <a:lumMod val="60000"/>
                <a:lumOff val="40000"/>
              </a:schemeClr>
            </a:solidFill>
            <a:prstDash val="solid"/>
            <a:round/>
            <a:headEnd type="none" w="med" len="med"/>
            <a:tailEnd type="triangle" w="med" len="med"/>
          </a:ln>
          <a:effectLst/>
        </p:spPr>
      </p:cxnSp>
      <p:sp>
        <p:nvSpPr>
          <p:cNvPr id="53" name="Rectangle 52"/>
          <p:cNvSpPr/>
          <p:nvPr/>
        </p:nvSpPr>
        <p:spPr bwMode="auto">
          <a:xfrm>
            <a:off x="7407796" y="2438400"/>
            <a:ext cx="898004" cy="121920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Data</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Indication of Selected </a:t>
            </a:r>
            <a:r>
              <a:rPr lang="en-US" dirty="0" err="1" smtClean="0"/>
              <a:t>Subchannel</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sz="1800" dirty="0" smtClean="0"/>
              <a:t>Selected </a:t>
            </a:r>
            <a:r>
              <a:rPr lang="en-US" sz="1800" dirty="0" err="1" smtClean="0"/>
              <a:t>subchannel</a:t>
            </a:r>
            <a:r>
              <a:rPr lang="en-US" sz="1800" dirty="0" smtClean="0"/>
              <a:t> is implicitly communicated to the AP</a:t>
            </a:r>
          </a:p>
          <a:p>
            <a:pPr lvl="1">
              <a:buFont typeface="Arial" pitchFamily="34" charset="0"/>
              <a:buChar char="•"/>
            </a:pPr>
            <a:r>
              <a:rPr lang="en-US" sz="1600" dirty="0" smtClean="0"/>
              <a:t>STA tunes to selected </a:t>
            </a:r>
            <a:r>
              <a:rPr lang="en-US" sz="1600" dirty="0" err="1" smtClean="0"/>
              <a:t>subchannel</a:t>
            </a:r>
            <a:endParaRPr lang="en-US" sz="1600" dirty="0" smtClean="0"/>
          </a:p>
          <a:p>
            <a:pPr lvl="1">
              <a:buFont typeface="Arial" pitchFamily="34" charset="0"/>
              <a:buChar char="•"/>
            </a:pPr>
            <a:r>
              <a:rPr lang="en-US" sz="1600" dirty="0" smtClean="0"/>
              <a:t>STA transmits UL frame on selected </a:t>
            </a:r>
            <a:r>
              <a:rPr lang="en-US" sz="1600" dirty="0" err="1" smtClean="0"/>
              <a:t>subchannel</a:t>
            </a:r>
            <a:endParaRPr lang="en-US" sz="1600" dirty="0" smtClean="0"/>
          </a:p>
          <a:p>
            <a:pPr lvl="1">
              <a:buFont typeface="Arial" pitchFamily="34" charset="0"/>
              <a:buChar char="•"/>
            </a:pPr>
            <a:r>
              <a:rPr lang="en-US" sz="1600" dirty="0" smtClean="0"/>
              <a:t>AP receipt of UL frame implicitly describes selected </a:t>
            </a:r>
            <a:r>
              <a:rPr lang="en-US" sz="1600" dirty="0" err="1" smtClean="0"/>
              <a:t>subchannel</a:t>
            </a:r>
            <a:endParaRPr lang="en-US" sz="1600" dirty="0" smtClean="0"/>
          </a:p>
          <a:p>
            <a:pPr lvl="1">
              <a:buFont typeface="Arial" pitchFamily="34" charset="0"/>
              <a:buChar char="•"/>
            </a:pPr>
            <a:r>
              <a:rPr lang="en-US" sz="1600" dirty="0" smtClean="0"/>
              <a:t>AP cannot send DL frame until selection is made known</a:t>
            </a:r>
          </a:p>
          <a:p>
            <a:pPr lvl="2">
              <a:buFont typeface="Arial" pitchFamily="34" charset="0"/>
              <a:buChar char="•"/>
            </a:pPr>
            <a:r>
              <a:rPr lang="en-US" sz="1400" dirty="0" smtClean="0"/>
              <a:t>AP has option to send DUP, QUAD, OCT frame to selected STA</a:t>
            </a:r>
          </a:p>
          <a:p>
            <a:pPr lvl="2">
              <a:buFont typeface="Arial" pitchFamily="34" charset="0"/>
              <a:buChar char="•"/>
            </a:pPr>
            <a:r>
              <a:rPr lang="en-US" sz="1400" dirty="0" smtClean="0"/>
              <a:t>STA responds on the selected </a:t>
            </a:r>
            <a:r>
              <a:rPr lang="en-US" sz="1400" dirty="0" err="1" smtClean="0"/>
              <a:t>subchannel</a:t>
            </a:r>
            <a:r>
              <a:rPr lang="en-US" sz="1400" dirty="0" smtClean="0"/>
              <a:t> – i.e. STA is forced to send UL which reveals channel selection</a:t>
            </a:r>
          </a:p>
          <a:p>
            <a:pPr lvl="2">
              <a:buFont typeface="Arial" pitchFamily="34" charset="0"/>
              <a:buChar char="•"/>
            </a:pPr>
            <a:r>
              <a:rPr lang="en-US" sz="1400" dirty="0" smtClean="0"/>
              <a:t>AP can then send narrower DL TX on selected </a:t>
            </a:r>
            <a:r>
              <a:rPr lang="en-US" sz="1400" dirty="0" err="1" smtClean="0"/>
              <a:t>subchannel</a:t>
            </a:r>
            <a:endParaRPr lang="en-US" sz="1400" dirty="0" smtClean="0"/>
          </a:p>
          <a:p>
            <a:pPr lvl="1">
              <a:buFont typeface="Arial" pitchFamily="34" charset="0"/>
              <a:buChar char="•"/>
            </a:pPr>
            <a:r>
              <a:rPr lang="en-US" sz="1600" dirty="0" smtClean="0"/>
              <a:t>No explicit channel change messaging required – receipt of UL frame is good enough</a:t>
            </a:r>
          </a:p>
          <a:p>
            <a:pPr lvl="1">
              <a:buFont typeface="Arial" pitchFamily="34" charset="0"/>
              <a:buChar char="•"/>
            </a:pPr>
            <a:r>
              <a:rPr lang="en-US" sz="1600" dirty="0" smtClean="0"/>
              <a:t>If STA changes channels but has nothing to send, it is not necessary to signal channel change until it has something to send or expects something in the DL direction</a:t>
            </a:r>
          </a:p>
          <a:p>
            <a:pPr lvl="1">
              <a:buFont typeface="Arial" pitchFamily="34" charset="0"/>
              <a:buChar char="•"/>
            </a:pPr>
            <a:r>
              <a:rPr lang="en-US" sz="1600" i="1" u="sng" dirty="0" smtClean="0"/>
              <a:t>AP assumes that STA remains on channel unless it is notified of a change</a:t>
            </a:r>
          </a:p>
          <a:p>
            <a:pPr>
              <a:buFont typeface="Arial"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Matthew Fischer, Broadcom</a:t>
            </a:r>
            <a:endParaRPr lang="en-GB" dirty="0"/>
          </a:p>
        </p:txBody>
      </p:sp>
      <p:sp>
        <p:nvSpPr>
          <p:cNvPr id="6" name="Date Placeholder 5"/>
          <p:cNvSpPr>
            <a:spLocks noGrp="1"/>
          </p:cNvSpPr>
          <p:nvPr>
            <p:ph type="dt" idx="15"/>
          </p:nvPr>
        </p:nvSpPr>
        <p:spPr/>
        <p:txBody>
          <a:bodyPr/>
          <a:lstStyle/>
          <a:p>
            <a:r>
              <a:rPr lang="en-US" smtClean="0"/>
              <a:t>November 2012</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Hidden Nodes</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sz="1100" dirty="0" smtClean="0"/>
              <a:t>Expected 11ah topology and propagation will create a large number of hidden nodes</a:t>
            </a:r>
          </a:p>
          <a:p>
            <a:pPr>
              <a:buFont typeface="Arial" pitchFamily="34" charset="0"/>
              <a:buChar char="•"/>
            </a:pPr>
            <a:r>
              <a:rPr lang="en-US" sz="1100" dirty="0" smtClean="0"/>
              <a:t>The use of a non-primary sub-channel for transmission can introduce additional hidden node situations</a:t>
            </a:r>
          </a:p>
          <a:p>
            <a:pPr lvl="1">
              <a:buFont typeface="Arial" pitchFamily="34" charset="0"/>
              <a:buChar char="•"/>
            </a:pPr>
            <a:r>
              <a:rPr lang="en-US" sz="1100" dirty="0" smtClean="0"/>
              <a:t>Is the FST hidden node any different from the traditional hidden node?</a:t>
            </a:r>
          </a:p>
          <a:p>
            <a:pPr lvl="2">
              <a:buFont typeface="Arial" pitchFamily="34" charset="0"/>
              <a:buChar char="•"/>
            </a:pPr>
            <a:r>
              <a:rPr lang="en-US" sz="1100" dirty="0" smtClean="0"/>
              <a:t>Not if STA transmit on </a:t>
            </a:r>
            <a:r>
              <a:rPr lang="en-US" sz="1100" dirty="0" err="1" smtClean="0"/>
              <a:t>subchannels</a:t>
            </a:r>
            <a:r>
              <a:rPr lang="en-US" sz="1100" dirty="0" smtClean="0"/>
              <a:t> only when AP can hear them</a:t>
            </a:r>
          </a:p>
          <a:p>
            <a:pPr lvl="1">
              <a:buFont typeface="Arial" pitchFamily="34" charset="0"/>
              <a:buChar char="•"/>
            </a:pPr>
            <a:r>
              <a:rPr lang="en-US" sz="1100" dirty="0" smtClean="0"/>
              <a:t>Will existing hidden node defenses work effectively for the FST case?</a:t>
            </a:r>
          </a:p>
          <a:p>
            <a:pPr lvl="2">
              <a:buFont typeface="Arial" pitchFamily="34" charset="0"/>
              <a:buChar char="•"/>
            </a:pPr>
            <a:r>
              <a:rPr lang="en-US" sz="1100" dirty="0" smtClean="0"/>
              <a:t>YES</a:t>
            </a:r>
          </a:p>
          <a:p>
            <a:pPr>
              <a:buFont typeface="Arial" pitchFamily="34" charset="0"/>
              <a:buChar char="•"/>
            </a:pPr>
            <a:r>
              <a:rPr lang="en-US" sz="1100" dirty="0" smtClean="0"/>
              <a:t>Hidden node solutions will always be part of 11ah. Solutions can use any of the following schemes</a:t>
            </a:r>
          </a:p>
          <a:p>
            <a:pPr lvl="1">
              <a:buFont typeface="Arial" pitchFamily="34" charset="0"/>
              <a:buChar char="•"/>
            </a:pPr>
            <a:r>
              <a:rPr lang="en-US" sz="1100" dirty="0" smtClean="0"/>
              <a:t>RAW</a:t>
            </a:r>
          </a:p>
          <a:p>
            <a:pPr lvl="1">
              <a:buFont typeface="Arial" pitchFamily="34" charset="0"/>
              <a:buChar char="•"/>
            </a:pPr>
            <a:r>
              <a:rPr lang="en-US" sz="1100" dirty="0" smtClean="0"/>
              <a:t>TWT</a:t>
            </a:r>
          </a:p>
          <a:p>
            <a:pPr lvl="1">
              <a:buFont typeface="Arial" pitchFamily="34" charset="0"/>
              <a:buChar char="•"/>
            </a:pPr>
            <a:r>
              <a:rPr lang="en-US" sz="1100" dirty="0" smtClean="0"/>
              <a:t>Low density/low probability of TX</a:t>
            </a:r>
          </a:p>
          <a:p>
            <a:pPr lvl="2">
              <a:buFont typeface="Arial" pitchFamily="34" charset="0"/>
              <a:buChar char="•"/>
            </a:pPr>
            <a:r>
              <a:rPr lang="en-US" sz="1100" dirty="0" smtClean="0"/>
              <a:t>E.g. low BW sensor network</a:t>
            </a:r>
          </a:p>
          <a:p>
            <a:pPr lvl="1">
              <a:buFont typeface="Arial" pitchFamily="34" charset="0"/>
              <a:buChar char="•"/>
            </a:pPr>
            <a:r>
              <a:rPr lang="en-US" sz="1100" dirty="0" smtClean="0"/>
              <a:t>Channel polling</a:t>
            </a:r>
          </a:p>
          <a:p>
            <a:pPr lvl="1">
              <a:buFont typeface="Arial" pitchFamily="34" charset="0"/>
              <a:buChar char="•"/>
            </a:pPr>
            <a:r>
              <a:rPr lang="en-US" sz="1100" dirty="0" smtClean="0"/>
              <a:t>DUP, Quad, Oct RTS/CTS</a:t>
            </a:r>
          </a:p>
          <a:p>
            <a:pPr lvl="1">
              <a:buFont typeface="Arial" pitchFamily="34" charset="0"/>
              <a:buChar char="•"/>
            </a:pPr>
            <a:r>
              <a:rPr lang="en-US" sz="1100" dirty="0" smtClean="0"/>
              <a:t>Beacon with </a:t>
            </a:r>
            <a:r>
              <a:rPr lang="en-US" sz="1100" dirty="0" err="1" smtClean="0"/>
              <a:t>subchannel</a:t>
            </a:r>
            <a:r>
              <a:rPr lang="en-US" sz="1100" dirty="0" smtClean="0"/>
              <a:t> permission bitmap</a:t>
            </a:r>
          </a:p>
          <a:p>
            <a:pPr lvl="2">
              <a:buFont typeface="Arial" pitchFamily="34" charset="0"/>
              <a:buChar char="•"/>
            </a:pPr>
            <a:r>
              <a:rPr lang="en-US" sz="1100" dirty="0" smtClean="0"/>
              <a:t>Indicates on which channels AP is able to detect and receive narrow packets (sounding is signaled separately)</a:t>
            </a:r>
          </a:p>
          <a:p>
            <a:pPr lvl="2">
              <a:buFont typeface="Arial" pitchFamily="34" charset="0"/>
              <a:buChar char="•"/>
            </a:pPr>
            <a:r>
              <a:rPr lang="en-US" sz="1100" dirty="0" smtClean="0"/>
              <a:t>AP can set any bits in the bitmap</a:t>
            </a:r>
          </a:p>
          <a:p>
            <a:pPr lvl="2">
              <a:buFont typeface="Arial" pitchFamily="34" charset="0"/>
              <a:buChar char="•"/>
            </a:pPr>
            <a:r>
              <a:rPr lang="en-US" sz="1100" dirty="0" smtClean="0"/>
              <a:t>All STA must obey bitmap settings</a:t>
            </a:r>
          </a:p>
          <a:p>
            <a:pPr lvl="2">
              <a:buFont typeface="Arial" pitchFamily="34" charset="0"/>
              <a:buChar char="•"/>
            </a:pPr>
            <a:r>
              <a:rPr lang="en-US" sz="1100" dirty="0" smtClean="0"/>
              <a:t>Allows single-</a:t>
            </a:r>
            <a:r>
              <a:rPr lang="en-US" sz="1100" dirty="0" err="1" smtClean="0"/>
              <a:t>correlator</a:t>
            </a:r>
            <a:r>
              <a:rPr lang="en-US" sz="1100" dirty="0" smtClean="0"/>
              <a:t> AP front end design</a:t>
            </a:r>
          </a:p>
          <a:p>
            <a:pPr lvl="3">
              <a:buFont typeface="Arial" pitchFamily="34" charset="0"/>
              <a:buChar char="•"/>
            </a:pPr>
            <a:r>
              <a:rPr lang="en-US" sz="1100" dirty="0" smtClean="0"/>
              <a:t>I.e. by AP setting only one bit in bitmap at a time</a:t>
            </a:r>
          </a:p>
          <a:p>
            <a:pPr>
              <a:buFont typeface="Arial" pitchFamily="34" charset="0"/>
              <a:buChar char="•"/>
            </a:pPr>
            <a:endParaRPr lang="en-US" sz="11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Matthew Fischer, Broadcom</a:t>
            </a:r>
            <a:endParaRPr lang="en-GB" dirty="0"/>
          </a:p>
        </p:txBody>
      </p:sp>
      <p:sp>
        <p:nvSpPr>
          <p:cNvPr id="6" name="Date Placeholder 5"/>
          <p:cNvSpPr>
            <a:spLocks noGrp="1"/>
          </p:cNvSpPr>
          <p:nvPr>
            <p:ph type="dt" idx="15"/>
          </p:nvPr>
        </p:nvSpPr>
        <p:spPr/>
        <p:txBody>
          <a:bodyPr/>
          <a:lstStyle/>
          <a:p>
            <a:r>
              <a:rPr lang="en-US" smtClean="0"/>
              <a:t>November 2012</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SP1</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sz="2000" dirty="0" smtClean="0"/>
              <a:t>Do you support:</a:t>
            </a:r>
          </a:p>
          <a:p>
            <a:pPr>
              <a:buFont typeface="Arial" pitchFamily="34" charset="0"/>
              <a:buChar char="•"/>
            </a:pPr>
            <a:r>
              <a:rPr lang="en-US" sz="2000" dirty="0" smtClean="0"/>
              <a:t>The inclusion in the SFD of the allowance of a STA to choose one 2 MHz </a:t>
            </a:r>
            <a:r>
              <a:rPr lang="en-US" sz="2000" dirty="0" err="1" smtClean="0"/>
              <a:t>subchannel</a:t>
            </a:r>
            <a:r>
              <a:rPr lang="en-US" sz="2000" dirty="0" smtClean="0"/>
              <a:t> of a wideband BSS on which to transmit and receive when permitted by the AP?</a:t>
            </a:r>
          </a:p>
          <a:p>
            <a:pPr>
              <a:buFont typeface="Arial" pitchFamily="34" charset="0"/>
              <a:buChar char="•"/>
            </a:pPr>
            <a:r>
              <a:rPr lang="en-US" sz="2000" dirty="0" smtClean="0"/>
              <a:t>The inclusion in the SFD of the option for the beacon to include information about subsequently transmitted frames that allow for sounding measurements to be made at recipient STAs, e.g. number of signals, type of signals, frequency location and timing ? </a:t>
            </a:r>
          </a:p>
          <a:p>
            <a:pPr>
              <a:buFont typeface="Arial" pitchFamily="34" charset="0"/>
              <a:buChar char="•"/>
            </a:pPr>
            <a:r>
              <a:rPr lang="en-US" sz="2000" dirty="0" smtClean="0"/>
              <a:t>The inclusion in the SFD the allowance for an AP to send more than one Beacon per TBTT on more than one </a:t>
            </a:r>
            <a:r>
              <a:rPr lang="en-US" sz="2000" dirty="0" err="1" smtClean="0"/>
              <a:t>subchannel</a:t>
            </a:r>
            <a:r>
              <a:rPr lang="en-US" sz="2000" dirty="0" smtClean="0"/>
              <a:t> of the BSS?</a:t>
            </a:r>
          </a:p>
          <a:p>
            <a:pPr>
              <a:buFont typeface="Arial" pitchFamily="34" charset="0"/>
              <a:buChar char="•"/>
            </a:pP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Matthew Fischer, Broadcom</a:t>
            </a:r>
            <a:endParaRPr lang="en-GB" dirty="0"/>
          </a:p>
        </p:txBody>
      </p:sp>
      <p:sp>
        <p:nvSpPr>
          <p:cNvPr id="6" name="Date Placeholder 5"/>
          <p:cNvSpPr>
            <a:spLocks noGrp="1"/>
          </p:cNvSpPr>
          <p:nvPr>
            <p:ph type="dt" idx="15"/>
          </p:nvPr>
        </p:nvSpPr>
        <p:spPr/>
        <p:txBody>
          <a:bodyPr/>
          <a:lstStyle/>
          <a:p>
            <a:r>
              <a:rPr lang="en-US" smtClean="0"/>
              <a:t>November 2012</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SP2</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dirty="0" smtClean="0"/>
              <a:t>Do you support the inclusion in the SFD of the concept of a </a:t>
            </a:r>
            <a:r>
              <a:rPr lang="en-US" dirty="0" err="1" smtClean="0"/>
              <a:t>subchannel</a:t>
            </a:r>
            <a:r>
              <a:rPr lang="en-US" dirty="0" smtClean="0"/>
              <a:t> permission bitmap in the Beacon to identify on which </a:t>
            </a:r>
            <a:r>
              <a:rPr lang="en-US" dirty="0" err="1" smtClean="0"/>
              <a:t>subchannels</a:t>
            </a:r>
            <a:r>
              <a:rPr lang="en-US" dirty="0" smtClean="0"/>
              <a:t> associated STA may transmit?</a:t>
            </a:r>
          </a:p>
          <a:p>
            <a:pPr>
              <a:buFont typeface="Arial"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Matthew Fischer, Broadcom</a:t>
            </a:r>
            <a:endParaRPr lang="en-GB" dirty="0"/>
          </a:p>
        </p:txBody>
      </p:sp>
      <p:sp>
        <p:nvSpPr>
          <p:cNvPr id="6" name="Date Placeholder 5"/>
          <p:cNvSpPr>
            <a:spLocks noGrp="1"/>
          </p:cNvSpPr>
          <p:nvPr>
            <p:ph type="dt" idx="15"/>
          </p:nvPr>
        </p:nvSpPr>
        <p:spPr/>
        <p:txBody>
          <a:bodyPr/>
          <a:lstStyle/>
          <a:p>
            <a:r>
              <a:rPr lang="en-US" smtClean="0"/>
              <a:t>November 2012</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Matthew Fischer, Broadcom</a:t>
            </a:r>
            <a:endParaRPr lang="en-GB" dirty="0"/>
          </a:p>
        </p:txBody>
      </p:sp>
      <p:sp>
        <p:nvSpPr>
          <p:cNvPr id="6" name="Date Placeholder 5"/>
          <p:cNvSpPr>
            <a:spLocks noGrp="1"/>
          </p:cNvSpPr>
          <p:nvPr>
            <p:ph type="dt" idx="15"/>
          </p:nvPr>
        </p:nvSpPr>
        <p:spPr/>
        <p:txBody>
          <a:bodyPr/>
          <a:lstStyle/>
          <a:p>
            <a:r>
              <a:rPr lang="en-US" smtClean="0"/>
              <a:t>November 2012</a:t>
            </a:r>
            <a:endParaRPr lang="en-GB" dirty="0"/>
          </a:p>
        </p:txBody>
      </p:sp>
      <p:graphicFrame>
        <p:nvGraphicFramePr>
          <p:cNvPr id="15362" name="Object 2"/>
          <p:cNvGraphicFramePr>
            <a:graphicFrameLocks noChangeAspect="1"/>
          </p:cNvGraphicFramePr>
          <p:nvPr/>
        </p:nvGraphicFramePr>
        <p:xfrm>
          <a:off x="1257300" y="1358900"/>
          <a:ext cx="6464300" cy="4584700"/>
        </p:xfrm>
        <a:graphic>
          <a:graphicData uri="http://schemas.openxmlformats.org/presentationml/2006/ole">
            <p:oleObj spid="_x0000_s15368" name="Macro-Enabled Template" r:id="rId3" imgW="8513727" imgH="6040751" progId="Word.DocumentMacroEnabled.12">
              <p:embed/>
            </p:oleObj>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Matthew Fischer, Broadcom</a:t>
            </a:r>
            <a:endParaRPr lang="en-GB" dirty="0"/>
          </a:p>
        </p:txBody>
      </p:sp>
      <p:sp>
        <p:nvSpPr>
          <p:cNvPr id="6" name="Date Placeholder 5"/>
          <p:cNvSpPr>
            <a:spLocks noGrp="1"/>
          </p:cNvSpPr>
          <p:nvPr>
            <p:ph type="dt" idx="15"/>
          </p:nvPr>
        </p:nvSpPr>
        <p:spPr/>
        <p:txBody>
          <a:bodyPr/>
          <a:lstStyle/>
          <a:p>
            <a:r>
              <a:rPr lang="en-US" smtClean="0"/>
              <a:t>November 2012</a:t>
            </a:r>
            <a:endParaRPr lang="en-GB" dirty="0"/>
          </a:p>
        </p:txBody>
      </p:sp>
      <p:graphicFrame>
        <p:nvGraphicFramePr>
          <p:cNvPr id="16386" name="Object 2"/>
          <p:cNvGraphicFramePr>
            <a:graphicFrameLocks noChangeAspect="1"/>
          </p:cNvGraphicFramePr>
          <p:nvPr/>
        </p:nvGraphicFramePr>
        <p:xfrm>
          <a:off x="1295400" y="990600"/>
          <a:ext cx="6451600" cy="5499100"/>
        </p:xfrm>
        <a:graphic>
          <a:graphicData uri="http://schemas.openxmlformats.org/presentationml/2006/ole">
            <p:oleObj spid="_x0000_s16392" name="Macro-Enabled Template" r:id="rId3" imgW="8534077" imgH="7300249" progId="Word.DocumentMacroEnabled.12">
              <p:embed/>
            </p:oleObj>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November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Matthew Fischer, Broadcom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Frequency Selective “Narrow-band” Transmission by STA associated in a “wide BW” BSS</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Frequency Selective Transmission</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sz="1400" dirty="0" smtClean="0"/>
              <a:t>The main motivation is to reduce the probability of deep fades that are much more likely to occur with transmissions over 1 or 2MHz channels in 11ah as opposed to </a:t>
            </a:r>
            <a:r>
              <a:rPr lang="en-US" sz="1400" dirty="0" err="1" smtClean="0"/>
              <a:t>WiFi’s</a:t>
            </a:r>
            <a:r>
              <a:rPr lang="en-US" sz="1400" dirty="0" smtClean="0"/>
              <a:t> traditional 20MHz channels. </a:t>
            </a:r>
          </a:p>
          <a:p>
            <a:pPr lvl="1">
              <a:buFont typeface="Arial" pitchFamily="34" charset="0"/>
              <a:buChar char="•"/>
            </a:pPr>
            <a:r>
              <a:rPr lang="en-US" sz="1200" dirty="0" smtClean="0"/>
              <a:t>We assumed 1MHz gains 13dB in link budget over 20MHz ‘by default’ but there is high risk of giving up most of the gains due to absence of frequency diversity especially in indoor channels as will be shown</a:t>
            </a:r>
          </a:p>
          <a:p>
            <a:pPr lvl="1">
              <a:buFont typeface="Arial" pitchFamily="34" charset="0"/>
              <a:buChar char="•"/>
            </a:pPr>
            <a:r>
              <a:rPr lang="en-US" sz="1200" dirty="0" smtClean="0"/>
              <a:t>1MHz indoors is equivalent to 2-3 tones in current .11 systems</a:t>
            </a:r>
          </a:p>
          <a:p>
            <a:pPr>
              <a:buFont typeface="Arial" pitchFamily="34" charset="0"/>
              <a:buChar char="•"/>
            </a:pPr>
            <a:endParaRPr lang="en-US" sz="1400" dirty="0" smtClean="0"/>
          </a:p>
          <a:p>
            <a:pPr>
              <a:buFont typeface="Arial" pitchFamily="34" charset="0"/>
              <a:buChar char="•"/>
            </a:pPr>
            <a:r>
              <a:rPr lang="en-US" sz="1400" dirty="0" smtClean="0"/>
              <a:t>The proposed optional scheme allows a device who wants (or limited) to operate on a 1/2MHz </a:t>
            </a:r>
            <a:r>
              <a:rPr lang="en-US" sz="1400" dirty="0" err="1" smtClean="0"/>
              <a:t>subband</a:t>
            </a:r>
            <a:r>
              <a:rPr lang="en-US" sz="1400" dirty="0" smtClean="0"/>
              <a:t> in a BSS supporting higher BW, e.g.8MHz, to find the best </a:t>
            </a:r>
            <a:r>
              <a:rPr lang="en-US" sz="1400" dirty="0" err="1" smtClean="0"/>
              <a:t>subband</a:t>
            </a:r>
            <a:r>
              <a:rPr lang="en-US" sz="1400" dirty="0" smtClean="0"/>
              <a:t> and send/receive transmissions on that </a:t>
            </a:r>
            <a:r>
              <a:rPr lang="en-US" sz="1400" dirty="0" err="1" smtClean="0"/>
              <a:t>subband</a:t>
            </a:r>
            <a:endParaRPr lang="en-US" sz="1400" dirty="0" smtClean="0"/>
          </a:p>
          <a:p>
            <a:pPr>
              <a:buFont typeface="Arial" pitchFamily="34" charset="0"/>
              <a:buChar char="•"/>
            </a:pPr>
            <a:r>
              <a:rPr lang="en-US" sz="1400" dirty="0" smtClean="0"/>
              <a:t>A device may, for example, only be interested in finding a better </a:t>
            </a:r>
            <a:r>
              <a:rPr lang="en-US" sz="1400" dirty="0" err="1" smtClean="0"/>
              <a:t>subband</a:t>
            </a:r>
            <a:r>
              <a:rPr lang="en-US" sz="1400" dirty="0" smtClean="0"/>
              <a:t> to operate on if its transmission MCS on its initial </a:t>
            </a:r>
            <a:r>
              <a:rPr lang="en-US" sz="1400" dirty="0" err="1" smtClean="0"/>
              <a:t>subband</a:t>
            </a:r>
            <a:r>
              <a:rPr lang="en-US" sz="1400" dirty="0" smtClean="0"/>
              <a:t> choice is low – a mere 3dB gain can double the bit rate of a device using MCS0 and halve its power consumption. </a:t>
            </a:r>
          </a:p>
          <a:p>
            <a:pPr>
              <a:buFont typeface="Arial" pitchFamily="34" charset="0"/>
              <a:buChar char="•"/>
            </a:pPr>
            <a:r>
              <a:rPr lang="en-US" sz="1400" dirty="0" smtClean="0"/>
              <a:t>Implementation of </a:t>
            </a:r>
            <a:r>
              <a:rPr lang="en-US" sz="1400" dirty="0" err="1" smtClean="0"/>
              <a:t>subband</a:t>
            </a:r>
            <a:r>
              <a:rPr lang="en-US" sz="1400" dirty="0" smtClean="0"/>
              <a:t> selection turns narrowband transmission to an advantage rather than disadvantage because a device can ride the peak of the channel</a:t>
            </a:r>
          </a:p>
          <a:p>
            <a:pPr>
              <a:buFont typeface="Arial" pitchFamily="34" charset="0"/>
              <a:buChar char="•"/>
            </a:pPr>
            <a:endParaRPr lang="en-US" sz="14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Matthew Fischer, Broadcom</a:t>
            </a:r>
            <a:endParaRPr lang="en-GB" dirty="0"/>
          </a:p>
        </p:txBody>
      </p:sp>
      <p:sp>
        <p:nvSpPr>
          <p:cNvPr id="6" name="Date Placeholder 5"/>
          <p:cNvSpPr>
            <a:spLocks noGrp="1"/>
          </p:cNvSpPr>
          <p:nvPr>
            <p:ph type="dt" idx="15"/>
          </p:nvPr>
        </p:nvSpPr>
        <p:spPr/>
        <p:txBody>
          <a:bodyPr/>
          <a:lstStyle/>
          <a:p>
            <a:r>
              <a:rPr lang="en-US" smtClean="0"/>
              <a:t>November 2012</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2012</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Matthew Fischer, Broadcom</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11nD Channel Results (1x1)</a:t>
            </a:r>
            <a:endParaRPr lang="en-US" dirty="0"/>
          </a:p>
        </p:txBody>
      </p:sp>
      <p:sp>
        <p:nvSpPr>
          <p:cNvPr id="10242" name="Rectangle 2"/>
          <p:cNvSpPr>
            <a:spLocks noGrp="1" noChangeArrowheads="1"/>
          </p:cNvSpPr>
          <p:nvPr>
            <p:ph type="body" idx="1"/>
          </p:nvPr>
        </p:nvSpPr>
        <p:spPr>
          <a:xfrm>
            <a:off x="685800" y="1981200"/>
            <a:ext cx="2971800" cy="4208463"/>
          </a:xfrm>
          <a:ln/>
        </p:spPr>
        <p:txBody>
          <a:bodyPr/>
          <a:lstStyle/>
          <a:p>
            <a:pPr>
              <a:buFont typeface="Arial" pitchFamily="34" charset="0"/>
              <a:buChar char="•"/>
            </a:pPr>
            <a:r>
              <a:rPr lang="en-US" sz="1600" dirty="0" smtClean="0"/>
              <a:t>Significant gain (7dB at 1 percentile) can be achieved by just selecting the better one 1MHz channel out of two 1MHz channels spaced 4MHz apart. </a:t>
            </a:r>
          </a:p>
          <a:p>
            <a:pPr lvl="0">
              <a:buFont typeface="Arial" pitchFamily="34" charset="0"/>
              <a:buChar char="•"/>
            </a:pPr>
            <a:endParaRPr lang="en-US" sz="1600" dirty="0" smtClean="0"/>
          </a:p>
          <a:p>
            <a:pPr lvl="0">
              <a:buFont typeface="Arial" pitchFamily="34" charset="0"/>
              <a:buChar char="•"/>
            </a:pPr>
            <a:r>
              <a:rPr lang="en-US" sz="1600" dirty="0" smtClean="0"/>
              <a:t>The gain is almost the same as selecting the best  1 MHz channel out of four consecutive 1MHz channel </a:t>
            </a:r>
          </a:p>
          <a:p>
            <a:pPr lvl="0">
              <a:buFont typeface="Arial" pitchFamily="34" charset="0"/>
              <a:buChar char="•"/>
            </a:pPr>
            <a:endParaRPr lang="en-US" sz="1600" dirty="0" smtClean="0"/>
          </a:p>
          <a:p>
            <a:pPr lvl="0">
              <a:buFont typeface="Arial" pitchFamily="34" charset="0"/>
              <a:buChar char="•"/>
            </a:pPr>
            <a:r>
              <a:rPr lang="en-US" sz="1600" dirty="0" smtClean="0"/>
              <a:t>4dB worse than selecting the best 1 MHz channel in the 8MHz BSS</a:t>
            </a:r>
          </a:p>
          <a:p>
            <a:pPr>
              <a:buFont typeface="Arial" pitchFamily="34" charset="0"/>
              <a:buChar char="•"/>
            </a:pPr>
            <a:endParaRPr lang="en-US" sz="1600" dirty="0"/>
          </a:p>
        </p:txBody>
      </p:sp>
      <p:pic>
        <p:nvPicPr>
          <p:cNvPr id="7" name="Picture 2" descr="image001"/>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048000" y="1828800"/>
            <a:ext cx="5791200" cy="472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Outdoor SCM Results (1x1) </a:t>
            </a:r>
            <a:endParaRPr lang="en-US" dirty="0"/>
          </a:p>
        </p:txBody>
      </p:sp>
      <p:sp>
        <p:nvSpPr>
          <p:cNvPr id="3" name="Content Placeholder 2"/>
          <p:cNvSpPr>
            <a:spLocks noGrp="1"/>
          </p:cNvSpPr>
          <p:nvPr>
            <p:ph idx="1"/>
          </p:nvPr>
        </p:nvSpPr>
        <p:spPr>
          <a:xfrm>
            <a:off x="685800" y="1981201"/>
            <a:ext cx="7770813" cy="1066800"/>
          </a:xfrm>
        </p:spPr>
        <p:txBody>
          <a:bodyPr/>
          <a:lstStyle/>
          <a:p>
            <a:pPr>
              <a:buFont typeface="Arial" pitchFamily="34" charset="0"/>
              <a:buChar char="•"/>
            </a:pPr>
            <a:r>
              <a:rPr lang="en-US" sz="1800" dirty="0" smtClean="0"/>
              <a:t>With larger delay spread the required margin is reduced (and especially Urban Macro exhibits good diversity within 1MHz) but gains from choosing best band are still high (8dB for Suburban Macro)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Matthew Fischer, Broadcom</a:t>
            </a:r>
            <a:endParaRPr lang="en-GB" dirty="0"/>
          </a:p>
        </p:txBody>
      </p:sp>
      <p:sp>
        <p:nvSpPr>
          <p:cNvPr id="6" name="Date Placeholder 5"/>
          <p:cNvSpPr>
            <a:spLocks noGrp="1"/>
          </p:cNvSpPr>
          <p:nvPr>
            <p:ph type="dt" idx="15"/>
          </p:nvPr>
        </p:nvSpPr>
        <p:spPr/>
        <p:txBody>
          <a:bodyPr/>
          <a:lstStyle/>
          <a:p>
            <a:r>
              <a:rPr lang="en-US" smtClean="0"/>
              <a:t>November 2012</a:t>
            </a:r>
            <a:endParaRPr lang="en-GB" dirty="0"/>
          </a:p>
        </p:txBody>
      </p:sp>
      <p:pic>
        <p:nvPicPr>
          <p:cNvPr id="7" name="Picture 2"/>
          <p:cNvPicPr>
            <a:picLocks noChangeAspect="1" noChangeArrowheads="1"/>
          </p:cNvPicPr>
          <p:nvPr/>
        </p:nvPicPr>
        <p:blipFill>
          <a:blip r:embed="rId2" cstate="print"/>
          <a:srcRect/>
          <a:stretch>
            <a:fillRect/>
          </a:stretch>
        </p:blipFill>
        <p:spPr bwMode="auto">
          <a:xfrm>
            <a:off x="228600" y="3048000"/>
            <a:ext cx="4114800" cy="3086100"/>
          </a:xfrm>
          <a:prstGeom prst="rect">
            <a:avLst/>
          </a:prstGeom>
          <a:noFill/>
          <a:ln w="9525">
            <a:noFill/>
            <a:miter lim="800000"/>
            <a:headEnd/>
            <a:tailEnd/>
          </a:ln>
          <a:effectLst/>
        </p:spPr>
      </p:pic>
      <p:pic>
        <p:nvPicPr>
          <p:cNvPr id="8" name="Picture 3"/>
          <p:cNvPicPr>
            <a:picLocks noChangeAspect="1" noChangeArrowheads="1"/>
          </p:cNvPicPr>
          <p:nvPr/>
        </p:nvPicPr>
        <p:blipFill>
          <a:blip r:embed="rId3" cstate="print"/>
          <a:srcRect/>
          <a:stretch>
            <a:fillRect/>
          </a:stretch>
        </p:blipFill>
        <p:spPr bwMode="auto">
          <a:xfrm>
            <a:off x="4800600" y="3048000"/>
            <a:ext cx="4114800" cy="3086100"/>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Outdoor SCM Urban Micro with low Doppler</a:t>
            </a:r>
            <a:endParaRPr lang="en-US" sz="2800" dirty="0"/>
          </a:p>
        </p:txBody>
      </p:sp>
      <p:sp>
        <p:nvSpPr>
          <p:cNvPr id="3" name="Content Placeholder 2"/>
          <p:cNvSpPr>
            <a:spLocks noGrp="1"/>
          </p:cNvSpPr>
          <p:nvPr>
            <p:ph idx="1"/>
          </p:nvPr>
        </p:nvSpPr>
        <p:spPr>
          <a:xfrm>
            <a:off x="685800" y="1981201"/>
            <a:ext cx="7770813" cy="1143000"/>
          </a:xfrm>
        </p:spPr>
        <p:txBody>
          <a:bodyPr/>
          <a:lstStyle/>
          <a:p>
            <a:pPr>
              <a:buFont typeface="Arial" pitchFamily="34" charset="0"/>
              <a:buChar char="•"/>
            </a:pPr>
            <a:r>
              <a:rPr lang="en-US" sz="1800" dirty="0" smtClean="0"/>
              <a:t>Achieving gain with pedestrian speeds require faster </a:t>
            </a:r>
            <a:r>
              <a:rPr lang="en-US" sz="1800" dirty="0" err="1" smtClean="0"/>
              <a:t>subband</a:t>
            </a:r>
            <a:r>
              <a:rPr lang="en-US" sz="1800" dirty="0" smtClean="0"/>
              <a:t> selection than every 100mS but static STA get the full gain even with 0.5sec delay between </a:t>
            </a:r>
            <a:r>
              <a:rPr lang="en-US" sz="1800" dirty="0" err="1" smtClean="0"/>
              <a:t>subband</a:t>
            </a:r>
            <a:r>
              <a:rPr lang="en-US" sz="1800" dirty="0" smtClean="0"/>
              <a:t> selection and utilization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Matthew Fischer, Broadcom</a:t>
            </a:r>
            <a:endParaRPr lang="en-GB" dirty="0"/>
          </a:p>
        </p:txBody>
      </p:sp>
      <p:sp>
        <p:nvSpPr>
          <p:cNvPr id="6" name="Date Placeholder 5"/>
          <p:cNvSpPr>
            <a:spLocks noGrp="1"/>
          </p:cNvSpPr>
          <p:nvPr>
            <p:ph type="dt" idx="15"/>
          </p:nvPr>
        </p:nvSpPr>
        <p:spPr/>
        <p:txBody>
          <a:bodyPr/>
          <a:lstStyle/>
          <a:p>
            <a:r>
              <a:rPr lang="en-US" smtClean="0"/>
              <a:t>November 2012</a:t>
            </a:r>
            <a:endParaRPr lang="en-GB" dirty="0"/>
          </a:p>
        </p:txBody>
      </p:sp>
      <p:pic>
        <p:nvPicPr>
          <p:cNvPr id="7" name="Picture 4"/>
          <p:cNvPicPr>
            <a:picLocks noChangeAspect="1" noChangeArrowheads="1"/>
          </p:cNvPicPr>
          <p:nvPr/>
        </p:nvPicPr>
        <p:blipFill>
          <a:blip r:embed="rId2" cstate="print"/>
          <a:srcRect/>
          <a:stretch>
            <a:fillRect/>
          </a:stretch>
        </p:blipFill>
        <p:spPr bwMode="auto">
          <a:xfrm>
            <a:off x="2209800" y="2895600"/>
            <a:ext cx="4843463" cy="3622530"/>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11nD SIMO (1x2) Results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Matthew Fischer, Broadcom</a:t>
            </a:r>
            <a:endParaRPr lang="en-GB" dirty="0"/>
          </a:p>
        </p:txBody>
      </p:sp>
      <p:sp>
        <p:nvSpPr>
          <p:cNvPr id="6" name="Date Placeholder 5"/>
          <p:cNvSpPr>
            <a:spLocks noGrp="1"/>
          </p:cNvSpPr>
          <p:nvPr>
            <p:ph type="dt" idx="15"/>
          </p:nvPr>
        </p:nvSpPr>
        <p:spPr/>
        <p:txBody>
          <a:bodyPr/>
          <a:lstStyle/>
          <a:p>
            <a:r>
              <a:rPr lang="en-US" smtClean="0"/>
              <a:t>November 2012</a:t>
            </a:r>
            <a:endParaRPr lang="en-GB" dirty="0"/>
          </a:p>
        </p:txBody>
      </p:sp>
      <p:pic>
        <p:nvPicPr>
          <p:cNvPr id="7" name="Picture 3" descr="image00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057400" y="1524000"/>
            <a:ext cx="4800600" cy="505557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43</TotalTime>
  <Words>1109</Words>
  <Application>Microsoft Office PowerPoint</Application>
  <PresentationFormat>On-screen Show (4:3)</PresentationFormat>
  <Paragraphs>149</Paragraphs>
  <Slides>14</Slides>
  <Notes>3</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14</vt:i4>
      </vt:variant>
    </vt:vector>
  </HeadingPairs>
  <TitlesOfParts>
    <vt:vector size="17" baseType="lpstr">
      <vt:lpstr>802-11-Submission</vt:lpstr>
      <vt:lpstr>Template</vt:lpstr>
      <vt:lpstr>Macro-Enabled Template</vt:lpstr>
      <vt:lpstr>Frequency Selective Transmission</vt:lpstr>
      <vt:lpstr>Slide 2</vt:lpstr>
      <vt:lpstr>Slide 3</vt:lpstr>
      <vt:lpstr>Abstract</vt:lpstr>
      <vt:lpstr>Frequency Selective Transmission</vt:lpstr>
      <vt:lpstr>11nD Channel Results (1x1)</vt:lpstr>
      <vt:lpstr>Outdoor SCM Results (1x1) </vt:lpstr>
      <vt:lpstr>Outdoor SCM Urban Micro with low Doppler</vt:lpstr>
      <vt:lpstr>11nD SIMO (1x2) Results</vt:lpstr>
      <vt:lpstr>Sounding for Best Subchannel</vt:lpstr>
      <vt:lpstr>Indication of Selected Subchannel</vt:lpstr>
      <vt:lpstr>Hidden Nodes</vt:lpstr>
      <vt:lpstr>SP1</vt:lpstr>
      <vt:lpstr>SP2</vt:lpstr>
    </vt:vector>
  </TitlesOfParts>
  <Company>Broadcom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Frequency Selective Transmission</dc:title>
  <dc:creator>Matthew Fischer</dc:creator>
  <cp:lastModifiedBy>Matthew Fischer</cp:lastModifiedBy>
  <cp:revision>11</cp:revision>
  <cp:lastPrinted>1601-01-01T00:00:00Z</cp:lastPrinted>
  <dcterms:created xsi:type="dcterms:W3CDTF">2012-11-09T19:49:39Z</dcterms:created>
  <dcterms:modified xsi:type="dcterms:W3CDTF">2012-11-09T21:57:29Z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-673012332</vt:i4>
  </property>
  <property fmtid="{D5CDD505-2E9C-101B-9397-08002B2CF9AE}" pid="3" name="_NewReviewCycle">
    <vt:lpwstr/>
  </property>
  <property fmtid="{D5CDD505-2E9C-101B-9397-08002B2CF9AE}" pid="4" name="_EmailSubject">
    <vt:lpwstr>Frequency Selective Transmission pptx uploaded</vt:lpwstr>
  </property>
  <property fmtid="{D5CDD505-2E9C-101B-9397-08002B2CF9AE}" pid="5" name="_AuthorEmail">
    <vt:lpwstr>rporat@broadcom.com</vt:lpwstr>
  </property>
  <property fmtid="{D5CDD505-2E9C-101B-9397-08002B2CF9AE}" pid="6" name="_AuthorEmailDisplayName">
    <vt:lpwstr>Ron Porat</vt:lpwstr>
  </property>
  <property fmtid="{D5CDD505-2E9C-101B-9397-08002B2CF9AE}" pid="7" name="_PreviousAdHocReviewCycleID">
    <vt:i4>1176349884</vt:i4>
  </property>
</Properties>
</file>