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dotm" ContentType="application/vnd.ms-word.template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m" ContentType="application/vnd.ms-word.document.macroEnabled.12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389" r:id="rId2"/>
    <p:sldId id="520" r:id="rId3"/>
    <p:sldId id="521" r:id="rId4"/>
    <p:sldId id="447" r:id="rId5"/>
    <p:sldId id="453" r:id="rId6"/>
    <p:sldId id="503" r:id="rId7"/>
    <p:sldId id="467" r:id="rId8"/>
    <p:sldId id="493" r:id="rId9"/>
    <p:sldId id="494" r:id="rId10"/>
    <p:sldId id="506" r:id="rId11"/>
    <p:sldId id="469" r:id="rId12"/>
    <p:sldId id="480" r:id="rId13"/>
    <p:sldId id="481" r:id="rId14"/>
    <p:sldId id="492" r:id="rId15"/>
    <p:sldId id="486" r:id="rId16"/>
    <p:sldId id="487" r:id="rId17"/>
    <p:sldId id="465" r:id="rId18"/>
    <p:sldId id="475" r:id="rId19"/>
    <p:sldId id="470" r:id="rId20"/>
    <p:sldId id="508" r:id="rId21"/>
    <p:sldId id="477" r:id="rId22"/>
    <p:sldId id="468" r:id="rId23"/>
    <p:sldId id="515" r:id="rId24"/>
    <p:sldId id="516" r:id="rId25"/>
    <p:sldId id="517" r:id="rId26"/>
    <p:sldId id="518" r:id="rId27"/>
    <p:sldId id="454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8FE"/>
    <a:srgbClr val="3399FF"/>
    <a:srgbClr val="83BFF1"/>
    <a:srgbClr val="66FF66"/>
    <a:srgbClr val="FFCC00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814" autoAdjust="0"/>
    <p:restoredTop sz="85325" autoAdjust="0"/>
  </p:normalViewPr>
  <p:slideViewPr>
    <p:cSldViewPr snapToObjects="1">
      <p:cViewPr varScale="1">
        <p:scale>
          <a:sx n="75" d="100"/>
          <a:sy n="75" d="100"/>
        </p:scale>
        <p:origin x="-9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688" y="-114"/>
      </p:cViewPr>
      <p:guideLst>
        <p:guide orient="horz" pos="2923"/>
        <p:guide pos="218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Filename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16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 smtClean="0"/>
              <a:t>Filename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118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Filename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574EA27-B91D-4ADE-95CC-1448B54EC9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2EFAA3E3-987F-4FCE-B0A1-1D2278CBF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8CE9F9CF-3121-4AF5-95C4-3FA2B5B427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Eric Wong, Broadcom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2716ED19-D27A-43A3-82AF-CF4240BA6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Eric Wong, Broadcom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8427DC16-8487-4687-B614-64F9F531C3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Eric Wong, Broadcom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E049E0A4-D13C-48AD-B305-EC11398105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November 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Slide </a:t>
            </a:r>
            <a:fld id="{4BE23980-0B66-44B1-9D24-F7EED9DFE4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11-12/1330r0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package" Target="../embeddings/Microsoft_Word_Macro-Enabled_Template1.dotm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Macro-Enabled_Document2.docm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Macro-Enabled_Document3.docm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Two-Hop Relay Function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2012-11-12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Slide </a:t>
            </a:r>
            <a:fld id="{F27632E4-6864-4945-9411-3D2F8770E204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58818"/>
              </p:ext>
            </p:extLst>
          </p:nvPr>
        </p:nvGraphicFramePr>
        <p:xfrm>
          <a:off x="1208088" y="2622495"/>
          <a:ext cx="6481762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Template" r:id="rId5" imgW="9761040" imgH="4248000" progId="Word.TemplateMacroEnabled.12">
                  <p:embed/>
                </p:oleObj>
              </mc:Choice>
              <mc:Fallback>
                <p:oleObj name="Template" r:id="rId5" imgW="9761040" imgH="4248000" progId="Word.Template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622495"/>
                        <a:ext cx="6481762" cy="281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225109" y="22145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883650" y="1863309"/>
            <a:ext cx="5415105" cy="1542295"/>
            <a:chOff x="1979815" y="1863309"/>
            <a:chExt cx="5415105" cy="1542295"/>
          </a:xfrm>
        </p:grpSpPr>
        <p:grpSp>
          <p:nvGrpSpPr>
            <p:cNvPr id="6" name="Group 18"/>
            <p:cNvGrpSpPr/>
            <p:nvPr/>
          </p:nvGrpSpPr>
          <p:grpSpPr>
            <a:xfrm>
              <a:off x="1979815" y="1863309"/>
              <a:ext cx="5415105" cy="1542295"/>
              <a:chOff x="1979815" y="1863309"/>
              <a:chExt cx="5415105" cy="1542295"/>
            </a:xfrm>
          </p:grpSpPr>
          <p:grpSp>
            <p:nvGrpSpPr>
              <p:cNvPr id="7" name="Group 67"/>
              <p:cNvGrpSpPr/>
              <p:nvPr/>
            </p:nvGrpSpPr>
            <p:grpSpPr>
              <a:xfrm>
                <a:off x="1979815" y="2705100"/>
                <a:ext cx="5415105" cy="700504"/>
                <a:chOff x="1979815" y="2705100"/>
                <a:chExt cx="5415105" cy="700504"/>
              </a:xfrm>
            </p:grpSpPr>
            <p:sp>
              <p:nvSpPr>
                <p:cNvPr id="11" name="Oval 10"/>
                <p:cNvSpPr>
                  <a:spLocks noChangeAspect="1"/>
                </p:cNvSpPr>
                <p:nvPr/>
              </p:nvSpPr>
              <p:spPr bwMode="auto">
                <a:xfrm>
                  <a:off x="2109060" y="2724150"/>
                  <a:ext cx="323850" cy="323850"/>
                </a:xfrm>
                <a:prstGeom prst="ellipse">
                  <a:avLst/>
                </a:prstGeom>
                <a:solidFill>
                  <a:srgbClr val="0070C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" name="Oval 11"/>
                <p:cNvSpPr>
                  <a:spLocks noChangeAspect="1"/>
                </p:cNvSpPr>
                <p:nvPr/>
              </p:nvSpPr>
              <p:spPr bwMode="auto">
                <a:xfrm>
                  <a:off x="6916536" y="2724150"/>
                  <a:ext cx="342900" cy="342900"/>
                </a:xfrm>
                <a:prstGeom prst="ellipse">
                  <a:avLst/>
                </a:prstGeom>
                <a:solidFill>
                  <a:srgbClr val="0070C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3" name="Oval 12"/>
                <p:cNvSpPr>
                  <a:spLocks noChangeAspect="1"/>
                </p:cNvSpPr>
                <p:nvPr/>
              </p:nvSpPr>
              <p:spPr bwMode="auto">
                <a:xfrm>
                  <a:off x="4533595" y="2705100"/>
                  <a:ext cx="342900" cy="342900"/>
                </a:xfrm>
                <a:prstGeom prst="ellipse">
                  <a:avLst/>
                </a:prstGeom>
                <a:solidFill>
                  <a:srgbClr val="FF0000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 bwMode="auto">
                <a:xfrm flipV="1">
                  <a:off x="2555584" y="2895600"/>
                  <a:ext cx="1939606" cy="549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sm" len="sm"/>
                  <a:tailEnd type="arrow" w="med" len="med"/>
                </a:ln>
                <a:effectLst/>
              </p:spPr>
            </p:cxnSp>
            <p:cxnSp>
              <p:nvCxnSpPr>
                <p:cNvPr id="16" name="Straight Arrow Connector 15"/>
                <p:cNvCxnSpPr/>
                <p:nvPr/>
              </p:nvCxnSpPr>
              <p:spPr bwMode="auto">
                <a:xfrm flipV="1">
                  <a:off x="4945387" y="2895600"/>
                  <a:ext cx="1873764" cy="366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2">
                      <a:lumMod val="50000"/>
                      <a:lumOff val="50000"/>
                    </a:schemeClr>
                  </a:solidFill>
                  <a:prstDash val="solid"/>
                  <a:round/>
                  <a:headEnd type="none" w="sm" len="sm"/>
                  <a:tailEnd type="arrow" w="med" len="med"/>
                </a:ln>
                <a:effectLst/>
              </p:spPr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1979815" y="3044950"/>
                  <a:ext cx="5757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libri" pitchFamily="34" charset="0"/>
                    </a:rPr>
                    <a:t>STA</a:t>
                  </a:r>
                  <a:endParaRPr lang="en-US" sz="1600" b="1" dirty="0">
                    <a:latin typeface="Calibri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19151" y="3067050"/>
                  <a:ext cx="5757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libri" pitchFamily="34" charset="0"/>
                    </a:rPr>
                    <a:t>AP</a:t>
                  </a:r>
                  <a:endParaRPr lang="en-US" sz="1600" b="1" dirty="0">
                    <a:latin typeface="Calibri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379975" y="3048000"/>
                  <a:ext cx="6525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latin typeface="Calibri" pitchFamily="34" charset="0"/>
                    </a:rPr>
                    <a:t>Relay</a:t>
                  </a:r>
                  <a:endParaRPr lang="en-US" sz="1600" b="1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3323672" y="1863309"/>
                <a:ext cx="2688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070C0"/>
                    </a:solidFill>
                    <a:latin typeface="Calibri" pitchFamily="34" charset="0"/>
                  </a:rPr>
                  <a:t>U</a:t>
                </a:r>
                <a:r>
                  <a:rPr lang="en-US" sz="1400" b="1" i="1" baseline="-25000" dirty="0" smtClean="0">
                    <a:solidFill>
                      <a:srgbClr val="0070C0"/>
                    </a:solidFill>
                    <a:latin typeface="Calibri" pitchFamily="34" charset="0"/>
                  </a:rPr>
                  <a:t>1 </a:t>
                </a:r>
                <a:r>
                  <a:rPr lang="en-US" sz="14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(Outdoor Macro)</a:t>
                </a:r>
                <a:endParaRPr lang="en-US" sz="14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55584" y="2901090"/>
                <a:ext cx="18634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070C0"/>
                    </a:solidFill>
                    <a:latin typeface="Calibri" pitchFamily="34" charset="0"/>
                  </a:rPr>
                  <a:t>V</a:t>
                </a:r>
                <a:r>
                  <a:rPr lang="en-US" sz="1400" b="1" i="1" baseline="-25000" dirty="0" smtClean="0">
                    <a:solidFill>
                      <a:srgbClr val="0070C0"/>
                    </a:solidFill>
                    <a:latin typeface="Calibri" pitchFamily="34" charset="0"/>
                  </a:rPr>
                  <a:t>1 </a:t>
                </a:r>
                <a:r>
                  <a:rPr lang="en-US" sz="14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(Outdoor Dev-Dev)</a:t>
                </a:r>
                <a:endParaRPr lang="en-US" sz="1400" b="1" baseline="-250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945387" y="2895600"/>
                <a:ext cx="175824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rgbClr val="0070C0"/>
                    </a:solidFill>
                    <a:latin typeface="Calibri" pitchFamily="34" charset="0"/>
                  </a:rPr>
                  <a:t>V</a:t>
                </a:r>
                <a:r>
                  <a:rPr lang="en-US" sz="1400" b="1" i="1" baseline="-25000" dirty="0" smtClean="0">
                    <a:solidFill>
                      <a:srgbClr val="0070C0"/>
                    </a:solidFill>
                    <a:latin typeface="Calibri" pitchFamily="34" charset="0"/>
                  </a:rPr>
                  <a:t>2 </a:t>
                </a:r>
                <a:r>
                  <a:rPr lang="en-US" sz="14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(Outdoor Macro)</a:t>
                </a:r>
                <a:endParaRPr lang="en-US" sz="1400" b="1" i="1" baseline="-250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6" name="Freeform 55"/>
            <p:cNvSpPr/>
            <p:nvPr/>
          </p:nvSpPr>
          <p:spPr bwMode="auto">
            <a:xfrm>
              <a:off x="2586530" y="2201863"/>
              <a:ext cx="4214485" cy="522287"/>
            </a:xfrm>
            <a:custGeom>
              <a:avLst/>
              <a:gdLst>
                <a:gd name="connsiteX0" fmla="*/ 0 w 3205162"/>
                <a:gd name="connsiteY0" fmla="*/ 503237 h 522287"/>
                <a:gd name="connsiteX1" fmla="*/ 1557337 w 3205162"/>
                <a:gd name="connsiteY1" fmla="*/ 3175 h 522287"/>
                <a:gd name="connsiteX2" fmla="*/ 3205162 w 3205162"/>
                <a:gd name="connsiteY2" fmla="*/ 522287 h 52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5162" h="522287">
                  <a:moveTo>
                    <a:pt x="0" y="503237"/>
                  </a:moveTo>
                  <a:cubicBezTo>
                    <a:pt x="511571" y="251618"/>
                    <a:pt x="1023143" y="0"/>
                    <a:pt x="1557337" y="3175"/>
                  </a:cubicBezTo>
                  <a:cubicBezTo>
                    <a:pt x="2091531" y="6350"/>
                    <a:pt x="2648346" y="264318"/>
                    <a:pt x="3205162" y="522287"/>
                  </a:cubicBezTo>
                </a:path>
              </a:pathLst>
            </a:custGeom>
            <a:noFill/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810"/>
            <a:ext cx="8305800" cy="259019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Suppose STA-Relay-AP are arranged in a straight line, and STA sends one uplink DATA (see slide - Uplink with Explicit ACK)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Total Medium Time,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		PPDU(V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) + ACK(V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) + PPDU(V</a:t>
            </a:r>
            <a:r>
              <a:rPr lang="en-US" sz="1800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>
                <a:solidFill>
                  <a:srgbClr val="0070C0"/>
                </a:solidFill>
              </a:rPr>
              <a:t>) + ACK(V</a:t>
            </a:r>
            <a:r>
              <a:rPr lang="en-US" sz="1800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>
                <a:solidFill>
                  <a:srgbClr val="0070C0"/>
                </a:solidFill>
              </a:rPr>
              <a:t>) + 3 x SIFS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 ON Time,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		PPDU(V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) + ACK(V</a:t>
            </a:r>
            <a:r>
              <a:rPr lang="en-US" sz="1800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) + SIFS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STA-Relay Factor,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2601955" y="5649821"/>
            <a:ext cx="1710702" cy="694847"/>
            <a:chOff x="2911379" y="5659925"/>
            <a:chExt cx="1710702" cy="694847"/>
          </a:xfrm>
        </p:grpSpPr>
        <p:sp>
          <p:nvSpPr>
            <p:cNvPr id="14" name="TextBox 13"/>
            <p:cNvSpPr txBox="1"/>
            <p:nvPr/>
          </p:nvSpPr>
          <p:spPr>
            <a:xfrm>
              <a:off x="2911380" y="5985440"/>
              <a:ext cx="1710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Distance (U</a:t>
              </a:r>
              <a:r>
                <a:rPr lang="en-US" sz="1800" b="1" baseline="-25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8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1379" y="5659925"/>
              <a:ext cx="17107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Distance (V</a:t>
              </a:r>
              <a:r>
                <a:rPr lang="en-US" sz="1800" b="1" baseline="-2500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800" b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2998631" y="6029257"/>
              <a:ext cx="155677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0" name="Date Placeholder 1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Medium Time for 1 Frame </a:t>
            </a:r>
            <a:br>
              <a:rPr lang="en-US" dirty="0" smtClean="0"/>
            </a:br>
            <a:r>
              <a:rPr lang="en-US" dirty="0" smtClean="0"/>
              <a:t>(200 bytes)</a:t>
            </a:r>
            <a:endParaRPr lang="en-US" dirty="0"/>
          </a:p>
        </p:txBody>
      </p:sp>
      <p:pic>
        <p:nvPicPr>
          <p:cNvPr id="15362" name="Picture 2" descr="Z:\projects\hnd_software_ext8\work\ewong\src\dsp\matlab\wlan\11ah\plots\2012-10-30-relays\dot11ah_relay_p200_t20_dev_total_medium_time_vs_dist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516" y="1981200"/>
            <a:ext cx="7401381" cy="4113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ON Time for 1 Frame</a:t>
            </a:r>
            <a:br>
              <a:rPr lang="en-US" dirty="0" smtClean="0"/>
            </a:br>
            <a:r>
              <a:rPr lang="en-US" dirty="0" smtClean="0"/>
              <a:t>(200 bytes)</a:t>
            </a:r>
            <a:endParaRPr lang="en-US" dirty="0"/>
          </a:p>
        </p:txBody>
      </p:sp>
      <p:pic>
        <p:nvPicPr>
          <p:cNvPr id="16386" name="Picture 2" descr="Z:\projects\hnd_software_ext8\work\ewong\src\dsp\matlab\wlan\11ah\plots\2012-10-30-relays\dot11ah_relay_p200_t20_dev_sta_on_time_vs_dist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516" y="1981200"/>
            <a:ext cx="7401381" cy="4113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ON Time Change for 1 Frame</a:t>
            </a:r>
            <a:br>
              <a:rPr lang="en-US" dirty="0" smtClean="0"/>
            </a:br>
            <a:r>
              <a:rPr lang="en-US" dirty="0" smtClean="0"/>
              <a:t>(200 bytes)</a:t>
            </a:r>
            <a:endParaRPr lang="en-US" dirty="0"/>
          </a:p>
        </p:txBody>
      </p:sp>
      <p:pic>
        <p:nvPicPr>
          <p:cNvPr id="17410" name="Picture 2" descr="Z:\projects\hnd_software_ext8\work\ewong\src\dsp\matlab\wlan\11ah\plots\2012-10-30-relays\dot11ah_relay_p200_t20_dev_sta_on_time_pct_chg_vs_dist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516" y="1981200"/>
            <a:ext cx="7401381" cy="4113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Medium Time for 1 Frame</a:t>
            </a:r>
            <a:br>
              <a:rPr lang="en-US" dirty="0" smtClean="0"/>
            </a:br>
            <a:r>
              <a:rPr lang="en-US" dirty="0" smtClean="0"/>
              <a:t>(1400 bytes)</a:t>
            </a:r>
            <a:endParaRPr lang="en-US" dirty="0"/>
          </a:p>
        </p:txBody>
      </p:sp>
      <p:pic>
        <p:nvPicPr>
          <p:cNvPr id="18434" name="Picture 2" descr="Z:\projects\hnd_software_ext8\work\ewong\src\dsp\matlab\wlan\11ah\plots\2012-10-30-relays\dot11ah_relay_p1400_t20_dev_total_medium_time_vs_dist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516" y="1981200"/>
            <a:ext cx="7401381" cy="4113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ON Time for 1 Frame</a:t>
            </a:r>
            <a:br>
              <a:rPr lang="en-US" dirty="0" smtClean="0"/>
            </a:br>
            <a:r>
              <a:rPr lang="en-US" dirty="0" smtClean="0"/>
              <a:t>(1400 bytes)</a:t>
            </a:r>
            <a:endParaRPr lang="en-US" dirty="0"/>
          </a:p>
        </p:txBody>
      </p:sp>
      <p:pic>
        <p:nvPicPr>
          <p:cNvPr id="19458" name="Picture 2" descr="Z:\projects\hnd_software_ext8\work\ewong\src\dsp\matlab\wlan\11ah\plots\2012-10-30-relays\dot11ah_relay_p1400_t20_dev_sta_on_time_vs_dist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516" y="1981200"/>
            <a:ext cx="7401381" cy="4113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 ON Time Change for 1 Frame</a:t>
            </a:r>
            <a:br>
              <a:rPr lang="en-US" dirty="0" smtClean="0"/>
            </a:br>
            <a:r>
              <a:rPr lang="en-US" dirty="0" smtClean="0"/>
              <a:t>(1400 bytes)</a:t>
            </a:r>
            <a:endParaRPr lang="en-US" dirty="0"/>
          </a:p>
        </p:txBody>
      </p:sp>
      <p:pic>
        <p:nvPicPr>
          <p:cNvPr id="20482" name="Picture 2" descr="Z:\projects\hnd_software_ext8\work\ewong\src\dsp\matlab\wlan\11ah\plots\2012-10-30-relays\dot11ah_relay_p1400_t20_dev_sta_on_time_pct_chg_vs_dist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0516" y="1981200"/>
            <a:ext cx="7401381" cy="4113213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Propose a </a:t>
            </a:r>
            <a:r>
              <a:rPr lang="en-US" sz="1800" dirty="0" smtClean="0">
                <a:solidFill>
                  <a:srgbClr val="0070C0"/>
                </a:solidFill>
              </a:rPr>
              <a:t>bi-directional </a:t>
            </a:r>
            <a:r>
              <a:rPr lang="en-US" sz="1800" dirty="0">
                <a:solidFill>
                  <a:srgbClr val="0070C0"/>
                </a:solidFill>
              </a:rPr>
              <a:t>two-hop MAC </a:t>
            </a:r>
            <a:r>
              <a:rPr lang="en-US" sz="1800" dirty="0" smtClean="0">
                <a:solidFill>
                  <a:srgbClr val="0070C0"/>
                </a:solidFill>
              </a:rPr>
              <a:t>relay function</a:t>
            </a:r>
            <a:endParaRPr lang="en-US" sz="18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Route management is simpler, no forwarding tables at relays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/>
              <a:t>Multi-hop requires multiple use of the channel for each DATA </a:t>
            </a:r>
            <a:r>
              <a:rPr lang="en-US" sz="1400" dirty="0" smtClean="0"/>
              <a:t>frame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Multi-hop path requires path maintenance management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Propose </a:t>
            </a:r>
            <a:r>
              <a:rPr lang="en-US" sz="1800" dirty="0" smtClean="0">
                <a:solidFill>
                  <a:srgbClr val="0070C0"/>
                </a:solidFill>
              </a:rPr>
              <a:t>shared TXOP for relay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Reduces number of contentions for channel access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Need </a:t>
            </a:r>
            <a:r>
              <a:rPr lang="en-US" sz="1800" dirty="0" smtClean="0">
                <a:solidFill>
                  <a:srgbClr val="0070C0"/>
                </a:solidFill>
              </a:rPr>
              <a:t>buffer management </a:t>
            </a:r>
            <a:r>
              <a:rPr lang="en-US" sz="1800" dirty="0" smtClean="0"/>
              <a:t>at the relay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Relay UL TX might fail, so relay needs to buffer MPDU for retry attempt because it already </a:t>
            </a:r>
            <a:r>
              <a:rPr lang="en-US" sz="1400" dirty="0" err="1" smtClean="0"/>
              <a:t>ACK’ed</a:t>
            </a:r>
            <a:r>
              <a:rPr lang="en-US" sz="1400" dirty="0" smtClean="0"/>
              <a:t> to the originator (see timing diagrams)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0070C0"/>
                </a:solidFill>
              </a:rPr>
              <a:t>Probe Request for relay discovery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Include information in PREQ on AP-STA link budget (if available) to allow reduced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Consider use of Probe Request for relay discovery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STA initiates the discovery process and decides the requirements </a:t>
            </a:r>
            <a:r>
              <a:rPr lang="en-US" sz="1800" dirty="0" smtClean="0"/>
              <a:t>for relaying, and sends information on </a:t>
            </a:r>
            <a:r>
              <a:rPr lang="en-US" sz="1800" i="1" dirty="0" smtClean="0">
                <a:solidFill>
                  <a:srgbClr val="0070C0"/>
                </a:solidFill>
              </a:rPr>
              <a:t>U</a:t>
            </a:r>
            <a:r>
              <a:rPr lang="en-US" sz="1800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 (if available) plus additional link requirement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Relay knows the </a:t>
            </a:r>
            <a:r>
              <a:rPr lang="en-US" sz="1800" dirty="0" smtClean="0">
                <a:solidFill>
                  <a:srgbClr val="0070C0"/>
                </a:solidFill>
              </a:rPr>
              <a:t>link quality of </a:t>
            </a:r>
            <a:r>
              <a:rPr lang="en-US" sz="1800" i="1" dirty="0" smtClean="0">
                <a:solidFill>
                  <a:srgbClr val="0070C0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70C0"/>
                </a:solidFill>
              </a:rPr>
              <a:t>1</a:t>
            </a:r>
            <a:r>
              <a:rPr lang="en-US" sz="1800" dirty="0" smtClean="0">
                <a:solidFill>
                  <a:srgbClr val="0070C0"/>
                </a:solidFill>
              </a:rPr>
              <a:t> and </a:t>
            </a:r>
            <a:r>
              <a:rPr lang="en-US" sz="1800" i="1" dirty="0" smtClean="0">
                <a:solidFill>
                  <a:srgbClr val="0070C0"/>
                </a:solidFill>
              </a:rPr>
              <a:t>V</a:t>
            </a:r>
            <a:r>
              <a:rPr lang="en-US" sz="1800" i="1" baseline="-25000" dirty="0" smtClean="0">
                <a:solidFill>
                  <a:srgbClr val="0070C0"/>
                </a:solidFill>
              </a:rPr>
              <a:t>2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 smtClean="0"/>
              <a:t>and along with requirements from STA, </a:t>
            </a:r>
            <a:r>
              <a:rPr lang="en-US" sz="1800" dirty="0" smtClean="0">
                <a:solidFill>
                  <a:srgbClr val="0070C0"/>
                </a:solidFill>
              </a:rPr>
              <a:t>a relay can decide whether it is a relay candidate for this STA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Only eligible relays that meet the link budget requirements will respond to this STA</a:t>
            </a:r>
            <a:r>
              <a:rPr lang="en-US" sz="1800" dirty="0" smtClean="0"/>
              <a:t>, which is similar in concept to the inclusion and exclusion lists defined for Probe Response criteria defined in </a:t>
            </a:r>
            <a:r>
              <a:rPr lang="en-US" sz="1800" dirty="0" err="1" smtClean="0"/>
              <a:t>TGai</a:t>
            </a:r>
            <a:r>
              <a:rPr lang="en-US" sz="1800" dirty="0" smtClean="0"/>
              <a:t> [1]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STA </a:t>
            </a:r>
            <a:r>
              <a:rPr lang="en-US" sz="1800" dirty="0">
                <a:solidFill>
                  <a:srgbClr val="0070C0"/>
                </a:solidFill>
              </a:rPr>
              <a:t>selects a relay </a:t>
            </a:r>
            <a:r>
              <a:rPr lang="en-US" sz="1800" dirty="0"/>
              <a:t>based on the Probe Responses received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Downlink with Explicit 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grpSp>
        <p:nvGrpSpPr>
          <p:cNvPr id="61" name="Group 60"/>
          <p:cNvGrpSpPr/>
          <p:nvPr/>
        </p:nvGrpSpPr>
        <p:grpSpPr>
          <a:xfrm>
            <a:off x="1062094" y="2123230"/>
            <a:ext cx="7043166" cy="3841820"/>
            <a:chOff x="855239" y="2200547"/>
            <a:chExt cx="7043166" cy="3841820"/>
          </a:xfrm>
        </p:grpSpPr>
        <p:sp>
          <p:nvSpPr>
            <p:cNvPr id="82" name="TextBox 81"/>
            <p:cNvSpPr txBox="1"/>
            <p:nvPr/>
          </p:nvSpPr>
          <p:spPr>
            <a:xfrm>
              <a:off x="3720639" y="4096083"/>
              <a:ext cx="107351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C000"/>
                  </a:solidFill>
                  <a:latin typeface="Calibri" pitchFamily="34" charset="0"/>
                </a:rPr>
                <a:t>AckInd</a:t>
              </a:r>
              <a:r>
                <a:rPr lang="en-US" b="1" dirty="0" smtClean="0">
                  <a:solidFill>
                    <a:srgbClr val="FFC000"/>
                  </a:solidFill>
                  <a:latin typeface="Calibri" pitchFamily="34" charset="0"/>
                </a:rPr>
                <a:t>=11</a:t>
              </a:r>
              <a:endParaRPr lang="en-US" sz="140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55239" y="2200547"/>
              <a:ext cx="7043166" cy="3841820"/>
              <a:chOff x="855239" y="2200547"/>
              <a:chExt cx="7043166" cy="384182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855239" y="2200547"/>
                <a:ext cx="7043166" cy="3841820"/>
                <a:chOff x="855239" y="2200547"/>
                <a:chExt cx="7043166" cy="384182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855239" y="2200547"/>
                  <a:ext cx="7043166" cy="3720510"/>
                  <a:chOff x="855239" y="2200547"/>
                  <a:chExt cx="7043166" cy="3720510"/>
                </a:xfrm>
              </p:grpSpPr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855239" y="2200547"/>
                    <a:ext cx="7043166" cy="3720510"/>
                    <a:chOff x="726183" y="2178383"/>
                    <a:chExt cx="7043166" cy="3720510"/>
                  </a:xfrm>
                </p:grpSpPr>
                <p:grpSp>
                  <p:nvGrpSpPr>
                    <p:cNvPr id="242" name="Group 241"/>
                    <p:cNvGrpSpPr/>
                    <p:nvPr/>
                  </p:nvGrpSpPr>
                  <p:grpSpPr>
                    <a:xfrm>
                      <a:off x="726183" y="2178383"/>
                      <a:ext cx="7043166" cy="3720510"/>
                      <a:chOff x="726183" y="2058597"/>
                      <a:chExt cx="7043166" cy="3720510"/>
                    </a:xfrm>
                  </p:grpSpPr>
                  <p:grpSp>
                    <p:nvGrpSpPr>
                      <p:cNvPr id="235" name="Group 234"/>
                      <p:cNvGrpSpPr/>
                      <p:nvPr/>
                    </p:nvGrpSpPr>
                    <p:grpSpPr>
                      <a:xfrm>
                        <a:off x="726183" y="2058597"/>
                        <a:ext cx="7043166" cy="3720510"/>
                        <a:chOff x="979490" y="1747919"/>
                        <a:chExt cx="7043166" cy="3720510"/>
                      </a:xfrm>
                    </p:grpSpPr>
                    <p:grpSp>
                      <p:nvGrpSpPr>
                        <p:cNvPr id="234" name="Group 233"/>
                        <p:cNvGrpSpPr/>
                        <p:nvPr/>
                      </p:nvGrpSpPr>
                      <p:grpSpPr>
                        <a:xfrm>
                          <a:off x="979490" y="1747919"/>
                          <a:ext cx="7043166" cy="3720510"/>
                          <a:chOff x="979490" y="1747919"/>
                          <a:chExt cx="7043166" cy="3720510"/>
                        </a:xfrm>
                      </p:grpSpPr>
                      <p:sp>
                        <p:nvSpPr>
                          <p:cNvPr id="219" name="TextBox 218"/>
                          <p:cNvSpPr txBox="1"/>
                          <p:nvPr/>
                        </p:nvSpPr>
                        <p:spPr>
                          <a:xfrm flipH="1">
                            <a:off x="1280055" y="3535732"/>
                            <a:ext cx="2813381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rPr>
                              <a:t>Relay sends ACK, and set </a:t>
                            </a:r>
                            <a:r>
                              <a:rPr lang="en-US" b="1" dirty="0" err="1" smtClean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rPr>
                              <a:t>Ack</a:t>
                            </a:r>
                            <a:r>
                              <a:rPr lang="en-US" b="1" dirty="0" smtClean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rPr>
                              <a:t> Indication bits to 11 for next outgoing frame </a:t>
                            </a:r>
                            <a:endParaRPr lang="en-US" b="1" dirty="0">
                              <a:solidFill>
                                <a:srgbClr val="0070C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226" name="Group 225"/>
                          <p:cNvGrpSpPr/>
                          <p:nvPr/>
                        </p:nvGrpSpPr>
                        <p:grpSpPr>
                          <a:xfrm>
                            <a:off x="979490" y="1747919"/>
                            <a:ext cx="7043166" cy="3720510"/>
                            <a:chOff x="902486" y="1620882"/>
                            <a:chExt cx="7043166" cy="3720510"/>
                          </a:xfrm>
                        </p:grpSpPr>
                        <p:grpSp>
                          <p:nvGrpSpPr>
                            <p:cNvPr id="218" name="Group 217"/>
                            <p:cNvGrpSpPr/>
                            <p:nvPr/>
                          </p:nvGrpSpPr>
                          <p:grpSpPr>
                            <a:xfrm>
                              <a:off x="1438593" y="2436491"/>
                              <a:ext cx="6507059" cy="2904901"/>
                              <a:chOff x="846714" y="2395832"/>
                              <a:chExt cx="6507059" cy="2904901"/>
                            </a:xfrm>
                          </p:grpSpPr>
                          <p:sp>
                            <p:nvSpPr>
                              <p:cNvPr id="109" name="Rectangle 108"/>
                              <p:cNvSpPr/>
                              <p:nvPr/>
                            </p:nvSpPr>
                            <p:spPr bwMode="auto">
                              <a:xfrm>
                                <a:off x="4402412" y="3754507"/>
                                <a:ext cx="1629139" cy="317417"/>
                              </a:xfrm>
                              <a:prstGeom prst="rect">
                                <a:avLst/>
                              </a:prstGeom>
                              <a:solidFill>
                                <a:srgbClr val="92D050"/>
                              </a:solidFill>
                              <a:ln w="25400" cap="flat" cmpd="sng" algn="ctr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0" fontAlgn="base" latinLnBrk="0" hangingPunct="0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lang="en-US" b="1" dirty="0" smtClean="0">
                                    <a:latin typeface="Calibri" pitchFamily="34" charset="0"/>
                                  </a:rPr>
                                  <a:t>DATA</a:t>
                                </a:r>
                                <a:endParaRPr kumimoji="0" lang="en-US" sz="11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17" name="Group 216"/>
                              <p:cNvGrpSpPr/>
                              <p:nvPr/>
                            </p:nvGrpSpPr>
                            <p:grpSpPr>
                              <a:xfrm>
                                <a:off x="846714" y="2395832"/>
                                <a:ext cx="6507059" cy="2904901"/>
                                <a:chOff x="846714" y="2395832"/>
                                <a:chExt cx="6507059" cy="2904901"/>
                              </a:xfrm>
                            </p:grpSpPr>
                            <p:sp>
                              <p:nvSpPr>
                                <p:cNvPr id="49" name="TextBox 48"/>
                                <p:cNvSpPr txBox="1"/>
                                <p:nvPr/>
                              </p:nvSpPr>
                              <p:spPr>
                                <a:xfrm flipH="1">
                                  <a:off x="4401108" y="4070176"/>
                                  <a:ext cx="162913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b="1" i="1" dirty="0" smtClean="0">
                                      <a:latin typeface="Calibri" pitchFamily="34" charset="0"/>
                                    </a:rPr>
                                    <a:t>T</a:t>
                                  </a:r>
                                  <a:r>
                                    <a:rPr lang="en-US" b="1" i="1" baseline="-25000" dirty="0" smtClean="0">
                                      <a:latin typeface="Calibri" pitchFamily="34" charset="0"/>
                                    </a:rPr>
                                    <a:t>D</a:t>
                                  </a:r>
                                  <a:r>
                                    <a:rPr lang="en-US" b="1" i="1" dirty="0" smtClean="0">
                                      <a:latin typeface="Calibri" pitchFamily="34" charset="0"/>
                                    </a:rPr>
                                    <a:t>(V</a:t>
                                  </a:r>
                                  <a:r>
                                    <a:rPr lang="en-US" b="1" i="1" baseline="-25000" dirty="0" smtClean="0">
                                      <a:latin typeface="Calibri" pitchFamily="34" charset="0"/>
                                    </a:rPr>
                                    <a:t>1</a:t>
                                  </a:r>
                                  <a:r>
                                    <a:rPr lang="en-US" b="1" i="1" dirty="0" smtClean="0">
                                      <a:latin typeface="Calibri" pitchFamily="34" charset="0"/>
                                    </a:rPr>
                                    <a:t>)</a:t>
                                  </a:r>
                                  <a:endParaRPr lang="en-US" b="1" i="1" baseline="-25000" dirty="0" smtClean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16" name="Group 215"/>
                                <p:cNvGrpSpPr/>
                                <p:nvPr/>
                              </p:nvGrpSpPr>
                              <p:grpSpPr>
                                <a:xfrm>
                                  <a:off x="846714" y="2395832"/>
                                  <a:ext cx="6507059" cy="2904901"/>
                                  <a:chOff x="846714" y="2395832"/>
                                  <a:chExt cx="6507059" cy="2904901"/>
                                </a:xfrm>
                              </p:grpSpPr>
                              <p:sp>
                                <p:nvSpPr>
                                  <p:cNvPr id="47" name="TextBox 46"/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1838283" y="2992316"/>
                                    <a:ext cx="1190557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ctr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T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D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(V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2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)</a:t>
                                    </a:r>
                                    <a:endParaRPr lang="en-US" b="1" i="1" baseline="-25000" dirty="0" smtClean="0"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48" name="TextBox 47"/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3424553" y="4070176"/>
                                    <a:ext cx="577915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ctr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T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A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(V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2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)</a:t>
                                    </a:r>
                                    <a:endParaRPr lang="en-US" b="1" i="1" baseline="-25000" dirty="0" smtClean="0"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93" name="Group 192"/>
                                  <p:cNvGrpSpPr/>
                                  <p:nvPr/>
                                </p:nvGrpSpPr>
                                <p:grpSpPr>
                                  <a:xfrm>
                                    <a:off x="846714" y="2395832"/>
                                    <a:ext cx="6507059" cy="2904901"/>
                                    <a:chOff x="846714" y="2395832"/>
                                    <a:chExt cx="6507059" cy="2904901"/>
                                  </a:xfrm>
                                </p:grpSpPr>
                                <p:grpSp>
                                  <p:nvGrpSpPr>
                                    <p:cNvPr id="173" name="Group 17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846714" y="2395832"/>
                                      <a:ext cx="6507059" cy="2904901"/>
                                      <a:chOff x="846714" y="2395832"/>
                                      <a:chExt cx="6507059" cy="2904901"/>
                                    </a:xfrm>
                                  </p:grpSpPr>
                                  <p:sp>
                                    <p:nvSpPr>
                                      <p:cNvPr id="161" name="TextBox 160"/>
                                      <p:cNvSpPr txBox="1"/>
                                      <p:nvPr/>
                                    </p:nvSpPr>
                                    <p:spPr>
                                      <a:xfrm flipH="1">
                                        <a:off x="5994885" y="4156893"/>
                                        <a:ext cx="48799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ctr">
                                        <a:spAutoFit/>
                                      </a:bodyPr>
                                      <a:lstStyle/>
                                      <a:p>
                                        <a:pPr algn="ctr"/>
                                        <a:r>
                                          <a:rPr lang="en-US" b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libri" pitchFamily="34" charset="0"/>
                                          </a:rPr>
                                          <a:t>SIFS</a:t>
                                        </a:r>
                                        <a:endParaRPr lang="en-US" b="1" dirty="0">
                                          <a:solidFill>
                                            <a:srgbClr val="0070C0"/>
                                          </a:solidFill>
                                          <a:latin typeface="Calibri" pitchFamily="34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58" name="Group 15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846714" y="2395832"/>
                                        <a:ext cx="6507059" cy="2904901"/>
                                        <a:chOff x="846714" y="2395832"/>
                                        <a:chExt cx="6507059" cy="2904901"/>
                                      </a:xfrm>
                                    </p:grpSpPr>
                                    <p:grpSp>
                                      <p:nvGrpSpPr>
                                        <p:cNvPr id="53" name="Group 10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846714" y="2395832"/>
                                          <a:ext cx="6507059" cy="2904901"/>
                                          <a:chOff x="824862" y="3667973"/>
                                          <a:chExt cx="6507059" cy="2904901"/>
                                        </a:xfrm>
                                      </p:grpSpPr>
                                      <p:grpSp>
                                        <p:nvGrpSpPr>
                                          <p:cNvPr id="54" name="Group 10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824862" y="3944972"/>
                                            <a:ext cx="6507059" cy="2627902"/>
                                            <a:chOff x="824862" y="3944972"/>
                                            <a:chExt cx="6507059" cy="2627902"/>
                                          </a:xfrm>
                                        </p:grpSpPr>
                                        <p:grpSp>
                                          <p:nvGrpSpPr>
                                            <p:cNvPr id="65" name="Group 5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824862" y="3944972"/>
                                              <a:ext cx="6507059" cy="2627902"/>
                                              <a:chOff x="1019441" y="4129638"/>
                                              <a:chExt cx="6507059" cy="2627902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74" name="Straight Connector 73"/>
                                              <p:cNvCxnSpPr/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1714416" y="4449123"/>
                                                <a:ext cx="5812084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5" name="Straight Connector 74"/>
                                              <p:cNvCxnSpPr/>
                                              <p:nvPr/>
                                            </p:nvCxnSpPr>
                                            <p:spPr bwMode="auto">
                                              <a:xfrm flipV="1">
                                                <a:off x="1714416" y="6601851"/>
                                                <a:ext cx="5812084" cy="1803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</p:cxnSp>
                                          <p:sp>
                                            <p:nvSpPr>
                                              <p:cNvPr id="76" name="Rectangle 75"/>
                                              <p:cNvSpPr/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011010" y="4129638"/>
                                                <a:ext cx="1190554" cy="31741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92D050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vert="horz" wrap="square" lIns="91440" tIns="45720" rIns="91440" bIns="45720" numCol="1" rtlCol="0" anchor="ctr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indent="0" algn="ctr" defTabSz="914400" rtl="0" eaLnBrk="0" fontAlgn="base" latinLnBrk="0" hangingPunct="0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lang="en-US" b="1" dirty="0" smtClean="0">
                                                    <a:latin typeface="Calibri" pitchFamily="34" charset="0"/>
                                                  </a:rPr>
                                                  <a:t>DATA</a:t>
                                                </a:r>
                                                <a:endParaRPr kumimoji="0" lang="en-US" sz="1100" b="1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7" name="Rectangle 17"/>
                                              <p:cNvSpPr/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603231" y="6284434"/>
                                                <a:ext cx="569019" cy="31741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C000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vert="horz" wrap="square" lIns="91440" tIns="45720" rIns="91440" bIns="45720" numCol="1" rtlCol="0" anchor="ctr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indent="0" algn="ctr" defTabSz="914400" rtl="0" eaLnBrk="0" fontAlgn="base" latinLnBrk="0" hangingPunct="0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lang="en-US" b="1" dirty="0" smtClean="0">
                                                    <a:latin typeface="Calibri" pitchFamily="34" charset="0"/>
                                                  </a:rPr>
                                                  <a:t>ACK</a:t>
                                                </a:r>
                                                <a:endParaRPr kumimoji="0" lang="en-US" sz="1400" b="1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8" name="TextBox 18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249871" y="4295234"/>
                                                <a:ext cx="476664" cy="30777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 anchor="ctr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b="1" dirty="0" smtClean="0">
                                                    <a:latin typeface="Calibri" pitchFamily="34" charset="0"/>
                                                  </a:rPr>
                                                  <a:t>AP</a:t>
                                                </a:r>
                                                <a:endParaRPr lang="en-US" b="1" dirty="0"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9" name="TextBox 78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188864" y="6449763"/>
                                                <a:ext cx="537671" cy="30777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 anchor="ctr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b="1" dirty="0" smtClean="0">
                                                    <a:latin typeface="Calibri" pitchFamily="34" charset="0"/>
                                                  </a:rPr>
                                                  <a:t>STA</a:t>
                                                </a:r>
                                                <a:endParaRPr lang="en-US" b="1" dirty="0"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80" name="Straight Connector 79"/>
                                              <p:cNvCxnSpPr/>
                                              <p:nvPr/>
                                            </p:nvCxnSpPr>
                                            <p:spPr bwMode="auto">
                                              <a:xfrm flipV="1">
                                                <a:off x="1714416" y="5526983"/>
                                                <a:ext cx="5812084" cy="3602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</p:cxnSp>
                                          <p:sp>
                                            <p:nvSpPr>
                                              <p:cNvPr id="81" name="TextBox 21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019441" y="5376696"/>
                                                <a:ext cx="707094" cy="30777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 anchor="ctr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b="1" dirty="0" smtClean="0">
                                                    <a:latin typeface="Calibri" pitchFamily="34" charset="0"/>
                                                  </a:rPr>
                                                  <a:t>RELAY</a:t>
                                                </a:r>
                                                <a:endParaRPr lang="en-US" b="1" dirty="0"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64" name="TextBox 63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 flipH="1">
                                              <a:off x="2956341" y="4355496"/>
                                              <a:ext cx="499265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 anchor="ctr"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algn="ctr"/>
                                              <a:r>
                                                <a:rPr lang="en-US" b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libri" pitchFamily="34" charset="0"/>
                                                </a:rPr>
                                                <a:t>SIFS</a:t>
                                              </a:r>
                                              <a:endParaRPr lang="en-US" b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libri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57" name="TextBox 56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1816428" y="3667973"/>
                                            <a:ext cx="1190555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 anchor="ctr">
                                            <a:spAutoFit/>
                                          </a:bodyPr>
                                          <a:lstStyle/>
                                          <a:p>
                                            <a:pPr algn="ctr"/>
                                            <a:r>
                                              <a:rPr lang="en-US" b="1" dirty="0" err="1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AckInd</a:t>
                                            </a:r>
                                            <a:r>
                                              <a:rPr lang="en-US" b="1" dirty="0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=00</a:t>
                                            </a:r>
                                            <a:endParaRPr lang="en-US" sz="1100" b="1" dirty="0">
                                              <a:solidFill>
                                                <a:srgbClr val="92D050"/>
                                              </a:solidFill>
                                              <a:latin typeface="Calibri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8" name="TextBox 57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4379256" y="4749649"/>
                                            <a:ext cx="1630442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 anchor="ctr">
                                            <a:spAutoFit/>
                                          </a:bodyPr>
                                          <a:lstStyle/>
                                          <a:p>
                                            <a:pPr algn="ctr"/>
                                            <a:r>
                                              <a:rPr lang="en-US" b="1" dirty="0" err="1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AckInd</a:t>
                                            </a:r>
                                            <a:r>
                                              <a:rPr lang="en-US" b="1" dirty="0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=00</a:t>
                                            </a:r>
                                            <a:endParaRPr lang="en-US" b="1" dirty="0">
                                              <a:solidFill>
                                                <a:srgbClr val="92D050"/>
                                              </a:solidFill>
                                              <a:latin typeface="Calibri" pitchFamily="34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127" name="Group 12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028837" y="3021989"/>
                                          <a:ext cx="397649" cy="122732"/>
                                          <a:chOff x="3028837" y="3021989"/>
                                          <a:chExt cx="397649" cy="122732"/>
                                        </a:xfrm>
                                      </p:grpSpPr>
                                      <p:cxnSp>
                                        <p:nvCxnSpPr>
                                          <p:cNvPr id="110" name="Straight Connector 109"/>
                                          <p:cNvCxnSpPr/>
                                          <p:nvPr/>
                                        </p:nvCxnSpPr>
                                        <p:spPr bwMode="auto">
                                          <a:xfrm>
                                            <a:off x="3028837" y="3021989"/>
                                            <a:ext cx="0" cy="122732"/>
                                          </a:xfrm>
                                          <a:prstGeom prst="line">
                                            <a:avLst/>
                                          </a:prstGeom>
                                          <a:solidFill>
                                            <a:schemeClr val="accent1"/>
                                          </a:solidFill>
                                          <a:ln w="25400" cap="flat" cmpd="sng" algn="ctr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 type="none" w="sm" len="sm"/>
                                            <a:tailEnd type="none" w="sm" len="sm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113" name="Straight Connector 112"/>
                                          <p:cNvCxnSpPr/>
                                          <p:nvPr/>
                                        </p:nvCxnSpPr>
                                        <p:spPr bwMode="auto">
                                          <a:xfrm>
                                            <a:off x="3426486" y="3021989"/>
                                            <a:ext cx="0" cy="122732"/>
                                          </a:xfrm>
                                          <a:prstGeom prst="line">
                                            <a:avLst/>
                                          </a:prstGeom>
                                          <a:solidFill>
                                            <a:schemeClr val="accent1"/>
                                          </a:solidFill>
                                          <a:ln w="25400" cap="flat" cmpd="sng" algn="ctr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 type="none" w="sm" len="sm"/>
                                            <a:tailEnd type="none" w="sm" len="sm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123" name="Straight Connector 122"/>
                                          <p:cNvCxnSpPr/>
                                          <p:nvPr/>
                                        </p:nvCxnSpPr>
                                        <p:spPr bwMode="auto">
                                          <a:xfrm>
                                            <a:off x="3028837" y="3083355"/>
                                            <a:ext cx="397649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solidFill>
                                            <a:schemeClr val="accent1"/>
                                          </a:solidFill>
                                          <a:ln w="25400" cap="flat" cmpd="sng" algn="ctr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 type="triangle" w="med" len="med"/>
                                            <a:tailEnd type="triangle" w="med" len="med"/>
                                          </a:ln>
                                          <a:effectLst/>
                                        </p:spPr>
                                      </p:cxnSp>
                                    </p:grpSp>
                                  </p:grpSp>
                                </p:grpSp>
                                <p:cxnSp>
                                  <p:nvCxnSpPr>
                                    <p:cNvPr id="190" name="Straight Connector 189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6032855" y="4095527"/>
                                      <a:ext cx="0" cy="122732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  <a:ln w="25400" cap="flat" cmpd="sng" algn="ctr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prstDash val="solid"/>
                                      <a:round/>
                                      <a:headEnd type="none" w="sm" len="sm"/>
                                      <a:tailEnd type="none" w="sm" len="sm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191" name="Straight Connector 190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6430504" y="4095527"/>
                                      <a:ext cx="0" cy="122732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  <a:ln w="25400" cap="flat" cmpd="sng" algn="ctr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prstDash val="solid"/>
                                      <a:round/>
                                      <a:headEnd type="none" w="sm" len="sm"/>
                                      <a:tailEnd type="none" w="sm" len="sm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192" name="Straight Connector 191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6032855" y="4156893"/>
                                      <a:ext cx="397649" cy="0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  <a:ln w="25400" cap="flat" cmpd="sng" algn="ctr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prstDash val="solid"/>
                                      <a:round/>
                                      <a:headEnd type="triangle" w="med" len="med"/>
                                      <a:tailEnd type="triangle" w="med" len="med"/>
                                    </a:ln>
                                    <a:effectLst/>
                                  </p:spPr>
                                </p:cxnSp>
                              </p:grpSp>
                              <p:sp>
                                <p:nvSpPr>
                                  <p:cNvPr id="196" name="TextBox 195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073645" y="4550628"/>
                                    <a:ext cx="1280128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ctr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b="1" dirty="0" err="1" smtClean="0">
                                        <a:solidFill>
                                          <a:srgbClr val="FFC000"/>
                                        </a:solidFill>
                                        <a:latin typeface="Calibri" pitchFamily="34" charset="0"/>
                                      </a:rPr>
                                      <a:t>AckInd</a:t>
                                    </a:r>
                                    <a:r>
                                      <a:rPr lang="en-US" b="1" dirty="0" smtClean="0">
                                        <a:solidFill>
                                          <a:srgbClr val="FFC000"/>
                                        </a:solidFill>
                                        <a:latin typeface="Calibri" pitchFamily="34" charset="0"/>
                                      </a:rPr>
                                      <a:t>=10</a:t>
                                    </a:r>
                                    <a:endParaRPr lang="en-US" b="1" dirty="0">
                                      <a:solidFill>
                                        <a:srgbClr val="FFC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  <p:sp>
                          <p:nvSpPr>
                            <p:cNvPr id="224" name="TextBox 223"/>
                            <p:cNvSpPr txBox="1"/>
                            <p:nvPr/>
                          </p:nvSpPr>
                          <p:spPr>
                            <a:xfrm flipH="1">
                              <a:off x="902486" y="1620882"/>
                              <a:ext cx="3055351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AP sends downlink DATA frame with </a:t>
                              </a:r>
                              <a:r>
                                <a:rPr lang="en-US" b="1" dirty="0" err="1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Ack</a:t>
                              </a:r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 Indication bits set to 00</a:t>
                              </a:r>
                              <a:r>
                                <a:rPr lang="en-US" b="1" dirty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 </a:t>
                              </a:r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to relay</a:t>
                              </a:r>
                              <a:endParaRPr lang="en-US" b="1" dirty="0" smtClean="0">
                                <a:solidFill>
                                  <a:srgbClr val="FF0000"/>
                                </a:solidFill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</p:grpSp>
                    <p:cxnSp>
                      <p:nvCxnSpPr>
                        <p:cNvPr id="231" name="Straight Arrow Connector 230"/>
                        <p:cNvCxnSpPr/>
                        <p:nvPr/>
                      </p:nvCxnSpPr>
                      <p:spPr bwMode="auto">
                        <a:xfrm flipV="1">
                          <a:off x="5278847" y="4135898"/>
                          <a:ext cx="52193" cy="496468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254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lg" len="med"/>
                          <a:tailEnd type="arrow" w="med" len="med"/>
                        </a:ln>
                        <a:effectLst/>
                      </p:spPr>
                    </p:cxnSp>
                  </p:grpSp>
                  <p:cxnSp>
                    <p:nvCxnSpPr>
                      <p:cNvPr id="237" name="Straight Arrow Connector 236"/>
                      <p:cNvCxnSpPr/>
                      <p:nvPr/>
                    </p:nvCxnSpPr>
                    <p:spPr bwMode="auto">
                      <a:xfrm>
                        <a:off x="4369696" y="3141098"/>
                        <a:ext cx="0" cy="30581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lg" len="med"/>
                        <a:tailEnd type="arrow" w="med" len="med"/>
                      </a:ln>
                      <a:effectLst/>
                    </p:spPr>
                  </p:cxnSp>
                  <p:sp>
                    <p:nvSpPr>
                      <p:cNvPr id="239" name="TextBox 238"/>
                      <p:cNvSpPr txBox="1"/>
                      <p:nvPr/>
                    </p:nvSpPr>
                    <p:spPr>
                      <a:xfrm flipH="1">
                        <a:off x="3842062" y="2520262"/>
                        <a:ext cx="365541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r>
                          <a:rPr lang="en-US" b="1" dirty="0" smtClean="0">
                            <a:solidFill>
                              <a:srgbClr val="0070C0"/>
                            </a:solidFill>
                            <a:latin typeface="Calibri" pitchFamily="34" charset="0"/>
                          </a:rPr>
                          <a:t>After receipt of ACK, AP removes frame from buffer, and defers MAX_PPDU + ACK + 2*SIFS before next event</a:t>
                        </a:r>
                        <a:endParaRPr lang="en-US" b="1" dirty="0">
                          <a:solidFill>
                            <a:srgbClr val="0070C0"/>
                          </a:solidFill>
                          <a:latin typeface="Calibri" pitchFamily="34" charset="0"/>
                        </a:endParaRPr>
                      </a:p>
                    </p:txBody>
                  </p:sp>
                </p:grpSp>
                <p:cxnSp>
                  <p:nvCxnSpPr>
                    <p:cNvPr id="252" name="Straight Arrow Connector 251"/>
                    <p:cNvCxnSpPr/>
                    <p:nvPr/>
                  </p:nvCxnSpPr>
                  <p:spPr bwMode="auto">
                    <a:xfrm>
                      <a:off x="1969384" y="2595950"/>
                      <a:ext cx="476500" cy="833749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lg" len="med"/>
                      <a:tailEnd type="arrow" w="med" len="med"/>
                    </a:ln>
                    <a:effectLst/>
                  </p:spPr>
                </p:cxnSp>
              </p:grpSp>
              <p:sp>
                <p:nvSpPr>
                  <p:cNvPr id="263" name="Rectangle 17"/>
                  <p:cNvSpPr/>
                  <p:nvPr/>
                </p:nvSpPr>
                <p:spPr bwMode="auto">
                  <a:xfrm>
                    <a:off x="3978082" y="4373083"/>
                    <a:ext cx="569019" cy="317417"/>
                  </a:xfrm>
                  <a:prstGeom prst="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b="1" dirty="0" smtClean="0">
                        <a:latin typeface="Calibri" pitchFamily="34" charset="0"/>
                      </a:rPr>
                      <a:t>ACK</a:t>
                    </a:r>
                    <a:endPara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 flipH="1">
                    <a:off x="4498752" y="4777217"/>
                    <a:ext cx="49926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70C0"/>
                        </a:solidFill>
                        <a:latin typeface="Calibri" pitchFamily="34" charset="0"/>
                      </a:rPr>
                      <a:t>SIFS</a:t>
                    </a:r>
                    <a:endParaRPr lang="en-US" b="1" dirty="0">
                      <a:solidFill>
                        <a:srgbClr val="0070C0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67" name="Straight Connector 266"/>
                  <p:cNvCxnSpPr/>
                  <p:nvPr/>
                </p:nvCxnSpPr>
                <p:spPr bwMode="auto">
                  <a:xfrm>
                    <a:off x="4549396" y="4715852"/>
                    <a:ext cx="0" cy="1227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268" name="Straight Connector 267"/>
                  <p:cNvCxnSpPr/>
                  <p:nvPr/>
                </p:nvCxnSpPr>
                <p:spPr bwMode="auto">
                  <a:xfrm>
                    <a:off x="4947045" y="4715852"/>
                    <a:ext cx="0" cy="1227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269" name="Straight Connector 268"/>
                  <p:cNvCxnSpPr/>
                  <p:nvPr/>
                </p:nvCxnSpPr>
                <p:spPr bwMode="auto">
                  <a:xfrm>
                    <a:off x="4549396" y="4777218"/>
                    <a:ext cx="39764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73" name="TextBox 72"/>
                <p:cNvSpPr txBox="1"/>
                <p:nvPr/>
              </p:nvSpPr>
              <p:spPr>
                <a:xfrm flipH="1">
                  <a:off x="6975136" y="5765368"/>
                  <a:ext cx="574066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b="1" i="1" dirty="0" smtClean="0">
                      <a:latin typeface="Calibri" pitchFamily="34" charset="0"/>
                    </a:rPr>
                    <a:t>T</a:t>
                  </a:r>
                  <a:r>
                    <a:rPr lang="en-US" b="1" i="1" baseline="-25000" dirty="0" smtClean="0">
                      <a:latin typeface="Calibri" pitchFamily="34" charset="0"/>
                    </a:rPr>
                    <a:t>A</a:t>
                  </a:r>
                  <a:r>
                    <a:rPr lang="en-US" b="1" i="1" dirty="0" smtClean="0">
                      <a:latin typeface="Calibri" pitchFamily="34" charset="0"/>
                    </a:rPr>
                    <a:t>(V</a:t>
                  </a:r>
                  <a:r>
                    <a:rPr lang="en-US" b="1" i="1" baseline="-25000" dirty="0" smtClean="0">
                      <a:latin typeface="Calibri" pitchFamily="34" charset="0"/>
                    </a:rPr>
                    <a:t>1</a:t>
                  </a:r>
                  <a:r>
                    <a:rPr lang="en-US" b="1" i="1" dirty="0" smtClean="0">
                      <a:latin typeface="Calibri" pitchFamily="34" charset="0"/>
                    </a:rPr>
                    <a:t>)</a:t>
                  </a:r>
                  <a:endParaRPr lang="en-US" b="1" i="1" baseline="-25000" dirty="0" smtClean="0">
                    <a:latin typeface="Calibri" pitchFamily="34" charset="0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 flipH="1">
                <a:off x="2145744" y="5074673"/>
                <a:ext cx="427737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Calibri" pitchFamily="34" charset="0"/>
                  </a:rPr>
                  <a:t>In SIFS time, relay sends DATA with a different MCS and </a:t>
                </a:r>
                <a:r>
                  <a:rPr lang="en-US" b="1" dirty="0" err="1" smtClean="0">
                    <a:solidFill>
                      <a:srgbClr val="0070C0"/>
                    </a:solidFill>
                    <a:latin typeface="Calibri" pitchFamily="34" charset="0"/>
                  </a:rPr>
                  <a:t>Ack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itchFamily="34" charset="0"/>
                  </a:rPr>
                  <a:t> Indication bits set to 00. Relay buffers frame until successful delivery or reaching of retry limit</a:t>
                </a:r>
                <a:endParaRPr lang="en-US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>
              <a:off x="3522825" y="4373082"/>
              <a:ext cx="549910" cy="16045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lg" len="med"/>
              <a:tailEnd type="arrow" w="med" len="med"/>
            </a:ln>
            <a:effectLst/>
          </p:spPr>
        </p:cxnSp>
      </p:grp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Eric Wong, Broadcom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36266"/>
              </p:ext>
            </p:extLst>
          </p:nvPr>
        </p:nvGraphicFramePr>
        <p:xfrm>
          <a:off x="1082054" y="1273175"/>
          <a:ext cx="7018338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Macro-Enabled Template" r:id="rId4" imgW="9184919" imgH="5738085" progId="Word.DocumentMacroEnabled.12">
                  <p:embed/>
                </p:oleObj>
              </mc:Choice>
              <mc:Fallback>
                <p:oleObj name="Macro-Enabled Template" r:id="rId4" imgW="9184919" imgH="5738085" progId="Word.Document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054" y="1273175"/>
                        <a:ext cx="7018338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110452" y="89313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7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Uplink with Explicit 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grpSp>
        <p:nvGrpSpPr>
          <p:cNvPr id="3" name="Group 60"/>
          <p:cNvGrpSpPr/>
          <p:nvPr/>
        </p:nvGrpSpPr>
        <p:grpSpPr>
          <a:xfrm>
            <a:off x="689270" y="2046420"/>
            <a:ext cx="7339180" cy="3826241"/>
            <a:chOff x="665288" y="3016155"/>
            <a:chExt cx="7339180" cy="3826241"/>
          </a:xfrm>
        </p:grpSpPr>
        <p:sp>
          <p:nvSpPr>
            <p:cNvPr id="82" name="TextBox 81"/>
            <p:cNvSpPr txBox="1"/>
            <p:nvPr/>
          </p:nvSpPr>
          <p:spPr>
            <a:xfrm>
              <a:off x="3727091" y="4097832"/>
              <a:ext cx="107351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C000"/>
                  </a:solidFill>
                  <a:latin typeface="Calibri" pitchFamily="34" charset="0"/>
                </a:rPr>
                <a:t>AckInd</a:t>
              </a:r>
              <a:r>
                <a:rPr lang="en-US" b="1" dirty="0" smtClean="0">
                  <a:solidFill>
                    <a:srgbClr val="FFC000"/>
                  </a:solidFill>
                  <a:latin typeface="Calibri" pitchFamily="34" charset="0"/>
                </a:rPr>
                <a:t>=11</a:t>
              </a:r>
              <a:endParaRPr lang="en-US" sz="1400" b="1" dirty="0">
                <a:solidFill>
                  <a:srgbClr val="FFC000"/>
                </a:solidFill>
                <a:latin typeface="Calibri" pitchFamily="34" charset="0"/>
              </a:endParaRPr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665288" y="3016155"/>
              <a:ext cx="7339180" cy="3826241"/>
              <a:chOff x="665288" y="3016155"/>
              <a:chExt cx="7339180" cy="3826241"/>
            </a:xfrm>
          </p:grpSpPr>
          <p:grpSp>
            <p:nvGrpSpPr>
              <p:cNvPr id="7" name="Group 14"/>
              <p:cNvGrpSpPr/>
              <p:nvPr/>
            </p:nvGrpSpPr>
            <p:grpSpPr>
              <a:xfrm>
                <a:off x="665288" y="3016155"/>
                <a:ext cx="7339180" cy="3826241"/>
                <a:chOff x="665288" y="3016155"/>
                <a:chExt cx="7339180" cy="3826241"/>
              </a:xfrm>
            </p:grpSpPr>
            <p:grpSp>
              <p:nvGrpSpPr>
                <p:cNvPr id="8" name="Group 13"/>
                <p:cNvGrpSpPr/>
                <p:nvPr/>
              </p:nvGrpSpPr>
              <p:grpSpPr>
                <a:xfrm>
                  <a:off x="665288" y="3016155"/>
                  <a:ext cx="7339180" cy="3826241"/>
                  <a:chOff x="665288" y="3016155"/>
                  <a:chExt cx="7339180" cy="3826241"/>
                </a:xfrm>
              </p:grpSpPr>
              <p:grpSp>
                <p:nvGrpSpPr>
                  <p:cNvPr id="9" name="Group 259"/>
                  <p:cNvGrpSpPr/>
                  <p:nvPr/>
                </p:nvGrpSpPr>
                <p:grpSpPr>
                  <a:xfrm>
                    <a:off x="665288" y="3016155"/>
                    <a:ext cx="7339180" cy="3826241"/>
                    <a:chOff x="536232" y="2993991"/>
                    <a:chExt cx="7339180" cy="3826241"/>
                  </a:xfrm>
                </p:grpSpPr>
                <p:grpSp>
                  <p:nvGrpSpPr>
                    <p:cNvPr id="10" name="Group 241"/>
                    <p:cNvGrpSpPr/>
                    <p:nvPr/>
                  </p:nvGrpSpPr>
                  <p:grpSpPr>
                    <a:xfrm>
                      <a:off x="536232" y="2993991"/>
                      <a:ext cx="7339180" cy="3826241"/>
                      <a:chOff x="536232" y="2874205"/>
                      <a:chExt cx="7339180" cy="3826241"/>
                    </a:xfrm>
                  </p:grpSpPr>
                  <p:grpSp>
                    <p:nvGrpSpPr>
                      <p:cNvPr id="11" name="Group 234"/>
                      <p:cNvGrpSpPr/>
                      <p:nvPr/>
                    </p:nvGrpSpPr>
                    <p:grpSpPr>
                      <a:xfrm>
                        <a:off x="536232" y="2874205"/>
                        <a:ext cx="7233117" cy="3580210"/>
                        <a:chOff x="789539" y="2563527"/>
                        <a:chExt cx="7233117" cy="3580210"/>
                      </a:xfrm>
                    </p:grpSpPr>
                    <p:grpSp>
                      <p:nvGrpSpPr>
                        <p:cNvPr id="12" name="Group 233"/>
                        <p:cNvGrpSpPr/>
                        <p:nvPr/>
                      </p:nvGrpSpPr>
                      <p:grpSpPr>
                        <a:xfrm>
                          <a:off x="789539" y="2563527"/>
                          <a:ext cx="7233117" cy="3580210"/>
                          <a:chOff x="789539" y="2563527"/>
                          <a:chExt cx="7233117" cy="3580210"/>
                        </a:xfrm>
                      </p:grpSpPr>
                      <p:sp>
                        <p:nvSpPr>
                          <p:cNvPr id="219" name="TextBox 218"/>
                          <p:cNvSpPr txBox="1"/>
                          <p:nvPr/>
                        </p:nvSpPr>
                        <p:spPr>
                          <a:xfrm flipH="1">
                            <a:off x="1515597" y="3206178"/>
                            <a:ext cx="2813381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r>
                              <a:rPr lang="en-US" b="1" dirty="0" smtClean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rPr>
                              <a:t>Relay sends ACK, and set </a:t>
                            </a:r>
                            <a:r>
                              <a:rPr lang="en-US" b="1" dirty="0" err="1" smtClean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rPr>
                              <a:t>Ack</a:t>
                            </a:r>
                            <a:r>
                              <a:rPr lang="en-US" b="1" dirty="0" smtClean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rPr>
                              <a:t> Indication bits to 11 for next outgoing frame </a:t>
                            </a:r>
                            <a:endParaRPr lang="en-US" b="1" dirty="0">
                              <a:solidFill>
                                <a:srgbClr val="0070C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3" name="Group 225"/>
                          <p:cNvGrpSpPr/>
                          <p:nvPr/>
                        </p:nvGrpSpPr>
                        <p:grpSpPr>
                          <a:xfrm>
                            <a:off x="789539" y="2563527"/>
                            <a:ext cx="7233117" cy="3580210"/>
                            <a:chOff x="712535" y="2436490"/>
                            <a:chExt cx="7233117" cy="3580210"/>
                          </a:xfrm>
                        </p:grpSpPr>
                        <p:grpSp>
                          <p:nvGrpSpPr>
                            <p:cNvPr id="14" name="Group 217"/>
                            <p:cNvGrpSpPr/>
                            <p:nvPr/>
                          </p:nvGrpSpPr>
                          <p:grpSpPr>
                            <a:xfrm>
                              <a:off x="1438593" y="2436490"/>
                              <a:ext cx="6507059" cy="3109359"/>
                              <a:chOff x="846714" y="2395831"/>
                              <a:chExt cx="6507059" cy="3109359"/>
                            </a:xfrm>
                          </p:grpSpPr>
                          <p:sp>
                            <p:nvSpPr>
                              <p:cNvPr id="109" name="Rectangle 108"/>
                              <p:cNvSpPr/>
                              <p:nvPr/>
                            </p:nvSpPr>
                            <p:spPr bwMode="auto">
                              <a:xfrm>
                                <a:off x="4402412" y="3754507"/>
                                <a:ext cx="1629139" cy="317417"/>
                              </a:xfrm>
                              <a:prstGeom prst="rect">
                                <a:avLst/>
                              </a:prstGeom>
                              <a:solidFill>
                                <a:srgbClr val="92D050"/>
                              </a:solidFill>
                              <a:ln w="25400" cap="flat" cmpd="sng" algn="ctr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prstDash val="solid"/>
                                <a:round/>
                                <a:headEnd type="none" w="sm" len="sm"/>
                                <a:tailEnd type="none" w="sm" len="sm"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rtlCol="0" anchor="ctr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indent="0" algn="ctr" defTabSz="914400" rtl="0" eaLnBrk="0" fontAlgn="base" latinLnBrk="0" hangingPunct="0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lang="en-US" b="1" dirty="0" smtClean="0">
                                    <a:latin typeface="Calibri" pitchFamily="34" charset="0"/>
                                  </a:rPr>
                                  <a:t>DATA</a:t>
                                </a:r>
                                <a:endParaRPr kumimoji="0" lang="en-US" sz="11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5" name="Group 216"/>
                              <p:cNvGrpSpPr/>
                              <p:nvPr/>
                            </p:nvGrpSpPr>
                            <p:grpSpPr>
                              <a:xfrm>
                                <a:off x="846714" y="2395831"/>
                                <a:ext cx="6507059" cy="3109359"/>
                                <a:chOff x="846714" y="2395831"/>
                                <a:chExt cx="6507059" cy="3109359"/>
                              </a:xfrm>
                            </p:grpSpPr>
                            <p:sp>
                              <p:nvSpPr>
                                <p:cNvPr id="49" name="TextBox 48"/>
                                <p:cNvSpPr txBox="1"/>
                                <p:nvPr/>
                              </p:nvSpPr>
                              <p:spPr>
                                <a:xfrm flipH="1">
                                  <a:off x="4402412" y="4070176"/>
                                  <a:ext cx="1629138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b="1" i="1" dirty="0" smtClean="0">
                                      <a:latin typeface="Calibri" pitchFamily="34" charset="0"/>
                                    </a:rPr>
                                    <a:t>T</a:t>
                                  </a:r>
                                  <a:r>
                                    <a:rPr lang="en-US" b="1" i="1" baseline="-25000" dirty="0" smtClean="0">
                                      <a:latin typeface="Calibri" pitchFamily="34" charset="0"/>
                                    </a:rPr>
                                    <a:t>D</a:t>
                                  </a:r>
                                  <a:r>
                                    <a:rPr lang="en-US" b="1" i="1" dirty="0" smtClean="0">
                                      <a:latin typeface="Calibri" pitchFamily="34" charset="0"/>
                                    </a:rPr>
                                    <a:t>(V</a:t>
                                  </a:r>
                                  <a:r>
                                    <a:rPr lang="en-US" b="1" i="1" baseline="-25000" dirty="0" smtClean="0">
                                      <a:latin typeface="Calibri" pitchFamily="34" charset="0"/>
                                    </a:rPr>
                                    <a:t>2</a:t>
                                  </a:r>
                                  <a:r>
                                    <a:rPr lang="en-US" b="1" i="1" dirty="0" smtClean="0">
                                      <a:latin typeface="Calibri" pitchFamily="34" charset="0"/>
                                    </a:rPr>
                                    <a:t>)</a:t>
                                  </a:r>
                                  <a:endParaRPr lang="en-US" b="1" i="1" baseline="-25000" dirty="0" smtClean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6" name="Group 215"/>
                                <p:cNvGrpSpPr/>
                                <p:nvPr/>
                              </p:nvGrpSpPr>
                              <p:grpSpPr>
                                <a:xfrm>
                                  <a:off x="846714" y="2395831"/>
                                  <a:ext cx="6507059" cy="3109359"/>
                                  <a:chOff x="846714" y="2395831"/>
                                  <a:chExt cx="6507059" cy="3109359"/>
                                </a:xfrm>
                              </p:grpSpPr>
                              <p:sp>
                                <p:nvSpPr>
                                  <p:cNvPr id="47" name="TextBox 46"/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1838282" y="5145044"/>
                                    <a:ext cx="1190557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ctr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T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D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(V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1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)</a:t>
                                    </a:r>
                                    <a:endParaRPr lang="en-US" b="1" i="1" baseline="-25000" dirty="0" smtClean="0"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48" name="TextBox 47"/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3424553" y="4073778"/>
                                    <a:ext cx="577915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ctr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T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A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(V</a:t>
                                    </a:r>
                                    <a:r>
                                      <a:rPr lang="en-US" b="1" i="1" baseline="-25000" dirty="0" smtClean="0">
                                        <a:latin typeface="Calibri" pitchFamily="34" charset="0"/>
                                      </a:rPr>
                                      <a:t>1</a:t>
                                    </a:r>
                                    <a:r>
                                      <a:rPr lang="en-US" b="1" i="1" dirty="0" smtClean="0">
                                        <a:latin typeface="Calibri" pitchFamily="34" charset="0"/>
                                      </a:rPr>
                                      <a:t>)</a:t>
                                    </a:r>
                                    <a:endParaRPr lang="en-US" b="1" i="1" baseline="-25000" dirty="0" smtClean="0"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7" name="Group 192"/>
                                  <p:cNvGrpSpPr/>
                                  <p:nvPr/>
                                </p:nvGrpSpPr>
                                <p:grpSpPr>
                                  <a:xfrm>
                                    <a:off x="846714" y="2672830"/>
                                    <a:ext cx="6507059" cy="2832360"/>
                                    <a:chOff x="846714" y="2672830"/>
                                    <a:chExt cx="6507059" cy="2832360"/>
                                  </a:xfrm>
                                </p:grpSpPr>
                                <p:grpSp>
                                  <p:nvGrpSpPr>
                                    <p:cNvPr id="18" name="Group 17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846714" y="2672830"/>
                                      <a:ext cx="6507059" cy="2832360"/>
                                      <a:chOff x="846714" y="2672830"/>
                                      <a:chExt cx="6507059" cy="2832360"/>
                                    </a:xfrm>
                                  </p:grpSpPr>
                                  <p:sp>
                                    <p:nvSpPr>
                                      <p:cNvPr id="161" name="TextBox 160"/>
                                      <p:cNvSpPr txBox="1"/>
                                      <p:nvPr/>
                                    </p:nvSpPr>
                                    <p:spPr>
                                      <a:xfrm flipH="1">
                                        <a:off x="5994885" y="4156893"/>
                                        <a:ext cx="48799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 anchor="ctr">
                                        <a:spAutoFit/>
                                      </a:bodyPr>
                                      <a:lstStyle/>
                                      <a:p>
                                        <a:pPr algn="ctr"/>
                                        <a:r>
                                          <a:rPr lang="en-US" b="1" dirty="0" smtClean="0">
                                            <a:solidFill>
                                              <a:srgbClr val="0070C0"/>
                                            </a:solidFill>
                                            <a:latin typeface="Calibri" pitchFamily="34" charset="0"/>
                                          </a:rPr>
                                          <a:t>SIFS</a:t>
                                        </a:r>
                                        <a:endParaRPr lang="en-US" b="1" dirty="0">
                                          <a:solidFill>
                                            <a:srgbClr val="0070C0"/>
                                          </a:solidFill>
                                          <a:latin typeface="Calibri" pitchFamily="34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9" name="Group 15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846714" y="2672830"/>
                                        <a:ext cx="6507059" cy="2832360"/>
                                        <a:chOff x="846714" y="2672830"/>
                                        <a:chExt cx="6507059" cy="2832360"/>
                                      </a:xfrm>
                                    </p:grpSpPr>
                                    <p:grpSp>
                                      <p:nvGrpSpPr>
                                        <p:cNvPr id="20" name="Group 10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846714" y="2672830"/>
                                          <a:ext cx="6507059" cy="2832360"/>
                                          <a:chOff x="824862" y="3944971"/>
                                          <a:chExt cx="6507059" cy="2832360"/>
                                        </a:xfrm>
                                      </p:grpSpPr>
                                      <p:grpSp>
                                        <p:nvGrpSpPr>
                                          <p:cNvPr id="21" name="Group 104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824862" y="3944971"/>
                                            <a:ext cx="6507059" cy="2832360"/>
                                            <a:chOff x="824862" y="3944971"/>
                                            <a:chExt cx="6507059" cy="2832360"/>
                                          </a:xfrm>
                                        </p:grpSpPr>
                                        <p:grpSp>
                                          <p:nvGrpSpPr>
                                            <p:cNvPr id="22" name="Group 5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824862" y="3944971"/>
                                              <a:ext cx="6507059" cy="2627903"/>
                                              <a:chOff x="1019441" y="4129637"/>
                                              <a:chExt cx="6507059" cy="2627903"/>
                                            </a:xfrm>
                                          </p:grpSpPr>
                                          <p:cxnSp>
                                            <p:nvCxnSpPr>
                                              <p:cNvPr id="74" name="Straight Connector 73"/>
                                              <p:cNvCxnSpPr/>
                                              <p:nvPr/>
                                            </p:nvCxnSpPr>
                                            <p:spPr bwMode="auto">
                                              <a:xfrm>
                                                <a:off x="1714416" y="4449123"/>
                                                <a:ext cx="5812084" cy="0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</p:cxnSp>
                                          <p:cxnSp>
                                            <p:nvCxnSpPr>
                                              <p:cNvPr id="75" name="Straight Connector 74"/>
                                              <p:cNvCxnSpPr/>
                                              <p:nvPr/>
                                            </p:nvCxnSpPr>
                                            <p:spPr bwMode="auto">
                                              <a:xfrm flipV="1">
                                                <a:off x="1714416" y="6601851"/>
                                                <a:ext cx="5812084" cy="1803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</p:cxnSp>
                                          <p:sp>
                                            <p:nvSpPr>
                                              <p:cNvPr id="76" name="Rectangle 75"/>
                                              <p:cNvSpPr/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011007" y="6284434"/>
                                                <a:ext cx="1190554" cy="31741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92D050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vert="horz" wrap="square" lIns="91440" tIns="45720" rIns="91440" bIns="45720" numCol="1" rtlCol="0" anchor="ctr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indent="0" algn="ctr" defTabSz="914400" rtl="0" eaLnBrk="0" fontAlgn="base" latinLnBrk="0" hangingPunct="0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lang="en-US" b="1" dirty="0" smtClean="0">
                                                    <a:latin typeface="Calibri" pitchFamily="34" charset="0"/>
                                                  </a:rPr>
                                                  <a:t>DATA</a:t>
                                                </a:r>
                                                <a:endParaRPr kumimoji="0" lang="en-US" sz="1100" b="1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7" name="Rectangle 17"/>
                                              <p:cNvSpPr/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6603234" y="4129637"/>
                                                <a:ext cx="569019" cy="31741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solidFill>
                                                <a:srgbClr val="FFC000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  <p:txBody>
                                              <a:bodyPr vert="horz" wrap="square" lIns="91440" tIns="45720" rIns="91440" bIns="45720" numCol="1" rtlCol="0" anchor="ctr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pPr marL="0" marR="0" indent="0" algn="ctr" defTabSz="914400" rtl="0" eaLnBrk="0" fontAlgn="base" latinLnBrk="0" hangingPunct="0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ct val="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tabLst/>
                                                </a:pPr>
                                                <a:r>
                                                  <a:rPr lang="en-US" b="1" dirty="0" smtClean="0">
                                                    <a:latin typeface="Calibri" pitchFamily="34" charset="0"/>
                                                  </a:rPr>
                                                  <a:t>ACK</a:t>
                                                </a:r>
                                                <a:endParaRPr kumimoji="0" lang="en-US" sz="1400" b="1" i="0" u="none" strike="noStrike" cap="none" normalizeH="0" baseline="0" dirty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8" name="TextBox 18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249871" y="4295234"/>
                                                <a:ext cx="476664" cy="30777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 anchor="ctr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b="1" dirty="0" smtClean="0">
                                                    <a:latin typeface="Calibri" pitchFamily="34" charset="0"/>
                                                  </a:rPr>
                                                  <a:t>AP</a:t>
                                                </a:r>
                                                <a:endParaRPr lang="en-US" b="1" dirty="0"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9" name="TextBox 78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188864" y="6449763"/>
                                                <a:ext cx="537671" cy="30777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 anchor="ctr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b="1" dirty="0" smtClean="0">
                                                    <a:latin typeface="Calibri" pitchFamily="34" charset="0"/>
                                                  </a:rPr>
                                                  <a:t>STA</a:t>
                                                </a:r>
                                                <a:endParaRPr lang="en-US" b="1" dirty="0"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cxnSp>
                                            <p:nvCxnSpPr>
                                              <p:cNvPr id="80" name="Straight Connector 79"/>
                                              <p:cNvCxnSpPr/>
                                              <p:nvPr/>
                                            </p:nvCxnSpPr>
                                            <p:spPr bwMode="auto">
                                              <a:xfrm flipV="1">
                                                <a:off x="1714416" y="5526983"/>
                                                <a:ext cx="5812084" cy="3602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solidFill>
                                                <a:schemeClr val="accent1"/>
                                              </a:solidFill>
                                              <a:ln w="25400" cap="flat" cmpd="sng" algn="ctr">
                                                <a:solidFill>
                                                  <a:schemeClr val="bg1">
                                                    <a:lumMod val="50000"/>
                                                  </a:schemeClr>
                                                </a:solidFill>
                                                <a:prstDash val="solid"/>
                                                <a:round/>
                                                <a:headEnd type="none" w="sm" len="sm"/>
                                                <a:tailEnd type="none" w="sm" len="sm"/>
                                              </a:ln>
                                              <a:effectLst/>
                                            </p:spPr>
                                          </p:cxnSp>
                                          <p:sp>
                                            <p:nvSpPr>
                                              <p:cNvPr id="81" name="TextBox 21"/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019441" y="5376696"/>
                                                <a:ext cx="707094" cy="307777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 anchor="ctr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en-US" sz="1400" b="1" dirty="0" smtClean="0">
                                                    <a:latin typeface="Calibri" pitchFamily="34" charset="0"/>
                                                  </a:rPr>
                                                  <a:t>RELAY</a:t>
                                                </a:r>
                                                <a:endParaRPr lang="en-US" b="1" dirty="0">
                                                  <a:latin typeface="Calibri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64" name="TextBox 63"/>
                                            <p:cNvSpPr txBox="1"/>
                                            <p:nvPr/>
                                          </p:nvSpPr>
                                          <p:spPr>
                                            <a:xfrm flipH="1">
                                              <a:off x="2956341" y="6500332"/>
                                              <a:ext cx="499265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 anchor="ctr"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algn="ctr"/>
                                              <a:r>
                                                <a:rPr lang="en-US" b="1" dirty="0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libri" pitchFamily="34" charset="0"/>
                                                </a:rPr>
                                                <a:t>SIFS</a:t>
                                              </a:r>
                                              <a:endParaRPr lang="en-US" b="1" dirty="0">
                                                <a:solidFill>
                                                  <a:srgbClr val="0070C0"/>
                                                </a:solidFill>
                                                <a:latin typeface="Calibri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57" name="TextBox 56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1816432" y="5822769"/>
                                            <a:ext cx="1190555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 anchor="ctr">
                                            <a:spAutoFit/>
                                          </a:bodyPr>
                                          <a:lstStyle/>
                                          <a:p>
                                            <a:pPr algn="ctr"/>
                                            <a:r>
                                              <a:rPr lang="en-US" b="1" dirty="0" err="1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AckInd</a:t>
                                            </a:r>
                                            <a:r>
                                              <a:rPr lang="en-US" b="1" dirty="0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=00</a:t>
                                            </a:r>
                                            <a:endParaRPr lang="en-US" sz="1100" b="1" dirty="0">
                                              <a:solidFill>
                                                <a:srgbClr val="92D050"/>
                                              </a:solidFill>
                                              <a:latin typeface="Calibri" pitchFamily="34" charset="0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8" name="TextBox 57"/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4380561" y="4749649"/>
                                            <a:ext cx="1630442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square" rtlCol="0" anchor="ctr">
                                            <a:spAutoFit/>
                                          </a:bodyPr>
                                          <a:lstStyle/>
                                          <a:p>
                                            <a:pPr algn="ctr"/>
                                            <a:r>
                                              <a:rPr lang="en-US" b="1" dirty="0" err="1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AckInd</a:t>
                                            </a:r>
                                            <a:r>
                                              <a:rPr lang="en-US" b="1" dirty="0" smtClean="0">
                                                <a:solidFill>
                                                  <a:srgbClr val="92D050"/>
                                                </a:solidFill>
                                                <a:latin typeface="Calibri" pitchFamily="34" charset="0"/>
                                              </a:rPr>
                                              <a:t>=00</a:t>
                                            </a:r>
                                            <a:endParaRPr lang="en-US" b="1" dirty="0">
                                              <a:solidFill>
                                                <a:srgbClr val="92D050"/>
                                              </a:solidFill>
                                              <a:latin typeface="Calibri" pitchFamily="34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23" name="Group 12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028837" y="5166825"/>
                                          <a:ext cx="397649" cy="122732"/>
                                          <a:chOff x="3028837" y="5166825"/>
                                          <a:chExt cx="397649" cy="122732"/>
                                        </a:xfrm>
                                      </p:grpSpPr>
                                      <p:cxnSp>
                                        <p:nvCxnSpPr>
                                          <p:cNvPr id="110" name="Straight Connector 109"/>
                                          <p:cNvCxnSpPr/>
                                          <p:nvPr/>
                                        </p:nvCxnSpPr>
                                        <p:spPr bwMode="auto">
                                          <a:xfrm>
                                            <a:off x="3028837" y="5166825"/>
                                            <a:ext cx="0" cy="122732"/>
                                          </a:xfrm>
                                          <a:prstGeom prst="line">
                                            <a:avLst/>
                                          </a:prstGeom>
                                          <a:solidFill>
                                            <a:schemeClr val="accent1"/>
                                          </a:solidFill>
                                          <a:ln w="25400" cap="flat" cmpd="sng" algn="ctr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 type="none" w="sm" len="sm"/>
                                            <a:tailEnd type="none" w="sm" len="sm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113" name="Straight Connector 112"/>
                                          <p:cNvCxnSpPr/>
                                          <p:nvPr/>
                                        </p:nvCxnSpPr>
                                        <p:spPr bwMode="auto">
                                          <a:xfrm>
                                            <a:off x="3426486" y="5166825"/>
                                            <a:ext cx="0" cy="122732"/>
                                          </a:xfrm>
                                          <a:prstGeom prst="line">
                                            <a:avLst/>
                                          </a:prstGeom>
                                          <a:solidFill>
                                            <a:schemeClr val="accent1"/>
                                          </a:solidFill>
                                          <a:ln w="25400" cap="flat" cmpd="sng" algn="ctr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 type="none" w="sm" len="sm"/>
                                            <a:tailEnd type="none" w="sm" len="sm"/>
                                          </a:ln>
                                          <a:effectLst/>
                                        </p:spPr>
                                      </p:cxnSp>
                                      <p:cxnSp>
                                        <p:nvCxnSpPr>
                                          <p:cNvPr id="123" name="Straight Connector 122"/>
                                          <p:cNvCxnSpPr/>
                                          <p:nvPr/>
                                        </p:nvCxnSpPr>
                                        <p:spPr bwMode="auto">
                                          <a:xfrm>
                                            <a:off x="3028837" y="5228191"/>
                                            <a:ext cx="397649" cy="0"/>
                                          </a:xfrm>
                                          <a:prstGeom prst="line">
                                            <a:avLst/>
                                          </a:prstGeom>
                                          <a:solidFill>
                                            <a:schemeClr val="accent1"/>
                                          </a:solidFill>
                                          <a:ln w="25400" cap="flat" cmpd="sng" algn="ctr">
                                            <a:solidFill>
                                              <a:schemeClr val="bg1">
                                                <a:lumMod val="50000"/>
                                              </a:schemeClr>
                                            </a:solidFill>
                                            <a:prstDash val="solid"/>
                                            <a:round/>
                                            <a:headEnd type="triangle" w="med" len="med"/>
                                            <a:tailEnd type="triangle" w="med" len="med"/>
                                          </a:ln>
                                          <a:effectLst/>
                                        </p:spPr>
                                      </p:cxnSp>
                                    </p:grpSp>
                                  </p:grpSp>
                                </p:grpSp>
                                <p:cxnSp>
                                  <p:nvCxnSpPr>
                                    <p:cNvPr id="190" name="Straight Connector 189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6032855" y="4095527"/>
                                      <a:ext cx="0" cy="122732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  <a:ln w="25400" cap="flat" cmpd="sng" algn="ctr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prstDash val="solid"/>
                                      <a:round/>
                                      <a:headEnd type="none" w="sm" len="sm"/>
                                      <a:tailEnd type="none" w="sm" len="sm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191" name="Straight Connector 190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6430504" y="4095527"/>
                                      <a:ext cx="0" cy="122732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  <a:ln w="25400" cap="flat" cmpd="sng" algn="ctr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prstDash val="solid"/>
                                      <a:round/>
                                      <a:headEnd type="none" w="sm" len="sm"/>
                                      <a:tailEnd type="none" w="sm" len="sm"/>
                                    </a:ln>
                                    <a:effectLst/>
                                  </p:spPr>
                                </p:cxnSp>
                                <p:cxnSp>
                                  <p:nvCxnSpPr>
                                    <p:cNvPr id="192" name="Straight Connector 191"/>
                                    <p:cNvCxnSpPr/>
                                    <p:nvPr/>
                                  </p:nvCxnSpPr>
                                  <p:spPr bwMode="auto">
                                    <a:xfrm>
                                      <a:off x="6032855" y="4156893"/>
                                      <a:ext cx="397649" cy="0"/>
                                    </a:xfrm>
                                    <a:prstGeom prst="line">
                                      <a:avLst/>
                                    </a:prstGeom>
                                    <a:solidFill>
                                      <a:schemeClr val="accent1"/>
                                    </a:solidFill>
                                    <a:ln w="25400" cap="flat" cmpd="sng" algn="ctr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prstDash val="solid"/>
                                      <a:round/>
                                      <a:headEnd type="triangle" w="med" len="med"/>
                                      <a:tailEnd type="triangle" w="med" len="med"/>
                                    </a:ln>
                                    <a:effectLst/>
                                  </p:spPr>
                                </p:cxnSp>
                              </p:grpSp>
                              <p:sp>
                                <p:nvSpPr>
                                  <p:cNvPr id="196" name="TextBox 195"/>
                                  <p:cNvSpPr txBox="1"/>
                                  <p:nvPr/>
                                </p:nvSpPr>
                                <p:spPr>
                                  <a:xfrm>
                                    <a:off x="6073645" y="2395831"/>
                                    <a:ext cx="1280128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 anchor="ctr">
                                    <a:spAutoFit/>
                                  </a:bodyPr>
                                  <a:lstStyle/>
                                  <a:p>
                                    <a:pPr algn="ctr"/>
                                    <a:r>
                                      <a:rPr lang="en-US" b="1" dirty="0" err="1" smtClean="0">
                                        <a:solidFill>
                                          <a:srgbClr val="FFC000"/>
                                        </a:solidFill>
                                        <a:latin typeface="Calibri" pitchFamily="34" charset="0"/>
                                      </a:rPr>
                                      <a:t>AckInd</a:t>
                                    </a:r>
                                    <a:r>
                                      <a:rPr lang="en-US" b="1" dirty="0" smtClean="0">
                                        <a:solidFill>
                                          <a:srgbClr val="FFC000"/>
                                        </a:solidFill>
                                        <a:latin typeface="Calibri" pitchFamily="34" charset="0"/>
                                      </a:rPr>
                                      <a:t>=10</a:t>
                                    </a:r>
                                    <a:endParaRPr lang="en-US" b="1" dirty="0">
                                      <a:solidFill>
                                        <a:srgbClr val="FFC000"/>
                                      </a:solidFill>
                                      <a:latin typeface="Calibri" pitchFamily="34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  <p:sp>
                          <p:nvSpPr>
                            <p:cNvPr id="224" name="TextBox 223"/>
                            <p:cNvSpPr txBox="1"/>
                            <p:nvPr/>
                          </p:nvSpPr>
                          <p:spPr>
                            <a:xfrm flipH="1">
                              <a:off x="712535" y="5555035"/>
                              <a:ext cx="3055351" cy="461665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STA sends uplink DATA frame with </a:t>
                              </a:r>
                              <a:r>
                                <a:rPr lang="en-US" b="1" dirty="0" err="1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Ack</a:t>
                              </a:r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 Indication bits set to 00</a:t>
                              </a:r>
                              <a:r>
                                <a:rPr lang="en-US" b="1" dirty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 </a:t>
                              </a:r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to relay</a:t>
                              </a:r>
                              <a:endParaRPr lang="en-US" b="1" dirty="0" smtClean="0">
                                <a:solidFill>
                                  <a:srgbClr val="FF0000"/>
                                </a:solidFill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</p:grpSp>
                    <p:cxnSp>
                      <p:nvCxnSpPr>
                        <p:cNvPr id="231" name="Straight Arrow Connector 230"/>
                        <p:cNvCxnSpPr/>
                        <p:nvPr/>
                      </p:nvCxnSpPr>
                      <p:spPr bwMode="auto">
                        <a:xfrm flipV="1">
                          <a:off x="5278847" y="4135898"/>
                          <a:ext cx="52193" cy="496468"/>
                        </a:xfrm>
                        <a:prstGeom prst="straightConnector1">
                          <a:avLst/>
                        </a:prstGeom>
                        <a:solidFill>
                          <a:schemeClr val="accent1"/>
                        </a:solidFill>
                        <a:ln w="254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lg" len="med"/>
                          <a:tailEnd type="arrow" w="med" len="med"/>
                        </a:ln>
                        <a:effectLst/>
                      </p:spPr>
                    </p:cxnSp>
                  </p:grpSp>
                  <p:cxnSp>
                    <p:nvCxnSpPr>
                      <p:cNvPr id="237" name="Straight Arrow Connector 236"/>
                      <p:cNvCxnSpPr/>
                      <p:nvPr/>
                    </p:nvCxnSpPr>
                    <p:spPr bwMode="auto">
                      <a:xfrm flipH="1" flipV="1">
                        <a:off x="3893034" y="5706565"/>
                        <a:ext cx="476662" cy="347550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25400" cap="flat" cmpd="sng" algn="ctr">
                        <a:solidFill>
                          <a:srgbClr val="0070C0"/>
                        </a:solidFill>
                        <a:prstDash val="solid"/>
                        <a:round/>
                        <a:headEnd type="none" w="lg" len="med"/>
                        <a:tailEnd type="arrow" w="med" len="med"/>
                      </a:ln>
                      <a:effectLst/>
                    </p:spPr>
                  </p:cxnSp>
                  <p:sp>
                    <p:nvSpPr>
                      <p:cNvPr id="239" name="TextBox 238"/>
                      <p:cNvSpPr txBox="1"/>
                      <p:nvPr/>
                    </p:nvSpPr>
                    <p:spPr>
                      <a:xfrm flipH="1">
                        <a:off x="4219996" y="6054115"/>
                        <a:ext cx="365541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r>
                          <a:rPr lang="en-US" b="1" dirty="0" smtClean="0">
                            <a:solidFill>
                              <a:srgbClr val="0070C0"/>
                            </a:solidFill>
                            <a:latin typeface="Calibri" pitchFamily="34" charset="0"/>
                          </a:rPr>
                          <a:t>After receipt of ACK, STA removes frame from buffer, and defers MAX_PPDU + ACK + 2*SIFS before next event</a:t>
                        </a:r>
                        <a:endParaRPr lang="en-US" b="1" dirty="0">
                          <a:solidFill>
                            <a:srgbClr val="0070C0"/>
                          </a:solidFill>
                          <a:latin typeface="Calibri" pitchFamily="34" charset="0"/>
                        </a:endParaRPr>
                      </a:p>
                    </p:txBody>
                  </p:sp>
                </p:grpSp>
                <p:cxnSp>
                  <p:nvCxnSpPr>
                    <p:cNvPr id="252" name="Straight Arrow Connector 251"/>
                    <p:cNvCxnSpPr/>
                    <p:nvPr/>
                  </p:nvCxnSpPr>
                  <p:spPr bwMode="auto">
                    <a:xfrm flipV="1">
                      <a:off x="2105558" y="5675234"/>
                      <a:ext cx="296595" cy="424966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lg" len="med"/>
                      <a:tailEnd type="arrow" w="med" len="med"/>
                    </a:ln>
                    <a:effectLst/>
                  </p:spPr>
                </p:cxnSp>
              </p:grpSp>
              <p:sp>
                <p:nvSpPr>
                  <p:cNvPr id="263" name="Rectangle 17"/>
                  <p:cNvSpPr/>
                  <p:nvPr/>
                </p:nvSpPr>
                <p:spPr bwMode="auto">
                  <a:xfrm>
                    <a:off x="3978082" y="4373083"/>
                    <a:ext cx="569019" cy="317417"/>
                  </a:xfrm>
                  <a:prstGeom prst="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b="1" dirty="0" smtClean="0">
                        <a:latin typeface="Calibri" pitchFamily="34" charset="0"/>
                      </a:rPr>
                      <a:t>ACK</a:t>
                    </a:r>
                    <a:endPara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endParaRPr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 flipH="1">
                    <a:off x="4498752" y="4777218"/>
                    <a:ext cx="49926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b="1" dirty="0" smtClean="0">
                        <a:solidFill>
                          <a:srgbClr val="0070C0"/>
                        </a:solidFill>
                        <a:latin typeface="Calibri" pitchFamily="34" charset="0"/>
                      </a:rPr>
                      <a:t>SIFS</a:t>
                    </a:r>
                    <a:endParaRPr lang="en-US" b="1" dirty="0">
                      <a:solidFill>
                        <a:srgbClr val="0070C0"/>
                      </a:solidFill>
                      <a:latin typeface="Calibri" pitchFamily="34" charset="0"/>
                    </a:endParaRPr>
                  </a:p>
                </p:txBody>
              </p:sp>
              <p:cxnSp>
                <p:nvCxnSpPr>
                  <p:cNvPr id="267" name="Straight Connector 266"/>
                  <p:cNvCxnSpPr/>
                  <p:nvPr/>
                </p:nvCxnSpPr>
                <p:spPr bwMode="auto">
                  <a:xfrm>
                    <a:off x="4549396" y="4715852"/>
                    <a:ext cx="0" cy="1227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268" name="Straight Connector 267"/>
                  <p:cNvCxnSpPr/>
                  <p:nvPr/>
                </p:nvCxnSpPr>
                <p:spPr bwMode="auto">
                  <a:xfrm>
                    <a:off x="4947045" y="4715852"/>
                    <a:ext cx="0" cy="1227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269" name="Straight Connector 268"/>
                  <p:cNvCxnSpPr/>
                  <p:nvPr/>
                </p:nvCxnSpPr>
                <p:spPr bwMode="auto">
                  <a:xfrm>
                    <a:off x="4549396" y="4777218"/>
                    <a:ext cx="397649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</p:cxnSp>
            </p:grpSp>
            <p:sp>
              <p:nvSpPr>
                <p:cNvPr id="73" name="TextBox 72"/>
                <p:cNvSpPr txBox="1"/>
                <p:nvPr/>
              </p:nvSpPr>
              <p:spPr>
                <a:xfrm flipH="1">
                  <a:off x="6975139" y="3612640"/>
                  <a:ext cx="574066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b="1" i="1" dirty="0" smtClean="0">
                      <a:latin typeface="Calibri" pitchFamily="34" charset="0"/>
                    </a:rPr>
                    <a:t>T</a:t>
                  </a:r>
                  <a:r>
                    <a:rPr lang="en-US" b="1" i="1" baseline="-25000" dirty="0" smtClean="0">
                      <a:latin typeface="Calibri" pitchFamily="34" charset="0"/>
                    </a:rPr>
                    <a:t>A</a:t>
                  </a:r>
                  <a:r>
                    <a:rPr lang="en-US" b="1" i="1" dirty="0" smtClean="0">
                      <a:latin typeface="Calibri" pitchFamily="34" charset="0"/>
                    </a:rPr>
                    <a:t>(V</a:t>
                  </a:r>
                  <a:r>
                    <a:rPr lang="en-US" b="1" i="1" baseline="-25000" dirty="0" smtClean="0">
                      <a:latin typeface="Calibri" pitchFamily="34" charset="0"/>
                    </a:rPr>
                    <a:t>2</a:t>
                  </a:r>
                  <a:r>
                    <a:rPr lang="en-US" b="1" i="1" dirty="0" smtClean="0">
                      <a:latin typeface="Calibri" pitchFamily="34" charset="0"/>
                    </a:rPr>
                    <a:t>)</a:t>
                  </a:r>
                  <a:endParaRPr lang="en-US" b="1" i="1" baseline="-25000" dirty="0" smtClean="0">
                    <a:latin typeface="Calibri" pitchFamily="34" charset="0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 flipH="1">
                <a:off x="3727091" y="5054216"/>
                <a:ext cx="4277377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Calibri" pitchFamily="34" charset="0"/>
                  </a:rPr>
                  <a:t>In SIFS time, relay sends DATA with a different MCS and </a:t>
                </a:r>
                <a:r>
                  <a:rPr lang="en-US" b="1" dirty="0" err="1" smtClean="0">
                    <a:solidFill>
                      <a:srgbClr val="0070C0"/>
                    </a:solidFill>
                    <a:latin typeface="Calibri" pitchFamily="34" charset="0"/>
                  </a:rPr>
                  <a:t>Ack</a:t>
                </a:r>
                <a:r>
                  <a:rPr lang="en-US" b="1" dirty="0" smtClean="0">
                    <a:solidFill>
                      <a:srgbClr val="0070C0"/>
                    </a:solidFill>
                    <a:latin typeface="Calibri" pitchFamily="34" charset="0"/>
                  </a:rPr>
                  <a:t> Indication bits set to 00. Relay buffers frame until successful delivery or reaching of retry limit</a:t>
                </a:r>
                <a:endParaRPr lang="en-US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>
              <a:off x="3522825" y="4120471"/>
              <a:ext cx="549910" cy="4130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lg" len="med"/>
              <a:tailEnd type="arrow" w="med" len="med"/>
            </a:ln>
            <a:effectLst/>
          </p:spPr>
        </p:cxnSp>
      </p:grpSp>
      <p:sp>
        <p:nvSpPr>
          <p:cNvPr id="24" name="Date Placeholder 2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Management at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Channel conditions may cause frames to be </a:t>
            </a:r>
            <a:r>
              <a:rPr lang="en-US" sz="1800" dirty="0" smtClean="0">
                <a:solidFill>
                  <a:srgbClr val="0070C0"/>
                </a:solidFill>
              </a:rPr>
              <a:t>continuously buffered at the relay, and subsequently leading to an queue overflow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Source node </a:t>
            </a:r>
            <a:r>
              <a:rPr lang="en-US" sz="1800" dirty="0" smtClean="0">
                <a:solidFill>
                  <a:srgbClr val="0070C0"/>
                </a:solidFill>
              </a:rPr>
              <a:t>is unaware of the downstream congestion</a:t>
            </a:r>
            <a:r>
              <a:rPr lang="en-US" sz="1800" dirty="0" smtClean="0"/>
              <a:t>, and continues to forward frames to the relay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Retransmission at the cost of MAC efficiency is undesirable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For example, use the relay can use </a:t>
            </a:r>
            <a:r>
              <a:rPr lang="en-US" sz="1800" dirty="0" smtClean="0">
                <a:solidFill>
                  <a:srgbClr val="0070C0"/>
                </a:solidFill>
              </a:rPr>
              <a:t>a bit in MAC header </a:t>
            </a:r>
            <a:r>
              <a:rPr lang="en-US" sz="1800" dirty="0" smtClean="0"/>
              <a:t>to signal the </a:t>
            </a:r>
            <a:r>
              <a:rPr lang="en-US" sz="1800" dirty="0" smtClean="0">
                <a:solidFill>
                  <a:srgbClr val="0070C0"/>
                </a:solidFill>
              </a:rPr>
              <a:t>source node to stop</a:t>
            </a:r>
            <a:r>
              <a:rPr lang="en-US" sz="1800" dirty="0" smtClean="0"/>
              <a:t>, and </a:t>
            </a:r>
            <a:r>
              <a:rPr lang="en-US" sz="1800" dirty="0" smtClean="0">
                <a:solidFill>
                  <a:srgbClr val="0070C0"/>
                </a:solidFill>
              </a:rPr>
              <a:t>restart after some timeout</a:t>
            </a:r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Proposed a </a:t>
            </a:r>
            <a:r>
              <a:rPr lang="en-US" sz="1800" dirty="0" smtClean="0">
                <a:solidFill>
                  <a:srgbClr val="0070C0"/>
                </a:solidFill>
              </a:rPr>
              <a:t>bidirectional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two-hop MAC relay function</a:t>
            </a:r>
            <a:endParaRPr lang="en-US" sz="1800" dirty="0" smtClean="0"/>
          </a:p>
          <a:p>
            <a:pPr lvl="1">
              <a:buFont typeface="Times New Roman" pitchFamily="18" charset="0"/>
              <a:buChar char="−"/>
            </a:pPr>
            <a:r>
              <a:rPr lang="en-US" sz="1600" dirty="0" smtClean="0"/>
              <a:t>Reduce power consumption on STA with battery constraints, and limited MCS range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600" dirty="0" smtClean="0">
                <a:solidFill>
                  <a:srgbClr val="0070C0"/>
                </a:solidFill>
              </a:rPr>
              <a:t>Sharing one TXOP for relay </a:t>
            </a:r>
            <a:r>
              <a:rPr lang="en-US" sz="1600" dirty="0" smtClean="0"/>
              <a:t>and reduces the number of contentions for channel access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600" dirty="0" smtClean="0"/>
              <a:t>Address buffer overflow at relay with </a:t>
            </a:r>
            <a:r>
              <a:rPr lang="en-US" sz="1600" dirty="0" smtClean="0">
                <a:solidFill>
                  <a:srgbClr val="0070C0"/>
                </a:solidFill>
              </a:rPr>
              <a:t>a flow control mechanism at the relay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600" dirty="0" smtClean="0"/>
              <a:t>Use </a:t>
            </a:r>
            <a:r>
              <a:rPr lang="en-US" sz="1600" dirty="0" smtClean="0">
                <a:solidFill>
                  <a:srgbClr val="0070C0"/>
                </a:solidFill>
              </a:rPr>
              <a:t>Probe request for relay discovery </a:t>
            </a:r>
            <a:r>
              <a:rPr lang="en-US" sz="1600" dirty="0" smtClean="0"/>
              <a:t>and include information on AP-STA link budget (if available) to reduce number of responses</a:t>
            </a:r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800" b="1" dirty="0" smtClean="0"/>
              <a:t>Do you support a </a:t>
            </a:r>
            <a:r>
              <a:rPr lang="en-US" sz="1800" b="1" dirty="0"/>
              <a:t>simple bidirectional relay that is limited to two hops </a:t>
            </a:r>
            <a:r>
              <a:rPr lang="en-US" sz="1800" b="1" dirty="0" smtClean="0"/>
              <a:t>only?</a:t>
            </a:r>
            <a:endParaRPr lang="en-US" sz="1800" b="1" dirty="0"/>
          </a:p>
          <a:p>
            <a:pPr marL="0" indent="0">
              <a:buNone/>
            </a:pP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Yes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No 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Abstain</a:t>
            </a:r>
          </a:p>
          <a:p>
            <a:pPr lvl="1"/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132E8F0-0953-4589-931F-0CF931D74C3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67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Do you support the concept of sharing one TXOP for relay (for explicit ACK exchange) to reduce the number of channel contentions? </a:t>
            </a:r>
          </a:p>
          <a:p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Yes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No 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Abstain</a:t>
            </a:r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132E8F0-0953-4589-931F-0CF931D74C3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0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Do you support a flow control mechanism at the relay?</a:t>
            </a:r>
          </a:p>
          <a:p>
            <a:pPr marL="0" indent="0">
              <a:buNone/>
            </a:pP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Yes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No 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Abstain</a:t>
            </a:r>
          </a:p>
          <a:p>
            <a:pPr lvl="1"/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132E8F0-0953-4589-931F-0CF931D74C3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Eric Wong, Broadcom</a:t>
            </a:r>
          </a:p>
        </p:txBody>
      </p:sp>
    </p:spTree>
    <p:extLst>
      <p:ext uri="{BB962C8B-B14F-4D97-AF65-F5344CB8AC3E}">
        <p14:creationId xmlns:p14="http://schemas.microsoft.com/office/powerpoint/2010/main" val="19342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Do you support to use Probe Request for Relay discovery, and optionally include information on AP-STA link budget</a:t>
            </a:r>
            <a:r>
              <a:rPr lang="en-US" sz="1800" dirty="0"/>
              <a:t>?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dirty="0" smtClean="0"/>
              <a:t>The STA initiates the discovery process 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dirty="0" smtClean="0"/>
              <a:t>The STA selects a relay based on the Probe Responses received</a:t>
            </a:r>
          </a:p>
          <a:p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Yes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No 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/>
              <a:t>Abstain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E132E8F0-0953-4589-931F-0CF931D74C3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>
          <a:xfrm>
            <a:off x="6947148" y="6475413"/>
            <a:ext cx="1596778" cy="184666"/>
          </a:xfrm>
        </p:spPr>
        <p:txBody>
          <a:bodyPr/>
          <a:lstStyle/>
          <a:p>
            <a:r>
              <a:rPr lang="en-US" dirty="0" smtClean="0"/>
              <a:t>Eric Wong, Broadcom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3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1800" dirty="0" smtClean="0"/>
              <a:t>[1] 	J. </a:t>
            </a:r>
            <a:r>
              <a:rPr lang="en-US" sz="1800" dirty="0" err="1" smtClean="0"/>
              <a:t>Kneckt</a:t>
            </a:r>
            <a:r>
              <a:rPr lang="en-US" sz="1800" dirty="0" smtClean="0"/>
              <a:t> et al., “Response Criteria for Probe </a:t>
            </a:r>
            <a:r>
              <a:rPr lang="en-US" sz="1800" dirty="0"/>
              <a:t>Response,” </a:t>
            </a:r>
            <a:r>
              <a:rPr lang="en-US" sz="1800" dirty="0" smtClean="0"/>
              <a:t>IEEE 11/12-553r4</a:t>
            </a:r>
          </a:p>
          <a:p>
            <a:pPr marL="457200" indent="-457200">
              <a:buNone/>
            </a:pPr>
            <a:r>
              <a:rPr lang="en-US" sz="1800" dirty="0" smtClean="0"/>
              <a:t>[2]</a:t>
            </a:r>
            <a:r>
              <a:rPr lang="en-US" sz="1800" dirty="0"/>
              <a:t>	</a:t>
            </a:r>
            <a:r>
              <a:rPr lang="en-US" sz="1800" dirty="0" smtClean="0"/>
              <a:t>IEEE 802.11 </a:t>
            </a:r>
            <a:r>
              <a:rPr lang="en-US" sz="1800" dirty="0" err="1"/>
              <a:t>REVmb</a:t>
            </a:r>
            <a:r>
              <a:rPr lang="en-US" sz="1800" dirty="0"/>
              <a:t> </a:t>
            </a:r>
            <a:r>
              <a:rPr lang="en-US" sz="1800" dirty="0" smtClean="0"/>
              <a:t>D12.0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370669"/>
              </p:ext>
            </p:extLst>
          </p:nvPr>
        </p:nvGraphicFramePr>
        <p:xfrm>
          <a:off x="1077913" y="1277938"/>
          <a:ext cx="6929437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Macro-Enabled Template" r:id="rId4" imgW="9720483" imgH="6685985" progId="Word.DocumentMacroEnabled.12">
                  <p:embed/>
                </p:oleObj>
              </mc:Choice>
              <mc:Fallback>
                <p:oleObj name="Macro-Enabled Template" r:id="rId4" imgW="9720483" imgH="6685985" progId="Word.Document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277938"/>
                        <a:ext cx="6929437" cy="478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10452" y="89313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Support for </a:t>
            </a:r>
            <a:r>
              <a:rPr lang="en-US" sz="1800" dirty="0" smtClean="0">
                <a:solidFill>
                  <a:srgbClr val="0070C0"/>
                </a:solidFill>
              </a:rPr>
              <a:t>longer range</a:t>
            </a:r>
            <a:r>
              <a:rPr lang="en-US" sz="1800" dirty="0" smtClean="0"/>
              <a:t> in TGah has </a:t>
            </a:r>
            <a:r>
              <a:rPr lang="en-US" sz="1800" dirty="0" smtClean="0">
                <a:solidFill>
                  <a:srgbClr val="0070C0"/>
                </a:solidFill>
              </a:rPr>
              <a:t>increased PPDU duration</a:t>
            </a:r>
            <a:r>
              <a:rPr lang="en-US" sz="1800" dirty="0" smtClean="0"/>
              <a:t>, and higher power consumption for STAs at the edge of BSS coverage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STAs (e.g. smart meters) have </a:t>
            </a:r>
            <a:r>
              <a:rPr lang="en-US" sz="1800" dirty="0" smtClean="0">
                <a:solidFill>
                  <a:srgbClr val="0070C0"/>
                </a:solidFill>
              </a:rPr>
              <a:t>limited battery lifetime</a:t>
            </a:r>
            <a:r>
              <a:rPr lang="en-US" sz="1800" dirty="0" smtClean="0"/>
              <a:t>, and long replacement cycle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</a:rPr>
              <a:t>Location of STAs may have exceeded the coverage of AP</a:t>
            </a:r>
            <a:r>
              <a:rPr lang="en-US" sz="1800" dirty="0" smtClean="0"/>
              <a:t>, and requires additional network elements for range extension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Use of </a:t>
            </a:r>
            <a:r>
              <a:rPr lang="en-US" sz="1800" dirty="0" smtClean="0">
                <a:solidFill>
                  <a:srgbClr val="0070C0"/>
                </a:solidFill>
              </a:rPr>
              <a:t>relays</a:t>
            </a:r>
            <a:r>
              <a:rPr lang="en-US" sz="1800" dirty="0" smtClean="0"/>
              <a:t> are considered for this problem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Consider </a:t>
            </a:r>
            <a:r>
              <a:rPr lang="en-US" sz="1800" dirty="0" smtClean="0">
                <a:solidFill>
                  <a:srgbClr val="0070C0"/>
                </a:solidFill>
              </a:rPr>
              <a:t>relay on wall-powered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0070C0"/>
                </a:solidFill>
              </a:rPr>
              <a:t>assume outdoor device-to-device path loss </a:t>
            </a:r>
            <a:r>
              <a:rPr lang="en-US" sz="1800" dirty="0" smtClean="0"/>
              <a:t>between relay and STA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Servings STAs with same traffic load but poorer link budget reduces </a:t>
            </a:r>
            <a:r>
              <a:rPr lang="en-US" sz="1800" dirty="0" smtClean="0">
                <a:solidFill>
                  <a:srgbClr val="0070C0"/>
                </a:solidFill>
              </a:rPr>
              <a:t>power efficiency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Particularly STAs at the edge of BSS coverage have </a:t>
            </a:r>
            <a:r>
              <a:rPr lang="en-US" sz="1800" dirty="0" smtClean="0">
                <a:solidFill>
                  <a:srgbClr val="0070C0"/>
                </a:solidFill>
              </a:rPr>
              <a:t>limited MCS headroom</a:t>
            </a:r>
            <a:r>
              <a:rPr lang="en-US" sz="1800" dirty="0" smtClean="0"/>
              <a:t>, are prone to suffer from </a:t>
            </a:r>
            <a:r>
              <a:rPr lang="en-US" sz="1800" dirty="0" smtClean="0">
                <a:solidFill>
                  <a:srgbClr val="0070C0"/>
                </a:solidFill>
              </a:rPr>
              <a:t>hidden nodes </a:t>
            </a:r>
            <a:r>
              <a:rPr lang="en-US" sz="1800" dirty="0" smtClean="0"/>
              <a:t>and</a:t>
            </a:r>
            <a:r>
              <a:rPr lang="en-US" sz="1800" dirty="0" smtClean="0">
                <a:solidFill>
                  <a:srgbClr val="0070C0"/>
                </a:solidFill>
              </a:rPr>
              <a:t> OBSS</a:t>
            </a:r>
            <a:r>
              <a:rPr lang="en-US" sz="1800" dirty="0" smtClean="0"/>
              <a:t>, and are </a:t>
            </a:r>
            <a:r>
              <a:rPr lang="en-US" sz="1800" dirty="0" smtClean="0">
                <a:solidFill>
                  <a:srgbClr val="0070C0"/>
                </a:solidFill>
              </a:rPr>
              <a:t>constrained on battery lifetime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STAs may be located </a:t>
            </a:r>
            <a:r>
              <a:rPr lang="en-US" sz="1800" dirty="0" smtClean="0">
                <a:solidFill>
                  <a:srgbClr val="0070C0"/>
                </a:solidFill>
              </a:rPr>
              <a:t>outside AP coverage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Proposed </a:t>
            </a:r>
            <a:r>
              <a:rPr lang="en-US" sz="1800" dirty="0" smtClean="0">
                <a:solidFill>
                  <a:srgbClr val="0070C0"/>
                </a:solidFill>
              </a:rPr>
              <a:t>use of relays </a:t>
            </a:r>
            <a:r>
              <a:rPr lang="en-US" sz="1800" dirty="0" smtClean="0"/>
              <a:t>for these STAs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Side effects of introducing relays in the network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b="1" dirty="0" smtClean="0">
                <a:solidFill>
                  <a:srgbClr val="0070C0"/>
                </a:solidFill>
              </a:rPr>
              <a:t>More contentions for channel access</a:t>
            </a:r>
            <a:r>
              <a:rPr lang="en-US" sz="1400" b="1" dirty="0" smtClean="0"/>
              <a:t>, i.e. effectively more STAs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b="1" dirty="0" smtClean="0"/>
              <a:t>Contention between frames with same payload, i.e. source TX and relay TX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b="1" dirty="0" smtClean="0"/>
              <a:t>Increased interference within home and neighboring BSS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b="1" dirty="0" smtClean="0"/>
              <a:t>Complexity for relay path setup and teardown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b="1" dirty="0" smtClean="0">
                <a:solidFill>
                  <a:srgbClr val="0070C0"/>
                </a:solidFill>
              </a:rPr>
              <a:t>Require buffer management at the relays</a:t>
            </a:r>
          </a:p>
          <a:p>
            <a:pPr lvl="1">
              <a:buFont typeface="Times New Roman" pitchFamily="18" charset="0"/>
              <a:buChar char="−"/>
            </a:pPr>
            <a:r>
              <a:rPr lang="en-US" sz="1400" b="1" dirty="0" smtClean="0"/>
              <a:t>Increase in latency for data delivery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44215"/>
            <a:ext cx="8305800" cy="293119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Relay positioned </a:t>
            </a:r>
            <a:r>
              <a:rPr lang="en-US" sz="1800" dirty="0" smtClean="0">
                <a:solidFill>
                  <a:srgbClr val="0070C0"/>
                </a:solidFill>
              </a:rPr>
              <a:t>equal distance </a:t>
            </a:r>
            <a:r>
              <a:rPr lang="en-US" sz="1800" dirty="0" smtClean="0"/>
              <a:t>between AP and STA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Two paths available – </a:t>
            </a:r>
            <a:r>
              <a:rPr lang="en-US" sz="1800" dirty="0" smtClean="0">
                <a:solidFill>
                  <a:srgbClr val="0070C0"/>
                </a:solidFill>
              </a:rPr>
              <a:t>Direct and Relay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Comparing to the direct path, path via </a:t>
            </a:r>
            <a:r>
              <a:rPr lang="en-US" sz="1800" dirty="0" smtClean="0">
                <a:solidFill>
                  <a:srgbClr val="0070C0"/>
                </a:solidFill>
              </a:rPr>
              <a:t>relay needs more frames with shorter PPDU duration </a:t>
            </a:r>
            <a:r>
              <a:rPr lang="en-US" sz="1800" dirty="0" smtClean="0"/>
              <a:t>for the same number of bytes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Require </a:t>
            </a:r>
            <a:r>
              <a:rPr lang="en-US" sz="1800" dirty="0" smtClean="0">
                <a:solidFill>
                  <a:srgbClr val="0070C0"/>
                </a:solidFill>
              </a:rPr>
              <a:t>separate channel access </a:t>
            </a:r>
            <a:r>
              <a:rPr lang="en-US" sz="1800" dirty="0" smtClean="0"/>
              <a:t>for next frame transmission over the relay-STA hop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 shorter TX-RX cycle via the relay path allows STA to operate with </a:t>
            </a:r>
            <a:r>
              <a:rPr lang="en-US" sz="1800" dirty="0" smtClean="0">
                <a:solidFill>
                  <a:srgbClr val="0070C0"/>
                </a:solidFill>
              </a:rPr>
              <a:t>lesser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power consumption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If STA falls outside AP coverage, there is no direct STA-AP path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grpSp>
        <p:nvGrpSpPr>
          <p:cNvPr id="9" name="Group 67"/>
          <p:cNvGrpSpPr/>
          <p:nvPr/>
        </p:nvGrpSpPr>
        <p:grpSpPr>
          <a:xfrm>
            <a:off x="2671105" y="1535668"/>
            <a:ext cx="4128079" cy="1869936"/>
            <a:chOff x="2671105" y="1535668"/>
            <a:chExt cx="4128079" cy="1869936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 bwMode="auto">
            <a:xfrm>
              <a:off x="2800350" y="2724150"/>
              <a:ext cx="323850" cy="323850"/>
            </a:xfrm>
            <a:prstGeom prst="ellipse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6320800" y="2724150"/>
              <a:ext cx="342900" cy="342900"/>
            </a:xfrm>
            <a:prstGeom prst="ellipse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4533900" y="1905000"/>
              <a:ext cx="342900" cy="342900"/>
            </a:xfrm>
            <a:prstGeom prst="ellipse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200400" y="2895600"/>
              <a:ext cx="306948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3200400" y="2161635"/>
              <a:ext cx="1295400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917645" y="2161635"/>
              <a:ext cx="1352244" cy="609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>
                  <a:lumMod val="50000"/>
                  <a:lumOff val="50000"/>
                </a:schemeClr>
              </a:solidFill>
              <a:prstDash val="solid"/>
              <a:round/>
              <a:headEnd type="none" w="sm" len="sm"/>
              <a:tailEnd type="arrow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2671105" y="3044950"/>
              <a:ext cx="575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STA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23415" y="3067050"/>
              <a:ext cx="575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AP</a:t>
              </a:r>
              <a:endParaRPr lang="en-US" sz="1600" b="1" dirty="0">
                <a:latin typeface="Calibri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84433" y="1535668"/>
              <a:ext cx="806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itchFamily="34" charset="0"/>
                </a:rPr>
                <a:t>Relay</a:t>
              </a:r>
              <a:endParaRPr lang="en-US" sz="1600" b="1" dirty="0"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379975" y="2895600"/>
            <a:ext cx="710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70C0"/>
                </a:solidFill>
                <a:latin typeface="Calibri" pitchFamily="34" charset="0"/>
              </a:rPr>
              <a:t>U</a:t>
            </a:r>
            <a:r>
              <a:rPr lang="en-US" sz="1400" b="1" i="1" baseline="-25000" dirty="0" smtClean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US" b="1" i="1" baseline="-25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0586" y="2161635"/>
            <a:ext cx="128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70C0"/>
                </a:solidFill>
                <a:latin typeface="Calibri" pitchFamily="34" charset="0"/>
              </a:rPr>
              <a:t>V</a:t>
            </a:r>
            <a:r>
              <a:rPr lang="en-US" sz="1400" b="1" i="1" baseline="-25000" dirty="0" smtClean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US" b="1" i="1" baseline="-25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3033" y="2046420"/>
            <a:ext cx="673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70C0"/>
                </a:solidFill>
                <a:latin typeface="Calibri" pitchFamily="34" charset="0"/>
              </a:rPr>
              <a:t>V</a:t>
            </a:r>
            <a:r>
              <a:rPr lang="en-US" sz="1400" b="1" i="1" baseline="-25000" dirty="0" smtClean="0">
                <a:solidFill>
                  <a:srgbClr val="0070C0"/>
                </a:solidFill>
                <a:latin typeface="Calibri" pitchFamily="34" charset="0"/>
              </a:rPr>
              <a:t>2</a:t>
            </a:r>
            <a:endParaRPr lang="en-US" b="1" i="1" baseline="-25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Uplink Transfer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4956050" y="5144492"/>
            <a:ext cx="0" cy="2056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lg" len="med"/>
            <a:tailEnd type="arrow" w="med" len="med"/>
          </a:ln>
          <a:effectLst/>
        </p:spPr>
      </p:cxnSp>
      <p:grpSp>
        <p:nvGrpSpPr>
          <p:cNvPr id="161" name="Group 160"/>
          <p:cNvGrpSpPr/>
          <p:nvPr/>
        </p:nvGrpSpPr>
        <p:grpSpPr>
          <a:xfrm>
            <a:off x="6028049" y="2450723"/>
            <a:ext cx="349393" cy="122732"/>
            <a:chOff x="3323932" y="3021989"/>
            <a:chExt cx="407134" cy="122732"/>
          </a:xfrm>
        </p:grpSpPr>
        <p:cxnSp>
          <p:nvCxnSpPr>
            <p:cNvPr id="162" name="Straight Connector 161"/>
            <p:cNvCxnSpPr/>
            <p:nvPr/>
          </p:nvCxnSpPr>
          <p:spPr bwMode="auto">
            <a:xfrm>
              <a:off x="3333417" y="3021989"/>
              <a:ext cx="0" cy="1227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>
              <a:off x="3731066" y="3021989"/>
              <a:ext cx="0" cy="12273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3323932" y="3083355"/>
              <a:ext cx="40713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76" name="Group 175"/>
          <p:cNvGrpSpPr/>
          <p:nvPr/>
        </p:nvGrpSpPr>
        <p:grpSpPr>
          <a:xfrm>
            <a:off x="1193749" y="1600200"/>
            <a:ext cx="6368147" cy="4789477"/>
            <a:chOff x="1193749" y="1600200"/>
            <a:chExt cx="6368147" cy="4789477"/>
          </a:xfrm>
        </p:grpSpPr>
        <p:grpSp>
          <p:nvGrpSpPr>
            <p:cNvPr id="175" name="Group 174"/>
            <p:cNvGrpSpPr/>
            <p:nvPr/>
          </p:nvGrpSpPr>
          <p:grpSpPr>
            <a:xfrm>
              <a:off x="1193749" y="1600200"/>
              <a:ext cx="6368147" cy="4789477"/>
              <a:chOff x="1193749" y="1600200"/>
              <a:chExt cx="6368147" cy="4789477"/>
            </a:xfrm>
          </p:grpSpPr>
          <p:sp>
            <p:nvSpPr>
              <p:cNvPr id="142" name="TextBox 141"/>
              <p:cNvSpPr txBox="1"/>
              <p:nvPr/>
            </p:nvSpPr>
            <p:spPr>
              <a:xfrm flipH="1">
                <a:off x="2485510" y="3338737"/>
                <a:ext cx="2054487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Calibri" pitchFamily="34" charset="0"/>
                  </a:rPr>
                  <a:t>Transmission may be hidden from other STAs</a:t>
                </a:r>
                <a:endParaRPr lang="en-US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 flipH="1">
                <a:off x="3759295" y="5928012"/>
                <a:ext cx="2134586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  <a:latin typeface="Calibri" pitchFamily="34" charset="0"/>
                  </a:rPr>
                  <a:t>Transmission may be hidden from other STAs</a:t>
                </a:r>
                <a:endParaRPr lang="en-US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174" name="Group 173"/>
              <p:cNvGrpSpPr/>
              <p:nvPr/>
            </p:nvGrpSpPr>
            <p:grpSpPr>
              <a:xfrm>
                <a:off x="1193749" y="1600200"/>
                <a:ext cx="6368147" cy="4404455"/>
                <a:chOff x="1193749" y="1600200"/>
                <a:chExt cx="6368147" cy="4404455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1193749" y="1600200"/>
                  <a:ext cx="6368147" cy="4404455"/>
                  <a:chOff x="1193749" y="1600200"/>
                  <a:chExt cx="6368147" cy="4404455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1193749" y="1600200"/>
                    <a:ext cx="6368147" cy="4404455"/>
                    <a:chOff x="1060176" y="1600200"/>
                    <a:chExt cx="6368147" cy="4404455"/>
                  </a:xfrm>
                </p:grpSpPr>
                <p:sp>
                  <p:nvSpPr>
                    <p:cNvPr id="120" name="TextBox 119"/>
                    <p:cNvSpPr txBox="1"/>
                    <p:nvPr/>
                  </p:nvSpPr>
                  <p:spPr>
                    <a:xfrm flipH="1">
                      <a:off x="5829745" y="2512089"/>
                      <a:ext cx="4788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SIFS</a:t>
                      </a:r>
                      <a:endParaRPr lang="en-US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p:txBody>
                </p: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1060176" y="1600200"/>
                      <a:ext cx="6368147" cy="4404455"/>
                      <a:chOff x="1043269" y="1499754"/>
                      <a:chExt cx="6368147" cy="4404455"/>
                    </a:xfrm>
                  </p:grpSpPr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 flipH="1">
                        <a:off x="6226962" y="2303732"/>
                        <a:ext cx="88331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smtClean="0">
                            <a:latin typeface="Calibri" pitchFamily="34" charset="0"/>
                          </a:rPr>
                          <a:t>T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A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(U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1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)</a:t>
                        </a:r>
                        <a:endParaRPr lang="en-US" b="1" i="1" baseline="-25000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 flipH="1">
                        <a:off x="2572185" y="5627210"/>
                        <a:ext cx="72969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smtClean="0">
                            <a:latin typeface="Calibri" pitchFamily="34" charset="0"/>
                          </a:rPr>
                          <a:t>T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D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(V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1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)</a:t>
                        </a:r>
                        <a:endParaRPr lang="en-US" b="1" i="1" baseline="-25000" dirty="0" smtClean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3" name="TextBox 82"/>
                      <p:cNvSpPr txBox="1"/>
                      <p:nvPr/>
                    </p:nvSpPr>
                    <p:spPr>
                      <a:xfrm flipH="1">
                        <a:off x="3560720" y="4999358"/>
                        <a:ext cx="72969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smtClean="0">
                            <a:latin typeface="Calibri" pitchFamily="34" charset="0"/>
                          </a:rPr>
                          <a:t>T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A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(V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1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)</a:t>
                        </a:r>
                        <a:endParaRPr lang="en-US" b="1" i="1" baseline="-25000" dirty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4" name="TextBox 83"/>
                      <p:cNvSpPr txBox="1"/>
                      <p:nvPr/>
                    </p:nvSpPr>
                    <p:spPr>
                      <a:xfrm flipH="1">
                        <a:off x="5360277" y="4999358"/>
                        <a:ext cx="724387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smtClean="0">
                            <a:latin typeface="Calibri" pitchFamily="34" charset="0"/>
                          </a:rPr>
                          <a:t>T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D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(V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2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)</a:t>
                        </a:r>
                        <a:endParaRPr lang="en-US" b="1" i="1" baseline="-25000" dirty="0" smtClean="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85" name="TextBox 84"/>
                      <p:cNvSpPr txBox="1"/>
                      <p:nvPr/>
                    </p:nvSpPr>
                    <p:spPr>
                      <a:xfrm flipH="1">
                        <a:off x="6439362" y="4376233"/>
                        <a:ext cx="56901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 anchor="ctr">
                        <a:spAutoFit/>
                      </a:bodyPr>
                      <a:lstStyle/>
                      <a:p>
                        <a:pPr algn="ctr"/>
                        <a:r>
                          <a:rPr lang="en-US" b="1" i="1" dirty="0" smtClean="0">
                            <a:latin typeface="Calibri" pitchFamily="34" charset="0"/>
                          </a:rPr>
                          <a:t>T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A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(V</a:t>
                        </a:r>
                        <a:r>
                          <a:rPr lang="en-US" b="1" i="1" baseline="-25000" dirty="0" smtClean="0">
                            <a:latin typeface="Calibri" pitchFamily="34" charset="0"/>
                          </a:rPr>
                          <a:t>2</a:t>
                        </a:r>
                        <a:r>
                          <a:rPr lang="en-US" b="1" i="1" dirty="0" smtClean="0">
                            <a:latin typeface="Calibri" pitchFamily="34" charset="0"/>
                          </a:rPr>
                          <a:t>)</a:t>
                        </a:r>
                        <a:endParaRPr lang="en-US" b="1" i="1" baseline="-25000" dirty="0" smtClean="0">
                          <a:latin typeface="Calibri" pitchFamily="34" charset="0"/>
                        </a:endParaRPr>
                      </a:p>
                    </p:txBody>
                  </p:sp>
                  <p:grpSp>
                    <p:nvGrpSpPr>
                      <p:cNvPr id="107" name="Group 106"/>
                      <p:cNvGrpSpPr/>
                      <p:nvPr/>
                    </p:nvGrpSpPr>
                    <p:grpSpPr>
                      <a:xfrm>
                        <a:off x="1043269" y="1499754"/>
                        <a:ext cx="6368147" cy="4281646"/>
                        <a:chOff x="1043269" y="1499754"/>
                        <a:chExt cx="6368147" cy="4281646"/>
                      </a:xfrm>
                    </p:grpSpPr>
                    <p:sp>
                      <p:nvSpPr>
                        <p:cNvPr id="80" name="TextBox 79"/>
                        <p:cNvSpPr txBox="1"/>
                        <p:nvPr/>
                      </p:nvSpPr>
                      <p:spPr>
                        <a:xfrm flipH="1">
                          <a:off x="2572185" y="2926858"/>
                          <a:ext cx="330538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 anchor="ctr">
                          <a:spAutoFit/>
                        </a:bodyPr>
                        <a:lstStyle/>
                        <a:p>
                          <a:pPr algn="ctr"/>
                          <a:r>
                            <a:rPr lang="en-US" b="1" i="1" dirty="0" smtClean="0">
                              <a:latin typeface="Calibri" pitchFamily="34" charset="0"/>
                            </a:rPr>
                            <a:t>T</a:t>
                          </a:r>
                          <a:r>
                            <a:rPr lang="en-US" b="1" i="1" baseline="-25000" dirty="0" smtClean="0">
                              <a:latin typeface="Calibri" pitchFamily="34" charset="0"/>
                            </a:rPr>
                            <a:t>D</a:t>
                          </a:r>
                          <a:r>
                            <a:rPr lang="en-US" b="1" i="1" dirty="0" smtClean="0">
                              <a:latin typeface="Calibri" pitchFamily="34" charset="0"/>
                            </a:rPr>
                            <a:t>(U</a:t>
                          </a:r>
                          <a:r>
                            <a:rPr lang="en-US" b="1" i="1" baseline="-25000" dirty="0" smtClean="0">
                              <a:latin typeface="Calibri" pitchFamily="34" charset="0"/>
                            </a:rPr>
                            <a:t>1</a:t>
                          </a:r>
                          <a:r>
                            <a:rPr lang="en-US" b="1" i="1" dirty="0" smtClean="0">
                              <a:latin typeface="Calibri" pitchFamily="34" charset="0"/>
                            </a:rPr>
                            <a:t>)</a:t>
                          </a:r>
                          <a:endParaRPr lang="en-US" b="1" i="1" baseline="-25000" dirty="0">
                            <a:latin typeface="Calibri" pitchFamily="34" charset="0"/>
                          </a:endParaRPr>
                        </a:p>
                      </p:txBody>
                    </p:sp>
                    <p:grpSp>
                      <p:nvGrpSpPr>
                        <p:cNvPr id="106" name="Group 105"/>
                        <p:cNvGrpSpPr/>
                        <p:nvPr/>
                      </p:nvGrpSpPr>
                      <p:grpSpPr>
                        <a:xfrm>
                          <a:off x="1043269" y="1499754"/>
                          <a:ext cx="6368147" cy="4281646"/>
                          <a:chOff x="1043269" y="1499754"/>
                          <a:chExt cx="6368147" cy="4281646"/>
                        </a:xfrm>
                      </p:grpSpPr>
                      <p:grpSp>
                        <p:nvGrpSpPr>
                          <p:cNvPr id="105" name="Group 104"/>
                          <p:cNvGrpSpPr/>
                          <p:nvPr/>
                        </p:nvGrpSpPr>
                        <p:grpSpPr>
                          <a:xfrm>
                            <a:off x="1043269" y="1499754"/>
                            <a:ext cx="6368147" cy="4281646"/>
                            <a:chOff x="1043269" y="1499754"/>
                            <a:chExt cx="6368147" cy="4281646"/>
                          </a:xfrm>
                        </p:grpSpPr>
                        <p:grpSp>
                          <p:nvGrpSpPr>
                            <p:cNvPr id="68" name="Group 67"/>
                            <p:cNvGrpSpPr/>
                            <p:nvPr/>
                          </p:nvGrpSpPr>
                          <p:grpSpPr>
                            <a:xfrm>
                              <a:off x="1043269" y="1499754"/>
                              <a:ext cx="6368147" cy="4281646"/>
                              <a:chOff x="1100032" y="1499754"/>
                              <a:chExt cx="6368147" cy="4281646"/>
                            </a:xfrm>
                          </p:grpSpPr>
                          <p:grpSp>
                            <p:nvGrpSpPr>
                              <p:cNvPr id="60" name="Group 59"/>
                              <p:cNvGrpSpPr/>
                              <p:nvPr/>
                            </p:nvGrpSpPr>
                            <p:grpSpPr>
                              <a:xfrm>
                                <a:off x="1461195" y="1992197"/>
                                <a:ext cx="6006984" cy="3789203"/>
                                <a:chOff x="1599011" y="2176863"/>
                                <a:chExt cx="6006984" cy="3789203"/>
                              </a:xfrm>
                            </p:grpSpPr>
                            <p:cxnSp>
                              <p:nvCxnSpPr>
                                <p:cNvPr id="8" name="Straight Connector 7"/>
                                <p:cNvCxnSpPr/>
                                <p:nvPr/>
                              </p:nvCxnSpPr>
                              <p:spPr bwMode="auto">
                                <a:xfrm>
                                  <a:off x="2306105" y="2488398"/>
                                  <a:ext cx="5299890" cy="0"/>
                                </a:xfrm>
                                <a:prstGeom prst="lin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10" name="Straight Connector 9"/>
                                <p:cNvCxnSpPr/>
                                <p:nvPr/>
                              </p:nvCxnSpPr>
                              <p:spPr bwMode="auto">
                                <a:xfrm>
                                  <a:off x="2306105" y="3111524"/>
                                  <a:ext cx="5299890" cy="0"/>
                                </a:xfrm>
                                <a:prstGeom prst="lin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11" name="Rectangle 10"/>
                                <p:cNvSpPr/>
                                <p:nvPr/>
                              </p:nvSpPr>
                              <p:spPr bwMode="auto">
                                <a:xfrm>
                                  <a:off x="2766965" y="2796175"/>
                                  <a:ext cx="3305384" cy="315349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ctr" defTabSz="914400" rtl="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lang="en-US" b="1" dirty="0" smtClean="0">
                                      <a:latin typeface="Calibri" pitchFamily="34" charset="0"/>
                                    </a:rPr>
                                    <a:t>DATA</a:t>
                                  </a:r>
                                  <a:endParaRPr kumimoji="0" lang="en-US" sz="11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" name="Rectangle 11"/>
                                <p:cNvSpPr/>
                                <p:nvPr/>
                              </p:nvSpPr>
                              <p:spPr bwMode="auto">
                                <a:xfrm>
                                  <a:off x="6421541" y="2176863"/>
                                  <a:ext cx="883315" cy="311535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ctr" defTabSz="914400" rtl="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lang="en-US" b="1" dirty="0" smtClean="0">
                                      <a:latin typeface="Calibri" pitchFamily="34" charset="0"/>
                                    </a:rPr>
                                    <a:t>ACK</a:t>
                                  </a:r>
                                  <a:endParaRPr kumimoji="0" lang="en-US" sz="14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3" name="TextBox 12"/>
                                <p:cNvSpPr txBox="1"/>
                                <p:nvPr/>
                              </p:nvSpPr>
                              <p:spPr>
                                <a:xfrm>
                                  <a:off x="1829441" y="2334509"/>
                                  <a:ext cx="476664" cy="30777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400" b="1" dirty="0" smtClean="0">
                                      <a:latin typeface="Calibri" pitchFamily="34" charset="0"/>
                                    </a:rPr>
                                    <a:t>AP</a:t>
                                  </a:r>
                                  <a:endParaRPr lang="en-US" b="1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4" name="TextBox 13"/>
                                <p:cNvSpPr txBox="1"/>
                                <p:nvPr/>
                              </p:nvSpPr>
                              <p:spPr>
                                <a:xfrm>
                                  <a:off x="1714416" y="2936876"/>
                                  <a:ext cx="591689" cy="30777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400" b="1" dirty="0" smtClean="0">
                                      <a:latin typeface="Calibri" pitchFamily="34" charset="0"/>
                                    </a:rPr>
                                    <a:t>STA</a:t>
                                  </a:r>
                                  <a:endParaRPr lang="en-US" b="1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15" name="Straight Connector 14"/>
                                <p:cNvCxnSpPr/>
                                <p:nvPr/>
                              </p:nvCxnSpPr>
                              <p:spPr bwMode="auto">
                                <a:xfrm flipV="1">
                                  <a:off x="2306105" y="4560899"/>
                                  <a:ext cx="5299890" cy="2068"/>
                                </a:xfrm>
                                <a:prstGeom prst="lin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</p:cxnSp>
                            <p:cxnSp>
                              <p:nvCxnSpPr>
                                <p:cNvPr id="16" name="Straight Connector 15"/>
                                <p:cNvCxnSpPr/>
                                <p:nvPr/>
                              </p:nvCxnSpPr>
                              <p:spPr bwMode="auto">
                                <a:xfrm>
                                  <a:off x="2306105" y="5812178"/>
                                  <a:ext cx="5299890" cy="0"/>
                                </a:xfrm>
                                <a:prstGeom prst="lin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17" name="Rectangle 16"/>
                                <p:cNvSpPr/>
                                <p:nvPr/>
                              </p:nvSpPr>
                              <p:spPr bwMode="auto">
                                <a:xfrm>
                                  <a:off x="2766965" y="5496829"/>
                                  <a:ext cx="729694" cy="315349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ctr" defTabSz="914400" rtl="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lang="en-US" b="1" dirty="0" smtClean="0">
                                      <a:latin typeface="Calibri" pitchFamily="34" charset="0"/>
                                    </a:rPr>
                                    <a:t>DATA</a:t>
                                  </a:r>
                                  <a:endParaRPr kumimoji="0" lang="en-US" sz="11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8" name="Rectangle 17"/>
                                <p:cNvSpPr/>
                                <p:nvPr/>
                              </p:nvSpPr>
                              <p:spPr bwMode="auto">
                                <a:xfrm>
                                  <a:off x="3845851" y="4868675"/>
                                  <a:ext cx="569019" cy="315349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ctr" defTabSz="914400" rtl="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lang="en-US" b="1" dirty="0" smtClean="0">
                                      <a:latin typeface="Calibri" pitchFamily="34" charset="0"/>
                                    </a:rPr>
                                    <a:t>ACK</a:t>
                                  </a:r>
                                  <a:endParaRPr kumimoji="0" lang="en-US" sz="14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9" name="TextBox 18"/>
                                <p:cNvSpPr txBox="1"/>
                                <p:nvPr/>
                              </p:nvSpPr>
                              <p:spPr>
                                <a:xfrm>
                                  <a:off x="1829441" y="4407009"/>
                                  <a:ext cx="476664" cy="30777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400" b="1" dirty="0" smtClean="0">
                                      <a:latin typeface="Calibri" pitchFamily="34" charset="0"/>
                                    </a:rPr>
                                    <a:t>AP</a:t>
                                  </a:r>
                                  <a:endParaRPr lang="en-US" b="1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0" name="TextBox 19"/>
                                <p:cNvSpPr txBox="1"/>
                                <p:nvPr/>
                              </p:nvSpPr>
                              <p:spPr>
                                <a:xfrm>
                                  <a:off x="1714416" y="5658289"/>
                                  <a:ext cx="591689" cy="30777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400" b="1" dirty="0" smtClean="0">
                                      <a:latin typeface="Calibri" pitchFamily="34" charset="0"/>
                                    </a:rPr>
                                    <a:t>STA</a:t>
                                  </a:r>
                                  <a:endParaRPr lang="en-US" b="1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21" name="Straight Connector 20"/>
                                <p:cNvCxnSpPr/>
                                <p:nvPr/>
                              </p:nvCxnSpPr>
                              <p:spPr bwMode="auto">
                                <a:xfrm>
                                  <a:off x="2306105" y="5189052"/>
                                  <a:ext cx="5299890" cy="0"/>
                                </a:xfrm>
                                <a:prstGeom prst="line">
                                  <a:avLst/>
                                </a:prstGeom>
                                <a:solidFill>
                                  <a:schemeClr val="accent1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</p:cxnSp>
                            <p:sp>
                              <p:nvSpPr>
                                <p:cNvPr id="22" name="TextBox 21"/>
                                <p:cNvSpPr txBox="1"/>
                                <p:nvPr/>
                              </p:nvSpPr>
                              <p:spPr>
                                <a:xfrm>
                                  <a:off x="1599011" y="5030135"/>
                                  <a:ext cx="707094" cy="307777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 anchor="ctr">
                                  <a:spAutoFit/>
                                </a:bodyPr>
                                <a:lstStyle/>
                                <a:p>
                                  <a:pPr algn="ctr"/>
                                  <a:r>
                                    <a:rPr lang="en-US" sz="1400" b="1" dirty="0" smtClean="0">
                                      <a:latin typeface="Calibri" pitchFamily="34" charset="0"/>
                                    </a:rPr>
                                    <a:t>RELAY</a:t>
                                  </a:r>
                                  <a:endParaRPr lang="en-US" b="1" dirty="0"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3" name="Rectangle 22"/>
                                <p:cNvSpPr/>
                                <p:nvPr/>
                              </p:nvSpPr>
                              <p:spPr bwMode="auto">
                                <a:xfrm>
                                  <a:off x="5546021" y="4868675"/>
                                  <a:ext cx="733222" cy="315349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92D050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ctr" defTabSz="914400" rtl="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lang="en-US" b="1" dirty="0" smtClean="0">
                                      <a:latin typeface="Calibri" pitchFamily="34" charset="0"/>
                                    </a:rPr>
                                    <a:t>DATA</a:t>
                                  </a:r>
                                  <a:endParaRPr kumimoji="0" lang="en-US" sz="11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4" name="Rectangle 23"/>
                                <p:cNvSpPr/>
                                <p:nvPr/>
                              </p:nvSpPr>
                              <p:spPr bwMode="auto">
                                <a:xfrm>
                                  <a:off x="6633952" y="4247618"/>
                                  <a:ext cx="569019" cy="315349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C000"/>
                                </a:solidFill>
                                <a:ln w="25400" cap="flat" cmpd="sng" algn="ctr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prstDash val="solid"/>
                                  <a:round/>
                                  <a:headEnd type="none" w="sm" len="sm"/>
                                  <a:tailEnd type="none" w="sm" len="sm"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rtlCol="0" anchor="ctr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indent="0" algn="ctr" defTabSz="914400" rtl="0" eaLnBrk="0" fontAlgn="base" latinLnBrk="0" hangingPunct="0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lang="en-US" b="1" dirty="0" smtClean="0">
                                      <a:latin typeface="Calibri" pitchFamily="34" charset="0"/>
                                    </a:rPr>
                                    <a:t>ACK</a:t>
                                  </a:r>
                                  <a:endParaRPr kumimoji="0" lang="en-US" sz="14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61" name="TextBox 60"/>
                              <p:cNvSpPr txBox="1"/>
                              <p:nvPr/>
                            </p:nvSpPr>
                            <p:spPr>
                              <a:xfrm flipH="1">
                                <a:off x="1100032" y="1499754"/>
                                <a:ext cx="1651415" cy="33855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ctr">
                                <a:spAutoFit/>
                              </a:bodyPr>
                              <a:lstStyle/>
                              <a:p>
                                <a:r>
                                  <a:rPr lang="en-US" sz="1600" b="1" dirty="0" smtClean="0">
                                    <a:solidFill>
                                      <a:srgbClr val="0070C0"/>
                                    </a:solidFill>
                                    <a:latin typeface="Calibri" pitchFamily="34" charset="0"/>
                                  </a:rPr>
                                  <a:t>Via Direct Path</a:t>
                                </a:r>
                                <a:endParaRPr lang="en-US" sz="1600" b="1" dirty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65" name="TextBox 64"/>
                              <p:cNvSpPr txBox="1"/>
                              <p:nvPr/>
                            </p:nvSpPr>
                            <p:spPr>
                              <a:xfrm flipH="1">
                                <a:off x="1100032" y="3758100"/>
                                <a:ext cx="1480224" cy="33855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 anchor="ctr">
                                <a:spAutoFit/>
                              </a:bodyPr>
                              <a:lstStyle/>
                              <a:p>
                                <a:r>
                                  <a:rPr lang="en-US" sz="1600" b="1" dirty="0" smtClean="0">
                                    <a:solidFill>
                                      <a:srgbClr val="0070C0"/>
                                    </a:solidFill>
                                    <a:latin typeface="Calibri" pitchFamily="34" charset="0"/>
                                  </a:rPr>
                                  <a:t>Via Relay Path</a:t>
                                </a:r>
                                <a:endParaRPr lang="en-US" sz="1600" b="1" dirty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73" name="TextBox 72"/>
                            <p:cNvSpPr txBox="1"/>
                            <p:nvPr/>
                          </p:nvSpPr>
                          <p:spPr>
                            <a:xfrm flipH="1">
                              <a:off x="3867738" y="5211611"/>
                              <a:ext cx="1875663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 anchor="ctr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en-US" b="1" dirty="0" smtClean="0">
                                  <a:solidFill>
                                    <a:srgbClr val="0070C0"/>
                                  </a:solidFill>
                                  <a:latin typeface="Calibri" pitchFamily="34" charset="0"/>
                                </a:rPr>
                                <a:t>Extra access delay</a:t>
                              </a:r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libri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92" name="TextBox 91"/>
                          <p:cNvSpPr txBox="1"/>
                          <p:nvPr/>
                        </p:nvSpPr>
                        <p:spPr>
                          <a:xfrm>
                            <a:off x="2580325" y="2334510"/>
                            <a:ext cx="330538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err="1" smtClean="0">
                                <a:solidFill>
                                  <a:srgbClr val="92D050"/>
                                </a:solidFill>
                                <a:latin typeface="Calibri" pitchFamily="34" charset="0"/>
                              </a:rPr>
                              <a:t>AckInd</a:t>
                            </a:r>
                            <a:r>
                              <a:rPr lang="en-US" b="1" dirty="0" smtClean="0">
                                <a:solidFill>
                                  <a:srgbClr val="92D050"/>
                                </a:solidFill>
                                <a:latin typeface="Calibri" pitchFamily="34" charset="0"/>
                              </a:rPr>
                              <a:t>=00</a:t>
                            </a:r>
                            <a:endParaRPr lang="en-US" b="1" dirty="0">
                              <a:solidFill>
                                <a:srgbClr val="92D05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4" name="TextBox 93"/>
                          <p:cNvSpPr txBox="1"/>
                          <p:nvPr/>
                        </p:nvSpPr>
                        <p:spPr>
                          <a:xfrm>
                            <a:off x="6148528" y="1715198"/>
                            <a:ext cx="100910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err="1" smtClean="0">
                                <a:solidFill>
                                  <a:srgbClr val="FFC000"/>
                                </a:solidFill>
                                <a:latin typeface="Calibri" pitchFamily="34" charset="0"/>
                              </a:rPr>
                              <a:t>AckInd</a:t>
                            </a:r>
                            <a:r>
                              <a:rPr lang="en-US" b="1" dirty="0" smtClean="0">
                                <a:solidFill>
                                  <a:srgbClr val="FFC000"/>
                                </a:solidFill>
                                <a:latin typeface="Calibri" pitchFamily="34" charset="0"/>
                              </a:rPr>
                              <a:t>=10</a:t>
                            </a:r>
                            <a:endParaRPr lang="en-US" b="1" dirty="0">
                              <a:solidFill>
                                <a:srgbClr val="FFC00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5" name="TextBox 94"/>
                          <p:cNvSpPr txBox="1"/>
                          <p:nvPr/>
                        </p:nvSpPr>
                        <p:spPr>
                          <a:xfrm>
                            <a:off x="2388310" y="5035164"/>
                            <a:ext cx="1097845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err="1" smtClean="0">
                                <a:solidFill>
                                  <a:srgbClr val="92D050"/>
                                </a:solidFill>
                                <a:latin typeface="Calibri" pitchFamily="34" charset="0"/>
                              </a:rPr>
                              <a:t>AckInd</a:t>
                            </a:r>
                            <a:r>
                              <a:rPr lang="en-US" b="1" dirty="0" smtClean="0">
                                <a:solidFill>
                                  <a:srgbClr val="92D050"/>
                                </a:solidFill>
                                <a:latin typeface="Calibri" pitchFamily="34" charset="0"/>
                              </a:rPr>
                              <a:t>=00</a:t>
                            </a:r>
                            <a:endParaRPr lang="en-US" sz="1100" b="1" dirty="0">
                              <a:solidFill>
                                <a:srgbClr val="92D05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6" name="TextBox 95"/>
                          <p:cNvSpPr txBox="1"/>
                          <p:nvPr/>
                        </p:nvSpPr>
                        <p:spPr>
                          <a:xfrm>
                            <a:off x="5189438" y="4407010"/>
                            <a:ext cx="102899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err="1" smtClean="0">
                                <a:solidFill>
                                  <a:srgbClr val="92D050"/>
                                </a:solidFill>
                                <a:latin typeface="Calibri" pitchFamily="34" charset="0"/>
                              </a:rPr>
                              <a:t>AckInd</a:t>
                            </a:r>
                            <a:r>
                              <a:rPr lang="en-US" b="1" dirty="0" smtClean="0">
                                <a:solidFill>
                                  <a:srgbClr val="92D050"/>
                                </a:solidFill>
                                <a:latin typeface="Calibri" pitchFamily="34" charset="0"/>
                              </a:rPr>
                              <a:t>=00</a:t>
                            </a:r>
                            <a:endParaRPr lang="en-US" b="1" dirty="0">
                              <a:solidFill>
                                <a:srgbClr val="92D05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8" name="TextBox 97"/>
                          <p:cNvSpPr txBox="1"/>
                          <p:nvPr/>
                        </p:nvSpPr>
                        <p:spPr>
                          <a:xfrm>
                            <a:off x="3316201" y="4407010"/>
                            <a:ext cx="126992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err="1" smtClean="0">
                                <a:solidFill>
                                  <a:srgbClr val="FFC000"/>
                                </a:solidFill>
                                <a:latin typeface="Calibri" pitchFamily="34" charset="0"/>
                              </a:rPr>
                              <a:t>AckInd</a:t>
                            </a:r>
                            <a:r>
                              <a:rPr lang="en-US" b="1" dirty="0" smtClean="0">
                                <a:solidFill>
                                  <a:srgbClr val="FFC000"/>
                                </a:solidFill>
                                <a:latin typeface="Calibri" pitchFamily="34" charset="0"/>
                              </a:rPr>
                              <a:t>=10</a:t>
                            </a:r>
                            <a:endParaRPr lang="en-US" b="1" dirty="0">
                              <a:solidFill>
                                <a:srgbClr val="FFC00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  <p:sp>
                        <p:nvSpPr>
                          <p:cNvPr id="99" name="TextBox 98"/>
                          <p:cNvSpPr txBox="1"/>
                          <p:nvPr/>
                        </p:nvSpPr>
                        <p:spPr>
                          <a:xfrm>
                            <a:off x="6226962" y="3785953"/>
                            <a:ext cx="100910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 anchor="ctr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b="1" dirty="0" err="1" smtClean="0">
                                <a:solidFill>
                                  <a:srgbClr val="FFC000"/>
                                </a:solidFill>
                                <a:latin typeface="Calibri" pitchFamily="34" charset="0"/>
                              </a:rPr>
                              <a:t>AckInd</a:t>
                            </a:r>
                            <a:r>
                              <a:rPr lang="en-US" b="1" dirty="0" smtClean="0">
                                <a:solidFill>
                                  <a:srgbClr val="FFC000"/>
                                </a:solidFill>
                                <a:latin typeface="Calibri" pitchFamily="34" charset="0"/>
                              </a:rPr>
                              <a:t>=10</a:t>
                            </a:r>
                            <a:endParaRPr lang="en-US" b="1" dirty="0">
                              <a:solidFill>
                                <a:srgbClr val="FFC000"/>
                              </a:solidFill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22" name="TextBox 121"/>
                    <p:cNvSpPr txBox="1"/>
                    <p:nvPr/>
                  </p:nvSpPr>
                  <p:spPr>
                    <a:xfrm flipH="1">
                      <a:off x="6051436" y="5205858"/>
                      <a:ext cx="48555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SIFS</a:t>
                      </a:r>
                      <a:endParaRPr lang="en-US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104" name="TextBox 103"/>
                    <p:cNvSpPr txBox="1"/>
                    <p:nvPr/>
                  </p:nvSpPr>
                  <p:spPr>
                    <a:xfrm flipH="1">
                      <a:off x="3262764" y="5205858"/>
                      <a:ext cx="4788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SIFS</a:t>
                      </a:r>
                      <a:endParaRPr lang="en-US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5" name="Group 164"/>
                  <p:cNvGrpSpPr/>
                  <p:nvPr/>
                </p:nvGrpSpPr>
                <p:grpSpPr>
                  <a:xfrm>
                    <a:off x="3458542" y="5146349"/>
                    <a:ext cx="349396" cy="122732"/>
                    <a:chOff x="3323929" y="3021989"/>
                    <a:chExt cx="407137" cy="122732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 bwMode="auto">
                    <a:xfrm>
                      <a:off x="3333417" y="3021989"/>
                      <a:ext cx="0" cy="12273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 bwMode="auto">
                    <a:xfrm>
                      <a:off x="3731066" y="3021989"/>
                      <a:ext cx="0" cy="122732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 bwMode="auto">
                    <a:xfrm>
                      <a:off x="3323929" y="3083355"/>
                      <a:ext cx="407134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triangle" w="med" len="med"/>
                      <a:tailEnd type="triangle" w="med" len="med"/>
                    </a:ln>
                    <a:effectLst/>
                  </p:spPr>
                </p:cxnSp>
              </p:grpSp>
            </p:grpSp>
            <p:grpSp>
              <p:nvGrpSpPr>
                <p:cNvPr id="169" name="Group 168"/>
                <p:cNvGrpSpPr/>
                <p:nvPr/>
              </p:nvGrpSpPr>
              <p:grpSpPr>
                <a:xfrm>
                  <a:off x="6235135" y="5144492"/>
                  <a:ext cx="355649" cy="124589"/>
                  <a:chOff x="3317737" y="3021989"/>
                  <a:chExt cx="414425" cy="124589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 bwMode="auto">
                  <a:xfrm>
                    <a:off x="3317737" y="3023846"/>
                    <a:ext cx="0" cy="1227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>
                    <a:off x="3732162" y="3021989"/>
                    <a:ext cx="0" cy="12273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>
                    <a:off x="3323932" y="3083355"/>
                    <a:ext cx="407133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  <a:effectLst/>
                </p:spPr>
              </p:cxnSp>
            </p:grpSp>
          </p:grpSp>
          <p:cxnSp>
            <p:nvCxnSpPr>
              <p:cNvPr id="138" name="Straight Arrow Connector 137"/>
              <p:cNvCxnSpPr/>
              <p:nvPr/>
            </p:nvCxnSpPr>
            <p:spPr bwMode="auto">
              <a:xfrm flipV="1">
                <a:off x="3396337" y="2879956"/>
                <a:ext cx="234903" cy="510639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70C0"/>
                </a:solidFill>
                <a:prstDash val="solid"/>
                <a:round/>
                <a:headEnd type="none" w="lg" len="med"/>
                <a:tailEnd type="arrow" w="med" len="med"/>
              </a:ln>
              <a:effectLst/>
            </p:spPr>
          </p:cxnSp>
        </p:grpSp>
        <p:cxnSp>
          <p:nvCxnSpPr>
            <p:cNvPr id="149" name="Straight Arrow Connector 148"/>
            <p:cNvCxnSpPr/>
            <p:nvPr/>
          </p:nvCxnSpPr>
          <p:spPr bwMode="auto">
            <a:xfrm flipH="1" flipV="1">
              <a:off x="3375090" y="5604445"/>
              <a:ext cx="426662" cy="40021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lg" len="med"/>
              <a:tailEnd type="arrow" w="med" len="med"/>
            </a:ln>
            <a:effectLst/>
          </p:spPr>
        </p:cxnSp>
      </p:grp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81000" y="3544215"/>
            <a:ext cx="8305800" cy="255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Relay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positioned closer to 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STA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than 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AP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dirty="0" smtClean="0">
                <a:latin typeface="+mn-lt"/>
                <a:cs typeface="Calibri" pitchFamily="34" charset="0"/>
              </a:rPr>
              <a:t>STA proximity to Relay permits the use of higher MCS and consumes lesser power for hop </a:t>
            </a:r>
            <a:r>
              <a:rPr lang="en-US" sz="1800" b="1" i="1" kern="0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V</a:t>
            </a:r>
            <a:r>
              <a:rPr lang="en-US" sz="1800" b="1" i="1" kern="0" baseline="-25000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1</a:t>
            </a:r>
            <a:endParaRPr lang="en-US" sz="1800" b="1" kern="0" dirty="0" smtClean="0">
              <a:latin typeface="+mn-lt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Relay requires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separate channel access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for next hop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baseline="0" dirty="0" smtClean="0">
                <a:latin typeface="+mn-lt"/>
                <a:cs typeface="Calibri" pitchFamily="34" charset="0"/>
              </a:rPr>
              <a:t>Relay may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 be another </a:t>
            </a:r>
            <a:r>
              <a:rPr lang="en-US" sz="1800" b="1" kern="0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sensor on wall-power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, and path loss is </a:t>
            </a:r>
            <a:r>
              <a:rPr lang="en-US" sz="1800" b="1" kern="0" dirty="0" smtClean="0">
                <a:solidFill>
                  <a:srgbClr val="0070C0"/>
                </a:solidFill>
                <a:latin typeface="+mn-lt"/>
                <a:cs typeface="Calibri" pitchFamily="34" charset="0"/>
              </a:rPr>
              <a:t>outdoor device-device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grpSp>
        <p:nvGrpSpPr>
          <p:cNvPr id="3" name="Group 18"/>
          <p:cNvGrpSpPr/>
          <p:nvPr/>
        </p:nvGrpSpPr>
        <p:grpSpPr>
          <a:xfrm>
            <a:off x="2534006" y="1480181"/>
            <a:ext cx="4265178" cy="1925423"/>
            <a:chOff x="2534006" y="1480181"/>
            <a:chExt cx="4265178" cy="1925423"/>
          </a:xfrm>
        </p:grpSpPr>
        <p:grpSp>
          <p:nvGrpSpPr>
            <p:cNvPr id="9" name="Group 67"/>
            <p:cNvGrpSpPr/>
            <p:nvPr/>
          </p:nvGrpSpPr>
          <p:grpSpPr>
            <a:xfrm>
              <a:off x="2671105" y="1480181"/>
              <a:ext cx="4128079" cy="1925423"/>
              <a:chOff x="2671105" y="1480181"/>
              <a:chExt cx="4128079" cy="1925423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2800350" y="2724150"/>
                <a:ext cx="323850" cy="323850"/>
              </a:xfrm>
              <a:prstGeom prst="ellipse">
                <a:avLst/>
              </a:prstGeom>
              <a:solidFill>
                <a:srgbClr val="0070C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6320800" y="2724150"/>
                <a:ext cx="342900" cy="342900"/>
              </a:xfrm>
              <a:prstGeom prst="ellipse">
                <a:avLst/>
              </a:prstGeom>
              <a:solidFill>
                <a:srgbClr val="0070C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3307380" y="1818735"/>
                <a:ext cx="342900" cy="342900"/>
              </a:xfrm>
              <a:prstGeom prst="ellips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3200400" y="2895600"/>
                <a:ext cx="3069489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  <a:round/>
                <a:headEnd type="none" w="sm" len="sm"/>
                <a:tailEnd type="arrow" w="med" len="med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3074205" y="2161635"/>
                <a:ext cx="307240" cy="56251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arrow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3727090" y="2046420"/>
                <a:ext cx="2542799" cy="72481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arrow" w="med" len="med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2671105" y="3044950"/>
                <a:ext cx="5757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STA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415" y="3067050"/>
                <a:ext cx="5757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AP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24200" y="1480181"/>
                <a:ext cx="6525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Relay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379975" y="2895600"/>
              <a:ext cx="710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70C0"/>
                  </a:solidFill>
                  <a:latin typeface="Calibri" pitchFamily="34" charset="0"/>
                </a:rPr>
                <a:t>U</a:t>
              </a:r>
              <a:r>
                <a:rPr lang="en-US" sz="1400" b="1" i="1" baseline="-25000" dirty="0" smtClean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  <a:endParaRPr lang="en-US" sz="1400" b="1" i="1" baseline="-25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4006" y="2161635"/>
              <a:ext cx="9626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70C0"/>
                  </a:solidFill>
                  <a:latin typeface="Calibri" pitchFamily="34" charset="0"/>
                </a:rPr>
                <a:t>V</a:t>
              </a:r>
              <a:r>
                <a:rPr lang="en-US" sz="1400" b="1" i="1" baseline="-25000" dirty="0" smtClean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  <a:endParaRPr lang="en-US" sz="1400" b="1" i="1" baseline="-25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99208" y="1976969"/>
              <a:ext cx="710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70C0"/>
                  </a:solidFill>
                  <a:latin typeface="Calibri" pitchFamily="34" charset="0"/>
                </a:rPr>
                <a:t>V</a:t>
              </a:r>
              <a:r>
                <a:rPr lang="en-US" sz="1400" b="1" i="1" baseline="-25000" dirty="0" smtClean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b="1" i="1" baseline="-25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Wong, Broadcom</a:t>
            </a:r>
            <a:endParaRPr lang="en-US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3544215"/>
            <a:ext cx="8305800" cy="255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Relay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positioned 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closer to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AP and away from 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STA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dirty="0" smtClean="0">
                <a:latin typeface="+mn-lt"/>
                <a:cs typeface="Calibri" pitchFamily="34" charset="0"/>
              </a:rPr>
              <a:t>Relay path may be suboptimal than direct path</a:t>
            </a:r>
          </a:p>
          <a:p>
            <a:pPr marL="800100" lvl="1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noProof="0" dirty="0" smtClean="0">
                <a:latin typeface="+mn-lt"/>
                <a:cs typeface="Calibri" pitchFamily="34" charset="0"/>
              </a:rPr>
              <a:t>relay selection 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= path selection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If Relay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 is another sensor and STA-Relay hop is outdoor device-device path loss, then </a:t>
            </a:r>
            <a:r>
              <a:rPr lang="en-US" sz="1800" b="1" kern="0" dirty="0" smtClean="0">
                <a:latin typeface="+mn-lt"/>
                <a:cs typeface="Calibri" pitchFamily="34" charset="0"/>
              </a:rPr>
              <a:t>Relay may not be reachable by STA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itchFamily="34" charset="0"/>
              </a:rPr>
              <a:t>with the same MCSs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2671105" y="1480181"/>
            <a:ext cx="4617527" cy="1925423"/>
            <a:chOff x="2671105" y="1480181"/>
            <a:chExt cx="4617527" cy="1925423"/>
          </a:xfrm>
        </p:grpSpPr>
        <p:grpSp>
          <p:nvGrpSpPr>
            <p:cNvPr id="9" name="Group 67"/>
            <p:cNvGrpSpPr/>
            <p:nvPr/>
          </p:nvGrpSpPr>
          <p:grpSpPr>
            <a:xfrm>
              <a:off x="2671105" y="1480181"/>
              <a:ext cx="4473724" cy="1925423"/>
              <a:chOff x="2671105" y="1480181"/>
              <a:chExt cx="4473724" cy="1925423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 bwMode="auto">
              <a:xfrm>
                <a:off x="2800350" y="2724150"/>
                <a:ext cx="323850" cy="323850"/>
              </a:xfrm>
              <a:prstGeom prst="ellipse">
                <a:avLst/>
              </a:prstGeom>
              <a:solidFill>
                <a:srgbClr val="0070C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6320800" y="2724150"/>
                <a:ext cx="342900" cy="342900"/>
              </a:xfrm>
              <a:prstGeom prst="ellipse">
                <a:avLst/>
              </a:prstGeom>
              <a:solidFill>
                <a:srgbClr val="0070C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6663700" y="1818735"/>
                <a:ext cx="342900" cy="342900"/>
              </a:xfrm>
              <a:prstGeom prst="ellips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3200400" y="2895600"/>
                <a:ext cx="3069489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  <a:round/>
                <a:headEnd type="none" w="sm" len="sm"/>
                <a:tailEnd type="arrow" w="med" len="med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3200400" y="2046420"/>
                <a:ext cx="3407065" cy="72481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arrow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H="1">
                <a:off x="6577975" y="2224885"/>
                <a:ext cx="171450" cy="499265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>
                    <a:lumMod val="50000"/>
                    <a:lumOff val="50000"/>
                  </a:schemeClr>
                </a:solidFill>
                <a:prstDash val="solid"/>
                <a:round/>
                <a:headEnd type="none" w="sm" len="sm"/>
                <a:tailEnd type="arrow" w="med" len="med"/>
              </a:ln>
              <a:effectLst/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2671105" y="3044950"/>
                <a:ext cx="5757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STA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415" y="3067050"/>
                <a:ext cx="5757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AP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92250" y="1480181"/>
                <a:ext cx="6525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Calibri" pitchFamily="34" charset="0"/>
                  </a:rPr>
                  <a:t>Relay</a:t>
                </a:r>
                <a:endParaRPr lang="en-US" sz="1600" b="1" dirty="0">
                  <a:latin typeface="Calibri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379975" y="2895600"/>
              <a:ext cx="710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70C0"/>
                  </a:solidFill>
                  <a:latin typeface="Calibri" pitchFamily="34" charset="0"/>
                </a:rPr>
                <a:t>U</a:t>
              </a:r>
              <a:r>
                <a:rPr lang="en-US" sz="1400" b="1" i="1" baseline="-25000" dirty="0" smtClean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  <a:endParaRPr lang="en-US" sz="1400" b="1" i="1" baseline="-25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84433" y="2040217"/>
              <a:ext cx="107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70C0"/>
                  </a:solidFill>
                  <a:latin typeface="Calibri" pitchFamily="34" charset="0"/>
                </a:rPr>
                <a:t>V</a:t>
              </a:r>
              <a:r>
                <a:rPr lang="en-US" sz="1400" b="1" i="1" baseline="-25000" dirty="0" smtClean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  <a:endParaRPr lang="en-US" sz="1400" b="1" i="1" baseline="-25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92250" y="2224884"/>
              <a:ext cx="796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0070C0"/>
                  </a:solidFill>
                  <a:latin typeface="Calibri" pitchFamily="34" charset="0"/>
                </a:rPr>
                <a:t>V</a:t>
              </a:r>
              <a:r>
                <a:rPr lang="en-US" sz="1400" b="1" i="1" baseline="-25000" dirty="0" smtClean="0">
                  <a:solidFill>
                    <a:srgbClr val="0070C0"/>
                  </a:solidFill>
                  <a:latin typeface="Calibri" pitchFamily="34" charset="0"/>
                </a:rPr>
                <a:t>2</a:t>
              </a:r>
              <a:endParaRPr lang="en-US" sz="1400" b="1" i="1" baseline="-250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November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106178</TotalTime>
  <Words>1473</Words>
  <Application>Microsoft Office PowerPoint</Application>
  <PresentationFormat>On-screen Show (4:3)</PresentationFormat>
  <Paragraphs>300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802-11-Submission</vt:lpstr>
      <vt:lpstr>Template</vt:lpstr>
      <vt:lpstr>Macro-Enabled Template</vt:lpstr>
      <vt:lpstr>Two-Hop Relay Function</vt:lpstr>
      <vt:lpstr>PowerPoint Presentation</vt:lpstr>
      <vt:lpstr>PowerPoint Presentation</vt:lpstr>
      <vt:lpstr>Outline</vt:lpstr>
      <vt:lpstr>Problem</vt:lpstr>
      <vt:lpstr>Scenario 1</vt:lpstr>
      <vt:lpstr>Typical Uplink Transfer</vt:lpstr>
      <vt:lpstr>Scenario 2</vt:lpstr>
      <vt:lpstr>Scenario 3</vt:lpstr>
      <vt:lpstr>More Discussion</vt:lpstr>
      <vt:lpstr>Total Medium Time for 1 Frame  (200 bytes)</vt:lpstr>
      <vt:lpstr>STA ON Time for 1 Frame (200 bytes)</vt:lpstr>
      <vt:lpstr>STA ON Time Change for 1 Frame (200 bytes)</vt:lpstr>
      <vt:lpstr>Total Medium Time for 1 Frame (1400 bytes)</vt:lpstr>
      <vt:lpstr>STA ON Time for 1 Frame (1400 bytes)</vt:lpstr>
      <vt:lpstr>STA ON Time Change for 1 Frame (1400 bytes)</vt:lpstr>
      <vt:lpstr>Proposed Solution</vt:lpstr>
      <vt:lpstr>Relay Discovery</vt:lpstr>
      <vt:lpstr>Downlink with Explicit ACK</vt:lpstr>
      <vt:lpstr>Uplink with Explicit ACK</vt:lpstr>
      <vt:lpstr>Buffer Management at Relay</vt:lpstr>
      <vt:lpstr>Conclusion</vt:lpstr>
      <vt:lpstr>Straw Poll 1</vt:lpstr>
      <vt:lpstr>Straw Poll 2</vt:lpstr>
      <vt:lpstr>Straw Poll 3</vt:lpstr>
      <vt:lpstr>Straw Poll 4</vt:lpstr>
      <vt:lpstr>References</vt:lpstr>
    </vt:vector>
  </TitlesOfParts>
  <Company>Marvell Semiconductor,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Two-Hop Relaying</dc:title>
  <dc:creator>Eric Wong</dc:creator>
  <cp:lastModifiedBy>Broadcom</cp:lastModifiedBy>
  <cp:revision>249</cp:revision>
  <cp:lastPrinted>1998-02-10T13:28:06Z</cp:lastPrinted>
  <dcterms:created xsi:type="dcterms:W3CDTF">2009-12-02T19:05:24Z</dcterms:created>
  <dcterms:modified xsi:type="dcterms:W3CDTF">2012-11-10T18:13:33Z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-569391686</vt:i4>
  </property>
  <property fmtid="{D5CDD505-2E9C-101B-9397-08002B2CF9AE}" pid="3" name="_NewReviewCycle">
    <vt:lpwstr/>
  </property>
  <property fmtid="{D5CDD505-2E9C-101B-9397-08002B2CF9AE}" pid="4" name="_EmailSubject">
    <vt:lpwstr>relay ppt r1</vt:lpwstr>
  </property>
  <property fmtid="{D5CDD505-2E9C-101B-9397-08002B2CF9AE}" pid="5" name="_AuthorEmail">
    <vt:lpwstr>mfischer@broadcom.com</vt:lpwstr>
  </property>
  <property fmtid="{D5CDD505-2E9C-101B-9397-08002B2CF9AE}" pid="6" name="_AuthorEmailDisplayName">
    <vt:lpwstr>Matthew Fischer</vt:lpwstr>
  </property>
  <property fmtid="{D5CDD505-2E9C-101B-9397-08002B2CF9AE}" pid="7" name="_PreviousAdHocReviewCycleID">
    <vt:i4>-1324764068</vt:i4>
  </property>
</Properties>
</file>