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dotm" ContentType="application/vnd.ms-word.template.macroEnabled.12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89" r:id="rId2"/>
    <p:sldId id="481" r:id="rId3"/>
    <p:sldId id="482" r:id="rId4"/>
    <p:sldId id="448" r:id="rId5"/>
    <p:sldId id="473" r:id="rId6"/>
    <p:sldId id="453" r:id="rId7"/>
    <p:sldId id="475" r:id="rId8"/>
    <p:sldId id="469" r:id="rId9"/>
    <p:sldId id="477" r:id="rId10"/>
    <p:sldId id="446" r:id="rId11"/>
    <p:sldId id="471" r:id="rId12"/>
    <p:sldId id="474" r:id="rId13"/>
    <p:sldId id="468" r:id="rId14"/>
    <p:sldId id="470" r:id="rId15"/>
    <p:sldId id="472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99FF"/>
    <a:srgbClr val="66CCFF"/>
    <a:srgbClr val="66FF66"/>
    <a:srgbClr val="CBF0F9"/>
    <a:srgbClr val="FFFF00"/>
    <a:srgbClr val="83BFF1"/>
    <a:srgbClr val="FF0000"/>
    <a:srgbClr val="FEC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1029" autoAdjust="0"/>
    <p:restoredTop sz="88737" autoAdjust="0"/>
  </p:normalViewPr>
  <p:slideViewPr>
    <p:cSldViewPr snapToObjects="1">
      <p:cViewPr varScale="1">
        <p:scale>
          <a:sx n="87" d="100"/>
          <a:sy n="87" d="100"/>
        </p:scale>
        <p:origin x="-6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3852" y="-96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137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Slide 6 - Even if AP knows STA is waking, it does not know whether it has DATA or not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11-12/1329r0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package" Target="../embeddings/Microsoft_Word_Macro-Enabled_Template1.dot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Macro-Enabled_Document3.docm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PS-Poll for Downlink Bufferable Units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2012-11-12</a:t>
            </a:r>
            <a:endParaRPr lang="en-US" sz="2000" b="0" dirty="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>
          <a:xfrm>
            <a:off x="6291808" y="6475413"/>
            <a:ext cx="224259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Eric Wong, Broadcom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833241"/>
              </p:ext>
            </p:extLst>
          </p:nvPr>
        </p:nvGraphicFramePr>
        <p:xfrm>
          <a:off x="1211263" y="2595563"/>
          <a:ext cx="6708775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2" name="Template" r:id="rId5" imgW="9761040" imgH="4248000" progId="Word.TemplateMacroEnabled.12">
                  <p:embed/>
                </p:oleObj>
              </mc:Choice>
              <mc:Fallback>
                <p:oleObj name="Template" r:id="rId5" imgW="9761040" imgH="4248000" progId="Word.Template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2595563"/>
                        <a:ext cx="6708775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225109" y="2214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[1] E. Wong et al., “Speed Frame Exchange,” IEEE 11-12/834r0</a:t>
            </a:r>
          </a:p>
          <a:p>
            <a:pPr>
              <a:buNone/>
            </a:pPr>
            <a:r>
              <a:rPr lang="en-US" sz="2000" dirty="0" smtClean="0"/>
              <a:t>[2] M. Park et al., “AP Assisted Medium Synchronization,” IEEE 11-12/840r0</a:t>
            </a:r>
          </a:p>
          <a:p>
            <a:pPr>
              <a:buNone/>
            </a:pPr>
            <a:r>
              <a:rPr lang="en-US" sz="2000" dirty="0" smtClean="0"/>
              <a:t>[3] T. </a:t>
            </a:r>
            <a:r>
              <a:rPr lang="en-US" sz="2000" dirty="0" err="1" smtClean="0"/>
              <a:t>Koskela</a:t>
            </a:r>
            <a:r>
              <a:rPr lang="en-US" sz="2000" dirty="0" smtClean="0"/>
              <a:t> et al., “802.11ah Channel Access Enhancement,” IEEE 11-12/877r2</a:t>
            </a:r>
          </a:p>
          <a:p>
            <a:pPr>
              <a:buNone/>
            </a:pPr>
            <a:r>
              <a:rPr lang="en-US" sz="2000" dirty="0" smtClean="0"/>
              <a:t>[4] IEEE </a:t>
            </a:r>
            <a:r>
              <a:rPr lang="en-US" sz="2000" dirty="0"/>
              <a:t>802.11 </a:t>
            </a:r>
            <a:r>
              <a:rPr lang="en-US" sz="2000" dirty="0" err="1"/>
              <a:t>REVmb</a:t>
            </a:r>
            <a:r>
              <a:rPr lang="en-US" sz="2000" dirty="0"/>
              <a:t> </a:t>
            </a:r>
            <a:r>
              <a:rPr lang="en-US" sz="2000" dirty="0" smtClean="0"/>
              <a:t>D12.0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434" y="685800"/>
            <a:ext cx="7854903" cy="1065213"/>
          </a:xfrm>
        </p:spPr>
        <p:txBody>
          <a:bodyPr/>
          <a:lstStyle/>
          <a:p>
            <a:r>
              <a:rPr lang="en-US" dirty="0" smtClean="0"/>
              <a:t>Another Example of Speed Frame Exchange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551258" y="1871323"/>
            <a:ext cx="8197206" cy="4365989"/>
            <a:chOff x="551574" y="1490087"/>
            <a:chExt cx="8197206" cy="4365989"/>
          </a:xfrm>
        </p:grpSpPr>
        <p:grpSp>
          <p:nvGrpSpPr>
            <p:cNvPr id="16" name="Group 15"/>
            <p:cNvGrpSpPr/>
            <p:nvPr/>
          </p:nvGrpSpPr>
          <p:grpSpPr>
            <a:xfrm>
              <a:off x="551574" y="1490087"/>
              <a:ext cx="8197206" cy="4365989"/>
              <a:chOff x="551574" y="1490087"/>
              <a:chExt cx="8197206" cy="436598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551574" y="1490087"/>
                <a:ext cx="8197206" cy="4135157"/>
                <a:chOff x="483102" y="1410261"/>
                <a:chExt cx="8197206" cy="4135157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483102" y="1410261"/>
                  <a:ext cx="8096102" cy="4135157"/>
                  <a:chOff x="483102" y="1410261"/>
                  <a:chExt cx="8096102" cy="4135157"/>
                </a:xfrm>
              </p:grpSpPr>
              <p:sp>
                <p:nvSpPr>
                  <p:cNvPr id="111" name="Rectangle 110"/>
                  <p:cNvSpPr/>
                  <p:nvPr/>
                </p:nvSpPr>
                <p:spPr bwMode="auto">
                  <a:xfrm>
                    <a:off x="6671184" y="2930779"/>
                    <a:ext cx="502090" cy="381000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b="1" dirty="0" smtClean="0">
                        <a:latin typeface="Calibri" pitchFamily="34" charset="0"/>
                      </a:rPr>
                      <a:t>D + BAR</a:t>
                    </a:r>
                    <a:endParaRPr kumimoji="0" lang="en-US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sp>
                <p:nvSpPr>
                  <p:cNvPr id="97" name="Rectangle 96"/>
                  <p:cNvSpPr/>
                  <p:nvPr/>
                </p:nvSpPr>
                <p:spPr bwMode="auto">
                  <a:xfrm>
                    <a:off x="2789943" y="2936248"/>
                    <a:ext cx="305893" cy="381000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rPr>
                      <a:t>D</a:t>
                    </a:r>
                    <a:endParaRPr kumimoji="0" lang="en-US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27" name="Group 226"/>
                  <p:cNvGrpSpPr/>
                  <p:nvPr/>
                </p:nvGrpSpPr>
                <p:grpSpPr>
                  <a:xfrm>
                    <a:off x="483102" y="1410261"/>
                    <a:ext cx="7788232" cy="4135157"/>
                    <a:chOff x="483102" y="1248554"/>
                    <a:chExt cx="7788232" cy="4135157"/>
                  </a:xfrm>
                </p:grpSpPr>
                <p:grpSp>
                  <p:nvGrpSpPr>
                    <p:cNvPr id="197" name="Group 196"/>
                    <p:cNvGrpSpPr/>
                    <p:nvPr/>
                  </p:nvGrpSpPr>
                  <p:grpSpPr>
                    <a:xfrm>
                      <a:off x="483102" y="1248554"/>
                      <a:ext cx="7788232" cy="4135157"/>
                      <a:chOff x="483102" y="1248554"/>
                      <a:chExt cx="7788232" cy="4135157"/>
                    </a:xfrm>
                  </p:grpSpPr>
                  <p:grpSp>
                    <p:nvGrpSpPr>
                      <p:cNvPr id="189" name="Group 188"/>
                      <p:cNvGrpSpPr/>
                      <p:nvPr/>
                    </p:nvGrpSpPr>
                    <p:grpSpPr>
                      <a:xfrm>
                        <a:off x="483102" y="2397622"/>
                        <a:ext cx="7788232" cy="2986089"/>
                        <a:chOff x="483102" y="2397622"/>
                        <a:chExt cx="7788232" cy="2986089"/>
                      </a:xfrm>
                    </p:grpSpPr>
                    <p:grpSp>
                      <p:nvGrpSpPr>
                        <p:cNvPr id="160" name="Group 159"/>
                        <p:cNvGrpSpPr/>
                        <p:nvPr/>
                      </p:nvGrpSpPr>
                      <p:grpSpPr>
                        <a:xfrm>
                          <a:off x="483102" y="2405209"/>
                          <a:ext cx="7788232" cy="2978502"/>
                          <a:chOff x="483102" y="2405209"/>
                          <a:chExt cx="7788232" cy="2978502"/>
                        </a:xfrm>
                      </p:grpSpPr>
                      <p:grpSp>
                        <p:nvGrpSpPr>
                          <p:cNvPr id="133" name="Group 132"/>
                          <p:cNvGrpSpPr/>
                          <p:nvPr/>
                        </p:nvGrpSpPr>
                        <p:grpSpPr>
                          <a:xfrm>
                            <a:off x="483102" y="2405209"/>
                            <a:ext cx="7788232" cy="2978502"/>
                            <a:chOff x="483102" y="2405209"/>
                            <a:chExt cx="7788232" cy="2978502"/>
                          </a:xfrm>
                        </p:grpSpPr>
                        <p:grpSp>
                          <p:nvGrpSpPr>
                            <p:cNvPr id="124" name="Group 123"/>
                            <p:cNvGrpSpPr/>
                            <p:nvPr/>
                          </p:nvGrpSpPr>
                          <p:grpSpPr>
                            <a:xfrm>
                              <a:off x="483102" y="2405209"/>
                              <a:ext cx="7788232" cy="2978502"/>
                              <a:chOff x="575556" y="2624434"/>
                              <a:chExt cx="7788232" cy="2978502"/>
                            </a:xfrm>
                          </p:grpSpPr>
                          <p:grpSp>
                            <p:nvGrpSpPr>
                              <p:cNvPr id="52" name="Group 80"/>
                              <p:cNvGrpSpPr/>
                              <p:nvPr/>
                            </p:nvGrpSpPr>
                            <p:grpSpPr>
                              <a:xfrm>
                                <a:off x="575556" y="3220878"/>
                                <a:ext cx="7788232" cy="2382058"/>
                                <a:chOff x="356186" y="2532399"/>
                                <a:chExt cx="7788232" cy="2382058"/>
                              </a:xfrm>
                            </p:grpSpPr>
                            <p:grpSp>
                              <p:nvGrpSpPr>
                                <p:cNvPr id="54" name="Group 246"/>
                                <p:cNvGrpSpPr/>
                                <p:nvPr/>
                              </p:nvGrpSpPr>
                              <p:grpSpPr>
                                <a:xfrm>
                                  <a:off x="356186" y="2532399"/>
                                  <a:ext cx="7788232" cy="2382058"/>
                                  <a:chOff x="387826" y="3199084"/>
                                  <a:chExt cx="7788232" cy="2382058"/>
                                </a:xfrm>
                              </p:grpSpPr>
                              <p:sp>
                                <p:nvSpPr>
                                  <p:cNvPr id="67" name="TextBox 6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1425334" y="4030663"/>
                                    <a:ext cx="884542" cy="36933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900" b="1" dirty="0" err="1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MoreData</a:t>
                                    </a:r>
                                    <a:r>
                                      <a:rPr lang="en-US" sz="900" b="1" dirty="0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=1</a:t>
                                    </a:r>
                                  </a:p>
                                  <a:p>
                                    <a:pPr algn="ctr"/>
                                    <a:r>
                                      <a:rPr lang="en-US" sz="900" b="1" dirty="0" err="1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AckInd</a:t>
                                    </a:r>
                                    <a:r>
                                      <a:rPr lang="en-US" sz="900" b="1" dirty="0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=00</a:t>
                                    </a:r>
                                    <a:endParaRPr lang="en-US" sz="900" b="1" dirty="0">
                                      <a:solidFill>
                                        <a:srgbClr val="0070C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58" name="TextBox 57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964556" y="3467405"/>
                                    <a:ext cx="468052" cy="24622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1000" b="1" dirty="0" smtClean="0">
                                        <a:latin typeface="Calibri" pitchFamily="34" charset="0"/>
                                      </a:rPr>
                                      <a:t>SIFS</a:t>
                                    </a:r>
                                    <a:endParaRPr lang="en-US" sz="1000" b="1" dirty="0"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59" name="TextBox 58"/>
                                  <p:cNvSpPr txBox="1"/>
                                  <p:nvPr/>
                                </p:nvSpPr>
                                <p:spPr>
                                  <a:xfrm flipH="1">
                                    <a:off x="437084" y="5304143"/>
                                    <a:ext cx="1485660" cy="276999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smtClean="0">
                                        <a:latin typeface="Calibri" pitchFamily="34" charset="0"/>
                                      </a:rPr>
                                      <a:t>STA wakes</a:t>
                                    </a:r>
                                    <a:endParaRPr lang="en-US" b="1" dirty="0"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cxnSp>
                                <p:nvCxnSpPr>
                                  <p:cNvPr id="60" name="Straight Arrow Connector 59"/>
                                  <p:cNvCxnSpPr/>
                                  <p:nvPr/>
                                </p:nvCxnSpPr>
                                <p:spPr bwMode="auto">
                                  <a:xfrm flipV="1">
                                    <a:off x="1179913" y="4994455"/>
                                    <a:ext cx="1" cy="276856"/>
                                  </a:xfrm>
                                  <a:prstGeom prst="straightConnector1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lg" len="med"/>
                                    <a:tailEnd type="arrow" w="med" len="med"/>
                                  </a:ln>
                                  <a:effectLst/>
                                </p:spPr>
                              </p:cxnSp>
                              <p:grpSp>
                                <p:nvGrpSpPr>
                                  <p:cNvPr id="63" name="Group 120"/>
                                  <p:cNvGrpSpPr/>
                                  <p:nvPr/>
                                </p:nvGrpSpPr>
                                <p:grpSpPr>
                                  <a:xfrm>
                                    <a:off x="387826" y="3199084"/>
                                    <a:ext cx="7454375" cy="1797355"/>
                                    <a:chOff x="982999" y="2861275"/>
                                    <a:chExt cx="7454375" cy="1797355"/>
                                  </a:xfrm>
                                </p:grpSpPr>
                                <p:grpSp>
                                  <p:nvGrpSpPr>
                                    <p:cNvPr id="85" name="Group 2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1055007" y="2861275"/>
                                      <a:ext cx="7382367" cy="307777"/>
                                      <a:chOff x="704760" y="2665512"/>
                                      <a:chExt cx="7382367" cy="307777"/>
                                    </a:xfrm>
                                  </p:grpSpPr>
                                  <p:cxnSp>
                                    <p:nvCxnSpPr>
                                      <p:cNvPr id="92" name="Straight Connector 91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1172812" y="2819400"/>
                                        <a:ext cx="6914315" cy="0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sp>
                                    <p:nvSpPr>
                                      <p:cNvPr id="93" name="TextBox 92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704760" y="2665512"/>
                                        <a:ext cx="533400" cy="307777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sz="1400" b="1" dirty="0" smtClean="0">
                                            <a:latin typeface="Calibri" pitchFamily="34" charset="0"/>
                                          </a:rPr>
                                          <a:t>AP</a:t>
                                        </a:r>
                                        <a:endParaRPr lang="en-US" sz="1400" b="1" dirty="0"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grpSp>
                                  <p:nvGrpSpPr>
                                    <p:cNvPr id="86" name="Group 40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982999" y="4077959"/>
                                      <a:ext cx="7454374" cy="580671"/>
                                      <a:chOff x="1008984" y="4542278"/>
                                      <a:chExt cx="7454374" cy="580671"/>
                                    </a:xfrm>
                                  </p:grpSpPr>
                                  <p:sp>
                                    <p:nvSpPr>
                                      <p:cNvPr id="89" name="Rectangle 88"/>
                                      <p:cNvSpPr/>
                                      <p:nvPr/>
                                    </p:nvSpPr>
                                    <p:spPr bwMode="auto">
                                      <a:xfrm>
                                        <a:off x="2046491" y="4542278"/>
                                        <a:ext cx="884542" cy="381000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3399FF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  <p:txBody>
                                      <a:bodyPr vert="horz" wrap="square" lIns="91440" tIns="45720" rIns="91440" bIns="45720" numCol="1" rtlCol="0" anchor="ctr" anchorCtr="0" compatLnSpc="1">
                                        <a:prstTxWarp prst="textNoShape">
                                          <a:avLst/>
                                        </a:prstTxWarp>
                                      </a:bodyPr>
                                      <a:lstStyle/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b="1" dirty="0" smtClean="0">
                                            <a:latin typeface="Calibri" pitchFamily="34" charset="0"/>
                                          </a:rPr>
                                          <a:t>PS-POLL /</a:t>
                                        </a:r>
                                      </a:p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b="1" dirty="0" smtClean="0">
                                            <a:latin typeface="Calibri" pitchFamily="34" charset="0"/>
                                          </a:rPr>
                                          <a:t>DATA</a:t>
                                        </a:r>
                                        <a:endParaRPr kumimoji="0" lang="en-US" b="1" i="0" u="none" strike="noStrike" cap="none" normalizeH="0" baseline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90" name="TextBox 89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008984" y="4769006"/>
                                        <a:ext cx="620138" cy="307777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sz="1400" b="1" dirty="0" smtClean="0">
                                            <a:latin typeface="Calibri" pitchFamily="34" charset="0"/>
                                          </a:rPr>
                                          <a:t>STA</a:t>
                                        </a:r>
                                        <a:endParaRPr lang="en-US" sz="1400" b="1" dirty="0"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91" name="Rectangle 90"/>
                                      <p:cNvSpPr/>
                                      <p:nvPr/>
                                    </p:nvSpPr>
                                    <p:spPr bwMode="auto">
                                      <a:xfrm>
                                        <a:off x="1801071" y="4922894"/>
                                        <a:ext cx="6662287" cy="200055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accent5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  <p:txBody>
                                      <a:bodyPr vert="horz" wrap="square" lIns="91440" tIns="45720" rIns="91440" bIns="45720" numCol="1" rtlCol="0" anchor="ctr" anchorCtr="0" compatLnSpc="1">
                                        <a:prstTxWarp prst="textNoShape">
                                          <a:avLst/>
                                        </a:prstTxWarp>
                                      </a:bodyPr>
                                      <a:lstStyle/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sz="1000" b="1" dirty="0" smtClean="0">
                                            <a:latin typeface="Calibri" pitchFamily="34" charset="0"/>
                                          </a:rPr>
                                          <a:t>Wake</a:t>
                                        </a:r>
                                        <a:endParaRPr kumimoji="0" lang="en-US" sz="1000" b="1" i="0" u="none" strike="noStrike" cap="none" normalizeH="0" baseline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87" name="Rectangle 86"/>
                                    <p:cNvSpPr/>
                                    <p:nvPr/>
                                  </p:nvSpPr>
                                  <p:spPr bwMode="auto">
                                    <a:xfrm>
                                      <a:off x="3980524" y="4072780"/>
                                      <a:ext cx="305893" cy="381000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92D050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  <p:txBody>
                                    <a:bodyPr vert="horz" wrap="square" lIns="91440" tIns="45720" rIns="91440" bIns="45720" numCol="1" rtlCol="0" anchor="ctr" anchorCtr="0" compatLnSpc="1">
                                      <a:prstTxWarp prst="textNoShape">
                                        <a:avLst/>
                                      </a:prstTxWarp>
                                    </a:bodyPr>
                                    <a:lstStyle/>
                                    <a:p>
                                      <a:pPr marL="0" marR="0" indent="0" algn="ctr" defTabSz="914400" rtl="0" eaLnBrk="0" fontAlgn="base" latinLnBrk="0" hangingPunct="0">
                                        <a:lnSpc>
                                          <a:spcPct val="100000"/>
                                        </a:lnSpc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buClrTx/>
                                        <a:buSzTx/>
                                        <a:buFontTx/>
                                        <a:buNone/>
                                        <a:tabLst/>
                                      </a:pPr>
                                      <a:r>
                                        <a:rPr lang="en-US" b="1" dirty="0" smtClean="0">
                                          <a:latin typeface="Calibri" pitchFamily="34" charset="0"/>
                                        </a:rPr>
                                        <a:t>D</a:t>
                                      </a:r>
                                      <a:endParaRPr kumimoji="0" lang="en-US" sz="1400" b="1" i="0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69" name="Straight Arrow Connector 68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3000560" y="3417070"/>
                                    <a:ext cx="0" cy="100670"/>
                                  </a:xfrm>
                                  <a:prstGeom prst="straightConnector1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rnd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miter lim="800000"/>
                                    <a:headEnd type="none" w="lg" len="med"/>
                                    <a:tailEnd type="none" w="lg" len="med"/>
                                  </a:ln>
                                  <a:effectLst/>
                                </p:spPr>
                              </p:cxnSp>
                              <p:cxnSp>
                                <p:nvCxnSpPr>
                                  <p:cNvPr id="70" name="Straight Connector 69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927886" y="4796384"/>
                                    <a:ext cx="7116770" cy="384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</p:cxnSp>
                              <p:cxnSp>
                                <p:nvCxnSpPr>
                                  <p:cNvPr id="73" name="Straight Arrow Connector 72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3385352" y="3417070"/>
                                    <a:ext cx="0" cy="100670"/>
                                  </a:xfrm>
                                  <a:prstGeom prst="straightConnector1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rnd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miter lim="800000"/>
                                    <a:headEnd type="none" w="lg" len="med"/>
                                    <a:tailEnd type="none" w="lg" len="med"/>
                                  </a:ln>
                                  <a:effectLst/>
                                </p:spPr>
                              </p:cxnSp>
                              <p:cxnSp>
                                <p:nvCxnSpPr>
                                  <p:cNvPr id="74" name="Straight Arrow Connector 73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2694667" y="4634010"/>
                                    <a:ext cx="0" cy="100670"/>
                                  </a:xfrm>
                                  <a:prstGeom prst="straightConnector1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rnd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miter lim="800000"/>
                                    <a:headEnd type="none" w="lg" len="med"/>
                                    <a:tailEnd type="none" w="lg" len="med"/>
                                  </a:ln>
                                  <a:effectLst/>
                                </p:spPr>
                              </p:cxnSp>
                              <p:cxnSp>
                                <p:nvCxnSpPr>
                                  <p:cNvPr id="75" name="Straight Arrow Connector 74"/>
                                  <p:cNvCxnSpPr/>
                                  <p:nvPr/>
                                </p:nvCxnSpPr>
                                <p:spPr bwMode="auto">
                                  <a:xfrm flipH="1">
                                    <a:off x="2309875" y="4689140"/>
                                    <a:ext cx="384792" cy="0"/>
                                  </a:xfrm>
                                  <a:prstGeom prst="straightConnector1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ysDot"/>
                                    <a:round/>
                                    <a:headEnd type="triangle" w="med" len="sm"/>
                                    <a:tailEnd type="triangle" w="med" len="sm"/>
                                  </a:ln>
                                  <a:effectLst/>
                                </p:spPr>
                              </p:cxnSp>
                              <p:sp>
                                <p:nvSpPr>
                                  <p:cNvPr id="77" name="TextBox 7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265760" y="4438124"/>
                                    <a:ext cx="473021" cy="24622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1000" b="1" dirty="0" smtClean="0">
                                        <a:latin typeface="Calibri" pitchFamily="34" charset="0"/>
                                      </a:rPr>
                                      <a:t>SIFS</a:t>
                                    </a:r>
                                    <a:endParaRPr lang="en-US" sz="1000" b="1" dirty="0"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79" name="TextBox 78"/>
                                  <p:cNvSpPr txBox="1"/>
                                  <p:nvPr/>
                                </p:nvSpPr>
                                <p:spPr>
                                  <a:xfrm>
                                    <a:off x="7167947" y="4043310"/>
                                    <a:ext cx="1008111" cy="36933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900" b="1" dirty="0" err="1" smtClean="0">
                                        <a:solidFill>
                                          <a:srgbClr val="FFC000"/>
                                        </a:solidFill>
                                        <a:latin typeface="Calibri" pitchFamily="34" charset="0"/>
                                      </a:rPr>
                                      <a:t>MoreData</a:t>
                                    </a:r>
                                    <a:r>
                                      <a:rPr lang="en-US" sz="900" b="1" dirty="0" smtClean="0">
                                        <a:solidFill>
                                          <a:srgbClr val="FFC000"/>
                                        </a:solidFill>
                                        <a:latin typeface="Calibri" pitchFamily="34" charset="0"/>
                                      </a:rPr>
                                      <a:t>=0</a:t>
                                    </a:r>
                                  </a:p>
                                  <a:p>
                                    <a:pPr algn="ctr"/>
                                    <a:r>
                                      <a:rPr lang="en-US" sz="900" b="1" dirty="0" err="1" smtClean="0">
                                        <a:solidFill>
                                          <a:srgbClr val="FFC000"/>
                                        </a:solidFill>
                                        <a:latin typeface="Calibri" pitchFamily="34" charset="0"/>
                                      </a:rPr>
                                      <a:t>AckInd</a:t>
                                    </a:r>
                                    <a:r>
                                      <a:rPr lang="en-US" sz="900" b="1" dirty="0" smtClean="0">
                                        <a:solidFill>
                                          <a:srgbClr val="FFC000"/>
                                        </a:solidFill>
                                        <a:latin typeface="Calibri" pitchFamily="34" charset="0"/>
                                      </a:rPr>
                                      <a:t>=10</a:t>
                                    </a:r>
                                    <a:endParaRPr lang="en-US" sz="900" b="1" dirty="0">
                                      <a:solidFill>
                                        <a:srgbClr val="FFC00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cxnSp>
                                <p:nvCxnSpPr>
                                  <p:cNvPr id="83" name="Straight Connector 82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1644571" y="3834300"/>
                                    <a:ext cx="144016" cy="206816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lg" len="med"/>
                                    <a:tailEnd type="triangle" w="med" len="sm"/>
                                  </a:ln>
                                  <a:effectLst/>
                                </p:spPr>
                              </p:cxnSp>
                            </p:grpSp>
                            <p:sp>
                              <p:nvSpPr>
                                <p:cNvPr id="55" name="TextBox 54"/>
                                <p:cNvSpPr txBox="1"/>
                                <p:nvPr/>
                              </p:nvSpPr>
                              <p:spPr>
                                <a:xfrm>
                                  <a:off x="528367" y="2754422"/>
                                  <a:ext cx="1307598" cy="46166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 rtlCol="0" anchor="ctr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b="1" dirty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libri" pitchFamily="34" charset="0"/>
                                    </a:rPr>
                                    <a:t>STA indicates buffered UL DATA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122" name="TextBox 121"/>
                              <p:cNvSpPr txBox="1"/>
                              <p:nvPr/>
                            </p:nvSpPr>
                            <p:spPr>
                              <a:xfrm>
                                <a:off x="2599360" y="2624434"/>
                                <a:ext cx="871965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900" b="1" dirty="0" smtClean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rPr>
                                  <a:t>MoreData=1</a:t>
                                </a:r>
                              </a:p>
                              <a:p>
                                <a:pPr algn="ctr"/>
                                <a:r>
                                  <a:rPr lang="en-US" sz="900" b="1" dirty="0" err="1" smtClean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rPr>
                                  <a:t>AckInd</a:t>
                                </a:r>
                                <a:r>
                                  <a:rPr lang="en-US" sz="900" b="1" dirty="0" smtClean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rPr>
                                  <a:t>=11</a:t>
                                </a:r>
                                <a:endParaRPr lang="en-US" sz="900" b="1" dirty="0">
                                  <a:solidFill>
                                    <a:srgbClr val="92D050"/>
                                  </a:solidFill>
                                  <a:latin typeface="Calibri" pitchFamily="34" charset="0"/>
                                </a:endParaRPr>
                              </a:p>
                            </p:txBody>
                          </p:sp>
                        </p:grpSp>
                        <p:cxnSp>
                          <p:nvCxnSpPr>
                            <p:cNvPr id="132" name="Straight Arrow Connector 131"/>
                            <p:cNvCxnSpPr/>
                            <p:nvPr/>
                          </p:nvCxnSpPr>
                          <p:spPr bwMode="auto">
                            <a:xfrm flipH="1">
                              <a:off x="3095836" y="3269974"/>
                              <a:ext cx="384792" cy="0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triangle" w="med" len="sm"/>
                              <a:tailEnd type="triangle" w="med" len="sm"/>
                            </a:ln>
                            <a:effectLst/>
                          </p:spPr>
                        </p:cxnSp>
                      </p:grpSp>
                      <p:sp>
                        <p:nvSpPr>
                          <p:cNvPr id="144" name="TextBox 143"/>
                          <p:cNvSpPr txBox="1"/>
                          <p:nvPr/>
                        </p:nvSpPr>
                        <p:spPr>
                          <a:xfrm>
                            <a:off x="4427984" y="3269974"/>
                            <a:ext cx="504056" cy="246221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1000" b="1" dirty="0" smtClean="0">
                                <a:latin typeface="Calibri" pitchFamily="34" charset="0"/>
                              </a:rPr>
                              <a:t>SIFS</a:t>
                            </a:r>
                            <a:endParaRPr lang="en-US" sz="1000" b="1" dirty="0">
                              <a:latin typeface="Calibri" pitchFamily="34" charset="0"/>
                            </a:endParaRPr>
                          </a:p>
                        </p:txBody>
                      </p:sp>
                      <p:sp>
                        <p:nvSpPr>
                          <p:cNvPr id="145" name="Rectangle 144"/>
                          <p:cNvSpPr/>
                          <p:nvPr/>
                        </p:nvSpPr>
                        <p:spPr bwMode="auto">
                          <a:xfrm>
                            <a:off x="4177568" y="2774541"/>
                            <a:ext cx="305893" cy="381000"/>
                          </a:xfrm>
                          <a:prstGeom prst="rect">
                            <a:avLst/>
                          </a:prstGeom>
                          <a:solidFill>
                            <a:srgbClr val="92D050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lang="en-US" b="1" dirty="0" smtClean="0">
                                <a:latin typeface="Calibri" pitchFamily="34" charset="0"/>
                              </a:rPr>
                              <a:t>D</a:t>
                            </a:r>
                            <a:endParaRPr kumimoji="0" lang="en-US" sz="1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endParaRPr>
                          </a:p>
                        </p:txBody>
                      </p:sp>
                      <p:sp>
                        <p:nvSpPr>
                          <p:cNvPr id="146" name="TextBox 145"/>
                          <p:cNvSpPr txBox="1"/>
                          <p:nvPr/>
                        </p:nvSpPr>
                        <p:spPr>
                          <a:xfrm>
                            <a:off x="3894533" y="2405209"/>
                            <a:ext cx="871965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900" b="1" dirty="0" smtClean="0">
                                <a:solidFill>
                                  <a:srgbClr val="92D050"/>
                                </a:solidFill>
                                <a:latin typeface="Calibri" pitchFamily="34" charset="0"/>
                              </a:rPr>
                              <a:t>MoreData=1</a:t>
                            </a:r>
                          </a:p>
                          <a:p>
                            <a:pPr algn="ctr"/>
                            <a:r>
                              <a:rPr lang="en-US" sz="900" b="1" dirty="0" err="1" smtClean="0">
                                <a:solidFill>
                                  <a:srgbClr val="92D050"/>
                                </a:solidFill>
                                <a:latin typeface="Calibri" pitchFamily="34" charset="0"/>
                              </a:rPr>
                              <a:t>AckInd</a:t>
                            </a:r>
                            <a:r>
                              <a:rPr lang="en-US" sz="900" b="1" dirty="0" smtClean="0">
                                <a:solidFill>
                                  <a:srgbClr val="92D050"/>
                                </a:solidFill>
                                <a:latin typeface="Calibri" pitchFamily="34" charset="0"/>
                              </a:rPr>
                              <a:t>=11</a:t>
                            </a:r>
                            <a:endParaRPr lang="en-US" sz="900" b="1" dirty="0">
                              <a:solidFill>
                                <a:srgbClr val="92D05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  <p:cxnSp>
                        <p:nvCxnSpPr>
                          <p:cNvPr id="147" name="Straight Arrow Connector 146"/>
                          <p:cNvCxnSpPr/>
                          <p:nvPr/>
                        </p:nvCxnSpPr>
                        <p:spPr bwMode="auto">
                          <a:xfrm>
                            <a:off x="4483461" y="3219639"/>
                            <a:ext cx="0" cy="100670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rnd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miter lim="800000"/>
                            <a:headEnd type="none" w="lg" len="med"/>
                            <a:tailEnd type="none" w="lg" len="med"/>
                          </a:ln>
                          <a:effectLst/>
                        </p:spPr>
                      </p:cxnSp>
                      <p:cxnSp>
                        <p:nvCxnSpPr>
                          <p:cNvPr id="148" name="Straight Arrow Connector 147"/>
                          <p:cNvCxnSpPr/>
                          <p:nvPr/>
                        </p:nvCxnSpPr>
                        <p:spPr bwMode="auto">
                          <a:xfrm>
                            <a:off x="4868253" y="3219639"/>
                            <a:ext cx="0" cy="100670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rnd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miter lim="800000"/>
                            <a:headEnd type="none" w="lg" len="med"/>
                            <a:tailEnd type="none" w="lg" len="med"/>
                          </a:ln>
                          <a:effectLst/>
                        </p:spPr>
                      </p:cxnSp>
                      <p:cxnSp>
                        <p:nvCxnSpPr>
                          <p:cNvPr id="149" name="Straight Arrow Connector 148"/>
                          <p:cNvCxnSpPr/>
                          <p:nvPr/>
                        </p:nvCxnSpPr>
                        <p:spPr bwMode="auto">
                          <a:xfrm flipH="1">
                            <a:off x="4483461" y="3269974"/>
                            <a:ext cx="384792" cy="0"/>
                          </a:xfrm>
                          <a:prstGeom prst="straightConnector1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ysDot"/>
                            <a:round/>
                            <a:headEnd type="triangle" w="med" len="sm"/>
                            <a:tailEnd type="triangle" w="med" len="sm"/>
                          </a:ln>
                          <a:effectLst/>
                        </p:spPr>
                      </p:cxnSp>
                    </p:grpSp>
                    <p:cxnSp>
                      <p:nvCxnSpPr>
                        <p:cNvPr id="161" name="Straight Arrow Connector 160"/>
                        <p:cNvCxnSpPr/>
                        <p:nvPr/>
                      </p:nvCxnSpPr>
                      <p:spPr bwMode="auto">
                        <a:xfrm>
                          <a:off x="6281483" y="3226878"/>
                          <a:ext cx="0" cy="10067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rnd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miter lim="800000"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162" name="Straight Arrow Connector 161"/>
                        <p:cNvCxnSpPr/>
                        <p:nvPr/>
                      </p:nvCxnSpPr>
                      <p:spPr bwMode="auto">
                        <a:xfrm>
                          <a:off x="6666275" y="3226878"/>
                          <a:ext cx="0" cy="10067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rnd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miter lim="800000"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163" name="Straight Arrow Connector 162"/>
                        <p:cNvCxnSpPr/>
                        <p:nvPr/>
                      </p:nvCxnSpPr>
                      <p:spPr bwMode="auto">
                        <a:xfrm flipH="1">
                          <a:off x="6281481" y="3282575"/>
                          <a:ext cx="384792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triangle" w="med" len="sm"/>
                          <a:tailEnd type="triangle" w="med" len="sm"/>
                        </a:ln>
                        <a:effectLst/>
                      </p:spPr>
                    </p:cxnSp>
                    <p:sp>
                      <p:nvSpPr>
                        <p:cNvPr id="168" name="TextBox 167"/>
                        <p:cNvSpPr txBox="1"/>
                        <p:nvPr/>
                      </p:nvSpPr>
                      <p:spPr>
                        <a:xfrm>
                          <a:off x="6230650" y="3284057"/>
                          <a:ext cx="486453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1000" b="1" dirty="0" smtClean="0">
                              <a:latin typeface="Calibri" pitchFamily="34" charset="0"/>
                            </a:rPr>
                            <a:t>SIFS</a:t>
                          </a:r>
                          <a:endParaRPr lang="en-US" sz="1000" b="1" dirty="0"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183" name="TextBox 182"/>
                        <p:cNvSpPr txBox="1"/>
                        <p:nvPr/>
                      </p:nvSpPr>
                      <p:spPr>
                        <a:xfrm>
                          <a:off x="7134788" y="4251102"/>
                          <a:ext cx="468052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1000" b="1" dirty="0" smtClean="0">
                              <a:latin typeface="Calibri" pitchFamily="34" charset="0"/>
                            </a:rPr>
                            <a:t>SIFS</a:t>
                          </a:r>
                          <a:endParaRPr lang="en-US" sz="1000" b="1" dirty="0">
                            <a:latin typeface="Calibri" pitchFamily="34" charset="0"/>
                          </a:endParaRPr>
                        </a:p>
                      </p:txBody>
                    </p:sp>
                    <p:cxnSp>
                      <p:nvCxnSpPr>
                        <p:cNvPr id="186" name="Straight Arrow Connector 185"/>
                        <p:cNvCxnSpPr/>
                        <p:nvPr/>
                      </p:nvCxnSpPr>
                      <p:spPr bwMode="auto">
                        <a:xfrm>
                          <a:off x="7176233" y="4445138"/>
                          <a:ext cx="0" cy="10067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rnd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miter lim="800000"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187" name="Straight Arrow Connector 186"/>
                        <p:cNvCxnSpPr/>
                        <p:nvPr/>
                      </p:nvCxnSpPr>
                      <p:spPr bwMode="auto">
                        <a:xfrm flipH="1">
                          <a:off x="7176233" y="4495473"/>
                          <a:ext cx="384792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triangle" w="med" len="sm"/>
                          <a:tailEnd type="triangle" w="med" len="sm"/>
                        </a:ln>
                        <a:effectLst/>
                      </p:spPr>
                    </p:cxnSp>
                    <p:sp>
                      <p:nvSpPr>
                        <p:cNvPr id="165" name="TextBox 164"/>
                        <p:cNvSpPr txBox="1"/>
                        <p:nvPr/>
                      </p:nvSpPr>
                      <p:spPr>
                        <a:xfrm>
                          <a:off x="6515712" y="2397622"/>
                          <a:ext cx="871965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900" b="1" dirty="0" err="1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MoreData</a:t>
                          </a:r>
                          <a:r>
                            <a:rPr lang="en-US" sz="9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=0</a:t>
                          </a:r>
                        </a:p>
                        <a:p>
                          <a:pPr algn="ctr"/>
                          <a:r>
                            <a:rPr lang="en-US" sz="900" b="1" dirty="0" err="1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AckInd</a:t>
                          </a:r>
                          <a:r>
                            <a:rPr lang="en-US" sz="9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=01</a:t>
                          </a:r>
                          <a:endParaRPr lang="en-US" sz="900" b="1" dirty="0">
                            <a:solidFill>
                              <a:srgbClr val="92D05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93" name="TextBox 192"/>
                      <p:cNvSpPr txBox="1"/>
                      <p:nvPr/>
                    </p:nvSpPr>
                    <p:spPr>
                      <a:xfrm>
                        <a:off x="3688028" y="1248554"/>
                        <a:ext cx="2541842" cy="83099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libri" pitchFamily="34" charset="0"/>
                          </a:rPr>
                          <a:t>AP receives last UL DATA along with BAR, send BA plus DL DATA in A-MPDU; AP set </a:t>
                        </a:r>
                        <a:r>
                          <a:rPr lang="en-US" b="1" dirty="0" err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libri" pitchFamily="34" charset="0"/>
                          </a:rPr>
                          <a:t>MoreData</a:t>
                        </a:r>
                        <a:r>
                          <a:rPr 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libri" pitchFamily="34" charset="0"/>
                          </a:rPr>
                          <a:t>=1 to indicate another DL DATA to follow </a:t>
                        </a:r>
                        <a:endParaRPr lang="en-US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endParaRPr>
                      </a:p>
                    </p:txBody>
                  </p:sp>
                </p:grpSp>
                <p:cxnSp>
                  <p:nvCxnSpPr>
                    <p:cNvPr id="208" name="Straight Connector 207"/>
                    <p:cNvCxnSpPr/>
                    <p:nvPr/>
                  </p:nvCxnSpPr>
                  <p:spPr bwMode="auto">
                    <a:xfrm flipH="1">
                      <a:off x="5383345" y="3778490"/>
                      <a:ext cx="277621" cy="87385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triangle" w="med" len="sm"/>
                    </a:ln>
                    <a:effectLst/>
                  </p:spPr>
                </p:cxnSp>
                <p:cxnSp>
                  <p:nvCxnSpPr>
                    <p:cNvPr id="215" name="Straight Connector 214"/>
                    <p:cNvCxnSpPr/>
                    <p:nvPr/>
                  </p:nvCxnSpPr>
                  <p:spPr bwMode="auto">
                    <a:xfrm flipH="1">
                      <a:off x="7244920" y="2192402"/>
                      <a:ext cx="142757" cy="25446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lg" len="med"/>
                      <a:tailEnd type="triangle" w="med" len="sm"/>
                    </a:ln>
                    <a:effectLst/>
                  </p:spPr>
                </p:cxnSp>
                <p:sp>
                  <p:nvSpPr>
                    <p:cNvPr id="216" name="TextBox 215"/>
                    <p:cNvSpPr txBox="1"/>
                    <p:nvPr/>
                  </p:nvSpPr>
                  <p:spPr>
                    <a:xfrm>
                      <a:off x="793171" y="1664053"/>
                      <a:ext cx="2266661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AP indicates buffered DL DATA, and adopt BA </a:t>
                      </a:r>
                      <a:r>
                        <a:rPr lang="en-US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Ack</a:t>
                      </a:r>
                      <a:r>
                        <a:rPr lang="en-US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policy </a:t>
                      </a:r>
                      <a:endParaRPr lang="en-US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00" name="Oval 199"/>
                    <p:cNvSpPr/>
                    <p:nvPr/>
                  </p:nvSpPr>
                  <p:spPr bwMode="auto">
                    <a:xfrm>
                      <a:off x="6545646" y="2397622"/>
                      <a:ext cx="812200" cy="369332"/>
                    </a:xfrm>
                    <a:prstGeom prst="ellipse">
                      <a:avLst/>
                    </a:prstGeom>
                    <a:noFill/>
                    <a:ln w="25400" cap="sq" cmpd="sng" algn="ctr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cxnSp>
                <p:nvCxnSpPr>
                  <p:cNvPr id="84" name="Straight Arrow Connector 83"/>
                  <p:cNvCxnSpPr/>
                  <p:nvPr/>
                </p:nvCxnSpPr>
                <p:spPr bwMode="auto">
                  <a:xfrm>
                    <a:off x="4174454" y="4606845"/>
                    <a:ext cx="0" cy="100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rnd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miter lim="800000"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94" name="Straight Arrow Connector 93"/>
                  <p:cNvCxnSpPr/>
                  <p:nvPr/>
                </p:nvCxnSpPr>
                <p:spPr bwMode="auto">
                  <a:xfrm flipH="1">
                    <a:off x="3789662" y="4657180"/>
                    <a:ext cx="384792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triangle" w="med" len="sm"/>
                    <a:tailEnd type="triangle" w="med" len="sm"/>
                  </a:ln>
                  <a:effectLst/>
                </p:spPr>
              </p:cxn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3742406" y="4410959"/>
                    <a:ext cx="47302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000" b="1" dirty="0" smtClean="0">
                        <a:latin typeface="Calibri" pitchFamily="34" charset="0"/>
                      </a:rPr>
                      <a:t>SIFS</a:t>
                    </a:r>
                    <a:endParaRPr lang="en-US" sz="1000" b="1" dirty="0">
                      <a:latin typeface="Calibri" pitchFamily="34" charset="0"/>
                    </a:endParaRPr>
                  </a:p>
                </p:txBody>
              </p:sp>
              <p:sp>
                <p:nvSpPr>
                  <p:cNvPr id="102" name="Rectangle 101"/>
                  <p:cNvSpPr/>
                  <p:nvPr/>
                </p:nvSpPr>
                <p:spPr bwMode="auto">
                  <a:xfrm>
                    <a:off x="4868254" y="4374865"/>
                    <a:ext cx="502090" cy="381000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b="1" dirty="0" smtClean="0">
                        <a:latin typeface="Calibri" pitchFamily="34" charset="0"/>
                      </a:rPr>
                      <a:t>D + BAR </a:t>
                    </a:r>
                    <a:endParaRPr kumimoji="0" lang="en-US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cxnSp>
                <p:nvCxnSpPr>
                  <p:cNvPr id="103" name="Straight Arrow Connector 102"/>
                  <p:cNvCxnSpPr/>
                  <p:nvPr/>
                </p:nvCxnSpPr>
                <p:spPr bwMode="auto">
                  <a:xfrm>
                    <a:off x="5759932" y="4600782"/>
                    <a:ext cx="0" cy="100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rnd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miter lim="800000"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104" name="Straight Arrow Connector 103"/>
                  <p:cNvCxnSpPr/>
                  <p:nvPr/>
                </p:nvCxnSpPr>
                <p:spPr bwMode="auto">
                  <a:xfrm flipH="1">
                    <a:off x="5373734" y="4651117"/>
                    <a:ext cx="384792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triangle" w="med" len="sm"/>
                    <a:tailEnd type="triangle" w="med" len="sm"/>
                  </a:ln>
                  <a:effectLst/>
                </p:spPr>
              </p:cxn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5341665" y="4404896"/>
                    <a:ext cx="47302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000" b="1" dirty="0" smtClean="0">
                        <a:latin typeface="Calibri" pitchFamily="34" charset="0"/>
                      </a:rPr>
                      <a:t>SIFS</a:t>
                    </a:r>
                    <a:endParaRPr lang="en-US" sz="1000" b="1" dirty="0">
                      <a:latin typeface="Calibri" pitchFamily="34" charset="0"/>
                    </a:endParaRPr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3197590" y="4000662"/>
                    <a:ext cx="87196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9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MoreData=1</a:t>
                    </a:r>
                  </a:p>
                  <a:p>
                    <a:pPr algn="ctr"/>
                    <a:r>
                      <a:rPr lang="en-US" sz="9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AckInd</a:t>
                    </a:r>
                    <a:r>
                      <a:rPr lang="en-US" sz="9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=11</a:t>
                    </a:r>
                    <a:endParaRPr lang="en-US" sz="900" b="1" dirty="0">
                      <a:solidFill>
                        <a:srgbClr val="92D050"/>
                      </a:solidFill>
                      <a:latin typeface="Calibri" pitchFamily="34" charset="0"/>
                    </a:endParaRPr>
                  </a:p>
                </p:txBody>
              </p:sp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4680012" y="4005533"/>
                    <a:ext cx="87196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9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MoreData</a:t>
                    </a:r>
                    <a:r>
                      <a:rPr lang="en-US" sz="9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=0</a:t>
                    </a:r>
                  </a:p>
                  <a:p>
                    <a:pPr algn="ctr"/>
                    <a:r>
                      <a:rPr lang="en-US" sz="9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AckInd</a:t>
                    </a:r>
                    <a:r>
                      <a:rPr lang="en-US" sz="9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=11</a:t>
                    </a:r>
                    <a:endParaRPr lang="en-US" sz="900" b="1" dirty="0">
                      <a:solidFill>
                        <a:srgbClr val="92D050"/>
                      </a:solidFill>
                      <a:latin typeface="Calibri" pitchFamily="34" charset="0"/>
                    </a:endParaRPr>
                  </a:p>
                </p:txBody>
              </p:sp>
              <p:sp>
                <p:nvSpPr>
                  <p:cNvPr id="110" name="TextBox 109"/>
                  <p:cNvSpPr txBox="1"/>
                  <p:nvPr/>
                </p:nvSpPr>
                <p:spPr>
                  <a:xfrm>
                    <a:off x="5573588" y="2564798"/>
                    <a:ext cx="87196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9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MoreData</a:t>
                    </a:r>
                    <a:r>
                      <a:rPr lang="en-US" sz="9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=1</a:t>
                    </a:r>
                  </a:p>
                  <a:p>
                    <a:pPr algn="ctr"/>
                    <a:r>
                      <a:rPr lang="en-US" sz="900" b="1" dirty="0" err="1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AckInd</a:t>
                    </a:r>
                    <a:r>
                      <a:rPr lang="en-US" sz="900" b="1" dirty="0" smtClean="0">
                        <a:solidFill>
                          <a:srgbClr val="92D050"/>
                        </a:solidFill>
                        <a:latin typeface="Calibri" pitchFamily="34" charset="0"/>
                      </a:rPr>
                      <a:t>=11</a:t>
                    </a:r>
                    <a:endParaRPr lang="en-US" sz="900" b="1" dirty="0">
                      <a:solidFill>
                        <a:srgbClr val="92D050"/>
                      </a:solidFill>
                      <a:latin typeface="Calibri" pitchFamily="34" charset="0"/>
                    </a:endParaRPr>
                  </a:p>
                </p:txBody>
              </p:sp>
              <p:sp>
                <p:nvSpPr>
                  <p:cNvPr id="112" name="Rectangle 111"/>
                  <p:cNvSpPr/>
                  <p:nvPr/>
                </p:nvSpPr>
                <p:spPr bwMode="auto">
                  <a:xfrm>
                    <a:off x="7561025" y="4380044"/>
                    <a:ext cx="373040" cy="381000"/>
                  </a:xfrm>
                  <a:prstGeom prst="rect">
                    <a:avLst/>
                  </a:prstGeom>
                  <a:solidFill>
                    <a:srgbClr val="FFC00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b="1" dirty="0" smtClean="0">
                        <a:latin typeface="Calibri" pitchFamily="34" charset="0"/>
                      </a:rPr>
                      <a:t>BA</a:t>
                    </a:r>
                    <a:endParaRPr kumimoji="0" 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sp>
                <p:nvSpPr>
                  <p:cNvPr id="119" name="Oval 118"/>
                  <p:cNvSpPr/>
                  <p:nvPr/>
                </p:nvSpPr>
                <p:spPr bwMode="auto">
                  <a:xfrm>
                    <a:off x="4717134" y="4005392"/>
                    <a:ext cx="812200" cy="369332"/>
                  </a:xfrm>
                  <a:prstGeom prst="ellipse">
                    <a:avLst/>
                  </a:prstGeom>
                  <a:noFill/>
                  <a:ln w="25400" cap="sq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0" name="TextBox 119"/>
                  <p:cNvSpPr txBox="1"/>
                  <p:nvPr/>
                </p:nvSpPr>
                <p:spPr>
                  <a:xfrm>
                    <a:off x="6685043" y="1935111"/>
                    <a:ext cx="1894161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b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rPr>
                      <a:t>AP is done with DL DATA, also sends BAR in A-MPDU</a:t>
                    </a:r>
                    <a:endParaRPr lang="en-US" b="1" dirty="0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</a:endParaRPr>
                  </a:p>
                </p:txBody>
              </p:sp>
              <p:sp>
                <p:nvSpPr>
                  <p:cNvPr id="123" name="TextBox 122"/>
                  <p:cNvSpPr txBox="1"/>
                  <p:nvPr/>
                </p:nvSpPr>
                <p:spPr>
                  <a:xfrm>
                    <a:off x="5435699" y="3699966"/>
                    <a:ext cx="154674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b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rPr>
                      <a:t>STA indicates no more UL DATA</a:t>
                    </a:r>
                    <a:endParaRPr lang="en-US" b="1" dirty="0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</a:endParaRPr>
                  </a:p>
                </p:txBody>
              </p:sp>
              <p:sp>
                <p:nvSpPr>
                  <p:cNvPr id="126" name="Oval 125"/>
                  <p:cNvSpPr/>
                  <p:nvPr/>
                </p:nvSpPr>
                <p:spPr bwMode="auto">
                  <a:xfrm>
                    <a:off x="2506907" y="2576752"/>
                    <a:ext cx="860818" cy="188654"/>
                  </a:xfrm>
                  <a:prstGeom prst="ellipse">
                    <a:avLst/>
                  </a:prstGeom>
                  <a:noFill/>
                  <a:ln w="25400" cap="sq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8" name="Oval 127"/>
                  <p:cNvSpPr/>
                  <p:nvPr/>
                </p:nvSpPr>
                <p:spPr bwMode="auto">
                  <a:xfrm>
                    <a:off x="1532472" y="4021565"/>
                    <a:ext cx="860818" cy="188654"/>
                  </a:xfrm>
                  <a:prstGeom prst="ellipse">
                    <a:avLst/>
                  </a:prstGeom>
                  <a:noFill/>
                  <a:ln w="25400" cap="sq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29" name="Straight Connector 128"/>
                  <p:cNvCxnSpPr/>
                  <p:nvPr/>
                </p:nvCxnSpPr>
                <p:spPr bwMode="auto">
                  <a:xfrm>
                    <a:off x="2441745" y="2233050"/>
                    <a:ext cx="144016" cy="36219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triangle" w="med" len="sm"/>
                  </a:ln>
                  <a:effectLst/>
                </p:spPr>
              </p:cxnSp>
            </p:grpSp>
            <p:sp>
              <p:nvSpPr>
                <p:cNvPr id="78" name="TextBox 77"/>
                <p:cNvSpPr txBox="1"/>
                <p:nvPr/>
              </p:nvSpPr>
              <p:spPr>
                <a:xfrm flipH="1">
                  <a:off x="7194648" y="5268419"/>
                  <a:ext cx="1485660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STA sleeps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80" name="Straight Arrow Connector 79"/>
                <p:cNvCxnSpPr/>
                <p:nvPr/>
              </p:nvCxnSpPr>
              <p:spPr bwMode="auto">
                <a:xfrm flipV="1">
                  <a:off x="7937477" y="4958731"/>
                  <a:ext cx="1" cy="276856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  <p:cxnSp>
            <p:nvCxnSpPr>
              <p:cNvPr id="81" name="Straight Connector 80"/>
              <p:cNvCxnSpPr/>
              <p:nvPr/>
            </p:nvCxnSpPr>
            <p:spPr bwMode="auto">
              <a:xfrm>
                <a:off x="5729438" y="2312876"/>
                <a:ext cx="97560" cy="343701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triangle" w="med" len="sm"/>
              </a:ln>
              <a:effectLst/>
            </p:spPr>
          </p:cxnSp>
          <p:sp>
            <p:nvSpPr>
              <p:cNvPr id="88" name="Rectangle 87"/>
              <p:cNvSpPr/>
              <p:nvPr/>
            </p:nvSpPr>
            <p:spPr bwMode="auto">
              <a:xfrm>
                <a:off x="5826998" y="3013956"/>
                <a:ext cx="502090" cy="381000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latin typeface="Calibri" pitchFamily="34" charset="0"/>
                  </a:rPr>
                  <a:t>D + BA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335739" y="5394411"/>
                <a:ext cx="2732610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STA sends buffered UL DATA, and adopt BA </a:t>
                </a:r>
                <a:r>
                  <a:rPr lang="en-US" b="1" dirty="0" err="1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Ack</a:t>
                </a:r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 policy for its transmissions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98" name="Straight Connector 97"/>
            <p:cNvCxnSpPr/>
            <p:nvPr/>
          </p:nvCxnSpPr>
          <p:spPr bwMode="auto">
            <a:xfrm flipV="1">
              <a:off x="3549100" y="4728448"/>
              <a:ext cx="86796" cy="7582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lg" len="med"/>
              <a:tailEnd type="triangle" w="med" len="sm"/>
            </a:ln>
            <a:effectLst/>
          </p:spPr>
        </p:cxnSp>
        <p:sp>
          <p:nvSpPr>
            <p:cNvPr id="99" name="Oval 98"/>
            <p:cNvSpPr/>
            <p:nvPr/>
          </p:nvSpPr>
          <p:spPr bwMode="auto">
            <a:xfrm>
              <a:off x="5668087" y="2646742"/>
              <a:ext cx="812200" cy="369332"/>
            </a:xfrm>
            <a:prstGeom prst="ellipse">
              <a:avLst/>
            </a:prstGeom>
            <a:noFill/>
            <a:ln w="254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1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Why not PIFS after first downlink ACK?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Because a transmission failure may cause TXOP holder or RD initiator to start a PIFS recovery [4]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 transmission failure is defined as,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No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after a SIFSTime + </a:t>
            </a:r>
            <a:r>
              <a:rPr lang="en-US" sz="1600" dirty="0" err="1" smtClean="0"/>
              <a:t>aSlotTime</a:t>
            </a:r>
            <a:r>
              <a:rPr lang="en-US" sz="1600" dirty="0" smtClean="0"/>
              <a:t> + </a:t>
            </a:r>
            <a:r>
              <a:rPr lang="en-US" sz="1600" dirty="0" err="1" smtClean="0"/>
              <a:t>aPHY</a:t>
            </a:r>
            <a:r>
              <a:rPr lang="en-US" sz="1600" dirty="0" smtClean="0"/>
              <a:t>-RX-START-Delay,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occurs but invalid frame after PHY-</a:t>
            </a:r>
            <a:r>
              <a:rPr lang="en-US" sz="1600" dirty="0" err="1" smtClean="0"/>
              <a:t>RXEND.indication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PIFS recovery can starts from, 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SIFSTime + </a:t>
            </a:r>
            <a:r>
              <a:rPr lang="en-US" sz="1600" dirty="0" err="1" smtClean="0"/>
              <a:t>aSlotTime</a:t>
            </a:r>
            <a:r>
              <a:rPr lang="en-US" sz="1600" dirty="0" smtClean="0"/>
              <a:t> + </a:t>
            </a:r>
            <a:r>
              <a:rPr lang="en-US" sz="1600" dirty="0" err="1" smtClean="0"/>
              <a:t>aPHY</a:t>
            </a:r>
            <a:r>
              <a:rPr lang="en-US" sz="1600" dirty="0" smtClean="0"/>
              <a:t>-RX-START-Delay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PHY-</a:t>
            </a:r>
            <a:r>
              <a:rPr lang="en-US" sz="1600" dirty="0" err="1" smtClean="0"/>
              <a:t>RXEND.indication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Recovery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83" name="Group 82"/>
          <p:cNvGrpSpPr/>
          <p:nvPr/>
        </p:nvGrpSpPr>
        <p:grpSpPr>
          <a:xfrm>
            <a:off x="1183655" y="4113076"/>
            <a:ext cx="6232661" cy="2333241"/>
            <a:chOff x="899592" y="3508027"/>
            <a:chExt cx="6232661" cy="2333241"/>
          </a:xfrm>
        </p:grpSpPr>
        <p:grpSp>
          <p:nvGrpSpPr>
            <p:cNvPr id="84" name="Group 79"/>
            <p:cNvGrpSpPr/>
            <p:nvPr/>
          </p:nvGrpSpPr>
          <p:grpSpPr>
            <a:xfrm>
              <a:off x="1110248" y="3631428"/>
              <a:ext cx="6022005" cy="2209840"/>
              <a:chOff x="1434284" y="1600200"/>
              <a:chExt cx="6022005" cy="2209840"/>
            </a:xfrm>
          </p:grpSpPr>
          <p:grpSp>
            <p:nvGrpSpPr>
              <p:cNvPr id="86" name="Group 5"/>
              <p:cNvGrpSpPr/>
              <p:nvPr/>
            </p:nvGrpSpPr>
            <p:grpSpPr>
              <a:xfrm>
                <a:off x="1434284" y="1600200"/>
                <a:ext cx="6022005" cy="2209840"/>
                <a:chOff x="1235754" y="3557895"/>
                <a:chExt cx="6022005" cy="2209840"/>
              </a:xfrm>
            </p:grpSpPr>
            <p:grpSp>
              <p:nvGrpSpPr>
                <p:cNvPr id="91" name="Group 69"/>
                <p:cNvGrpSpPr/>
                <p:nvPr/>
              </p:nvGrpSpPr>
              <p:grpSpPr>
                <a:xfrm>
                  <a:off x="1235754" y="3946535"/>
                  <a:ext cx="5910024" cy="1821200"/>
                  <a:chOff x="947722" y="3832136"/>
                  <a:chExt cx="5910024" cy="1821200"/>
                </a:xfrm>
              </p:grpSpPr>
              <p:grpSp>
                <p:nvGrpSpPr>
                  <p:cNvPr id="93" name="Group 8"/>
                  <p:cNvGrpSpPr/>
                  <p:nvPr/>
                </p:nvGrpSpPr>
                <p:grpSpPr>
                  <a:xfrm>
                    <a:off x="947722" y="3832136"/>
                    <a:ext cx="5910024" cy="1233613"/>
                    <a:chOff x="1071815" y="3712613"/>
                    <a:chExt cx="5910024" cy="1233613"/>
                  </a:xfrm>
                </p:grpSpPr>
                <p:sp>
                  <p:nvSpPr>
                    <p:cNvPr id="96" name="TextBox 11"/>
                    <p:cNvSpPr txBox="1"/>
                    <p:nvPr/>
                  </p:nvSpPr>
                  <p:spPr>
                    <a:xfrm>
                      <a:off x="5105420" y="4099616"/>
                      <a:ext cx="473021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100" b="1" dirty="0" smtClean="0">
                          <a:latin typeface="Calibri" pitchFamily="34" charset="0"/>
                        </a:rPr>
                        <a:t>PIFS</a:t>
                      </a:r>
                      <a:endParaRPr lang="en-US" sz="1100" b="1" dirty="0">
                        <a:latin typeface="Calibri" pitchFamily="34" charset="0"/>
                      </a:endParaRPr>
                    </a:p>
                  </p:txBody>
                </p:sp>
                <p:grpSp>
                  <p:nvGrpSpPr>
                    <p:cNvPr id="97" name="Group 120"/>
                    <p:cNvGrpSpPr/>
                    <p:nvPr/>
                  </p:nvGrpSpPr>
                  <p:grpSpPr>
                    <a:xfrm>
                      <a:off x="1071815" y="3712613"/>
                      <a:ext cx="5910024" cy="1233613"/>
                      <a:chOff x="1666988" y="3374804"/>
                      <a:chExt cx="5910024" cy="1233613"/>
                    </a:xfrm>
                  </p:grpSpPr>
                  <p:grpSp>
                    <p:nvGrpSpPr>
                      <p:cNvPr id="107" name="Group 24"/>
                      <p:cNvGrpSpPr/>
                      <p:nvPr/>
                    </p:nvGrpSpPr>
                    <p:grpSpPr>
                      <a:xfrm>
                        <a:off x="2392436" y="3516569"/>
                        <a:ext cx="5184576" cy="261610"/>
                        <a:chOff x="2042189" y="3320806"/>
                        <a:chExt cx="5184576" cy="261610"/>
                      </a:xfrm>
                    </p:grpSpPr>
                    <p:cxnSp>
                      <p:nvCxnSpPr>
                        <p:cNvPr id="113" name="Straight Connector 112"/>
                        <p:cNvCxnSpPr/>
                        <p:nvPr/>
                      </p:nvCxnSpPr>
                      <p:spPr bwMode="auto">
                        <a:xfrm>
                          <a:off x="2510241" y="3451611"/>
                          <a:ext cx="4716524" cy="0"/>
                        </a:xfrm>
                        <a:prstGeom prst="line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</p:cxnSp>
                    <p:sp>
                      <p:nvSpPr>
                        <p:cNvPr id="114" name="TextBox 113"/>
                        <p:cNvSpPr txBox="1"/>
                        <p:nvPr/>
                      </p:nvSpPr>
                      <p:spPr>
                        <a:xfrm>
                          <a:off x="2042189" y="3320806"/>
                          <a:ext cx="533400" cy="2616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1100" b="1" dirty="0" smtClean="0">
                              <a:latin typeface="Calibri" pitchFamily="34" charset="0"/>
                            </a:rPr>
                            <a:t>AP</a:t>
                          </a:r>
                          <a:endParaRPr lang="en-US" sz="1100" b="1" dirty="0">
                            <a:latin typeface="Calibri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108" name="Group 40"/>
                      <p:cNvGrpSpPr/>
                      <p:nvPr/>
                    </p:nvGrpSpPr>
                    <p:grpSpPr>
                      <a:xfrm>
                        <a:off x="1666988" y="4035237"/>
                        <a:ext cx="2741981" cy="573180"/>
                        <a:chOff x="1692973" y="4499556"/>
                        <a:chExt cx="2741981" cy="573180"/>
                      </a:xfrm>
                    </p:grpSpPr>
                    <p:sp>
                      <p:nvSpPr>
                        <p:cNvPr id="111" name="Rectangle 26"/>
                        <p:cNvSpPr/>
                        <p:nvPr/>
                      </p:nvSpPr>
                      <p:spPr bwMode="auto">
                        <a:xfrm>
                          <a:off x="3138501" y="4499556"/>
                          <a:ext cx="1296453" cy="272185"/>
                        </a:xfrm>
                        <a:prstGeom prst="rect">
                          <a:avLst/>
                        </a:prstGeom>
                        <a:solidFill>
                          <a:srgbClr val="3399FF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sz="1100" b="1" dirty="0" smtClean="0">
                              <a:latin typeface="Calibri" pitchFamily="34" charset="0"/>
                            </a:rPr>
                            <a:t>PS-POLL/DATA [3]</a:t>
                          </a:r>
                          <a:endParaRPr kumimoji="0" lang="en-US" sz="11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112" name="TextBox 111"/>
                        <p:cNvSpPr txBox="1"/>
                        <p:nvPr/>
                      </p:nvSpPr>
                      <p:spPr>
                        <a:xfrm>
                          <a:off x="1692973" y="4641849"/>
                          <a:ext cx="2016224" cy="43088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1100" b="1" dirty="0" smtClean="0">
                              <a:latin typeface="Calibri" pitchFamily="34" charset="0"/>
                            </a:rPr>
                            <a:t>STA </a:t>
                          </a:r>
                        </a:p>
                        <a:p>
                          <a:pPr algn="ctr"/>
                          <a:r>
                            <a:rPr lang="en-US" sz="1100" b="1" dirty="0" smtClean="0">
                              <a:latin typeface="Calibri" pitchFamily="34" charset="0"/>
                            </a:rPr>
                            <a:t>(TXOP holder/RD initiator)</a:t>
                          </a:r>
                          <a:endParaRPr lang="en-US" sz="1100" b="1" dirty="0">
                            <a:latin typeface="Calibri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09" name="Rectangle 108"/>
                      <p:cNvSpPr/>
                      <p:nvPr/>
                    </p:nvSpPr>
                    <p:spPr bwMode="auto">
                      <a:xfrm>
                        <a:off x="6313212" y="3374804"/>
                        <a:ext cx="994277" cy="27257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sz="1100" b="1" dirty="0" smtClean="0">
                            <a:latin typeface="Calibri" pitchFamily="34" charset="0"/>
                          </a:rPr>
                          <a:t>DATA</a:t>
                        </a:r>
                        <a:endPara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10" name="Rectangle 25"/>
                      <p:cNvSpPr/>
                      <p:nvPr/>
                    </p:nvSpPr>
                    <p:spPr bwMode="auto">
                      <a:xfrm>
                        <a:off x="4865846" y="3374804"/>
                        <a:ext cx="685800" cy="27257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sz="1100" b="1" dirty="0" smtClean="0">
                            <a:latin typeface="Calibri" pitchFamily="34" charset="0"/>
                          </a:rPr>
                          <a:t>ACK</a:t>
                        </a:r>
                        <a:endPara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98" name="Rectangle 97"/>
                    <p:cNvSpPr/>
                    <p:nvPr/>
                  </p:nvSpPr>
                  <p:spPr bwMode="auto">
                    <a:xfrm>
                      <a:off x="5719763" y="4351368"/>
                      <a:ext cx="992553" cy="293864"/>
                    </a:xfrm>
                    <a:prstGeom prst="rect">
                      <a:avLst/>
                    </a:prstGeom>
                    <a:solidFill>
                      <a:srgbClr val="3399FF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 smtClean="0">
                          <a:latin typeface="Calibri" pitchFamily="34" charset="0"/>
                        </a:rPr>
                        <a:t>RETRY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99" name="Straight Arrow Connector 98"/>
                    <p:cNvCxnSpPr/>
                    <p:nvPr/>
                  </p:nvCxnSpPr>
                  <p:spPr bwMode="auto">
                    <a:xfrm flipH="1">
                      <a:off x="4956474" y="4099616"/>
                      <a:ext cx="761566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triangle" w="med" len="med"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100" name="Straight Arrow Connector 15"/>
                    <p:cNvCxnSpPr/>
                    <p:nvPr/>
                  </p:nvCxnSpPr>
                  <p:spPr bwMode="auto">
                    <a:xfrm>
                      <a:off x="4956473" y="4049281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01" name="Straight Connector 100"/>
                    <p:cNvCxnSpPr/>
                    <p:nvPr/>
                  </p:nvCxnSpPr>
                  <p:spPr bwMode="auto">
                    <a:xfrm>
                      <a:off x="2265315" y="4645231"/>
                      <a:ext cx="4716524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02" name="Straight Arrow Connector 101"/>
                    <p:cNvCxnSpPr/>
                    <p:nvPr/>
                  </p:nvCxnSpPr>
                  <p:spPr bwMode="auto">
                    <a:xfrm>
                      <a:off x="5719764" y="4049281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03" name="Straight Arrow Connector 102"/>
                    <p:cNvCxnSpPr/>
                    <p:nvPr/>
                  </p:nvCxnSpPr>
                  <p:spPr bwMode="auto">
                    <a:xfrm>
                      <a:off x="4284433" y="4487653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04" name="Straight Arrow Connector 103"/>
                    <p:cNvCxnSpPr/>
                    <p:nvPr/>
                  </p:nvCxnSpPr>
                  <p:spPr bwMode="auto">
                    <a:xfrm flipH="1">
                      <a:off x="3813796" y="4545124"/>
                      <a:ext cx="470637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triangle" w="med" len="sm"/>
                      <a:tailEnd type="triangle" w="med" len="sm"/>
                    </a:ln>
                    <a:effectLst/>
                  </p:spPr>
                </p:cxnSp>
                <p:sp>
                  <p:nvSpPr>
                    <p:cNvPr id="105" name="TextBox 104"/>
                    <p:cNvSpPr txBox="1"/>
                    <p:nvPr/>
                  </p:nvSpPr>
                  <p:spPr>
                    <a:xfrm>
                      <a:off x="3813796" y="4283514"/>
                      <a:ext cx="473021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100" b="1" dirty="0" smtClean="0">
                          <a:latin typeface="Calibri" pitchFamily="34" charset="0"/>
                        </a:rPr>
                        <a:t>SIFS</a:t>
                      </a:r>
                      <a:endParaRPr lang="en-US" sz="1100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06" name="Oval 105"/>
                    <p:cNvSpPr/>
                    <p:nvPr/>
                  </p:nvSpPr>
                  <p:spPr bwMode="auto">
                    <a:xfrm>
                      <a:off x="5139235" y="4101890"/>
                      <a:ext cx="396044" cy="276999"/>
                    </a:xfrm>
                    <a:prstGeom prst="ellipse">
                      <a:avLst/>
                    </a:prstGeom>
                    <a:noFill/>
                    <a:ln w="25400" cap="sq" cmpd="sng" algn="ctr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cxnSp>
                <p:nvCxnSpPr>
                  <p:cNvPr id="94" name="Straight Arrow Connector 9"/>
                  <p:cNvCxnSpPr/>
                  <p:nvPr/>
                </p:nvCxnSpPr>
                <p:spPr bwMode="auto">
                  <a:xfrm flipH="1" flipV="1">
                    <a:off x="4827403" y="4765140"/>
                    <a:ext cx="4978" cy="30061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4335041" y="5007005"/>
                    <a:ext cx="215229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b="1" dirty="0" smtClean="0">
                        <a:latin typeface="Calibri" pitchFamily="34" charset="0"/>
                      </a:rPr>
                      <a:t>PHY-</a:t>
                    </a:r>
                    <a:r>
                      <a:rPr lang="en-US" b="1" dirty="0" err="1" smtClean="0">
                        <a:latin typeface="Calibri" pitchFamily="34" charset="0"/>
                      </a:rPr>
                      <a:t>RXEND.indication</a:t>
                    </a:r>
                    <a:r>
                      <a:rPr lang="en-US" b="1" dirty="0" smtClean="0">
                        <a:latin typeface="Calibri" pitchFamily="34" charset="0"/>
                      </a:rPr>
                      <a:t> indicates transmission failure, and starts PIFS recovery</a:t>
                    </a:r>
                    <a:endParaRPr lang="en-US" b="1" dirty="0"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92" name="Multiply 91"/>
                <p:cNvSpPr/>
                <p:nvPr/>
              </p:nvSpPr>
              <p:spPr bwMode="auto">
                <a:xfrm>
                  <a:off x="5437080" y="3557895"/>
                  <a:ext cx="1820679" cy="1684812"/>
                </a:xfrm>
                <a:prstGeom prst="mathMultiply">
                  <a:avLst>
                    <a:gd name="adj1" fmla="val 11024"/>
                  </a:avLst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87" name="Straight Arrow Connector 86"/>
              <p:cNvCxnSpPr/>
              <p:nvPr/>
            </p:nvCxnSpPr>
            <p:spPr bwMode="auto">
              <a:xfrm flipH="1" flipV="1">
                <a:off x="4646902" y="2923939"/>
                <a:ext cx="4978" cy="30061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sp>
            <p:nvSpPr>
              <p:cNvPr id="88" name="TextBox 87"/>
              <p:cNvSpPr txBox="1"/>
              <p:nvPr/>
            </p:nvSpPr>
            <p:spPr>
              <a:xfrm>
                <a:off x="3093880" y="3163709"/>
                <a:ext cx="1706720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latin typeface="Calibri" pitchFamily="34" charset="0"/>
                  </a:rPr>
                  <a:t>PHY-</a:t>
                </a:r>
                <a:r>
                  <a:rPr lang="en-US" b="1" dirty="0" err="1" smtClean="0">
                    <a:latin typeface="Calibri" pitchFamily="34" charset="0"/>
                  </a:rPr>
                  <a:t>RXSTART.indication</a:t>
                </a:r>
                <a:r>
                  <a:rPr lang="en-US" b="1" dirty="0" smtClean="0">
                    <a:latin typeface="Calibri" pitchFamily="34" charset="0"/>
                  </a:rPr>
                  <a:t> triggered</a:t>
                </a:r>
                <a:endParaRPr lang="en-US" b="1" dirty="0">
                  <a:latin typeface="Calibri" pitchFamily="34" charset="0"/>
                </a:endParaRPr>
              </a:p>
            </p:txBody>
          </p:sp>
          <p:cxnSp>
            <p:nvCxnSpPr>
              <p:cNvPr id="89" name="Straight Arrow Connector 88"/>
              <p:cNvCxnSpPr/>
              <p:nvPr/>
            </p:nvCxnSpPr>
            <p:spPr bwMode="auto">
              <a:xfrm>
                <a:off x="4284433" y="1988840"/>
                <a:ext cx="348709" cy="141765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sp>
            <p:nvSpPr>
              <p:cNvPr id="90" name="TextBox 89"/>
              <p:cNvSpPr txBox="1"/>
              <p:nvPr/>
            </p:nvSpPr>
            <p:spPr>
              <a:xfrm>
                <a:off x="3035819" y="1754088"/>
                <a:ext cx="227612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latin typeface="Calibri" pitchFamily="34" charset="0"/>
                  </a:rPr>
                  <a:t>ACK is sent</a:t>
                </a:r>
                <a:endParaRPr lang="en-US" b="1" dirty="0">
                  <a:latin typeface="Calibri" pitchFamily="34" charset="0"/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899592" y="3508027"/>
              <a:ext cx="222688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b="1" u="sng" dirty="0" smtClean="0">
                  <a:latin typeface="Calibri" pitchFamily="34" charset="0"/>
                </a:rPr>
                <a:t>PHY-RXSTART Triggered</a:t>
              </a:r>
              <a:endParaRPr lang="en-US" sz="1400" b="1" u="sng" dirty="0">
                <a:latin typeface="Calibri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259632" y="1565552"/>
            <a:ext cx="6048672" cy="2331500"/>
            <a:chOff x="971600" y="1376772"/>
            <a:chExt cx="6048672" cy="2331500"/>
          </a:xfrm>
        </p:grpSpPr>
        <p:grpSp>
          <p:nvGrpSpPr>
            <p:cNvPr id="82" name="Group 81"/>
            <p:cNvGrpSpPr/>
            <p:nvPr/>
          </p:nvGrpSpPr>
          <p:grpSpPr>
            <a:xfrm>
              <a:off x="971600" y="1376772"/>
              <a:ext cx="6048672" cy="2331500"/>
              <a:chOff x="971600" y="3508027"/>
              <a:chExt cx="6048672" cy="2331500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1110248" y="3692983"/>
                <a:ext cx="5910024" cy="2146544"/>
                <a:chOff x="1434284" y="1661755"/>
                <a:chExt cx="5910024" cy="2146544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34284" y="1988840"/>
                  <a:ext cx="5910024" cy="1233614"/>
                  <a:chOff x="1071815" y="3712613"/>
                  <a:chExt cx="5910024" cy="1233614"/>
                </a:xfrm>
              </p:grpSpPr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5431391" y="4103391"/>
                    <a:ext cx="4730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latin typeface="Calibri" pitchFamily="34" charset="0"/>
                      </a:rPr>
                      <a:t>PIFS</a:t>
                    </a:r>
                    <a:endParaRPr lang="en-US" sz="1100" b="1" dirty="0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13" name="Group 120"/>
                  <p:cNvGrpSpPr/>
                  <p:nvPr/>
                </p:nvGrpSpPr>
                <p:grpSpPr>
                  <a:xfrm>
                    <a:off x="1071815" y="3712613"/>
                    <a:ext cx="5910024" cy="1233614"/>
                    <a:chOff x="1666988" y="3374804"/>
                    <a:chExt cx="5910024" cy="1233614"/>
                  </a:xfrm>
                </p:grpSpPr>
                <p:grpSp>
                  <p:nvGrpSpPr>
                    <p:cNvPr id="23" name="Group 24"/>
                    <p:cNvGrpSpPr/>
                    <p:nvPr/>
                  </p:nvGrpSpPr>
                  <p:grpSpPr>
                    <a:xfrm>
                      <a:off x="2392436" y="3516569"/>
                      <a:ext cx="5184576" cy="261610"/>
                      <a:chOff x="2042189" y="3320806"/>
                      <a:chExt cx="5184576" cy="261610"/>
                    </a:xfrm>
                  </p:grpSpPr>
                  <p:cxnSp>
                    <p:nvCxnSpPr>
                      <p:cNvPr id="29" name="Straight Connector 28"/>
                      <p:cNvCxnSpPr/>
                      <p:nvPr/>
                    </p:nvCxnSpPr>
                    <p:spPr bwMode="auto">
                      <a:xfrm>
                        <a:off x="2510241" y="3451611"/>
                        <a:ext cx="4716524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</p:cxnSp>
                  <p:sp>
                    <p:nvSpPr>
                      <p:cNvPr id="30" name="TextBox 29"/>
                      <p:cNvSpPr txBox="1"/>
                      <p:nvPr/>
                    </p:nvSpPr>
                    <p:spPr>
                      <a:xfrm>
                        <a:off x="2042189" y="3320806"/>
                        <a:ext cx="533400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100" b="1" dirty="0" smtClean="0">
                            <a:latin typeface="Calibri" pitchFamily="34" charset="0"/>
                          </a:rPr>
                          <a:t>AP</a:t>
                        </a:r>
                        <a:endParaRPr lang="en-US" sz="1100" b="1" dirty="0">
                          <a:latin typeface="Calibri" pitchFamily="34" charset="0"/>
                        </a:endParaRPr>
                      </a:p>
                    </p:txBody>
                  </p:sp>
                </p:grpSp>
                <p:grpSp>
                  <p:nvGrpSpPr>
                    <p:cNvPr id="24" name="Group 40"/>
                    <p:cNvGrpSpPr/>
                    <p:nvPr/>
                  </p:nvGrpSpPr>
                  <p:grpSpPr>
                    <a:xfrm>
                      <a:off x="1666988" y="4035237"/>
                      <a:ext cx="2741981" cy="573181"/>
                      <a:chOff x="1692973" y="4499556"/>
                      <a:chExt cx="2741981" cy="573181"/>
                    </a:xfrm>
                  </p:grpSpPr>
                  <p:sp>
                    <p:nvSpPr>
                      <p:cNvPr id="27" name="Rectangle 26"/>
                      <p:cNvSpPr/>
                      <p:nvPr/>
                    </p:nvSpPr>
                    <p:spPr bwMode="auto">
                      <a:xfrm>
                        <a:off x="3138501" y="4499556"/>
                        <a:ext cx="1296453" cy="272185"/>
                      </a:xfrm>
                      <a:prstGeom prst="rect">
                        <a:avLst/>
                      </a:prstGeom>
                      <a:solidFill>
                        <a:srgbClr val="3399FF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sz="1100" b="1" dirty="0" smtClean="0">
                            <a:latin typeface="Calibri" pitchFamily="34" charset="0"/>
                          </a:rPr>
                          <a:t>PS-POLL/DATA [3]</a:t>
                        </a:r>
                        <a:endPara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28" name="TextBox 27"/>
                      <p:cNvSpPr txBox="1"/>
                      <p:nvPr/>
                    </p:nvSpPr>
                    <p:spPr>
                      <a:xfrm>
                        <a:off x="1692973" y="4641850"/>
                        <a:ext cx="2016224" cy="43088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100" b="1" dirty="0" smtClean="0">
                            <a:latin typeface="Calibri" pitchFamily="34" charset="0"/>
                          </a:rPr>
                          <a:t>STA </a:t>
                        </a:r>
                      </a:p>
                      <a:p>
                        <a:pPr algn="ctr"/>
                        <a:r>
                          <a:rPr lang="en-US" sz="1100" b="1" dirty="0" smtClean="0">
                            <a:latin typeface="Calibri" pitchFamily="34" charset="0"/>
                          </a:rPr>
                          <a:t>(TXOP holder/RD initiator)</a:t>
                        </a:r>
                        <a:endParaRPr lang="en-US" sz="1100" b="1" dirty="0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25" name="Rectangle 24"/>
                    <p:cNvSpPr/>
                    <p:nvPr/>
                  </p:nvSpPr>
                  <p:spPr bwMode="auto">
                    <a:xfrm>
                      <a:off x="6640908" y="3374804"/>
                      <a:ext cx="666581" cy="27257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 smtClean="0">
                          <a:latin typeface="Calibri" pitchFamily="34" charset="0"/>
                        </a:rPr>
                        <a:t>DATA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 bwMode="auto">
                    <a:xfrm>
                      <a:off x="4865846" y="3374804"/>
                      <a:ext cx="1002468" cy="272570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b="1" dirty="0" smtClean="0">
                          <a:latin typeface="Calibri" pitchFamily="34" charset="0"/>
                        </a:rPr>
                        <a:t>ACK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</p:grpSp>
              <p:sp>
                <p:nvSpPr>
                  <p:cNvPr id="14" name="Rectangle 13"/>
                  <p:cNvSpPr/>
                  <p:nvPr/>
                </p:nvSpPr>
                <p:spPr bwMode="auto">
                  <a:xfrm>
                    <a:off x="5201422" y="4351367"/>
                    <a:ext cx="1276362" cy="293864"/>
                  </a:xfrm>
                  <a:prstGeom prst="rect">
                    <a:avLst/>
                  </a:prstGeom>
                  <a:solidFill>
                    <a:srgbClr val="3399FF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b="1" dirty="0" smtClean="0">
                        <a:latin typeface="Calibri" pitchFamily="34" charset="0"/>
                      </a:rPr>
                      <a:t>RETRY</a:t>
                    </a:r>
                    <a:endPara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cxnSp>
                <p:nvCxnSpPr>
                  <p:cNvPr id="15" name="Straight Arrow Connector 14"/>
                  <p:cNvCxnSpPr/>
                  <p:nvPr/>
                </p:nvCxnSpPr>
                <p:spPr bwMode="auto">
                  <a:xfrm flipH="1">
                    <a:off x="5282445" y="4099616"/>
                    <a:ext cx="761566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cxnSp>
                <p:nvCxnSpPr>
                  <p:cNvPr id="16" name="Straight Arrow Connector 15"/>
                  <p:cNvCxnSpPr/>
                  <p:nvPr/>
                </p:nvCxnSpPr>
                <p:spPr bwMode="auto">
                  <a:xfrm>
                    <a:off x="5282444" y="4049281"/>
                    <a:ext cx="0" cy="100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rnd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miter lim="800000"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17" name="Straight Connector 16"/>
                  <p:cNvCxnSpPr/>
                  <p:nvPr/>
                </p:nvCxnSpPr>
                <p:spPr bwMode="auto">
                  <a:xfrm>
                    <a:off x="2265315" y="4645231"/>
                    <a:ext cx="4716524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8" name="Straight Arrow Connector 17"/>
                  <p:cNvCxnSpPr/>
                  <p:nvPr/>
                </p:nvCxnSpPr>
                <p:spPr bwMode="auto">
                  <a:xfrm>
                    <a:off x="6045735" y="4049281"/>
                    <a:ext cx="0" cy="100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rnd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miter lim="800000"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19" name="Straight Arrow Connector 18"/>
                  <p:cNvCxnSpPr/>
                  <p:nvPr/>
                </p:nvCxnSpPr>
                <p:spPr bwMode="auto">
                  <a:xfrm>
                    <a:off x="4284433" y="4487653"/>
                    <a:ext cx="0" cy="100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rnd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miter lim="800000"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20" name="Straight Arrow Connector 19"/>
                  <p:cNvCxnSpPr/>
                  <p:nvPr/>
                </p:nvCxnSpPr>
                <p:spPr bwMode="auto">
                  <a:xfrm flipH="1">
                    <a:off x="3813796" y="4545124"/>
                    <a:ext cx="470637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triangle" w="med" len="sm"/>
                    <a:tailEnd type="triangle" w="med" len="sm"/>
                  </a:ln>
                  <a:effectLst/>
                </p:spPr>
              </p:cxnSp>
            </p:grpSp>
            <p:cxnSp>
              <p:nvCxnSpPr>
                <p:cNvPr id="71" name="Straight Arrow Connector 70"/>
                <p:cNvCxnSpPr/>
                <p:nvPr/>
              </p:nvCxnSpPr>
              <p:spPr bwMode="auto">
                <a:xfrm flipH="1" flipV="1">
                  <a:off x="4795621" y="2923939"/>
                  <a:ext cx="4978" cy="30061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sp>
              <p:nvSpPr>
                <p:cNvPr id="72" name="TextBox 71"/>
                <p:cNvSpPr txBox="1"/>
                <p:nvPr/>
              </p:nvSpPr>
              <p:spPr>
                <a:xfrm>
                  <a:off x="2756333" y="3161968"/>
                  <a:ext cx="2562610" cy="64633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SIFS + </a:t>
                  </a:r>
                  <a:r>
                    <a:rPr lang="en-US" b="1" dirty="0" err="1" smtClean="0">
                      <a:latin typeface="Calibri" pitchFamily="34" charset="0"/>
                    </a:rPr>
                    <a:t>SlotTime</a:t>
                  </a:r>
                  <a:r>
                    <a:rPr lang="en-US" b="1" dirty="0" smtClean="0">
                      <a:latin typeface="Calibri" pitchFamily="34" charset="0"/>
                    </a:rPr>
                    <a:t> + </a:t>
                  </a:r>
                  <a:r>
                    <a:rPr lang="en-US" b="1" dirty="0" err="1" smtClean="0">
                      <a:latin typeface="Calibri" pitchFamily="34" charset="0"/>
                    </a:rPr>
                    <a:t>aPHY</a:t>
                  </a:r>
                  <a:r>
                    <a:rPr lang="en-US" b="1" dirty="0" smtClean="0">
                      <a:latin typeface="Calibri" pitchFamily="34" charset="0"/>
                    </a:rPr>
                    <a:t>-RX-START-Delay timeout indicates transmission failure, and STA starts PIFS recovery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74" name="Straight Arrow Connector 73"/>
                <p:cNvCxnSpPr/>
                <p:nvPr/>
              </p:nvCxnSpPr>
              <p:spPr bwMode="auto">
                <a:xfrm>
                  <a:off x="4284433" y="1988840"/>
                  <a:ext cx="348709" cy="141765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sp>
              <p:nvSpPr>
                <p:cNvPr id="78" name="TextBox 77"/>
                <p:cNvSpPr txBox="1"/>
                <p:nvPr/>
              </p:nvSpPr>
              <p:spPr>
                <a:xfrm>
                  <a:off x="3009296" y="1661755"/>
                  <a:ext cx="1706720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ACK is sent but not heard by STA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</p:grpSp>
          <p:sp>
            <p:nvSpPr>
              <p:cNvPr id="81" name="TextBox 80"/>
              <p:cNvSpPr txBox="1"/>
              <p:nvPr/>
            </p:nvSpPr>
            <p:spPr>
              <a:xfrm>
                <a:off x="971600" y="3508027"/>
                <a:ext cx="1474208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400" b="1" u="sng" dirty="0" smtClean="0">
                    <a:latin typeface="Calibri" pitchFamily="34" charset="0"/>
                  </a:rPr>
                  <a:t>No PHY-RXSTART</a:t>
                </a:r>
                <a:endParaRPr lang="en-US" sz="1400" b="1" u="sng" dirty="0">
                  <a:latin typeface="Calibri" pitchFamily="34" charset="0"/>
                </a:endParaRP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3852229" y="2456892"/>
              <a:ext cx="47561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 smtClean="0">
                  <a:latin typeface="Calibri" pitchFamily="34" charset="0"/>
                </a:rPr>
                <a:t>SIFS</a:t>
              </a:r>
              <a:endParaRPr lang="en-US" sz="1100" b="1" dirty="0">
                <a:latin typeface="Calibri" pitchFamily="34" charset="0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 bwMode="auto">
            <a:xfrm flipH="1">
              <a:off x="4476564" y="2718502"/>
              <a:ext cx="76156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21" name="Straight Arrow Connector 120"/>
            <p:cNvCxnSpPr/>
            <p:nvPr/>
          </p:nvCxnSpPr>
          <p:spPr bwMode="auto">
            <a:xfrm>
              <a:off x="4476563" y="2668167"/>
              <a:ext cx="0" cy="100670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lg" len="med"/>
              <a:tailEnd type="none" w="lg" len="med"/>
            </a:ln>
            <a:effectLst/>
          </p:spPr>
        </p:cxnSp>
        <p:sp>
          <p:nvSpPr>
            <p:cNvPr id="125" name="TextBox 124"/>
            <p:cNvSpPr txBox="1"/>
            <p:nvPr/>
          </p:nvSpPr>
          <p:spPr>
            <a:xfrm>
              <a:off x="4476563" y="2456892"/>
              <a:ext cx="763291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b="1" dirty="0" smtClean="0">
                  <a:latin typeface="Calibri" pitchFamily="34" charset="0"/>
                </a:rPr>
                <a:t>PIFS</a:t>
              </a:r>
              <a:endParaRPr lang="en-US" sz="1100" b="1" dirty="0">
                <a:latin typeface="Calibri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STA Regaining TXOP Entry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503548" y="2098556"/>
            <a:ext cx="8096370" cy="3706708"/>
            <a:chOff x="483102" y="1838710"/>
            <a:chExt cx="8096370" cy="3706708"/>
          </a:xfrm>
        </p:grpSpPr>
        <p:grpSp>
          <p:nvGrpSpPr>
            <p:cNvPr id="227" name="Group 226"/>
            <p:cNvGrpSpPr/>
            <p:nvPr/>
          </p:nvGrpSpPr>
          <p:grpSpPr>
            <a:xfrm>
              <a:off x="483102" y="1838710"/>
              <a:ext cx="8096370" cy="3706708"/>
              <a:chOff x="483102" y="1677003"/>
              <a:chExt cx="8096370" cy="3706708"/>
            </a:xfrm>
          </p:grpSpPr>
          <p:grpSp>
            <p:nvGrpSpPr>
              <p:cNvPr id="197" name="Group 196"/>
              <p:cNvGrpSpPr/>
              <p:nvPr/>
            </p:nvGrpSpPr>
            <p:grpSpPr>
              <a:xfrm>
                <a:off x="483102" y="1677003"/>
                <a:ext cx="7454375" cy="3706708"/>
                <a:chOff x="483102" y="1677003"/>
                <a:chExt cx="7454375" cy="3706708"/>
              </a:xfrm>
            </p:grpSpPr>
            <p:grpSp>
              <p:nvGrpSpPr>
                <p:cNvPr id="196" name="Group 195"/>
                <p:cNvGrpSpPr/>
                <p:nvPr/>
              </p:nvGrpSpPr>
              <p:grpSpPr>
                <a:xfrm>
                  <a:off x="483102" y="2115039"/>
                  <a:ext cx="7454375" cy="3268672"/>
                  <a:chOff x="483102" y="2115039"/>
                  <a:chExt cx="7454375" cy="3268672"/>
                </a:xfrm>
              </p:grpSpPr>
              <p:grpSp>
                <p:nvGrpSpPr>
                  <p:cNvPr id="189" name="Group 188"/>
                  <p:cNvGrpSpPr/>
                  <p:nvPr/>
                </p:nvGrpSpPr>
                <p:grpSpPr>
                  <a:xfrm>
                    <a:off x="483102" y="2405209"/>
                    <a:ext cx="7454375" cy="2978502"/>
                    <a:chOff x="483102" y="2405209"/>
                    <a:chExt cx="7454375" cy="2978502"/>
                  </a:xfrm>
                </p:grpSpPr>
                <p:grpSp>
                  <p:nvGrpSpPr>
                    <p:cNvPr id="182" name="Group 181"/>
                    <p:cNvGrpSpPr/>
                    <p:nvPr/>
                  </p:nvGrpSpPr>
                  <p:grpSpPr>
                    <a:xfrm>
                      <a:off x="483102" y="2405209"/>
                      <a:ext cx="7454375" cy="2978502"/>
                      <a:chOff x="483102" y="2405209"/>
                      <a:chExt cx="7454375" cy="2978502"/>
                    </a:xfrm>
                  </p:grpSpPr>
                  <p:sp>
                    <p:nvSpPr>
                      <p:cNvPr id="150" name="TextBox 149"/>
                      <p:cNvSpPr txBox="1"/>
                      <p:nvPr/>
                    </p:nvSpPr>
                    <p:spPr>
                      <a:xfrm>
                        <a:off x="5328084" y="4245488"/>
                        <a:ext cx="468052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000" b="1" dirty="0" smtClean="0">
                            <a:latin typeface="Calibri" pitchFamily="34" charset="0"/>
                          </a:rPr>
                          <a:t>SIFS</a:t>
                        </a:r>
                        <a:endParaRPr lang="en-US" sz="1000" b="1" dirty="0">
                          <a:latin typeface="Calibri" pitchFamily="34" charset="0"/>
                        </a:endParaRPr>
                      </a:p>
                    </p:txBody>
                  </p:sp>
                  <p:grpSp>
                    <p:nvGrpSpPr>
                      <p:cNvPr id="160" name="Group 159"/>
                      <p:cNvGrpSpPr/>
                      <p:nvPr/>
                    </p:nvGrpSpPr>
                    <p:grpSpPr>
                      <a:xfrm>
                        <a:off x="483102" y="2405209"/>
                        <a:ext cx="7454375" cy="2978502"/>
                        <a:chOff x="483102" y="2405209"/>
                        <a:chExt cx="7454375" cy="2978502"/>
                      </a:xfrm>
                    </p:grpSpPr>
                    <p:sp>
                      <p:nvSpPr>
                        <p:cNvPr id="152" name="TextBox 151"/>
                        <p:cNvSpPr txBox="1"/>
                        <p:nvPr/>
                      </p:nvSpPr>
                      <p:spPr>
                        <a:xfrm>
                          <a:off x="4695904" y="2405209"/>
                          <a:ext cx="871965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9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MoreData=1</a:t>
                          </a:r>
                        </a:p>
                        <a:p>
                          <a:pPr algn="ctr"/>
                          <a:r>
                            <a:rPr lang="en-US" sz="900" b="1" dirty="0" err="1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AckInd</a:t>
                          </a:r>
                          <a:r>
                            <a:rPr lang="en-US" sz="9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=01</a:t>
                          </a:r>
                          <a:endParaRPr lang="en-US" sz="900" b="1" dirty="0">
                            <a:solidFill>
                              <a:srgbClr val="92D05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151" name="Rectangle 150"/>
                        <p:cNvSpPr/>
                        <p:nvPr/>
                      </p:nvSpPr>
                      <p:spPr bwMode="auto">
                        <a:xfrm>
                          <a:off x="4861998" y="2774541"/>
                          <a:ext cx="502090" cy="381000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b="1" dirty="0" smtClean="0">
                              <a:latin typeface="Calibri" pitchFamily="34" charset="0"/>
                            </a:rPr>
                            <a:t>D + BAR</a:t>
                          </a:r>
                          <a:endParaRPr kumimoji="0" lang="en-US" sz="1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  <p:grpSp>
                      <p:nvGrpSpPr>
                        <p:cNvPr id="143" name="Group 142"/>
                        <p:cNvGrpSpPr/>
                        <p:nvPr/>
                      </p:nvGrpSpPr>
                      <p:grpSpPr>
                        <a:xfrm>
                          <a:off x="483102" y="2405209"/>
                          <a:ext cx="7454375" cy="2978502"/>
                          <a:chOff x="483102" y="2405209"/>
                          <a:chExt cx="7454375" cy="2978502"/>
                        </a:xfrm>
                      </p:grpSpPr>
                      <p:sp>
                        <p:nvSpPr>
                          <p:cNvPr id="134" name="TextBox 133"/>
                          <p:cNvSpPr txBox="1"/>
                          <p:nvPr/>
                        </p:nvSpPr>
                        <p:spPr>
                          <a:xfrm>
                            <a:off x="3750517" y="3269974"/>
                            <a:ext cx="468052" cy="246221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1000" b="1" dirty="0" smtClean="0">
                                <a:latin typeface="Calibri" pitchFamily="34" charset="0"/>
                              </a:rPr>
                              <a:t>SIFS</a:t>
                            </a:r>
                            <a:endParaRPr lang="en-US" sz="1000" b="1" dirty="0">
                              <a:latin typeface="Calibri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142" name="Group 141"/>
                          <p:cNvGrpSpPr/>
                          <p:nvPr/>
                        </p:nvGrpSpPr>
                        <p:grpSpPr>
                          <a:xfrm>
                            <a:off x="483102" y="2405209"/>
                            <a:ext cx="7454375" cy="2978502"/>
                            <a:chOff x="483102" y="2405209"/>
                            <a:chExt cx="7454375" cy="2978502"/>
                          </a:xfrm>
                        </p:grpSpPr>
                        <p:grpSp>
                          <p:nvGrpSpPr>
                            <p:cNvPr id="133" name="Group 132"/>
                            <p:cNvGrpSpPr/>
                            <p:nvPr/>
                          </p:nvGrpSpPr>
                          <p:grpSpPr>
                            <a:xfrm>
                              <a:off x="483102" y="2405209"/>
                              <a:ext cx="7454375" cy="2978502"/>
                              <a:chOff x="483102" y="2405209"/>
                              <a:chExt cx="7454375" cy="2978502"/>
                            </a:xfrm>
                          </p:grpSpPr>
                          <p:grpSp>
                            <p:nvGrpSpPr>
                              <p:cNvPr id="124" name="Group 123"/>
                              <p:cNvGrpSpPr/>
                              <p:nvPr/>
                            </p:nvGrpSpPr>
                            <p:grpSpPr>
                              <a:xfrm>
                                <a:off x="483102" y="2405209"/>
                                <a:ext cx="7454375" cy="2978502"/>
                                <a:chOff x="575556" y="2624434"/>
                                <a:chExt cx="7454375" cy="2978502"/>
                              </a:xfrm>
                            </p:grpSpPr>
                            <p:grpSp>
                              <p:nvGrpSpPr>
                                <p:cNvPr id="52" name="Group 80"/>
                                <p:cNvGrpSpPr/>
                                <p:nvPr/>
                              </p:nvGrpSpPr>
                              <p:grpSpPr>
                                <a:xfrm>
                                  <a:off x="575556" y="2624434"/>
                                  <a:ext cx="7454375" cy="2978502"/>
                                  <a:chOff x="356186" y="1935955"/>
                                  <a:chExt cx="7454375" cy="2978502"/>
                                </a:xfrm>
                              </p:grpSpPr>
                              <p:grpSp>
                                <p:nvGrpSpPr>
                                  <p:cNvPr id="54" name="Group 246"/>
                                  <p:cNvGrpSpPr/>
                                  <p:nvPr/>
                                </p:nvGrpSpPr>
                                <p:grpSpPr>
                                  <a:xfrm>
                                    <a:off x="356186" y="1935955"/>
                                    <a:ext cx="7454375" cy="2978502"/>
                                    <a:chOff x="387826" y="2602640"/>
                                    <a:chExt cx="7454375" cy="2978502"/>
                                  </a:xfrm>
                                </p:grpSpPr>
                                <p:sp>
                                  <p:nvSpPr>
                                    <p:cNvPr id="58" name="TextBox 57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2964556" y="3467405"/>
                                      <a:ext cx="468052" cy="246221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1000" b="1" dirty="0" smtClean="0">
                                          <a:latin typeface="Calibri" pitchFamily="34" charset="0"/>
                                        </a:rPr>
                                        <a:t>SIFS</a:t>
                                      </a:r>
                                      <a:endParaRPr lang="en-US" sz="1000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59" name="TextBox 58"/>
                                    <p:cNvSpPr txBox="1"/>
                                    <p:nvPr/>
                                  </p:nvSpPr>
                                  <p:spPr>
                                    <a:xfrm flipH="1">
                                      <a:off x="437084" y="5304143"/>
                                      <a:ext cx="1485660" cy="276999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b="1" dirty="0" smtClean="0">
                                          <a:latin typeface="Calibri" pitchFamily="34" charset="0"/>
                                        </a:rPr>
                                        <a:t>STA wakes</a:t>
                                      </a:r>
                                      <a:endParaRPr lang="en-US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cxnSp>
                                  <p:nvCxnSpPr>
                                    <p:cNvPr id="60" name="Straight Arrow Connector 59"/>
                                    <p:cNvCxnSpPr/>
                                    <p:nvPr/>
                                  </p:nvCxnSpPr>
                                  <p:spPr bwMode="auto">
                                    <a:xfrm flipV="1">
                                      <a:off x="1179913" y="4994455"/>
                                      <a:ext cx="1" cy="276856"/>
                                    </a:xfrm>
                                    <a:prstGeom prst="straightConnector1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lg" len="med"/>
                                      <a:tailEnd type="arrow" w="med" len="med"/>
                                    </a:ln>
                                    <a:effectLst/>
                                  </p:spPr>
                                </p:cxnSp>
                                <p:grpSp>
                                  <p:nvGrpSpPr>
                                    <p:cNvPr id="63" name="Group 120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87826" y="2971972"/>
                                      <a:ext cx="7454375" cy="2024467"/>
                                      <a:chOff x="982999" y="2634163"/>
                                      <a:chExt cx="7454375" cy="2024467"/>
                                    </a:xfrm>
                                  </p:grpSpPr>
                                  <p:grpSp>
                                    <p:nvGrpSpPr>
                                      <p:cNvPr id="85" name="Group 24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1055007" y="2861275"/>
                                        <a:ext cx="7382367" cy="307777"/>
                                        <a:chOff x="704760" y="2665512"/>
                                        <a:chExt cx="7382367" cy="307777"/>
                                      </a:xfrm>
                                    </p:grpSpPr>
                                    <p:cxnSp>
                                      <p:nvCxnSpPr>
                                        <p:cNvPr id="92" name="Straight Connector 91"/>
                                        <p:cNvCxnSpPr/>
                                        <p:nvPr/>
                                      </p:nvCxnSpPr>
                                      <p:spPr bwMode="auto">
                                        <a:xfrm>
                                          <a:off x="1172812" y="2819400"/>
                                          <a:ext cx="6914315" cy="0"/>
                                        </a:xfrm>
                                        <a:prstGeom prst="line">
                                          <a:avLst/>
                                        </a:prstGeom>
                                        <a:solidFill>
                                          <a:schemeClr val="accent1"/>
                                        </a:solidFill>
                                        <a:ln w="25400" cap="flat" cmpd="sng" algn="ctr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prstDash val="solid"/>
                                          <a:round/>
                                          <a:headEnd type="none" w="sm" len="sm"/>
                                          <a:tailEnd type="none" w="sm" len="sm"/>
                                        </a:ln>
                                        <a:effectLst/>
                                      </p:spPr>
                                    </p:cxnSp>
                                    <p:sp>
                                      <p:nvSpPr>
                                        <p:cNvPr id="93" name="TextBox 92"/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04760" y="2665512"/>
                                          <a:ext cx="533400" cy="307777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square" rtlCol="0" anchor="ctr">
                                          <a:sp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n-US" sz="1400" b="1" dirty="0" smtClean="0">
                                              <a:latin typeface="Calibri" pitchFamily="34" charset="0"/>
                                            </a:rPr>
                                            <a:t>AP</a:t>
                                          </a:r>
                                          <a:endParaRPr lang="en-US" sz="1400" b="1" dirty="0">
                                            <a:latin typeface="Calibri" pitchFamily="34" charset="0"/>
                                          </a:endParaRPr>
                                        </a:p>
                                      </p:txBody>
                                    </p:sp>
                                  </p:grpSp>
                                  <p:grpSp>
                                    <p:nvGrpSpPr>
                                      <p:cNvPr id="86" name="Group 40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982999" y="4077959"/>
                                        <a:ext cx="7440615" cy="580671"/>
                                        <a:chOff x="1008984" y="4542278"/>
                                        <a:chExt cx="7440615" cy="580671"/>
                                      </a:xfrm>
                                    </p:grpSpPr>
                                    <p:sp>
                                      <p:nvSpPr>
                                        <p:cNvPr id="89" name="Rectangle 88"/>
                                        <p:cNvSpPr/>
                                        <p:nvPr/>
                                      </p:nvSpPr>
                                      <p:spPr bwMode="auto">
                                        <a:xfrm>
                                          <a:off x="2017096" y="4542278"/>
                                          <a:ext cx="932759" cy="381000"/>
                                        </a:xfrm>
                                        <a:prstGeom prst="rect">
                                          <a:avLst/>
                                        </a:prstGeom>
                                        <a:solidFill>
                                          <a:srgbClr val="3399FF"/>
                                        </a:solidFill>
                                        <a:ln w="25400" cap="flat" cmpd="sng" algn="ctr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prstDash val="solid"/>
                                          <a:round/>
                                          <a:headEnd type="none" w="sm" len="sm"/>
                                          <a:tailEnd type="none" w="sm" len="sm"/>
                                        </a:ln>
                                        <a:effectLst/>
                                      </p:spPr>
                                      <p:txBody>
                                        <a:bodyPr vert="horz" wrap="square" lIns="91440" tIns="45720" rIns="91440" bIns="45720" numCol="1" rtlCol="0" anchor="ctr" anchorCtr="0" compatLnSpc="1">
                                          <a:prstTxWarp prst="textNoShape">
                                            <a:avLst/>
                                          </a:prstTxWarp>
                                        </a:bodyPr>
                                        <a:lstStyle/>
                                        <a:p>
                                          <a:pPr marL="0" marR="0" indent="0" algn="ctr" defTabSz="914400" rtl="0" eaLnBrk="0" fontAlgn="base" latinLnBrk="0" hangingPunct="0">
                                            <a:lnSpc>
                                              <a:spcPct val="100000"/>
                                            </a:lnSpc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buClrTx/>
                                            <a:buSzTx/>
                                            <a:buFontTx/>
                                            <a:buNone/>
                                            <a:tabLst/>
                                          </a:pPr>
                                          <a:r>
                                            <a:rPr lang="en-US" b="1" dirty="0" smtClean="0">
                                              <a:latin typeface="Calibri" pitchFamily="34" charset="0"/>
                                            </a:rPr>
                                            <a:t>PS-POLL /</a:t>
                                          </a:r>
                                        </a:p>
                                        <a:p>
                                          <a:pPr marL="0" marR="0" indent="0" algn="ctr" defTabSz="914400" rtl="0" eaLnBrk="0" fontAlgn="base" latinLnBrk="0" hangingPunct="0">
                                            <a:lnSpc>
                                              <a:spcPct val="100000"/>
                                            </a:lnSpc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buClrTx/>
                                            <a:buSzTx/>
                                            <a:buFontTx/>
                                            <a:buNone/>
                                            <a:tabLst/>
                                          </a:pPr>
                                          <a:r>
                                            <a:rPr lang="en-US" b="1" dirty="0" smtClean="0">
                                              <a:latin typeface="Calibri" pitchFamily="34" charset="0"/>
                                            </a:rPr>
                                            <a:t>DATA</a:t>
                                          </a:r>
                                          <a:endParaRPr kumimoji="0" lang="en-US" b="1" i="0" u="none" strike="noStrike" cap="none" normalizeH="0" baseline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libri" pitchFamily="34" charset="0"/>
                                          </a:endParaRP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90" name="TextBox 89"/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1008984" y="4769006"/>
                                          <a:ext cx="620138" cy="307777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square" rtlCol="0" anchor="ctr">
                                          <a:sp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n-US" sz="1400" b="1" dirty="0" smtClean="0">
                                              <a:latin typeface="Calibri" pitchFamily="34" charset="0"/>
                                            </a:rPr>
                                            <a:t>STA</a:t>
                                          </a:r>
                                          <a:endParaRPr lang="en-US" sz="1400" b="1" dirty="0">
                                            <a:latin typeface="Calibri" pitchFamily="34" charset="0"/>
                                          </a:endParaRP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91" name="Rectangle 90"/>
                                        <p:cNvSpPr/>
                                        <p:nvPr/>
                                      </p:nvSpPr>
                                      <p:spPr bwMode="auto">
                                        <a:xfrm>
                                          <a:off x="1801072" y="4922894"/>
                                          <a:ext cx="6648527" cy="200055"/>
                                        </a:xfrm>
                                        <a:prstGeom prst="rect">
                                          <a:avLst/>
                                        </a:prstGeom>
                                        <a:solidFill>
                                          <a:schemeClr val="accent5"/>
                                        </a:solidFill>
                                        <a:ln w="25400" cap="flat" cmpd="sng" algn="ctr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prstDash val="solid"/>
                                          <a:round/>
                                          <a:headEnd type="none" w="sm" len="sm"/>
                                          <a:tailEnd type="none" w="sm" len="sm"/>
                                        </a:ln>
                                        <a:effectLst/>
                                      </p:spPr>
                                      <p:txBody>
                                        <a:bodyPr vert="horz" wrap="square" lIns="91440" tIns="45720" rIns="91440" bIns="45720" numCol="1" rtlCol="0" anchor="ctr" anchorCtr="0" compatLnSpc="1">
                                          <a:prstTxWarp prst="textNoShape">
                                            <a:avLst/>
                                          </a:prstTxWarp>
                                        </a:bodyPr>
                                        <a:lstStyle/>
                                        <a:p>
                                          <a:pPr marL="0" marR="0" indent="0" algn="ctr" defTabSz="914400" rtl="0" eaLnBrk="0" fontAlgn="base" latinLnBrk="0" hangingPunct="0">
                                            <a:lnSpc>
                                              <a:spcPct val="100000"/>
                                            </a:lnSpc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buClrTx/>
                                            <a:buSzTx/>
                                            <a:buFontTx/>
                                            <a:buNone/>
                                            <a:tabLst/>
                                          </a:pPr>
                                          <a:r>
                                            <a:rPr lang="en-US" sz="1000" b="1" dirty="0" smtClean="0">
                                              <a:latin typeface="Calibri" pitchFamily="34" charset="0"/>
                                            </a:rPr>
                                            <a:t>Wake</a:t>
                                          </a:r>
                                          <a:endParaRPr kumimoji="0" lang="en-US" sz="1000" b="1" i="0" u="none" strike="noStrike" cap="none" normalizeH="0" baseline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libri" pitchFamily="34" charset="0"/>
                                          </a:endParaRPr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87" name="Rectangle 86"/>
                                      <p:cNvSpPr/>
                                      <p:nvPr/>
                                    </p:nvSpPr>
                                    <p:spPr bwMode="auto">
                                      <a:xfrm>
                                        <a:off x="3980525" y="2634163"/>
                                        <a:ext cx="305893" cy="381000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92D050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  <p:txBody>
                                      <a:bodyPr vert="horz" wrap="square" lIns="91440" tIns="45720" rIns="91440" bIns="45720" numCol="1" rtlCol="0" anchor="ctr" anchorCtr="0" compatLnSpc="1">
                                        <a:prstTxWarp prst="textNoShape">
                                          <a:avLst/>
                                        </a:prstTxWarp>
                                      </a:bodyPr>
                                      <a:lstStyle/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b="1" dirty="0" smtClean="0">
                                            <a:latin typeface="Calibri" pitchFamily="34" charset="0"/>
                                          </a:rPr>
                                          <a:t>D</a:t>
                                        </a:r>
                                        <a:endParaRPr kumimoji="0" lang="en-US" sz="1400" b="1" i="0" u="none" strike="noStrike" cap="none" normalizeH="0" baseline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88" name="Rectangle 87"/>
                                      <p:cNvSpPr/>
                                      <p:nvPr/>
                                    </p:nvSpPr>
                                    <p:spPr bwMode="auto">
                                      <a:xfrm>
                                        <a:off x="3307701" y="2634163"/>
                                        <a:ext cx="288032" cy="381000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FFC000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  <p:txBody>
                                      <a:bodyPr vert="horz" wrap="square" lIns="91440" tIns="45720" rIns="91440" bIns="45720" numCol="1" rtlCol="0" anchor="ctr" anchorCtr="0" compatLnSpc="1">
                                        <a:prstTxWarp prst="textNoShape">
                                          <a:avLst/>
                                        </a:prstTxWarp>
                                      </a:bodyPr>
                                      <a:lstStyle/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b="1" dirty="0" smtClean="0">
                                            <a:latin typeface="Calibri" pitchFamily="34" charset="0"/>
                                          </a:rPr>
                                          <a:t>A</a:t>
                                        </a:r>
                                        <a:endParaRPr kumimoji="0" lang="en-US" b="1" i="0" u="none" strike="noStrike" cap="none" normalizeH="0" baseline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65" name="TextBox 64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2375171" y="2602640"/>
                                      <a:ext cx="982984" cy="36933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900" b="1" dirty="0" smtClean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rPr>
                                        <a:t>MoreData=1</a:t>
                                      </a:r>
                                    </a:p>
                                    <a:p>
                                      <a:pPr algn="ctr"/>
                                      <a:r>
                                        <a:rPr lang="en-US" sz="900" b="1" dirty="0" err="1" smtClean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rPr>
                                        <a:t>AckInd</a:t>
                                      </a:r>
                                      <a:r>
                                        <a:rPr lang="en-US" sz="900" b="1" dirty="0" smtClean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rPr>
                                        <a:t>=11</a:t>
                                      </a:r>
                                      <a:endParaRPr lang="en-US" sz="900" b="1" dirty="0">
                                        <a:solidFill>
                                          <a:srgbClr val="FFC000"/>
                                        </a:solidFill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66" name="Rectangle 65"/>
                                    <p:cNvSpPr/>
                                    <p:nvPr/>
                                  </p:nvSpPr>
                                  <p:spPr bwMode="auto">
                                    <a:xfrm>
                                      <a:off x="5653604" y="4415384"/>
                                      <a:ext cx="373040" cy="381000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C000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  <p:txBody>
                                    <a:bodyPr vert="horz" wrap="square" lIns="91440" tIns="45720" rIns="91440" bIns="45720" numCol="1" rtlCol="0" anchor="ctr" anchorCtr="0" compatLnSpc="1">
                                      <a:prstTxWarp prst="textNoShape">
                                        <a:avLst/>
                                      </a:prstTxWarp>
                                    </a:bodyPr>
                                    <a:lstStyle/>
                                    <a:p>
                                      <a:pPr marL="0" marR="0" indent="0" algn="ctr" defTabSz="914400" rtl="0" eaLnBrk="0" fontAlgn="base" latinLnBrk="0" hangingPunct="0">
                                        <a:lnSpc>
                                          <a:spcPct val="100000"/>
                                        </a:lnSpc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buClrTx/>
                                        <a:buSzTx/>
                                        <a:buFontTx/>
                                        <a:buNone/>
                                        <a:tabLst/>
                                      </a:pPr>
                                      <a:r>
                                        <a:rPr lang="en-US" b="1" dirty="0" smtClean="0">
                                          <a:latin typeface="Calibri" pitchFamily="34" charset="0"/>
                                        </a:rPr>
                                        <a:t>BA</a:t>
                                      </a:r>
                                      <a:endParaRPr kumimoji="0" lang="en-US" b="1" i="0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67" name="TextBox 66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269177" y="4030663"/>
                                      <a:ext cx="1180897" cy="36933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900" b="1" dirty="0" smtClean="0">
                                          <a:solidFill>
                                            <a:srgbClr val="0070C0"/>
                                          </a:solidFill>
                                          <a:latin typeface="Calibri" pitchFamily="34" charset="0"/>
                                        </a:rPr>
                                        <a:t>MoreData=0</a:t>
                                      </a:r>
                                    </a:p>
                                    <a:p>
                                      <a:pPr algn="ctr"/>
                                      <a:r>
                                        <a:rPr lang="en-US" sz="900" b="1" dirty="0" err="1" smtClean="0">
                                          <a:solidFill>
                                            <a:srgbClr val="0070C0"/>
                                          </a:solidFill>
                                          <a:latin typeface="Calibri" pitchFamily="34" charset="0"/>
                                        </a:rPr>
                                        <a:t>AckInd</a:t>
                                      </a:r>
                                      <a:r>
                                        <a:rPr lang="en-US" sz="900" b="1" dirty="0" smtClean="0">
                                          <a:solidFill>
                                            <a:srgbClr val="0070C0"/>
                                          </a:solidFill>
                                          <a:latin typeface="Calibri" pitchFamily="34" charset="0"/>
                                        </a:rPr>
                                        <a:t>=00</a:t>
                                      </a:r>
                                      <a:endParaRPr lang="en-US" sz="900" b="1" dirty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cxnSp>
                                  <p:nvCxnSpPr>
                                    <p:cNvPr id="69" name="Straight Arrow Connector 68"/>
                                    <p:cNvCxnSpPr/>
                                    <p:nvPr/>
                                  </p:nvCxnSpPr>
                                  <p:spPr bwMode="auto">
                                    <a:xfrm>
                                      <a:off x="3000560" y="3417070"/>
                                      <a:ext cx="0" cy="100670"/>
                                    </a:xfrm>
                                    <a:prstGeom prst="straightConnector1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rnd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miter lim="800000"/>
                                      <a:headEnd type="none" w="lg" len="med"/>
                                      <a:tailEnd type="none" w="lg" len="med"/>
                                    </a:ln>
                                    <a:effectLst/>
                                  </p:spPr>
                                </p:cxnSp>
                                <p:cxnSp>
                                  <p:nvCxnSpPr>
                                    <p:cNvPr id="70" name="Straight Connector 69"/>
                                    <p:cNvCxnSpPr/>
                                    <p:nvPr/>
                                  </p:nvCxnSpPr>
                                  <p:spPr bwMode="auto">
                                    <a:xfrm>
                                      <a:off x="927886" y="4796384"/>
                                      <a:ext cx="6900555" cy="0"/>
                                    </a:xfrm>
                                    <a:prstGeom prst="line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</p:cxnSp>
                                <p:cxnSp>
                                  <p:nvCxnSpPr>
                                    <p:cNvPr id="73" name="Straight Arrow Connector 72"/>
                                    <p:cNvCxnSpPr/>
                                    <p:nvPr/>
                                  </p:nvCxnSpPr>
                                  <p:spPr bwMode="auto">
                                    <a:xfrm>
                                      <a:off x="3385352" y="3417070"/>
                                      <a:ext cx="0" cy="100670"/>
                                    </a:xfrm>
                                    <a:prstGeom prst="straightConnector1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rnd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miter lim="800000"/>
                                      <a:headEnd type="none" w="lg" len="med"/>
                                      <a:tailEnd type="none" w="lg" len="med"/>
                                    </a:ln>
                                    <a:effectLst/>
                                  </p:spPr>
                                </p:cxnSp>
                                <p:cxnSp>
                                  <p:nvCxnSpPr>
                                    <p:cNvPr id="74" name="Straight Arrow Connector 73"/>
                                    <p:cNvCxnSpPr/>
                                    <p:nvPr/>
                                  </p:nvCxnSpPr>
                                  <p:spPr bwMode="auto">
                                    <a:xfrm>
                                      <a:off x="2712528" y="4638805"/>
                                      <a:ext cx="0" cy="100670"/>
                                    </a:xfrm>
                                    <a:prstGeom prst="straightConnector1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rnd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miter lim="800000"/>
                                      <a:headEnd type="none" w="lg" len="med"/>
                                      <a:tailEnd type="none" w="lg" len="med"/>
                                    </a:ln>
                                    <a:effectLst/>
                                  </p:spPr>
                                </p:cxnSp>
                                <p:cxnSp>
                                  <p:nvCxnSpPr>
                                    <p:cNvPr id="75" name="Straight Arrow Connector 74"/>
                                    <p:cNvCxnSpPr/>
                                    <p:nvPr/>
                                  </p:nvCxnSpPr>
                                  <p:spPr bwMode="auto">
                                    <a:xfrm flipH="1">
                                      <a:off x="2327736" y="4689140"/>
                                      <a:ext cx="384792" cy="0"/>
                                    </a:xfrm>
                                    <a:prstGeom prst="straightConnector1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ysDot"/>
                                      <a:round/>
                                      <a:headEnd type="triangle" w="med" len="sm"/>
                                      <a:tailEnd type="triangle" w="med" len="sm"/>
                                    </a:ln>
                                    <a:effectLst/>
                                  </p:spPr>
                                </p:cxnSp>
                                <p:sp>
                                  <p:nvSpPr>
                                    <p:cNvPr id="77" name="TextBox 76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2280480" y="4442919"/>
                                      <a:ext cx="473021" cy="246221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1000" b="1" dirty="0" smtClean="0">
                                          <a:latin typeface="Calibri" pitchFamily="34" charset="0"/>
                                        </a:rPr>
                                        <a:t>SIFS</a:t>
                                      </a:r>
                                      <a:endParaRPr lang="en-US" sz="1000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79" name="TextBox 78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5340820" y="4046436"/>
                                      <a:ext cx="1008111" cy="36933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900" b="1" dirty="0" smtClean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rPr>
                                        <a:t>MoreData=1</a:t>
                                      </a:r>
                                    </a:p>
                                    <a:p>
                                      <a:pPr algn="ctr"/>
                                      <a:r>
                                        <a:rPr lang="en-US" sz="900" b="1" dirty="0" err="1" smtClean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rPr>
                                        <a:t>AckInd</a:t>
                                      </a:r>
                                      <a:r>
                                        <a:rPr lang="en-US" sz="900" b="1" dirty="0" smtClean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rPr>
                                        <a:t>=11</a:t>
                                      </a:r>
                                      <a:endParaRPr lang="en-US" sz="900" b="1" dirty="0">
                                        <a:solidFill>
                                          <a:srgbClr val="FFC000"/>
                                        </a:solidFill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82" name="Oval 81"/>
                                    <p:cNvSpPr/>
                                    <p:nvPr/>
                                  </p:nvSpPr>
                                  <p:spPr bwMode="auto">
                                    <a:xfrm>
                                      <a:off x="4614843" y="2602640"/>
                                      <a:ext cx="812200" cy="369332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w="25400" cap="sq" cmpd="sng" algn="ctr">
                                      <a:solidFill>
                                        <a:srgbClr val="FF0000"/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  <p:txBody>
                                    <a:bodyPr vert="horz" wrap="square" lIns="91440" tIns="45720" rIns="91440" bIns="45720" numCol="1" rtlCol="0" anchor="t" anchorCtr="0" compatLnSpc="1">
                                      <a:prstTxWarp prst="textNoShape">
                                        <a:avLst/>
                                      </a:prstTxWarp>
                                    </a:bodyPr>
                                    <a:lstStyle/>
                                    <a:p>
                                      <a:pPr marL="0" marR="0" indent="0" algn="l" defTabSz="914400" rtl="0" eaLnBrk="0" fontAlgn="base" latinLnBrk="0" hangingPunct="0">
                                        <a:lnSpc>
                                          <a:spcPct val="100000"/>
                                        </a:lnSpc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buClrTx/>
                                        <a:buSzTx/>
                                        <a:buFontTx/>
                                        <a:buNone/>
                                        <a:tabLst/>
                                      </a:pPr>
                                      <a:endParaRPr kumimoji="0" lang="en-US" sz="1000" b="0" i="0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Times New Roman" pitchFamily="18" charset="0"/>
                                      </a:endParaRPr>
                                    </a:p>
                                  </p:txBody>
                                </p:sp>
                                <p:cxnSp>
                                  <p:nvCxnSpPr>
                                    <p:cNvPr id="83" name="Straight Connector 82"/>
                                    <p:cNvCxnSpPr/>
                                    <p:nvPr/>
                                  </p:nvCxnSpPr>
                                  <p:spPr bwMode="auto">
                                    <a:xfrm>
                                      <a:off x="1776424" y="3769530"/>
                                      <a:ext cx="0" cy="261133"/>
                                    </a:xfrm>
                                    <a:prstGeom prst="line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lg" len="med"/>
                                      <a:tailEnd type="triangle" w="med" len="sm"/>
                                    </a:ln>
                                    <a:effectLst/>
                                  </p:spPr>
                                </p:cxnSp>
                              </p:grpSp>
                              <p:sp>
                                <p:nvSpPr>
                                  <p:cNvPr id="55" name="TextBox 54"/>
                                  <p:cNvSpPr txBox="1"/>
                                  <p:nvPr/>
                                </p:nvSpPr>
                                <p:spPr>
                                  <a:xfrm>
                                    <a:off x="885771" y="2857783"/>
                                    <a:ext cx="1889811" cy="276999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libri" pitchFamily="34" charset="0"/>
                                      </a:rPr>
                                      <a:t>STA has no UL DATA </a:t>
                                    </a:r>
                                    <a:endParaRPr lang="en-US" b="1" dirty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122" name="TextBox 121"/>
                                <p:cNvSpPr txBox="1"/>
                                <p:nvPr/>
                              </p:nvSpPr>
                              <p:spPr>
                                <a:xfrm>
                                  <a:off x="3296302" y="2624434"/>
                                  <a:ext cx="871965" cy="369332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 rtlCol="0" anchor="ctr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sz="900" b="1" dirty="0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MoreData=1</a:t>
                                  </a:r>
                                </a:p>
                                <a:p>
                                  <a:pPr algn="ctr"/>
                                  <a:r>
                                    <a:rPr lang="en-US" sz="900" b="1" dirty="0" err="1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AckInd</a:t>
                                  </a:r>
                                  <a:r>
                                    <a:rPr lang="en-US" sz="900" b="1" dirty="0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=11</a:t>
                                  </a:r>
                                  <a:endParaRPr lang="en-US" sz="900" b="1" dirty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endParaRPr>
                                </a:p>
                              </p:txBody>
                            </p:sp>
                          </p:grpSp>
                          <p:cxnSp>
                            <p:nvCxnSpPr>
                              <p:cNvPr id="132" name="Straight Arrow Connector 131"/>
                              <p:cNvCxnSpPr/>
                              <p:nvPr/>
                            </p:nvCxnSpPr>
                            <p:spPr bwMode="auto">
                              <a:xfrm flipH="1">
                                <a:off x="3095836" y="3269974"/>
                                <a:ext cx="384792" cy="0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ysDot"/>
                                <a:round/>
                                <a:headEnd type="triangle" w="med" len="sm"/>
                                <a:tailEnd type="triangle" w="med" len="sm"/>
                              </a:ln>
                              <a:effectLst/>
                            </p:spPr>
                          </p:cxnSp>
                        </p:grpSp>
                        <p:cxnSp>
                          <p:nvCxnSpPr>
                            <p:cNvPr id="135" name="Straight Arrow Connector 134"/>
                            <p:cNvCxnSpPr/>
                            <p:nvPr/>
                          </p:nvCxnSpPr>
                          <p:spPr bwMode="auto">
                            <a:xfrm>
                              <a:off x="3786521" y="3219639"/>
                              <a:ext cx="0" cy="100670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rnd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miter lim="800000"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cxnSp>
                          <p:nvCxnSpPr>
                            <p:cNvPr id="136" name="Straight Arrow Connector 135"/>
                            <p:cNvCxnSpPr/>
                            <p:nvPr/>
                          </p:nvCxnSpPr>
                          <p:spPr bwMode="auto">
                            <a:xfrm>
                              <a:off x="4171313" y="3219639"/>
                              <a:ext cx="0" cy="100670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rnd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miter lim="800000"/>
                              <a:headEnd type="none" w="lg" len="med"/>
                              <a:tailEnd type="none" w="lg" len="med"/>
                            </a:ln>
                            <a:effectLst/>
                          </p:spPr>
                        </p:cxnSp>
                        <p:cxnSp>
                          <p:nvCxnSpPr>
                            <p:cNvPr id="137" name="Straight Arrow Connector 136"/>
                            <p:cNvCxnSpPr/>
                            <p:nvPr/>
                          </p:nvCxnSpPr>
                          <p:spPr bwMode="auto">
                            <a:xfrm flipH="1">
                              <a:off x="3786521" y="3269974"/>
                              <a:ext cx="384792" cy="0"/>
                            </a:xfrm>
                            <a:prstGeom prst="straightConnector1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ysDot"/>
                              <a:round/>
                              <a:headEnd type="triangle" w="med" len="sm"/>
                              <a:tailEnd type="triangle" w="med" len="sm"/>
                            </a:ln>
                            <a:effectLst/>
                          </p:spPr>
                        </p:cxnSp>
                      </p:grpSp>
                    </p:grpSp>
                    <p:sp>
                      <p:nvSpPr>
                        <p:cNvPr id="144" name="TextBox 143"/>
                        <p:cNvSpPr txBox="1"/>
                        <p:nvPr/>
                      </p:nvSpPr>
                      <p:spPr>
                        <a:xfrm>
                          <a:off x="4441202" y="3269974"/>
                          <a:ext cx="468052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1000" b="1" dirty="0" smtClean="0">
                              <a:latin typeface="Calibri" pitchFamily="34" charset="0"/>
                            </a:rPr>
                            <a:t>SIFS</a:t>
                          </a:r>
                          <a:endParaRPr lang="en-US" sz="1000" b="1" dirty="0"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145" name="Rectangle 144"/>
                        <p:cNvSpPr/>
                        <p:nvPr/>
                      </p:nvSpPr>
                      <p:spPr bwMode="auto">
                        <a:xfrm>
                          <a:off x="4171313" y="2774541"/>
                          <a:ext cx="305893" cy="381000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b="1" dirty="0" smtClean="0">
                              <a:latin typeface="Calibri" pitchFamily="34" charset="0"/>
                            </a:rPr>
                            <a:t>D</a:t>
                          </a:r>
                          <a:endParaRPr kumimoji="0" lang="en-US" sz="1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146" name="TextBox 145"/>
                        <p:cNvSpPr txBox="1"/>
                        <p:nvPr/>
                      </p:nvSpPr>
                      <p:spPr>
                        <a:xfrm>
                          <a:off x="3894533" y="2405209"/>
                          <a:ext cx="871965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sz="9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MoreData=1</a:t>
                          </a:r>
                        </a:p>
                        <a:p>
                          <a:pPr algn="ctr"/>
                          <a:r>
                            <a:rPr lang="en-US" sz="900" b="1" dirty="0" err="1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AckInd</a:t>
                          </a:r>
                          <a:r>
                            <a:rPr lang="en-US" sz="900" b="1" dirty="0" smtClean="0">
                              <a:solidFill>
                                <a:srgbClr val="92D050"/>
                              </a:solidFill>
                              <a:latin typeface="Calibri" pitchFamily="34" charset="0"/>
                            </a:rPr>
                            <a:t>=11</a:t>
                          </a:r>
                          <a:endParaRPr lang="en-US" sz="900" b="1" dirty="0">
                            <a:solidFill>
                              <a:srgbClr val="92D05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  <p:cxnSp>
                      <p:nvCxnSpPr>
                        <p:cNvPr id="147" name="Straight Arrow Connector 146"/>
                        <p:cNvCxnSpPr/>
                        <p:nvPr/>
                      </p:nvCxnSpPr>
                      <p:spPr bwMode="auto">
                        <a:xfrm>
                          <a:off x="4477206" y="3219639"/>
                          <a:ext cx="0" cy="10067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rnd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miter lim="800000"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148" name="Straight Arrow Connector 147"/>
                        <p:cNvCxnSpPr/>
                        <p:nvPr/>
                      </p:nvCxnSpPr>
                      <p:spPr bwMode="auto">
                        <a:xfrm>
                          <a:off x="4861998" y="3219639"/>
                          <a:ext cx="0" cy="10067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rnd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miter lim="800000"/>
                          <a:headEnd type="none" w="lg" len="med"/>
                          <a:tailEnd type="none" w="lg" len="med"/>
                        </a:ln>
                        <a:effectLst/>
                      </p:spPr>
                    </p:cxnSp>
                    <p:cxnSp>
                      <p:nvCxnSpPr>
                        <p:cNvPr id="149" name="Straight Arrow Connector 148"/>
                        <p:cNvCxnSpPr/>
                        <p:nvPr/>
                      </p:nvCxnSpPr>
                      <p:spPr bwMode="auto">
                        <a:xfrm flipH="1">
                          <a:off x="4477206" y="3269974"/>
                          <a:ext cx="384792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triangle" w="med" len="sm"/>
                          <a:tailEnd type="triangle" w="med" len="sm"/>
                        </a:ln>
                        <a:effectLst/>
                      </p:spPr>
                    </p:cxnSp>
                  </p:grpSp>
                  <p:cxnSp>
                    <p:nvCxnSpPr>
                      <p:cNvPr id="153" name="Straight Arrow Connector 152"/>
                      <p:cNvCxnSpPr/>
                      <p:nvPr/>
                    </p:nvCxnSpPr>
                    <p:spPr bwMode="auto">
                      <a:xfrm>
                        <a:off x="5364088" y="4441374"/>
                        <a:ext cx="0" cy="10067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rnd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miter lim="800000"/>
                        <a:headEnd type="none" w="lg" len="med"/>
                        <a:tailEnd type="none" w="lg" len="med"/>
                      </a:ln>
                      <a:effectLst/>
                    </p:spPr>
                  </p:cxnSp>
                  <p:cxnSp>
                    <p:nvCxnSpPr>
                      <p:cNvPr id="155" name="Straight Arrow Connector 154"/>
                      <p:cNvCxnSpPr/>
                      <p:nvPr/>
                    </p:nvCxnSpPr>
                    <p:spPr bwMode="auto">
                      <a:xfrm flipH="1">
                        <a:off x="5364088" y="4491709"/>
                        <a:ext cx="384792" cy="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ysDot"/>
                        <a:round/>
                        <a:headEnd type="triangle" w="med" len="sm"/>
                        <a:tailEnd type="triangle" w="med" len="sm"/>
                      </a:ln>
                      <a:effectLst/>
                    </p:spPr>
                  </p:cxnSp>
                </p:grpSp>
                <p:cxnSp>
                  <p:nvCxnSpPr>
                    <p:cNvPr id="161" name="Straight Arrow Connector 160"/>
                    <p:cNvCxnSpPr/>
                    <p:nvPr/>
                  </p:nvCxnSpPr>
                  <p:spPr bwMode="auto">
                    <a:xfrm>
                      <a:off x="6121920" y="3219639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62" name="Straight Arrow Connector 161"/>
                    <p:cNvCxnSpPr/>
                    <p:nvPr/>
                  </p:nvCxnSpPr>
                  <p:spPr bwMode="auto">
                    <a:xfrm>
                      <a:off x="6506712" y="3219639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63" name="Straight Arrow Connector 162"/>
                    <p:cNvCxnSpPr/>
                    <p:nvPr/>
                  </p:nvCxnSpPr>
                  <p:spPr bwMode="auto">
                    <a:xfrm flipH="1">
                      <a:off x="6121920" y="3269974"/>
                      <a:ext cx="384792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triangle" w="med" len="sm"/>
                      <a:tailEnd type="triangle" w="med" len="sm"/>
                    </a:ln>
                    <a:effectLst/>
                  </p:spPr>
                </p:cxnSp>
                <p:sp>
                  <p:nvSpPr>
                    <p:cNvPr id="164" name="Rectangle 163"/>
                    <p:cNvSpPr/>
                    <p:nvPr/>
                  </p:nvSpPr>
                  <p:spPr bwMode="auto">
                    <a:xfrm>
                      <a:off x="6506712" y="2774541"/>
                      <a:ext cx="305893" cy="381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latin typeface="Calibri" pitchFamily="34" charset="0"/>
                        </a:rPr>
                        <a:t>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65" name="TextBox 164"/>
                    <p:cNvSpPr txBox="1"/>
                    <p:nvPr/>
                  </p:nvSpPr>
                  <p:spPr>
                    <a:xfrm>
                      <a:off x="6229932" y="2405209"/>
                      <a:ext cx="87196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MoreData=1</a:t>
                      </a:r>
                    </a:p>
                    <a:p>
                      <a:pPr algn="ctr"/>
                      <a:r>
                        <a:rPr lang="en-US" sz="9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AckInd</a:t>
                      </a:r>
                      <a:r>
                        <a:rPr lang="en-US" sz="9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=11</a:t>
                      </a:r>
                      <a:endParaRPr lang="en-US" sz="9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68" name="TextBox 167"/>
                    <p:cNvSpPr txBox="1"/>
                    <p:nvPr/>
                  </p:nvSpPr>
                  <p:spPr>
                    <a:xfrm>
                      <a:off x="6065766" y="3269974"/>
                      <a:ext cx="486453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000" b="1" dirty="0" smtClean="0">
                          <a:latin typeface="Calibri" pitchFamily="34" charset="0"/>
                        </a:rPr>
                        <a:t>SIFS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3" name="TextBox 182"/>
                    <p:cNvSpPr txBox="1"/>
                    <p:nvPr/>
                  </p:nvSpPr>
                  <p:spPr>
                    <a:xfrm>
                      <a:off x="6776601" y="4240693"/>
                      <a:ext cx="468052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000" b="1" dirty="0" smtClean="0">
                          <a:latin typeface="Calibri" pitchFamily="34" charset="0"/>
                        </a:rPr>
                        <a:t>SIFS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4" name="Rectangle 183"/>
                    <p:cNvSpPr/>
                    <p:nvPr/>
                  </p:nvSpPr>
                  <p:spPr bwMode="auto">
                    <a:xfrm>
                      <a:off x="7197397" y="4213158"/>
                      <a:ext cx="305893" cy="381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latin typeface="Calibri" pitchFamily="34" charset="0"/>
                        </a:rPr>
                        <a:t>D</a:t>
                      </a:r>
                      <a:endParaRPr kumimoji="0" 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5" name="TextBox 184"/>
                    <p:cNvSpPr txBox="1"/>
                    <p:nvPr/>
                  </p:nvSpPr>
                  <p:spPr>
                    <a:xfrm>
                      <a:off x="6876256" y="3843826"/>
                      <a:ext cx="98046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MoreData=1</a:t>
                      </a:r>
                    </a:p>
                    <a:p>
                      <a:pPr algn="ctr"/>
                      <a:r>
                        <a:rPr lang="en-US" sz="9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AckInd</a:t>
                      </a:r>
                      <a:r>
                        <a:rPr lang="en-US" sz="9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=11</a:t>
                      </a:r>
                      <a:endParaRPr lang="en-US" sz="9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186" name="Straight Arrow Connector 185"/>
                    <p:cNvCxnSpPr/>
                    <p:nvPr/>
                  </p:nvCxnSpPr>
                  <p:spPr bwMode="auto">
                    <a:xfrm>
                      <a:off x="6812605" y="4436579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87" name="Straight Arrow Connector 186"/>
                    <p:cNvCxnSpPr/>
                    <p:nvPr/>
                  </p:nvCxnSpPr>
                  <p:spPr bwMode="auto">
                    <a:xfrm flipH="1">
                      <a:off x="6812605" y="4486914"/>
                      <a:ext cx="384792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triangle" w="med" len="sm"/>
                      <a:tailEnd type="triangle" w="med" len="sm"/>
                    </a:ln>
                    <a:effectLst/>
                  </p:spPr>
                </p:cxnSp>
              </p:grpSp>
              <p:cxnSp>
                <p:nvCxnSpPr>
                  <p:cNvPr id="192" name="Straight Connector 191"/>
                  <p:cNvCxnSpPr/>
                  <p:nvPr/>
                </p:nvCxnSpPr>
                <p:spPr bwMode="auto">
                  <a:xfrm>
                    <a:off x="5116219" y="2115039"/>
                    <a:ext cx="0" cy="25446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triangle" w="med" len="sm"/>
                  </a:ln>
                  <a:effectLst/>
                </p:spPr>
              </p:cxnSp>
            </p:grpSp>
            <p:sp>
              <p:nvSpPr>
                <p:cNvPr id="193" name="TextBox 192"/>
                <p:cNvSpPr txBox="1"/>
                <p:nvPr/>
              </p:nvSpPr>
              <p:spPr>
                <a:xfrm>
                  <a:off x="3480628" y="1677003"/>
                  <a:ext cx="2166591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</a:rPr>
                    <a:t>AP sends BAR, and gives STA an opportunity for TXOP entry</a:t>
                  </a:r>
                  <a:endParaRPr lang="en-US" b="1" dirty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200" name="Oval 199"/>
              <p:cNvSpPr/>
              <p:nvPr/>
            </p:nvSpPr>
            <p:spPr bwMode="auto">
              <a:xfrm>
                <a:off x="5508105" y="3843826"/>
                <a:ext cx="812200" cy="369332"/>
              </a:xfrm>
              <a:prstGeom prst="ellipse">
                <a:avLst/>
              </a:prstGeom>
              <a:noFill/>
              <a:ln w="25400" cap="sq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08" name="Straight Connector 207"/>
              <p:cNvCxnSpPr>
                <a:endCxn id="200" idx="2"/>
              </p:cNvCxnSpPr>
              <p:nvPr/>
            </p:nvCxnSpPr>
            <p:spPr bwMode="auto">
              <a:xfrm flipV="1">
                <a:off x="5116219" y="4028492"/>
                <a:ext cx="391886" cy="18466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triangle" w="med" len="sm"/>
              </a:ln>
              <a:effectLst/>
            </p:spPr>
          </p:cxnSp>
          <p:sp>
            <p:nvSpPr>
              <p:cNvPr id="209" name="TextBox 208"/>
              <p:cNvSpPr txBox="1"/>
              <p:nvPr/>
            </p:nvSpPr>
            <p:spPr>
              <a:xfrm>
                <a:off x="3203848" y="4057655"/>
                <a:ext cx="2060398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STA signals to regain TXOP entry with MoreData=1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 bwMode="auto">
              <a:xfrm>
                <a:off x="6229931" y="2562302"/>
                <a:ext cx="871965" cy="212239"/>
              </a:xfrm>
              <a:prstGeom prst="ellipse">
                <a:avLst/>
              </a:prstGeom>
              <a:noFill/>
              <a:ln w="25400" cap="sq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15" name="Straight Connector 214"/>
              <p:cNvCxnSpPr/>
              <p:nvPr/>
            </p:nvCxnSpPr>
            <p:spPr bwMode="auto">
              <a:xfrm flipH="1">
                <a:off x="7101896" y="2307840"/>
                <a:ext cx="142757" cy="25446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triangle" w="med" len="sm"/>
              </a:ln>
              <a:effectLst/>
            </p:spPr>
          </p:cxnSp>
          <p:sp>
            <p:nvSpPr>
              <p:cNvPr id="216" name="TextBox 215"/>
              <p:cNvSpPr txBox="1"/>
              <p:nvPr/>
            </p:nvSpPr>
            <p:spPr>
              <a:xfrm>
                <a:off x="6706691" y="1722193"/>
                <a:ext cx="1872781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This allows AP to set the appropriate </a:t>
                </a:r>
                <a:r>
                  <a:rPr lang="en-US" b="1" dirty="0" err="1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AckInd</a:t>
                </a:r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 bits for next uplink DATA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81" name="Oval 80"/>
            <p:cNvSpPr/>
            <p:nvPr/>
          </p:nvSpPr>
          <p:spPr bwMode="auto">
            <a:xfrm>
              <a:off x="1504807" y="4012345"/>
              <a:ext cx="860818" cy="188654"/>
            </a:xfrm>
            <a:prstGeom prst="ellipse">
              <a:avLst/>
            </a:prstGeom>
            <a:noFill/>
            <a:ln w="254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380035"/>
              </p:ext>
            </p:extLst>
          </p:nvPr>
        </p:nvGraphicFramePr>
        <p:xfrm>
          <a:off x="1082054" y="1273175"/>
          <a:ext cx="7018338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Macro-Enabled Template" r:id="rId4" imgW="9184919" imgH="5738085" progId="Word.DocumentMacroEnabled.12">
                  <p:embed/>
                </p:oleObj>
              </mc:Choice>
              <mc:Fallback>
                <p:oleObj name="Macro-Enabled Template" r:id="rId4" imgW="9184919" imgH="5738085" progId="Word.Document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054" y="1273175"/>
                        <a:ext cx="7018338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110452" y="89313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696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228194"/>
              </p:ext>
            </p:extLst>
          </p:nvPr>
        </p:nvGraphicFramePr>
        <p:xfrm>
          <a:off x="1079612" y="1274123"/>
          <a:ext cx="69564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Macro-Enabled Template" r:id="rId4" imgW="9720483" imgH="6724088" progId="Word.DocumentMacroEnabled.12">
                  <p:embed/>
                </p:oleObj>
              </mc:Choice>
              <mc:Fallback>
                <p:oleObj name="Macro-Enabled Template" r:id="rId4" imgW="9720483" imgH="6724088" progId="Word.DocumentMacroEnabled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612" y="1274123"/>
                        <a:ext cx="6956425" cy="481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10452" y="89313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930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use of More Data field in MAC header and response frame bits in SIG field for speed frame exchange is presented in [1]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In slide 6 of [1] , a procedure for </a:t>
            </a:r>
            <a:r>
              <a:rPr lang="en-US" sz="2000" dirty="0" smtClean="0">
                <a:solidFill>
                  <a:srgbClr val="0070C0"/>
                </a:solidFill>
              </a:rPr>
              <a:t>retrieving downlink </a:t>
            </a:r>
            <a:r>
              <a:rPr lang="en-US" sz="2000" dirty="0" err="1" smtClean="0">
                <a:solidFill>
                  <a:srgbClr val="0070C0"/>
                </a:solidFill>
              </a:rPr>
              <a:t>bufferable</a:t>
            </a:r>
            <a:r>
              <a:rPr lang="en-US" sz="2000" dirty="0" smtClean="0">
                <a:solidFill>
                  <a:srgbClr val="0070C0"/>
                </a:solidFill>
              </a:rPr>
              <a:t> unit (BU) based on PS-Poll</a:t>
            </a:r>
            <a:r>
              <a:rPr lang="en-US" sz="2000" dirty="0" smtClean="0"/>
              <a:t> is discussed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is a follow up presentation on that particular procedure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Note that procedure is </a:t>
            </a:r>
            <a:r>
              <a:rPr lang="en-US" sz="2000" dirty="0" smtClean="0">
                <a:solidFill>
                  <a:srgbClr val="0070C0"/>
                </a:solidFill>
              </a:rPr>
              <a:t>not new</a:t>
            </a:r>
            <a:r>
              <a:rPr lang="en-US" sz="2000" dirty="0" smtClean="0"/>
              <a:t>, and is</a:t>
            </a:r>
            <a:r>
              <a:rPr lang="en-US" sz="2000" dirty="0" smtClean="0">
                <a:solidFill>
                  <a:srgbClr val="0070C0"/>
                </a:solidFill>
              </a:rPr>
              <a:t> already part of the family of speed frame exchanges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 of Speed Frame Exchange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233" name="Group 232"/>
          <p:cNvGrpSpPr/>
          <p:nvPr/>
        </p:nvGrpSpPr>
        <p:grpSpPr>
          <a:xfrm>
            <a:off x="771069" y="1888932"/>
            <a:ext cx="7545347" cy="4024344"/>
            <a:chOff x="592267" y="1521074"/>
            <a:chExt cx="7545347" cy="4024344"/>
          </a:xfrm>
        </p:grpSpPr>
        <p:grpSp>
          <p:nvGrpSpPr>
            <p:cNvPr id="232" name="Group 231"/>
            <p:cNvGrpSpPr/>
            <p:nvPr/>
          </p:nvGrpSpPr>
          <p:grpSpPr>
            <a:xfrm>
              <a:off x="592267" y="1521074"/>
              <a:ext cx="7545347" cy="4024344"/>
              <a:chOff x="483102" y="1521074"/>
              <a:chExt cx="7545347" cy="4024344"/>
            </a:xfrm>
          </p:grpSpPr>
          <p:sp>
            <p:nvSpPr>
              <p:cNvPr id="130" name="Rectangle 129"/>
              <p:cNvSpPr/>
              <p:nvPr/>
            </p:nvSpPr>
            <p:spPr bwMode="auto">
              <a:xfrm>
                <a:off x="6267550" y="2936248"/>
                <a:ext cx="305893" cy="381000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latin typeface="Calibri" pitchFamily="34" charset="0"/>
                  </a:rPr>
                  <a:t>D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789943" y="2936248"/>
                <a:ext cx="305893" cy="381000"/>
              </a:xfrm>
              <a:prstGeom prst="rect">
                <a:avLst/>
              </a:prstGeom>
              <a:solidFill>
                <a:srgbClr val="FFC00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</a:t>
                </a:r>
              </a:p>
            </p:txBody>
          </p:sp>
          <p:grpSp>
            <p:nvGrpSpPr>
              <p:cNvPr id="227" name="Group 226"/>
              <p:cNvGrpSpPr/>
              <p:nvPr/>
            </p:nvGrpSpPr>
            <p:grpSpPr>
              <a:xfrm>
                <a:off x="483102" y="1521074"/>
                <a:ext cx="7185242" cy="4024344"/>
                <a:chOff x="483102" y="1359367"/>
                <a:chExt cx="7185242" cy="4024344"/>
              </a:xfrm>
            </p:grpSpPr>
            <p:grpSp>
              <p:nvGrpSpPr>
                <p:cNvPr id="197" name="Group 196"/>
                <p:cNvGrpSpPr/>
                <p:nvPr/>
              </p:nvGrpSpPr>
              <p:grpSpPr>
                <a:xfrm>
                  <a:off x="483102" y="1359367"/>
                  <a:ext cx="7185242" cy="4024344"/>
                  <a:chOff x="483102" y="1359367"/>
                  <a:chExt cx="7185242" cy="4024344"/>
                </a:xfrm>
              </p:grpSpPr>
              <p:grpSp>
                <p:nvGrpSpPr>
                  <p:cNvPr id="189" name="Group 188"/>
                  <p:cNvGrpSpPr/>
                  <p:nvPr/>
                </p:nvGrpSpPr>
                <p:grpSpPr>
                  <a:xfrm>
                    <a:off x="483102" y="2405209"/>
                    <a:ext cx="7185242" cy="2978502"/>
                    <a:chOff x="483102" y="2405209"/>
                    <a:chExt cx="7185242" cy="2978502"/>
                  </a:xfrm>
                </p:grpSpPr>
                <p:grpSp>
                  <p:nvGrpSpPr>
                    <p:cNvPr id="160" name="Group 159"/>
                    <p:cNvGrpSpPr/>
                    <p:nvPr/>
                  </p:nvGrpSpPr>
                  <p:grpSpPr>
                    <a:xfrm>
                      <a:off x="483102" y="2405209"/>
                      <a:ext cx="7185242" cy="2978502"/>
                      <a:chOff x="483102" y="2405209"/>
                      <a:chExt cx="7185242" cy="2978502"/>
                    </a:xfrm>
                  </p:grpSpPr>
                  <p:grpSp>
                    <p:nvGrpSpPr>
                      <p:cNvPr id="133" name="Group 132"/>
                      <p:cNvGrpSpPr/>
                      <p:nvPr/>
                    </p:nvGrpSpPr>
                    <p:grpSpPr>
                      <a:xfrm>
                        <a:off x="483102" y="2405209"/>
                        <a:ext cx="7185242" cy="2978502"/>
                        <a:chOff x="483102" y="2405209"/>
                        <a:chExt cx="7185242" cy="2978502"/>
                      </a:xfrm>
                    </p:grpSpPr>
                    <p:grpSp>
                      <p:nvGrpSpPr>
                        <p:cNvPr id="124" name="Group 123"/>
                        <p:cNvGrpSpPr/>
                        <p:nvPr/>
                      </p:nvGrpSpPr>
                      <p:grpSpPr>
                        <a:xfrm>
                          <a:off x="483102" y="2405209"/>
                          <a:ext cx="7185242" cy="2978502"/>
                          <a:chOff x="575556" y="2624434"/>
                          <a:chExt cx="7185242" cy="2978502"/>
                        </a:xfrm>
                      </p:grpSpPr>
                      <p:grpSp>
                        <p:nvGrpSpPr>
                          <p:cNvPr id="52" name="Group 80"/>
                          <p:cNvGrpSpPr/>
                          <p:nvPr/>
                        </p:nvGrpSpPr>
                        <p:grpSpPr>
                          <a:xfrm>
                            <a:off x="575556" y="3220878"/>
                            <a:ext cx="7185242" cy="2382058"/>
                            <a:chOff x="356186" y="2532399"/>
                            <a:chExt cx="7185242" cy="2382058"/>
                          </a:xfrm>
                        </p:grpSpPr>
                        <p:grpSp>
                          <p:nvGrpSpPr>
                            <p:cNvPr id="54" name="Group 246"/>
                            <p:cNvGrpSpPr/>
                            <p:nvPr/>
                          </p:nvGrpSpPr>
                          <p:grpSpPr>
                            <a:xfrm>
                              <a:off x="356186" y="2532399"/>
                              <a:ext cx="7185242" cy="2382058"/>
                              <a:chOff x="387826" y="3199084"/>
                              <a:chExt cx="7185242" cy="2382058"/>
                            </a:xfrm>
                          </p:grpSpPr>
                          <p:sp>
                            <p:nvSpPr>
                              <p:cNvPr id="67" name="TextBox 66"/>
                              <p:cNvSpPr txBox="1"/>
                              <p:nvPr/>
                            </p:nvSpPr>
                            <p:spPr>
                              <a:xfrm>
                                <a:off x="1425334" y="4030663"/>
                                <a:ext cx="884542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900" b="1" dirty="0" err="1" smtClean="0">
                                    <a:solidFill>
                                      <a:srgbClr val="0070C0"/>
                                    </a:solidFill>
                                    <a:latin typeface="Calibri" pitchFamily="34" charset="0"/>
                                  </a:rPr>
                                  <a:t>MoreData</a:t>
                                </a:r>
                                <a:r>
                                  <a:rPr lang="en-US" sz="900" b="1" dirty="0" smtClean="0">
                                    <a:solidFill>
                                      <a:srgbClr val="0070C0"/>
                                    </a:solidFill>
                                    <a:latin typeface="Calibri" pitchFamily="34" charset="0"/>
                                  </a:rPr>
                                  <a:t>=1</a:t>
                                </a:r>
                              </a:p>
                              <a:p>
                                <a:pPr algn="ctr"/>
                                <a:r>
                                  <a:rPr lang="en-US" sz="900" b="1" dirty="0" err="1" smtClean="0">
                                    <a:solidFill>
                                      <a:srgbClr val="0070C0"/>
                                    </a:solidFill>
                                    <a:latin typeface="Calibri" pitchFamily="34" charset="0"/>
                                  </a:rPr>
                                  <a:t>AckInd</a:t>
                                </a:r>
                                <a:r>
                                  <a:rPr lang="en-US" sz="900" b="1" dirty="0" smtClean="0">
                                    <a:solidFill>
                                      <a:srgbClr val="0070C0"/>
                                    </a:solidFill>
                                    <a:latin typeface="Calibri" pitchFamily="34" charset="0"/>
                                  </a:rPr>
                                  <a:t>=00</a:t>
                                </a:r>
                                <a:endParaRPr lang="en-US" sz="900" b="1" dirty="0">
                                  <a:solidFill>
                                    <a:srgbClr val="0070C0"/>
                                  </a:solidFill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58" name="TextBox 57"/>
                              <p:cNvSpPr txBox="1"/>
                              <p:nvPr/>
                            </p:nvSpPr>
                            <p:spPr>
                              <a:xfrm>
                                <a:off x="2964556" y="3467405"/>
                                <a:ext cx="468052" cy="246221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1000" b="1" dirty="0" smtClean="0">
                                    <a:latin typeface="Calibri" pitchFamily="34" charset="0"/>
                                  </a:rPr>
                                  <a:t>SIFS</a:t>
                                </a:r>
                                <a:endParaRPr lang="en-US" sz="1000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59" name="TextBox 58"/>
                              <p:cNvSpPr txBox="1"/>
                              <p:nvPr/>
                            </p:nvSpPr>
                            <p:spPr>
                              <a:xfrm flipH="1">
                                <a:off x="437084" y="5304143"/>
                                <a:ext cx="1485660" cy="276999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b="1" dirty="0" smtClean="0">
                                    <a:latin typeface="Calibri" pitchFamily="34" charset="0"/>
                                  </a:rPr>
                                  <a:t>STA wakes</a:t>
                                </a:r>
                                <a:endParaRPr lang="en-US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cxnSp>
                            <p:nvCxnSpPr>
                              <p:cNvPr id="60" name="Straight Arrow Connector 59"/>
                              <p:cNvCxnSpPr/>
                              <p:nvPr/>
                            </p:nvCxnSpPr>
                            <p:spPr bwMode="auto">
                              <a:xfrm flipV="1">
                                <a:off x="1179913" y="4994455"/>
                                <a:ext cx="1" cy="276856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lg" len="med"/>
                                <a:tailEnd type="arrow" w="med" len="med"/>
                              </a:ln>
                              <a:effectLst/>
                            </p:spPr>
                          </p:cxnSp>
                          <p:grpSp>
                            <p:nvGrpSpPr>
                              <p:cNvPr id="63" name="Group 120"/>
                              <p:cNvGrpSpPr/>
                              <p:nvPr/>
                            </p:nvGrpSpPr>
                            <p:grpSpPr>
                              <a:xfrm>
                                <a:off x="387826" y="3199084"/>
                                <a:ext cx="7185242" cy="1797355"/>
                                <a:chOff x="982999" y="2861275"/>
                                <a:chExt cx="7185242" cy="1797355"/>
                              </a:xfrm>
                            </p:grpSpPr>
                            <p:grpSp>
                              <p:nvGrpSpPr>
                                <p:cNvPr id="85" name="Group 24"/>
                                <p:cNvGrpSpPr/>
                                <p:nvPr/>
                              </p:nvGrpSpPr>
                              <p:grpSpPr>
                                <a:xfrm>
                                  <a:off x="1055007" y="2861275"/>
                                  <a:ext cx="7113234" cy="307777"/>
                                  <a:chOff x="704760" y="2665512"/>
                                  <a:chExt cx="7113234" cy="307777"/>
                                </a:xfrm>
                              </p:grpSpPr>
                              <p:cxnSp>
                                <p:nvCxnSpPr>
                                  <p:cNvPr id="92" name="Straight Connector 91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1172812" y="2819400"/>
                                    <a:ext cx="6645182" cy="0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</p:cxnSp>
                              <p:sp>
                                <p:nvSpPr>
                                  <p:cNvPr id="93" name="TextBox 92"/>
                                  <p:cNvSpPr txBox="1"/>
                                  <p:nvPr/>
                                </p:nvSpPr>
                                <p:spPr>
                                  <a:xfrm>
                                    <a:off x="704760" y="2665512"/>
                                    <a:ext cx="533400" cy="307777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1400" b="1" dirty="0" smtClean="0">
                                        <a:latin typeface="Calibri" pitchFamily="34" charset="0"/>
                                      </a:rPr>
                                      <a:t>AP</a:t>
                                    </a:r>
                                    <a:endParaRPr lang="en-US" sz="1400" b="1" dirty="0"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86" name="Group 40"/>
                                <p:cNvGrpSpPr/>
                                <p:nvPr/>
                              </p:nvGrpSpPr>
                              <p:grpSpPr>
                                <a:xfrm>
                                  <a:off x="982999" y="4077959"/>
                                  <a:ext cx="6785386" cy="580671"/>
                                  <a:chOff x="1008984" y="4542278"/>
                                  <a:chExt cx="6785386" cy="580671"/>
                                </a:xfrm>
                              </p:grpSpPr>
                              <p:sp>
                                <p:nvSpPr>
                                  <p:cNvPr id="89" name="Rectangle 88"/>
                                  <p:cNvSpPr/>
                                  <p:nvPr/>
                                </p:nvSpPr>
                                <p:spPr bwMode="auto">
                                  <a:xfrm>
                                    <a:off x="2046491" y="4542278"/>
                                    <a:ext cx="884542" cy="381000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3399FF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  <p:txBody>
                                  <a:bodyPr vert="horz" wrap="square" lIns="91440" tIns="45720" rIns="91440" bIns="45720" numCol="1" rtlCol="0" anchor="ctr" anchorCtr="0" compatLnSpc="1">
                                    <a:prstTxWarp prst="textNoShape">
                                      <a:avLst/>
                                    </a:prstTxWarp>
                                  </a:bodyPr>
                                  <a:lstStyle/>
                                  <a:p>
                                    <a:pPr marL="0" marR="0" indent="0" algn="ctr" defTabSz="914400" rtl="0" eaLnBrk="0" fontAlgn="base" latinLnBrk="0" hangingPunct="0">
                                      <a:lnSpc>
                                        <a:spcPct val="100000"/>
                                      </a:lnSpc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buClrTx/>
                                      <a:buSzTx/>
                                      <a:buFontTx/>
                                      <a:buNone/>
                                      <a:tabLst/>
                                    </a:pPr>
                                    <a:r>
                                      <a:rPr lang="en-US" b="1" dirty="0" smtClean="0">
                                        <a:latin typeface="Calibri" pitchFamily="34" charset="0"/>
                                      </a:rPr>
                                      <a:t>PS-POLL /</a:t>
                                    </a:r>
                                  </a:p>
                                  <a:p>
                                    <a:pPr marL="0" marR="0" indent="0" algn="ctr" defTabSz="914400" rtl="0" eaLnBrk="0" fontAlgn="base" latinLnBrk="0" hangingPunct="0">
                                      <a:lnSpc>
                                        <a:spcPct val="100000"/>
                                      </a:lnSpc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buClrTx/>
                                      <a:buSzTx/>
                                      <a:buFontTx/>
                                      <a:buNone/>
                                      <a:tabLst/>
                                    </a:pPr>
                                    <a:r>
                                      <a:rPr lang="en-US" b="1" dirty="0" smtClean="0">
                                        <a:latin typeface="Calibri" pitchFamily="34" charset="0"/>
                                      </a:rPr>
                                      <a:t>DATA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90" name="TextBox 89"/>
                                  <p:cNvSpPr txBox="1"/>
                                  <p:nvPr/>
                                </p:nvSpPr>
                                <p:spPr>
                                  <a:xfrm>
                                    <a:off x="1008984" y="4769006"/>
                                    <a:ext cx="620138" cy="307777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1400" b="1" dirty="0" smtClean="0">
                                        <a:latin typeface="Calibri" pitchFamily="34" charset="0"/>
                                      </a:rPr>
                                      <a:t>STA</a:t>
                                    </a:r>
                                    <a:endParaRPr lang="en-US" sz="1400" b="1" dirty="0"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91" name="Rectangle 90"/>
                                  <p:cNvSpPr/>
                                  <p:nvPr/>
                                </p:nvSpPr>
                                <p:spPr bwMode="auto">
                                  <a:xfrm>
                                    <a:off x="1801072" y="4922894"/>
                                    <a:ext cx="5993298" cy="200055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accent5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  <p:txBody>
                                  <a:bodyPr vert="horz" wrap="square" lIns="91440" tIns="45720" rIns="91440" bIns="45720" numCol="1" rtlCol="0" anchor="ctr" anchorCtr="0" compatLnSpc="1">
                                    <a:prstTxWarp prst="textNoShape">
                                      <a:avLst/>
                                    </a:prstTxWarp>
                                  </a:bodyPr>
                                  <a:lstStyle/>
                                  <a:p>
                                    <a:pPr marL="0" marR="0" indent="0" algn="ctr" defTabSz="914400" rtl="0" eaLnBrk="0" fontAlgn="base" latinLnBrk="0" hangingPunct="0">
                                      <a:lnSpc>
                                        <a:spcPct val="100000"/>
                                      </a:lnSpc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buClrTx/>
                                      <a:buSzTx/>
                                      <a:buFontTx/>
                                      <a:buNone/>
                                      <a:tabLst/>
                                    </a:pPr>
                                    <a:r>
                                      <a:rPr lang="en-US" sz="1000" b="1" dirty="0" smtClean="0">
                                        <a:latin typeface="Calibri" pitchFamily="34" charset="0"/>
                                      </a:rPr>
                                      <a:t>Wake</a:t>
                                    </a:r>
                                    <a:endParaRPr kumimoji="0" lang="en-US" sz="1000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87" name="Rectangle 86"/>
                                <p:cNvSpPr/>
                                <p:nvPr/>
                              </p:nvSpPr>
                              <p:spPr bwMode="auto">
                                <a:xfrm>
                                  <a:off x="3980524" y="4072780"/>
                                  <a:ext cx="305893" cy="381000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  <p:txBody>
                                <a:bodyPr vert="horz" wrap="square" lIns="91440" tIns="45720" rIns="91440" bIns="45720" numCol="1" rtlCol="0" anchor="ctr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indent="0" algn="ctr" defTabSz="914400" rtl="0" eaLnBrk="0" fontAlgn="base" latinLnBrk="0" hangingPunct="0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lang="en-US" b="1" dirty="0" smtClean="0">
                                      <a:latin typeface="Calibri" pitchFamily="34" charset="0"/>
                                    </a:rPr>
                                    <a:t>D</a:t>
                                  </a:r>
                                  <a:endParaRPr kumimoji="0" lang="en-US" sz="1400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libri" pitchFamily="34" charset="0"/>
                                  </a:endParaRPr>
                                </a:p>
                              </p:txBody>
                            </p:sp>
                          </p:grpSp>
                          <p:cxnSp>
                            <p:nvCxnSpPr>
                              <p:cNvPr id="69" name="Straight Arrow Connector 68"/>
                              <p:cNvCxnSpPr/>
                              <p:nvPr/>
                            </p:nvCxnSpPr>
                            <p:spPr bwMode="auto">
                              <a:xfrm>
                                <a:off x="3000560" y="3417070"/>
                                <a:ext cx="0" cy="100670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rnd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miter lim="800000"/>
                                <a:headEnd type="none" w="lg" len="med"/>
                                <a:tailEnd type="none" w="lg" len="med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70" name="Straight Connector 69"/>
                              <p:cNvCxnSpPr/>
                              <p:nvPr/>
                            </p:nvCxnSpPr>
                            <p:spPr bwMode="auto">
                              <a:xfrm flipV="1">
                                <a:off x="927886" y="4791589"/>
                                <a:ext cx="6645182" cy="4795"/>
                              </a:xfrm>
                              <a:prstGeom prst="line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sm" len="sm"/>
                                <a:tailEnd type="none" w="sm" len="sm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73" name="Straight Arrow Connector 72"/>
                              <p:cNvCxnSpPr/>
                              <p:nvPr/>
                            </p:nvCxnSpPr>
                            <p:spPr bwMode="auto">
                              <a:xfrm>
                                <a:off x="3385352" y="3417070"/>
                                <a:ext cx="0" cy="100670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rnd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miter lim="800000"/>
                                <a:headEnd type="none" w="lg" len="med"/>
                                <a:tailEnd type="none" w="lg" len="med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74" name="Straight Arrow Connector 73"/>
                              <p:cNvCxnSpPr/>
                              <p:nvPr/>
                            </p:nvCxnSpPr>
                            <p:spPr bwMode="auto">
                              <a:xfrm>
                                <a:off x="2694667" y="4634010"/>
                                <a:ext cx="0" cy="100670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rnd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miter lim="800000"/>
                                <a:headEnd type="none" w="lg" len="med"/>
                                <a:tailEnd type="none" w="lg" len="med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75" name="Straight Arrow Connector 74"/>
                              <p:cNvCxnSpPr/>
                              <p:nvPr/>
                            </p:nvCxnSpPr>
                            <p:spPr bwMode="auto">
                              <a:xfrm flipH="1">
                                <a:off x="2309875" y="4689140"/>
                                <a:ext cx="384792" cy="0"/>
                              </a:xfrm>
                              <a:prstGeom prst="straightConnector1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ysDot"/>
                                <a:round/>
                                <a:headEnd type="triangle" w="med" len="sm"/>
                                <a:tailEnd type="triangle" w="med" len="sm"/>
                              </a:ln>
                              <a:effectLst/>
                            </p:spPr>
                          </p:cxnSp>
                          <p:sp>
                            <p:nvSpPr>
                              <p:cNvPr id="77" name="TextBox 76"/>
                              <p:cNvSpPr txBox="1"/>
                              <p:nvPr/>
                            </p:nvSpPr>
                            <p:spPr>
                              <a:xfrm>
                                <a:off x="2265760" y="4438124"/>
                                <a:ext cx="473021" cy="246221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1000" b="1" dirty="0" smtClean="0">
                                    <a:latin typeface="Calibri" pitchFamily="34" charset="0"/>
                                  </a:rPr>
                                  <a:t>SIFS</a:t>
                                </a:r>
                                <a:endParaRPr lang="en-US" sz="1000" b="1" dirty="0"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79" name="TextBox 78"/>
                              <p:cNvSpPr txBox="1"/>
                              <p:nvPr/>
                            </p:nvSpPr>
                            <p:spPr>
                              <a:xfrm>
                                <a:off x="6516209" y="4047805"/>
                                <a:ext cx="1008111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900" b="1" dirty="0" err="1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MoreData</a:t>
                                </a:r>
                                <a:r>
                                  <a:rPr lang="en-US" sz="900" b="1" dirty="0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=0</a:t>
                                </a:r>
                              </a:p>
                              <a:p>
                                <a:pPr algn="ctr"/>
                                <a:r>
                                  <a:rPr lang="en-US" sz="900" b="1" dirty="0" err="1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AckInd</a:t>
                                </a:r>
                                <a:r>
                                  <a:rPr lang="en-US" sz="900" b="1" dirty="0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=10</a:t>
                                </a:r>
                                <a:endParaRPr lang="en-US" sz="900" b="1" dirty="0">
                                  <a:solidFill>
                                    <a:srgbClr val="FFC000"/>
                                  </a:solidFill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cxnSp>
                            <p:nvCxnSpPr>
                              <p:cNvPr id="83" name="Straight Connector 82"/>
                              <p:cNvCxnSpPr/>
                              <p:nvPr/>
                            </p:nvCxnSpPr>
                            <p:spPr bwMode="auto">
                              <a:xfrm>
                                <a:off x="1644571" y="3834300"/>
                                <a:ext cx="144016" cy="206816"/>
                              </a:xfrm>
                              <a:prstGeom prst="line">
                                <a:avLst/>
                              </a:prstGeom>
                              <a:solidFill>
                                <a:schemeClr val="accent1"/>
                              </a:solidFill>
                              <a:ln w="25400" cap="flat" cmpd="sng" algn="ctr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prstDash val="solid"/>
                                <a:round/>
                                <a:headEnd type="none" w="lg" len="med"/>
                                <a:tailEnd type="triangle" w="med" len="sm"/>
                              </a:ln>
                              <a:effectLst/>
                            </p:spPr>
                          </p:cxnSp>
                        </p:grpSp>
                        <p:sp>
                          <p:nvSpPr>
                            <p:cNvPr id="55" name="TextBox 54"/>
                            <p:cNvSpPr txBox="1"/>
                            <p:nvPr/>
                          </p:nvSpPr>
                          <p:spPr>
                            <a:xfrm>
                              <a:off x="528367" y="2754422"/>
                              <a:ext cx="1307598" cy="46166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 anchor="ctr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US" b="1" dirty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libri" pitchFamily="34" charset="0"/>
                                </a:rPr>
                                <a:t>STA indicates buffered UL DATA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22" name="TextBox 121"/>
                          <p:cNvSpPr txBox="1"/>
                          <p:nvPr/>
                        </p:nvSpPr>
                        <p:spPr>
                          <a:xfrm>
                            <a:off x="2599360" y="2624434"/>
                            <a:ext cx="871965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900" b="1" dirty="0" err="1" smtClean="0">
                                <a:solidFill>
                                  <a:srgbClr val="FFCC00"/>
                                </a:solidFill>
                                <a:latin typeface="Calibri" pitchFamily="34" charset="0"/>
                              </a:rPr>
                              <a:t>MoreData</a:t>
                            </a:r>
                            <a:r>
                              <a:rPr lang="en-US" sz="900" b="1" dirty="0" smtClean="0">
                                <a:solidFill>
                                  <a:srgbClr val="FFCC00"/>
                                </a:solidFill>
                                <a:latin typeface="Calibri" pitchFamily="34" charset="0"/>
                              </a:rPr>
                              <a:t>=0</a:t>
                            </a:r>
                          </a:p>
                          <a:p>
                            <a:pPr algn="ctr"/>
                            <a:r>
                              <a:rPr lang="en-US" sz="900" b="1" dirty="0" err="1" smtClean="0">
                                <a:solidFill>
                                  <a:srgbClr val="FFCC00"/>
                                </a:solidFill>
                                <a:latin typeface="Calibri" pitchFamily="34" charset="0"/>
                              </a:rPr>
                              <a:t>AckInd</a:t>
                            </a:r>
                            <a:r>
                              <a:rPr lang="en-US" sz="900" b="1" dirty="0" smtClean="0">
                                <a:solidFill>
                                  <a:srgbClr val="FFCC00"/>
                                </a:solidFill>
                                <a:latin typeface="Calibri" pitchFamily="34" charset="0"/>
                              </a:rPr>
                              <a:t>=11</a:t>
                            </a:r>
                            <a:endParaRPr lang="en-US" sz="900" b="1" dirty="0">
                              <a:solidFill>
                                <a:srgbClr val="FFCC0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132" name="Straight Arrow Connector 131"/>
                        <p:cNvCxnSpPr/>
                        <p:nvPr/>
                      </p:nvCxnSpPr>
                      <p:spPr bwMode="auto">
                        <a:xfrm flipH="1">
                          <a:off x="3095836" y="3269974"/>
                          <a:ext cx="384792" cy="0"/>
                        </a:xfrm>
                        <a:prstGeom prst="straightConnector1">
                          <a:avLst/>
                        </a:prstGeom>
                        <a:solidFill>
                          <a:schemeClr val="accent1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ysDot"/>
                          <a:round/>
                          <a:headEnd type="triangle" w="med" len="sm"/>
                          <a:tailEnd type="triangle" w="med" len="sm"/>
                        </a:ln>
                        <a:effectLst/>
                      </p:spPr>
                    </p:cxnSp>
                  </p:grpSp>
                  <p:sp>
                    <p:nvSpPr>
                      <p:cNvPr id="144" name="TextBox 143"/>
                      <p:cNvSpPr txBox="1"/>
                      <p:nvPr/>
                    </p:nvSpPr>
                    <p:spPr>
                      <a:xfrm>
                        <a:off x="4427984" y="3269974"/>
                        <a:ext cx="504056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1000" b="1" dirty="0" smtClean="0">
                            <a:latin typeface="Calibri" pitchFamily="34" charset="0"/>
                          </a:rPr>
                          <a:t>SIFS</a:t>
                        </a:r>
                        <a:endParaRPr lang="en-US" sz="1000" b="1" dirty="0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45" name="Rectangle 144"/>
                      <p:cNvSpPr/>
                      <p:nvPr/>
                    </p:nvSpPr>
                    <p:spPr bwMode="auto">
                      <a:xfrm>
                        <a:off x="4177568" y="2774541"/>
                        <a:ext cx="305893" cy="381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b="1" dirty="0" smtClean="0">
                            <a:latin typeface="Calibri" pitchFamily="34" charset="0"/>
                          </a:rPr>
                          <a:t>A</a:t>
                        </a:r>
                        <a:endPara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46" name="TextBox 145"/>
                      <p:cNvSpPr txBox="1"/>
                      <p:nvPr/>
                    </p:nvSpPr>
                    <p:spPr>
                      <a:xfrm>
                        <a:off x="3894533" y="2405209"/>
                        <a:ext cx="871965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en-US" sz="900" b="1" dirty="0" err="1" smtClean="0">
                            <a:solidFill>
                              <a:srgbClr val="FFCC00"/>
                            </a:solidFill>
                            <a:latin typeface="Calibri" pitchFamily="34" charset="0"/>
                          </a:rPr>
                          <a:t>MoreData</a:t>
                        </a:r>
                        <a:r>
                          <a:rPr lang="en-US" sz="900" b="1" dirty="0" smtClean="0">
                            <a:solidFill>
                              <a:srgbClr val="FFCC00"/>
                            </a:solidFill>
                            <a:latin typeface="Calibri" pitchFamily="34" charset="0"/>
                          </a:rPr>
                          <a:t>=0</a:t>
                        </a:r>
                      </a:p>
                      <a:p>
                        <a:pPr algn="ctr"/>
                        <a:r>
                          <a:rPr lang="en-US" sz="900" b="1" dirty="0" err="1" smtClean="0">
                            <a:solidFill>
                              <a:srgbClr val="FFCC00"/>
                            </a:solidFill>
                            <a:latin typeface="Calibri" pitchFamily="34" charset="0"/>
                          </a:rPr>
                          <a:t>AckInd</a:t>
                        </a:r>
                        <a:r>
                          <a:rPr lang="en-US" sz="900" b="1" dirty="0" smtClean="0">
                            <a:solidFill>
                              <a:srgbClr val="FFCC00"/>
                            </a:solidFill>
                            <a:latin typeface="Calibri" pitchFamily="34" charset="0"/>
                          </a:rPr>
                          <a:t>=11</a:t>
                        </a:r>
                        <a:endParaRPr lang="en-US" sz="900" b="1" dirty="0">
                          <a:solidFill>
                            <a:srgbClr val="FFCC00"/>
                          </a:solidFill>
                          <a:latin typeface="Calibri" pitchFamily="34" charset="0"/>
                        </a:endParaRPr>
                      </a:p>
                    </p:txBody>
                  </p:sp>
                  <p:cxnSp>
                    <p:nvCxnSpPr>
                      <p:cNvPr id="147" name="Straight Arrow Connector 146"/>
                      <p:cNvCxnSpPr/>
                      <p:nvPr/>
                    </p:nvCxnSpPr>
                    <p:spPr bwMode="auto">
                      <a:xfrm>
                        <a:off x="4483461" y="3219639"/>
                        <a:ext cx="0" cy="10067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rnd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miter lim="800000"/>
                        <a:headEnd type="none" w="lg" len="med"/>
                        <a:tailEnd type="none" w="lg" len="med"/>
                      </a:ln>
                      <a:effectLst/>
                    </p:spPr>
                  </p:cxnSp>
                  <p:cxnSp>
                    <p:nvCxnSpPr>
                      <p:cNvPr id="148" name="Straight Arrow Connector 147"/>
                      <p:cNvCxnSpPr/>
                      <p:nvPr/>
                    </p:nvCxnSpPr>
                    <p:spPr bwMode="auto">
                      <a:xfrm>
                        <a:off x="4868253" y="3219639"/>
                        <a:ext cx="0" cy="10067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rnd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miter lim="800000"/>
                        <a:headEnd type="none" w="lg" len="med"/>
                        <a:tailEnd type="none" w="lg" len="med"/>
                      </a:ln>
                      <a:effectLst/>
                    </p:spPr>
                  </p:cxnSp>
                  <p:cxnSp>
                    <p:nvCxnSpPr>
                      <p:cNvPr id="149" name="Straight Arrow Connector 148"/>
                      <p:cNvCxnSpPr/>
                      <p:nvPr/>
                    </p:nvCxnSpPr>
                    <p:spPr bwMode="auto">
                      <a:xfrm flipH="1">
                        <a:off x="4483461" y="3269974"/>
                        <a:ext cx="384792" cy="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ysDot"/>
                        <a:round/>
                        <a:headEnd type="triangle" w="med" len="sm"/>
                        <a:tailEnd type="triangle" w="med" len="sm"/>
                      </a:ln>
                      <a:effectLst/>
                    </p:spPr>
                  </p:cxnSp>
                </p:grpSp>
                <p:cxnSp>
                  <p:nvCxnSpPr>
                    <p:cNvPr id="161" name="Straight Arrow Connector 160"/>
                    <p:cNvCxnSpPr/>
                    <p:nvPr/>
                  </p:nvCxnSpPr>
                  <p:spPr bwMode="auto">
                    <a:xfrm>
                      <a:off x="5877564" y="3212795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62" name="Straight Arrow Connector 161"/>
                    <p:cNvCxnSpPr/>
                    <p:nvPr/>
                  </p:nvCxnSpPr>
                  <p:spPr bwMode="auto">
                    <a:xfrm>
                      <a:off x="6262356" y="3212795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63" name="Straight Arrow Connector 162"/>
                    <p:cNvCxnSpPr/>
                    <p:nvPr/>
                  </p:nvCxnSpPr>
                  <p:spPr bwMode="auto">
                    <a:xfrm flipH="1">
                      <a:off x="5877562" y="3268492"/>
                      <a:ext cx="384792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triangle" w="med" len="sm"/>
                      <a:tailEnd type="triangle" w="med" len="sm"/>
                    </a:ln>
                    <a:effectLst/>
                  </p:spPr>
                </p:cxnSp>
                <p:sp>
                  <p:nvSpPr>
                    <p:cNvPr id="168" name="TextBox 167"/>
                    <p:cNvSpPr txBox="1"/>
                    <p:nvPr/>
                  </p:nvSpPr>
                  <p:spPr>
                    <a:xfrm>
                      <a:off x="5826732" y="3269974"/>
                      <a:ext cx="486453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000" b="1" dirty="0" smtClean="0">
                          <a:latin typeface="Calibri" pitchFamily="34" charset="0"/>
                        </a:rPr>
                        <a:t>SIFS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3" name="TextBox 182"/>
                    <p:cNvSpPr txBox="1"/>
                    <p:nvPr/>
                  </p:nvSpPr>
                  <p:spPr>
                    <a:xfrm>
                      <a:off x="6534300" y="4251898"/>
                      <a:ext cx="468052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000" b="1" dirty="0" smtClean="0">
                          <a:latin typeface="Calibri" pitchFamily="34" charset="0"/>
                        </a:rPr>
                        <a:t>SIFS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p:txBody>
                </p:sp>
                <p:cxnSp>
                  <p:nvCxnSpPr>
                    <p:cNvPr id="186" name="Straight Arrow Connector 185"/>
                    <p:cNvCxnSpPr/>
                    <p:nvPr/>
                  </p:nvCxnSpPr>
                  <p:spPr bwMode="auto">
                    <a:xfrm>
                      <a:off x="6575745" y="4447784"/>
                      <a:ext cx="0" cy="10067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rnd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  <a:headEnd type="none" w="lg" len="med"/>
                      <a:tailEnd type="none" w="lg" len="med"/>
                    </a:ln>
                    <a:effectLst/>
                  </p:spPr>
                </p:cxnSp>
                <p:cxnSp>
                  <p:nvCxnSpPr>
                    <p:cNvPr id="187" name="Straight Arrow Connector 186"/>
                    <p:cNvCxnSpPr/>
                    <p:nvPr/>
                  </p:nvCxnSpPr>
                  <p:spPr bwMode="auto">
                    <a:xfrm flipH="1">
                      <a:off x="6575745" y="4498119"/>
                      <a:ext cx="384792" cy="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triangle" w="med" len="sm"/>
                      <a:tailEnd type="triangle" w="med" len="sm"/>
                    </a:ln>
                    <a:effectLst/>
                  </p:spPr>
                </p:cxnSp>
                <p:sp>
                  <p:nvSpPr>
                    <p:cNvPr id="165" name="TextBox 164"/>
                    <p:cNvSpPr txBox="1"/>
                    <p:nvPr/>
                  </p:nvSpPr>
                  <p:spPr>
                    <a:xfrm>
                      <a:off x="5984513" y="2405209"/>
                      <a:ext cx="87196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9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MoreData</a:t>
                      </a:r>
                      <a:r>
                        <a:rPr lang="en-US" sz="9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=0</a:t>
                      </a:r>
                    </a:p>
                    <a:p>
                      <a:pPr algn="ctr"/>
                      <a:r>
                        <a:rPr lang="en-US" sz="900" b="1" dirty="0" err="1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AckInd</a:t>
                      </a:r>
                      <a:r>
                        <a:rPr lang="en-US" sz="900" b="1" dirty="0" smtClean="0">
                          <a:solidFill>
                            <a:srgbClr val="92D050"/>
                          </a:solidFill>
                          <a:latin typeface="Calibri" pitchFamily="34" charset="0"/>
                        </a:rPr>
                        <a:t>=00</a:t>
                      </a:r>
                      <a:endParaRPr lang="en-US" sz="900" b="1" dirty="0">
                        <a:solidFill>
                          <a:srgbClr val="92D050"/>
                        </a:solidFill>
                        <a:latin typeface="Calibri" pitchFamily="34" charset="0"/>
                      </a:endParaRPr>
                    </a:p>
                  </p:txBody>
                </p:sp>
              </p:grpSp>
              <p:sp>
                <p:nvSpPr>
                  <p:cNvPr id="193" name="TextBox 192"/>
                  <p:cNvSpPr txBox="1"/>
                  <p:nvPr/>
                </p:nvSpPr>
                <p:spPr>
                  <a:xfrm>
                    <a:off x="3564804" y="1359367"/>
                    <a:ext cx="273447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b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rPr>
                      <a:t>AP receives signal that STA completed UL DATA transfers, i.e. </a:t>
                    </a:r>
                    <a:r>
                      <a:rPr lang="en-US" b="1" dirty="0" err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rPr>
                      <a:t>MoreData</a:t>
                    </a:r>
                    <a:r>
                      <a:rPr lang="en-US" b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rPr>
                      <a:t>=0; continues TXOP with DL DATA</a:t>
                    </a:r>
                    <a:endParaRPr lang="en-US" b="1" dirty="0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</a:endParaRPr>
                  </a:p>
                </p:txBody>
              </p:sp>
            </p:grpSp>
            <p:cxnSp>
              <p:nvCxnSpPr>
                <p:cNvPr id="208" name="Straight Connector 207"/>
                <p:cNvCxnSpPr/>
                <p:nvPr/>
              </p:nvCxnSpPr>
              <p:spPr bwMode="auto">
                <a:xfrm flipH="1">
                  <a:off x="5378018" y="3822183"/>
                  <a:ext cx="277621" cy="87385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triangle" w="med" len="sm"/>
                </a:ln>
                <a:effectLst/>
              </p:spPr>
            </p:cxnSp>
            <p:cxnSp>
              <p:nvCxnSpPr>
                <p:cNvPr id="215" name="Straight Connector 214"/>
                <p:cNvCxnSpPr/>
                <p:nvPr/>
              </p:nvCxnSpPr>
              <p:spPr bwMode="auto">
                <a:xfrm flipH="1">
                  <a:off x="6717104" y="2005698"/>
                  <a:ext cx="285248" cy="406846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triangle" w="med" len="sm"/>
                </a:ln>
                <a:effectLst/>
              </p:spPr>
            </p:cxnSp>
            <p:sp>
              <p:nvSpPr>
                <p:cNvPr id="216" name="TextBox 215"/>
                <p:cNvSpPr txBox="1"/>
                <p:nvPr/>
              </p:nvSpPr>
              <p:spPr>
                <a:xfrm>
                  <a:off x="1151620" y="1698130"/>
                  <a:ext cx="1944216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</a:rPr>
                    <a:t>AP offer to allow STA to complete all UL DATA first</a:t>
                  </a:r>
                  <a:endParaRPr lang="en-US" b="1" dirty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00" name="Oval 199"/>
                <p:cNvSpPr/>
                <p:nvPr/>
              </p:nvSpPr>
              <p:spPr bwMode="auto">
                <a:xfrm>
                  <a:off x="6014396" y="2398568"/>
                  <a:ext cx="812200" cy="369332"/>
                </a:xfrm>
                <a:prstGeom prst="ellipse">
                  <a:avLst/>
                </a:prstGeom>
                <a:noFill/>
                <a:ln w="25400" cap="sq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84" name="Straight Arrow Connector 83"/>
              <p:cNvCxnSpPr/>
              <p:nvPr/>
            </p:nvCxnSpPr>
            <p:spPr bwMode="auto">
              <a:xfrm>
                <a:off x="4174454" y="4606845"/>
                <a:ext cx="0" cy="100670"/>
              </a:xfrm>
              <a:prstGeom prst="straightConnector1">
                <a:avLst/>
              </a:prstGeom>
              <a:solidFill>
                <a:schemeClr val="accent1"/>
              </a:solidFill>
              <a:ln w="25400" cap="rnd" cmpd="sng" algn="ctr">
                <a:solidFill>
                  <a:schemeClr val="bg1">
                    <a:lumMod val="50000"/>
                  </a:schemeClr>
                </a:solidFill>
                <a:prstDash val="solid"/>
                <a:miter lim="800000"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94" name="Straight Arrow Connector 93"/>
              <p:cNvCxnSpPr/>
              <p:nvPr/>
            </p:nvCxnSpPr>
            <p:spPr bwMode="auto">
              <a:xfrm flipH="1">
                <a:off x="3789662" y="4657180"/>
                <a:ext cx="384792" cy="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triangle" w="med" len="sm"/>
                <a:tailEnd type="triangle" w="med" len="sm"/>
              </a:ln>
              <a:effectLst/>
            </p:spPr>
          </p:cxnSp>
          <p:sp>
            <p:nvSpPr>
              <p:cNvPr id="95" name="TextBox 94"/>
              <p:cNvSpPr txBox="1"/>
              <p:nvPr/>
            </p:nvSpPr>
            <p:spPr>
              <a:xfrm>
                <a:off x="3742406" y="4410959"/>
                <a:ext cx="47302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Calibri" pitchFamily="34" charset="0"/>
                  </a:rPr>
                  <a:t>SIFS</a:t>
                </a:r>
                <a:endParaRPr lang="en-US" sz="1000" b="1" dirty="0">
                  <a:latin typeface="Calibri" pitchFamily="34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4868253" y="4374865"/>
                <a:ext cx="305893" cy="381000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latin typeface="Calibri" pitchFamily="34" charset="0"/>
                  </a:rPr>
                  <a:t>D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cxnSp>
            <p:nvCxnSpPr>
              <p:cNvPr id="103" name="Straight Arrow Connector 102"/>
              <p:cNvCxnSpPr/>
              <p:nvPr/>
            </p:nvCxnSpPr>
            <p:spPr bwMode="auto">
              <a:xfrm>
                <a:off x="5557890" y="4600782"/>
                <a:ext cx="0" cy="100670"/>
              </a:xfrm>
              <a:prstGeom prst="straightConnector1">
                <a:avLst/>
              </a:prstGeom>
              <a:solidFill>
                <a:schemeClr val="accent1"/>
              </a:solidFill>
              <a:ln w="25400" cap="rnd" cmpd="sng" algn="ctr">
                <a:solidFill>
                  <a:schemeClr val="bg1">
                    <a:lumMod val="50000"/>
                  </a:schemeClr>
                </a:solidFill>
                <a:prstDash val="solid"/>
                <a:miter lim="800000"/>
                <a:headEnd type="none" w="lg" len="med"/>
                <a:tailEnd type="none" w="lg" len="med"/>
              </a:ln>
              <a:effectLst/>
            </p:spPr>
          </p:cxnSp>
          <p:cxnSp>
            <p:nvCxnSpPr>
              <p:cNvPr id="104" name="Straight Arrow Connector 103"/>
              <p:cNvCxnSpPr/>
              <p:nvPr/>
            </p:nvCxnSpPr>
            <p:spPr bwMode="auto">
              <a:xfrm flipH="1">
                <a:off x="5171692" y="4651117"/>
                <a:ext cx="384792" cy="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triangle" w="med" len="sm"/>
                <a:tailEnd type="triangle" w="med" len="sm"/>
              </a:ln>
              <a:effectLst/>
            </p:spPr>
          </p:cxnSp>
          <p:sp>
            <p:nvSpPr>
              <p:cNvPr id="105" name="TextBox 104"/>
              <p:cNvSpPr txBox="1"/>
              <p:nvPr/>
            </p:nvSpPr>
            <p:spPr>
              <a:xfrm>
                <a:off x="5139623" y="4404896"/>
                <a:ext cx="473021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Calibri" pitchFamily="34" charset="0"/>
                  </a:rPr>
                  <a:t>SIFS</a:t>
                </a:r>
                <a:endParaRPr lang="en-US" sz="1000" b="1" dirty="0">
                  <a:latin typeface="Calibri" pitchFamily="34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5571671" y="2934202"/>
                <a:ext cx="305893" cy="381000"/>
              </a:xfrm>
              <a:prstGeom prst="rect">
                <a:avLst/>
              </a:prstGeom>
              <a:solidFill>
                <a:srgbClr val="FFC00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latin typeface="Calibri" pitchFamily="34" charset="0"/>
                  </a:rPr>
                  <a:t>A</a:t>
                </a:r>
                <a:endPara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3197590" y="4000662"/>
                <a:ext cx="871965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9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MoreData=1</a:t>
                </a:r>
              </a:p>
              <a:p>
                <a:pPr algn="ctr"/>
                <a:r>
                  <a:rPr lang="en-US" sz="9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AckInd</a:t>
                </a:r>
                <a:r>
                  <a:rPr lang="en-US" sz="9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=00</a:t>
                </a:r>
                <a:endParaRPr lang="en-US" sz="900" b="1" dirty="0">
                  <a:solidFill>
                    <a:srgbClr val="92D050"/>
                  </a:solidFill>
                  <a:latin typeface="Calibri" pitchFamily="34" charset="0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4585216" y="4005392"/>
                <a:ext cx="871965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9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MoreData</a:t>
                </a:r>
                <a:r>
                  <a:rPr lang="en-US" sz="9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=0</a:t>
                </a:r>
              </a:p>
              <a:p>
                <a:pPr algn="ctr"/>
                <a:r>
                  <a:rPr lang="en-US" sz="900" b="1" dirty="0" err="1" smtClean="0">
                    <a:solidFill>
                      <a:srgbClr val="92D050"/>
                    </a:solidFill>
                    <a:latin typeface="Calibri" pitchFamily="34" charset="0"/>
                  </a:rPr>
                  <a:t>AckInd</a:t>
                </a:r>
                <a:r>
                  <a:rPr lang="en-US" sz="900" b="1" dirty="0" smtClean="0">
                    <a:solidFill>
                      <a:srgbClr val="92D050"/>
                    </a:solidFill>
                    <a:latin typeface="Calibri" pitchFamily="34" charset="0"/>
                  </a:rPr>
                  <a:t>=00</a:t>
                </a:r>
                <a:endParaRPr lang="en-US" sz="900" b="1" dirty="0">
                  <a:solidFill>
                    <a:srgbClr val="92D050"/>
                  </a:solidFill>
                  <a:latin typeface="Calibri" pitchFamily="34" charset="0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5288634" y="2566916"/>
                <a:ext cx="871965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900" b="1" dirty="0" err="1" smtClean="0">
                    <a:solidFill>
                      <a:srgbClr val="FFCC00"/>
                    </a:solidFill>
                    <a:latin typeface="Calibri" pitchFamily="34" charset="0"/>
                  </a:rPr>
                  <a:t>MoreData</a:t>
                </a:r>
                <a:r>
                  <a:rPr lang="en-US" sz="900" b="1" dirty="0" smtClean="0">
                    <a:solidFill>
                      <a:srgbClr val="FFCC00"/>
                    </a:solidFill>
                    <a:latin typeface="Calibri" pitchFamily="34" charset="0"/>
                  </a:rPr>
                  <a:t>=1</a:t>
                </a:r>
              </a:p>
              <a:p>
                <a:pPr algn="ctr"/>
                <a:r>
                  <a:rPr lang="en-US" sz="900" b="1" dirty="0" err="1" smtClean="0">
                    <a:solidFill>
                      <a:srgbClr val="FFCC00"/>
                    </a:solidFill>
                    <a:latin typeface="Calibri" pitchFamily="34" charset="0"/>
                  </a:rPr>
                  <a:t>AckInd</a:t>
                </a:r>
                <a:r>
                  <a:rPr lang="en-US" sz="900" b="1" dirty="0" smtClean="0">
                    <a:solidFill>
                      <a:srgbClr val="FFCC00"/>
                    </a:solidFill>
                    <a:latin typeface="Calibri" pitchFamily="34" charset="0"/>
                  </a:rPr>
                  <a:t>=11</a:t>
                </a:r>
                <a:endParaRPr lang="en-US" sz="900" b="1" dirty="0">
                  <a:solidFill>
                    <a:srgbClr val="FFCC00"/>
                  </a:solidFill>
                  <a:latin typeface="Calibri" pitchFamily="34" charset="0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4615098" y="3990765"/>
                <a:ext cx="812200" cy="369332"/>
              </a:xfrm>
              <a:prstGeom prst="ellipse">
                <a:avLst/>
              </a:prstGeom>
              <a:noFill/>
              <a:ln w="25400" cap="sq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6737971" y="1866693"/>
                <a:ext cx="1290478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AP is done with DL DATA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5398197" y="3723663"/>
                <a:ext cx="1546746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STA indicates no more UL DATA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 bwMode="auto">
              <a:xfrm>
                <a:off x="2506907" y="2576752"/>
                <a:ext cx="860818" cy="188654"/>
              </a:xfrm>
              <a:prstGeom prst="ellipse">
                <a:avLst/>
              </a:prstGeom>
              <a:noFill/>
              <a:ln w="25400" cap="sq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 bwMode="auto">
              <a:xfrm>
                <a:off x="1532472" y="4021565"/>
                <a:ext cx="860818" cy="188654"/>
              </a:xfrm>
              <a:prstGeom prst="ellipse">
                <a:avLst/>
              </a:prstGeom>
              <a:noFill/>
              <a:ln w="25400" cap="sq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29" name="Straight Connector 128"/>
              <p:cNvCxnSpPr/>
              <p:nvPr/>
            </p:nvCxnSpPr>
            <p:spPr bwMode="auto">
              <a:xfrm>
                <a:off x="2594966" y="2269054"/>
                <a:ext cx="76443" cy="30769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triangle" w="med" len="sm"/>
              </a:ln>
              <a:effectLst/>
            </p:spPr>
          </p:cxnSp>
          <p:sp>
            <p:nvSpPr>
              <p:cNvPr id="131" name="Rectangle 130"/>
              <p:cNvSpPr/>
              <p:nvPr/>
            </p:nvSpPr>
            <p:spPr bwMode="auto">
              <a:xfrm>
                <a:off x="6962595" y="4379660"/>
                <a:ext cx="305893" cy="381000"/>
              </a:xfrm>
              <a:prstGeom prst="rect">
                <a:avLst/>
              </a:prstGeom>
              <a:solidFill>
                <a:srgbClr val="FFC000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latin typeface="Calibri" pitchFamily="34" charset="0"/>
                  </a:rPr>
                  <a:t>A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5318517" y="2560275"/>
                <a:ext cx="812200" cy="369332"/>
              </a:xfrm>
              <a:prstGeom prst="ellipse">
                <a:avLst/>
              </a:prstGeom>
              <a:noFill/>
              <a:ln w="25400" cap="sq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40" name="Straight Connector 139"/>
              <p:cNvCxnSpPr/>
              <p:nvPr/>
            </p:nvCxnSpPr>
            <p:spPr bwMode="auto">
              <a:xfrm>
                <a:off x="5484755" y="2167405"/>
                <a:ext cx="57458" cy="39287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triangle" w="med" len="sm"/>
              </a:ln>
              <a:effectLst/>
            </p:spPr>
          </p:cxnSp>
        </p:grpSp>
        <p:sp>
          <p:nvSpPr>
            <p:cNvPr id="154" name="TextBox 153"/>
            <p:cNvSpPr txBox="1"/>
            <p:nvPr/>
          </p:nvSpPr>
          <p:spPr>
            <a:xfrm flipH="1">
              <a:off x="6634824" y="5268419"/>
              <a:ext cx="148566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</a:rPr>
                <a:t>STA sleeps</a:t>
              </a:r>
              <a:endParaRPr lang="en-US" b="1" dirty="0">
                <a:latin typeface="Calibri" pitchFamily="34" charset="0"/>
              </a:endParaRPr>
            </a:p>
          </p:txBody>
        </p:sp>
        <p:cxnSp>
          <p:nvCxnSpPr>
            <p:cNvPr id="156" name="Straight Arrow Connector 155"/>
            <p:cNvCxnSpPr/>
            <p:nvPr/>
          </p:nvCxnSpPr>
          <p:spPr bwMode="auto">
            <a:xfrm flipV="1">
              <a:off x="7377653" y="4958731"/>
              <a:ext cx="1" cy="27685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</p:grp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PS-Poll for Downlink BU Procedure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graphicFrame>
        <p:nvGraphicFramePr>
          <p:cNvPr id="238" name="Table 2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628282"/>
              </p:ext>
            </p:extLst>
          </p:nvPr>
        </p:nvGraphicFramePr>
        <p:xfrm>
          <a:off x="2953104" y="4857328"/>
          <a:ext cx="351000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61"/>
                <a:gridCol w="697159"/>
                <a:gridCol w="2115684"/>
              </a:tblGrid>
              <a:tr h="2401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ACK Indication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Frame Types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40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ACK 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40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BA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40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0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Calibri" pitchFamily="34" charset="0"/>
                        </a:rPr>
                        <a:t>No Response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4015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 ACK, CTS or BA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85" name="Group 84"/>
          <p:cNvGrpSpPr/>
          <p:nvPr/>
        </p:nvGrpSpPr>
        <p:grpSpPr>
          <a:xfrm>
            <a:off x="575556" y="1676682"/>
            <a:ext cx="7932070" cy="3552518"/>
            <a:chOff x="381000" y="1456255"/>
            <a:chExt cx="7932070" cy="3552518"/>
          </a:xfrm>
        </p:grpSpPr>
        <p:grpSp>
          <p:nvGrpSpPr>
            <p:cNvPr id="81" name="Group 80"/>
            <p:cNvGrpSpPr/>
            <p:nvPr/>
          </p:nvGrpSpPr>
          <p:grpSpPr>
            <a:xfrm>
              <a:off x="431540" y="1843622"/>
              <a:ext cx="7881530" cy="3165151"/>
              <a:chOff x="431540" y="1843622"/>
              <a:chExt cx="7881530" cy="3165151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31540" y="1843622"/>
                <a:ext cx="7881530" cy="3165151"/>
                <a:chOff x="463180" y="2510307"/>
                <a:chExt cx="7881530" cy="3165151"/>
              </a:xfrm>
            </p:grpSpPr>
            <p:sp>
              <p:nvSpPr>
                <p:cNvPr id="101" name="TextBox 100"/>
                <p:cNvSpPr txBox="1"/>
                <p:nvPr/>
              </p:nvSpPr>
              <p:spPr>
                <a:xfrm>
                  <a:off x="4970233" y="3467405"/>
                  <a:ext cx="473021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SIFS</a:t>
                  </a:r>
                  <a:endParaRPr lang="en-US" sz="1100" b="1" dirty="0">
                    <a:latin typeface="Calibri" pitchFamily="34" charset="0"/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 flipH="1">
                  <a:off x="1304527" y="5213793"/>
                  <a:ext cx="1485660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STA wakes from sleep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50" name="Straight Arrow Connector 49"/>
                <p:cNvCxnSpPr/>
                <p:nvPr/>
              </p:nvCxnSpPr>
              <p:spPr bwMode="auto">
                <a:xfrm flipV="1">
                  <a:off x="2047356" y="4996439"/>
                  <a:ext cx="1" cy="276856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grpSp>
              <p:nvGrpSpPr>
                <p:cNvPr id="7" name="Group 100"/>
                <p:cNvGrpSpPr/>
                <p:nvPr/>
              </p:nvGrpSpPr>
              <p:grpSpPr>
                <a:xfrm>
                  <a:off x="6521952" y="4996439"/>
                  <a:ext cx="1822758" cy="677035"/>
                  <a:chOff x="6483358" y="4288687"/>
                  <a:chExt cx="1822758" cy="677035"/>
                </a:xfrm>
              </p:grpSpPr>
              <p:sp>
                <p:nvSpPr>
                  <p:cNvPr id="51" name="TextBox 50"/>
                  <p:cNvSpPr txBox="1"/>
                  <p:nvPr/>
                </p:nvSpPr>
                <p:spPr>
                  <a:xfrm flipH="1">
                    <a:off x="6483358" y="4504057"/>
                    <a:ext cx="18227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US" b="1" dirty="0" smtClean="0">
                        <a:latin typeface="Calibri" pitchFamily="34" charset="0"/>
                      </a:rPr>
                      <a:t>STA returns to sleep after MoreData=0 from AP</a:t>
                    </a:r>
                  </a:p>
                </p:txBody>
              </p:sp>
              <p:cxnSp>
                <p:nvCxnSpPr>
                  <p:cNvPr id="55" name="Straight Arrow Connector 54"/>
                  <p:cNvCxnSpPr/>
                  <p:nvPr/>
                </p:nvCxnSpPr>
                <p:spPr bwMode="auto">
                  <a:xfrm rot="5400000" flipH="1" flipV="1">
                    <a:off x="7256310" y="4427115"/>
                    <a:ext cx="276857" cy="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463180" y="3792249"/>
                  <a:ext cx="2102768" cy="64633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STA waits either ProbeDelay, or EDCA delay after AP-assisted sync frame [2]</a:t>
                  </a:r>
                  <a:r>
                    <a:rPr lang="en-US" dirty="0" smtClean="0">
                      <a:latin typeface="Calibri" pitchFamily="34" charset="0"/>
                    </a:rPr>
                    <a:t> 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grpSp>
              <p:nvGrpSpPr>
                <p:cNvPr id="9" name="Group 120"/>
                <p:cNvGrpSpPr/>
                <p:nvPr/>
              </p:nvGrpSpPr>
              <p:grpSpPr>
                <a:xfrm>
                  <a:off x="1192073" y="2971972"/>
                  <a:ext cx="6650128" cy="2024467"/>
                  <a:chOff x="1787246" y="2634163"/>
                  <a:chExt cx="6650128" cy="2024467"/>
                </a:xfrm>
              </p:grpSpPr>
              <p:grpSp>
                <p:nvGrpSpPr>
                  <p:cNvPr id="10" name="Group 24"/>
                  <p:cNvGrpSpPr/>
                  <p:nvPr/>
                </p:nvGrpSpPr>
                <p:grpSpPr>
                  <a:xfrm>
                    <a:off x="1873984" y="2861274"/>
                    <a:ext cx="6563390" cy="307777"/>
                    <a:chOff x="1523737" y="2665511"/>
                    <a:chExt cx="6563390" cy="307777"/>
                  </a:xfrm>
                </p:grpSpPr>
                <p:cxnSp>
                  <p:nvCxnSpPr>
                    <p:cNvPr id="67" name="Straight Connector 66"/>
                    <p:cNvCxnSpPr/>
                    <p:nvPr/>
                  </p:nvCxnSpPr>
                  <p:spPr bwMode="auto">
                    <a:xfrm>
                      <a:off x="1972610" y="2819400"/>
                      <a:ext cx="6114517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1523737" y="2665511"/>
                      <a:ext cx="5334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AP</a:t>
                      </a:r>
                      <a:endParaRPr lang="en-US" sz="1050" b="1" dirty="0">
                        <a:latin typeface="Calibri" pitchFamily="34" charset="0"/>
                      </a:endParaRPr>
                    </a:p>
                  </p:txBody>
                </p:sp>
              </p:grpSp>
              <p:grpSp>
                <p:nvGrpSpPr>
                  <p:cNvPr id="11" name="Group 40"/>
                  <p:cNvGrpSpPr/>
                  <p:nvPr/>
                </p:nvGrpSpPr>
                <p:grpSpPr>
                  <a:xfrm>
                    <a:off x="1787246" y="4077575"/>
                    <a:ext cx="6241258" cy="581055"/>
                    <a:chOff x="1813231" y="4541894"/>
                    <a:chExt cx="6241258" cy="581055"/>
                  </a:xfrm>
                </p:grpSpPr>
                <p:sp>
                  <p:nvSpPr>
                    <p:cNvPr id="60" name="Rectangle 59"/>
                    <p:cNvSpPr/>
                    <p:nvPr/>
                  </p:nvSpPr>
                  <p:spPr bwMode="auto">
                    <a:xfrm>
                      <a:off x="3028553" y="4541894"/>
                      <a:ext cx="1406401" cy="381000"/>
                    </a:xfrm>
                    <a:prstGeom prst="rect">
                      <a:avLst/>
                    </a:prstGeom>
                    <a:solidFill>
                      <a:srgbClr val="3399FF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latin typeface="Calibri" pitchFamily="34" charset="0"/>
                        </a:rPr>
                        <a:t>PS-POLL/DATA [3]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1813231" y="4769005"/>
                      <a:ext cx="62013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</a:rPr>
                        <a:t>STA</a:t>
                      </a:r>
                      <a:endParaRPr lang="en-US" sz="1050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62" name="Rectangle 61"/>
                    <p:cNvSpPr/>
                    <p:nvPr/>
                  </p:nvSpPr>
                  <p:spPr bwMode="auto">
                    <a:xfrm>
                      <a:off x="2668515" y="4922894"/>
                      <a:ext cx="5385974" cy="200055"/>
                    </a:xfrm>
                    <a:prstGeom prst="rect">
                      <a:avLst/>
                    </a:prstGeom>
                    <a:solidFill>
                      <a:schemeClr val="accent5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latin typeface="Calibri" pitchFamily="34" charset="0"/>
                        </a:rPr>
                        <a:t>Wake</a:t>
                      </a:r>
                      <a:endParaRPr kumimoji="0" 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</p:grpSp>
              <p:sp>
                <p:nvSpPr>
                  <p:cNvPr id="97" name="Rectangle 96"/>
                  <p:cNvSpPr/>
                  <p:nvPr/>
                </p:nvSpPr>
                <p:spPr bwMode="auto">
                  <a:xfrm>
                    <a:off x="6036043" y="2634163"/>
                    <a:ext cx="685800" cy="381000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b="1" dirty="0" smtClean="0">
                        <a:latin typeface="Calibri" pitchFamily="34" charset="0"/>
                      </a:rPr>
                      <a:t>DATA</a:t>
                    </a:r>
                    <a:endPara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  <p:sp>
                <p:nvSpPr>
                  <p:cNvPr id="98" name="Rectangle 97"/>
                  <p:cNvSpPr/>
                  <p:nvPr/>
                </p:nvSpPr>
                <p:spPr bwMode="auto">
                  <a:xfrm>
                    <a:off x="4879606" y="2634163"/>
                    <a:ext cx="685800" cy="381000"/>
                  </a:xfrm>
                  <a:prstGeom prst="rect">
                    <a:avLst/>
                  </a:prstGeom>
                  <a:solidFill>
                    <a:srgbClr val="FFC00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b="1" dirty="0" smtClean="0">
                        <a:latin typeface="Calibri" pitchFamily="34" charset="0"/>
                      </a:rPr>
                      <a:t>ACK</a:t>
                    </a:r>
                    <a:endParaRPr kumimoji="0" lang="en-US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5256076" y="2510307"/>
                  <a:ext cx="1044115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92D050"/>
                      </a:solidFill>
                      <a:latin typeface="Calibri" pitchFamily="34" charset="0"/>
                    </a:rPr>
                    <a:t>MoreData=0</a:t>
                  </a:r>
                </a:p>
                <a:p>
                  <a:pPr algn="ctr"/>
                  <a:r>
                    <a:rPr lang="en-US" b="1" dirty="0" err="1" smtClean="0">
                      <a:solidFill>
                        <a:srgbClr val="92D050"/>
                      </a:solidFill>
                      <a:latin typeface="Calibri" pitchFamily="34" charset="0"/>
                    </a:rPr>
                    <a:t>AckInd</a:t>
                  </a:r>
                  <a:r>
                    <a:rPr lang="en-US" b="1" dirty="0" smtClean="0">
                      <a:solidFill>
                        <a:srgbClr val="92D050"/>
                      </a:solidFill>
                      <a:latin typeface="Calibri" pitchFamily="34" charset="0"/>
                    </a:rPr>
                    <a:t>=00</a:t>
                  </a:r>
                  <a:endParaRPr lang="en-US" b="1" dirty="0">
                    <a:solidFill>
                      <a:srgbClr val="92D05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4103948" y="2510307"/>
                  <a:ext cx="1044115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  <a:latin typeface="Calibri" pitchFamily="34" charset="0"/>
                    </a:rPr>
                    <a:t>MoreData=1</a:t>
                  </a:r>
                </a:p>
                <a:p>
                  <a:pPr algn="ctr"/>
                  <a:r>
                    <a:rPr lang="en-US" b="1" dirty="0" err="1" smtClean="0">
                      <a:solidFill>
                        <a:srgbClr val="FFC000"/>
                      </a:solidFill>
                      <a:latin typeface="Calibri" pitchFamily="34" charset="0"/>
                    </a:rPr>
                    <a:t>AckInd</a:t>
                  </a:r>
                  <a:r>
                    <a:rPr lang="en-US" b="1" dirty="0" smtClean="0">
                      <a:solidFill>
                        <a:srgbClr val="FFC000"/>
                      </a:solidFill>
                      <a:latin typeface="Calibri" pitchFamily="34" charset="0"/>
                    </a:rPr>
                    <a:t>=11</a:t>
                  </a:r>
                  <a:endParaRPr lang="en-US" b="1" dirty="0">
                    <a:solidFill>
                      <a:srgbClr val="FFC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 bwMode="auto">
                <a:xfrm>
                  <a:off x="6595537" y="4415768"/>
                  <a:ext cx="685800" cy="381000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 smtClean="0">
                      <a:latin typeface="Calibri" pitchFamily="34" charset="0"/>
                    </a:rPr>
                    <a:t>ACK</a:t>
                  </a:r>
                  <a:endPara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2623420" y="3954103"/>
                  <a:ext cx="1180897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70C0"/>
                      </a:solidFill>
                      <a:latin typeface="Calibri" pitchFamily="34" charset="0"/>
                    </a:rPr>
                    <a:t>MoreData=0</a:t>
                  </a:r>
                </a:p>
                <a:p>
                  <a:pPr algn="ctr"/>
                  <a:r>
                    <a:rPr lang="en-US" b="1" dirty="0" err="1" smtClean="0">
                      <a:solidFill>
                        <a:srgbClr val="0070C0"/>
                      </a:solidFill>
                      <a:latin typeface="Calibri" pitchFamily="34" charset="0"/>
                    </a:rPr>
                    <a:t>AckInd</a:t>
                  </a:r>
                  <a:r>
                    <a:rPr lang="en-US" b="1" dirty="0" smtClean="0">
                      <a:solidFill>
                        <a:srgbClr val="0070C0"/>
                      </a:solidFill>
                      <a:latin typeface="Calibri" pitchFamily="34" charset="0"/>
                    </a:rPr>
                    <a:t>=00</a:t>
                  </a:r>
                  <a:endParaRPr lang="en-US" b="1" dirty="0">
                    <a:solidFill>
                      <a:srgbClr val="0070C0"/>
                    </a:solidFill>
                    <a:latin typeface="Calibri" pitchFamily="34" charset="0"/>
                  </a:endParaRPr>
                </a:p>
              </p:txBody>
            </p:sp>
            <p:cxnSp>
              <p:nvCxnSpPr>
                <p:cNvPr id="82" name="Straight Arrow Connector 81"/>
                <p:cNvCxnSpPr/>
                <p:nvPr/>
              </p:nvCxnSpPr>
              <p:spPr bwMode="auto">
                <a:xfrm flipH="1">
                  <a:off x="4970233" y="3467405"/>
                  <a:ext cx="470637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triangle" w="med" len="sm"/>
                  <a:tailEnd type="triangle" w="med" len="sm"/>
                </a:ln>
                <a:effectLst/>
              </p:spPr>
            </p:cxnSp>
            <p:cxnSp>
              <p:nvCxnSpPr>
                <p:cNvPr id="153" name="Straight Arrow Connector 152"/>
                <p:cNvCxnSpPr/>
                <p:nvPr/>
              </p:nvCxnSpPr>
              <p:spPr bwMode="auto">
                <a:xfrm>
                  <a:off x="4970233" y="3417070"/>
                  <a:ext cx="0" cy="100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rnd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flipV="1">
                  <a:off x="1727684" y="4796384"/>
                  <a:ext cx="6100757" cy="384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95" name="Straight Arrow Connector 194"/>
                <p:cNvCxnSpPr/>
                <p:nvPr/>
              </p:nvCxnSpPr>
              <p:spPr bwMode="auto">
                <a:xfrm flipH="1">
                  <a:off x="6126670" y="4689140"/>
                  <a:ext cx="470637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triangle" w="med" len="sm"/>
                  <a:tailEnd type="triangle" w="med" len="sm"/>
                </a:ln>
                <a:effectLst/>
              </p:spPr>
            </p:cxnSp>
            <p:cxnSp>
              <p:nvCxnSpPr>
                <p:cNvPr id="196" name="Straight Arrow Connector 195"/>
                <p:cNvCxnSpPr/>
                <p:nvPr/>
              </p:nvCxnSpPr>
              <p:spPr bwMode="auto">
                <a:xfrm>
                  <a:off x="6126670" y="4638805"/>
                  <a:ext cx="0" cy="100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rnd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08" name="Straight Arrow Connector 207"/>
                <p:cNvCxnSpPr/>
                <p:nvPr/>
              </p:nvCxnSpPr>
              <p:spPr bwMode="auto">
                <a:xfrm>
                  <a:off x="5440870" y="3417070"/>
                  <a:ext cx="0" cy="100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rnd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09" name="Straight Arrow Connector 208"/>
                <p:cNvCxnSpPr/>
                <p:nvPr/>
              </p:nvCxnSpPr>
              <p:spPr bwMode="auto">
                <a:xfrm>
                  <a:off x="4284433" y="4638805"/>
                  <a:ext cx="0" cy="100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rnd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11" name="Straight Arrow Connector 210"/>
                <p:cNvCxnSpPr/>
                <p:nvPr/>
              </p:nvCxnSpPr>
              <p:spPr bwMode="auto">
                <a:xfrm flipH="1">
                  <a:off x="3813796" y="4689140"/>
                  <a:ext cx="470637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triangle" w="med" len="sm"/>
                  <a:tailEnd type="triangle" w="med" len="sm"/>
                </a:ln>
                <a:effectLst/>
              </p:spPr>
            </p:cxnSp>
            <p:sp>
              <p:nvSpPr>
                <p:cNvPr id="214" name="TextBox 213"/>
                <p:cNvSpPr txBox="1"/>
                <p:nvPr/>
              </p:nvSpPr>
              <p:spPr>
                <a:xfrm>
                  <a:off x="6122516" y="4415768"/>
                  <a:ext cx="473021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SIFS</a:t>
                  </a:r>
                  <a:endParaRPr lang="en-US" sz="1100" b="1" dirty="0">
                    <a:latin typeface="Calibri" pitchFamily="34" charset="0"/>
                  </a:endParaRPr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>
                <a:xfrm>
                  <a:off x="3811412" y="4415768"/>
                  <a:ext cx="473021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latin typeface="Calibri" pitchFamily="34" charset="0"/>
                    </a:rPr>
                    <a:t>SIFS</a:t>
                  </a:r>
                  <a:endParaRPr lang="en-US" sz="1100" b="1" dirty="0">
                    <a:latin typeface="Calibri" pitchFamily="34" charset="0"/>
                  </a:endParaRPr>
                </a:p>
              </p:txBody>
            </p:sp>
            <p:sp>
              <p:nvSpPr>
                <p:cNvPr id="66" name="Oval 65"/>
                <p:cNvSpPr/>
                <p:nvPr/>
              </p:nvSpPr>
              <p:spPr bwMode="auto">
                <a:xfrm>
                  <a:off x="5004048" y="3467405"/>
                  <a:ext cx="396044" cy="276999"/>
                </a:xfrm>
                <a:prstGeom prst="ellipse">
                  <a:avLst/>
                </a:prstGeom>
                <a:noFill/>
                <a:ln w="25400" cap="sq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22" name="TextBox 221"/>
                <p:cNvSpPr txBox="1"/>
                <p:nvPr/>
              </p:nvSpPr>
              <p:spPr>
                <a:xfrm>
                  <a:off x="6417084" y="3954103"/>
                  <a:ext cx="1044115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FFC000"/>
                      </a:solidFill>
                      <a:latin typeface="Calibri" pitchFamily="34" charset="0"/>
                    </a:rPr>
                    <a:t>MoreData=0</a:t>
                  </a:r>
                </a:p>
                <a:p>
                  <a:pPr algn="ctr"/>
                  <a:r>
                    <a:rPr lang="en-US" b="1" dirty="0" err="1" smtClean="0">
                      <a:solidFill>
                        <a:srgbClr val="FFC000"/>
                      </a:solidFill>
                      <a:latin typeface="Calibri" pitchFamily="34" charset="0"/>
                    </a:rPr>
                    <a:t>AckInd</a:t>
                  </a:r>
                  <a:r>
                    <a:rPr lang="en-US" b="1" dirty="0" smtClean="0">
                      <a:solidFill>
                        <a:srgbClr val="FFC000"/>
                      </a:solidFill>
                      <a:latin typeface="Calibri" pitchFamily="34" charset="0"/>
                    </a:rPr>
                    <a:t>=10</a:t>
                  </a:r>
                  <a:endParaRPr lang="en-US" b="1" dirty="0">
                    <a:solidFill>
                      <a:srgbClr val="FFC000"/>
                    </a:solidFill>
                    <a:latin typeface="Calibri" pitchFamily="34" charset="0"/>
                  </a:endParaRPr>
                </a:p>
              </p:txBody>
            </p:sp>
            <p:cxnSp>
              <p:nvCxnSpPr>
                <p:cNvPr id="230" name="Straight Arrow Connector 229"/>
                <p:cNvCxnSpPr/>
                <p:nvPr/>
              </p:nvCxnSpPr>
              <p:spPr bwMode="auto">
                <a:xfrm>
                  <a:off x="2074484" y="4438580"/>
                  <a:ext cx="139653" cy="323707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sp>
              <p:nvSpPr>
                <p:cNvPr id="236" name="Oval 235"/>
                <p:cNvSpPr/>
                <p:nvPr/>
              </p:nvSpPr>
              <p:spPr bwMode="auto">
                <a:xfrm>
                  <a:off x="2659424" y="3963885"/>
                  <a:ext cx="1066800" cy="239812"/>
                </a:xfrm>
                <a:prstGeom prst="ellipse">
                  <a:avLst/>
                </a:prstGeom>
                <a:noFill/>
                <a:ln w="25400" cap="sq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37" name="Oval 236"/>
                <p:cNvSpPr/>
                <p:nvPr/>
              </p:nvSpPr>
              <p:spPr bwMode="auto">
                <a:xfrm>
                  <a:off x="3995936" y="2510307"/>
                  <a:ext cx="1174812" cy="461665"/>
                </a:xfrm>
                <a:prstGeom prst="ellipse">
                  <a:avLst/>
                </a:prstGeom>
                <a:noFill/>
                <a:ln w="25400" cap="sq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39" name="Straight Connector 238"/>
                <p:cNvCxnSpPr/>
                <p:nvPr/>
              </p:nvCxnSpPr>
              <p:spPr bwMode="auto">
                <a:xfrm>
                  <a:off x="3127476" y="3699641"/>
                  <a:ext cx="0" cy="254462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triangle" w="med" len="sm"/>
                </a:ln>
                <a:effectLst/>
              </p:spPr>
            </p:cxnSp>
            <p:cxnSp>
              <p:nvCxnSpPr>
                <p:cNvPr id="240" name="Straight Connector 239"/>
                <p:cNvCxnSpPr/>
                <p:nvPr/>
              </p:nvCxnSpPr>
              <p:spPr bwMode="auto">
                <a:xfrm>
                  <a:off x="3595528" y="2630771"/>
                  <a:ext cx="400408" cy="11042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triangle" w="med" len="sm"/>
                </a:ln>
                <a:effectLst/>
              </p:spPr>
            </p:cxnSp>
          </p:grpSp>
          <p:sp>
            <p:nvSpPr>
              <p:cNvPr id="253" name="TextBox 252"/>
              <p:cNvSpPr txBox="1"/>
              <p:nvPr/>
            </p:nvSpPr>
            <p:spPr>
              <a:xfrm>
                <a:off x="2182497" y="2800720"/>
                <a:ext cx="1889811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STA has no UL DATA 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59" name="Straight Connector 58"/>
              <p:cNvCxnSpPr/>
              <p:nvPr/>
            </p:nvCxnSpPr>
            <p:spPr bwMode="auto">
              <a:xfrm flipV="1">
                <a:off x="5184068" y="3083822"/>
                <a:ext cx="0" cy="20359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triangle" w="med" len="sm"/>
              </a:ln>
              <a:effectLst/>
            </p:spPr>
          </p:cxnSp>
          <p:sp>
            <p:nvSpPr>
              <p:cNvPr id="72" name="TextBox 71"/>
              <p:cNvSpPr txBox="1"/>
              <p:nvPr/>
            </p:nvSpPr>
            <p:spPr>
              <a:xfrm>
                <a:off x="4466402" y="3248980"/>
                <a:ext cx="1473749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>
                        <a:lumMod val="50000"/>
                      </a:schemeClr>
                    </a:solidFill>
                    <a:latin typeface="Calibri" pitchFamily="34" charset="0"/>
                  </a:rPr>
                  <a:t>AP uses ACK + SIFS time to retrieve BU for this STA</a:t>
                </a:r>
                <a:endParaRPr lang="en-US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381000" y="1456255"/>
              <a:ext cx="3330595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AP sends ACK with MoreData=1 to indicate DL BU present, and </a:t>
              </a:r>
              <a:r>
                <a:rPr lang="en-US" b="1" dirty="0" err="1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AckInd</a:t>
              </a:r>
              <a:r>
                <a:rPr lang="en-US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=11 to indicate to STA frame is sent after ACK+SIFS time. OR, AP may set </a:t>
              </a:r>
              <a:r>
                <a:rPr lang="en-US" b="1" dirty="0" err="1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AckInd</a:t>
              </a:r>
              <a:r>
                <a:rPr lang="en-US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=10 to default back to existing receive operation in PS mode </a:t>
              </a: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PS-Poll for Downlink BU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For speed frame exchange, when AP receives More Data set to 0 from a non-AP STA and AP has remaining BU for this STA, the AP may indicate 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More Data to 1, </a:t>
            </a:r>
            <a:r>
              <a:rPr lang="en-US" sz="1600" dirty="0" err="1" smtClean="0"/>
              <a:t>Ack</a:t>
            </a:r>
            <a:r>
              <a:rPr lang="en-US" sz="1600" dirty="0" smtClean="0"/>
              <a:t> Indication to 11 in ACK, and STA shall stay awake for downlink transmissions from AP after SIFS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More Data to 1, </a:t>
            </a:r>
            <a:r>
              <a:rPr lang="en-US" sz="1600" dirty="0" err="1" smtClean="0"/>
              <a:t>Ack</a:t>
            </a:r>
            <a:r>
              <a:rPr lang="en-US" sz="1600" dirty="0" smtClean="0"/>
              <a:t> Indication to 10 in ACK, and STA shall stay awake until AP sends downlink transmissions</a:t>
            </a:r>
          </a:p>
          <a:p>
            <a:pPr lvl="1">
              <a:buFont typeface="Times New Roman" pitchFamily="18" charset="0"/>
              <a:buChar char="−"/>
            </a:pPr>
            <a:r>
              <a:rPr lang="en-US" sz="1600" dirty="0" smtClean="0"/>
              <a:t>More Data to 0, </a:t>
            </a:r>
            <a:r>
              <a:rPr lang="en-US" sz="1600" dirty="0" err="1" smtClean="0"/>
              <a:t>Ack</a:t>
            </a:r>
            <a:r>
              <a:rPr lang="en-US" sz="1600" dirty="0" smtClean="0"/>
              <a:t> Indication to 10 in ACK, and STA may go back to sleep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Compatible with existing receive operation for STAs in PS mode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Compatible with other speed frame exchanges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No separate wake times for polling and data delivery exchanges for power conscious STAs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Simple AP design since there is no need for separate schedules for polling and DATA transmissions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Do you support the speed frame exchange for downlink BU procedure in slide 7?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No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9689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64846</TotalTime>
  <Words>1066</Words>
  <Application>Microsoft Office PowerPoint</Application>
  <PresentationFormat>On-screen Show (4:3)</PresentationFormat>
  <Paragraphs>300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</vt:lpstr>
      <vt:lpstr>Template</vt:lpstr>
      <vt:lpstr>Macro-Enabled Template</vt:lpstr>
      <vt:lpstr>PS-Poll for Downlink Bufferable Units</vt:lpstr>
      <vt:lpstr>PowerPoint Presentation</vt:lpstr>
      <vt:lpstr>PowerPoint Presentation</vt:lpstr>
      <vt:lpstr>Outline</vt:lpstr>
      <vt:lpstr>One Example of Speed Frame Exchange</vt:lpstr>
      <vt:lpstr>PS-Poll for Downlink BU Procedure</vt:lpstr>
      <vt:lpstr>PS-Poll for Downlink BU Procedure</vt:lpstr>
      <vt:lpstr>Conclusion</vt:lpstr>
      <vt:lpstr>Straw Poll</vt:lpstr>
      <vt:lpstr>References</vt:lpstr>
      <vt:lpstr>Appendix</vt:lpstr>
      <vt:lpstr>Another Example of Speed Frame Exchange</vt:lpstr>
      <vt:lpstr>Error Recovery</vt:lpstr>
      <vt:lpstr>Error Recovery</vt:lpstr>
      <vt:lpstr>Example of STA Regaining TXOP Entry</vt:lpstr>
    </vt:vector>
  </TitlesOfParts>
  <Company>Broadcom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PS-Poll for Downlink Bufferable Units</dc:title>
  <dc:creator>Eric Wong</dc:creator>
  <cp:lastModifiedBy>Broadcom</cp:lastModifiedBy>
  <cp:revision>602</cp:revision>
  <cp:lastPrinted>1998-02-10T13:28:06Z</cp:lastPrinted>
  <dcterms:created xsi:type="dcterms:W3CDTF">2009-12-02T19:05:24Z</dcterms:created>
  <dcterms:modified xsi:type="dcterms:W3CDTF">2012-11-09T10:41:32Z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-1959745953</vt:i4>
  </property>
  <property fmtid="{D5CDD505-2E9C-101B-9397-08002B2CF9AE}" pid="3" name="_NewReviewCycle">
    <vt:lpwstr/>
  </property>
  <property fmtid="{D5CDD505-2E9C-101B-9397-08002B2CF9AE}" pid="4" name="_EmailSubject">
    <vt:lpwstr>PS-Poll exchange from speed frame</vt:lpwstr>
  </property>
  <property fmtid="{D5CDD505-2E9C-101B-9397-08002B2CF9AE}" pid="5" name="_AuthorEmail">
    <vt:lpwstr>ewong@broadcom.com</vt:lpwstr>
  </property>
  <property fmtid="{D5CDD505-2E9C-101B-9397-08002B2CF9AE}" pid="6" name="_AuthorEmailDisplayName">
    <vt:lpwstr>Eric Wong</vt:lpwstr>
  </property>
  <property fmtid="{D5CDD505-2E9C-101B-9397-08002B2CF9AE}" pid="7" name="_PreviousAdHocReviewCycleID">
    <vt:i4>739878595</vt:i4>
  </property>
</Properties>
</file>