
<file path=[Content_Types].xml><?xml version="1.0" encoding="utf-8"?>
<Types xmlns="http://schemas.openxmlformats.org/package/2006/content-types">
  <Default Extension="bin" ContentType="application/vnd.openxmlformats-officedocument.oleObject"/>
  <Default Extension="wmf" ContentType="image/x-wmf"/>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68"/>
  </p:notesMasterIdLst>
  <p:handoutMasterIdLst>
    <p:handoutMasterId r:id="rId69"/>
  </p:handoutMasterIdLst>
  <p:sldIdLst>
    <p:sldId id="269" r:id="rId2"/>
    <p:sldId id="278" r:id="rId3"/>
    <p:sldId id="354" r:id="rId4"/>
    <p:sldId id="355" r:id="rId5"/>
    <p:sldId id="356" r:id="rId6"/>
    <p:sldId id="357" r:id="rId7"/>
    <p:sldId id="358" r:id="rId8"/>
    <p:sldId id="359" r:id="rId9"/>
    <p:sldId id="287" r:id="rId10"/>
    <p:sldId id="343" r:id="rId11"/>
    <p:sldId id="344" r:id="rId12"/>
    <p:sldId id="345" r:id="rId13"/>
    <p:sldId id="342" r:id="rId14"/>
    <p:sldId id="856" r:id="rId15"/>
    <p:sldId id="858" r:id="rId16"/>
    <p:sldId id="859" r:id="rId17"/>
    <p:sldId id="844" r:id="rId18"/>
    <p:sldId id="905" r:id="rId19"/>
    <p:sldId id="906" r:id="rId20"/>
    <p:sldId id="922" r:id="rId21"/>
    <p:sldId id="908" r:id="rId22"/>
    <p:sldId id="909" r:id="rId23"/>
    <p:sldId id="911" r:id="rId24"/>
    <p:sldId id="913" r:id="rId25"/>
    <p:sldId id="921" r:id="rId26"/>
    <p:sldId id="915" r:id="rId27"/>
    <p:sldId id="907" r:id="rId28"/>
    <p:sldId id="923" r:id="rId29"/>
    <p:sldId id="924" r:id="rId30"/>
    <p:sldId id="926" r:id="rId31"/>
    <p:sldId id="925" r:id="rId32"/>
    <p:sldId id="927" r:id="rId33"/>
    <p:sldId id="928" r:id="rId34"/>
    <p:sldId id="929" r:id="rId35"/>
    <p:sldId id="932" r:id="rId36"/>
    <p:sldId id="930" r:id="rId37"/>
    <p:sldId id="931" r:id="rId38"/>
    <p:sldId id="933" r:id="rId39"/>
    <p:sldId id="935" r:id="rId40"/>
    <p:sldId id="934" r:id="rId41"/>
    <p:sldId id="939" r:id="rId42"/>
    <p:sldId id="936" r:id="rId43"/>
    <p:sldId id="937" r:id="rId44"/>
    <p:sldId id="953" r:id="rId45"/>
    <p:sldId id="938" r:id="rId46"/>
    <p:sldId id="940" r:id="rId47"/>
    <p:sldId id="946" r:id="rId48"/>
    <p:sldId id="944" r:id="rId49"/>
    <p:sldId id="943" r:id="rId50"/>
    <p:sldId id="945" r:id="rId51"/>
    <p:sldId id="947" r:id="rId52"/>
    <p:sldId id="948" r:id="rId53"/>
    <p:sldId id="949" r:id="rId54"/>
    <p:sldId id="951" r:id="rId55"/>
    <p:sldId id="954" r:id="rId56"/>
    <p:sldId id="851" r:id="rId57"/>
    <p:sldId id="852" r:id="rId58"/>
    <p:sldId id="855" r:id="rId59"/>
    <p:sldId id="854" r:id="rId60"/>
    <p:sldId id="942" r:id="rId61"/>
    <p:sldId id="835" r:id="rId62"/>
    <p:sldId id="952" r:id="rId63"/>
    <p:sldId id="955" r:id="rId64"/>
    <p:sldId id="891" r:id="rId65"/>
    <p:sldId id="619" r:id="rId66"/>
    <p:sldId id="621" r:id="rId67"/>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627" autoAdjust="0"/>
    <p:restoredTop sz="94660" autoAdjust="0"/>
  </p:normalViewPr>
  <p:slideViewPr>
    <p:cSldViewPr>
      <p:cViewPr varScale="1">
        <p:scale>
          <a:sx n="71" d="100"/>
          <a:sy n="71" d="100"/>
        </p:scale>
        <p:origin x="-1500" y="-102"/>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18906"/>
    </p:cViewPr>
  </p:sorterViewPr>
  <p:notesViewPr>
    <p:cSldViewPr>
      <p:cViewPr>
        <p:scale>
          <a:sx n="100" d="100"/>
          <a:sy n="100" d="100"/>
        </p:scale>
        <p:origin x="-1770" y="-72"/>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image" Target="../media/image19.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5.wmf"/><Relationship Id="rId7" Type="http://schemas.openxmlformats.org/officeDocument/2006/relationships/image" Target="../media/image9.wmf"/><Relationship Id="rId2" Type="http://schemas.openxmlformats.org/officeDocument/2006/relationships/image" Target="../media/image4.wmf"/><Relationship Id="rId1" Type="http://schemas.openxmlformats.org/officeDocument/2006/relationships/image" Target="../media/image3.wmf"/><Relationship Id="rId6" Type="http://schemas.openxmlformats.org/officeDocument/2006/relationships/image" Target="../media/image8.wmf"/><Relationship Id="rId5" Type="http://schemas.openxmlformats.org/officeDocument/2006/relationships/image" Target="../media/image7.wmf"/><Relationship Id="rId4" Type="http://schemas.openxmlformats.org/officeDocument/2006/relationships/image" Target="../media/image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2.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16.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9" y="177284"/>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a:t>
            </a:r>
            <a:r>
              <a:rPr lang="en-US" dirty="0" smtClean="0"/>
              <a:t>802.11-12/1327r1</a:t>
            </a:r>
            <a:endParaRPr lang="en-US" dirty="0"/>
          </a:p>
        </p:txBody>
      </p:sp>
      <p:sp>
        <p:nvSpPr>
          <p:cNvPr id="3075" name="Rectangle 3"/>
          <p:cNvSpPr>
            <a:spLocks noGrp="1" noChangeArrowheads="1"/>
          </p:cNvSpPr>
          <p:nvPr>
            <p:ph type="dt" sz="quarter" idx="1"/>
          </p:nvPr>
        </p:nvSpPr>
        <p:spPr bwMode="auto">
          <a:xfrm>
            <a:off x="695325" y="177284"/>
            <a:ext cx="673261"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Nov 2012</a:t>
            </a:r>
            <a:endParaRPr lang="en-US" dirty="0"/>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2" y="97909"/>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smtClean="0"/>
              <a:t>doc.: IEEE 802.11-12/1327r1</a:t>
            </a:r>
            <a:endParaRPr lang="en-US" dirty="0"/>
          </a:p>
        </p:txBody>
      </p:sp>
      <p:sp>
        <p:nvSpPr>
          <p:cNvPr id="2051" name="Rectangle 3"/>
          <p:cNvSpPr>
            <a:spLocks noGrp="1" noChangeArrowheads="1"/>
          </p:cNvSpPr>
          <p:nvPr>
            <p:ph type="dt" idx="1"/>
          </p:nvPr>
        </p:nvSpPr>
        <p:spPr bwMode="auto">
          <a:xfrm>
            <a:off x="654050" y="97909"/>
            <a:ext cx="673261"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Nov 2012</a:t>
            </a:r>
            <a:endParaRPr lang="en-US" dirty="0"/>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smtClean="0"/>
              <a:t>Andrew Myles, Cisco</a:t>
            </a:r>
          </a:p>
        </p:txBody>
      </p:sp>
      <p:sp>
        <p:nvSpPr>
          <p:cNvPr id="51205" name="Rectangle 7"/>
          <p:cNvSpPr>
            <a:spLocks noGrp="1" noChangeArrowheads="1"/>
          </p:cNvSpPr>
          <p:nvPr>
            <p:ph type="sldNum" sz="quarter" idx="5"/>
          </p:nvPr>
        </p:nvSpPr>
        <p:spPr/>
        <p:txBody>
          <a:bodyPr/>
          <a:lstStyle/>
          <a:p>
            <a:pPr>
              <a:defRPr/>
            </a:pPr>
            <a:r>
              <a:rPr lang="en-US" smtClean="0"/>
              <a:t>Page </a:t>
            </a:r>
            <a:fld id="{BFD8823A-E707-449B-AE25-47FA80230A05}" type="slidenum">
              <a:rPr lang="en-US" smtClean="0"/>
              <a:pPr>
                <a:defRPr/>
              </a:pPr>
              <a:t>1</a:t>
            </a:fld>
            <a:endParaRPr lang="en-US" smtClean="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56E5F14E-E8B5-42D6-BD84-01B97E465C1A}"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8DD317A3-D690-4F17-9E83-74C2C73B6792}"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72F390CA-1134-46E8-8480-0E35050197A9}"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12338DD1-8D50-43B6-8296-8967F83C4388}"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xfrm>
            <a:off x="1154113" y="701675"/>
            <a:ext cx="4625975" cy="3468688"/>
          </a:xfrm>
          <a:ln/>
        </p:spPr>
      </p:sp>
      <p:sp>
        <p:nvSpPr>
          <p:cNvPr id="82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294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294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717C2B71-5217-49FA-BB7F-612415AC16D1}"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xfrm>
            <a:off x="1154113" y="701675"/>
            <a:ext cx="4625975" cy="3468688"/>
          </a:xfrm>
          <a:ln/>
        </p:spPr>
      </p:sp>
      <p:sp>
        <p:nvSpPr>
          <p:cNvPr id="839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397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397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3CDF5C47-13B2-412E-8739-FBBB07A745D2}"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xfrm>
            <a:off x="1154113" y="701675"/>
            <a:ext cx="4625975" cy="3468688"/>
          </a:xfrm>
          <a:ln/>
        </p:spPr>
      </p:sp>
      <p:sp>
        <p:nvSpPr>
          <p:cNvPr id="849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499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499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77BEC73B-27D1-411B-B56A-8F1692A48E39}" type="slidenum">
              <a:rPr lang="en-US" smtClean="0"/>
              <a:pPr>
                <a:defRPr/>
              </a:pPr>
              <a:t>56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3D1A59B5-D02F-49DB-BB03-3A8221519EA6}" type="slidenum">
              <a:rPr lang="en-US" smtClean="0"/>
              <a:pPr>
                <a:defRPr/>
              </a:pPr>
              <a:t>65</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2073216F-0B4B-4910-B495-C6A165BA6051}" type="slidenum">
              <a:rPr lang="en-US" smtClean="0"/>
              <a:pPr>
                <a:defRPr/>
              </a:pPr>
              <a:t>66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2228" name="Rectangle 6"/>
          <p:cNvSpPr>
            <a:spLocks noGrp="1" noChangeArrowheads="1"/>
          </p:cNvSpPr>
          <p:nvPr>
            <p:ph type="ftr" sz="quarter" idx="4"/>
          </p:nvPr>
        </p:nvSpPr>
        <p:spPr/>
        <p:txBody>
          <a:bodyPr/>
          <a:lstStyle/>
          <a:p>
            <a:pPr lvl="4">
              <a:defRPr/>
            </a:pPr>
            <a:r>
              <a:rPr lang="en-US" smtClean="0"/>
              <a:t>Andrew Myles, Cisco</a:t>
            </a:r>
          </a:p>
        </p:txBody>
      </p:sp>
      <p:sp>
        <p:nvSpPr>
          <p:cNvPr id="52229" name="Rectangle 7"/>
          <p:cNvSpPr>
            <a:spLocks noGrp="1" noChangeArrowheads="1"/>
          </p:cNvSpPr>
          <p:nvPr>
            <p:ph type="sldNum" sz="quarter" idx="5"/>
          </p:nvPr>
        </p:nvSpPr>
        <p:spPr/>
        <p:txBody>
          <a:bodyPr/>
          <a:lstStyle/>
          <a:p>
            <a:pPr>
              <a:defRPr/>
            </a:pPr>
            <a:r>
              <a:rPr lang="en-US" smtClean="0"/>
              <a:t>Page </a:t>
            </a:r>
            <a:fld id="{19B6D425-D6D0-4B30-A6C8-1418EA409DD4}" type="slidenum">
              <a:rPr lang="en-US" smtClean="0"/>
              <a:pPr>
                <a:defRPr/>
              </a:pPr>
              <a:t>2</a:t>
            </a:fld>
            <a:endParaRPr lang="en-US" smtClean="0"/>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065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3252" name="Rectangle 6"/>
          <p:cNvSpPr>
            <a:spLocks noGrp="1" noChangeArrowheads="1"/>
          </p:cNvSpPr>
          <p:nvPr>
            <p:ph type="ftr" sz="quarter" idx="4"/>
          </p:nvPr>
        </p:nvSpPr>
        <p:spPr/>
        <p:txBody>
          <a:bodyPr/>
          <a:lstStyle/>
          <a:p>
            <a:pPr lvl="4">
              <a:defRPr/>
            </a:pPr>
            <a:r>
              <a:rPr lang="en-US" smtClean="0"/>
              <a:t>Andrew Myles, Cisco</a:t>
            </a:r>
          </a:p>
        </p:txBody>
      </p:sp>
      <p:sp>
        <p:nvSpPr>
          <p:cNvPr id="53253" name="Rectangle 7"/>
          <p:cNvSpPr>
            <a:spLocks noGrp="1" noChangeArrowheads="1"/>
          </p:cNvSpPr>
          <p:nvPr>
            <p:ph type="sldNum" sz="quarter" idx="5"/>
          </p:nvPr>
        </p:nvSpPr>
        <p:spPr/>
        <p:txBody>
          <a:bodyPr/>
          <a:lstStyle/>
          <a:p>
            <a:pPr>
              <a:defRPr/>
            </a:pPr>
            <a:r>
              <a:rPr lang="en-US" smtClean="0"/>
              <a:t>Page </a:t>
            </a:r>
            <a:fld id="{D714710B-0E78-4141-A95B-9A5A4BFD5DF5}" type="slidenum">
              <a:rPr lang="en-US" smtClean="0"/>
              <a:pPr>
                <a:defRPr/>
              </a:pPr>
              <a:t>3</a:t>
            </a:fld>
            <a:endParaRPr lang="en-US" smtClean="0"/>
          </a:p>
        </p:txBody>
      </p:sp>
      <p:sp>
        <p:nvSpPr>
          <p:cNvPr id="70662" name="Rectangle 2"/>
          <p:cNvSpPr>
            <a:spLocks noGrp="1" noRot="1" noChangeAspect="1" noChangeArrowheads="1" noTextEdit="1"/>
          </p:cNvSpPr>
          <p:nvPr>
            <p:ph type="sldImg"/>
          </p:nvPr>
        </p:nvSpPr>
        <p:spPr>
          <a:xfrm>
            <a:off x="1147763" y="696913"/>
            <a:ext cx="4640262" cy="3479800"/>
          </a:xfrm>
          <a:ln/>
        </p:spPr>
      </p:sp>
      <p:sp>
        <p:nvSpPr>
          <p:cNvPr id="70663" name="Rectangle 3"/>
          <p:cNvSpPr>
            <a:spLocks noGrp="1" noChangeArrowheads="1"/>
          </p:cNvSpPr>
          <p:nvPr>
            <p:ph type="body" idx="1"/>
          </p:nvPr>
        </p:nvSpPr>
        <p:spPr>
          <a:xfrm>
            <a:off x="925513" y="4408488"/>
            <a:ext cx="5083175" cy="417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168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4276" name="Rectangle 6"/>
          <p:cNvSpPr>
            <a:spLocks noGrp="1" noChangeArrowheads="1"/>
          </p:cNvSpPr>
          <p:nvPr>
            <p:ph type="ftr" sz="quarter" idx="4"/>
          </p:nvPr>
        </p:nvSpPr>
        <p:spPr/>
        <p:txBody>
          <a:bodyPr/>
          <a:lstStyle/>
          <a:p>
            <a:pPr lvl="4">
              <a:defRPr/>
            </a:pPr>
            <a:r>
              <a:rPr lang="en-US" smtClean="0"/>
              <a:t>Andrew Myles, Cisco</a:t>
            </a:r>
          </a:p>
        </p:txBody>
      </p:sp>
      <p:sp>
        <p:nvSpPr>
          <p:cNvPr id="54277" name="Rectangle 7"/>
          <p:cNvSpPr>
            <a:spLocks noGrp="1" noChangeArrowheads="1"/>
          </p:cNvSpPr>
          <p:nvPr>
            <p:ph type="sldNum" sz="quarter" idx="5"/>
          </p:nvPr>
        </p:nvSpPr>
        <p:spPr/>
        <p:txBody>
          <a:bodyPr/>
          <a:lstStyle/>
          <a:p>
            <a:pPr>
              <a:defRPr/>
            </a:pPr>
            <a:r>
              <a:rPr lang="en-US" smtClean="0"/>
              <a:t>Page </a:t>
            </a:r>
            <a:fld id="{972DD287-CCE1-45CF-91C8-3D490BF8139B}" type="slidenum">
              <a:rPr lang="en-US" smtClean="0"/>
              <a:pPr>
                <a:defRPr/>
              </a:pPr>
              <a:t>4</a:t>
            </a:fld>
            <a:endParaRPr lang="en-US" smtClean="0"/>
          </a:p>
        </p:txBody>
      </p:sp>
      <p:sp>
        <p:nvSpPr>
          <p:cNvPr id="71686" name="Rectangle 2"/>
          <p:cNvSpPr>
            <a:spLocks noGrp="1" noRot="1" noChangeAspect="1" noChangeArrowheads="1" noTextEdit="1"/>
          </p:cNvSpPr>
          <p:nvPr>
            <p:ph type="sldImg"/>
          </p:nvPr>
        </p:nvSpPr>
        <p:spPr>
          <a:xfrm>
            <a:off x="1155700" y="701675"/>
            <a:ext cx="4624388" cy="3468688"/>
          </a:xfrm>
          <a:ln/>
        </p:spPr>
      </p:sp>
      <p:sp>
        <p:nvSpPr>
          <p:cNvPr id="71687" name="Rectangle 3"/>
          <p:cNvSpPr>
            <a:spLocks noGrp="1" noChangeArrowheads="1"/>
          </p:cNvSpPr>
          <p:nvPr>
            <p:ph type="body" idx="1"/>
          </p:nvPr>
        </p:nvSpPr>
        <p:spPr>
          <a:xfrm>
            <a:off x="923925" y="4406900"/>
            <a:ext cx="5086350" cy="41798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2707"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5300" name="Rectangle 6"/>
          <p:cNvSpPr>
            <a:spLocks noGrp="1" noChangeArrowheads="1"/>
          </p:cNvSpPr>
          <p:nvPr>
            <p:ph type="ftr" sz="quarter" idx="4"/>
          </p:nvPr>
        </p:nvSpPr>
        <p:spPr/>
        <p:txBody>
          <a:bodyPr/>
          <a:lstStyle/>
          <a:p>
            <a:pPr lvl="4">
              <a:defRPr/>
            </a:pPr>
            <a:r>
              <a:rPr lang="en-US" smtClean="0"/>
              <a:t>Andrew Myles, Cisco</a:t>
            </a:r>
          </a:p>
        </p:txBody>
      </p:sp>
      <p:sp>
        <p:nvSpPr>
          <p:cNvPr id="55301" name="Rectangle 7"/>
          <p:cNvSpPr>
            <a:spLocks noGrp="1" noChangeArrowheads="1"/>
          </p:cNvSpPr>
          <p:nvPr>
            <p:ph type="sldNum" sz="quarter" idx="5"/>
          </p:nvPr>
        </p:nvSpPr>
        <p:spPr/>
        <p:txBody>
          <a:bodyPr/>
          <a:lstStyle/>
          <a:p>
            <a:pPr>
              <a:defRPr/>
            </a:pPr>
            <a:r>
              <a:rPr lang="en-US" smtClean="0"/>
              <a:t>Page </a:t>
            </a:r>
            <a:fld id="{2BA88B58-2B16-4A5A-910E-BD1FBDB31182}" type="slidenum">
              <a:rPr lang="en-US" smtClean="0"/>
              <a:pPr>
                <a:defRPr/>
              </a:pPr>
              <a:t>5</a:t>
            </a:fld>
            <a:endParaRPr lang="en-US" smtClean="0"/>
          </a:p>
        </p:txBody>
      </p:sp>
      <p:sp>
        <p:nvSpPr>
          <p:cNvPr id="72710" name="Rectangle 2"/>
          <p:cNvSpPr>
            <a:spLocks noGrp="1" noRot="1" noChangeAspect="1" noChangeArrowheads="1" noTextEdit="1"/>
          </p:cNvSpPr>
          <p:nvPr>
            <p:ph type="sldImg"/>
          </p:nvPr>
        </p:nvSpPr>
        <p:spPr>
          <a:xfrm>
            <a:off x="1155700" y="701675"/>
            <a:ext cx="4624388" cy="3468688"/>
          </a:xfrm>
          <a:ln/>
        </p:spPr>
      </p:sp>
      <p:sp>
        <p:nvSpPr>
          <p:cNvPr id="72711" name="Rectangle 3"/>
          <p:cNvSpPr>
            <a:spLocks noGrp="1" noChangeArrowheads="1"/>
          </p:cNvSpPr>
          <p:nvPr>
            <p:ph type="body" idx="1"/>
          </p:nvPr>
        </p:nvSpPr>
        <p:spPr>
          <a:xfrm>
            <a:off x="923925" y="4406900"/>
            <a:ext cx="5086350" cy="41798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373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6324" name="Rectangle 6"/>
          <p:cNvSpPr>
            <a:spLocks noGrp="1" noChangeArrowheads="1"/>
          </p:cNvSpPr>
          <p:nvPr>
            <p:ph type="ftr" sz="quarter" idx="4"/>
          </p:nvPr>
        </p:nvSpPr>
        <p:spPr/>
        <p:txBody>
          <a:bodyPr/>
          <a:lstStyle/>
          <a:p>
            <a:pPr lvl="4">
              <a:defRPr/>
            </a:pPr>
            <a:r>
              <a:rPr lang="en-US" smtClean="0"/>
              <a:t>Andrew Myles, Cisco</a:t>
            </a:r>
          </a:p>
        </p:txBody>
      </p:sp>
      <p:sp>
        <p:nvSpPr>
          <p:cNvPr id="56325" name="Rectangle 7"/>
          <p:cNvSpPr>
            <a:spLocks noGrp="1" noChangeArrowheads="1"/>
          </p:cNvSpPr>
          <p:nvPr>
            <p:ph type="sldNum" sz="quarter" idx="5"/>
          </p:nvPr>
        </p:nvSpPr>
        <p:spPr/>
        <p:txBody>
          <a:bodyPr/>
          <a:lstStyle/>
          <a:p>
            <a:pPr>
              <a:defRPr/>
            </a:pPr>
            <a:r>
              <a:rPr lang="en-US" smtClean="0"/>
              <a:t>Page </a:t>
            </a:r>
            <a:fld id="{21310D61-AA23-49B9-BD74-A202965D152B}" type="slidenum">
              <a:rPr lang="en-US" smtClean="0"/>
              <a:pPr>
                <a:defRPr/>
              </a:pPr>
              <a:t>6</a:t>
            </a:fld>
            <a:endParaRPr lang="en-US" smtClean="0"/>
          </a:p>
        </p:txBody>
      </p:sp>
      <p:sp>
        <p:nvSpPr>
          <p:cNvPr id="73734" name="Rectangle 2"/>
          <p:cNvSpPr>
            <a:spLocks noGrp="1" noRot="1" noChangeAspect="1" noChangeArrowheads="1" noTextEdit="1"/>
          </p:cNvSpPr>
          <p:nvPr>
            <p:ph type="sldImg"/>
          </p:nvPr>
        </p:nvSpPr>
        <p:spPr>
          <a:xfrm>
            <a:off x="1147763" y="696913"/>
            <a:ext cx="4640262" cy="3479800"/>
          </a:xfrm>
          <a:ln/>
        </p:spPr>
      </p:sp>
      <p:sp>
        <p:nvSpPr>
          <p:cNvPr id="73735" name="Rectangle 3"/>
          <p:cNvSpPr>
            <a:spLocks noGrp="1" noChangeArrowheads="1"/>
          </p:cNvSpPr>
          <p:nvPr>
            <p:ph type="body" idx="1"/>
          </p:nvPr>
        </p:nvSpPr>
        <p:spPr>
          <a:xfrm>
            <a:off x="925513" y="4408488"/>
            <a:ext cx="5083175" cy="417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475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7348" name="Rectangle 6"/>
          <p:cNvSpPr>
            <a:spLocks noGrp="1" noChangeArrowheads="1"/>
          </p:cNvSpPr>
          <p:nvPr>
            <p:ph type="ftr" sz="quarter" idx="4"/>
          </p:nvPr>
        </p:nvSpPr>
        <p:spPr/>
        <p:txBody>
          <a:bodyPr/>
          <a:lstStyle/>
          <a:p>
            <a:pPr lvl="4">
              <a:defRPr/>
            </a:pPr>
            <a:r>
              <a:rPr lang="en-US" smtClean="0"/>
              <a:t>Andrew Myles, Cisco</a:t>
            </a:r>
          </a:p>
        </p:txBody>
      </p:sp>
      <p:sp>
        <p:nvSpPr>
          <p:cNvPr id="57349" name="Rectangle 7"/>
          <p:cNvSpPr>
            <a:spLocks noGrp="1" noChangeArrowheads="1"/>
          </p:cNvSpPr>
          <p:nvPr>
            <p:ph type="sldNum" sz="quarter" idx="5"/>
          </p:nvPr>
        </p:nvSpPr>
        <p:spPr/>
        <p:txBody>
          <a:bodyPr/>
          <a:lstStyle/>
          <a:p>
            <a:pPr>
              <a:defRPr/>
            </a:pPr>
            <a:r>
              <a:rPr lang="en-US" smtClean="0"/>
              <a:t>Page </a:t>
            </a:r>
            <a:fld id="{2F2DCEF6-C877-4C89-94C1-267D9DBAA387}" type="slidenum">
              <a:rPr lang="en-US" smtClean="0"/>
              <a:pPr>
                <a:defRPr/>
              </a:pPr>
              <a:t>7</a:t>
            </a:fld>
            <a:endParaRPr lang="en-US" smtClean="0"/>
          </a:p>
        </p:txBody>
      </p:sp>
      <p:sp>
        <p:nvSpPr>
          <p:cNvPr id="74758" name="Rectangle 2"/>
          <p:cNvSpPr>
            <a:spLocks noGrp="1" noRot="1" noChangeAspect="1" noChangeArrowheads="1" noTextEdit="1"/>
          </p:cNvSpPr>
          <p:nvPr>
            <p:ph type="sldImg"/>
          </p:nvPr>
        </p:nvSpPr>
        <p:spPr>
          <a:xfrm>
            <a:off x="1146175" y="695325"/>
            <a:ext cx="4641850" cy="3481388"/>
          </a:xfrm>
          <a:ln/>
        </p:spPr>
      </p:sp>
      <p:sp>
        <p:nvSpPr>
          <p:cNvPr id="74759" name="Rectangle 3"/>
          <p:cNvSpPr>
            <a:spLocks noGrp="1" noChangeArrowheads="1"/>
          </p:cNvSpPr>
          <p:nvPr>
            <p:ph type="body" idx="1"/>
          </p:nvPr>
        </p:nvSpPr>
        <p:spPr>
          <a:xfrm>
            <a:off x="693738" y="4408488"/>
            <a:ext cx="5546725" cy="4176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577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8372" name="Rectangle 6"/>
          <p:cNvSpPr>
            <a:spLocks noGrp="1" noChangeArrowheads="1"/>
          </p:cNvSpPr>
          <p:nvPr>
            <p:ph type="ftr" sz="quarter" idx="4"/>
          </p:nvPr>
        </p:nvSpPr>
        <p:spPr/>
        <p:txBody>
          <a:bodyPr/>
          <a:lstStyle/>
          <a:p>
            <a:pPr lvl="4">
              <a:defRPr/>
            </a:pPr>
            <a:r>
              <a:rPr lang="en-US" smtClean="0"/>
              <a:t>Andrew Myles, Cisco</a:t>
            </a:r>
          </a:p>
        </p:txBody>
      </p:sp>
      <p:sp>
        <p:nvSpPr>
          <p:cNvPr id="58373" name="Rectangle 7"/>
          <p:cNvSpPr>
            <a:spLocks noGrp="1" noChangeArrowheads="1"/>
          </p:cNvSpPr>
          <p:nvPr>
            <p:ph type="sldNum" sz="quarter" idx="5"/>
          </p:nvPr>
        </p:nvSpPr>
        <p:spPr/>
        <p:txBody>
          <a:bodyPr/>
          <a:lstStyle/>
          <a:p>
            <a:pPr>
              <a:defRPr/>
            </a:pPr>
            <a:r>
              <a:rPr lang="en-US" smtClean="0"/>
              <a:t>Page </a:t>
            </a:r>
            <a:fld id="{D0B0B235-776B-46DB-AFBD-00C204351477}" type="slidenum">
              <a:rPr lang="en-US" smtClean="0"/>
              <a:pPr>
                <a:defRPr/>
              </a:pPr>
              <a:t>8</a:t>
            </a:fld>
            <a:endParaRPr lang="en-US" smtClean="0"/>
          </a:p>
        </p:txBody>
      </p:sp>
      <p:sp>
        <p:nvSpPr>
          <p:cNvPr id="75782" name="Rectangle 2"/>
          <p:cNvSpPr>
            <a:spLocks noGrp="1" noChangeArrowheads="1"/>
          </p:cNvSpPr>
          <p:nvPr>
            <p:ph type="body" idx="1"/>
          </p:nvPr>
        </p:nvSpPr>
        <p:spPr>
          <a:xfrm>
            <a:off x="923925" y="4254500"/>
            <a:ext cx="5086350" cy="417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58" tIns="44779" rIns="91158" bIns="44779"/>
          <a:lstStyle/>
          <a:p>
            <a:pPr defTabSz="914400"/>
            <a:endParaRPr lang="en-US" smtClean="0"/>
          </a:p>
        </p:txBody>
      </p:sp>
      <p:sp>
        <p:nvSpPr>
          <p:cNvPr id="75783" name="Rectangle 3"/>
          <p:cNvSpPr>
            <a:spLocks noGrp="1" noRot="1" noChangeAspect="1" noChangeArrowheads="1" noTextEdit="1"/>
          </p:cNvSpPr>
          <p:nvPr>
            <p:ph type="sldImg"/>
          </p:nvPr>
        </p:nvSpPr>
        <p:spPr>
          <a:xfrm>
            <a:off x="1146175" y="695325"/>
            <a:ext cx="4641850" cy="3481388"/>
          </a:xfrm>
          <a:ln cap="flat"/>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9396" name="Rectangle 6"/>
          <p:cNvSpPr>
            <a:spLocks noGrp="1" noChangeArrowheads="1"/>
          </p:cNvSpPr>
          <p:nvPr>
            <p:ph type="ftr" sz="quarter" idx="4"/>
          </p:nvPr>
        </p:nvSpPr>
        <p:spPr/>
        <p:txBody>
          <a:bodyPr/>
          <a:lstStyle/>
          <a:p>
            <a:pPr lvl="4">
              <a:defRPr/>
            </a:pPr>
            <a:r>
              <a:rPr lang="en-US" smtClean="0"/>
              <a:t>Andrew Myles, Cisco</a:t>
            </a:r>
          </a:p>
        </p:txBody>
      </p:sp>
      <p:sp>
        <p:nvSpPr>
          <p:cNvPr id="59397" name="Rectangle 7"/>
          <p:cNvSpPr>
            <a:spLocks noGrp="1" noChangeArrowheads="1"/>
          </p:cNvSpPr>
          <p:nvPr>
            <p:ph type="sldNum" sz="quarter" idx="5"/>
          </p:nvPr>
        </p:nvSpPr>
        <p:spPr/>
        <p:txBody>
          <a:bodyPr/>
          <a:lstStyle/>
          <a:p>
            <a:pPr>
              <a:defRPr/>
            </a:pPr>
            <a:r>
              <a:rPr lang="en-US" smtClean="0"/>
              <a:t>Page </a:t>
            </a:r>
            <a:fld id="{B32371F6-024C-497B-815E-D0E3294E1347}" type="slidenum">
              <a:rPr lang="en-US" smtClean="0"/>
              <a:pPr>
                <a:defRPr/>
              </a:pPr>
              <a:t>9</a:t>
            </a:fld>
            <a:endParaRPr lang="en-US" smtClean="0"/>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292521" y="364819"/>
            <a:ext cx="3152979"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a:t>
            </a:r>
            <a:r>
              <a:rPr lang="en-US" sz="1600" b="1" dirty="0" smtClean="0">
                <a:latin typeface="Arial" pitchFamily="34" charset="0"/>
              </a:rPr>
              <a:t>802.11-12/1327r1</a:t>
            </a:r>
            <a:endParaRPr lang="en-US" sz="1600" b="1" dirty="0">
              <a:latin typeface="Arial" pitchFamily="34" charset="0"/>
            </a:endParaRPr>
          </a:p>
          <a:p>
            <a:pPr marL="457200" lvl="4" algn="r" eaLnBrk="0" hangingPunct="0"/>
            <a:endParaRPr lang="en-US" sz="1600" b="1" dirty="0">
              <a:latin typeface="Arial" pitchFamily="34" charset="0"/>
            </a:endParaRP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userDrawn="1"/>
        </p:nvSpPr>
        <p:spPr bwMode="auto">
          <a:xfrm>
            <a:off x="685800" y="380842"/>
            <a:ext cx="95699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smtClean="0">
                <a:latin typeface="Arial" pitchFamily="34" charset="0"/>
              </a:rPr>
              <a:t>Nov  </a:t>
            </a:r>
            <a:r>
              <a:rPr lang="en-US" sz="1600" b="1" dirty="0">
                <a:latin typeface="Arial" pitchFamily="34" charset="0"/>
              </a:rPr>
              <a:t>2012</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mentor.ieee.org/802.11/dcn/12/11-12-1303-00-0jtc-minutes-for-jtc1-in-july-in-san-diego.docx"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Microsoft_Word_97_-_2003_Document1.doc"/><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1.w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2.w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8" Type="http://schemas.openxmlformats.org/officeDocument/2006/relationships/image" Target="../media/image5.wmf"/><Relationship Id="rId13" Type="http://schemas.openxmlformats.org/officeDocument/2006/relationships/oleObject" Target="../embeddings/oleObject7.bin"/><Relationship Id="rId3" Type="http://schemas.openxmlformats.org/officeDocument/2006/relationships/oleObject" Target="../embeddings/oleObject2.bin"/><Relationship Id="rId7" Type="http://schemas.openxmlformats.org/officeDocument/2006/relationships/oleObject" Target="../embeddings/oleObject4.bin"/><Relationship Id="rId12" Type="http://schemas.openxmlformats.org/officeDocument/2006/relationships/image" Target="../media/image7.wmf"/><Relationship Id="rId2" Type="http://schemas.openxmlformats.org/officeDocument/2006/relationships/slideLayout" Target="../slideLayouts/slideLayout1.xml"/><Relationship Id="rId16" Type="http://schemas.openxmlformats.org/officeDocument/2006/relationships/image" Target="../media/image9.wmf"/><Relationship Id="rId1" Type="http://schemas.openxmlformats.org/officeDocument/2006/relationships/vmlDrawing" Target="../drawings/vmlDrawing3.vml"/><Relationship Id="rId6" Type="http://schemas.openxmlformats.org/officeDocument/2006/relationships/image" Target="../media/image4.wmf"/><Relationship Id="rId11" Type="http://schemas.openxmlformats.org/officeDocument/2006/relationships/oleObject" Target="../embeddings/oleObject6.bin"/><Relationship Id="rId5" Type="http://schemas.openxmlformats.org/officeDocument/2006/relationships/oleObject" Target="../embeddings/oleObject3.bin"/><Relationship Id="rId15" Type="http://schemas.openxmlformats.org/officeDocument/2006/relationships/oleObject" Target="../embeddings/oleObject8.bin"/><Relationship Id="rId10" Type="http://schemas.openxmlformats.org/officeDocument/2006/relationships/image" Target="../media/image6.wmf"/><Relationship Id="rId4" Type="http://schemas.openxmlformats.org/officeDocument/2006/relationships/image" Target="../media/image3.wmf"/><Relationship Id="rId9" Type="http://schemas.openxmlformats.org/officeDocument/2006/relationships/oleObject" Target="../embeddings/oleObject5.bin"/><Relationship Id="rId14" Type="http://schemas.openxmlformats.org/officeDocument/2006/relationships/image" Target="../media/image8.w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xml"/><Relationship Id="rId1" Type="http://schemas.openxmlformats.org/officeDocument/2006/relationships/vmlDrawing" Target="../drawings/vmlDrawing4.vml"/><Relationship Id="rId4" Type="http://schemas.openxmlformats.org/officeDocument/2006/relationships/image" Target="../media/image10.w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xml"/><Relationship Id="rId1" Type="http://schemas.openxmlformats.org/officeDocument/2006/relationships/vmlDrawing" Target="../drawings/vmlDrawing5.vml"/><Relationship Id="rId4" Type="http://schemas.openxmlformats.org/officeDocument/2006/relationships/image" Target="../media/image11.w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tandards.ieee.org/board/pat/pat-material.html"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hyperlink" Target="http://standards.ieee.org/board/pat/index.html"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hyperlink" Target="GB/T%2028455-2012" TargetMode="Externa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8" Type="http://schemas.openxmlformats.org/officeDocument/2006/relationships/image" Target="../media/image14.wmf"/><Relationship Id="rId3" Type="http://schemas.openxmlformats.org/officeDocument/2006/relationships/oleObject" Target="../embeddings/oleObject11.bin"/><Relationship Id="rId7" Type="http://schemas.openxmlformats.org/officeDocument/2006/relationships/oleObject" Target="../embeddings/oleObject13.bin"/><Relationship Id="rId2" Type="http://schemas.openxmlformats.org/officeDocument/2006/relationships/slideLayout" Target="../slideLayouts/slideLayout1.xml"/><Relationship Id="rId1" Type="http://schemas.openxmlformats.org/officeDocument/2006/relationships/vmlDrawing" Target="../drawings/vmlDrawing6.vml"/><Relationship Id="rId6" Type="http://schemas.openxmlformats.org/officeDocument/2006/relationships/image" Target="../media/image13.wmf"/><Relationship Id="rId5" Type="http://schemas.openxmlformats.org/officeDocument/2006/relationships/oleObject" Target="../embeddings/oleObject12.bin"/><Relationship Id="rId4" Type="http://schemas.openxmlformats.org/officeDocument/2006/relationships/image" Target="../media/image12.wmf"/></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1.xml"/><Relationship Id="rId1" Type="http://schemas.openxmlformats.org/officeDocument/2006/relationships/vmlDrawing" Target="../drawings/vmlDrawing7.vml"/><Relationship Id="rId4" Type="http://schemas.openxmlformats.org/officeDocument/2006/relationships/image" Target="../media/image15.wmf"/></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1.xml"/><Relationship Id="rId1" Type="http://schemas.openxmlformats.org/officeDocument/2006/relationships/vmlDrawing" Target="../drawings/vmlDrawing8.vml"/><Relationship Id="rId6" Type="http://schemas.openxmlformats.org/officeDocument/2006/relationships/image" Target="../media/image17.wmf"/><Relationship Id="rId5" Type="http://schemas.openxmlformats.org/officeDocument/2006/relationships/oleObject" Target="../embeddings/oleObject16.bin"/><Relationship Id="rId4" Type="http://schemas.openxmlformats.org/officeDocument/2006/relationships/image" Target="../media/image16.wmf"/></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1.xml"/><Relationship Id="rId1" Type="http://schemas.openxmlformats.org/officeDocument/2006/relationships/vmlDrawing" Target="../drawings/vmlDrawing9.vml"/><Relationship Id="rId4" Type="http://schemas.openxmlformats.org/officeDocument/2006/relationships/image" Target="../media/image18.wmf"/></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8" Type="http://schemas.openxmlformats.org/officeDocument/2006/relationships/image" Target="../media/image21.wmf"/><Relationship Id="rId3" Type="http://schemas.openxmlformats.org/officeDocument/2006/relationships/oleObject" Target="../embeddings/oleObject18.bin"/><Relationship Id="rId7" Type="http://schemas.openxmlformats.org/officeDocument/2006/relationships/oleObject" Target="../embeddings/oleObject20.bin"/><Relationship Id="rId2" Type="http://schemas.openxmlformats.org/officeDocument/2006/relationships/slideLayout" Target="../slideLayouts/slideLayout1.xml"/><Relationship Id="rId1" Type="http://schemas.openxmlformats.org/officeDocument/2006/relationships/vmlDrawing" Target="../drawings/vmlDrawing10.vml"/><Relationship Id="rId6" Type="http://schemas.openxmlformats.org/officeDocument/2006/relationships/image" Target="../media/image20.wmf"/><Relationship Id="rId5" Type="http://schemas.openxmlformats.org/officeDocument/2006/relationships/oleObject" Target="../embeddings/oleObject19.bin"/><Relationship Id="rId4" Type="http://schemas.openxmlformats.org/officeDocument/2006/relationships/image" Target="../media/image19.wmf"/></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hyperlink" Target="http://kjs.miit.gov.cn/n11293472/n11295040/n11298073/14475671.html" TargetMode="Externa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1.xml"/><Relationship Id="rId1" Type="http://schemas.openxmlformats.org/officeDocument/2006/relationships/vmlDrawing" Target="../drawings/vmlDrawing11.vml"/><Relationship Id="rId4" Type="http://schemas.openxmlformats.org/officeDocument/2006/relationships/image" Target="../media/image22.wmf"/></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tandards.ieee.org/faqs/affiliationFAQ.html"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hyperlink" Target="http://standards.ieee.org/board/pat/pat-slideset.ppt" TargetMode="External"/><Relationship Id="rId5" Type="http://schemas.openxmlformats.org/officeDocument/2006/relationships/hyperlink" Target="http://www.ieee.org/web/membership/ethics/code_ethics.html" TargetMode="External"/><Relationship Id="rId4" Type="http://schemas.openxmlformats.org/officeDocument/2006/relationships/hyperlink" Target="http://standards.ieee.org/resources/antitrust-guidelines.pdf"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smtClean="0"/>
              <a:t>Andrew Myles, Cisco</a:t>
            </a:r>
            <a:endParaRPr lang="en-US"/>
          </a:p>
        </p:txBody>
      </p:sp>
      <p:sp>
        <p:nvSpPr>
          <p:cNvPr id="8" name="Slide Number Placeholder 5"/>
          <p:cNvSpPr>
            <a:spLocks noGrp="1"/>
          </p:cNvSpPr>
          <p:nvPr>
            <p:ph type="sldNum" sz="quarter" idx="11"/>
          </p:nvPr>
        </p:nvSpPr>
        <p:spPr/>
        <p:txBody>
          <a:bodyPr/>
          <a:lstStyle/>
          <a:p>
            <a:pPr>
              <a:defRPr/>
            </a:pPr>
            <a:r>
              <a:rPr lang="en-US" smtClean="0"/>
              <a:t>Slide </a:t>
            </a:r>
            <a:fld id="{C81347C9-C12F-43D2-B3D1-D523E0829A79}" type="slidenum">
              <a:rPr lang="en-US" smtClean="0"/>
              <a:pPr>
                <a:defRPr/>
              </a:pPr>
              <a:t>1</a:t>
            </a:fld>
            <a:endParaRPr lang="en-US"/>
          </a:p>
        </p:txBody>
      </p:sp>
      <p:sp>
        <p:nvSpPr>
          <p:cNvPr id="1029" name="Rectangle 2"/>
          <p:cNvSpPr>
            <a:spLocks noGrp="1" noChangeArrowheads="1"/>
          </p:cNvSpPr>
          <p:nvPr>
            <p:ph type="title"/>
          </p:nvPr>
        </p:nvSpPr>
        <p:spPr/>
        <p:txBody>
          <a:bodyPr anchor="ctr"/>
          <a:lstStyle/>
          <a:p>
            <a:pPr algn="ctr">
              <a:defRPr/>
            </a:pPr>
            <a:r>
              <a:rPr lang="en-US" dirty="0" smtClean="0">
                <a:solidFill>
                  <a:schemeClr val="accent2">
                    <a:lumMod val="75000"/>
                  </a:schemeClr>
                </a:solidFill>
              </a:rPr>
              <a:t>IEEE 802 JTC1 Standing Committee</a:t>
            </a:r>
            <a:br>
              <a:rPr lang="en-US" dirty="0" smtClean="0">
                <a:solidFill>
                  <a:schemeClr val="accent2">
                    <a:lumMod val="75000"/>
                  </a:schemeClr>
                </a:solidFill>
              </a:rPr>
            </a:br>
            <a:r>
              <a:rPr lang="en-US" dirty="0" smtClean="0">
                <a:solidFill>
                  <a:schemeClr val="accent2">
                    <a:lumMod val="75000"/>
                  </a:schemeClr>
                </a:solidFill>
              </a:rPr>
              <a:t>November 2012 agenda</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smtClean="0">
                <a:solidFill>
                  <a:schemeClr val="accent2">
                    <a:lumMod val="75000"/>
                  </a:schemeClr>
                </a:solidFill>
              </a:rPr>
              <a:t>13 November 2012</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a:latin typeface="Arial" pitchFamily="34" charset="0"/>
              </a:rPr>
              <a:t>Authors:</a:t>
            </a:r>
            <a:endParaRPr lang="en-US" sz="1600">
              <a:latin typeface="Arial" pitchFamily="34" charset="0"/>
            </a:endParaRPr>
          </a:p>
        </p:txBody>
      </p:sp>
      <p:graphicFrame>
        <p:nvGraphicFramePr>
          <p:cNvPr id="2" name="Table 1"/>
          <p:cNvGraphicFramePr>
            <a:graphicFrameLocks noGrp="1"/>
          </p:cNvGraphicFramePr>
          <p:nvPr/>
        </p:nvGraphicFramePr>
        <p:xfrm>
          <a:off x="685800" y="3429000"/>
          <a:ext cx="7696200" cy="741364"/>
        </p:xfrm>
        <a:graphic>
          <a:graphicData uri="http://schemas.openxmlformats.org/drawingml/2006/table">
            <a:tbl>
              <a:tblPr firstRow="1" bandRow="1">
                <a:tableStyleId>{5C22544A-7EE6-4342-B048-85BDC9FD1C3A}</a:tableStyleId>
              </a:tblPr>
              <a:tblGrid>
                <a:gridCol w="1924050"/>
                <a:gridCol w="1924050"/>
                <a:gridCol w="1924050"/>
                <a:gridCol w="1924050"/>
              </a:tblGrid>
              <a:tr h="370682">
                <a:tc>
                  <a:txBody>
                    <a:bodyPr/>
                    <a:lstStyle/>
                    <a:p>
                      <a:pPr>
                        <a:spcAft>
                          <a:spcPts val="0"/>
                        </a:spcAft>
                      </a:pPr>
                      <a:r>
                        <a:rPr lang="en-US" sz="1200" b="1" kern="0" dirty="0">
                          <a:effectLst/>
                          <a:latin typeface="Arial"/>
                        </a:rPr>
                        <a:t>Name</a:t>
                      </a:r>
                      <a:endParaRPr lang="en-AU" sz="1200" b="1" kern="0" dirty="0">
                        <a:effectLst/>
                        <a:latin typeface="Times New Roman"/>
                      </a:endParaRPr>
                    </a:p>
                  </a:txBody>
                  <a:tcPr marL="68580" marR="68580" marT="0" marB="0" anchor="ctr"/>
                </a:tc>
                <a:tc>
                  <a:txBody>
                    <a:bodyPr/>
                    <a:lstStyle/>
                    <a:p>
                      <a:pPr>
                        <a:spcAft>
                          <a:spcPts val="0"/>
                        </a:spcAft>
                      </a:pPr>
                      <a:r>
                        <a:rPr lang="en-US" sz="1200" b="1">
                          <a:effectLst/>
                          <a:latin typeface="Arial"/>
                          <a:ea typeface="Times New Roman"/>
                        </a:rPr>
                        <a:t>Company</a:t>
                      </a:r>
                      <a:endParaRPr lang="en-AU" sz="1200">
                        <a:effectLst/>
                        <a:latin typeface="Times New Roman"/>
                        <a:ea typeface="Times New Roman"/>
                      </a:endParaRPr>
                    </a:p>
                  </a:txBody>
                  <a:tcPr marL="68580" marR="68580" marT="0" marB="0" anchor="ctr"/>
                </a:tc>
                <a:tc>
                  <a:txBody>
                    <a:bodyPr/>
                    <a:lstStyle/>
                    <a:p>
                      <a:pPr>
                        <a:spcAft>
                          <a:spcPts val="0"/>
                        </a:spcAft>
                      </a:pPr>
                      <a:r>
                        <a:rPr lang="en-US" sz="1200" b="1">
                          <a:effectLst/>
                          <a:latin typeface="Arial"/>
                          <a:ea typeface="Times New Roman"/>
                        </a:rPr>
                        <a:t>Phone</a:t>
                      </a:r>
                      <a:endParaRPr lang="en-AU" sz="1200">
                        <a:effectLst/>
                        <a:latin typeface="Times New Roman"/>
                        <a:ea typeface="Times New Roman"/>
                      </a:endParaRPr>
                    </a:p>
                  </a:txBody>
                  <a:tcPr marL="68580" marR="68580" marT="0" marB="0" anchor="ctr"/>
                </a:tc>
                <a:tc>
                  <a:txBody>
                    <a:bodyPr/>
                    <a:lstStyle/>
                    <a:p>
                      <a:pPr>
                        <a:spcAft>
                          <a:spcPts val="0"/>
                        </a:spcAft>
                      </a:pPr>
                      <a:r>
                        <a:rPr lang="en-US" sz="1200" b="1">
                          <a:effectLst/>
                          <a:latin typeface="Arial"/>
                          <a:ea typeface="Times New Roman"/>
                        </a:rPr>
                        <a:t>email</a:t>
                      </a:r>
                      <a:endParaRPr lang="en-AU" sz="1200">
                        <a:effectLst/>
                        <a:latin typeface="Times New Roman"/>
                        <a:ea typeface="Times New Roman"/>
                      </a:endParaRPr>
                    </a:p>
                  </a:txBody>
                  <a:tcPr marL="68580" marR="68580" marT="0" marB="0" anchor="ctr"/>
                </a:tc>
              </a:tr>
              <a:tr h="370682">
                <a:tc>
                  <a:txBody>
                    <a:bodyPr/>
                    <a:lstStyle/>
                    <a:p>
                      <a:pPr>
                        <a:spcAft>
                          <a:spcPts val="0"/>
                        </a:spcAft>
                      </a:pPr>
                      <a:r>
                        <a:rPr lang="en-US" sz="1200">
                          <a:effectLst/>
                          <a:latin typeface="Arial"/>
                          <a:ea typeface="Times New Roman"/>
                        </a:rPr>
                        <a:t>Andrew Myles</a:t>
                      </a:r>
                      <a:endParaRPr lang="en-AU" sz="1200">
                        <a:effectLst/>
                        <a:latin typeface="Times New Roman"/>
                        <a:ea typeface="Times New Roman"/>
                      </a:endParaRPr>
                    </a:p>
                  </a:txBody>
                  <a:tcPr marL="68580" marR="68580" marT="0" marB="0" anchor="ctr"/>
                </a:tc>
                <a:tc>
                  <a:txBody>
                    <a:bodyPr/>
                    <a:lstStyle/>
                    <a:p>
                      <a:pPr>
                        <a:spcAft>
                          <a:spcPts val="0"/>
                        </a:spcAft>
                      </a:pPr>
                      <a:r>
                        <a:rPr lang="en-US" sz="1200">
                          <a:effectLst/>
                          <a:latin typeface="Arial"/>
                          <a:ea typeface="Times New Roman"/>
                        </a:rPr>
                        <a:t>Cisco</a:t>
                      </a:r>
                      <a:endParaRPr lang="en-AU" sz="1200">
                        <a:effectLst/>
                        <a:latin typeface="Times New Roman"/>
                        <a:ea typeface="Times New Roman"/>
                      </a:endParaRPr>
                    </a:p>
                  </a:txBody>
                  <a:tcPr marL="68580" marR="68580" marT="0" marB="0" anchor="ctr"/>
                </a:tc>
                <a:tc>
                  <a:txBody>
                    <a:bodyPr/>
                    <a:lstStyle/>
                    <a:p>
                      <a:pPr marL="21590" indent="-21590">
                        <a:spcAft>
                          <a:spcPts val="0"/>
                        </a:spcAft>
                      </a:pPr>
                      <a:r>
                        <a:rPr lang="en-US" sz="1200">
                          <a:effectLst/>
                          <a:latin typeface="Arial"/>
                          <a:ea typeface="Times New Roman"/>
                        </a:rPr>
                        <a:t>+61 2 84461010</a:t>
                      </a:r>
                      <a:endParaRPr lang="en-AU" sz="1200">
                        <a:effectLst/>
                        <a:latin typeface="Times New Roman"/>
                        <a:ea typeface="Times New Roman"/>
                      </a:endParaRPr>
                    </a:p>
                    <a:p>
                      <a:pPr marL="21590" indent="-21590">
                        <a:spcAft>
                          <a:spcPts val="0"/>
                        </a:spcAft>
                      </a:pPr>
                      <a:r>
                        <a:rPr lang="en-US" sz="1200">
                          <a:effectLst/>
                          <a:latin typeface="Arial"/>
                          <a:ea typeface="Times New Roman"/>
                        </a:rPr>
                        <a:t>+61 418 656587</a:t>
                      </a:r>
                      <a:endParaRPr lang="en-AU" sz="1200">
                        <a:effectLst/>
                        <a:latin typeface="Times New Roman"/>
                        <a:ea typeface="Times New Roman"/>
                      </a:endParaRPr>
                    </a:p>
                  </a:txBody>
                  <a:tcPr marL="68580" marR="68580" marT="0" marB="0" anchor="ctr"/>
                </a:tc>
                <a:tc>
                  <a:txBody>
                    <a:bodyPr/>
                    <a:lstStyle/>
                    <a:p>
                      <a:pPr>
                        <a:spcAft>
                          <a:spcPts val="0"/>
                        </a:spcAft>
                      </a:pPr>
                      <a:r>
                        <a:rPr lang="en-US" sz="1200" dirty="0">
                          <a:effectLst/>
                          <a:latin typeface="Arial"/>
                          <a:ea typeface="Times New Roman"/>
                        </a:rPr>
                        <a:t>amyles@cisco.com</a:t>
                      </a:r>
                      <a:endParaRPr lang="en-AU" sz="1200" dirty="0">
                        <a:effectLst/>
                        <a:latin typeface="Times New Roman"/>
                        <a:ea typeface="Times New Roman"/>
                      </a:endParaRPr>
                    </a:p>
                  </a:txBody>
                  <a:tcPr marL="68580" marR="68580" marT="0" marB="0" anchor="ctr"/>
                </a:tc>
              </a:tr>
            </a:tbl>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smtClean="0"/>
              <a:t>The IEEE 802 JTC1 SC has a detailed list of agenda items to be considered</a:t>
            </a:r>
            <a:endParaRPr lang="en-AU" smtClean="0"/>
          </a:p>
        </p:txBody>
      </p:sp>
      <p:sp>
        <p:nvSpPr>
          <p:cNvPr id="11267" name="Rectangle 3"/>
          <p:cNvSpPr>
            <a:spLocks noGrp="1" noChangeArrowheads="1"/>
          </p:cNvSpPr>
          <p:nvPr>
            <p:ph idx="1"/>
          </p:nvPr>
        </p:nvSpPr>
        <p:spPr/>
        <p:txBody>
          <a:bodyPr/>
          <a:lstStyle/>
          <a:p>
            <a:r>
              <a:rPr lang="en-AU" dirty="0" smtClean="0"/>
              <a:t>In no particular order:</a:t>
            </a:r>
          </a:p>
          <a:p>
            <a:pPr lvl="1"/>
            <a:r>
              <a:rPr lang="en-AU" dirty="0" smtClean="0"/>
              <a:t>Approve minutes</a:t>
            </a:r>
          </a:p>
          <a:p>
            <a:pPr lvl="2"/>
            <a:r>
              <a:rPr lang="en-AU" dirty="0" smtClean="0"/>
              <a:t>Plenary meeting in July 2012 in San Diego</a:t>
            </a:r>
          </a:p>
          <a:p>
            <a:pPr lvl="1"/>
            <a:r>
              <a:rPr lang="en-AU" dirty="0" smtClean="0"/>
              <a:t>Review extended goals</a:t>
            </a:r>
          </a:p>
          <a:p>
            <a:pPr lvl="2"/>
            <a:r>
              <a:rPr lang="en-AU" dirty="0" smtClean="0"/>
              <a:t>From IEEE 802 </a:t>
            </a:r>
            <a:r>
              <a:rPr lang="en-AU" dirty="0" err="1" smtClean="0"/>
              <a:t>ExCom</a:t>
            </a:r>
            <a:r>
              <a:rPr lang="en-AU" dirty="0" smtClean="0"/>
              <a:t> in Nov 2010</a:t>
            </a:r>
          </a:p>
          <a:p>
            <a:pPr lvl="1"/>
            <a:r>
              <a:rPr lang="en-AU" dirty="0" smtClean="0"/>
              <a:t>Review IEEE 802.11 WG liaisons to SC6</a:t>
            </a:r>
          </a:p>
          <a:p>
            <a:pPr lvl="2"/>
            <a:r>
              <a:rPr lang="en-AU" dirty="0" smtClean="0"/>
              <a:t>Review latest liaisons of Sponsor Ballot drafts</a:t>
            </a:r>
          </a:p>
          <a:p>
            <a:pPr lvl="2"/>
            <a:r>
              <a:rPr lang="en-AU" dirty="0" smtClean="0"/>
              <a:t>Review status of JTC1 ballot on IEEE 802.11-2012</a:t>
            </a:r>
          </a:p>
          <a:p>
            <a:pPr lvl="1"/>
            <a:r>
              <a:rPr lang="en-US" dirty="0" smtClean="0"/>
              <a:t>Review results of SC6 meeting in September in Austria</a:t>
            </a:r>
          </a:p>
          <a:p>
            <a:pPr lvl="2"/>
            <a:r>
              <a:rPr lang="en-US" dirty="0" smtClean="0"/>
              <a:t>Status of “agreement” between SC6 and IEEE 802</a:t>
            </a:r>
          </a:p>
          <a:p>
            <a:pPr lvl="2"/>
            <a:r>
              <a:rPr lang="en-US" dirty="0" smtClean="0"/>
              <a:t>Status of WAPI, EUHT, </a:t>
            </a:r>
            <a:r>
              <a:rPr lang="en-US" dirty="0" err="1" smtClean="0"/>
              <a:t>TLSec</a:t>
            </a:r>
            <a:r>
              <a:rPr lang="en-US" dirty="0" smtClean="0"/>
              <a:t>, TEPA-AC, TAAA, </a:t>
            </a:r>
            <a:r>
              <a:rPr lang="en-US" dirty="0" err="1" smtClean="0"/>
              <a:t>TISec</a:t>
            </a:r>
            <a:r>
              <a:rPr lang="en-US" dirty="0" smtClean="0"/>
              <a:t>, …</a:t>
            </a:r>
          </a:p>
          <a:p>
            <a:pPr lvl="1"/>
            <a:r>
              <a:rPr lang="en-US" dirty="0" smtClean="0"/>
              <a:t>Discus next steps after SC6 meeting in September in Austria</a:t>
            </a:r>
          </a:p>
          <a:p>
            <a:pPr lvl="1"/>
            <a:endParaRPr lang="en-US"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C1120F2B-73AB-4F0E-8BCB-E97D8340144F}" type="slidenum">
              <a:rPr lang="en-US" smtClean="0"/>
              <a:pPr>
                <a:defRPr/>
              </a:pPr>
              <a:t>10</a:t>
            </a:fld>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B776D292-FC0B-44FB-BBF2-3B2FCC45F9DC}" type="slidenum">
              <a:rPr lang="en-US" smtClean="0"/>
              <a:pPr>
                <a:defRPr/>
              </a:pPr>
              <a:t>11</a:t>
            </a:fld>
            <a:endParaRPr lang="en-US"/>
          </a:p>
        </p:txBody>
      </p:sp>
      <p:sp>
        <p:nvSpPr>
          <p:cNvPr id="13316" name="Rectangle 2"/>
          <p:cNvSpPr>
            <a:spLocks noGrp="1" noChangeArrowheads="1"/>
          </p:cNvSpPr>
          <p:nvPr>
            <p:ph type="title"/>
          </p:nvPr>
        </p:nvSpPr>
        <p:spPr/>
        <p:txBody>
          <a:bodyPr/>
          <a:lstStyle/>
          <a:p>
            <a:r>
              <a:rPr lang="en-AU" smtClean="0"/>
              <a:t>The IEEE 802 JTC1 SC will consider approving its agenda</a:t>
            </a:r>
          </a:p>
        </p:txBody>
      </p:sp>
      <p:sp>
        <p:nvSpPr>
          <p:cNvPr id="13317" name="Rectangle 3"/>
          <p:cNvSpPr>
            <a:spLocks noGrp="1" noChangeArrowheads="1"/>
          </p:cNvSpPr>
          <p:nvPr>
            <p:ph type="body" idx="1"/>
          </p:nvPr>
        </p:nvSpPr>
        <p:spPr/>
        <p:txBody>
          <a:bodyPr/>
          <a:lstStyle/>
          <a:p>
            <a:pPr marL="0" indent="0"/>
            <a:r>
              <a:rPr lang="en-AU" dirty="0" smtClean="0"/>
              <a:t>Motion to approve agenda</a:t>
            </a:r>
          </a:p>
          <a:p>
            <a:pPr lvl="1"/>
            <a:r>
              <a:rPr lang="en-AU" i="1" dirty="0" smtClean="0"/>
              <a:t>The IEEE 802 JTC1 SC approves the agenda for its meeting in San Antonio in Nov 2012, as documented on page </a:t>
            </a:r>
            <a:r>
              <a:rPr lang="en-AU" i="1" dirty="0" smtClean="0">
                <a:solidFill>
                  <a:srgbClr val="FF0000"/>
                </a:solidFill>
              </a:rPr>
              <a:t>10</a:t>
            </a:r>
            <a:r>
              <a:rPr lang="en-AU" i="1" dirty="0" smtClean="0"/>
              <a:t> of </a:t>
            </a:r>
            <a:r>
              <a:rPr lang="en-AU" i="1" dirty="0" smtClean="0">
                <a:solidFill>
                  <a:srgbClr val="FF0000"/>
                </a:solidFill>
              </a:rPr>
              <a:t>&lt;this slide deck&gt;</a:t>
            </a:r>
          </a:p>
          <a:p>
            <a:pPr lvl="1"/>
            <a:r>
              <a:rPr lang="en-AU" dirty="0" smtClean="0"/>
              <a:t>Moved: Bruce</a:t>
            </a:r>
          </a:p>
          <a:p>
            <a:pPr lvl="1"/>
            <a:r>
              <a:rPr lang="en-AU" dirty="0" smtClean="0"/>
              <a:t>Seconded: Paul</a:t>
            </a:r>
          </a:p>
          <a:p>
            <a:pPr lvl="1"/>
            <a:r>
              <a:rPr lang="en-AU" dirty="0" smtClean="0"/>
              <a:t>Result: unanimous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smtClean="0"/>
              <a:t>The IEEE 802 JTC1 SC will consider approval of previous minutes</a:t>
            </a:r>
          </a:p>
        </p:txBody>
      </p:sp>
      <p:sp>
        <p:nvSpPr>
          <p:cNvPr id="14339" name="Rectangle 3"/>
          <p:cNvSpPr>
            <a:spLocks noGrp="1" noChangeArrowheads="1"/>
          </p:cNvSpPr>
          <p:nvPr>
            <p:ph type="body" idx="1"/>
          </p:nvPr>
        </p:nvSpPr>
        <p:spPr/>
        <p:txBody>
          <a:bodyPr/>
          <a:lstStyle/>
          <a:p>
            <a:r>
              <a:rPr lang="en-AU" dirty="0" smtClean="0"/>
              <a:t>Motion to approve minutes</a:t>
            </a:r>
          </a:p>
          <a:p>
            <a:pPr lvl="1"/>
            <a:r>
              <a:rPr lang="en-AU" i="1" dirty="0" smtClean="0"/>
              <a:t>The  IEEE 802 JTC1 SC approves the minutes for its meeting in Atlanta in July 2012, as documented in </a:t>
            </a:r>
            <a:r>
              <a:rPr lang="en-AU" i="1" dirty="0" smtClean="0">
                <a:hlinkClick r:id="rId3"/>
              </a:rPr>
              <a:t>11-12-1303</a:t>
            </a:r>
            <a:endParaRPr lang="en-AU" i="1" dirty="0" smtClean="0"/>
          </a:p>
          <a:p>
            <a:pPr lvl="1"/>
            <a:r>
              <a:rPr lang="en-AU" dirty="0" smtClean="0"/>
              <a:t>Moved: Bruce</a:t>
            </a:r>
          </a:p>
          <a:p>
            <a:pPr lvl="1"/>
            <a:r>
              <a:rPr lang="en-AU" dirty="0" smtClean="0"/>
              <a:t>Seconded: Paul</a:t>
            </a:r>
          </a:p>
          <a:p>
            <a:pPr lvl="1"/>
            <a:r>
              <a:rPr lang="en-AU" dirty="0" smtClean="0"/>
              <a:t>Result: unanimous</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08CCF68E-62E4-4896-9D6C-BF4ADA5E7272}" type="slidenum">
              <a:rPr lang="en-US" smtClean="0"/>
              <a:pPr>
                <a:defRPr/>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5EC03A9C-CDC5-45F0-9BB8-65A1532B8437}" type="slidenum">
              <a:rPr lang="en-US" smtClean="0"/>
              <a:pPr>
                <a:defRPr/>
              </a:pPr>
              <a:t>13</a:t>
            </a:fld>
            <a:endParaRPr lang="en-US"/>
          </a:p>
        </p:txBody>
      </p:sp>
      <p:sp>
        <p:nvSpPr>
          <p:cNvPr id="15364" name="Rectangle 2"/>
          <p:cNvSpPr>
            <a:spLocks noGrp="1" noChangeArrowheads="1"/>
          </p:cNvSpPr>
          <p:nvPr>
            <p:ph type="title"/>
          </p:nvPr>
        </p:nvSpPr>
        <p:spPr/>
        <p:txBody>
          <a:bodyPr/>
          <a:lstStyle/>
          <a:p>
            <a:r>
              <a:rPr lang="en-AU" smtClean="0"/>
              <a:t>The IEEE 802 JTC1 SC reaffirmed its general goals in Sept 09, but they were extended in Nov 2010</a:t>
            </a:r>
          </a:p>
        </p:txBody>
      </p:sp>
      <p:sp>
        <p:nvSpPr>
          <p:cNvPr id="18437" name="Rectangle 3"/>
          <p:cNvSpPr>
            <a:spLocks noGrp="1" noChangeArrowheads="1"/>
          </p:cNvSpPr>
          <p:nvPr>
            <p:ph type="body" idx="1"/>
          </p:nvPr>
        </p:nvSpPr>
        <p:spPr/>
        <p:txBody>
          <a:bodyPr/>
          <a:lstStyle/>
          <a:p>
            <a:pPr marL="0" indent="0">
              <a:lnSpc>
                <a:spcPct val="90000"/>
              </a:lnSpc>
              <a:defRPr/>
            </a:pPr>
            <a:r>
              <a:rPr lang="en-AU" dirty="0" smtClean="0"/>
              <a:t>Agreed (</a:t>
            </a:r>
            <a:r>
              <a:rPr lang="en-AU" dirty="0" smtClean="0">
                <a:solidFill>
                  <a:schemeClr val="accent2"/>
                </a:solidFill>
              </a:rPr>
              <a:t>with changes from Nov 2010</a:t>
            </a:r>
            <a:r>
              <a:rPr lang="en-AU" dirty="0" smtClean="0"/>
              <a:t>) goals</a:t>
            </a:r>
          </a:p>
          <a:p>
            <a:pPr lvl="1">
              <a:lnSpc>
                <a:spcPct val="90000"/>
              </a:lnSpc>
              <a:defRPr/>
            </a:pPr>
            <a:r>
              <a:rPr lang="en-AU" dirty="0" smtClean="0"/>
              <a:t>Provides a forum for </a:t>
            </a:r>
            <a:r>
              <a:rPr lang="en-AU" dirty="0" smtClean="0">
                <a:solidFill>
                  <a:schemeClr val="accent2"/>
                </a:solidFill>
              </a:rPr>
              <a:t>802</a:t>
            </a:r>
            <a:r>
              <a:rPr lang="en-AU" dirty="0" smtClean="0"/>
              <a:t> members to discuss issues relevant to both:</a:t>
            </a:r>
          </a:p>
          <a:p>
            <a:pPr lvl="2">
              <a:lnSpc>
                <a:spcPct val="90000"/>
              </a:lnSpc>
              <a:buFont typeface="Arial" charset="0"/>
              <a:buChar char="–"/>
              <a:defRPr/>
            </a:pPr>
            <a:r>
              <a:rPr lang="en-AU" dirty="0" smtClean="0"/>
              <a:t>IEEE 802</a:t>
            </a:r>
          </a:p>
          <a:p>
            <a:pPr lvl="2">
              <a:lnSpc>
                <a:spcPct val="90000"/>
              </a:lnSpc>
              <a:buFont typeface="Arial" charset="0"/>
              <a:buChar char="–"/>
              <a:defRPr/>
            </a:pPr>
            <a:r>
              <a:rPr lang="en-AU" dirty="0" smtClean="0"/>
              <a:t>ISO/</a:t>
            </a:r>
            <a:r>
              <a:rPr lang="en-AU" dirty="0" err="1" smtClean="0"/>
              <a:t>IEC</a:t>
            </a:r>
            <a:r>
              <a:rPr lang="en-AU" dirty="0" smtClean="0"/>
              <a:t> JTC1/</a:t>
            </a:r>
            <a:r>
              <a:rPr lang="en-AU" dirty="0" err="1" smtClean="0"/>
              <a:t>SC6</a:t>
            </a:r>
            <a:endParaRPr lang="en-AU" dirty="0" smtClean="0"/>
          </a:p>
          <a:p>
            <a:pPr lvl="1">
              <a:lnSpc>
                <a:spcPct val="90000"/>
              </a:lnSpc>
              <a:defRPr/>
            </a:pPr>
            <a:r>
              <a:rPr lang="en-AU" dirty="0" smtClean="0"/>
              <a:t>Recommends positions to </a:t>
            </a:r>
            <a:r>
              <a:rPr lang="en-AU" dirty="0" err="1" smtClean="0"/>
              <a:t>ExCom</a:t>
            </a:r>
            <a:r>
              <a:rPr lang="en-AU" dirty="0" smtClean="0"/>
              <a:t> on ISO/</a:t>
            </a:r>
            <a:r>
              <a:rPr lang="en-AU" dirty="0" err="1" smtClean="0"/>
              <a:t>IEC</a:t>
            </a:r>
            <a:r>
              <a:rPr lang="en-AU" dirty="0" smtClean="0"/>
              <a:t> JTC1/</a:t>
            </a:r>
            <a:r>
              <a:rPr lang="en-AU" dirty="0" err="1" smtClean="0"/>
              <a:t>SC6</a:t>
            </a:r>
            <a:r>
              <a:rPr lang="en-AU" dirty="0" smtClean="0"/>
              <a:t> actions affecting </a:t>
            </a:r>
            <a:r>
              <a:rPr lang="en-AU" dirty="0" smtClean="0">
                <a:solidFill>
                  <a:schemeClr val="accent2"/>
                </a:solidFill>
              </a:rPr>
              <a:t>IEEE 802</a:t>
            </a:r>
          </a:p>
          <a:p>
            <a:pPr lvl="2">
              <a:lnSpc>
                <a:spcPct val="90000"/>
              </a:lnSpc>
              <a:buFont typeface="Arial" charset="0"/>
              <a:buChar char="–"/>
              <a:defRPr/>
            </a:pPr>
            <a:r>
              <a:rPr lang="en-AU" dirty="0" smtClean="0"/>
              <a:t>Note that 802 </a:t>
            </a:r>
            <a:r>
              <a:rPr lang="en-AU" dirty="0" err="1" smtClean="0"/>
              <a:t>LMSC</a:t>
            </a:r>
            <a:r>
              <a:rPr lang="en-AU" dirty="0" smtClean="0"/>
              <a:t> holds the liaison to </a:t>
            </a:r>
            <a:r>
              <a:rPr lang="en-AU" dirty="0" err="1" smtClean="0"/>
              <a:t>SC6</a:t>
            </a:r>
            <a:r>
              <a:rPr lang="en-AU" dirty="0" smtClean="0"/>
              <a:t>, not 802.11 </a:t>
            </a:r>
            <a:r>
              <a:rPr lang="en-AU" dirty="0" err="1" smtClean="0"/>
              <a:t>WG</a:t>
            </a:r>
            <a:endParaRPr lang="en-AU" dirty="0" smtClean="0"/>
          </a:p>
          <a:p>
            <a:pPr lvl="1">
              <a:lnSpc>
                <a:spcPct val="90000"/>
              </a:lnSpc>
              <a:defRPr/>
            </a:pPr>
            <a:r>
              <a:rPr lang="en-AU" dirty="0" smtClean="0"/>
              <a:t>Participates in dialog with IEEE staff and 802 </a:t>
            </a:r>
            <a:r>
              <a:rPr lang="en-AU" dirty="0" err="1" smtClean="0"/>
              <a:t>ExCom</a:t>
            </a:r>
            <a:r>
              <a:rPr lang="en-AU" dirty="0" smtClean="0"/>
              <a:t> on issues concerning IEEE ’s relationship with ISO/</a:t>
            </a:r>
            <a:r>
              <a:rPr lang="en-AU" dirty="0" err="1" smtClean="0"/>
              <a:t>IEC</a:t>
            </a:r>
            <a:endParaRPr lang="en-AU" dirty="0" smtClean="0"/>
          </a:p>
          <a:p>
            <a:pPr lvl="1">
              <a:lnSpc>
                <a:spcPct val="90000"/>
              </a:lnSpc>
              <a:defRPr/>
            </a:pPr>
            <a:r>
              <a:rPr lang="en-AU" dirty="0" smtClean="0"/>
              <a:t>Organises </a:t>
            </a:r>
            <a:r>
              <a:rPr lang="en-AU" dirty="0" smtClean="0">
                <a:solidFill>
                  <a:schemeClr val="accent2"/>
                </a:solidFill>
              </a:rPr>
              <a:t>IEEE 802 </a:t>
            </a:r>
            <a:r>
              <a:rPr lang="en-AU" dirty="0" smtClean="0"/>
              <a:t>members to contribute to liaisons and other documents relevant to the ISO/</a:t>
            </a:r>
            <a:r>
              <a:rPr lang="en-AU" dirty="0" err="1" smtClean="0"/>
              <a:t>IEC</a:t>
            </a:r>
            <a:r>
              <a:rPr lang="en-AU" dirty="0" smtClean="0"/>
              <a:t> JTC1/</a:t>
            </a:r>
            <a:r>
              <a:rPr lang="en-AU" dirty="0" err="1" smtClean="0"/>
              <a:t>SC6</a:t>
            </a:r>
            <a:r>
              <a:rPr lang="en-AU" dirty="0" smtClean="0"/>
              <a:t> members</a:t>
            </a:r>
          </a:p>
          <a:p>
            <a:pPr>
              <a:lnSpc>
                <a:spcPct val="90000"/>
              </a:lnSpc>
              <a:defRPr/>
            </a:pPr>
            <a:r>
              <a:rPr lang="en-AU" dirty="0" smtClean="0"/>
              <a:t>Extensions</a:t>
            </a:r>
          </a:p>
          <a:p>
            <a:pPr lvl="1">
              <a:lnSpc>
                <a:spcPct val="90000"/>
              </a:lnSpc>
              <a:defRPr/>
            </a:pPr>
            <a:r>
              <a:rPr lang="en-AU" dirty="0" smtClean="0"/>
              <a:t>The extensions to our goals came out of the 802 </a:t>
            </a:r>
            <a:r>
              <a:rPr lang="en-AU" dirty="0" err="1" smtClean="0"/>
              <a:t>ExCom</a:t>
            </a:r>
            <a:r>
              <a:rPr lang="en-AU" dirty="0" smtClean="0"/>
              <a:t> ad hoc held in November 2010 on the Friday evening</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AU" smtClean="0"/>
              <a:t>The IEEE 802.11 WG has liaised various Sponsor Ballot drafts to ISO/IEC JTC1/SC6</a:t>
            </a:r>
          </a:p>
        </p:txBody>
      </p:sp>
      <p:sp>
        <p:nvSpPr>
          <p:cNvPr id="16387" name="Content Placeholder 6"/>
          <p:cNvSpPr>
            <a:spLocks noGrp="1"/>
          </p:cNvSpPr>
          <p:nvPr>
            <p:ph idx="1"/>
          </p:nvPr>
        </p:nvSpPr>
        <p:spPr>
          <a:xfrm>
            <a:off x="685800" y="5181600"/>
            <a:ext cx="7772400" cy="990600"/>
          </a:xfrm>
        </p:spPr>
        <p:txBody>
          <a:bodyPr/>
          <a:lstStyle/>
          <a:p>
            <a:pPr lvl="1"/>
            <a:r>
              <a:rPr lang="en-AU" dirty="0" smtClean="0"/>
              <a:t>Normally the 802.11 WG liaises Sponsor Ballot documents. However, the WG told SC6 it would liaise 802.11ac as soon as it passed a LB; we did!</a:t>
            </a:r>
          </a:p>
          <a:p>
            <a:pPr lvl="1"/>
            <a:r>
              <a:rPr lang="en-AU" dirty="0" smtClean="0"/>
              <a:t>802.11ac D4.0 needs to liaised soon</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D750D55E-315D-46B7-A50E-56E32AD5479A}" type="slidenum">
              <a:rPr lang="en-US" smtClean="0"/>
              <a:pPr>
                <a:defRPr/>
              </a:pPr>
              <a:t>14</a:t>
            </a:fld>
            <a:endParaRPr lang="en-US"/>
          </a:p>
        </p:txBody>
      </p:sp>
      <p:graphicFrame>
        <p:nvGraphicFramePr>
          <p:cNvPr id="9" name="Table 8"/>
          <p:cNvGraphicFramePr>
            <a:graphicFrameLocks noGrp="1"/>
          </p:cNvGraphicFramePr>
          <p:nvPr>
            <p:extLst>
              <p:ext uri="{D42A27DB-BD31-4B8C-83A1-F6EECF244321}">
                <p14:modId xmlns:p14="http://schemas.microsoft.com/office/powerpoint/2010/main" val="2286845419"/>
              </p:ext>
            </p:extLst>
          </p:nvPr>
        </p:nvGraphicFramePr>
        <p:xfrm>
          <a:off x="152398" y="2057400"/>
          <a:ext cx="8839202" cy="2667100"/>
        </p:xfrm>
        <a:graphic>
          <a:graphicData uri="http://schemas.openxmlformats.org/drawingml/2006/table">
            <a:tbl>
              <a:tblPr firstRow="1" bandRow="1">
                <a:tableStyleId>{073A0DAA-6AF3-43AB-8588-CEC1D06C72B9}</a:tableStyleId>
              </a:tblPr>
              <a:tblGrid>
                <a:gridCol w="762002"/>
                <a:gridCol w="1009650"/>
                <a:gridCol w="1009650"/>
                <a:gridCol w="1009650"/>
                <a:gridCol w="1009650"/>
                <a:gridCol w="1009650"/>
                <a:gridCol w="1009650"/>
                <a:gridCol w="1009650"/>
                <a:gridCol w="1009650"/>
              </a:tblGrid>
              <a:tr h="518091">
                <a:tc>
                  <a:txBody>
                    <a:bodyPr/>
                    <a:lstStyle/>
                    <a:p>
                      <a:r>
                        <a:rPr lang="en-AU" sz="1400" dirty="0" smtClean="0"/>
                        <a:t>Task Group</a:t>
                      </a:r>
                      <a:endParaRPr lang="en-AU" sz="1400" dirty="0"/>
                    </a:p>
                  </a:txBody>
                  <a:tcPr marT="45690" marB="456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400" baseline="0" dirty="0" smtClean="0"/>
                        <a:t>After San Fran</a:t>
                      </a:r>
                      <a:endParaRPr lang="en-AU" sz="1400" dirty="0" smtClean="0"/>
                    </a:p>
                  </a:txBody>
                  <a:tcPr marT="45690" marB="456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400" dirty="0" smtClean="0"/>
                        <a:t>After Okinawa</a:t>
                      </a:r>
                    </a:p>
                  </a:txBody>
                  <a:tcPr marT="45690" marB="456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400" dirty="0" smtClean="0"/>
                        <a:t>After </a:t>
                      </a:r>
                      <a:br>
                        <a:rPr lang="en-AU" sz="1400" dirty="0" smtClean="0"/>
                      </a:br>
                      <a:r>
                        <a:rPr lang="en-AU" sz="1400" dirty="0" smtClean="0"/>
                        <a:t>Atlanta</a:t>
                      </a:r>
                    </a:p>
                  </a:txBody>
                  <a:tcPr marT="45690" marB="456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400" dirty="0" smtClean="0"/>
                        <a:t>After</a:t>
                      </a:r>
                      <a:r>
                        <a:rPr lang="en-AU" sz="1400" baseline="0" dirty="0" smtClean="0"/>
                        <a:t> Jack.</a:t>
                      </a:r>
                      <a:endParaRPr lang="en-AU" sz="1400" dirty="0" smtClean="0"/>
                    </a:p>
                  </a:txBody>
                  <a:tcPr marT="45690" marB="456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400" dirty="0" smtClean="0"/>
                        <a:t>After</a:t>
                      </a:r>
                    </a:p>
                    <a:p>
                      <a:pPr marL="0" marR="0" indent="0" algn="ctr" defTabSz="914400" rtl="0" eaLnBrk="1" fontAlgn="auto" latinLnBrk="0" hangingPunct="1">
                        <a:lnSpc>
                          <a:spcPct val="100000"/>
                        </a:lnSpc>
                        <a:spcBef>
                          <a:spcPts val="0"/>
                        </a:spcBef>
                        <a:spcAft>
                          <a:spcPts val="0"/>
                        </a:spcAft>
                        <a:buClrTx/>
                        <a:buSzTx/>
                        <a:buFontTx/>
                        <a:buNone/>
                        <a:tabLst/>
                        <a:defRPr/>
                      </a:pPr>
                      <a:r>
                        <a:rPr lang="en-AU" sz="1400" dirty="0" smtClean="0"/>
                        <a:t>Hawaii</a:t>
                      </a:r>
                    </a:p>
                  </a:txBody>
                  <a:tcPr marT="45690" marB="456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400" dirty="0" smtClean="0"/>
                        <a:t>After Atlanta</a:t>
                      </a:r>
                    </a:p>
                  </a:txBody>
                  <a:tcPr marT="45690" marB="456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400" dirty="0" smtClean="0"/>
                        <a:t>After San Diego</a:t>
                      </a:r>
                    </a:p>
                  </a:txBody>
                  <a:tcPr marT="45690" marB="4569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400" dirty="0" smtClean="0"/>
                        <a:t>After Palm </a:t>
                      </a:r>
                      <a:r>
                        <a:rPr lang="en-AU" sz="1400" dirty="0" err="1" smtClean="0"/>
                        <a:t>Sp</a:t>
                      </a:r>
                      <a:endParaRPr lang="en-AU" sz="1400" dirty="0" smtClean="0"/>
                    </a:p>
                  </a:txBody>
                  <a:tcPr marT="45690" marB="45690"/>
                </a:tc>
              </a:tr>
              <a:tr h="320560">
                <a:tc>
                  <a:txBody>
                    <a:bodyPr/>
                    <a:lstStyle/>
                    <a:p>
                      <a:endParaRPr lang="en-AU" sz="1400" dirty="0">
                        <a:solidFill>
                          <a:schemeClr val="bg1"/>
                        </a:solidFill>
                      </a:endParaRPr>
                    </a:p>
                  </a:txBody>
                  <a:tcPr marT="45690" marB="45690">
                    <a:solidFill>
                      <a:schemeClr val="tx1"/>
                    </a:solidFill>
                  </a:tcPr>
                </a:tc>
                <a:tc>
                  <a:txBody>
                    <a:bodyPr/>
                    <a:lstStyle/>
                    <a:p>
                      <a:pPr algn="ctr"/>
                      <a:r>
                        <a:rPr lang="en-AU" sz="1400" dirty="0" smtClean="0">
                          <a:solidFill>
                            <a:schemeClr val="bg1"/>
                          </a:solidFill>
                        </a:rPr>
                        <a:t>July 11</a:t>
                      </a:r>
                    </a:p>
                  </a:txBody>
                  <a:tcPr marT="45690" marB="45690">
                    <a:solidFill>
                      <a:schemeClr val="tx1"/>
                    </a:solidFill>
                  </a:tcPr>
                </a:tc>
                <a:tc>
                  <a:txBody>
                    <a:bodyPr/>
                    <a:lstStyle/>
                    <a:p>
                      <a:pPr algn="ctr"/>
                      <a:r>
                        <a:rPr lang="en-AU" sz="1400" dirty="0" smtClean="0">
                          <a:solidFill>
                            <a:schemeClr val="bg1"/>
                          </a:solidFill>
                        </a:rPr>
                        <a:t>Sept 11</a:t>
                      </a:r>
                    </a:p>
                  </a:txBody>
                  <a:tcPr marT="45690" marB="45690">
                    <a:solidFill>
                      <a:schemeClr val="tx1"/>
                    </a:solidFill>
                  </a:tcPr>
                </a:tc>
                <a:tc>
                  <a:txBody>
                    <a:bodyPr/>
                    <a:lstStyle/>
                    <a:p>
                      <a:pPr algn="ctr"/>
                      <a:r>
                        <a:rPr lang="en-AU" sz="1400" dirty="0" smtClean="0">
                          <a:solidFill>
                            <a:schemeClr val="bg1"/>
                          </a:solidFill>
                        </a:rPr>
                        <a:t>Nov 11</a:t>
                      </a:r>
                    </a:p>
                  </a:txBody>
                  <a:tcPr marT="45690" marB="45690">
                    <a:solidFill>
                      <a:schemeClr val="tx1"/>
                    </a:solidFill>
                  </a:tcPr>
                </a:tc>
                <a:tc>
                  <a:txBody>
                    <a:bodyPr/>
                    <a:lstStyle/>
                    <a:p>
                      <a:pPr algn="ctr"/>
                      <a:r>
                        <a:rPr lang="en-AU" sz="1400" dirty="0" smtClean="0">
                          <a:solidFill>
                            <a:schemeClr val="bg1"/>
                          </a:solidFill>
                        </a:rPr>
                        <a:t>Jan 12</a:t>
                      </a:r>
                    </a:p>
                  </a:txBody>
                  <a:tcPr marT="45690" marB="45690">
                    <a:solidFill>
                      <a:schemeClr val="tx1"/>
                    </a:solidFill>
                  </a:tcPr>
                </a:tc>
                <a:tc>
                  <a:txBody>
                    <a:bodyPr/>
                    <a:lstStyle/>
                    <a:p>
                      <a:pPr algn="ctr"/>
                      <a:r>
                        <a:rPr lang="en-AU" sz="1400" dirty="0" smtClean="0">
                          <a:solidFill>
                            <a:schemeClr val="bg1"/>
                          </a:solidFill>
                        </a:rPr>
                        <a:t>Mar</a:t>
                      </a:r>
                      <a:r>
                        <a:rPr lang="en-AU" sz="1400" baseline="0" dirty="0" smtClean="0">
                          <a:solidFill>
                            <a:schemeClr val="bg1"/>
                          </a:solidFill>
                        </a:rPr>
                        <a:t> 12</a:t>
                      </a:r>
                      <a:endParaRPr lang="en-AU" sz="1400" dirty="0" smtClean="0">
                        <a:solidFill>
                          <a:schemeClr val="bg1"/>
                        </a:solidFill>
                      </a:endParaRPr>
                    </a:p>
                  </a:txBody>
                  <a:tcPr marT="45690" marB="45690">
                    <a:solidFill>
                      <a:schemeClr val="tx1"/>
                    </a:solidFill>
                  </a:tcPr>
                </a:tc>
                <a:tc>
                  <a:txBody>
                    <a:bodyPr/>
                    <a:lstStyle/>
                    <a:p>
                      <a:pPr algn="ctr"/>
                      <a:r>
                        <a:rPr lang="en-AU" sz="1400" dirty="0" smtClean="0">
                          <a:solidFill>
                            <a:schemeClr val="bg1"/>
                          </a:solidFill>
                        </a:rPr>
                        <a:t>May 12</a:t>
                      </a:r>
                    </a:p>
                  </a:txBody>
                  <a:tcPr marT="45690" marB="45690">
                    <a:solidFill>
                      <a:schemeClr val="tx1"/>
                    </a:solidFill>
                  </a:tcPr>
                </a:tc>
                <a:tc>
                  <a:txBody>
                    <a:bodyPr/>
                    <a:lstStyle/>
                    <a:p>
                      <a:pPr algn="ctr"/>
                      <a:r>
                        <a:rPr lang="en-AU" sz="1400" dirty="0" smtClean="0">
                          <a:solidFill>
                            <a:schemeClr val="bg1"/>
                          </a:solidFill>
                        </a:rPr>
                        <a:t>July 12</a:t>
                      </a:r>
                    </a:p>
                  </a:txBody>
                  <a:tcPr marT="45690" marB="45690">
                    <a:solidFill>
                      <a:schemeClr val="tx1"/>
                    </a:solidFill>
                  </a:tcPr>
                </a:tc>
                <a:tc>
                  <a:txBody>
                    <a:bodyPr/>
                    <a:lstStyle/>
                    <a:p>
                      <a:pPr algn="ctr"/>
                      <a:r>
                        <a:rPr lang="en-AU" sz="1400" dirty="0" smtClean="0">
                          <a:solidFill>
                            <a:schemeClr val="bg1"/>
                          </a:solidFill>
                        </a:rPr>
                        <a:t>Sept 12</a:t>
                      </a:r>
                    </a:p>
                  </a:txBody>
                  <a:tcPr marT="45690" marB="45690">
                    <a:solidFill>
                      <a:schemeClr val="tx1"/>
                    </a:solidFill>
                  </a:tcPr>
                </a:tc>
              </a:tr>
              <a:tr h="304736">
                <a:tc>
                  <a:txBody>
                    <a:bodyPr/>
                    <a:lstStyle/>
                    <a:p>
                      <a:r>
                        <a:rPr lang="en-AU" sz="1400" b="1" dirty="0" err="1" smtClean="0"/>
                        <a:t>TGae</a:t>
                      </a:r>
                      <a:endParaRPr lang="en-AU" sz="1400" b="1" dirty="0"/>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err="1" smtClean="0">
                          <a:solidFill>
                            <a:schemeClr val="tx1"/>
                          </a:solidFill>
                        </a:rPr>
                        <a:t>D5.0</a:t>
                      </a:r>
                      <a:endParaRPr lang="en-AU" sz="1400" dirty="0">
                        <a:solidFill>
                          <a:schemeClr val="tx1"/>
                        </a:solidFill>
                      </a:endParaRPr>
                    </a:p>
                  </a:txBody>
                  <a:tcPr marT="45690" marB="45690"/>
                </a:tc>
                <a:tc>
                  <a:txBody>
                    <a:bodyPr/>
                    <a:lstStyle/>
                    <a:p>
                      <a:pPr algn="ctr"/>
                      <a:r>
                        <a:rPr lang="en-AU" sz="1400" dirty="0" err="1" smtClean="0">
                          <a:solidFill>
                            <a:schemeClr val="tx1"/>
                          </a:solidFill>
                        </a:rPr>
                        <a:t>D7.0</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Ratified</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r>
              <a:tr h="304736">
                <a:tc>
                  <a:txBody>
                    <a:bodyPr/>
                    <a:lstStyle/>
                    <a:p>
                      <a:r>
                        <a:rPr lang="en-AU" sz="1400" b="1" dirty="0" err="1" smtClean="0"/>
                        <a:t>TGaa</a:t>
                      </a:r>
                      <a:endParaRPr lang="en-AU" sz="1400" b="1" dirty="0"/>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err="1" smtClean="0">
                          <a:solidFill>
                            <a:schemeClr val="tx1"/>
                          </a:solidFill>
                        </a:rPr>
                        <a:t>D6.0</a:t>
                      </a:r>
                      <a:endParaRPr lang="en-AU" sz="1400" dirty="0">
                        <a:solidFill>
                          <a:schemeClr val="tx1"/>
                        </a:solidFill>
                      </a:endParaRPr>
                    </a:p>
                  </a:txBody>
                  <a:tcPr marT="45690" marB="45690"/>
                </a:tc>
                <a:tc>
                  <a:txBody>
                    <a:bodyPr/>
                    <a:lstStyle/>
                    <a:p>
                      <a:pPr algn="ctr"/>
                      <a:r>
                        <a:rPr lang="en-AU" sz="1400" dirty="0" err="1" smtClean="0">
                          <a:solidFill>
                            <a:schemeClr val="tx1"/>
                          </a:solidFill>
                        </a:rPr>
                        <a:t>D7.0</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Ratified</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r>
              <a:tr h="304736">
                <a:tc>
                  <a:txBody>
                    <a:bodyPr/>
                    <a:lstStyle/>
                    <a:p>
                      <a:r>
                        <a:rPr lang="en-AU" sz="1400" b="1" dirty="0" err="1" smtClean="0"/>
                        <a:t>TGac</a:t>
                      </a:r>
                      <a:endParaRPr lang="en-AU" sz="1400" b="1" dirty="0"/>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err="1" smtClean="0">
                          <a:solidFill>
                            <a:schemeClr val="tx1"/>
                          </a:solidFill>
                        </a:rPr>
                        <a:t>D2.0</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err="1" smtClean="0">
                          <a:solidFill>
                            <a:schemeClr val="tx1"/>
                          </a:solidFill>
                        </a:rPr>
                        <a:t>D3.0</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r>
              <a:tr h="304736">
                <a:tc>
                  <a:txBody>
                    <a:bodyPr/>
                    <a:lstStyle/>
                    <a:p>
                      <a:r>
                        <a:rPr lang="en-AU" sz="1400" b="1" dirty="0" err="1" smtClean="0"/>
                        <a:t>TGad</a:t>
                      </a:r>
                      <a:endParaRPr lang="en-AU" sz="1400" b="1" dirty="0"/>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err="1" smtClean="0">
                          <a:solidFill>
                            <a:schemeClr val="tx1"/>
                          </a:solidFill>
                        </a:rPr>
                        <a:t>D5.0</a:t>
                      </a:r>
                      <a:endParaRPr lang="en-AU" sz="1400" dirty="0">
                        <a:solidFill>
                          <a:schemeClr val="tx1"/>
                        </a:solidFill>
                      </a:endParaRPr>
                    </a:p>
                  </a:txBody>
                  <a:tcPr marT="45690" marB="45690"/>
                </a:tc>
                <a:tc>
                  <a:txBody>
                    <a:bodyPr/>
                    <a:lstStyle/>
                    <a:p>
                      <a:pPr algn="ctr"/>
                      <a:r>
                        <a:rPr lang="en-AU" sz="1400" dirty="0" err="1" smtClean="0">
                          <a:solidFill>
                            <a:schemeClr val="tx1"/>
                          </a:solidFill>
                        </a:rPr>
                        <a:t>D6.0</a:t>
                      </a:r>
                      <a:r>
                        <a:rPr lang="en-AU" sz="1400" dirty="0" smtClean="0">
                          <a:solidFill>
                            <a:schemeClr val="tx1"/>
                          </a:solidFill>
                        </a:rPr>
                        <a:t>/</a:t>
                      </a:r>
                      <a:r>
                        <a:rPr lang="en-AU" sz="1400" dirty="0" err="1" smtClean="0">
                          <a:solidFill>
                            <a:schemeClr val="tx1"/>
                          </a:solidFill>
                        </a:rPr>
                        <a:t>D7.0</a:t>
                      </a:r>
                      <a:endParaRPr lang="en-AU" sz="1400" dirty="0">
                        <a:solidFill>
                          <a:schemeClr val="tx1"/>
                        </a:solidFill>
                      </a:endParaRPr>
                    </a:p>
                  </a:txBody>
                  <a:tcPr marT="45690" marB="45690"/>
                </a:tc>
                <a:tc>
                  <a:txBody>
                    <a:bodyPr/>
                    <a:lstStyle/>
                    <a:p>
                      <a:pPr algn="ctr"/>
                      <a:r>
                        <a:rPr lang="en-AU" sz="1400" dirty="0" err="1" smtClean="0">
                          <a:solidFill>
                            <a:schemeClr val="tx1"/>
                          </a:solidFill>
                        </a:rPr>
                        <a:t>D8.0</a:t>
                      </a:r>
                      <a:endParaRPr lang="en-AU" sz="1400" dirty="0">
                        <a:solidFill>
                          <a:schemeClr val="tx1"/>
                        </a:solidFill>
                      </a:endParaRPr>
                    </a:p>
                  </a:txBody>
                  <a:tcPr marT="45690" marB="45690"/>
                </a:tc>
                <a:tc>
                  <a:txBody>
                    <a:bodyPr/>
                    <a:lstStyle/>
                    <a:p>
                      <a:pPr algn="ctr"/>
                      <a:r>
                        <a:rPr lang="en-AU" sz="1400" dirty="0" smtClean="0">
                          <a:solidFill>
                            <a:schemeClr val="tx1"/>
                          </a:solidFill>
                        </a:rPr>
                        <a:t>D9.0</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r>
              <a:tr h="304736">
                <a:tc>
                  <a:txBody>
                    <a:bodyPr/>
                    <a:lstStyle/>
                    <a:p>
                      <a:r>
                        <a:rPr lang="en-AU" sz="1400" b="1" dirty="0" err="1" smtClean="0"/>
                        <a:t>TGmb</a:t>
                      </a:r>
                      <a:endParaRPr lang="en-AU" sz="1400" b="1" dirty="0"/>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err="1" smtClean="0">
                          <a:solidFill>
                            <a:schemeClr val="tx1"/>
                          </a:solidFill>
                        </a:rPr>
                        <a:t>D10.0</a:t>
                      </a:r>
                      <a:endParaRPr lang="en-AU" sz="1400" dirty="0">
                        <a:solidFill>
                          <a:schemeClr val="tx1"/>
                        </a:solidFill>
                      </a:endParaRPr>
                    </a:p>
                  </a:txBody>
                  <a:tcPr marT="45690" marB="45690"/>
                </a:tc>
                <a:tc>
                  <a:txBody>
                    <a:bodyPr/>
                    <a:lstStyle/>
                    <a:p>
                      <a:pPr algn="ctr"/>
                      <a:r>
                        <a:rPr lang="en-AU" sz="1400" dirty="0" err="1" smtClean="0">
                          <a:solidFill>
                            <a:schemeClr val="tx1"/>
                          </a:solidFill>
                        </a:rPr>
                        <a:t>D12.0</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Ratified</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r>
              <a:tr h="304736">
                <a:tc>
                  <a:txBody>
                    <a:bodyPr/>
                    <a:lstStyle/>
                    <a:p>
                      <a:r>
                        <a:rPr lang="en-AU" sz="1400" b="1" dirty="0" err="1" smtClean="0"/>
                        <a:t>TGs</a:t>
                      </a:r>
                      <a:endParaRPr lang="en-AU" sz="1400" b="1" dirty="0"/>
                    </a:p>
                  </a:txBody>
                  <a:tcPr marT="45690" marB="45690"/>
                </a:tc>
                <a:tc>
                  <a:txBody>
                    <a:bodyPr/>
                    <a:lstStyle/>
                    <a:p>
                      <a:pPr algn="ctr"/>
                      <a:r>
                        <a:rPr lang="en-AU" sz="1400" dirty="0" smtClean="0">
                          <a:solidFill>
                            <a:schemeClr val="tx1"/>
                          </a:solidFill>
                        </a:rPr>
                        <a:t>Ratified</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c>
                  <a:txBody>
                    <a:bodyPr/>
                    <a:lstStyle/>
                    <a:p>
                      <a:pPr algn="ctr"/>
                      <a:r>
                        <a:rPr lang="en-AU" sz="1400" dirty="0" smtClean="0">
                          <a:solidFill>
                            <a:schemeClr val="tx1"/>
                          </a:solidFill>
                        </a:rPr>
                        <a:t>-</a:t>
                      </a:r>
                      <a:endParaRPr lang="en-AU" sz="1400" dirty="0">
                        <a:solidFill>
                          <a:schemeClr val="tx1"/>
                        </a:solidFill>
                      </a:endParaRPr>
                    </a:p>
                  </a:txBody>
                  <a:tcPr marT="45690" marB="45690"/>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685800" y="685800"/>
            <a:ext cx="8305800" cy="1066800"/>
          </a:xfrm>
        </p:spPr>
        <p:txBody>
          <a:bodyPr/>
          <a:lstStyle/>
          <a:p>
            <a:r>
              <a:rPr lang="en-AU" smtClean="0"/>
              <a:t>Publication of IEEE 802.11-2012 is important so we can submit it to ISO/IEC for “International” ratification</a:t>
            </a:r>
            <a:endParaRPr lang="en-US" smtClean="0"/>
          </a:p>
        </p:txBody>
      </p:sp>
      <p:sp>
        <p:nvSpPr>
          <p:cNvPr id="17411" name="Content Placeholder 2"/>
          <p:cNvSpPr>
            <a:spLocks noGrp="1"/>
          </p:cNvSpPr>
          <p:nvPr>
            <p:ph idx="1"/>
          </p:nvPr>
        </p:nvSpPr>
        <p:spPr/>
        <p:txBody>
          <a:bodyPr/>
          <a:lstStyle/>
          <a:p>
            <a:pPr lvl="1"/>
            <a:r>
              <a:rPr lang="en-AU" dirty="0" smtClean="0"/>
              <a:t>One of the issue that comes up continuously is claims that IEEE 802.11 is not “International”</a:t>
            </a:r>
          </a:p>
          <a:p>
            <a:pPr lvl="2"/>
            <a:r>
              <a:rPr lang="en-AU" dirty="0" smtClean="0"/>
              <a:t>This has been repeated continuously by various Chinese stakeholders, particularly in relation to the amendments that have not been sent to ISO/IEC</a:t>
            </a:r>
          </a:p>
          <a:p>
            <a:pPr lvl="2"/>
            <a:r>
              <a:rPr lang="en-AU" dirty="0" smtClean="0"/>
              <a:t>Interestingly, the Swiss NB rep recently agreed that IEEE 802.11 is “international” in practice</a:t>
            </a:r>
          </a:p>
          <a:p>
            <a:pPr lvl="1"/>
            <a:r>
              <a:rPr lang="en-AU" dirty="0" smtClean="0"/>
              <a:t>One way of resolving this issue is to submit IEEE 802.11-2012 to ISO/IEC JTC1 for FDIS ballot under the PSDO agreement as ISO/IEC 8802-11</a:t>
            </a:r>
          </a:p>
          <a:p>
            <a:pPr lvl="1"/>
            <a:r>
              <a:rPr lang="en-AU" dirty="0" smtClean="0"/>
              <a:t>This was done earlier this year after SC6 invited IEEE 802 to submit IEEE 802.11-2012, thus bypassing the 60 day pre-ballot in the PSDO</a:t>
            </a:r>
          </a:p>
          <a:p>
            <a:pPr lvl="2"/>
            <a:r>
              <a:rPr lang="en-AU" dirty="0" smtClean="0"/>
              <a:t>In the future it will not be possible to bypass the pre-ballot in SC6</a:t>
            </a:r>
          </a:p>
          <a:p>
            <a:pPr lvl="2"/>
            <a:r>
              <a:rPr lang="en-AU" dirty="0" smtClean="0"/>
              <a:t>The FDIS ballot is undertaken in JTC1</a:t>
            </a:r>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0AAC7B74-BBB2-4158-A9FA-B2BC16F6A65E}" type="slidenum">
              <a:rPr lang="en-US" smtClean="0"/>
              <a:pPr>
                <a:defRPr/>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AU" smtClean="0"/>
              <a:t>JTC1 ratified IEEE 802.11-2012 in October 2012 with only one negative vote</a:t>
            </a:r>
            <a:endParaRPr lang="en-US" dirty="0" smtClean="0"/>
          </a:p>
        </p:txBody>
      </p:sp>
      <p:sp>
        <p:nvSpPr>
          <p:cNvPr id="18435" name="Content Placeholder 2"/>
          <p:cNvSpPr>
            <a:spLocks noGrp="1"/>
          </p:cNvSpPr>
          <p:nvPr>
            <p:ph idx="1"/>
          </p:nvPr>
        </p:nvSpPr>
        <p:spPr/>
        <p:txBody>
          <a:bodyPr/>
          <a:lstStyle/>
          <a:p>
            <a:pPr lvl="1"/>
            <a:r>
              <a:rPr lang="en-AU" dirty="0" smtClean="0"/>
              <a:t>The FDIS ballot on IEEE 802.11-2012 passed</a:t>
            </a:r>
          </a:p>
          <a:p>
            <a:pPr lvl="2"/>
            <a:r>
              <a:rPr lang="en-AU" dirty="0" smtClean="0"/>
              <a:t>P members: 15 in favour out of 16 (94%) – requirement of &gt;= 66.6%</a:t>
            </a:r>
          </a:p>
          <a:p>
            <a:pPr lvl="2"/>
            <a:r>
              <a:rPr lang="en-AU" dirty="0" smtClean="0"/>
              <a:t>P &amp; O Members: 1 negative out of 20 (5%) - requirement of &lt;= 25%</a:t>
            </a:r>
          </a:p>
          <a:p>
            <a:pPr lvl="1"/>
            <a:r>
              <a:rPr lang="en-AU" dirty="0" smtClean="0"/>
              <a:t>The only NB voting no was China, with comments that asserted</a:t>
            </a:r>
          </a:p>
          <a:p>
            <a:pPr lvl="2"/>
            <a:r>
              <a:rPr lang="en-AU" dirty="0" smtClean="0"/>
              <a:t>802.11 is “</a:t>
            </a:r>
            <a:r>
              <a:rPr lang="en-US" i="1" dirty="0" smtClean="0"/>
              <a:t>Devoid of real mutual authentication</a:t>
            </a:r>
            <a:r>
              <a:rPr lang="en-US" dirty="0" smtClean="0"/>
              <a:t>”</a:t>
            </a:r>
          </a:p>
          <a:p>
            <a:pPr lvl="2"/>
            <a:r>
              <a:rPr lang="en-US" dirty="0" smtClean="0"/>
              <a:t>“</a:t>
            </a:r>
            <a:r>
              <a:rPr lang="en-US" i="1" dirty="0" smtClean="0"/>
              <a:t>WEP mechanism downgrades the security levels, and results in not resolving security problems …</a:t>
            </a:r>
            <a:r>
              <a:rPr lang="en-US" dirty="0" smtClean="0"/>
              <a:t>”</a:t>
            </a:r>
          </a:p>
          <a:p>
            <a:pPr lvl="2"/>
            <a:r>
              <a:rPr lang="en-US" dirty="0" smtClean="0"/>
              <a:t>“</a:t>
            </a:r>
            <a:r>
              <a:rPr lang="en-US" i="1" dirty="0" smtClean="0"/>
              <a:t>The protocols are not intact</a:t>
            </a:r>
            <a:r>
              <a:rPr lang="en-US" dirty="0" smtClean="0"/>
              <a:t>”</a:t>
            </a:r>
          </a:p>
          <a:p>
            <a:pPr lvl="3"/>
            <a:r>
              <a:rPr lang="en-US" dirty="0" smtClean="0"/>
              <a:t>Seems to claim that the 4 way hand shake will fail</a:t>
            </a:r>
          </a:p>
          <a:p>
            <a:pPr lvl="2"/>
            <a:r>
              <a:rPr lang="en-AU" dirty="0" smtClean="0"/>
              <a:t>IEEE 802.11-2012 does not refer to latest version of 802.1X</a:t>
            </a:r>
          </a:p>
          <a:p>
            <a:pPr lvl="3"/>
            <a:r>
              <a:rPr lang="en-AU" dirty="0" smtClean="0"/>
              <a:t>And 802.1X material referenced is not in referenced version</a:t>
            </a:r>
          </a:p>
          <a:p>
            <a:pPr lvl="2"/>
            <a:r>
              <a:rPr lang="en-US" dirty="0" smtClean="0"/>
              <a:t>“</a:t>
            </a:r>
            <a:r>
              <a:rPr lang="en-US" i="1" dirty="0" smtClean="0"/>
              <a:t>There </a:t>
            </a:r>
            <a:r>
              <a:rPr lang="en-US" i="1" dirty="0"/>
              <a:t>are numerous editorial and grammatical </a:t>
            </a:r>
            <a:r>
              <a:rPr lang="en-US" i="1" dirty="0" smtClean="0"/>
              <a:t>errors …</a:t>
            </a:r>
            <a:r>
              <a:rPr lang="en-US" dirty="0" smtClean="0"/>
              <a:t>”</a:t>
            </a:r>
          </a:p>
          <a:p>
            <a:pPr lvl="3"/>
            <a:r>
              <a:rPr lang="en-US" dirty="0" smtClean="0"/>
              <a:t>Amusingly the first example cited is incorrect</a:t>
            </a:r>
            <a:endParaRPr lang="en-AU" dirty="0" smtClean="0"/>
          </a:p>
          <a:p>
            <a:pPr lvl="1"/>
            <a:r>
              <a:rPr lang="en-AU" dirty="0" smtClean="0"/>
              <a:t> It is not known when the publication processes will be completed</a:t>
            </a:r>
          </a:p>
          <a:p>
            <a:pPr lvl="2"/>
            <a:r>
              <a:rPr lang="en-AU" dirty="0" smtClean="0"/>
              <a:t>Update: Published on 13 November 2012</a:t>
            </a:r>
          </a:p>
          <a:p>
            <a:pPr lvl="2"/>
            <a:r>
              <a:rPr lang="en-AU" dirty="0" smtClean="0"/>
              <a:t>Q: How do 802.11 members get hold of a copy?</a:t>
            </a:r>
            <a:endParaRPr lang="en-US" dirty="0" smtClean="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BD734D05-5C07-45FE-9A8E-249778F8C6C5}" type="slidenum">
              <a:rPr lang="en-US" smtClean="0"/>
              <a:pPr/>
              <a:t>16</a:t>
            </a:fld>
            <a:endParaRPr lang="en-US"/>
          </a:p>
        </p:txBody>
      </p:sp>
      <p:graphicFrame>
        <p:nvGraphicFramePr>
          <p:cNvPr id="8" name="Object 7"/>
          <p:cNvGraphicFramePr>
            <a:graphicFrameLocks noChangeAspect="1"/>
          </p:cNvGraphicFramePr>
          <p:nvPr>
            <p:extLst>
              <p:ext uri="{D42A27DB-BD31-4B8C-83A1-F6EECF244321}">
                <p14:modId xmlns:p14="http://schemas.microsoft.com/office/powerpoint/2010/main" val="978911220"/>
              </p:ext>
            </p:extLst>
          </p:nvPr>
        </p:nvGraphicFramePr>
        <p:xfrm>
          <a:off x="7543800" y="2895600"/>
          <a:ext cx="914400" cy="771525"/>
        </p:xfrm>
        <a:graphic>
          <a:graphicData uri="http://schemas.openxmlformats.org/presentationml/2006/ole">
            <mc:AlternateContent xmlns:mc="http://schemas.openxmlformats.org/markup-compatibility/2006">
              <mc:Choice xmlns:v="urn:schemas-microsoft-com:vml" Requires="v">
                <p:oleObj spid="_x0000_s18468" name="Document" showAsIcon="1" r:id="rId3" imgW="914400" imgH="771480" progId="Word.Document.8">
                  <p:embed/>
                </p:oleObj>
              </mc:Choice>
              <mc:Fallback>
                <p:oleObj name="Document" showAsIcon="1" r:id="rId3" imgW="914400" imgH="771480" progId="Word.Document.8">
                  <p:embed/>
                  <p:pic>
                    <p:nvPicPr>
                      <p:cNvPr id="0" name=""/>
                      <p:cNvPicPr/>
                      <p:nvPr/>
                    </p:nvPicPr>
                    <p:blipFill>
                      <a:blip r:embed="rId4"/>
                      <a:stretch>
                        <a:fillRect/>
                      </a:stretch>
                    </p:blipFill>
                    <p:spPr>
                      <a:xfrm>
                        <a:off x="7543800" y="2895600"/>
                        <a:ext cx="914400" cy="771525"/>
                      </a:xfrm>
                      <a:prstGeom prst="rect">
                        <a:avLst/>
                      </a:prstGeom>
                    </p:spPr>
                  </p:pic>
                </p:oleObj>
              </mc:Fallback>
            </mc:AlternateContent>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6"/>
          <p:cNvSpPr>
            <a:spLocks noGrp="1"/>
          </p:cNvSpPr>
          <p:nvPr>
            <p:ph type="title"/>
          </p:nvPr>
        </p:nvSpPr>
        <p:spPr>
          <a:xfrm>
            <a:off x="685800" y="685800"/>
            <a:ext cx="8229600" cy="1066800"/>
          </a:xfrm>
        </p:spPr>
        <p:txBody>
          <a:bodyPr/>
          <a:lstStyle/>
          <a:p>
            <a:r>
              <a:rPr lang="en-AU" dirty="0" smtClean="0"/>
              <a:t>It is proposed that the comments on IEEE 802.11-2012 be forwarded to </a:t>
            </a:r>
            <a:r>
              <a:rPr lang="en-AU" dirty="0" err="1" smtClean="0"/>
              <a:t>TGmc</a:t>
            </a:r>
            <a:r>
              <a:rPr lang="en-AU" dirty="0" smtClean="0"/>
              <a:t> for processing</a:t>
            </a:r>
            <a:br>
              <a:rPr lang="en-AU" dirty="0" smtClean="0"/>
            </a:br>
            <a:endParaRPr lang="en-US" dirty="0" smtClean="0"/>
          </a:p>
        </p:txBody>
      </p:sp>
      <p:sp>
        <p:nvSpPr>
          <p:cNvPr id="19459" name="Content Placeholder 7"/>
          <p:cNvSpPr>
            <a:spLocks noGrp="1"/>
          </p:cNvSpPr>
          <p:nvPr>
            <p:ph idx="1"/>
          </p:nvPr>
        </p:nvSpPr>
        <p:spPr/>
        <p:txBody>
          <a:bodyPr/>
          <a:lstStyle/>
          <a:p>
            <a:pPr lvl="1"/>
            <a:r>
              <a:rPr lang="en-AU" dirty="0" smtClean="0"/>
              <a:t>Comments in an FDIS are not resolved in ISO/IEC but are normally handled in the maintenance process</a:t>
            </a:r>
          </a:p>
          <a:p>
            <a:pPr lvl="1"/>
            <a:r>
              <a:rPr lang="en-AU" dirty="0" smtClean="0"/>
              <a:t>Given that IEEE 802.11 WG is responsible for the maintenance process for ISO/IEC 8802-11 it is proposed that the comments be passed to </a:t>
            </a:r>
            <a:r>
              <a:rPr lang="en-AU" dirty="0" err="1" smtClean="0"/>
              <a:t>TGmc</a:t>
            </a:r>
            <a:r>
              <a:rPr lang="en-AU" dirty="0" smtClean="0"/>
              <a:t> for processing</a:t>
            </a:r>
          </a:p>
          <a:p>
            <a:pPr lvl="2"/>
            <a:r>
              <a:rPr lang="en-AU" dirty="0" smtClean="0"/>
              <a:t>Further explanation of the responsibility will come later</a:t>
            </a:r>
          </a:p>
          <a:p>
            <a:pPr lvl="1"/>
            <a:r>
              <a:rPr lang="en-AU" dirty="0" smtClean="0"/>
              <a:t>It is also proposed that this plan be included in a liaison statement to SC6</a:t>
            </a:r>
          </a:p>
          <a:p>
            <a:pPr lvl="1"/>
            <a:r>
              <a:rPr lang="en-AU" dirty="0" smtClean="0"/>
              <a:t>Update</a:t>
            </a:r>
          </a:p>
          <a:p>
            <a:pPr lvl="2"/>
            <a:r>
              <a:rPr lang="en-AU" dirty="0" smtClean="0"/>
              <a:t>Dorothy will accept into 11mc</a:t>
            </a:r>
          </a:p>
          <a:p>
            <a:pPr lvl="2"/>
            <a:r>
              <a:rPr lang="en-AU" dirty="0" smtClean="0"/>
              <a:t>For processing and sending to SC6 </a:t>
            </a:r>
          </a:p>
          <a:p>
            <a:pPr lvl="2"/>
            <a:r>
              <a:rPr lang="en-AU" dirty="0" smtClean="0"/>
              <a:t>Expect to do so in January at the interim</a:t>
            </a:r>
          </a:p>
          <a:p>
            <a:pPr lvl="2"/>
            <a:r>
              <a:rPr lang="en-AU" dirty="0" smtClean="0"/>
              <a:t>802.11 WG is empowered to send resolutions to SC6</a:t>
            </a:r>
          </a:p>
          <a:p>
            <a:pPr lvl="2"/>
            <a:r>
              <a:rPr lang="en-AU" dirty="0" smtClean="0"/>
              <a:t>Bruce will inform EC on Friday</a:t>
            </a:r>
            <a:endParaRPr lang="en-US"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7A09968B-691B-417A-88A3-1A2C4978598B}" type="slidenum">
              <a:rPr lang="en-US" smtClean="0"/>
              <a:pPr>
                <a:defRPr/>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AU" dirty="0" smtClean="0"/>
              <a:t>SC6 held a plenary meeting in Graz, Austria in Sept (same week at IEEE 802.11 WG meeting)</a:t>
            </a:r>
            <a:endParaRPr lang="en-AU" dirty="0"/>
          </a:p>
        </p:txBody>
      </p:sp>
      <p:sp>
        <p:nvSpPr>
          <p:cNvPr id="3" name="Content Placeholder 2"/>
          <p:cNvSpPr>
            <a:spLocks noGrp="1"/>
          </p:cNvSpPr>
          <p:nvPr>
            <p:ph sz="half" idx="1"/>
          </p:nvPr>
        </p:nvSpPr>
        <p:spPr/>
        <p:txBody>
          <a:bodyPr/>
          <a:lstStyle/>
          <a:p>
            <a:pPr lvl="1"/>
            <a:r>
              <a:rPr lang="en-US" dirty="0"/>
              <a:t>SC6 delegates from NBs of </a:t>
            </a:r>
            <a:endParaRPr lang="en-AU" dirty="0"/>
          </a:p>
          <a:p>
            <a:pPr lvl="2"/>
            <a:r>
              <a:rPr lang="en-US" b="0" dirty="0"/>
              <a:t>Austria </a:t>
            </a:r>
            <a:endParaRPr lang="en-AU" b="0" dirty="0"/>
          </a:p>
          <a:p>
            <a:pPr lvl="2"/>
            <a:r>
              <a:rPr lang="en-US" b="0" dirty="0"/>
              <a:t>China</a:t>
            </a:r>
            <a:endParaRPr lang="en-AU" b="0" dirty="0"/>
          </a:p>
          <a:p>
            <a:pPr lvl="2"/>
            <a:r>
              <a:rPr lang="en-US" b="0" dirty="0"/>
              <a:t>Germany</a:t>
            </a:r>
            <a:endParaRPr lang="en-AU" b="0" dirty="0"/>
          </a:p>
          <a:p>
            <a:pPr lvl="2"/>
            <a:r>
              <a:rPr lang="en-US" b="0" dirty="0"/>
              <a:t>Japan </a:t>
            </a:r>
            <a:endParaRPr lang="en-AU" b="0" dirty="0"/>
          </a:p>
          <a:p>
            <a:pPr lvl="2"/>
            <a:r>
              <a:rPr lang="en-US" b="0" dirty="0"/>
              <a:t>Hong Kong China (</a:t>
            </a:r>
            <a:r>
              <a:rPr lang="en-US" b="0" dirty="0" smtClean="0"/>
              <a:t>Correspondent) </a:t>
            </a:r>
            <a:endParaRPr lang="en-AU" b="0" dirty="0"/>
          </a:p>
          <a:p>
            <a:pPr lvl="2"/>
            <a:r>
              <a:rPr lang="en-US" b="0" dirty="0"/>
              <a:t>Korea</a:t>
            </a:r>
            <a:endParaRPr lang="en-AU" b="0" dirty="0"/>
          </a:p>
          <a:p>
            <a:pPr lvl="2"/>
            <a:r>
              <a:rPr lang="en-US" b="0" dirty="0"/>
              <a:t>Netherlands</a:t>
            </a:r>
            <a:endParaRPr lang="en-AU" b="0" dirty="0"/>
          </a:p>
          <a:p>
            <a:pPr lvl="2"/>
            <a:r>
              <a:rPr lang="en-US" b="0" dirty="0"/>
              <a:t>Spain</a:t>
            </a:r>
            <a:endParaRPr lang="en-AU" b="0" dirty="0"/>
          </a:p>
          <a:p>
            <a:pPr lvl="2"/>
            <a:r>
              <a:rPr lang="en-US" b="0" dirty="0"/>
              <a:t>Switzerland</a:t>
            </a:r>
            <a:endParaRPr lang="en-AU" b="0" dirty="0"/>
          </a:p>
          <a:p>
            <a:pPr lvl="2"/>
            <a:r>
              <a:rPr lang="en-US" b="0" dirty="0"/>
              <a:t>UK</a:t>
            </a:r>
            <a:endParaRPr lang="en-AU" b="0" dirty="0"/>
          </a:p>
          <a:p>
            <a:pPr lvl="2"/>
            <a:r>
              <a:rPr lang="en-US" b="0" dirty="0" smtClean="0"/>
              <a:t>USA</a:t>
            </a:r>
          </a:p>
          <a:p>
            <a:pPr lvl="3"/>
            <a:r>
              <a:rPr lang="en-US" dirty="0" smtClean="0"/>
              <a:t>Andrew Myles (</a:t>
            </a:r>
            <a:r>
              <a:rPr lang="en-US" dirty="0" err="1" smtClean="0"/>
              <a:t>HoD</a:t>
            </a:r>
            <a:r>
              <a:rPr lang="en-US" dirty="0" smtClean="0"/>
              <a:t>)</a:t>
            </a:r>
            <a:endParaRPr lang="en-AU" b="0" dirty="0"/>
          </a:p>
          <a:p>
            <a:r>
              <a:rPr lang="en-US" b="0" dirty="0"/>
              <a:t> </a:t>
            </a:r>
            <a:endParaRPr lang="en-AU" b="0" dirty="0"/>
          </a:p>
          <a:p>
            <a:endParaRPr lang="en-AU" dirty="0"/>
          </a:p>
        </p:txBody>
      </p:sp>
      <p:sp>
        <p:nvSpPr>
          <p:cNvPr id="7" name="Content Placeholder 6"/>
          <p:cNvSpPr>
            <a:spLocks noGrp="1"/>
          </p:cNvSpPr>
          <p:nvPr>
            <p:ph sz="half" idx="2"/>
          </p:nvPr>
        </p:nvSpPr>
        <p:spPr/>
        <p:txBody>
          <a:bodyPr/>
          <a:lstStyle/>
          <a:p>
            <a:pPr lvl="1"/>
            <a:r>
              <a:rPr lang="en-US" dirty="0"/>
              <a:t>Delegates from Liaison Organizations </a:t>
            </a:r>
            <a:endParaRPr lang="en-AU" dirty="0"/>
          </a:p>
          <a:p>
            <a:pPr lvl="2"/>
            <a:r>
              <a:rPr lang="en-US" dirty="0"/>
              <a:t>JTC1/SC21</a:t>
            </a:r>
            <a:endParaRPr lang="en-AU" dirty="0"/>
          </a:p>
          <a:p>
            <a:pPr lvl="2"/>
            <a:r>
              <a:rPr lang="en-US" dirty="0"/>
              <a:t>JTC1/SC25</a:t>
            </a:r>
            <a:endParaRPr lang="en-AU" dirty="0"/>
          </a:p>
          <a:p>
            <a:pPr lvl="2"/>
            <a:r>
              <a:rPr lang="en-US" dirty="0"/>
              <a:t>ECMA</a:t>
            </a:r>
            <a:endParaRPr lang="en-AU" dirty="0"/>
          </a:p>
          <a:p>
            <a:pPr lvl="2"/>
            <a:r>
              <a:rPr lang="en-US" dirty="0"/>
              <a:t>IEEE </a:t>
            </a:r>
            <a:r>
              <a:rPr lang="en-US" dirty="0" smtClean="0"/>
              <a:t>802</a:t>
            </a:r>
          </a:p>
          <a:p>
            <a:pPr lvl="3"/>
            <a:r>
              <a:rPr lang="en-US" dirty="0" smtClean="0"/>
              <a:t>Bruce Kraemer (</a:t>
            </a:r>
            <a:r>
              <a:rPr lang="en-US" dirty="0" err="1" smtClean="0"/>
              <a:t>HoD</a:t>
            </a:r>
            <a:r>
              <a:rPr lang="en-US" dirty="0" smtClean="0"/>
              <a:t>)</a:t>
            </a:r>
          </a:p>
          <a:p>
            <a:pPr lvl="3"/>
            <a:r>
              <a:rPr lang="en-US" dirty="0" smtClean="0"/>
              <a:t>Dan Harkins</a:t>
            </a:r>
            <a:endParaRPr lang="en-AU" dirty="0"/>
          </a:p>
          <a:p>
            <a:pPr lvl="2"/>
            <a:r>
              <a:rPr lang="en-US" dirty="0" smtClean="0"/>
              <a:t>IEEE</a:t>
            </a:r>
          </a:p>
          <a:p>
            <a:pPr lvl="3"/>
            <a:r>
              <a:rPr lang="en-US" dirty="0" smtClean="0"/>
              <a:t>Jodi </a:t>
            </a:r>
            <a:r>
              <a:rPr lang="en-US" dirty="0" err="1" smtClean="0"/>
              <a:t>Haasz</a:t>
            </a:r>
            <a:endParaRPr lang="en-AU"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18</a:t>
            </a:fld>
            <a:endParaRPr lang="en-US"/>
          </a:p>
        </p:txBody>
      </p:sp>
    </p:spTree>
    <p:extLst>
      <p:ext uri="{BB962C8B-B14F-4D97-AF65-F5344CB8AC3E}">
        <p14:creationId xmlns:p14="http://schemas.microsoft.com/office/powerpoint/2010/main" val="3991802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AU" smtClean="0"/>
              <a:t>SC6 held a plenary meeting in Graz, Austria in Sept (same week at IEEE 802.11 WG meeting)</a:t>
            </a:r>
            <a:endParaRPr lang="en-AU" dirty="0"/>
          </a:p>
        </p:txBody>
      </p:sp>
      <p:sp>
        <p:nvSpPr>
          <p:cNvPr id="3" name="Content Placeholder 2"/>
          <p:cNvSpPr>
            <a:spLocks noGrp="1"/>
          </p:cNvSpPr>
          <p:nvPr>
            <p:ph sz="half" idx="1"/>
          </p:nvPr>
        </p:nvSpPr>
        <p:spPr/>
        <p:txBody>
          <a:bodyPr/>
          <a:lstStyle/>
          <a:p>
            <a:pPr lvl="1"/>
            <a:r>
              <a:rPr lang="en-US" dirty="0" smtClean="0"/>
              <a:t>In SC6/WG1 the attendance count on day 1 was:</a:t>
            </a:r>
            <a:endParaRPr lang="en-AU" dirty="0" smtClean="0"/>
          </a:p>
          <a:p>
            <a:pPr lvl="2"/>
            <a:r>
              <a:rPr lang="en-US" dirty="0" smtClean="0"/>
              <a:t>China 14 ← </a:t>
            </a:r>
            <a:r>
              <a:rPr lang="en-US" dirty="0"/>
              <a:t>l</a:t>
            </a:r>
            <a:r>
              <a:rPr lang="en-US" dirty="0" smtClean="0"/>
              <a:t>argest group</a:t>
            </a:r>
            <a:endParaRPr lang="en-AU" dirty="0" smtClean="0"/>
          </a:p>
          <a:p>
            <a:pPr lvl="2"/>
            <a:r>
              <a:rPr lang="en-US" dirty="0" smtClean="0"/>
              <a:t>IEEE 3</a:t>
            </a:r>
            <a:endParaRPr lang="en-AU" dirty="0" smtClean="0"/>
          </a:p>
          <a:p>
            <a:pPr lvl="2"/>
            <a:r>
              <a:rPr lang="en-US" dirty="0" smtClean="0"/>
              <a:t>Korea 8</a:t>
            </a:r>
            <a:endParaRPr lang="en-AU" dirty="0" smtClean="0"/>
          </a:p>
          <a:p>
            <a:pPr lvl="2"/>
            <a:r>
              <a:rPr lang="en-US" dirty="0" smtClean="0"/>
              <a:t>HK 1</a:t>
            </a:r>
            <a:endParaRPr lang="en-AU" dirty="0" smtClean="0"/>
          </a:p>
          <a:p>
            <a:pPr lvl="2"/>
            <a:r>
              <a:rPr lang="en-US" dirty="0" smtClean="0"/>
              <a:t>Germany 1</a:t>
            </a:r>
            <a:endParaRPr lang="en-AU" dirty="0" smtClean="0"/>
          </a:p>
          <a:p>
            <a:pPr lvl="2"/>
            <a:r>
              <a:rPr lang="en-US" dirty="0" smtClean="0"/>
              <a:t>Japan 1</a:t>
            </a:r>
            <a:endParaRPr lang="en-AU" dirty="0" smtClean="0"/>
          </a:p>
          <a:p>
            <a:pPr lvl="2"/>
            <a:r>
              <a:rPr lang="en-US" dirty="0" smtClean="0"/>
              <a:t>Netherlands 2</a:t>
            </a:r>
            <a:endParaRPr lang="en-AU" dirty="0" smtClean="0"/>
          </a:p>
          <a:p>
            <a:pPr lvl="2"/>
            <a:r>
              <a:rPr lang="en-US" dirty="0" smtClean="0"/>
              <a:t>Switzerland 1</a:t>
            </a:r>
            <a:endParaRPr lang="en-AU" dirty="0" smtClean="0"/>
          </a:p>
          <a:p>
            <a:pPr lvl="2"/>
            <a:r>
              <a:rPr lang="en-US" dirty="0" smtClean="0"/>
              <a:t>US 1</a:t>
            </a:r>
            <a:endParaRPr lang="en-AU" dirty="0" smtClean="0"/>
          </a:p>
          <a:p>
            <a:pPr lvl="2"/>
            <a:r>
              <a:rPr lang="en-US" dirty="0" smtClean="0"/>
              <a:t>UK 1</a:t>
            </a:r>
            <a:endParaRPr lang="en-AU" dirty="0" smtClean="0"/>
          </a:p>
          <a:p>
            <a:pPr lvl="2"/>
            <a:r>
              <a:rPr lang="en-US" dirty="0" smtClean="0"/>
              <a:t>Austria 1</a:t>
            </a:r>
            <a:endParaRPr lang="en-AU" dirty="0" smtClean="0"/>
          </a:p>
          <a:p>
            <a:endParaRPr lang="en-AU" dirty="0"/>
          </a:p>
        </p:txBody>
      </p:sp>
      <p:sp>
        <p:nvSpPr>
          <p:cNvPr id="7" name="Content Placeholder 6"/>
          <p:cNvSpPr>
            <a:spLocks noGrp="1"/>
          </p:cNvSpPr>
          <p:nvPr>
            <p:ph sz="half" idx="2"/>
          </p:nvPr>
        </p:nvSpPr>
        <p:spPr/>
        <p:txBody>
          <a:bodyPr/>
          <a:lstStyle/>
          <a:p>
            <a:pPr lvl="1"/>
            <a:r>
              <a:rPr lang="en-AU" dirty="0" smtClean="0"/>
              <a:t>A large number of NBs continued their tradition of not attending</a:t>
            </a:r>
          </a:p>
          <a:p>
            <a:pPr lvl="2"/>
            <a:r>
              <a:rPr lang="en-US" dirty="0" smtClean="0"/>
              <a:t>Belgium</a:t>
            </a:r>
            <a:endParaRPr lang="en-AU" dirty="0" smtClean="0"/>
          </a:p>
          <a:p>
            <a:pPr lvl="2"/>
            <a:r>
              <a:rPr lang="en-US" dirty="0" smtClean="0"/>
              <a:t>Canada    </a:t>
            </a:r>
            <a:endParaRPr lang="en-AU" dirty="0" smtClean="0"/>
          </a:p>
          <a:p>
            <a:pPr lvl="2"/>
            <a:r>
              <a:rPr lang="en-US" dirty="0" smtClean="0"/>
              <a:t>Czech Republic    </a:t>
            </a:r>
            <a:endParaRPr lang="en-AU" dirty="0" smtClean="0"/>
          </a:p>
          <a:p>
            <a:pPr lvl="2"/>
            <a:r>
              <a:rPr lang="en-US" dirty="0" smtClean="0"/>
              <a:t>Finland   </a:t>
            </a:r>
            <a:endParaRPr lang="en-AU" dirty="0" smtClean="0"/>
          </a:p>
          <a:p>
            <a:pPr lvl="2"/>
            <a:r>
              <a:rPr lang="en-US" dirty="0" smtClean="0"/>
              <a:t>Greece    </a:t>
            </a:r>
            <a:endParaRPr lang="en-AU" dirty="0" smtClean="0"/>
          </a:p>
          <a:p>
            <a:pPr lvl="2"/>
            <a:r>
              <a:rPr lang="en-US" dirty="0" smtClean="0"/>
              <a:t>Kazakhstan </a:t>
            </a:r>
            <a:endParaRPr lang="en-AU" dirty="0" smtClean="0"/>
          </a:p>
          <a:p>
            <a:pPr lvl="2"/>
            <a:r>
              <a:rPr lang="en-US" dirty="0" smtClean="0"/>
              <a:t>Kenya    </a:t>
            </a:r>
            <a:endParaRPr lang="en-AU" dirty="0" smtClean="0"/>
          </a:p>
          <a:p>
            <a:pPr lvl="2"/>
            <a:r>
              <a:rPr lang="en-US" dirty="0" smtClean="0"/>
              <a:t>Luxembourg    </a:t>
            </a:r>
            <a:endParaRPr lang="en-AU" dirty="0" smtClean="0"/>
          </a:p>
          <a:p>
            <a:pPr lvl="2"/>
            <a:r>
              <a:rPr lang="en-US" dirty="0" smtClean="0"/>
              <a:t>Russian Federation    </a:t>
            </a:r>
            <a:endParaRPr lang="en-AU" dirty="0" smtClean="0"/>
          </a:p>
          <a:p>
            <a:pPr lvl="2"/>
            <a:r>
              <a:rPr lang="en-US" dirty="0" smtClean="0"/>
              <a:t>Tunisia </a:t>
            </a:r>
            <a:endParaRPr lang="en-AU" dirty="0" smtClean="0"/>
          </a:p>
          <a:p>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19</a:t>
            </a:fld>
            <a:endParaRPr lang="en-US"/>
          </a:p>
        </p:txBody>
      </p:sp>
    </p:spTree>
    <p:extLst>
      <p:ext uri="{BB962C8B-B14F-4D97-AF65-F5344CB8AC3E}">
        <p14:creationId xmlns:p14="http://schemas.microsoft.com/office/powerpoint/2010/main" val="9454372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smtClean="0"/>
              <a:t>This presentation will be used to run the IEEE 802 JTC1 SC meetings in San Antonio in Nov 2012</a:t>
            </a:r>
          </a:p>
        </p:txBody>
      </p:sp>
      <p:sp>
        <p:nvSpPr>
          <p:cNvPr id="3075" name="Rectangle 5"/>
          <p:cNvSpPr>
            <a:spLocks noGrp="1" noChangeArrowheads="1"/>
          </p:cNvSpPr>
          <p:nvPr>
            <p:ph idx="1"/>
          </p:nvPr>
        </p:nvSpPr>
        <p:spPr/>
        <p:txBody>
          <a:bodyPr/>
          <a:lstStyle/>
          <a:p>
            <a:pPr lvl="1"/>
            <a:r>
              <a:rPr lang="en-US" dirty="0" smtClean="0"/>
              <a:t>This presentation contains a proposed running order for the IEEE 802 JTC1 Standing Committee meeting in Nov 2012, including</a:t>
            </a:r>
          </a:p>
          <a:p>
            <a:pPr lvl="2"/>
            <a:r>
              <a:rPr lang="en-US" dirty="0" smtClean="0"/>
              <a:t>Proposed agenda</a:t>
            </a:r>
          </a:p>
          <a:p>
            <a:pPr lvl="2"/>
            <a:r>
              <a:rPr lang="en-US" dirty="0" smtClean="0"/>
              <a:t>Other supporting material</a:t>
            </a:r>
          </a:p>
          <a:p>
            <a:pPr lvl="1"/>
            <a:r>
              <a:rPr lang="en-US" dirty="0" smtClean="0"/>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81B19452-AD8F-4A10-B8E5-1701707FC4DF}" type="slidenum">
              <a:rPr lang="en-US" smtClean="0"/>
              <a:pPr>
                <a:defRPr/>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SC6/WG1 had a varied agenda in Graz in Sept 12</a:t>
            </a:r>
            <a:endParaRPr lang="en-AU" dirty="0"/>
          </a:p>
        </p:txBody>
      </p:sp>
      <p:sp>
        <p:nvSpPr>
          <p:cNvPr id="3" name="Content Placeholder 2"/>
          <p:cNvSpPr>
            <a:spLocks noGrp="1"/>
          </p:cNvSpPr>
          <p:nvPr>
            <p:ph sz="half" idx="1"/>
          </p:nvPr>
        </p:nvSpPr>
        <p:spPr>
          <a:xfrm>
            <a:off x="685800" y="1828800"/>
            <a:ext cx="3810000" cy="4114800"/>
          </a:xfrm>
        </p:spPr>
        <p:txBody>
          <a:bodyPr/>
          <a:lstStyle/>
          <a:p>
            <a:pPr lvl="1"/>
            <a:r>
              <a:rPr lang="en-AU" dirty="0" smtClean="0"/>
              <a:t>1. Welcome</a:t>
            </a:r>
          </a:p>
          <a:p>
            <a:pPr lvl="1"/>
            <a:r>
              <a:rPr lang="en-AU" dirty="0" smtClean="0"/>
              <a:t>2. Roll Call of Delegates</a:t>
            </a:r>
          </a:p>
          <a:p>
            <a:pPr lvl="1"/>
            <a:r>
              <a:rPr lang="en-AU" dirty="0" smtClean="0"/>
              <a:t>3. Approval of Agenda</a:t>
            </a:r>
          </a:p>
          <a:p>
            <a:pPr lvl="1"/>
            <a:r>
              <a:rPr lang="en-AU" dirty="0" smtClean="0"/>
              <a:t>4. Meeting Report on the SC6/WG1 Guangzhou Meeting</a:t>
            </a:r>
          </a:p>
          <a:p>
            <a:pPr lvl="1"/>
            <a:r>
              <a:rPr lang="en-AU" dirty="0" smtClean="0"/>
              <a:t>5. SC6 WG1 Active Work Items</a:t>
            </a:r>
          </a:p>
          <a:p>
            <a:pPr lvl="2"/>
            <a:r>
              <a:rPr lang="en-AU" dirty="0" smtClean="0"/>
              <a:t>5.1 Acoustic Local Area Network</a:t>
            </a:r>
          </a:p>
          <a:p>
            <a:pPr lvl="2"/>
            <a:r>
              <a:rPr lang="en-AU" dirty="0" smtClean="0"/>
              <a:t>5.2 Wireless Power Transfer PLC Standards</a:t>
            </a:r>
          </a:p>
          <a:p>
            <a:pPr lvl="2"/>
            <a:r>
              <a:rPr lang="en-AU" dirty="0" smtClean="0"/>
              <a:t>5.3 Study Group Report on PLC Harmonization</a:t>
            </a:r>
          </a:p>
          <a:p>
            <a:pPr lvl="2"/>
            <a:r>
              <a:rPr lang="en-AU" dirty="0" smtClean="0"/>
              <a:t>5.4 Ubiquitous Green Community Control Network Protocol</a:t>
            </a:r>
          </a:p>
          <a:p>
            <a:pPr lvl="2"/>
            <a:r>
              <a:rPr lang="en-AU" dirty="0" smtClean="0"/>
              <a:t>5.5 NFC</a:t>
            </a:r>
          </a:p>
          <a:p>
            <a:pPr lvl="1"/>
            <a:endParaRPr lang="en-AU" dirty="0" smtClean="0"/>
          </a:p>
        </p:txBody>
      </p:sp>
      <p:sp>
        <p:nvSpPr>
          <p:cNvPr id="6" name="Content Placeholder 5"/>
          <p:cNvSpPr>
            <a:spLocks noGrp="1"/>
          </p:cNvSpPr>
          <p:nvPr>
            <p:ph sz="half" idx="2"/>
          </p:nvPr>
        </p:nvSpPr>
        <p:spPr>
          <a:xfrm>
            <a:off x="4648200" y="1828800"/>
            <a:ext cx="3810000" cy="4114800"/>
          </a:xfrm>
        </p:spPr>
        <p:txBody>
          <a:bodyPr/>
          <a:lstStyle/>
          <a:p>
            <a:pPr lvl="1"/>
            <a:r>
              <a:rPr lang="en-AU" b="1" dirty="0"/>
              <a:t>5.6 IEEE 802 Liaison</a:t>
            </a:r>
          </a:p>
          <a:p>
            <a:pPr lvl="2"/>
            <a:r>
              <a:rPr lang="en-AU" b="1" dirty="0" smtClean="0"/>
              <a:t>5.6.1 Liaison Statement</a:t>
            </a:r>
          </a:p>
          <a:p>
            <a:pPr lvl="2"/>
            <a:r>
              <a:rPr lang="en-AU" b="1" dirty="0" smtClean="0"/>
              <a:t>5.6.2 IEEE Agreement</a:t>
            </a:r>
          </a:p>
          <a:p>
            <a:pPr lvl="1"/>
            <a:r>
              <a:rPr lang="en-AU" dirty="0" smtClean="0"/>
              <a:t>5.7 Liaison report from </a:t>
            </a:r>
            <a:r>
              <a:rPr lang="en-AU" dirty="0" err="1" smtClean="0"/>
              <a:t>Ecma</a:t>
            </a:r>
            <a:endParaRPr lang="en-AU" dirty="0" smtClean="0"/>
          </a:p>
          <a:p>
            <a:pPr lvl="1"/>
            <a:r>
              <a:rPr lang="en-AU" dirty="0" smtClean="0"/>
              <a:t>5.8 Revision</a:t>
            </a:r>
          </a:p>
          <a:p>
            <a:pPr lvl="1"/>
            <a:r>
              <a:rPr lang="en-AU" dirty="0" smtClean="0"/>
              <a:t>5.9 Others</a:t>
            </a:r>
          </a:p>
          <a:p>
            <a:pPr lvl="2"/>
            <a:r>
              <a:rPr lang="en-AU" b="1" dirty="0" smtClean="0"/>
              <a:t>5.9.1 </a:t>
            </a:r>
            <a:r>
              <a:rPr lang="en-AU" b="1" dirty="0" err="1" smtClean="0"/>
              <a:t>TePA</a:t>
            </a:r>
            <a:r>
              <a:rPr lang="en-AU" b="1" dirty="0" smtClean="0"/>
              <a:t>-AC</a:t>
            </a:r>
          </a:p>
          <a:p>
            <a:pPr lvl="2"/>
            <a:r>
              <a:rPr lang="en-AU" b="1" dirty="0" smtClean="0"/>
              <a:t>5.9.2 </a:t>
            </a:r>
            <a:r>
              <a:rPr lang="en-AU" b="1" dirty="0" err="1" smtClean="0"/>
              <a:t>TLSec</a:t>
            </a:r>
            <a:endParaRPr lang="en-AU" b="1" dirty="0" smtClean="0"/>
          </a:p>
          <a:p>
            <a:pPr lvl="2"/>
            <a:r>
              <a:rPr lang="en-AU" b="1" dirty="0" smtClean="0"/>
              <a:t>5.9.3 LRWN</a:t>
            </a:r>
          </a:p>
          <a:p>
            <a:pPr lvl="2"/>
            <a:r>
              <a:rPr lang="en-AU" b="1" dirty="0" smtClean="0"/>
              <a:t>5.9.4 WLAN</a:t>
            </a:r>
          </a:p>
          <a:p>
            <a:pPr lvl="2"/>
            <a:r>
              <a:rPr lang="en-AU" dirty="0" smtClean="0"/>
              <a:t>5.9.6 Procedures</a:t>
            </a:r>
          </a:p>
          <a:p>
            <a:pPr lvl="1"/>
            <a:r>
              <a:rPr lang="en-AU" dirty="0" smtClean="0"/>
              <a:t>6. Development, Review, &amp; Approval of Draft WG1 Resolutions</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20</a:t>
            </a:fld>
            <a:endParaRPr lang="en-US"/>
          </a:p>
        </p:txBody>
      </p:sp>
    </p:spTree>
    <p:extLst>
      <p:ext uri="{BB962C8B-B14F-4D97-AF65-F5344CB8AC3E}">
        <p14:creationId xmlns:p14="http://schemas.microsoft.com/office/powerpoint/2010/main" val="12553626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AU" dirty="0" smtClean="0"/>
              <a:t>In Feb 12, SC6 approved a table with proposed dispositions for various ISO/IEC 8802 standards</a:t>
            </a:r>
            <a:endParaRPr lang="en-US" dirty="0" smtClean="0"/>
          </a:p>
        </p:txBody>
      </p:sp>
      <p:sp>
        <p:nvSpPr>
          <p:cNvPr id="36867" name="Content Placeholder 2"/>
          <p:cNvSpPr>
            <a:spLocks noGrp="1"/>
          </p:cNvSpPr>
          <p:nvPr>
            <p:ph idx="1"/>
          </p:nvPr>
        </p:nvSpPr>
        <p:spPr/>
        <p:txBody>
          <a:bodyPr/>
          <a:lstStyle/>
          <a:p>
            <a:pPr lvl="1"/>
            <a:r>
              <a:rPr lang="en-AU" dirty="0" smtClean="0"/>
              <a:t>In June 2011, the UK NB made a proposal to “clean up” various IEEE 802 related documented in ISOIEC</a:t>
            </a:r>
          </a:p>
          <a:p>
            <a:pPr lvl="1"/>
            <a:r>
              <a:rPr lang="en-AU" dirty="0" smtClean="0"/>
              <a:t>In Feb 2012, the IEEE 802 delegation presented a liaison that was in response to a UK NB proposal for the disposition of various ISO/IEC 8802 standards</a:t>
            </a:r>
          </a:p>
          <a:p>
            <a:pPr lvl="2"/>
            <a:r>
              <a:rPr lang="en-AU" dirty="0" smtClean="0"/>
              <a:t>See N15106</a:t>
            </a:r>
          </a:p>
          <a:p>
            <a:pPr lvl="1"/>
            <a:r>
              <a:rPr lang="en-AU" dirty="0" smtClean="0"/>
              <a:t>It was ultimately agreed that the table of proposed dispositions proposed by IEEE 802 in the liaison should be accepted</a:t>
            </a:r>
          </a:p>
          <a:p>
            <a:pPr lvl="2"/>
            <a:r>
              <a:rPr lang="en-AU" dirty="0" smtClean="0"/>
              <a:t>Resolution 6.1.7: </a:t>
            </a:r>
            <a:r>
              <a:rPr lang="en-US" i="1" dirty="0" smtClean="0"/>
              <a:t>Noting the liaison response from IEEE 802 in 6N15106, SC6 instructs its Secretariat to revise the SC 6 Program of Work based on the table below</a:t>
            </a:r>
            <a:r>
              <a:rPr lang="en-AU" i="1" dirty="0" smtClean="0"/>
              <a:t> </a:t>
            </a:r>
            <a:endParaRPr lang="en-US" i="1"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F99ABD16-0F8D-4817-9485-802F3D2FDEEA}" type="slidenum">
              <a:rPr lang="en-US" smtClean="0"/>
              <a:pPr>
                <a:defRPr/>
              </a:pPr>
              <a:t>21</a:t>
            </a:fld>
            <a:endParaRPr lang="en-US"/>
          </a:p>
        </p:txBody>
      </p:sp>
      <p:graphicFrame>
        <p:nvGraphicFramePr>
          <p:cNvPr id="36870" name="Object 7"/>
          <p:cNvGraphicFramePr>
            <a:graphicFrameLocks noChangeAspect="1"/>
          </p:cNvGraphicFramePr>
          <p:nvPr>
            <p:extLst>
              <p:ext uri="{D42A27DB-BD31-4B8C-83A1-F6EECF244321}">
                <p14:modId xmlns:p14="http://schemas.microsoft.com/office/powerpoint/2010/main" val="1841327367"/>
              </p:ext>
            </p:extLst>
          </p:nvPr>
        </p:nvGraphicFramePr>
        <p:xfrm>
          <a:off x="2209800" y="3552825"/>
          <a:ext cx="914400" cy="714375"/>
        </p:xfrm>
        <a:graphic>
          <a:graphicData uri="http://schemas.openxmlformats.org/presentationml/2006/ole">
            <mc:AlternateContent xmlns:mc="http://schemas.openxmlformats.org/markup-compatibility/2006">
              <mc:Choice xmlns:v="urn:schemas-microsoft-com:vml" Requires="v">
                <p:oleObj spid="_x0000_s94238" name="Acrobat Document" showAsIcon="1" r:id="rId3" imgW="914400" imgH="714375" progId="AcroExch.Document.7">
                  <p:embed/>
                </p:oleObj>
              </mc:Choice>
              <mc:Fallback>
                <p:oleObj name="Acrobat Document" showAsIcon="1" r:id="rId3" imgW="914400" imgH="714375" progId="AcroExch.Document.7">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3552825"/>
                        <a:ext cx="914400" cy="71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152375625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AU" smtClean="0"/>
              <a:t>In Feb 12, SC6 approved a table with proposed dispositions for various ISO/IEC 8802 standards</a:t>
            </a:r>
            <a:endParaRPr lang="en-US"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7D930AEB-DDB8-44BF-B34B-7A0540B0CACE}" type="slidenum">
              <a:rPr lang="en-US" smtClean="0"/>
              <a:pPr>
                <a:defRPr/>
              </a:pPr>
              <a:t>22</a:t>
            </a:fld>
            <a:endParaRPr lang="en-US"/>
          </a:p>
        </p:txBody>
      </p:sp>
      <p:graphicFrame>
        <p:nvGraphicFramePr>
          <p:cNvPr id="6" name="Table 5"/>
          <p:cNvGraphicFramePr>
            <a:graphicFrameLocks noGrp="1"/>
          </p:cNvGraphicFramePr>
          <p:nvPr/>
        </p:nvGraphicFramePr>
        <p:xfrm>
          <a:off x="76200" y="1524000"/>
          <a:ext cx="8915400" cy="4906960"/>
        </p:xfrm>
        <a:graphic>
          <a:graphicData uri="http://schemas.openxmlformats.org/drawingml/2006/table">
            <a:tbl>
              <a:tblPr/>
              <a:tblGrid>
                <a:gridCol w="762000"/>
                <a:gridCol w="838200"/>
                <a:gridCol w="533400"/>
                <a:gridCol w="2286000"/>
                <a:gridCol w="4495800"/>
              </a:tblGrid>
              <a:tr h="190488">
                <a:tc>
                  <a:txBody>
                    <a:bodyPr/>
                    <a:lstStyle/>
                    <a:p>
                      <a:pPr marL="0" marR="0">
                        <a:spcBef>
                          <a:spcPts val="0"/>
                        </a:spcBef>
                        <a:spcAft>
                          <a:spcPts val="0"/>
                        </a:spcAft>
                      </a:pPr>
                      <a:r>
                        <a:rPr lang="en-US" sz="1200" b="1" dirty="0">
                          <a:latin typeface="+mj-lt"/>
                          <a:ea typeface="Batang"/>
                        </a:rPr>
                        <a:t>Project</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b="1" dirty="0">
                          <a:latin typeface="+mj-lt"/>
                          <a:ea typeface="Batang"/>
                        </a:rPr>
                        <a:t>Number</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b="1" dirty="0">
                          <a:latin typeface="+mj-lt"/>
                          <a:ea typeface="Batang"/>
                        </a:rPr>
                        <a:t>Year</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b="1" dirty="0">
                          <a:latin typeface="+mj-lt"/>
                          <a:ea typeface="Batang"/>
                        </a:rPr>
                        <a:t>Name</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b="1" dirty="0">
                          <a:latin typeface="+mj-lt"/>
                          <a:ea typeface="Batang"/>
                        </a:rPr>
                        <a:t>Recommendation</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6692">
                <a:tc>
                  <a:txBody>
                    <a:bodyPr/>
                    <a:lstStyle/>
                    <a:p>
                      <a:pPr marL="0" marR="0">
                        <a:spcBef>
                          <a:spcPts val="0"/>
                        </a:spcBef>
                        <a:spcAft>
                          <a:spcPts val="0"/>
                        </a:spcAft>
                      </a:pPr>
                      <a:r>
                        <a:rPr lang="en-US" sz="1200" dirty="0">
                          <a:latin typeface="+mj-lt"/>
                          <a:ea typeface="Batang"/>
                        </a:rPr>
                        <a:t>05.01.00</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8802-1</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2011</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SPECIFIC LANS Overview</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Retain</a:t>
                      </a:r>
                      <a:r>
                        <a:rPr lang="en-US" sz="1200" dirty="0" smtClean="0">
                          <a:latin typeface="+mj-lt"/>
                          <a:ea typeface="Batang"/>
                        </a:rPr>
                        <a:t>.  IEEE </a:t>
                      </a:r>
                      <a:r>
                        <a:rPr lang="en-US" sz="1200" dirty="0">
                          <a:latin typeface="+mj-lt"/>
                          <a:ea typeface="Batang"/>
                        </a:rPr>
                        <a:t>802 will provide text for a replacement when the current 802 </a:t>
                      </a:r>
                      <a:r>
                        <a:rPr lang="en-US" sz="1200" dirty="0" err="1">
                          <a:latin typeface="+mj-lt"/>
                          <a:ea typeface="Batang"/>
                        </a:rPr>
                        <a:t>O&amp;A</a:t>
                      </a:r>
                      <a:r>
                        <a:rPr lang="en-US" sz="1200" dirty="0">
                          <a:latin typeface="+mj-lt"/>
                          <a:ea typeface="Batang"/>
                        </a:rPr>
                        <a:t> revision project is complete</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0975">
                <a:tc>
                  <a:txBody>
                    <a:bodyPr/>
                    <a:lstStyle/>
                    <a:p>
                      <a:pPr marL="0" marR="0">
                        <a:spcBef>
                          <a:spcPts val="0"/>
                        </a:spcBef>
                        <a:spcAft>
                          <a:spcPts val="0"/>
                        </a:spcAft>
                      </a:pPr>
                      <a:r>
                        <a:rPr lang="en-US" sz="1200" dirty="0">
                          <a:latin typeface="+mj-lt"/>
                          <a:ea typeface="Batang"/>
                        </a:rPr>
                        <a:t>05.01.01</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mj-lt"/>
                          <a:ea typeface="Batang"/>
                        </a:rPr>
                        <a:t>8802-1</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mj-lt"/>
                          <a:ea typeface="Batang"/>
                        </a:rPr>
                        <a:t>-</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SPECIFIC LANS Cooperative agreement with IEEE 802</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u="sng" dirty="0">
                          <a:latin typeface="+mj-lt"/>
                          <a:ea typeface="Batang"/>
                        </a:rPr>
                        <a:t>Cancel</a:t>
                      </a:r>
                      <a:r>
                        <a:rPr lang="en-US" sz="1200" dirty="0">
                          <a:latin typeface="+mj-lt"/>
                          <a:ea typeface="Batang"/>
                        </a:rPr>
                        <a:t> project</a:t>
                      </a:r>
                      <a:r>
                        <a:rPr lang="en-US" sz="1200" dirty="0" smtClean="0">
                          <a:latin typeface="+mj-lt"/>
                          <a:ea typeface="Batang"/>
                        </a:rPr>
                        <a:t>. Delete </a:t>
                      </a:r>
                      <a:r>
                        <a:rPr lang="en-US" sz="1200" dirty="0">
                          <a:latin typeface="+mj-lt"/>
                          <a:ea typeface="Batang"/>
                        </a:rPr>
                        <a:t>the draft.</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0975">
                <a:tc>
                  <a:txBody>
                    <a:bodyPr/>
                    <a:lstStyle/>
                    <a:p>
                      <a:pPr marL="0" marR="0">
                        <a:spcBef>
                          <a:spcPts val="0"/>
                        </a:spcBef>
                        <a:spcAft>
                          <a:spcPts val="0"/>
                        </a:spcAft>
                      </a:pPr>
                      <a:r>
                        <a:rPr lang="en-US" sz="1200" dirty="0">
                          <a:latin typeface="+mj-lt"/>
                          <a:ea typeface="Batang"/>
                        </a:rPr>
                        <a:t>05.02.00</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mj-lt"/>
                          <a:ea typeface="Batang"/>
                        </a:rPr>
                        <a:t>8802-2</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mj-lt"/>
                          <a:ea typeface="Batang"/>
                        </a:rPr>
                        <a:t>1998</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mj-lt"/>
                          <a:ea typeface="Batang"/>
                        </a:rPr>
                        <a:t>SPECIFIC LANS Logical Link Control 90.93</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Retain in </a:t>
                      </a:r>
                      <a:r>
                        <a:rPr lang="en-US" sz="1200" u="sng" dirty="0">
                          <a:latin typeface="+mj-lt"/>
                          <a:ea typeface="Batang"/>
                        </a:rPr>
                        <a:t>stabilized</a:t>
                      </a:r>
                      <a:r>
                        <a:rPr lang="en-US" sz="1200" dirty="0">
                          <a:latin typeface="+mj-lt"/>
                          <a:ea typeface="Batang"/>
                        </a:rPr>
                        <a:t> state</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3211">
                <a:tc>
                  <a:txBody>
                    <a:bodyPr/>
                    <a:lstStyle/>
                    <a:p>
                      <a:pPr marL="0" marR="0">
                        <a:spcBef>
                          <a:spcPts val="0"/>
                        </a:spcBef>
                        <a:spcAft>
                          <a:spcPts val="0"/>
                        </a:spcAft>
                      </a:pPr>
                      <a:r>
                        <a:rPr lang="en-US" sz="1200" dirty="0">
                          <a:latin typeface="+mj-lt"/>
                          <a:ea typeface="Batang"/>
                        </a:rPr>
                        <a:t>05.03.00</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8802-3</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mj-lt"/>
                          <a:ea typeface="Batang"/>
                        </a:rPr>
                        <a:t>2000</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mj-lt"/>
                          <a:ea typeface="Batang"/>
                        </a:rPr>
                        <a:t>SPECIFIC LANS CSMA/CD Edn. 6</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Retain</a:t>
                      </a:r>
                      <a:r>
                        <a:rPr lang="en-US" sz="1200" dirty="0" smtClean="0">
                          <a:latin typeface="+mj-lt"/>
                          <a:ea typeface="Batang"/>
                        </a:rPr>
                        <a:t>. Will </a:t>
                      </a:r>
                      <a:r>
                        <a:rPr lang="en-US" sz="1200" dirty="0">
                          <a:latin typeface="+mj-lt"/>
                          <a:ea typeface="Batang"/>
                        </a:rPr>
                        <a:t>be superseded as soon the next revision of IEEE 802.3 is ratified by ISO/</a:t>
                      </a:r>
                      <a:r>
                        <a:rPr lang="en-US" sz="1200" dirty="0" err="1">
                          <a:latin typeface="+mj-lt"/>
                          <a:ea typeface="Batang"/>
                        </a:rPr>
                        <a:t>IEC</a:t>
                      </a:r>
                      <a:r>
                        <a:rPr lang="en-US" sz="1200" dirty="0">
                          <a:latin typeface="+mj-lt"/>
                          <a:ea typeface="Batang"/>
                        </a:rPr>
                        <a:t>.</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0975">
                <a:tc>
                  <a:txBody>
                    <a:bodyPr/>
                    <a:lstStyle/>
                    <a:p>
                      <a:pPr marL="0" marR="0">
                        <a:spcBef>
                          <a:spcPts val="0"/>
                        </a:spcBef>
                        <a:spcAft>
                          <a:spcPts val="0"/>
                        </a:spcAft>
                      </a:pPr>
                      <a:r>
                        <a:rPr lang="en-US" sz="1200" dirty="0">
                          <a:latin typeface="+mj-lt"/>
                          <a:ea typeface="Batang"/>
                        </a:rPr>
                        <a:t>05.05.00</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mj-lt"/>
                          <a:ea typeface="Batang"/>
                        </a:rPr>
                        <a:t>8802-5</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mj-lt"/>
                          <a:ea typeface="Batang"/>
                        </a:rPr>
                        <a:t>1998</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mj-lt"/>
                          <a:ea typeface="Batang"/>
                        </a:rPr>
                        <a:t>SPECIFIC LANS Token Ring. Edn.3</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Retain in </a:t>
                      </a:r>
                      <a:r>
                        <a:rPr lang="en-US" sz="1200" u="sng" dirty="0">
                          <a:latin typeface="+mj-lt"/>
                          <a:ea typeface="Batang"/>
                        </a:rPr>
                        <a:t>stabilized</a:t>
                      </a:r>
                      <a:r>
                        <a:rPr lang="en-US" sz="1200" dirty="0">
                          <a:latin typeface="+mj-lt"/>
                          <a:ea typeface="Batang"/>
                        </a:rPr>
                        <a:t> state</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3211">
                <a:tc>
                  <a:txBody>
                    <a:bodyPr/>
                    <a:lstStyle/>
                    <a:p>
                      <a:pPr marL="0" marR="0">
                        <a:spcBef>
                          <a:spcPts val="0"/>
                        </a:spcBef>
                        <a:spcAft>
                          <a:spcPts val="0"/>
                        </a:spcAft>
                      </a:pPr>
                      <a:r>
                        <a:rPr lang="en-US" sz="1200" dirty="0">
                          <a:latin typeface="+mj-lt"/>
                          <a:ea typeface="Batang"/>
                        </a:rPr>
                        <a:t>05.11.00</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mj-lt"/>
                          <a:ea typeface="Batang"/>
                        </a:rPr>
                        <a:t>8802-11</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mj-lt"/>
                          <a:ea typeface="Batang"/>
                        </a:rPr>
                        <a:t>2005</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mj-lt"/>
                          <a:ea typeface="Batang"/>
                        </a:rPr>
                        <a:t>LANS. Wireless MAC/PHY specifications Edn. 2</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Retain</a:t>
                      </a:r>
                      <a:r>
                        <a:rPr lang="en-US" sz="1200" dirty="0" smtClean="0">
                          <a:latin typeface="+mj-lt"/>
                          <a:ea typeface="Batang"/>
                        </a:rPr>
                        <a:t>. Will </a:t>
                      </a:r>
                      <a:r>
                        <a:rPr lang="en-US" sz="1200" dirty="0">
                          <a:latin typeface="+mj-lt"/>
                          <a:ea typeface="Batang"/>
                        </a:rPr>
                        <a:t>be superseded as soon the next revision of IEEE 802.11 is ratified by ISO/</a:t>
                      </a:r>
                      <a:r>
                        <a:rPr lang="en-US" sz="1200" dirty="0" err="1">
                          <a:latin typeface="+mj-lt"/>
                          <a:ea typeface="Batang"/>
                        </a:rPr>
                        <a:t>IEC</a:t>
                      </a:r>
                      <a:endParaRPr lang="en-US" sz="1200" dirty="0">
                        <a:latin typeface="+mj-lt"/>
                        <a:ea typeface="Batang"/>
                      </a:endParaRP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0975">
                <a:tc>
                  <a:txBody>
                    <a:bodyPr/>
                    <a:lstStyle/>
                    <a:p>
                      <a:pPr marL="0" marR="0">
                        <a:spcBef>
                          <a:spcPts val="0"/>
                        </a:spcBef>
                        <a:spcAft>
                          <a:spcPts val="0"/>
                        </a:spcAft>
                      </a:pPr>
                      <a:r>
                        <a:rPr lang="en-US" sz="1200" dirty="0">
                          <a:latin typeface="+mj-lt"/>
                          <a:ea typeface="Batang"/>
                        </a:rPr>
                        <a:t>05.21.01</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11802-1</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2005</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LAN GUIDELINES LLC Addresses</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Retain</a:t>
                      </a:r>
                      <a:r>
                        <a:rPr lang="en-US" sz="1200" dirty="0" smtClean="0">
                          <a:latin typeface="+mj-lt"/>
                          <a:ea typeface="Batang"/>
                        </a:rPr>
                        <a:t>. IEEE </a:t>
                      </a:r>
                      <a:r>
                        <a:rPr lang="en-US" sz="1200" dirty="0">
                          <a:latin typeface="+mj-lt"/>
                          <a:ea typeface="Batang"/>
                        </a:rPr>
                        <a:t>802 will provide a replacement at a future date</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0975">
                <a:tc>
                  <a:txBody>
                    <a:bodyPr/>
                    <a:lstStyle/>
                    <a:p>
                      <a:pPr marL="0" marR="0">
                        <a:spcBef>
                          <a:spcPts val="0"/>
                        </a:spcBef>
                        <a:spcAft>
                          <a:spcPts val="0"/>
                        </a:spcAft>
                      </a:pPr>
                      <a:r>
                        <a:rPr lang="en-US" sz="1200" dirty="0">
                          <a:latin typeface="+mj-lt"/>
                          <a:ea typeface="Batang"/>
                        </a:rPr>
                        <a:t>05.22.01</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mj-lt"/>
                          <a:ea typeface="Batang"/>
                        </a:rPr>
                        <a:t>11802-2</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2005</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LAN GUIDELINES Standard group MAC addresses </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Retain</a:t>
                      </a:r>
                      <a:r>
                        <a:rPr lang="en-US" sz="1200" dirty="0" smtClean="0">
                          <a:latin typeface="+mj-lt"/>
                          <a:ea typeface="Batang"/>
                        </a:rPr>
                        <a:t>. IEEE </a:t>
                      </a:r>
                      <a:r>
                        <a:rPr lang="en-US" sz="1200" dirty="0">
                          <a:latin typeface="+mj-lt"/>
                          <a:ea typeface="Batang"/>
                        </a:rPr>
                        <a:t>802 will provide a replacement at a future date</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1463">
                <a:tc>
                  <a:txBody>
                    <a:bodyPr/>
                    <a:lstStyle/>
                    <a:p>
                      <a:pPr marL="0" marR="0">
                        <a:spcBef>
                          <a:spcPts val="0"/>
                        </a:spcBef>
                        <a:spcAft>
                          <a:spcPts val="0"/>
                        </a:spcAft>
                      </a:pPr>
                      <a:r>
                        <a:rPr lang="en-US" sz="1200" dirty="0">
                          <a:latin typeface="+mj-lt"/>
                          <a:ea typeface="Batang"/>
                        </a:rPr>
                        <a:t>05.25.00</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11802-5</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1997</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Media Access Control (MAC) Bridging of Ethernet v2.0 in Local Area Network</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Retain in </a:t>
                      </a:r>
                      <a:r>
                        <a:rPr lang="en-US" sz="1200" u="sng" dirty="0">
                          <a:latin typeface="+mj-lt"/>
                          <a:ea typeface="Batang"/>
                        </a:rPr>
                        <a:t>stabilized</a:t>
                      </a:r>
                      <a:r>
                        <a:rPr lang="en-US" sz="1200" dirty="0">
                          <a:latin typeface="+mj-lt"/>
                          <a:ea typeface="Batang"/>
                        </a:rPr>
                        <a:t> state.</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73211">
                <a:tc>
                  <a:txBody>
                    <a:bodyPr/>
                    <a:lstStyle/>
                    <a:p>
                      <a:pPr marL="0" marR="0">
                        <a:spcBef>
                          <a:spcPts val="0"/>
                        </a:spcBef>
                        <a:spcAft>
                          <a:spcPts val="0"/>
                        </a:spcAft>
                      </a:pPr>
                      <a:r>
                        <a:rPr lang="en-US" sz="1200" dirty="0">
                          <a:latin typeface="+mj-lt"/>
                          <a:ea typeface="Batang"/>
                        </a:rPr>
                        <a:t>05.31.00</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mj-lt"/>
                          <a:ea typeface="Batang"/>
                        </a:rPr>
                        <a:t>15802-1</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a:latin typeface="+mj-lt"/>
                          <a:ea typeface="Batang"/>
                        </a:rPr>
                        <a:t>1995</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COMMON LANS MAC service</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smtClean="0">
                          <a:latin typeface="+mj-lt"/>
                          <a:ea typeface="Batang"/>
                        </a:rPr>
                        <a:t>Retain. IEEE </a:t>
                      </a:r>
                      <a:r>
                        <a:rPr lang="en-US" sz="1200" dirty="0">
                          <a:latin typeface="+mj-lt"/>
                          <a:ea typeface="Batang"/>
                        </a:rPr>
                        <a:t>802 will provide a replacement based upon </a:t>
                      </a:r>
                      <a:r>
                        <a:rPr lang="en-US" sz="1200" dirty="0" err="1">
                          <a:latin typeface="+mj-lt"/>
                          <a:ea typeface="Batang"/>
                        </a:rPr>
                        <a:t>802.1AC</a:t>
                      </a:r>
                      <a:r>
                        <a:rPr lang="en-US" sz="1200" dirty="0">
                          <a:latin typeface="+mj-lt"/>
                          <a:ea typeface="Batang"/>
                        </a:rPr>
                        <a:t> at a future date</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3809">
                <a:tc>
                  <a:txBody>
                    <a:bodyPr/>
                    <a:lstStyle/>
                    <a:p>
                      <a:pPr marL="0" marR="0">
                        <a:spcBef>
                          <a:spcPts val="0"/>
                        </a:spcBef>
                        <a:spcAft>
                          <a:spcPts val="0"/>
                        </a:spcAft>
                      </a:pPr>
                      <a:r>
                        <a:rPr lang="en-US" sz="1200" dirty="0">
                          <a:latin typeface="+mj-lt"/>
                          <a:ea typeface="Batang"/>
                        </a:rPr>
                        <a:t>05.33.00</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15802-3</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1998</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a:latin typeface="+mj-lt"/>
                          <a:ea typeface="Batang"/>
                        </a:rPr>
                        <a:t>COMMON LANS MAC bridges</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200" dirty="0" smtClean="0">
                          <a:latin typeface="+mj-lt"/>
                          <a:ea typeface="Batang"/>
                        </a:rPr>
                        <a:t>Retain. IEEE </a:t>
                      </a:r>
                      <a:r>
                        <a:rPr lang="en-US" sz="1200" dirty="0">
                          <a:latin typeface="+mj-lt"/>
                          <a:ea typeface="Batang"/>
                        </a:rPr>
                        <a:t>802 will provide a replacement at a future date based upon either </a:t>
                      </a:r>
                      <a:r>
                        <a:rPr lang="en-US" sz="1200" dirty="0" err="1">
                          <a:latin typeface="+mj-lt"/>
                          <a:ea typeface="Batang"/>
                        </a:rPr>
                        <a:t>802.1D</a:t>
                      </a:r>
                      <a:r>
                        <a:rPr lang="en-US" sz="1200" dirty="0">
                          <a:latin typeface="+mj-lt"/>
                          <a:ea typeface="Batang"/>
                        </a:rPr>
                        <a:t>-2005 or </a:t>
                      </a:r>
                      <a:r>
                        <a:rPr lang="en-US" sz="1200" dirty="0" err="1">
                          <a:latin typeface="+mj-lt"/>
                          <a:ea typeface="Batang"/>
                        </a:rPr>
                        <a:t>802.1Q</a:t>
                      </a:r>
                      <a:r>
                        <a:rPr lang="en-US" sz="1200" dirty="0">
                          <a:latin typeface="+mj-lt"/>
                          <a:ea typeface="Batang"/>
                        </a:rPr>
                        <a:t>-2011</a:t>
                      </a:r>
                    </a:p>
                  </a:txBody>
                  <a:tcPr marL="43751" marR="437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784176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685800" y="685800"/>
            <a:ext cx="7924800" cy="1066800"/>
          </a:xfrm>
        </p:spPr>
        <p:txBody>
          <a:bodyPr/>
          <a:lstStyle/>
          <a:p>
            <a:r>
              <a:rPr lang="en-AU" dirty="0" smtClean="0"/>
              <a:t>The proposal that only IEEE 802 “maintain, alter &amp; extend” 8802 standards was controversial in Feb 12</a:t>
            </a:r>
            <a:endParaRPr lang="en-US" dirty="0" smtClean="0"/>
          </a:p>
        </p:txBody>
      </p:sp>
      <p:sp>
        <p:nvSpPr>
          <p:cNvPr id="39939" name="Content Placeholder 2"/>
          <p:cNvSpPr>
            <a:spLocks noGrp="1"/>
          </p:cNvSpPr>
          <p:nvPr>
            <p:ph idx="1"/>
          </p:nvPr>
        </p:nvSpPr>
        <p:spPr/>
        <p:txBody>
          <a:bodyPr/>
          <a:lstStyle/>
          <a:p>
            <a:pPr lvl="1"/>
            <a:r>
              <a:rPr lang="en-AU" dirty="0" smtClean="0"/>
              <a:t>The IEEE 802 liaison also indicated that IEEE 802 would be willing to submit standards (particularly 802.1 and 802.3) to ISO/IEC under certain conditions </a:t>
            </a:r>
          </a:p>
          <a:p>
            <a:pPr lvl="2"/>
            <a:r>
              <a:rPr lang="en-US" i="1" dirty="0" smtClean="0"/>
              <a:t>“…it is essential that ISO/IEC JTC1/SC6 agrees that the responsibility to maintain, alter or extend the functionality of IEEE 802 standards ratified by ISO/IEC remains solely with IEEE 802”</a:t>
            </a:r>
            <a:endParaRPr lang="en-AU" i="1" dirty="0" smtClean="0"/>
          </a:p>
          <a:p>
            <a:pPr lvl="1"/>
            <a:r>
              <a:rPr lang="en-AU" dirty="0" smtClean="0"/>
              <a:t>This condition was particularly controversial among most NBs</a:t>
            </a:r>
          </a:p>
          <a:p>
            <a:pPr lvl="1"/>
            <a:r>
              <a:rPr lang="en-AU" dirty="0" smtClean="0"/>
              <a:t>The main issue of contention appeared to revolve around the definition of “extend”</a:t>
            </a:r>
          </a:p>
          <a:p>
            <a:pPr lvl="1"/>
            <a:r>
              <a:rPr lang="en-AU" dirty="0"/>
              <a:t>M</a:t>
            </a:r>
            <a:r>
              <a:rPr lang="en-AU" dirty="0" smtClean="0"/>
              <a:t>any NBs were concerned it was a restriction on SC6’s ability to do their normal work</a:t>
            </a:r>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9189968E-FE8B-4207-9FC4-13100D8F8563}" type="slidenum">
              <a:rPr lang="en-US" smtClean="0"/>
              <a:pPr>
                <a:defRPr/>
              </a:pPr>
              <a:t>23</a:t>
            </a:fld>
            <a:endParaRPr lang="en-US"/>
          </a:p>
        </p:txBody>
      </p:sp>
    </p:spTree>
    <p:extLst>
      <p:ext uri="{BB962C8B-B14F-4D97-AF65-F5344CB8AC3E}">
        <p14:creationId xmlns:p14="http://schemas.microsoft.com/office/powerpoint/2010/main" val="1673464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AU" dirty="0" smtClean="0"/>
              <a:t>In Feb 12, SC6 ultimately decided on a process to help resolve issues related to the IEEE 802 proposal</a:t>
            </a:r>
            <a:endParaRPr lang="en-US" dirty="0" smtClean="0"/>
          </a:p>
        </p:txBody>
      </p:sp>
      <p:sp>
        <p:nvSpPr>
          <p:cNvPr id="41987" name="Content Placeholder 2"/>
          <p:cNvSpPr>
            <a:spLocks noGrp="1"/>
          </p:cNvSpPr>
          <p:nvPr>
            <p:ph idx="1"/>
          </p:nvPr>
        </p:nvSpPr>
        <p:spPr/>
        <p:txBody>
          <a:bodyPr/>
          <a:lstStyle/>
          <a:p>
            <a:r>
              <a:rPr lang="en-US" dirty="0" smtClean="0"/>
              <a:t>SC6 Resolution 6.1.4 (Liaison to IEEE 802) in Feb 2012</a:t>
            </a:r>
          </a:p>
          <a:p>
            <a:pPr lvl="1"/>
            <a:r>
              <a:rPr lang="en-US" i="1" dirty="0" smtClean="0"/>
              <a:t>SC 6 instructs its </a:t>
            </a:r>
            <a:r>
              <a:rPr lang="en-GB" i="1" dirty="0" smtClean="0"/>
              <a:t>Secretariat </a:t>
            </a:r>
            <a:r>
              <a:rPr lang="en-US" i="1" dirty="0" smtClean="0"/>
              <a:t>to forward the following liaison statement to IEEE 802:</a:t>
            </a:r>
          </a:p>
          <a:p>
            <a:pPr lvl="2"/>
            <a:r>
              <a:rPr lang="en-US" i="1" dirty="0" smtClean="0"/>
              <a:t>“SC6 appreciates and acknowledges IEEE 802’s proposal (6N15106) for an agreement.</a:t>
            </a:r>
          </a:p>
          <a:p>
            <a:pPr lvl="2"/>
            <a:r>
              <a:rPr lang="en-US" i="1" dirty="0" smtClean="0"/>
              <a:t>SC 6 will forward an initial list of related questions from its NBs and LO to IEEE 802 by 2012-03-09</a:t>
            </a:r>
          </a:p>
          <a:p>
            <a:pPr lvl="2"/>
            <a:r>
              <a:rPr lang="en-US" i="1" dirty="0" smtClean="0"/>
              <a:t>SC 6 requests a response and a draft </a:t>
            </a:r>
            <a:r>
              <a:rPr lang="en-US" i="1" dirty="0" err="1" smtClean="0"/>
              <a:t>MoU</a:t>
            </a:r>
            <a:r>
              <a:rPr lang="en-US" i="1" dirty="0" smtClean="0"/>
              <a:t> from IEEE 802 by 2012-05-01. A second list of questions will be provided to IEEE 802 by 2012-07-01</a:t>
            </a:r>
          </a:p>
          <a:p>
            <a:pPr lvl="2"/>
            <a:r>
              <a:rPr lang="en-US" i="1" dirty="0" smtClean="0"/>
              <a:t>SC 6 requests a response and updated </a:t>
            </a:r>
            <a:r>
              <a:rPr lang="en-US" i="1" dirty="0" err="1" smtClean="0"/>
              <a:t>MoU</a:t>
            </a:r>
            <a:r>
              <a:rPr lang="en-US" i="1" dirty="0" smtClean="0"/>
              <a:t> from IEEE 802 by 2012-08-01.”</a:t>
            </a:r>
          </a:p>
          <a:p>
            <a:pPr lvl="1"/>
            <a:r>
              <a:rPr lang="en-AU" dirty="0" smtClean="0"/>
              <a:t>Approved unanimously</a:t>
            </a:r>
            <a:endParaRPr lang="en-US"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2FFBEBC9-7BE6-4D9F-B491-8A08A4CE5C25}" type="slidenum">
              <a:rPr lang="en-US" smtClean="0"/>
              <a:pPr>
                <a:defRPr/>
              </a:pPr>
              <a:t>24</a:t>
            </a:fld>
            <a:endParaRPr lang="en-US"/>
          </a:p>
        </p:txBody>
      </p:sp>
    </p:spTree>
    <p:extLst>
      <p:ext uri="{BB962C8B-B14F-4D97-AF65-F5344CB8AC3E}">
        <p14:creationId xmlns:p14="http://schemas.microsoft.com/office/powerpoint/2010/main" val="22451407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077200" cy="1066800"/>
          </a:xfrm>
        </p:spPr>
        <p:txBody>
          <a:bodyPr/>
          <a:lstStyle/>
          <a:p>
            <a:r>
              <a:rPr lang="en-AU" dirty="0" smtClean="0"/>
              <a:t>The IEEE 802’s goal was an agreement that allows 802.1 &amp; 802.3 to be submitted to JTC1 under the PSDO</a:t>
            </a:r>
            <a:endParaRPr lang="en-AU" dirty="0"/>
          </a:p>
        </p:txBody>
      </p:sp>
      <p:sp>
        <p:nvSpPr>
          <p:cNvPr id="3" name="Content Placeholder 2"/>
          <p:cNvSpPr>
            <a:spLocks noGrp="1"/>
          </p:cNvSpPr>
          <p:nvPr>
            <p:ph idx="1"/>
          </p:nvPr>
        </p:nvSpPr>
        <p:spPr/>
        <p:txBody>
          <a:bodyPr/>
          <a:lstStyle/>
          <a:p>
            <a:pPr lvl="1"/>
            <a:r>
              <a:rPr lang="en-AU" dirty="0" smtClean="0"/>
              <a:t>IEEE 802 would like  to have the possibility to submit its standards to JTC1 under the PSDO for ratification</a:t>
            </a:r>
          </a:p>
          <a:p>
            <a:pPr lvl="1"/>
            <a:r>
              <a:rPr lang="en-AU" dirty="0" smtClean="0"/>
              <a:t>The potential benefits include:</a:t>
            </a:r>
          </a:p>
          <a:p>
            <a:pPr lvl="2"/>
            <a:r>
              <a:rPr lang="en-AU" dirty="0" smtClean="0"/>
              <a:t>Universal recognition of “international” status</a:t>
            </a:r>
          </a:p>
          <a:p>
            <a:pPr lvl="2"/>
            <a:r>
              <a:rPr lang="en-AU" dirty="0" smtClean="0"/>
              <a:t>Review by a ISO/IEC JTC1 NBs</a:t>
            </a:r>
          </a:p>
          <a:p>
            <a:pPr lvl="1"/>
            <a:r>
              <a:rPr lang="en-AU" dirty="0" smtClean="0"/>
              <a:t>The risks are that IEEE 802 standards will be modified by SC6 without the permission or cooperation of IEEE 802</a:t>
            </a:r>
          </a:p>
          <a:p>
            <a:pPr lvl="2"/>
            <a:r>
              <a:rPr lang="en-AU" dirty="0" smtClean="0"/>
              <a:t>No one wants “another WAPI”</a:t>
            </a:r>
          </a:p>
          <a:p>
            <a:pPr lvl="2"/>
            <a:r>
              <a:rPr lang="en-AU" dirty="0" smtClean="0"/>
              <a:t>Of course this could always happen, even without an agreement</a:t>
            </a:r>
          </a:p>
          <a:p>
            <a:pPr lvl="1"/>
            <a:r>
              <a:rPr lang="en-AU" dirty="0" smtClean="0"/>
              <a:t>IEEE 802.11 WG previously decided to move ahead under the PSDO without any further agreement</a:t>
            </a:r>
          </a:p>
          <a:p>
            <a:pPr lvl="1"/>
            <a:r>
              <a:rPr lang="en-AU" dirty="0" smtClean="0"/>
              <a:t>The IEEE 802.1 WG and IEEE 802.3 WG wanted an agreement of some sort to mitigate the perceived risks</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25</a:t>
            </a:fld>
            <a:endParaRPr lang="en-US"/>
          </a:p>
        </p:txBody>
      </p:sp>
    </p:spTree>
    <p:extLst>
      <p:ext uri="{BB962C8B-B14F-4D97-AF65-F5344CB8AC3E}">
        <p14:creationId xmlns:p14="http://schemas.microsoft.com/office/powerpoint/2010/main" val="41173473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685800" y="685800"/>
            <a:ext cx="7924800" cy="1066800"/>
          </a:xfrm>
        </p:spPr>
        <p:txBody>
          <a:bodyPr/>
          <a:lstStyle/>
          <a:p>
            <a:r>
              <a:rPr lang="en-US" dirty="0" smtClean="0"/>
              <a:t>SC6 &amp; IEEE 802 have been working through the process to define an agreement between them</a:t>
            </a:r>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7C0548C2-A7D8-4BB3-BEA8-6D068D29EDD1}" type="slidenum">
              <a:rPr lang="en-US" smtClean="0"/>
              <a:pPr>
                <a:defRPr/>
              </a:pPr>
              <a:t>26</a:t>
            </a:fld>
            <a:endParaRPr lang="en-US"/>
          </a:p>
        </p:txBody>
      </p:sp>
      <p:graphicFrame>
        <p:nvGraphicFramePr>
          <p:cNvPr id="44038" name="Object 6"/>
          <p:cNvGraphicFramePr>
            <a:graphicFrameLocks noChangeAspect="1"/>
          </p:cNvGraphicFramePr>
          <p:nvPr>
            <p:extLst>
              <p:ext uri="{D42A27DB-BD31-4B8C-83A1-F6EECF244321}">
                <p14:modId xmlns:p14="http://schemas.microsoft.com/office/powerpoint/2010/main" val="534956471"/>
              </p:ext>
            </p:extLst>
          </p:nvPr>
        </p:nvGraphicFramePr>
        <p:xfrm>
          <a:off x="3390900" y="3195637"/>
          <a:ext cx="914400" cy="714375"/>
        </p:xfrm>
        <a:graphic>
          <a:graphicData uri="http://schemas.openxmlformats.org/presentationml/2006/ole">
            <mc:AlternateContent xmlns:mc="http://schemas.openxmlformats.org/markup-compatibility/2006">
              <mc:Choice xmlns:v="urn:schemas-microsoft-com:vml" Requires="v">
                <p:oleObj spid="_x0000_s96510" name="Acrobat Document" showAsIcon="1" r:id="rId3" imgW="914400" imgH="714375" progId="AcroExch.Document.7">
                  <p:embed/>
                </p:oleObj>
              </mc:Choice>
              <mc:Fallback>
                <p:oleObj name="Acrobat Document" showAsIcon="1" r:id="rId3" imgW="914400" imgH="714375" progId="AcroExch.Document.7">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90900" y="3195637"/>
                        <a:ext cx="914400" cy="714375"/>
                      </a:xfrm>
                      <a:prstGeom prst="rect">
                        <a:avLst/>
                      </a:prstGeom>
                      <a:noFill/>
                      <a:ln>
                        <a:noFill/>
                      </a:ln>
                      <a:effectLst/>
                    </p:spPr>
                  </p:pic>
                </p:oleObj>
              </mc:Fallback>
            </mc:AlternateContent>
          </a:graphicData>
        </a:graphic>
      </p:graphicFrame>
      <p:graphicFrame>
        <p:nvGraphicFramePr>
          <p:cNvPr id="44039" name="Object 7"/>
          <p:cNvGraphicFramePr>
            <a:graphicFrameLocks noChangeAspect="1"/>
          </p:cNvGraphicFramePr>
          <p:nvPr>
            <p:extLst>
              <p:ext uri="{D42A27DB-BD31-4B8C-83A1-F6EECF244321}">
                <p14:modId xmlns:p14="http://schemas.microsoft.com/office/powerpoint/2010/main" val="1320196563"/>
              </p:ext>
            </p:extLst>
          </p:nvPr>
        </p:nvGraphicFramePr>
        <p:xfrm>
          <a:off x="3886200" y="3209925"/>
          <a:ext cx="914400" cy="714375"/>
        </p:xfrm>
        <a:graphic>
          <a:graphicData uri="http://schemas.openxmlformats.org/presentationml/2006/ole">
            <mc:AlternateContent xmlns:mc="http://schemas.openxmlformats.org/markup-compatibility/2006">
              <mc:Choice xmlns:v="urn:schemas-microsoft-com:vml" Requires="v">
                <p:oleObj spid="_x0000_s96511" name="Acrobat Document" showAsIcon="1" r:id="rId5" imgW="914400" imgH="714375" progId="AcroExch.Document.7">
                  <p:embed/>
                </p:oleObj>
              </mc:Choice>
              <mc:Fallback>
                <p:oleObj name="Acrobat Document" showAsIcon="1" r:id="rId5" imgW="914400" imgH="714375" progId="AcroExch.Document.7">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86200" y="3209925"/>
                        <a:ext cx="914400" cy="714375"/>
                      </a:xfrm>
                      <a:prstGeom prst="rect">
                        <a:avLst/>
                      </a:prstGeom>
                      <a:noFill/>
                      <a:ln>
                        <a:noFill/>
                      </a:ln>
                      <a:effectLst/>
                    </p:spPr>
                  </p:pic>
                </p:oleObj>
              </mc:Fallback>
            </mc:AlternateContent>
          </a:graphicData>
        </a:graphic>
      </p:graphicFrame>
      <p:sp>
        <p:nvSpPr>
          <p:cNvPr id="2" name="Rectangle 1"/>
          <p:cNvSpPr/>
          <p:nvPr/>
        </p:nvSpPr>
        <p:spPr bwMode="auto">
          <a:xfrm>
            <a:off x="1485900" y="2171700"/>
            <a:ext cx="2057400" cy="685800"/>
          </a:xfrm>
          <a:prstGeom prst="rect">
            <a:avLst/>
          </a:prstGeom>
          <a:solidFill>
            <a:schemeClr val="accent1">
              <a:lumMod val="20000"/>
              <a:lumOff val="80000"/>
            </a:schemeClr>
          </a:solidFill>
          <a:ln w="254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dirty="0" smtClean="0">
                <a:latin typeface="+mj-lt"/>
              </a:rPr>
              <a:t>SC6 defines process to define agreement</a:t>
            </a:r>
            <a:endParaRPr kumimoji="0" lang="en-AU" sz="1600" b="0" i="0" u="none" strike="noStrike" cap="none" normalizeH="0" baseline="0" dirty="0" smtClean="0">
              <a:ln>
                <a:noFill/>
              </a:ln>
              <a:solidFill>
                <a:schemeClr val="tx1"/>
              </a:solidFill>
              <a:effectLst/>
              <a:latin typeface="+mj-lt"/>
            </a:endParaRPr>
          </a:p>
        </p:txBody>
      </p:sp>
      <p:sp>
        <p:nvSpPr>
          <p:cNvPr id="9" name="Rectangle 8"/>
          <p:cNvSpPr/>
          <p:nvPr/>
        </p:nvSpPr>
        <p:spPr bwMode="auto">
          <a:xfrm>
            <a:off x="1485900" y="3124200"/>
            <a:ext cx="2057400" cy="685800"/>
          </a:xfrm>
          <a:prstGeom prst="rect">
            <a:avLst/>
          </a:prstGeom>
          <a:solidFill>
            <a:schemeClr val="accent1">
              <a:lumMod val="20000"/>
              <a:lumOff val="80000"/>
            </a:schemeClr>
          </a:solidFill>
          <a:ln w="254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eaLnBrk="0" hangingPunct="0"/>
            <a:r>
              <a:rPr lang="en-AU" sz="1600" dirty="0">
                <a:latin typeface="+mj-lt"/>
              </a:rPr>
              <a:t>Chinese &amp; Swiss</a:t>
            </a:r>
            <a:r>
              <a:rPr lang="en-AU" sz="1600" dirty="0" smtClean="0">
                <a:latin typeface="+mj-lt"/>
              </a:rPr>
              <a:t/>
            </a:r>
            <a:br>
              <a:rPr lang="en-AU" sz="1600" dirty="0" smtClean="0">
                <a:latin typeface="+mj-lt"/>
              </a:rPr>
            </a:br>
            <a:r>
              <a:rPr lang="en-AU" sz="1600" dirty="0" smtClean="0">
                <a:latin typeface="+mj-lt"/>
              </a:rPr>
              <a:t>provide questions</a:t>
            </a:r>
            <a:endParaRPr kumimoji="0" lang="en-AU" sz="1600" b="0" i="0" u="none" strike="noStrike" cap="none" normalizeH="0" baseline="0" dirty="0" smtClean="0">
              <a:ln>
                <a:noFill/>
              </a:ln>
              <a:solidFill>
                <a:schemeClr val="tx1"/>
              </a:solidFill>
              <a:effectLst/>
              <a:latin typeface="+mj-lt"/>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3574693477"/>
              </p:ext>
            </p:extLst>
          </p:nvPr>
        </p:nvGraphicFramePr>
        <p:xfrm>
          <a:off x="3352800" y="4229100"/>
          <a:ext cx="914400" cy="714375"/>
        </p:xfrm>
        <a:graphic>
          <a:graphicData uri="http://schemas.openxmlformats.org/presentationml/2006/ole">
            <mc:AlternateContent xmlns:mc="http://schemas.openxmlformats.org/markup-compatibility/2006">
              <mc:Choice xmlns:v="urn:schemas-microsoft-com:vml" Requires="v">
                <p:oleObj spid="_x0000_s96512" name="Acrobat Document" showAsIcon="1" r:id="rId7" imgW="914400" imgH="714375" progId="AcroExch.Document.7">
                  <p:embed/>
                </p:oleObj>
              </mc:Choice>
              <mc:Fallback>
                <p:oleObj name="Acrobat Document" showAsIcon="1" r:id="rId7" imgW="914400" imgH="714375" progId="AcroExch.Document.7">
                  <p:embed/>
                  <p:pic>
                    <p:nvPicPr>
                      <p:cNvPr id="0"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52800" y="4229100"/>
                        <a:ext cx="914400" cy="71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 name="Rectangle 12"/>
          <p:cNvSpPr/>
          <p:nvPr/>
        </p:nvSpPr>
        <p:spPr bwMode="auto">
          <a:xfrm>
            <a:off x="1485900" y="4076700"/>
            <a:ext cx="2057400" cy="685800"/>
          </a:xfrm>
          <a:prstGeom prst="rect">
            <a:avLst/>
          </a:prstGeom>
          <a:solidFill>
            <a:schemeClr val="accent1">
              <a:lumMod val="20000"/>
              <a:lumOff val="80000"/>
            </a:schemeClr>
          </a:solidFill>
          <a:ln w="254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dirty="0" smtClean="0">
                <a:latin typeface="+mj-lt"/>
              </a:rPr>
              <a:t>IEEE 802</a:t>
            </a:r>
            <a:br>
              <a:rPr lang="en-AU" sz="1600" dirty="0" smtClean="0">
                <a:latin typeface="+mj-lt"/>
              </a:rPr>
            </a:br>
            <a:r>
              <a:rPr lang="en-AU" sz="1600" dirty="0" smtClean="0">
                <a:latin typeface="+mj-lt"/>
              </a:rPr>
              <a:t>responds</a:t>
            </a:r>
            <a:endParaRPr kumimoji="0" lang="en-AU" sz="1600" b="0" i="0" u="none" strike="noStrike" cap="none" normalizeH="0" baseline="0" dirty="0" smtClean="0">
              <a:ln>
                <a:noFill/>
              </a:ln>
              <a:solidFill>
                <a:schemeClr val="tx1"/>
              </a:solidFill>
              <a:effectLst/>
              <a:latin typeface="+mj-lt"/>
            </a:endParaRPr>
          </a:p>
        </p:txBody>
      </p:sp>
      <p:sp>
        <p:nvSpPr>
          <p:cNvPr id="15" name="Rectangle 14"/>
          <p:cNvSpPr/>
          <p:nvPr/>
        </p:nvSpPr>
        <p:spPr bwMode="auto">
          <a:xfrm>
            <a:off x="1485900" y="5029200"/>
            <a:ext cx="2057400" cy="685800"/>
          </a:xfrm>
          <a:prstGeom prst="rect">
            <a:avLst/>
          </a:prstGeom>
          <a:solidFill>
            <a:schemeClr val="accent1">
              <a:lumMod val="20000"/>
              <a:lumOff val="80000"/>
            </a:schemeClr>
          </a:solidFill>
          <a:ln w="254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dirty="0" smtClean="0">
                <a:latin typeface="+mj-lt"/>
              </a:rPr>
              <a:t>Chinese &amp; Swiss</a:t>
            </a:r>
            <a:br>
              <a:rPr lang="en-AU" sz="1600" dirty="0" smtClean="0">
                <a:latin typeface="+mj-lt"/>
              </a:rPr>
            </a:br>
            <a:r>
              <a:rPr lang="en-AU" sz="1600" dirty="0" smtClean="0">
                <a:latin typeface="+mj-lt"/>
              </a:rPr>
              <a:t>provide comments</a:t>
            </a:r>
            <a:endParaRPr kumimoji="0" lang="en-AU" sz="1600" b="0" i="0" u="none" strike="noStrike" cap="none" normalizeH="0" baseline="0" dirty="0" smtClean="0">
              <a:ln>
                <a:noFill/>
              </a:ln>
              <a:solidFill>
                <a:schemeClr val="tx1"/>
              </a:solidFill>
              <a:effectLst/>
              <a:latin typeface="+mj-lt"/>
            </a:endParaRPr>
          </a:p>
        </p:txBody>
      </p:sp>
      <p:sp>
        <p:nvSpPr>
          <p:cNvPr id="16" name="Rectangle 15"/>
          <p:cNvSpPr/>
          <p:nvPr/>
        </p:nvSpPr>
        <p:spPr bwMode="auto">
          <a:xfrm>
            <a:off x="6057900" y="2209800"/>
            <a:ext cx="2057400" cy="685800"/>
          </a:xfrm>
          <a:prstGeom prst="rect">
            <a:avLst/>
          </a:prstGeom>
          <a:solidFill>
            <a:schemeClr val="accent1">
              <a:lumMod val="20000"/>
              <a:lumOff val="80000"/>
            </a:schemeClr>
          </a:solidFill>
          <a:ln w="254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dirty="0" smtClean="0">
                <a:latin typeface="+mj-lt"/>
              </a:rPr>
              <a:t>IEEE 802</a:t>
            </a:r>
            <a:br>
              <a:rPr lang="en-AU" sz="1600" dirty="0" smtClean="0">
                <a:latin typeface="+mj-lt"/>
              </a:rPr>
            </a:br>
            <a:r>
              <a:rPr lang="en-AU" sz="1600" dirty="0" smtClean="0">
                <a:latin typeface="+mj-lt"/>
              </a:rPr>
              <a:t>responds</a:t>
            </a:r>
            <a:endParaRPr kumimoji="0" lang="en-AU" sz="1600" b="0" i="0" u="none" strike="noStrike" cap="none" normalizeH="0" baseline="0" dirty="0" smtClean="0">
              <a:ln>
                <a:noFill/>
              </a:ln>
              <a:solidFill>
                <a:schemeClr val="tx1"/>
              </a:solidFill>
              <a:effectLst/>
              <a:latin typeface="+mj-lt"/>
            </a:endParaRPr>
          </a:p>
        </p:txBody>
      </p:sp>
      <p:sp>
        <p:nvSpPr>
          <p:cNvPr id="17" name="Rectangle 16"/>
          <p:cNvSpPr/>
          <p:nvPr/>
        </p:nvSpPr>
        <p:spPr bwMode="auto">
          <a:xfrm>
            <a:off x="457200" y="2171700"/>
            <a:ext cx="1028700" cy="685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lang="en-AU" sz="1600" b="1" dirty="0" smtClean="0">
                <a:latin typeface="+mj-lt"/>
              </a:rPr>
              <a:t>Feb 12</a:t>
            </a:r>
            <a:endParaRPr kumimoji="0" lang="en-AU" sz="1600" b="1" i="0" u="none" strike="noStrike" cap="none" normalizeH="0" baseline="0" dirty="0" smtClean="0">
              <a:ln>
                <a:noFill/>
              </a:ln>
              <a:solidFill>
                <a:schemeClr val="tx1"/>
              </a:solidFill>
              <a:effectLst/>
              <a:latin typeface="+mj-lt"/>
            </a:endParaRPr>
          </a:p>
        </p:txBody>
      </p:sp>
      <p:sp>
        <p:nvSpPr>
          <p:cNvPr id="18" name="Rectangle 17"/>
          <p:cNvSpPr/>
          <p:nvPr/>
        </p:nvSpPr>
        <p:spPr bwMode="auto">
          <a:xfrm>
            <a:off x="457200" y="3124200"/>
            <a:ext cx="1028700" cy="685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lang="en-AU" sz="1600" b="1" dirty="0" smtClean="0">
                <a:latin typeface="+mj-lt"/>
              </a:rPr>
              <a:t>Mar 12</a:t>
            </a:r>
            <a:endParaRPr kumimoji="0" lang="en-AU" sz="1600" b="1" i="0" u="none" strike="noStrike" cap="none" normalizeH="0" baseline="0" dirty="0" smtClean="0">
              <a:ln>
                <a:noFill/>
              </a:ln>
              <a:solidFill>
                <a:schemeClr val="tx1"/>
              </a:solidFill>
              <a:effectLst/>
              <a:latin typeface="+mj-lt"/>
            </a:endParaRPr>
          </a:p>
        </p:txBody>
      </p:sp>
      <p:sp>
        <p:nvSpPr>
          <p:cNvPr id="19" name="Rectangle 18"/>
          <p:cNvSpPr/>
          <p:nvPr/>
        </p:nvSpPr>
        <p:spPr bwMode="auto">
          <a:xfrm>
            <a:off x="495300" y="4076700"/>
            <a:ext cx="1028700" cy="685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lang="en-AU" sz="1600" b="1" dirty="0" smtClean="0">
                <a:latin typeface="+mj-lt"/>
              </a:rPr>
              <a:t>May 12</a:t>
            </a:r>
            <a:endParaRPr kumimoji="0" lang="en-AU" sz="1600" b="1" i="0" u="none" strike="noStrike" cap="none" normalizeH="0" baseline="0" dirty="0" smtClean="0">
              <a:ln>
                <a:noFill/>
              </a:ln>
              <a:solidFill>
                <a:schemeClr val="tx1"/>
              </a:solidFill>
              <a:effectLst/>
              <a:latin typeface="+mj-lt"/>
            </a:endParaRPr>
          </a:p>
        </p:txBody>
      </p:sp>
      <p:sp>
        <p:nvSpPr>
          <p:cNvPr id="20" name="Rectangle 19"/>
          <p:cNvSpPr/>
          <p:nvPr/>
        </p:nvSpPr>
        <p:spPr bwMode="auto">
          <a:xfrm>
            <a:off x="495300" y="5029200"/>
            <a:ext cx="1028700" cy="685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lang="en-AU" sz="1600" b="1" dirty="0" smtClean="0">
                <a:latin typeface="+mj-lt"/>
              </a:rPr>
              <a:t>Jun 12</a:t>
            </a:r>
            <a:endParaRPr kumimoji="0" lang="en-AU" sz="1600" b="1" i="0" u="none" strike="noStrike" cap="none" normalizeH="0" baseline="0" dirty="0" smtClean="0">
              <a:ln>
                <a:noFill/>
              </a:ln>
              <a:solidFill>
                <a:schemeClr val="tx1"/>
              </a:solidFill>
              <a:effectLst/>
              <a:latin typeface="+mj-lt"/>
            </a:endParaRPr>
          </a:p>
        </p:txBody>
      </p:sp>
      <p:sp>
        <p:nvSpPr>
          <p:cNvPr id="21" name="Rectangle 20"/>
          <p:cNvSpPr/>
          <p:nvPr/>
        </p:nvSpPr>
        <p:spPr bwMode="auto">
          <a:xfrm>
            <a:off x="5067300" y="2209800"/>
            <a:ext cx="1028700" cy="685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lang="en-AU" sz="1600" b="1" dirty="0" smtClean="0">
                <a:latin typeface="+mj-lt"/>
              </a:rPr>
              <a:t>July 12</a:t>
            </a:r>
            <a:endParaRPr kumimoji="0" lang="en-AU" sz="1600" b="1" i="0" u="none" strike="noStrike" cap="none" normalizeH="0" baseline="0" dirty="0" smtClean="0">
              <a:ln>
                <a:noFill/>
              </a:ln>
              <a:solidFill>
                <a:schemeClr val="tx1"/>
              </a:solidFill>
              <a:effectLst/>
              <a:latin typeface="+mj-lt"/>
            </a:endParaRPr>
          </a:p>
        </p:txBody>
      </p:sp>
      <p:graphicFrame>
        <p:nvGraphicFramePr>
          <p:cNvPr id="8" name="Object 7"/>
          <p:cNvGraphicFramePr>
            <a:graphicFrameLocks noChangeAspect="1"/>
          </p:cNvGraphicFramePr>
          <p:nvPr>
            <p:extLst>
              <p:ext uri="{D42A27DB-BD31-4B8C-83A1-F6EECF244321}">
                <p14:modId xmlns:p14="http://schemas.microsoft.com/office/powerpoint/2010/main" val="422059207"/>
              </p:ext>
            </p:extLst>
          </p:nvPr>
        </p:nvGraphicFramePr>
        <p:xfrm>
          <a:off x="3352800" y="5181600"/>
          <a:ext cx="914400" cy="714375"/>
        </p:xfrm>
        <a:graphic>
          <a:graphicData uri="http://schemas.openxmlformats.org/presentationml/2006/ole">
            <mc:AlternateContent xmlns:mc="http://schemas.openxmlformats.org/markup-compatibility/2006">
              <mc:Choice xmlns:v="urn:schemas-microsoft-com:vml" Requires="v">
                <p:oleObj spid="_x0000_s96513" name="Acrobat Document" showAsIcon="1" r:id="rId9" imgW="914400" imgH="714375" progId="AcroExch.Document.7">
                  <p:embed/>
                </p:oleObj>
              </mc:Choice>
              <mc:Fallback>
                <p:oleObj name="Acrobat Document" showAsIcon="1" r:id="rId9" imgW="914400" imgH="714375" progId="AcroExch.Document.7">
                  <p:embed/>
                  <p:pic>
                    <p:nvPicPr>
                      <p:cNvPr id="0" name="Object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52800" y="5181600"/>
                        <a:ext cx="914400" cy="71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1500066293"/>
              </p:ext>
            </p:extLst>
          </p:nvPr>
        </p:nvGraphicFramePr>
        <p:xfrm>
          <a:off x="3886200" y="5181600"/>
          <a:ext cx="914400" cy="714375"/>
        </p:xfrm>
        <a:graphic>
          <a:graphicData uri="http://schemas.openxmlformats.org/presentationml/2006/ole">
            <mc:AlternateContent xmlns:mc="http://schemas.openxmlformats.org/markup-compatibility/2006">
              <mc:Choice xmlns:v="urn:schemas-microsoft-com:vml" Requires="v">
                <p:oleObj spid="_x0000_s96514" name="Acrobat Document" showAsIcon="1" r:id="rId11" imgW="914400" imgH="714375" progId="AcroExch.Document.7">
                  <p:embed/>
                </p:oleObj>
              </mc:Choice>
              <mc:Fallback>
                <p:oleObj name="Acrobat Document" showAsIcon="1" r:id="rId11" imgW="914400" imgH="714375" progId="AcroExch.Document.7">
                  <p:embed/>
                  <p:pic>
                    <p:nvPicPr>
                      <p:cNvPr id="0" name="Object 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886200" y="5181600"/>
                        <a:ext cx="914400" cy="71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4" name="Rectangle 23"/>
          <p:cNvSpPr/>
          <p:nvPr/>
        </p:nvSpPr>
        <p:spPr bwMode="auto">
          <a:xfrm>
            <a:off x="6057900" y="3162300"/>
            <a:ext cx="2057400" cy="685800"/>
          </a:xfrm>
          <a:prstGeom prst="rect">
            <a:avLst/>
          </a:prstGeom>
          <a:solidFill>
            <a:schemeClr val="accent1">
              <a:lumMod val="20000"/>
              <a:lumOff val="80000"/>
            </a:schemeClr>
          </a:solidFill>
          <a:ln w="25400" cap="flat" cmpd="sng" algn="ctr">
            <a:solidFill>
              <a:schemeClr val="tx1"/>
            </a:solidFill>
            <a:prstDash val="dash"/>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eaLnBrk="0" hangingPunct="0"/>
            <a:r>
              <a:rPr lang="en-AU" sz="1600" dirty="0" smtClean="0">
                <a:latin typeface="+mj-lt"/>
              </a:rPr>
              <a:t>ISO CS</a:t>
            </a:r>
            <a:br>
              <a:rPr lang="en-AU" sz="1600" dirty="0" smtClean="0">
                <a:latin typeface="+mj-lt"/>
              </a:rPr>
            </a:br>
            <a:r>
              <a:rPr lang="en-AU" sz="1600" dirty="0" smtClean="0">
                <a:latin typeface="+mj-lt"/>
              </a:rPr>
              <a:t>provided input</a:t>
            </a:r>
            <a:endParaRPr kumimoji="0" lang="en-AU" sz="1600" b="0" i="0" u="none" strike="noStrike" cap="none" normalizeH="0" baseline="0" dirty="0" smtClean="0">
              <a:ln>
                <a:noFill/>
              </a:ln>
              <a:solidFill>
                <a:schemeClr val="tx1"/>
              </a:solidFill>
              <a:effectLst/>
              <a:latin typeface="+mj-lt"/>
            </a:endParaRPr>
          </a:p>
        </p:txBody>
      </p:sp>
      <p:sp>
        <p:nvSpPr>
          <p:cNvPr id="25" name="Rectangle 24"/>
          <p:cNvSpPr/>
          <p:nvPr/>
        </p:nvSpPr>
        <p:spPr bwMode="auto">
          <a:xfrm>
            <a:off x="5067300" y="3162300"/>
            <a:ext cx="1028700" cy="685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lang="en-AU" sz="1600" b="1" dirty="0" smtClean="0">
                <a:latin typeface="+mj-lt"/>
              </a:rPr>
              <a:t>Aug 12</a:t>
            </a:r>
            <a:endParaRPr kumimoji="0" lang="en-AU" sz="1600" b="1" i="0" u="none" strike="noStrike" cap="none" normalizeH="0" baseline="0" dirty="0" smtClean="0">
              <a:ln>
                <a:noFill/>
              </a:ln>
              <a:solidFill>
                <a:schemeClr val="tx1"/>
              </a:solidFill>
              <a:effectLst/>
              <a:latin typeface="+mj-lt"/>
            </a:endParaRPr>
          </a:p>
        </p:txBody>
      </p:sp>
      <p:sp>
        <p:nvSpPr>
          <p:cNvPr id="26" name="Rectangle 25"/>
          <p:cNvSpPr/>
          <p:nvPr/>
        </p:nvSpPr>
        <p:spPr bwMode="auto">
          <a:xfrm>
            <a:off x="6070600" y="4114800"/>
            <a:ext cx="2057400" cy="685800"/>
          </a:xfrm>
          <a:prstGeom prst="rect">
            <a:avLst/>
          </a:prstGeom>
          <a:solidFill>
            <a:schemeClr val="accent1">
              <a:lumMod val="20000"/>
              <a:lumOff val="80000"/>
            </a:schemeClr>
          </a:solidFill>
          <a:ln w="25400" cap="flat" cmpd="sng" algn="ctr">
            <a:solidFill>
              <a:schemeClr val="tx1"/>
            </a:solidFill>
            <a:prstDash val="dash"/>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dirty="0" smtClean="0">
                <a:latin typeface="+mj-lt"/>
              </a:rPr>
              <a:t>US NB proposes compromise</a:t>
            </a:r>
            <a:endParaRPr kumimoji="0" lang="en-AU" sz="1600" b="0" i="0" u="none" strike="noStrike" cap="none" normalizeH="0" baseline="0" dirty="0" smtClean="0">
              <a:ln>
                <a:noFill/>
              </a:ln>
              <a:solidFill>
                <a:schemeClr val="tx1"/>
              </a:solidFill>
              <a:effectLst/>
              <a:latin typeface="+mj-lt"/>
            </a:endParaRPr>
          </a:p>
        </p:txBody>
      </p:sp>
      <p:sp>
        <p:nvSpPr>
          <p:cNvPr id="27" name="Rectangle 26"/>
          <p:cNvSpPr/>
          <p:nvPr/>
        </p:nvSpPr>
        <p:spPr bwMode="auto">
          <a:xfrm>
            <a:off x="5080000" y="4114800"/>
            <a:ext cx="1028700" cy="685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lang="en-AU" sz="1600" b="1" dirty="0" smtClean="0">
                <a:latin typeface="+mj-lt"/>
              </a:rPr>
              <a:t>Sept 12</a:t>
            </a:r>
            <a:endParaRPr kumimoji="0" lang="en-AU" sz="1600" b="1" i="0" u="none" strike="noStrike" cap="none" normalizeH="0" baseline="0" dirty="0" smtClean="0">
              <a:ln>
                <a:noFill/>
              </a:ln>
              <a:solidFill>
                <a:schemeClr val="tx1"/>
              </a:solidFill>
              <a:effectLst/>
              <a:latin typeface="+mj-lt"/>
            </a:endParaRPr>
          </a:p>
        </p:txBody>
      </p:sp>
      <p:cxnSp>
        <p:nvCxnSpPr>
          <p:cNvPr id="37" name="Elbow Connector 36"/>
          <p:cNvCxnSpPr>
            <a:stCxn id="15" idx="2"/>
            <a:endCxn id="16" idx="0"/>
          </p:cNvCxnSpPr>
          <p:nvPr/>
        </p:nvCxnSpPr>
        <p:spPr bwMode="auto">
          <a:xfrm rot="5400000" flipH="1" flipV="1">
            <a:off x="3048000" y="1676400"/>
            <a:ext cx="3505200" cy="4572000"/>
          </a:xfrm>
          <a:prstGeom prst="bentConnector5">
            <a:avLst>
              <a:gd name="adj1" fmla="val -6522"/>
              <a:gd name="adj2" fmla="val 50000"/>
              <a:gd name="adj3" fmla="val 106522"/>
            </a:avLst>
          </a:prstGeom>
          <a:solidFill>
            <a:schemeClr val="accent1"/>
          </a:solidFill>
          <a:ln w="12700" cap="flat" cmpd="sng" algn="ctr">
            <a:solidFill>
              <a:schemeClr val="tx1"/>
            </a:solidFill>
            <a:prstDash val="solid"/>
            <a:round/>
            <a:headEnd type="none" w="sm" len="sm"/>
            <a:tailEnd type="arrow"/>
          </a:ln>
          <a:effectLst/>
        </p:spPr>
      </p:cxnSp>
      <p:cxnSp>
        <p:nvCxnSpPr>
          <p:cNvPr id="44040" name="Straight Arrow Connector 44039"/>
          <p:cNvCxnSpPr>
            <a:stCxn id="9" idx="2"/>
            <a:endCxn id="13" idx="0"/>
          </p:cNvCxnSpPr>
          <p:nvPr/>
        </p:nvCxnSpPr>
        <p:spPr bwMode="auto">
          <a:xfrm>
            <a:off x="2514600" y="3810000"/>
            <a:ext cx="0" cy="266700"/>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44042" name="Straight Arrow Connector 44041"/>
          <p:cNvCxnSpPr>
            <a:stCxn id="2" idx="2"/>
            <a:endCxn id="9" idx="0"/>
          </p:cNvCxnSpPr>
          <p:nvPr/>
        </p:nvCxnSpPr>
        <p:spPr bwMode="auto">
          <a:xfrm>
            <a:off x="2514600" y="2857500"/>
            <a:ext cx="0" cy="266700"/>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44044" name="Straight Arrow Connector 44043"/>
          <p:cNvCxnSpPr>
            <a:stCxn id="13" idx="2"/>
            <a:endCxn id="15" idx="0"/>
          </p:cNvCxnSpPr>
          <p:nvPr/>
        </p:nvCxnSpPr>
        <p:spPr bwMode="auto">
          <a:xfrm>
            <a:off x="2514600" y="4762500"/>
            <a:ext cx="0" cy="266700"/>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46" name="Straight Arrow Connector 45"/>
          <p:cNvCxnSpPr>
            <a:stCxn id="16" idx="2"/>
            <a:endCxn id="24" idx="0"/>
          </p:cNvCxnSpPr>
          <p:nvPr/>
        </p:nvCxnSpPr>
        <p:spPr bwMode="auto">
          <a:xfrm>
            <a:off x="7086600" y="2895600"/>
            <a:ext cx="0" cy="266700"/>
          </a:xfrm>
          <a:prstGeom prst="straightConnector1">
            <a:avLst/>
          </a:prstGeom>
          <a:solidFill>
            <a:schemeClr val="accent1"/>
          </a:solidFill>
          <a:ln w="12700" cap="flat" cmpd="sng" algn="ctr">
            <a:solidFill>
              <a:schemeClr val="tx1"/>
            </a:solidFill>
            <a:prstDash val="solid"/>
            <a:round/>
            <a:headEnd type="none" w="sm" len="sm"/>
            <a:tailEnd type="arrow"/>
          </a:ln>
          <a:effectLst/>
        </p:spPr>
      </p:cxnSp>
      <p:cxnSp>
        <p:nvCxnSpPr>
          <p:cNvPr id="51" name="Straight Arrow Connector 50"/>
          <p:cNvCxnSpPr>
            <a:stCxn id="24" idx="2"/>
            <a:endCxn id="26" idx="0"/>
          </p:cNvCxnSpPr>
          <p:nvPr/>
        </p:nvCxnSpPr>
        <p:spPr bwMode="auto">
          <a:xfrm>
            <a:off x="7086600" y="3848100"/>
            <a:ext cx="12700" cy="266700"/>
          </a:xfrm>
          <a:prstGeom prst="straightConnector1">
            <a:avLst/>
          </a:prstGeom>
          <a:solidFill>
            <a:schemeClr val="accent1"/>
          </a:solidFill>
          <a:ln w="12700" cap="flat" cmpd="sng" algn="ctr">
            <a:solidFill>
              <a:schemeClr val="tx1"/>
            </a:solidFill>
            <a:prstDash val="solid"/>
            <a:round/>
            <a:headEnd type="none" w="sm" len="sm"/>
            <a:tailEnd type="arrow"/>
          </a:ln>
          <a:effectLst/>
        </p:spPr>
      </p:cxnSp>
      <p:graphicFrame>
        <p:nvGraphicFramePr>
          <p:cNvPr id="44052" name="Object 44051"/>
          <p:cNvGraphicFramePr>
            <a:graphicFrameLocks noChangeAspect="1"/>
          </p:cNvGraphicFramePr>
          <p:nvPr>
            <p:extLst>
              <p:ext uri="{D42A27DB-BD31-4B8C-83A1-F6EECF244321}">
                <p14:modId xmlns:p14="http://schemas.microsoft.com/office/powerpoint/2010/main" val="3375828414"/>
              </p:ext>
            </p:extLst>
          </p:nvPr>
        </p:nvGraphicFramePr>
        <p:xfrm>
          <a:off x="7924800" y="2276475"/>
          <a:ext cx="914400" cy="771525"/>
        </p:xfrm>
        <a:graphic>
          <a:graphicData uri="http://schemas.openxmlformats.org/presentationml/2006/ole">
            <mc:AlternateContent xmlns:mc="http://schemas.openxmlformats.org/markup-compatibility/2006">
              <mc:Choice xmlns:v="urn:schemas-microsoft-com:vml" Requires="v">
                <p:oleObj spid="_x0000_s96515" name="Acrobat Document" showAsIcon="1" r:id="rId13" imgW="914400" imgH="771480" progId="AcroExch.Document.7">
                  <p:embed/>
                </p:oleObj>
              </mc:Choice>
              <mc:Fallback>
                <p:oleObj name="Acrobat Document" showAsIcon="1" r:id="rId13" imgW="914400" imgH="771480" progId="AcroExch.Document.7">
                  <p:embed/>
                  <p:pic>
                    <p:nvPicPr>
                      <p:cNvPr id="0" name=""/>
                      <p:cNvPicPr/>
                      <p:nvPr/>
                    </p:nvPicPr>
                    <p:blipFill>
                      <a:blip r:embed="rId14"/>
                      <a:stretch>
                        <a:fillRect/>
                      </a:stretch>
                    </p:blipFill>
                    <p:spPr>
                      <a:xfrm>
                        <a:off x="7924800" y="2276475"/>
                        <a:ext cx="914400" cy="771525"/>
                      </a:xfrm>
                      <a:prstGeom prst="rect">
                        <a:avLst/>
                      </a:prstGeom>
                    </p:spPr>
                  </p:pic>
                </p:oleObj>
              </mc:Fallback>
            </mc:AlternateContent>
          </a:graphicData>
        </a:graphic>
      </p:graphicFrame>
      <p:graphicFrame>
        <p:nvGraphicFramePr>
          <p:cNvPr id="44053" name="Object 44052"/>
          <p:cNvGraphicFramePr>
            <a:graphicFrameLocks noChangeAspect="1"/>
          </p:cNvGraphicFramePr>
          <p:nvPr>
            <p:extLst>
              <p:ext uri="{D42A27DB-BD31-4B8C-83A1-F6EECF244321}">
                <p14:modId xmlns:p14="http://schemas.microsoft.com/office/powerpoint/2010/main" val="2210374148"/>
              </p:ext>
            </p:extLst>
          </p:nvPr>
        </p:nvGraphicFramePr>
        <p:xfrm>
          <a:off x="8001000" y="3305175"/>
          <a:ext cx="914400" cy="771525"/>
        </p:xfrm>
        <a:graphic>
          <a:graphicData uri="http://schemas.openxmlformats.org/presentationml/2006/ole">
            <mc:AlternateContent xmlns:mc="http://schemas.openxmlformats.org/markup-compatibility/2006">
              <mc:Choice xmlns:v="urn:schemas-microsoft-com:vml" Requires="v">
                <p:oleObj spid="_x0000_s96516" name="Acrobat Document" showAsIcon="1" r:id="rId15" imgW="914400" imgH="771480" progId="AcroExch.Document.7">
                  <p:embed/>
                </p:oleObj>
              </mc:Choice>
              <mc:Fallback>
                <p:oleObj name="Acrobat Document" showAsIcon="1" r:id="rId15" imgW="914400" imgH="771480" progId="AcroExch.Document.7">
                  <p:embed/>
                  <p:pic>
                    <p:nvPicPr>
                      <p:cNvPr id="0" name=""/>
                      <p:cNvPicPr/>
                      <p:nvPr/>
                    </p:nvPicPr>
                    <p:blipFill>
                      <a:blip r:embed="rId16"/>
                      <a:stretch>
                        <a:fillRect/>
                      </a:stretch>
                    </p:blipFill>
                    <p:spPr>
                      <a:xfrm>
                        <a:off x="8001000" y="3305175"/>
                        <a:ext cx="914400" cy="771525"/>
                      </a:xfrm>
                      <a:prstGeom prst="rect">
                        <a:avLst/>
                      </a:prstGeom>
                    </p:spPr>
                  </p:pic>
                </p:oleObj>
              </mc:Fallback>
            </mc:AlternateContent>
          </a:graphicData>
        </a:graphic>
      </p:graphicFrame>
      <p:sp>
        <p:nvSpPr>
          <p:cNvPr id="57" name="Rectangle 56"/>
          <p:cNvSpPr/>
          <p:nvPr/>
        </p:nvSpPr>
        <p:spPr bwMode="auto">
          <a:xfrm>
            <a:off x="6057900" y="5105400"/>
            <a:ext cx="2057400" cy="685800"/>
          </a:xfrm>
          <a:prstGeom prst="rect">
            <a:avLst/>
          </a:prstGeom>
          <a:solidFill>
            <a:schemeClr val="accent1">
              <a:lumMod val="20000"/>
              <a:lumOff val="80000"/>
            </a:schemeClr>
          </a:solidFill>
          <a:ln w="25400" cap="flat" cmpd="sng" algn="ctr">
            <a:solidFill>
              <a:schemeClr val="tx1"/>
            </a:solidFill>
            <a:prstDash val="dash"/>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lang="en-AU" sz="1600" dirty="0" smtClean="0">
                <a:latin typeface="+mj-lt"/>
              </a:rPr>
              <a:t>SC6 agree on resolutions</a:t>
            </a:r>
            <a:endParaRPr kumimoji="0" lang="en-AU" sz="1600" b="0" i="0" u="none" strike="noStrike" cap="none" normalizeH="0" baseline="0" dirty="0" smtClean="0">
              <a:ln>
                <a:noFill/>
              </a:ln>
              <a:solidFill>
                <a:schemeClr val="tx1"/>
              </a:solidFill>
              <a:effectLst/>
              <a:latin typeface="+mj-lt"/>
            </a:endParaRPr>
          </a:p>
        </p:txBody>
      </p:sp>
      <p:sp>
        <p:nvSpPr>
          <p:cNvPr id="58" name="Rectangle 57"/>
          <p:cNvSpPr/>
          <p:nvPr/>
        </p:nvSpPr>
        <p:spPr bwMode="auto">
          <a:xfrm>
            <a:off x="5067300" y="5105400"/>
            <a:ext cx="1028700" cy="685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lang="en-AU" sz="1600" b="1" dirty="0" smtClean="0">
                <a:latin typeface="+mj-lt"/>
              </a:rPr>
              <a:t>Sept 12</a:t>
            </a:r>
            <a:endParaRPr kumimoji="0" lang="en-AU" sz="1600" b="1" i="0" u="none" strike="noStrike" cap="none" normalizeH="0" baseline="0" dirty="0" smtClean="0">
              <a:ln>
                <a:noFill/>
              </a:ln>
              <a:solidFill>
                <a:schemeClr val="tx1"/>
              </a:solidFill>
              <a:effectLst/>
              <a:latin typeface="+mj-lt"/>
            </a:endParaRPr>
          </a:p>
        </p:txBody>
      </p:sp>
      <p:cxnSp>
        <p:nvCxnSpPr>
          <p:cNvPr id="59" name="Straight Arrow Connector 58"/>
          <p:cNvCxnSpPr>
            <a:stCxn id="26" idx="2"/>
            <a:endCxn id="57" idx="0"/>
          </p:cNvCxnSpPr>
          <p:nvPr/>
        </p:nvCxnSpPr>
        <p:spPr bwMode="auto">
          <a:xfrm flipH="1">
            <a:off x="7086600" y="4800600"/>
            <a:ext cx="12700" cy="304800"/>
          </a:xfrm>
          <a:prstGeom prst="straightConnector1">
            <a:avLst/>
          </a:prstGeom>
          <a:solidFill>
            <a:schemeClr val="accent1"/>
          </a:solidFill>
          <a:ln w="12700" cap="flat" cmpd="sng" algn="ctr">
            <a:solidFill>
              <a:schemeClr val="tx1"/>
            </a:solidFill>
            <a:prstDash val="solid"/>
            <a:round/>
            <a:headEnd type="none" w="sm" len="sm"/>
            <a:tailEnd type="arrow"/>
          </a:ln>
          <a:effectLst/>
        </p:spPr>
      </p:cxnSp>
    </p:spTree>
    <p:extLst>
      <p:ext uri="{BB962C8B-B14F-4D97-AF65-F5344CB8AC3E}">
        <p14:creationId xmlns:p14="http://schemas.microsoft.com/office/powerpoint/2010/main" val="20194802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The IEEE 802 proposed a final version of the  agreement after the 802 plenary meeting in July 12</a:t>
            </a:r>
            <a:endParaRPr lang="en-AU" dirty="0"/>
          </a:p>
        </p:txBody>
      </p:sp>
      <p:sp>
        <p:nvSpPr>
          <p:cNvPr id="8" name="Content Placeholder 7"/>
          <p:cNvSpPr>
            <a:spLocks noGrp="1"/>
          </p:cNvSpPr>
          <p:nvPr>
            <p:ph idx="1"/>
          </p:nvPr>
        </p:nvSpPr>
        <p:spPr>
          <a:xfrm>
            <a:off x="533400" y="1676400"/>
            <a:ext cx="8153400" cy="4648200"/>
          </a:xfrm>
          <a:ln>
            <a:solidFill>
              <a:schemeClr val="tx1"/>
            </a:solidFill>
          </a:ln>
        </p:spPr>
        <p:txBody>
          <a:bodyPr/>
          <a:lstStyle/>
          <a:p>
            <a:r>
              <a:rPr lang="en-AU" sz="1500" b="1" dirty="0" smtClean="0"/>
              <a:t>Proposed Agreement </a:t>
            </a:r>
            <a:r>
              <a:rPr lang="en-AU" sz="1500" b="1" dirty="0"/>
              <a:t>between IEEE 802 and </a:t>
            </a:r>
            <a:r>
              <a:rPr lang="en-AU" sz="1500" b="1" dirty="0" smtClean="0"/>
              <a:t>SC6</a:t>
            </a:r>
          </a:p>
          <a:p>
            <a:pPr lvl="1"/>
            <a:r>
              <a:rPr lang="en-AU" sz="1500" i="1" dirty="0" smtClean="0"/>
              <a:t>Best practice indicates a single SDO should have responsibility for developing or maintaining a standard, albeit in cooperation with all relevant stakeholders</a:t>
            </a:r>
          </a:p>
          <a:p>
            <a:pPr lvl="1"/>
            <a:r>
              <a:rPr lang="en-AU" sz="1500" i="1" dirty="0" smtClean="0"/>
              <a:t>IEEE 802 will have sole responsibility for maintaining, altering and extending all ISO/IEC 8802 standards adopted from IEEE 802 standards</a:t>
            </a:r>
          </a:p>
          <a:p>
            <a:pPr lvl="1"/>
            <a:r>
              <a:rPr lang="en-AU" sz="1500" i="1" dirty="0" smtClean="0"/>
              <a:t>An extension is defined as functionality that makes use of internal interfaces in an ISO/IEC 8802 standard (and the corresponding IEEE 802 standard); internal interfaces are designed solely for the use of IEEE 802 participants members developing IEEE 802 standards within the context of approved IEEE 802 projects</a:t>
            </a:r>
          </a:p>
          <a:p>
            <a:pPr lvl="1"/>
            <a:r>
              <a:rPr lang="en-AU" sz="1500" i="1" dirty="0" smtClean="0"/>
              <a:t>SC6 may request clarification from IEEE 802 as to whether a particular interface in an ISO/IEC 8802 standard (and the corresponding IEEE 802 standard) is an internal interface</a:t>
            </a:r>
          </a:p>
          <a:p>
            <a:pPr lvl="1"/>
            <a:r>
              <a:rPr lang="en-AU" sz="1500" i="1" dirty="0" smtClean="0"/>
              <a:t>SC6 may request that IEEE 802 define develop new external interfaces in an ISO/IEC 8802 standard (,and the corresponding IEEE 802 standard), required to enable SC6 to define additional functionality beyond the ISO/IEC 8802 standard</a:t>
            </a:r>
          </a:p>
          <a:p>
            <a:pPr lvl="1"/>
            <a:r>
              <a:rPr lang="en-AU" sz="1500" i="1" dirty="0" smtClean="0"/>
              <a:t>IEEE 802 will continue to consult with SC6 during the IEEE 802 standards development process to ensure the development of standards that reflect the needs of a broad range of stakeholders.</a:t>
            </a:r>
            <a:endParaRPr lang="en-AU" sz="1500" i="1"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fld id="{FCE5288C-F87B-4810-A6B2-740CE13BD34D}" type="slidenum">
              <a:rPr lang="en-US" smtClean="0"/>
              <a:pPr/>
              <a:t>27</a:t>
            </a:fld>
            <a:endParaRPr lang="en-US" dirty="0"/>
          </a:p>
        </p:txBody>
      </p:sp>
    </p:spTree>
    <p:extLst>
      <p:ext uri="{BB962C8B-B14F-4D97-AF65-F5344CB8AC3E}">
        <p14:creationId xmlns:p14="http://schemas.microsoft.com/office/powerpoint/2010/main" val="229473115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153400" cy="1066800"/>
          </a:xfrm>
        </p:spPr>
        <p:txBody>
          <a:bodyPr/>
          <a:lstStyle/>
          <a:p>
            <a:r>
              <a:rPr lang="en-AU" dirty="0" smtClean="0"/>
              <a:t>The ISO/IEC CS representative ruled in Aug 12 that SC6 could not enter into an “agreement” with IEEE 802</a:t>
            </a:r>
            <a:endParaRPr lang="en-AU" dirty="0"/>
          </a:p>
        </p:txBody>
      </p:sp>
      <p:sp>
        <p:nvSpPr>
          <p:cNvPr id="8" name="Content Placeholder 7"/>
          <p:cNvSpPr>
            <a:spLocks noGrp="1"/>
          </p:cNvSpPr>
          <p:nvPr>
            <p:ph idx="1"/>
          </p:nvPr>
        </p:nvSpPr>
        <p:spPr/>
        <p:txBody>
          <a:bodyPr/>
          <a:lstStyle/>
          <a:p>
            <a:pPr lvl="1"/>
            <a:r>
              <a:rPr lang="en-AU" dirty="0" smtClean="0"/>
              <a:t>Henry </a:t>
            </a:r>
            <a:r>
              <a:rPr lang="en-AU" dirty="0" err="1" smtClean="0"/>
              <a:t>Cuschieri</a:t>
            </a:r>
            <a:r>
              <a:rPr lang="en-AU" dirty="0" smtClean="0"/>
              <a:t> (ISO CS) sent a letter to the Chair of SC6 after having his attention  brought to the IEEE 802 proposed agreement</a:t>
            </a:r>
          </a:p>
          <a:p>
            <a:pPr lvl="1"/>
            <a:r>
              <a:rPr lang="en-AU" dirty="0" smtClean="0"/>
              <a:t>He ruled that:</a:t>
            </a:r>
          </a:p>
          <a:p>
            <a:pPr lvl="2"/>
            <a:r>
              <a:rPr lang="en-AU" b="0" i="1" dirty="0" smtClean="0"/>
              <a:t>… this type </a:t>
            </a:r>
            <a:r>
              <a:rPr lang="en-AU" b="0" i="1" dirty="0"/>
              <a:t>of agreement would need to be formally approved through ISO CS, and as necessary </a:t>
            </a:r>
            <a:r>
              <a:rPr lang="en-AU" b="0" i="1" dirty="0" smtClean="0"/>
              <a:t>ISO Council </a:t>
            </a:r>
            <a:r>
              <a:rPr lang="en-AU" b="0" i="1" dirty="0"/>
              <a:t>and TMB, and the IEC would need to agree that it should apply to SC </a:t>
            </a:r>
            <a:r>
              <a:rPr lang="en-AU" b="0" i="1" dirty="0" smtClean="0"/>
              <a:t>6</a:t>
            </a:r>
            <a:endParaRPr lang="en-AU" b="0" dirty="0" smtClean="0"/>
          </a:p>
          <a:p>
            <a:pPr lvl="1"/>
            <a:r>
              <a:rPr lang="en-AU" dirty="0" smtClean="0"/>
              <a:t>He also expressed a concern that the proposed agreement was:</a:t>
            </a:r>
          </a:p>
          <a:p>
            <a:pPr lvl="2"/>
            <a:r>
              <a:rPr lang="en-AU" b="0" i="1" dirty="0" smtClean="0"/>
              <a:t>… inconsistent </a:t>
            </a:r>
            <a:r>
              <a:rPr lang="en-AU" b="0" i="1" dirty="0"/>
              <a:t>with the rights of any member to </a:t>
            </a:r>
            <a:r>
              <a:rPr lang="en-AU" b="0" i="1" dirty="0" smtClean="0"/>
              <a:t>propose appropriately </a:t>
            </a:r>
            <a:r>
              <a:rPr lang="en-AU" b="0" i="1" dirty="0"/>
              <a:t>justified work within the scope of a </a:t>
            </a:r>
            <a:r>
              <a:rPr lang="en-AU" b="0" i="1" dirty="0" smtClean="0"/>
              <a:t>committee</a:t>
            </a:r>
            <a:endParaRPr lang="en-AU" dirty="0"/>
          </a:p>
          <a:p>
            <a:pPr lvl="1"/>
            <a:r>
              <a:rPr lang="en-AU" b="0" dirty="0" smtClean="0"/>
              <a:t>Later discussions with Henry suggested that he may have misunderstood elements of the proposal because it is not IEEE 802’s to stop such work</a:t>
            </a:r>
          </a:p>
          <a:p>
            <a:pPr lvl="1"/>
            <a:r>
              <a:rPr lang="en-AU" dirty="0" smtClean="0"/>
              <a:t>The bottom line is that any “agreement” between SC6 and IEEE 802  is infeasible …</a:t>
            </a:r>
            <a:endParaRPr lang="en-AU" b="0" dirty="0" smtClean="0"/>
          </a:p>
          <a:p>
            <a:pPr lvl="1"/>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28</a:t>
            </a:fld>
            <a:endParaRPr lang="en-US"/>
          </a:p>
        </p:txBody>
      </p:sp>
      <p:graphicFrame>
        <p:nvGraphicFramePr>
          <p:cNvPr id="3" name="Object 2"/>
          <p:cNvGraphicFramePr>
            <a:graphicFrameLocks noChangeAspect="1"/>
          </p:cNvGraphicFramePr>
          <p:nvPr>
            <p:extLst>
              <p:ext uri="{D42A27DB-BD31-4B8C-83A1-F6EECF244321}">
                <p14:modId xmlns:p14="http://schemas.microsoft.com/office/powerpoint/2010/main" val="3351527193"/>
              </p:ext>
            </p:extLst>
          </p:nvPr>
        </p:nvGraphicFramePr>
        <p:xfrm>
          <a:off x="7010400" y="2438400"/>
          <a:ext cx="914400" cy="771525"/>
        </p:xfrm>
        <a:graphic>
          <a:graphicData uri="http://schemas.openxmlformats.org/presentationml/2006/ole">
            <mc:AlternateContent xmlns:mc="http://schemas.openxmlformats.org/markup-compatibility/2006">
              <mc:Choice xmlns:v="urn:schemas-microsoft-com:vml" Requires="v">
                <p:oleObj spid="_x0000_s100375" name="Acrobat Document" showAsIcon="1" r:id="rId3" imgW="914400" imgH="771480" progId="AcroExch.Document.7">
                  <p:embed/>
                </p:oleObj>
              </mc:Choice>
              <mc:Fallback>
                <p:oleObj name="Acrobat Document" showAsIcon="1" r:id="rId3" imgW="914400" imgH="771480" progId="AcroExch.Document.7">
                  <p:embed/>
                  <p:pic>
                    <p:nvPicPr>
                      <p:cNvPr id="0" name=""/>
                      <p:cNvPicPr/>
                      <p:nvPr/>
                    </p:nvPicPr>
                    <p:blipFill>
                      <a:blip r:embed="rId4"/>
                      <a:stretch>
                        <a:fillRect/>
                      </a:stretch>
                    </p:blipFill>
                    <p:spPr>
                      <a:xfrm>
                        <a:off x="7010400" y="2438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53055463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US NB proposed a compromise solution that based on the existing PSDO agreement</a:t>
            </a:r>
            <a:endParaRPr lang="en-AU" dirty="0"/>
          </a:p>
        </p:txBody>
      </p:sp>
      <p:sp>
        <p:nvSpPr>
          <p:cNvPr id="3" name="Content Placeholder 2"/>
          <p:cNvSpPr>
            <a:spLocks noGrp="1"/>
          </p:cNvSpPr>
          <p:nvPr>
            <p:ph idx="1"/>
          </p:nvPr>
        </p:nvSpPr>
        <p:spPr/>
        <p:txBody>
          <a:bodyPr/>
          <a:lstStyle/>
          <a:p>
            <a:r>
              <a:rPr lang="en-US" dirty="0" smtClean="0"/>
              <a:t>Observation 1</a:t>
            </a:r>
          </a:p>
          <a:p>
            <a:pPr lvl="1"/>
            <a:r>
              <a:rPr lang="en-US" dirty="0" smtClean="0"/>
              <a:t>Clause A1.2.1 of the PSD  states, “</a:t>
            </a:r>
            <a:r>
              <a:rPr lang="en-US" i="1" dirty="0" smtClean="0"/>
              <a:t>The intention is …to maintain, to the greatest extent possible, one common ISO/IEEE Standard on a given subjec</a:t>
            </a:r>
            <a:r>
              <a:rPr lang="en-US" dirty="0" smtClean="0"/>
              <a:t>t”</a:t>
            </a:r>
          </a:p>
          <a:p>
            <a:r>
              <a:rPr lang="en-US" dirty="0" smtClean="0"/>
              <a:t>Conclusion 1</a:t>
            </a:r>
          </a:p>
          <a:p>
            <a:pPr lvl="1"/>
            <a:r>
              <a:rPr lang="en-US" dirty="0" smtClean="0"/>
              <a:t>Revisions of ISO/IEC 8802 standards should not be developed independently in parallel by IEEE 802 and ISO/IEC JTC1/SC6</a:t>
            </a:r>
          </a:p>
          <a:p>
            <a:pPr marL="1588" lvl="1" indent="0">
              <a:buNone/>
            </a:pPr>
            <a:endParaRPr lang="en-AU" dirty="0" smtClean="0"/>
          </a:p>
          <a:p>
            <a:pPr lvl="1"/>
            <a:endParaRPr lang="en-US"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29</a:t>
            </a:fld>
            <a:endParaRPr lang="en-US"/>
          </a:p>
        </p:txBody>
      </p:sp>
    </p:spTree>
    <p:extLst>
      <p:ext uri="{BB962C8B-B14F-4D97-AF65-F5344CB8AC3E}">
        <p14:creationId xmlns:p14="http://schemas.microsoft.com/office/powerpoint/2010/main" val="191190251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smtClean="0"/>
              <a:t>Andrew Myles, Cisco</a:t>
            </a:r>
            <a:endParaRPr lang="en-US"/>
          </a:p>
        </p:txBody>
      </p:sp>
      <p:sp>
        <p:nvSpPr>
          <p:cNvPr id="8" name="Slide Number Placeholder 5"/>
          <p:cNvSpPr>
            <a:spLocks noGrp="1"/>
          </p:cNvSpPr>
          <p:nvPr>
            <p:ph type="sldNum" sz="quarter" idx="11"/>
          </p:nvPr>
        </p:nvSpPr>
        <p:spPr/>
        <p:txBody>
          <a:bodyPr/>
          <a:lstStyle/>
          <a:p>
            <a:pPr>
              <a:defRPr/>
            </a:pPr>
            <a:r>
              <a:rPr lang="en-US" smtClean="0"/>
              <a:t>Slide </a:t>
            </a:r>
            <a:fld id="{03BF5780-BC0F-4E43-8653-F900B7008DB9}" type="slidenum">
              <a:rPr lang="en-US" smtClean="0"/>
              <a:pPr>
                <a:defRPr/>
              </a:pPr>
              <a:t>3</a:t>
            </a:fld>
            <a:endParaRPr lang="en-US"/>
          </a:p>
        </p:txBody>
      </p:sp>
      <p:sp>
        <p:nvSpPr>
          <p:cNvPr id="4100" name="Rectangle 7"/>
          <p:cNvSpPr>
            <a:spLocks noGrp="1" noChangeArrowheads="1"/>
          </p:cNvSpPr>
          <p:nvPr>
            <p:ph type="title"/>
          </p:nvPr>
        </p:nvSpPr>
        <p:spPr/>
        <p:txBody>
          <a:bodyPr/>
          <a:lstStyle/>
          <a:p>
            <a:r>
              <a:rPr lang="en-US" smtClean="0"/>
              <a:t>Participants have a duty to inform in relation to patents</a:t>
            </a:r>
          </a:p>
        </p:txBody>
      </p:sp>
      <p:sp>
        <p:nvSpPr>
          <p:cNvPr id="4101" name="Rectangle 8"/>
          <p:cNvSpPr>
            <a:spLocks noGrp="1" noChangeArrowheads="1"/>
          </p:cNvSpPr>
          <p:nvPr>
            <p:ph type="body" idx="1"/>
          </p:nvPr>
        </p:nvSpPr>
        <p:spPr>
          <a:xfrm>
            <a:off x="685800" y="1600200"/>
            <a:ext cx="7772400" cy="4724400"/>
          </a:xfrm>
        </p:spPr>
        <p:txBody>
          <a:bodyPr/>
          <a:lstStyle/>
          <a:p>
            <a:pPr lvl="1"/>
            <a:r>
              <a:rPr lang="en-US" smtClean="0"/>
              <a:t>All participants in this meeting have certain obligations under the IEEE-SA Patent Policy (</a:t>
            </a:r>
            <a:r>
              <a:rPr lang="en-GB" smtClean="0"/>
              <a:t>IEEE-SA SB Bylaws subclause 6.2)</a:t>
            </a:r>
            <a:r>
              <a:rPr lang="en-US" smtClean="0"/>
              <a:t>. Participants: </a:t>
            </a:r>
          </a:p>
          <a:p>
            <a:pPr lvl="2"/>
            <a:r>
              <a:rPr lang="en-US" smtClean="0"/>
              <a:t>“Shall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lvl="3"/>
            <a:r>
              <a:rPr lang="en-US" smtClean="0"/>
              <a:t>“Personal awareness” means that the participant “is personally aware that the holder may have a potential Essential Patent Claim,” even if the participant is not personally aware of the specific patents or patent claims</a:t>
            </a:r>
          </a:p>
          <a:p>
            <a:pPr lvl="2"/>
            <a:r>
              <a:rPr lang="en-US" smtClean="0"/>
              <a:t>“Should inform the IEEE (or cause the IEEE to be informed)” of the identity of “any other holders of such potential Essential Patent Claims” (that is, third parties that are not affiliated with the participant, with the participant’s employer, or with anyone else that the participant is from or otherwise represents)</a:t>
            </a:r>
          </a:p>
          <a:p>
            <a:pPr lvl="2"/>
            <a:r>
              <a:rPr lang="en-US" smtClean="0"/>
              <a:t>The above does not apply if the patent claim is already the subject of an Accepted Letter of Assurance that applies to the proposed standard(s) under consideration by this group</a:t>
            </a:r>
          </a:p>
          <a:p>
            <a:pPr lvl="1"/>
            <a:r>
              <a:rPr lang="en-US" smtClean="0"/>
              <a:t>Early identification of holders of potential Essential Patent Claims is strongly encouraged; there is no duty to perform a patent search</a:t>
            </a:r>
            <a:endParaRPr lang="en-AU" smtClean="0"/>
          </a:p>
        </p:txBody>
      </p:sp>
      <p:sp>
        <p:nvSpPr>
          <p:cNvPr id="4102" name="Rectangle 3"/>
          <p:cNvSpPr>
            <a:spLocks noChangeArrowheads="1"/>
          </p:cNvSpPr>
          <p:nvPr/>
        </p:nvSpPr>
        <p:spPr bwMode="auto">
          <a:xfrm>
            <a:off x="533400" y="2286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eaLnBrk="0" hangingPunct="0"/>
            <a:endParaRPr lang="en-AU" sz="1600" b="1" u="sng">
              <a:solidFill>
                <a:schemeClr val="accent2"/>
              </a:solidFill>
              <a:latin typeface="Helvetica"/>
            </a:endParaRPr>
          </a:p>
        </p:txBody>
      </p:sp>
      <p:sp>
        <p:nvSpPr>
          <p:cNvPr id="4103" name="Rectangle 4"/>
          <p:cNvSpPr>
            <a:spLocks noChangeArrowheads="1"/>
          </p:cNvSpPr>
          <p:nvPr/>
        </p:nvSpPr>
        <p:spPr bwMode="auto">
          <a:xfrm>
            <a:off x="533400" y="1196975"/>
            <a:ext cx="8229600" cy="482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0188" indent="-230188" eaLnBrk="0" hangingPunct="0">
              <a:lnSpc>
                <a:spcPct val="80000"/>
              </a:lnSpc>
              <a:spcBef>
                <a:spcPct val="50000"/>
              </a:spcBef>
            </a:pPr>
            <a:endParaRPr lang="en-US" sz="300" b="1" u="sng">
              <a:solidFill>
                <a:srgbClr val="FF0000"/>
              </a:solidFill>
              <a:latin typeface="Arial" pitchFamily="34" charset="0"/>
            </a:endParaRPr>
          </a:p>
          <a:p>
            <a:pPr marL="230188" indent="-230188" eaLnBrk="0" hangingPunct="0">
              <a:spcBef>
                <a:spcPct val="50000"/>
              </a:spcBef>
            </a:pPr>
            <a:r>
              <a:rPr lang="en-US" sz="900">
                <a:latin typeface="Arial" pitchFamily="34" charset="0"/>
              </a:rPr>
              <a:t>	</a:t>
            </a:r>
            <a:endParaRPr lang="en-GB">
              <a:latin typeface="Arial" pitchFamily="34" charset="0"/>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US NB proposed a compromise solution that based on the existing PSDO agreement</a:t>
            </a:r>
            <a:endParaRPr lang="en-AU" dirty="0"/>
          </a:p>
        </p:txBody>
      </p:sp>
      <p:sp>
        <p:nvSpPr>
          <p:cNvPr id="3" name="Content Placeholder 2"/>
          <p:cNvSpPr>
            <a:spLocks noGrp="1"/>
          </p:cNvSpPr>
          <p:nvPr>
            <p:ph idx="1"/>
          </p:nvPr>
        </p:nvSpPr>
        <p:spPr/>
        <p:txBody>
          <a:bodyPr/>
          <a:lstStyle/>
          <a:p>
            <a:r>
              <a:rPr lang="en-US" dirty="0" smtClean="0"/>
              <a:t>Observation 2</a:t>
            </a:r>
          </a:p>
          <a:p>
            <a:pPr lvl="1"/>
            <a:r>
              <a:rPr lang="en-US" dirty="0" smtClean="0"/>
              <a:t>Clause A1.2.1 of the PSDO allows “</a:t>
            </a:r>
            <a:r>
              <a:rPr lang="en-US" i="1" dirty="0" smtClean="0"/>
              <a:t>the relevant ISO Committee</a:t>
            </a:r>
            <a:r>
              <a:rPr lang="en-US" dirty="0" smtClean="0"/>
              <a:t>” (SC6 in this case) to  decide “</a:t>
            </a:r>
            <a:r>
              <a:rPr lang="en-US" i="1" dirty="0" smtClean="0"/>
              <a:t>not to participate in the revision process</a:t>
            </a:r>
            <a:r>
              <a:rPr lang="en-US" dirty="0" smtClean="0"/>
              <a:t>”</a:t>
            </a:r>
            <a:endParaRPr lang="en-AU" dirty="0" smtClean="0"/>
          </a:p>
          <a:p>
            <a:r>
              <a:rPr lang="en-US" dirty="0" smtClean="0"/>
              <a:t>Conclusion 2</a:t>
            </a:r>
          </a:p>
          <a:p>
            <a:pPr lvl="1"/>
            <a:r>
              <a:rPr lang="en-US" dirty="0" smtClean="0"/>
              <a:t>SC6 is empowered under the PSDO to decide not to participate in the revision process for ISO/IEC 8802 standards</a:t>
            </a:r>
          </a:p>
          <a:p>
            <a:pPr marL="1588" lvl="1" indent="0">
              <a:buNone/>
            </a:pPr>
            <a:endParaRPr lang="en-AU" dirty="0" smtClean="0"/>
          </a:p>
          <a:p>
            <a:pPr lvl="1"/>
            <a:endParaRPr lang="en-US"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30</a:t>
            </a:fld>
            <a:endParaRPr lang="en-US"/>
          </a:p>
        </p:txBody>
      </p:sp>
    </p:spTree>
    <p:extLst>
      <p:ext uri="{BB962C8B-B14F-4D97-AF65-F5344CB8AC3E}">
        <p14:creationId xmlns:p14="http://schemas.microsoft.com/office/powerpoint/2010/main" val="411625950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US NB proposed a compromise solution that based on the existing PSDO agreement</a:t>
            </a:r>
            <a:endParaRPr lang="en-AU" dirty="0"/>
          </a:p>
        </p:txBody>
      </p:sp>
      <p:sp>
        <p:nvSpPr>
          <p:cNvPr id="3" name="Content Placeholder 2"/>
          <p:cNvSpPr>
            <a:spLocks noGrp="1"/>
          </p:cNvSpPr>
          <p:nvPr>
            <p:ph idx="1"/>
          </p:nvPr>
        </p:nvSpPr>
        <p:spPr/>
        <p:txBody>
          <a:bodyPr/>
          <a:lstStyle/>
          <a:p>
            <a:r>
              <a:rPr lang="en-US" dirty="0" smtClean="0"/>
              <a:t>Observation 3</a:t>
            </a:r>
          </a:p>
          <a:p>
            <a:pPr lvl="1"/>
            <a:r>
              <a:rPr lang="en-US" dirty="0" smtClean="0"/>
              <a:t>Clause A1.2.1 of the PSDO states, “</a:t>
            </a:r>
            <a:r>
              <a:rPr lang="en-AU" i="1" dirty="0" smtClean="0"/>
              <a:t>ISO shall ensure that the ISO/IEEE Standard is not revised until IEEE has completed its revision”</a:t>
            </a:r>
          </a:p>
          <a:p>
            <a:r>
              <a:rPr lang="en-AU" b="1" dirty="0" smtClean="0"/>
              <a:t>Conclusion 3</a:t>
            </a:r>
          </a:p>
          <a:p>
            <a:pPr lvl="1"/>
            <a:r>
              <a:rPr lang="en-US" dirty="0" smtClean="0"/>
              <a:t>SC6 should not start any revision process of ISO/IEC 8802 standards that are subject to maintenance and development by IEEE 802</a:t>
            </a:r>
          </a:p>
          <a:p>
            <a:pPr lvl="1"/>
            <a:endParaRPr lang="en-US"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31</a:t>
            </a:fld>
            <a:endParaRPr lang="en-US"/>
          </a:p>
        </p:txBody>
      </p:sp>
    </p:spTree>
    <p:extLst>
      <p:ext uri="{BB962C8B-B14F-4D97-AF65-F5344CB8AC3E}">
        <p14:creationId xmlns:p14="http://schemas.microsoft.com/office/powerpoint/2010/main" val="10035745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US NB proposed a compromise solution that based on the existing PSDO agreement</a:t>
            </a:r>
            <a:endParaRPr lang="en-AU" dirty="0"/>
          </a:p>
        </p:txBody>
      </p:sp>
      <p:sp>
        <p:nvSpPr>
          <p:cNvPr id="3" name="Content Placeholder 2"/>
          <p:cNvSpPr>
            <a:spLocks noGrp="1"/>
          </p:cNvSpPr>
          <p:nvPr>
            <p:ph idx="1"/>
          </p:nvPr>
        </p:nvSpPr>
        <p:spPr/>
        <p:txBody>
          <a:bodyPr/>
          <a:lstStyle/>
          <a:p>
            <a:r>
              <a:rPr lang="en-US" dirty="0" smtClean="0"/>
              <a:t>Observation 4</a:t>
            </a:r>
          </a:p>
          <a:p>
            <a:pPr lvl="1"/>
            <a:r>
              <a:rPr lang="en-US" dirty="0" smtClean="0"/>
              <a:t>IEEE 802 has a continuous, and very effective, process of maintenance and development of its active IEEE 802 standards projects</a:t>
            </a:r>
          </a:p>
          <a:p>
            <a:r>
              <a:rPr lang="en-AU" b="1" dirty="0" smtClean="0"/>
              <a:t>Conclusion 4</a:t>
            </a:r>
          </a:p>
          <a:p>
            <a:pPr lvl="1"/>
            <a:r>
              <a:rPr lang="en-US" dirty="0" smtClean="0"/>
              <a:t>IEEE 802 should have primary responsibility for revisions</a:t>
            </a:r>
          </a:p>
          <a:p>
            <a:pPr lvl="1"/>
            <a:endParaRPr lang="en-US"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32</a:t>
            </a:fld>
            <a:endParaRPr lang="en-US"/>
          </a:p>
        </p:txBody>
      </p:sp>
    </p:spTree>
    <p:extLst>
      <p:ext uri="{BB962C8B-B14F-4D97-AF65-F5344CB8AC3E}">
        <p14:creationId xmlns:p14="http://schemas.microsoft.com/office/powerpoint/2010/main" val="27804641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US NB proposed a compromise solution that based on the existing PSDO agreement</a:t>
            </a:r>
            <a:endParaRPr lang="en-AU" dirty="0"/>
          </a:p>
        </p:txBody>
      </p:sp>
      <p:sp>
        <p:nvSpPr>
          <p:cNvPr id="3" name="Content Placeholder 2"/>
          <p:cNvSpPr>
            <a:spLocks noGrp="1"/>
          </p:cNvSpPr>
          <p:nvPr>
            <p:ph idx="1"/>
          </p:nvPr>
        </p:nvSpPr>
        <p:spPr/>
        <p:txBody>
          <a:bodyPr/>
          <a:lstStyle/>
          <a:p>
            <a:r>
              <a:rPr lang="en-US" dirty="0" smtClean="0"/>
              <a:t>Observation 5</a:t>
            </a:r>
          </a:p>
          <a:p>
            <a:pPr lvl="1"/>
            <a:r>
              <a:rPr lang="en-AU" dirty="0" smtClean="0"/>
              <a:t>SC NBs always have the right to propose appropriately justified work within the scope of a committee</a:t>
            </a:r>
          </a:p>
          <a:p>
            <a:pPr lvl="1"/>
            <a:r>
              <a:rPr lang="en-AU" dirty="0" smtClean="0"/>
              <a:t>SC NBs should not be restricted from proposing work that competes with IEEE 802 standards, but should also not threaten their integrity</a:t>
            </a:r>
            <a:endParaRPr lang="en-US" dirty="0" smtClean="0"/>
          </a:p>
          <a:p>
            <a:r>
              <a:rPr lang="en-AU" b="1" dirty="0" smtClean="0"/>
              <a:t>Conclusion 5</a:t>
            </a:r>
          </a:p>
          <a:p>
            <a:pPr lvl="1"/>
            <a:r>
              <a:rPr lang="en-US" dirty="0" smtClean="0"/>
              <a:t>A proposal by SC6 NB is not justified if it revises an ISO/IEC 8802 standard that is being revised by IEEE 802</a:t>
            </a:r>
          </a:p>
          <a:p>
            <a:pPr lvl="1"/>
            <a:r>
              <a:rPr lang="en-US" dirty="0" smtClean="0">
                <a:solidFill>
                  <a:srgbClr val="FF0000"/>
                </a:solidFill>
              </a:rPr>
              <a:t>In the context of this agreement, a revision is any activity that changes or extends the functionality of an ISO/IEC 8802 standard by means other than the use of interfaces in the standard that were defined to allow such changes or extensions by parties other than IEEE 802</a:t>
            </a:r>
            <a:endParaRPr lang="en-AU" dirty="0" smtClean="0">
              <a:solidFill>
                <a:srgbClr val="FF0000"/>
              </a:solidFill>
            </a:endParaRPr>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33</a:t>
            </a:fld>
            <a:endParaRPr lang="en-US"/>
          </a:p>
        </p:txBody>
      </p:sp>
      <p:sp>
        <p:nvSpPr>
          <p:cNvPr id="6" name="Rectangle 5"/>
          <p:cNvSpPr/>
          <p:nvPr/>
        </p:nvSpPr>
        <p:spPr bwMode="auto">
          <a:xfrm rot="16200000">
            <a:off x="-342901" y="5295900"/>
            <a:ext cx="1752600" cy="4572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smtClean="0">
                <a:ln>
                  <a:noFill/>
                </a:ln>
                <a:solidFill>
                  <a:srgbClr val="FF0000"/>
                </a:solidFill>
                <a:effectLst/>
                <a:latin typeface="+mj-lt"/>
              </a:rPr>
              <a:t>Controversial</a:t>
            </a:r>
          </a:p>
        </p:txBody>
      </p:sp>
    </p:spTree>
    <p:extLst>
      <p:ext uri="{BB962C8B-B14F-4D97-AF65-F5344CB8AC3E}">
        <p14:creationId xmlns:p14="http://schemas.microsoft.com/office/powerpoint/2010/main" val="335396666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US NB proposal led to a possible resolution for discussion …</a:t>
            </a:r>
            <a:endParaRPr lang="en-AU" dirty="0"/>
          </a:p>
        </p:txBody>
      </p:sp>
      <p:sp>
        <p:nvSpPr>
          <p:cNvPr id="3" name="Content Placeholder 2"/>
          <p:cNvSpPr>
            <a:spLocks noGrp="1"/>
          </p:cNvSpPr>
          <p:nvPr>
            <p:ph idx="1"/>
          </p:nvPr>
        </p:nvSpPr>
        <p:spPr>
          <a:xfrm>
            <a:off x="685800" y="1981200"/>
            <a:ext cx="7772400" cy="4495800"/>
          </a:xfrm>
        </p:spPr>
        <p:txBody>
          <a:bodyPr/>
          <a:lstStyle/>
          <a:p>
            <a:r>
              <a:rPr lang="en-AU" dirty="0" smtClean="0"/>
              <a:t>Possible motion, with wording subject to discussion:</a:t>
            </a:r>
          </a:p>
          <a:p>
            <a:pPr lvl="1"/>
            <a:r>
              <a:rPr lang="en-AU" i="1" dirty="0" smtClean="0"/>
              <a:t>As empowered by clause A1.2.1 of the PSDO agreement between ISO and IEEE,  SC6 agrees that it will not participate in the revision of any ISO/IEC 8802 standard while IEEE 802 has an ongoing maintenance or amendment process for the IEEE 802 equivalent of the standard</a:t>
            </a:r>
          </a:p>
          <a:p>
            <a:pPr lvl="1"/>
            <a:r>
              <a:rPr lang="en-AU" i="1" dirty="0" smtClean="0"/>
              <a:t>In context of this motion, </a:t>
            </a:r>
            <a:r>
              <a:rPr lang="en-US" i="1" dirty="0" smtClean="0"/>
              <a:t>a revision activity is any activity that changes or extends the functionality of an ISO/IEC 8802 standard by means other than by the use of interfaces in the standard that were defined to allow such changes or extensions</a:t>
            </a:r>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34</a:t>
            </a:fld>
            <a:endParaRPr lang="en-US"/>
          </a:p>
        </p:txBody>
      </p:sp>
    </p:spTree>
    <p:extLst>
      <p:ext uri="{BB962C8B-B14F-4D97-AF65-F5344CB8AC3E}">
        <p14:creationId xmlns:p14="http://schemas.microsoft.com/office/powerpoint/2010/main" val="62735929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 but it was not acceptable </a:t>
            </a:r>
            <a:r>
              <a:rPr lang="en-US" dirty="0" smtClean="0"/>
              <a:t>for </a:t>
            </a:r>
            <a:r>
              <a:rPr lang="en-US" dirty="0"/>
              <a:t>various reasons</a:t>
            </a:r>
            <a:endParaRPr lang="en-AU" dirty="0"/>
          </a:p>
        </p:txBody>
      </p:sp>
      <p:sp>
        <p:nvSpPr>
          <p:cNvPr id="3" name="Content Placeholder 2"/>
          <p:cNvSpPr>
            <a:spLocks noGrp="1"/>
          </p:cNvSpPr>
          <p:nvPr>
            <p:ph idx="1"/>
          </p:nvPr>
        </p:nvSpPr>
        <p:spPr>
          <a:xfrm>
            <a:off x="685800" y="1981200"/>
            <a:ext cx="7772400" cy="4495800"/>
          </a:xfrm>
        </p:spPr>
        <p:txBody>
          <a:bodyPr/>
          <a:lstStyle/>
          <a:p>
            <a:r>
              <a:rPr lang="en-US" dirty="0" smtClean="0"/>
              <a:t>The proposal was not acceptable because</a:t>
            </a:r>
          </a:p>
          <a:p>
            <a:pPr lvl="1"/>
            <a:r>
              <a:rPr lang="en-US" dirty="0" smtClean="0"/>
              <a:t>For Chinese &amp; Swiss NBs the 2</a:t>
            </a:r>
            <a:r>
              <a:rPr lang="en-US" baseline="30000" dirty="0" smtClean="0"/>
              <a:t>nd</a:t>
            </a:r>
            <a:r>
              <a:rPr lang="en-US" dirty="0" smtClean="0"/>
              <a:t> paragraph was seen as a threat to WAPI style proposals</a:t>
            </a:r>
          </a:p>
          <a:p>
            <a:pPr lvl="1"/>
            <a:r>
              <a:rPr lang="en-US" dirty="0" smtClean="0"/>
              <a:t>The Swiss NB wanted independent motions for 802.11, 802.1 and 802.3</a:t>
            </a:r>
          </a:p>
          <a:p>
            <a:pPr lvl="1"/>
            <a:r>
              <a:rPr lang="en-US" dirty="0" smtClean="0"/>
              <a:t>For other NBs, there was concern the second paragraph might stop SC6 from doing competitive work, which derived from confusion about its meaning</a:t>
            </a:r>
          </a:p>
          <a:p>
            <a:pPr lvl="1"/>
            <a:r>
              <a:rPr lang="en-US" dirty="0"/>
              <a:t>T</a:t>
            </a:r>
            <a:r>
              <a:rPr lang="en-AU" dirty="0" smtClean="0"/>
              <a:t>here was also a concern that the delegation of authority had no defined end point</a:t>
            </a:r>
          </a:p>
          <a:p>
            <a:pPr lvl="1"/>
            <a:r>
              <a:rPr lang="en-AU" dirty="0" smtClean="0"/>
              <a:t>Most NBs wanted the delegation of authority to IEEE 802 explicitly to exclude “</a:t>
            </a:r>
            <a:r>
              <a:rPr lang="en-AU" i="1" dirty="0" smtClean="0"/>
              <a:t>systematic review, stabilization and withdrawal</a:t>
            </a:r>
            <a:r>
              <a:rPr lang="en-AU" dirty="0" smtClean="0"/>
              <a:t>” processes</a:t>
            </a:r>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35</a:t>
            </a:fld>
            <a:endParaRPr lang="en-US"/>
          </a:p>
        </p:txBody>
      </p:sp>
    </p:spTree>
    <p:extLst>
      <p:ext uri="{BB962C8B-B14F-4D97-AF65-F5344CB8AC3E}">
        <p14:creationId xmlns:p14="http://schemas.microsoft.com/office/powerpoint/2010/main" val="123067552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US NB then proposed (N15448) a new resolution that solved most of the issues discussed</a:t>
            </a:r>
            <a:endParaRPr lang="en-AU" dirty="0"/>
          </a:p>
        </p:txBody>
      </p:sp>
      <p:sp>
        <p:nvSpPr>
          <p:cNvPr id="3" name="Content Placeholder 2"/>
          <p:cNvSpPr>
            <a:spLocks noGrp="1"/>
          </p:cNvSpPr>
          <p:nvPr>
            <p:ph idx="1"/>
          </p:nvPr>
        </p:nvSpPr>
        <p:spPr/>
        <p:txBody>
          <a:bodyPr/>
          <a:lstStyle/>
          <a:p>
            <a:pPr lvl="1"/>
            <a:r>
              <a:rPr lang="en-AU" dirty="0" smtClean="0"/>
              <a:t>The goals of the modified proposal were to</a:t>
            </a:r>
          </a:p>
          <a:p>
            <a:pPr lvl="2"/>
            <a:r>
              <a:rPr lang="en-AU" dirty="0" smtClean="0"/>
              <a:t>Define separate explicit motions for 802.11, 802.1 and 802.3</a:t>
            </a:r>
          </a:p>
          <a:p>
            <a:pPr lvl="2"/>
            <a:r>
              <a:rPr lang="en-AU" dirty="0" smtClean="0"/>
              <a:t>Avoid any suggestion that SC6 NBs could not propose competitive projects</a:t>
            </a:r>
          </a:p>
          <a:p>
            <a:pPr lvl="2"/>
            <a:r>
              <a:rPr lang="en-AU" dirty="0" smtClean="0"/>
              <a:t>Define an end point for the delegation of authority from SC6 to IEEE 802 WGs as being while revisions, amendments and corrigenda are being developed</a:t>
            </a:r>
          </a:p>
          <a:p>
            <a:pPr lvl="2"/>
            <a:r>
              <a:rPr lang="en-AU" dirty="0" smtClean="0"/>
              <a:t>Ensure the delegation of authority did not include “systematic review, stabilization and withdrawal“</a:t>
            </a:r>
          </a:p>
          <a:p>
            <a:pPr lvl="1"/>
            <a:r>
              <a:rPr lang="en-AU" dirty="0" smtClean="0"/>
              <a:t>Subsequent discussion modified the proposal further  to:</a:t>
            </a:r>
          </a:p>
          <a:p>
            <a:pPr lvl="2"/>
            <a:r>
              <a:rPr lang="en-AU" dirty="0" smtClean="0"/>
              <a:t>Make it clear that the word “revision” in the proposal used the ISO definition</a:t>
            </a:r>
          </a:p>
          <a:p>
            <a:pPr lvl="3"/>
            <a:r>
              <a:rPr lang="en-AU" dirty="0" smtClean="0"/>
              <a:t>We will discuss this definition in more detail  later</a:t>
            </a:r>
          </a:p>
          <a:p>
            <a:pPr lvl="2"/>
            <a:r>
              <a:rPr lang="en-AU" dirty="0" smtClean="0"/>
              <a:t>Add that the delegation of authority was conditional that SC6 and its NBs having access to a mechanism  that allows them to contribute to the revision process in the relevant  IEEE 802 WG</a:t>
            </a:r>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36</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3237739582"/>
              </p:ext>
            </p:extLst>
          </p:nvPr>
        </p:nvGraphicFramePr>
        <p:xfrm>
          <a:off x="6858000" y="1905000"/>
          <a:ext cx="914400" cy="771525"/>
        </p:xfrm>
        <a:graphic>
          <a:graphicData uri="http://schemas.openxmlformats.org/presentationml/2006/ole">
            <mc:AlternateContent xmlns:mc="http://schemas.openxmlformats.org/markup-compatibility/2006">
              <mc:Choice xmlns:v="urn:schemas-microsoft-com:vml" Requires="v">
                <p:oleObj spid="_x0000_s99356" name="Acrobat Document" showAsIcon="1" r:id="rId3" imgW="914400" imgH="771480" progId="AcroExch.Document.7">
                  <p:embed/>
                </p:oleObj>
              </mc:Choice>
              <mc:Fallback>
                <p:oleObj name="Acrobat Document" showAsIcon="1" r:id="rId3" imgW="914400" imgH="771480" progId="AcroExch.Document.7">
                  <p:embed/>
                  <p:pic>
                    <p:nvPicPr>
                      <p:cNvPr id="0" name=""/>
                      <p:cNvPicPr/>
                      <p:nvPr/>
                    </p:nvPicPr>
                    <p:blipFill>
                      <a:blip r:embed="rId4"/>
                      <a:stretch>
                        <a:fillRect/>
                      </a:stretch>
                    </p:blipFill>
                    <p:spPr>
                      <a:xfrm>
                        <a:off x="6858000" y="19050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92819591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AU" dirty="0" smtClean="0"/>
              <a:t>The 802.11 resolution ended up being very simple</a:t>
            </a:r>
            <a:endParaRPr lang="en-AU" dirty="0"/>
          </a:p>
        </p:txBody>
      </p:sp>
      <p:sp>
        <p:nvSpPr>
          <p:cNvPr id="3" name="Content Placeholder 2"/>
          <p:cNvSpPr>
            <a:spLocks noGrp="1"/>
          </p:cNvSpPr>
          <p:nvPr>
            <p:ph idx="1"/>
          </p:nvPr>
        </p:nvSpPr>
        <p:spPr/>
        <p:txBody>
          <a:bodyPr/>
          <a:lstStyle/>
          <a:p>
            <a:r>
              <a:rPr lang="en-AU" dirty="0" smtClean="0"/>
              <a:t>802.11 resolution (Res 6.1.9)…</a:t>
            </a:r>
          </a:p>
          <a:p>
            <a:pPr lvl="1"/>
            <a:r>
              <a:rPr lang="en-AU" i="1" dirty="0" smtClean="0"/>
              <a:t>As empowered by clause A1.2.1 of the PSDO agreement between ISO and IEEE,  SC6 decides to allocate responsibility for the revision process of the ISO/IEC 8802-11 standard to the IEEE 802.11 WG while the IEEE 802.11 WG has an ongoing revision process for the IEEE 802.11 standard.</a:t>
            </a:r>
          </a:p>
          <a:p>
            <a:pPr lvl="1"/>
            <a:r>
              <a:rPr lang="en-AU" i="1" dirty="0" smtClean="0"/>
              <a:t>A condition of this motion is that SC6 and its NBs have access to an established mechanism to contribute to the revision process in the IEEE 802.11 WG</a:t>
            </a:r>
          </a:p>
          <a:p>
            <a:r>
              <a:rPr lang="en-AU" dirty="0" smtClean="0"/>
              <a:t>… unanimously approved, except China</a:t>
            </a:r>
          </a:p>
          <a:p>
            <a:pPr lvl="1"/>
            <a:r>
              <a:rPr lang="en-AU" dirty="0" smtClean="0"/>
              <a:t>China stated they needed to see rationale, details of mechanism and more time to obtain instructions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37</a:t>
            </a:fld>
            <a:endParaRPr lang="en-US"/>
          </a:p>
        </p:txBody>
      </p:sp>
    </p:spTree>
    <p:extLst>
      <p:ext uri="{BB962C8B-B14F-4D97-AF65-F5344CB8AC3E}">
        <p14:creationId xmlns:p14="http://schemas.microsoft.com/office/powerpoint/2010/main" val="225061382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802.1 resolution was similar to the 802.11 resolution </a:t>
            </a:r>
            <a:endParaRPr lang="en-AU" dirty="0"/>
          </a:p>
        </p:txBody>
      </p:sp>
      <p:sp>
        <p:nvSpPr>
          <p:cNvPr id="3" name="Content Placeholder 2"/>
          <p:cNvSpPr>
            <a:spLocks noGrp="1"/>
          </p:cNvSpPr>
          <p:nvPr>
            <p:ph idx="1"/>
          </p:nvPr>
        </p:nvSpPr>
        <p:spPr/>
        <p:txBody>
          <a:bodyPr/>
          <a:lstStyle/>
          <a:p>
            <a:r>
              <a:rPr lang="en-AU" dirty="0" smtClean="0"/>
              <a:t>802.1 resolution (Res 6.1.10) …</a:t>
            </a:r>
          </a:p>
          <a:p>
            <a:pPr lvl="1"/>
            <a:r>
              <a:rPr lang="en-US" i="1" dirty="0" smtClean="0"/>
              <a:t>As </a:t>
            </a:r>
            <a:r>
              <a:rPr lang="en-US" i="1" dirty="0"/>
              <a:t>empowered by clause A1.2.1 of the PSDO agreement between ISO and IEEE, SC 6 decides to allocate responsibility for the revision process of any ISO/IEC 8802-1 standard to the IEEE 802.1 WG while the IEEE 802.1 WG has an ongoing revision process for the IEEE 802.1 standard. </a:t>
            </a:r>
            <a:endParaRPr lang="en-US" i="1" dirty="0" smtClean="0"/>
          </a:p>
          <a:p>
            <a:pPr lvl="1"/>
            <a:r>
              <a:rPr lang="en-US" i="1" dirty="0" smtClean="0"/>
              <a:t>A </a:t>
            </a:r>
            <a:r>
              <a:rPr lang="en-US" i="1" dirty="0"/>
              <a:t>condition of this resolution is that SC 6 and its NBs have access to an established mechanism to contribute to the revision process in the IEEE 802.1 WG</a:t>
            </a:r>
            <a:r>
              <a:rPr lang="en-US" i="1" dirty="0" smtClean="0"/>
              <a:t>.</a:t>
            </a:r>
          </a:p>
          <a:p>
            <a:r>
              <a:rPr lang="en-AU" dirty="0" smtClean="0"/>
              <a:t>… unanimously approved, except China</a:t>
            </a:r>
          </a:p>
          <a:p>
            <a:pPr lvl="1"/>
            <a:r>
              <a:rPr lang="en-AU" dirty="0" smtClean="0"/>
              <a:t>China stated they needed to see rationale, details of mechanism and more time to obtain instructions</a:t>
            </a:r>
          </a:p>
          <a:p>
            <a:pPr lvl="1"/>
            <a:r>
              <a:rPr lang="en-AU" dirty="0" smtClean="0"/>
              <a:t>They also stated that it was odd to pass such a motion before </a:t>
            </a:r>
            <a:r>
              <a:rPr lang="en-US" dirty="0" smtClean="0"/>
              <a:t>ISO/IEC 8802-1  exists</a:t>
            </a:r>
            <a:endParaRPr lang="en-AU" dirty="0" smtClean="0"/>
          </a:p>
          <a:p>
            <a:pPr lvl="1"/>
            <a:endParaRPr lang="en-AU"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38</a:t>
            </a:fld>
            <a:endParaRPr lang="en-US"/>
          </a:p>
        </p:txBody>
      </p:sp>
    </p:spTree>
    <p:extLst>
      <p:ext uri="{BB962C8B-B14F-4D97-AF65-F5344CB8AC3E}">
        <p14:creationId xmlns:p14="http://schemas.microsoft.com/office/powerpoint/2010/main" val="90477983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802.3 resolution was similar to the 802.11 resolution </a:t>
            </a:r>
            <a:endParaRPr lang="en-AU" dirty="0"/>
          </a:p>
        </p:txBody>
      </p:sp>
      <p:sp>
        <p:nvSpPr>
          <p:cNvPr id="3" name="Content Placeholder 2"/>
          <p:cNvSpPr>
            <a:spLocks noGrp="1"/>
          </p:cNvSpPr>
          <p:nvPr>
            <p:ph idx="1"/>
          </p:nvPr>
        </p:nvSpPr>
        <p:spPr/>
        <p:txBody>
          <a:bodyPr/>
          <a:lstStyle/>
          <a:p>
            <a:r>
              <a:rPr lang="en-AU" dirty="0" smtClean="0"/>
              <a:t>802.3 resolution (Res 6.1.11) was …</a:t>
            </a:r>
          </a:p>
          <a:p>
            <a:pPr lvl="1"/>
            <a:r>
              <a:rPr lang="en-US" i="1" dirty="0" smtClean="0"/>
              <a:t>As </a:t>
            </a:r>
            <a:r>
              <a:rPr lang="en-US" i="1" dirty="0"/>
              <a:t>empowered by clause A1.2.1 of the PSDO agreement between ISO and IEEE, SC 6 decides to allocate responsibility for the revision process of any ISO/IEC 8802-3 standard to the IEEE 802.3 WG while the IEEE 802.3 WG has an ongoing revision process for the IEEE 802.3 standard. </a:t>
            </a:r>
            <a:endParaRPr lang="en-US" i="1" dirty="0" smtClean="0"/>
          </a:p>
          <a:p>
            <a:pPr lvl="1"/>
            <a:r>
              <a:rPr lang="en-US" i="1" dirty="0" smtClean="0"/>
              <a:t>A </a:t>
            </a:r>
            <a:r>
              <a:rPr lang="en-US" i="1" dirty="0"/>
              <a:t>condition of this resolution is that SC 6 and its NBs have access to an established mechanism to contribute to the revision process in the IEEE 802.3 WG</a:t>
            </a:r>
            <a:r>
              <a:rPr lang="en-US" i="1" dirty="0" smtClean="0"/>
              <a:t>.</a:t>
            </a:r>
          </a:p>
          <a:p>
            <a:r>
              <a:rPr lang="en-AU" dirty="0" smtClean="0"/>
              <a:t>…unanimously approved, except China</a:t>
            </a:r>
          </a:p>
          <a:p>
            <a:pPr lvl="1"/>
            <a:r>
              <a:rPr lang="en-AU" dirty="0" smtClean="0"/>
              <a:t>China stated they needed to see rationale, details of mechanism and more time to obtain instructions</a:t>
            </a:r>
          </a:p>
          <a:p>
            <a:pPr lvl="1"/>
            <a:r>
              <a:rPr lang="en-AU" dirty="0" smtClean="0"/>
              <a:t>They also stated that it was odd to pass such a motion before </a:t>
            </a:r>
            <a:r>
              <a:rPr lang="en-US" dirty="0" smtClean="0"/>
              <a:t>ISO/IEC 8802-1  exists</a:t>
            </a:r>
            <a:endParaRPr lang="en-AU" dirty="0" smtClean="0"/>
          </a:p>
          <a:p>
            <a:pPr lvl="1"/>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39</a:t>
            </a:fld>
            <a:endParaRPr lang="en-US"/>
          </a:p>
        </p:txBody>
      </p:sp>
    </p:spTree>
    <p:extLst>
      <p:ext uri="{BB962C8B-B14F-4D97-AF65-F5344CB8AC3E}">
        <p14:creationId xmlns:p14="http://schemas.microsoft.com/office/powerpoint/2010/main" val="924036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905E45F6-5181-471F-89DE-40B1A2935BF3}" type="slidenum">
              <a:rPr lang="en-US" smtClean="0"/>
              <a:pPr>
                <a:defRPr/>
              </a:pPr>
              <a:t>4</a:t>
            </a:fld>
            <a:endParaRPr lang="en-US"/>
          </a:p>
        </p:txBody>
      </p:sp>
      <p:sp>
        <p:nvSpPr>
          <p:cNvPr id="5124" name="Rectangle 12"/>
          <p:cNvSpPr>
            <a:spLocks noGrp="1" noChangeArrowheads="1"/>
          </p:cNvSpPr>
          <p:nvPr>
            <p:ph type="title"/>
          </p:nvPr>
        </p:nvSpPr>
        <p:spPr/>
        <p:txBody>
          <a:bodyPr/>
          <a:lstStyle/>
          <a:p>
            <a:r>
              <a:rPr lang="en-GB" smtClean="0"/>
              <a:t>There are a variety of patent related links</a:t>
            </a:r>
            <a:endParaRPr lang="en-US" smtClean="0"/>
          </a:p>
        </p:txBody>
      </p:sp>
      <p:sp>
        <p:nvSpPr>
          <p:cNvPr id="5125" name="Rectangle 13"/>
          <p:cNvSpPr>
            <a:spLocks noGrp="1" noChangeArrowheads="1"/>
          </p:cNvSpPr>
          <p:nvPr>
            <p:ph type="body" idx="1"/>
          </p:nvPr>
        </p:nvSpPr>
        <p:spPr>
          <a:xfrm>
            <a:off x="685800" y="1981200"/>
            <a:ext cx="7772400" cy="4495800"/>
          </a:xfrm>
        </p:spPr>
        <p:txBody>
          <a:bodyPr/>
          <a:lstStyle/>
          <a:p>
            <a:pPr lvl="1">
              <a:lnSpc>
                <a:spcPct val="90000"/>
              </a:lnSpc>
            </a:pPr>
            <a:r>
              <a:rPr lang="en-US" smtClean="0"/>
              <a:t>All participants should be familiar with their obligations under the IEEE-SA Policies &amp; Procedures for standards development.</a:t>
            </a:r>
          </a:p>
          <a:p>
            <a:pPr lvl="1">
              <a:lnSpc>
                <a:spcPct val="90000"/>
              </a:lnSpc>
            </a:pPr>
            <a:r>
              <a:rPr lang="en-US" smtClean="0"/>
              <a:t>Patent Policy is stated in these sources:</a:t>
            </a:r>
          </a:p>
          <a:p>
            <a:pPr lvl="2">
              <a:lnSpc>
                <a:spcPct val="90000"/>
              </a:lnSpc>
            </a:pPr>
            <a:r>
              <a:rPr lang="en-GB" smtClean="0"/>
              <a:t>IEEE-SA Standards Boards Bylaws</a:t>
            </a:r>
          </a:p>
          <a:p>
            <a:pPr lvl="3">
              <a:lnSpc>
                <a:spcPct val="90000"/>
              </a:lnSpc>
            </a:pPr>
            <a:r>
              <a:rPr lang="en-US" smtClean="0"/>
              <a:t>http://standards.ieee.org/guides/bylaws/sect6-7.html#6</a:t>
            </a:r>
          </a:p>
          <a:p>
            <a:pPr lvl="2">
              <a:lnSpc>
                <a:spcPct val="90000"/>
              </a:lnSpc>
            </a:pPr>
            <a:r>
              <a:rPr lang="en-GB" smtClean="0"/>
              <a:t>IEEE-SA Standards Board Operations Manual</a:t>
            </a:r>
          </a:p>
          <a:p>
            <a:pPr lvl="3">
              <a:lnSpc>
                <a:spcPct val="90000"/>
              </a:lnSpc>
            </a:pPr>
            <a:r>
              <a:rPr lang="en-US" smtClean="0"/>
              <a:t>http://standards.ieee.org/guides/opman/sect6.html#6.3</a:t>
            </a:r>
          </a:p>
          <a:p>
            <a:pPr lvl="1">
              <a:lnSpc>
                <a:spcPct val="90000"/>
              </a:lnSpc>
            </a:pPr>
            <a:r>
              <a:rPr lang="en-US" smtClean="0"/>
              <a:t>Material about the patent policy is available at </a:t>
            </a:r>
          </a:p>
          <a:p>
            <a:pPr lvl="2">
              <a:lnSpc>
                <a:spcPct val="90000"/>
              </a:lnSpc>
            </a:pPr>
            <a:r>
              <a:rPr lang="en-US" smtClean="0">
                <a:hlinkClick r:id="rId3"/>
              </a:rPr>
              <a:t>http://standards.ieee.org/board/pat/pat-material.html</a:t>
            </a:r>
            <a:endParaRPr lang="en-US" smtClean="0"/>
          </a:p>
          <a:p>
            <a:pPr lvl="1">
              <a:lnSpc>
                <a:spcPct val="90000"/>
              </a:lnSpc>
            </a:pPr>
            <a:r>
              <a:rPr lang="en-US" smtClean="0"/>
              <a:t>If you have questions, contact the IEEE-SA Standards Board Patent Committee Administrator at patcom@ieee.org or visit </a:t>
            </a:r>
            <a:r>
              <a:rPr lang="en-US" smtClean="0">
                <a:hlinkClick r:id="rId4"/>
              </a:rPr>
              <a:t>http://standards.ieee.org/board/pat/index.html</a:t>
            </a:r>
            <a:endParaRPr lang="en-US" smtClean="0"/>
          </a:p>
          <a:p>
            <a:pPr lvl="1">
              <a:lnSpc>
                <a:spcPct val="90000"/>
              </a:lnSpc>
            </a:pPr>
            <a:r>
              <a:rPr lang="en-US" smtClean="0"/>
              <a:t>This slide set is available at http://standards.ieee.org/board/pat/pat-slideset.ppt </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SC6 also passed a resolution inviting  IEEE 802 to exchange information with SC6</a:t>
            </a:r>
            <a:endParaRPr lang="en-AU" dirty="0"/>
          </a:p>
        </p:txBody>
      </p:sp>
      <p:sp>
        <p:nvSpPr>
          <p:cNvPr id="3" name="Content Placeholder 2"/>
          <p:cNvSpPr>
            <a:spLocks noGrp="1"/>
          </p:cNvSpPr>
          <p:nvPr>
            <p:ph idx="1"/>
          </p:nvPr>
        </p:nvSpPr>
        <p:spPr/>
        <p:txBody>
          <a:bodyPr/>
          <a:lstStyle/>
          <a:p>
            <a:r>
              <a:rPr lang="en-AU" dirty="0" smtClean="0"/>
              <a:t>Cooperation resolution (Res 6.1.12) was …</a:t>
            </a:r>
          </a:p>
          <a:p>
            <a:pPr lvl="1"/>
            <a:r>
              <a:rPr lang="en-US" i="1" dirty="0" smtClean="0"/>
              <a:t>SC </a:t>
            </a:r>
            <a:r>
              <a:rPr lang="en-US" i="1" dirty="0"/>
              <a:t>6 invites the IEEE 802 WG’s to exchange information about new work items that are within the scope of SC 6 and the respective IEEE 802 WG for information and potential </a:t>
            </a:r>
            <a:r>
              <a:rPr lang="en-US" i="1" dirty="0" smtClean="0"/>
              <a:t>coordination</a:t>
            </a:r>
          </a:p>
          <a:p>
            <a:r>
              <a:rPr lang="en-AU" dirty="0" smtClean="0"/>
              <a:t>…unanimously approved by all NBs</a:t>
            </a:r>
          </a:p>
          <a:p>
            <a:pPr lvl="1"/>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40</a:t>
            </a:fld>
            <a:endParaRPr lang="en-US"/>
          </a:p>
        </p:txBody>
      </p:sp>
    </p:spTree>
    <p:extLst>
      <p:ext uri="{BB962C8B-B14F-4D97-AF65-F5344CB8AC3E}">
        <p14:creationId xmlns:p14="http://schemas.microsoft.com/office/powerpoint/2010/main" val="372669327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definition of “revision” has proved problematic</a:t>
            </a:r>
            <a:endParaRPr lang="en-AU" dirty="0"/>
          </a:p>
        </p:txBody>
      </p:sp>
      <p:sp>
        <p:nvSpPr>
          <p:cNvPr id="3" name="Content Placeholder 2"/>
          <p:cNvSpPr>
            <a:spLocks noGrp="1"/>
          </p:cNvSpPr>
          <p:nvPr>
            <p:ph idx="1"/>
          </p:nvPr>
        </p:nvSpPr>
        <p:spPr/>
        <p:txBody>
          <a:bodyPr/>
          <a:lstStyle/>
          <a:p>
            <a:pPr lvl="1"/>
            <a:r>
              <a:rPr lang="en-US" dirty="0" smtClean="0"/>
              <a:t>During discussions it was agreed to use the ISO definition of “revision”</a:t>
            </a:r>
          </a:p>
          <a:p>
            <a:pPr lvl="1"/>
            <a:r>
              <a:rPr lang="en-US" dirty="0" smtClean="0"/>
              <a:t>Subsequently, it turned out that there were multiple ISO definitions in a variety of documents</a:t>
            </a:r>
          </a:p>
          <a:p>
            <a:pPr lvl="1"/>
            <a:r>
              <a:rPr lang="en-US" dirty="0" smtClean="0"/>
              <a:t>Unfortunately, the definition is a key driver of the semantics of the resolutions</a:t>
            </a:r>
          </a:p>
          <a:p>
            <a:pPr lvl="1"/>
            <a:r>
              <a:rPr lang="en-US" dirty="0" smtClean="0"/>
              <a:t>However, behind the scenes discussion has led to the following interpretation of the 802.11 resolution </a:t>
            </a:r>
          </a:p>
          <a:p>
            <a:pPr lvl="2"/>
            <a:r>
              <a:rPr lang="en-US" i="1" dirty="0" smtClean="0"/>
              <a:t>The </a:t>
            </a:r>
            <a:r>
              <a:rPr lang="en-US" i="1" dirty="0"/>
              <a:t>resolution applies to revisions, amendments and corrigenda of ISO/IEC 8802-11.</a:t>
            </a:r>
            <a:endParaRPr lang="en-AU" i="1" dirty="0"/>
          </a:p>
          <a:p>
            <a:pPr lvl="2"/>
            <a:r>
              <a:rPr lang="en-US" i="1" dirty="0" smtClean="0"/>
              <a:t>The </a:t>
            </a:r>
            <a:r>
              <a:rPr lang="en-US" i="1" dirty="0"/>
              <a:t>resolution does not apply to systematic review, stabilization and withdrawal of ISO/IEC 8802-11.</a:t>
            </a:r>
            <a:endParaRPr lang="en-AU" i="1" dirty="0"/>
          </a:p>
          <a:p>
            <a:pPr lvl="2"/>
            <a:r>
              <a:rPr lang="en-US" i="1" dirty="0" smtClean="0"/>
              <a:t>The </a:t>
            </a:r>
            <a:r>
              <a:rPr lang="en-US" i="1" dirty="0"/>
              <a:t>resolution does not apply to any standards other than ISO/IEC 8802-11.</a:t>
            </a:r>
            <a:endParaRPr lang="en-AU" i="1" dirty="0"/>
          </a:p>
          <a:p>
            <a:pPr lvl="2"/>
            <a:r>
              <a:rPr lang="en-US" i="1" dirty="0" smtClean="0"/>
              <a:t>SC6 </a:t>
            </a:r>
            <a:r>
              <a:rPr lang="en-US" i="1" dirty="0"/>
              <a:t>retains full rights to propose any new work</a:t>
            </a:r>
            <a:r>
              <a:rPr lang="en-US" dirty="0"/>
              <a:t>.</a:t>
            </a:r>
            <a:endParaRPr lang="en-AU"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41</a:t>
            </a:fld>
            <a:endParaRPr lang="en-US"/>
          </a:p>
        </p:txBody>
      </p:sp>
    </p:spTree>
    <p:extLst>
      <p:ext uri="{BB962C8B-B14F-4D97-AF65-F5344CB8AC3E}">
        <p14:creationId xmlns:p14="http://schemas.microsoft.com/office/powerpoint/2010/main" val="352655940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The resolution provides a lower risk path for “international standardisation” of 802 standards </a:t>
            </a:r>
            <a:endParaRPr lang="en-AU" dirty="0"/>
          </a:p>
        </p:txBody>
      </p:sp>
      <p:sp>
        <p:nvSpPr>
          <p:cNvPr id="8" name="Content Placeholder 7"/>
          <p:cNvSpPr>
            <a:spLocks noGrp="1"/>
          </p:cNvSpPr>
          <p:nvPr>
            <p:ph idx="1"/>
          </p:nvPr>
        </p:nvSpPr>
        <p:spPr/>
        <p:txBody>
          <a:bodyPr/>
          <a:lstStyle/>
          <a:p>
            <a:pPr lvl="1"/>
            <a:r>
              <a:rPr lang="en-AU" dirty="0" smtClean="0"/>
              <a:t>IEEE 802.1/3/11 WGs have an opportunity to submit their standards to JTC1 under the PSDO for “international” standardisation</a:t>
            </a:r>
          </a:p>
          <a:p>
            <a:pPr lvl="1"/>
            <a:r>
              <a:rPr lang="en-AU" dirty="0" smtClean="0"/>
              <a:t>The WGs will have sole responsibility for the revision of those standards, while a revision process of any sort is underway in the WGs</a:t>
            </a:r>
          </a:p>
          <a:p>
            <a:pPr lvl="2"/>
            <a:r>
              <a:rPr lang="en-AU" dirty="0" smtClean="0"/>
              <a:t>This is effectively continuously until the WGs hibernate given that IEEE 802 WGs typically undertake continuous amendment and revision of standards</a:t>
            </a:r>
          </a:p>
          <a:p>
            <a:pPr lvl="1"/>
            <a:r>
              <a:rPr lang="en-AU" dirty="0" smtClean="0"/>
              <a:t>The WGs may benefit from input from SC6 NBs during the revision process</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42</a:t>
            </a:fld>
            <a:endParaRPr lang="en-US"/>
          </a:p>
        </p:txBody>
      </p:sp>
    </p:spTree>
    <p:extLst>
      <p:ext uri="{BB962C8B-B14F-4D97-AF65-F5344CB8AC3E}">
        <p14:creationId xmlns:p14="http://schemas.microsoft.com/office/powerpoint/2010/main" val="221354265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IEEE 802 WGs only need to provide SC6 NBs an opportunity to contribute for the resolution to stand</a:t>
            </a:r>
            <a:endParaRPr lang="en-AU" dirty="0"/>
          </a:p>
        </p:txBody>
      </p:sp>
      <p:sp>
        <p:nvSpPr>
          <p:cNvPr id="3" name="Content Placeholder 2"/>
          <p:cNvSpPr>
            <a:spLocks noGrp="1"/>
          </p:cNvSpPr>
          <p:nvPr>
            <p:ph idx="1"/>
          </p:nvPr>
        </p:nvSpPr>
        <p:spPr/>
        <p:txBody>
          <a:bodyPr/>
          <a:lstStyle/>
          <a:p>
            <a:pPr lvl="1"/>
            <a:r>
              <a:rPr lang="en-AU" dirty="0" smtClean="0"/>
              <a:t>The US NB proposal in Graz was:</a:t>
            </a:r>
          </a:p>
          <a:p>
            <a:pPr lvl="2"/>
            <a:r>
              <a:rPr lang="en-AU" i="1" dirty="0" smtClean="0"/>
              <a:t>IEEE 802 should send documents to SC6 for comment, including</a:t>
            </a:r>
          </a:p>
          <a:p>
            <a:pPr lvl="3"/>
            <a:r>
              <a:rPr lang="en-AU" i="1" dirty="0" smtClean="0"/>
              <a:t>Motion to start a SG</a:t>
            </a:r>
          </a:p>
          <a:p>
            <a:pPr lvl="3"/>
            <a:r>
              <a:rPr lang="en-AU" i="1" dirty="0" smtClean="0"/>
              <a:t>PAR documents when approved by WG</a:t>
            </a:r>
          </a:p>
          <a:p>
            <a:pPr lvl="3"/>
            <a:r>
              <a:rPr lang="en-AU" i="1" dirty="0" smtClean="0"/>
              <a:t>PAR documents when approved by 802 EC</a:t>
            </a:r>
          </a:p>
          <a:p>
            <a:pPr lvl="3"/>
            <a:r>
              <a:rPr lang="en-AU" i="1" dirty="0" smtClean="0"/>
              <a:t>Approved requirements documents</a:t>
            </a:r>
          </a:p>
          <a:p>
            <a:pPr lvl="3"/>
            <a:r>
              <a:rPr lang="en-AU" i="1" dirty="0" smtClean="0"/>
              <a:t>Draft standards at Letter Ballot and Sponsor Ballot stage</a:t>
            </a:r>
          </a:p>
          <a:p>
            <a:pPr lvl="1"/>
            <a:r>
              <a:rPr lang="en-AU" dirty="0" smtClean="0"/>
              <a:t>The </a:t>
            </a:r>
            <a:r>
              <a:rPr lang="en-AU" dirty="0"/>
              <a:t>d</a:t>
            </a:r>
            <a:r>
              <a:rPr lang="en-AU" dirty="0" smtClean="0"/>
              <a:t>iscussion was that the IEEE 802 WGs would accept any comments from SC6 NBs</a:t>
            </a:r>
          </a:p>
          <a:p>
            <a:pPr lvl="2"/>
            <a:r>
              <a:rPr lang="en-AU" dirty="0" smtClean="0"/>
              <a:t>It was recognised that the comments may come in too late for normal processing …</a:t>
            </a:r>
          </a:p>
          <a:p>
            <a:pPr lvl="2"/>
            <a:r>
              <a:rPr lang="en-AU" dirty="0" smtClean="0"/>
              <a:t>… but they would be considered in good faith at the time </a:t>
            </a:r>
            <a:r>
              <a:rPr lang="en-AU" dirty="0"/>
              <a:t>if possible or </a:t>
            </a:r>
            <a:r>
              <a:rPr lang="en-AU" dirty="0" smtClean="0"/>
              <a:t>later if necessary</a:t>
            </a:r>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43</a:t>
            </a:fld>
            <a:endParaRPr lang="en-US"/>
          </a:p>
        </p:txBody>
      </p:sp>
    </p:spTree>
    <p:extLst>
      <p:ext uri="{BB962C8B-B14F-4D97-AF65-F5344CB8AC3E}">
        <p14:creationId xmlns:p14="http://schemas.microsoft.com/office/powerpoint/2010/main" val="176705721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IEEE 802 WGs only need to provide SC6 NBs an opportunity to contribute for the resolution to stand</a:t>
            </a:r>
          </a:p>
        </p:txBody>
      </p:sp>
      <p:sp>
        <p:nvSpPr>
          <p:cNvPr id="3" name="Content Placeholder 2"/>
          <p:cNvSpPr>
            <a:spLocks noGrp="1"/>
          </p:cNvSpPr>
          <p:nvPr>
            <p:ph idx="1"/>
          </p:nvPr>
        </p:nvSpPr>
        <p:spPr>
          <a:xfrm>
            <a:off x="685800" y="1981200"/>
            <a:ext cx="7772400" cy="4724400"/>
          </a:xfrm>
        </p:spPr>
        <p:txBody>
          <a:bodyPr/>
          <a:lstStyle/>
          <a:p>
            <a:r>
              <a:rPr lang="en-AU" dirty="0" smtClean="0"/>
              <a:t>IEEE 802 proposal in Graz</a:t>
            </a:r>
          </a:p>
          <a:p>
            <a:pPr lvl="1"/>
            <a:r>
              <a:rPr lang="en-AU" dirty="0" smtClean="0"/>
              <a:t>802.11 will continue to provide drafts for comment prior to publication.</a:t>
            </a:r>
          </a:p>
          <a:p>
            <a:pPr lvl="2"/>
            <a:r>
              <a:rPr lang="en-AU" dirty="0" smtClean="0"/>
              <a:t>Posted on ISO website maintained by 802.11</a:t>
            </a:r>
          </a:p>
          <a:p>
            <a:pPr lvl="1"/>
            <a:r>
              <a:rPr lang="en-AU" dirty="0" smtClean="0"/>
              <a:t>802.11 will continue to provide “pipeline” status information on all amendment/revision/maintenance activities. In meeting report.</a:t>
            </a:r>
          </a:p>
          <a:p>
            <a:pPr lvl="1"/>
            <a:r>
              <a:rPr lang="en-AU" dirty="0" smtClean="0"/>
              <a:t>802.11 Could provide SC6 with notification of proposed new work items (Study Groups, Project Authorization Requests in IEEE, PAR approvals) before formal approval of the project by the IEEE Standards Board. (Posted on ISO website maintained by 802.11)</a:t>
            </a:r>
          </a:p>
          <a:p>
            <a:pPr lvl="1"/>
            <a:r>
              <a:rPr lang="en-AU" dirty="0" smtClean="0"/>
              <a:t>Additionally 802 Could provide similar “pipeline” status information on amendment/revision/maintenance activities.</a:t>
            </a:r>
          </a:p>
          <a:p>
            <a:pPr lvl="1"/>
            <a:r>
              <a:rPr lang="en-AU" dirty="0" smtClean="0"/>
              <a:t>802 Could provide SC6 with notification of proposed new work items (Study Groups, Project Authorization Requests in IEEE)</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44</a:t>
            </a:fld>
            <a:endParaRPr lang="en-US"/>
          </a:p>
        </p:txBody>
      </p:sp>
    </p:spTree>
    <p:extLst>
      <p:ext uri="{BB962C8B-B14F-4D97-AF65-F5344CB8AC3E}">
        <p14:creationId xmlns:p14="http://schemas.microsoft.com/office/powerpoint/2010/main" val="302037820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It is not certain that the resolution would avoid a WAPI like situation in the future</a:t>
            </a:r>
            <a:endParaRPr lang="en-AU" dirty="0"/>
          </a:p>
        </p:txBody>
      </p:sp>
      <p:sp>
        <p:nvSpPr>
          <p:cNvPr id="8" name="Content Placeholder 7"/>
          <p:cNvSpPr>
            <a:spLocks noGrp="1"/>
          </p:cNvSpPr>
          <p:nvPr>
            <p:ph idx="1"/>
          </p:nvPr>
        </p:nvSpPr>
        <p:spPr/>
        <p:txBody>
          <a:bodyPr/>
          <a:lstStyle/>
          <a:p>
            <a:pPr lvl="1"/>
            <a:r>
              <a:rPr lang="en-AU" dirty="0" smtClean="0"/>
              <a:t>WAPI is always raised as an example of how things can go wrong</a:t>
            </a:r>
          </a:p>
          <a:p>
            <a:pPr lvl="1"/>
            <a:r>
              <a:rPr lang="en-AU" dirty="0" smtClean="0"/>
              <a:t>The question is what does this resolution do to protect against future WAPI-like situations?</a:t>
            </a:r>
          </a:p>
          <a:p>
            <a:pPr lvl="1"/>
            <a:r>
              <a:rPr lang="en-AU" dirty="0" smtClean="0"/>
              <a:t>US NB asserted in Graz that the resolution means the IEEE 802.11 WG and not SC6 would consider a WAPI-like proposal because:</a:t>
            </a:r>
          </a:p>
          <a:p>
            <a:pPr lvl="2"/>
            <a:r>
              <a:rPr lang="en-AU" dirty="0" smtClean="0"/>
              <a:t>WAPI is effectively an amendment to 802.11</a:t>
            </a:r>
          </a:p>
          <a:p>
            <a:pPr lvl="2"/>
            <a:r>
              <a:rPr lang="en-AU" dirty="0" smtClean="0"/>
              <a:t>WAPI would “fork” the 8802-11 standard contrary to the PSDO</a:t>
            </a:r>
          </a:p>
          <a:p>
            <a:pPr lvl="1"/>
            <a:r>
              <a:rPr lang="en-AU" dirty="0" smtClean="0"/>
              <a:t>Other NBs agreed with this position, at least in private</a:t>
            </a:r>
          </a:p>
          <a:p>
            <a:pPr lvl="1"/>
            <a:r>
              <a:rPr lang="en-AU" dirty="0" smtClean="0"/>
              <a:t>The Swiss and Chinese NBs disagreed with this perspective during the meeting</a:t>
            </a:r>
          </a:p>
          <a:p>
            <a:pPr lvl="1"/>
            <a:r>
              <a:rPr lang="en-AU" dirty="0" smtClean="0"/>
              <a:t>The bottom line is that the resolution does not guarantee another WAPI-like situation will not occur in the future … but it certainly helps!</a:t>
            </a:r>
          </a:p>
          <a:p>
            <a:pPr lvl="1"/>
            <a:r>
              <a:rPr lang="en-AU" dirty="0" smtClean="0"/>
              <a:t>The resolution definitely does not stop any competitive proposals!</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45</a:t>
            </a:fld>
            <a:endParaRPr lang="en-US"/>
          </a:p>
        </p:txBody>
      </p:sp>
    </p:spTree>
    <p:extLst>
      <p:ext uri="{BB962C8B-B14F-4D97-AF65-F5344CB8AC3E}">
        <p14:creationId xmlns:p14="http://schemas.microsoft.com/office/powerpoint/2010/main" val="19059610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will discuss the possible impact of the SC6 resolution</a:t>
            </a:r>
            <a:endParaRPr lang="en-AU" dirty="0"/>
          </a:p>
        </p:txBody>
      </p:sp>
      <p:sp>
        <p:nvSpPr>
          <p:cNvPr id="3" name="Content Placeholder 2"/>
          <p:cNvSpPr>
            <a:spLocks noGrp="1"/>
          </p:cNvSpPr>
          <p:nvPr>
            <p:ph idx="1"/>
          </p:nvPr>
        </p:nvSpPr>
        <p:spPr/>
        <p:txBody>
          <a:bodyPr/>
          <a:lstStyle/>
          <a:p>
            <a:r>
              <a:rPr lang="en-AU" dirty="0" smtClean="0"/>
              <a:t>Questions for discussion</a:t>
            </a:r>
          </a:p>
          <a:p>
            <a:pPr lvl="1"/>
            <a:r>
              <a:rPr lang="en-AU" dirty="0" smtClean="0"/>
              <a:t>Are IEEE 802 willing to submit 802.1 &amp; 802.3 to JTC1 under the PSDO on the basis of this resolution?</a:t>
            </a:r>
          </a:p>
          <a:p>
            <a:pPr lvl="1"/>
            <a:r>
              <a:rPr lang="en-AU" dirty="0" smtClean="0"/>
              <a:t>Are there any objections (philosophical &amp; pra</a:t>
            </a:r>
            <a:r>
              <a:rPr lang="en-AU" dirty="0"/>
              <a:t>c</a:t>
            </a:r>
            <a:r>
              <a:rPr lang="en-AU" dirty="0" smtClean="0"/>
              <a:t>tical) in sending the requested material to SC6?</a:t>
            </a:r>
          </a:p>
          <a:p>
            <a:pPr lvl="1"/>
            <a:r>
              <a:rPr lang="en-AU" dirty="0" smtClean="0"/>
              <a:t>Is the risk of “another WAPI” reduced by this resolution?</a:t>
            </a:r>
          </a:p>
          <a:p>
            <a:pPr lvl="1"/>
            <a:r>
              <a:rPr lang="en-AU" dirty="0" smtClean="0"/>
              <a:t>Might the </a:t>
            </a:r>
            <a:r>
              <a:rPr lang="en-AU" dirty="0"/>
              <a:t>risk of “another WAPI” </a:t>
            </a:r>
            <a:r>
              <a:rPr lang="en-AU" dirty="0" smtClean="0"/>
              <a:t>be increased if we do not collaborate with SC6 in this way?</a:t>
            </a:r>
          </a:p>
          <a:p>
            <a:pPr lvl="2"/>
            <a:r>
              <a:rPr lang="en-AU" dirty="0" err="1" smtClean="0"/>
              <a:t>eg</a:t>
            </a:r>
            <a:r>
              <a:rPr lang="en-AU" dirty="0" smtClean="0"/>
              <a:t> one could modify 802.1 by creating a standard that normatively referenced most of 802.1 but changed a small feature</a:t>
            </a:r>
          </a:p>
          <a:p>
            <a:pPr lvl="2"/>
            <a:r>
              <a:rPr lang="en-AU" dirty="0" smtClean="0"/>
              <a:t>By having an ongoing relationship we at least might have a say …</a:t>
            </a:r>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46</a:t>
            </a:fld>
            <a:endParaRPr lang="en-US"/>
          </a:p>
        </p:txBody>
      </p:sp>
    </p:spTree>
    <p:extLst>
      <p:ext uri="{BB962C8B-B14F-4D97-AF65-F5344CB8AC3E}">
        <p14:creationId xmlns:p14="http://schemas.microsoft.com/office/powerpoint/2010/main" val="163134036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will discuss the possible next steps</a:t>
            </a:r>
            <a:endParaRPr lang="en-AU" dirty="0"/>
          </a:p>
        </p:txBody>
      </p:sp>
      <p:sp>
        <p:nvSpPr>
          <p:cNvPr id="3" name="Content Placeholder 2"/>
          <p:cNvSpPr>
            <a:spLocks noGrp="1"/>
          </p:cNvSpPr>
          <p:nvPr>
            <p:ph idx="1"/>
          </p:nvPr>
        </p:nvSpPr>
        <p:spPr/>
        <p:txBody>
          <a:bodyPr/>
          <a:lstStyle/>
          <a:p>
            <a:r>
              <a:rPr lang="en-AU" dirty="0" smtClean="0"/>
              <a:t>Questions for discussion</a:t>
            </a:r>
          </a:p>
          <a:p>
            <a:pPr lvl="1"/>
            <a:r>
              <a:rPr lang="en-AU" dirty="0" smtClean="0"/>
              <a:t>Should IEEE 802 document a process for collaboration?</a:t>
            </a:r>
          </a:p>
          <a:p>
            <a:pPr lvl="2"/>
            <a:r>
              <a:rPr lang="en-AU" dirty="0" smtClean="0"/>
              <a:t>Criteria: lowest amount of work?</a:t>
            </a:r>
          </a:p>
          <a:p>
            <a:pPr lvl="2"/>
            <a:r>
              <a:rPr lang="en-AU" dirty="0" smtClean="0"/>
              <a:t>Can we just send SC6 an existing report on a regular basis + all balloted drafts</a:t>
            </a:r>
          </a:p>
          <a:p>
            <a:pPr lvl="1"/>
            <a:r>
              <a:rPr lang="en-AU" dirty="0" smtClean="0"/>
              <a:t>Should </a:t>
            </a:r>
            <a:r>
              <a:rPr lang="en-AU" dirty="0"/>
              <a:t>IEEE </a:t>
            </a:r>
            <a:r>
              <a:rPr lang="en-AU" dirty="0" smtClean="0"/>
              <a:t>802 express an intent to submit 802.1 and 802.3?</a:t>
            </a:r>
          </a:p>
          <a:p>
            <a:pPr lvl="2"/>
            <a:r>
              <a:rPr lang="en-AU" dirty="0" smtClean="0"/>
              <a:t>When would we do so?</a:t>
            </a:r>
          </a:p>
          <a:p>
            <a:pPr lvl="1"/>
            <a:r>
              <a:rPr lang="en-AU" dirty="0" smtClean="0"/>
              <a:t>Should </a:t>
            </a:r>
            <a:r>
              <a:rPr lang="en-AU" dirty="0"/>
              <a:t>IEEE 802 </a:t>
            </a:r>
            <a:r>
              <a:rPr lang="en-AU" dirty="0" smtClean="0"/>
              <a:t>send a package to SC6 with the latest versions of 802.1 </a:t>
            </a:r>
            <a:r>
              <a:rPr lang="en-AU" dirty="0"/>
              <a:t>and </a:t>
            </a:r>
            <a:r>
              <a:rPr lang="en-AU" dirty="0" smtClean="0"/>
              <a:t>802.3 in the meantime?</a:t>
            </a:r>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47</a:t>
            </a:fld>
            <a:endParaRPr lang="en-US"/>
          </a:p>
        </p:txBody>
      </p:sp>
    </p:spTree>
    <p:extLst>
      <p:ext uri="{BB962C8B-B14F-4D97-AF65-F5344CB8AC3E}">
        <p14:creationId xmlns:p14="http://schemas.microsoft.com/office/powerpoint/2010/main" val="130912358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AU" dirty="0" err="1" smtClean="0"/>
              <a:t>TePA</a:t>
            </a:r>
            <a:r>
              <a:rPr lang="en-AU" dirty="0" smtClean="0"/>
              <a:t>-AC, the 802.1X replacement,  is now a Chinese National Standard</a:t>
            </a:r>
            <a:endParaRPr lang="en-US" dirty="0" smtClean="0"/>
          </a:p>
        </p:txBody>
      </p:sp>
      <p:sp>
        <p:nvSpPr>
          <p:cNvPr id="25603" name="Content Placeholder 2"/>
          <p:cNvSpPr>
            <a:spLocks noGrp="1"/>
          </p:cNvSpPr>
          <p:nvPr>
            <p:ph idx="1"/>
          </p:nvPr>
        </p:nvSpPr>
        <p:spPr/>
        <p:txBody>
          <a:bodyPr/>
          <a:lstStyle/>
          <a:p>
            <a:pPr lvl="1"/>
            <a:r>
              <a:rPr lang="en-AU" dirty="0" smtClean="0"/>
              <a:t>In previous SC6 meetings the China NB have proposed a protocol called </a:t>
            </a:r>
            <a:r>
              <a:rPr lang="en-AU" dirty="0" err="1" smtClean="0"/>
              <a:t>TePA</a:t>
            </a:r>
            <a:r>
              <a:rPr lang="en-AU" dirty="0" smtClean="0"/>
              <a:t>-AC, which is roughly an 802.1X replacement </a:t>
            </a:r>
          </a:p>
          <a:p>
            <a:pPr lvl="1"/>
            <a:r>
              <a:rPr lang="en-AU" dirty="0" smtClean="0"/>
              <a:t>At the SC6 meeting in February 2012, an IWNCOMM representative presented </a:t>
            </a:r>
            <a:r>
              <a:rPr lang="en-AU" dirty="0" err="1" smtClean="0"/>
              <a:t>TePA</a:t>
            </a:r>
            <a:r>
              <a:rPr lang="en-AU" dirty="0" smtClean="0"/>
              <a:t>-AC again, emphasising its use of </a:t>
            </a:r>
            <a:r>
              <a:rPr lang="en-AU" dirty="0" err="1" smtClean="0"/>
              <a:t>TePA</a:t>
            </a:r>
            <a:r>
              <a:rPr lang="en-AU" dirty="0" smtClean="0"/>
              <a:t>, and concluding</a:t>
            </a:r>
          </a:p>
          <a:p>
            <a:pPr lvl="2"/>
            <a:r>
              <a:rPr lang="en-US" dirty="0" smtClean="0"/>
              <a:t>“</a:t>
            </a:r>
            <a:r>
              <a:rPr lang="en-US" i="1" dirty="0" smtClean="0"/>
              <a:t>Network access control is widely used in many network environments.</a:t>
            </a:r>
          </a:p>
          <a:p>
            <a:pPr lvl="2"/>
            <a:r>
              <a:rPr lang="en-US" i="1" dirty="0" err="1" smtClean="0"/>
              <a:t>TePA</a:t>
            </a:r>
            <a:r>
              <a:rPr lang="en-US" i="1" dirty="0" smtClean="0"/>
              <a:t>-AC in N14399 is different from IEEE 802.1x</a:t>
            </a:r>
            <a:r>
              <a:rPr lang="en-US" dirty="0" smtClean="0"/>
              <a:t>.”</a:t>
            </a:r>
            <a:endParaRPr lang="en-AU" dirty="0" smtClean="0"/>
          </a:p>
          <a:p>
            <a:pPr lvl="1"/>
            <a:r>
              <a:rPr lang="en-AU" dirty="0" smtClean="0"/>
              <a:t>IWNCOMM claimed that </a:t>
            </a:r>
            <a:r>
              <a:rPr lang="en-AU" dirty="0" err="1" smtClean="0"/>
              <a:t>TePA</a:t>
            </a:r>
            <a:r>
              <a:rPr lang="en-AU" dirty="0" smtClean="0"/>
              <a:t>-AC covered a different application space from 802.1X</a:t>
            </a:r>
          </a:p>
          <a:p>
            <a:pPr lvl="1"/>
            <a:r>
              <a:rPr lang="en-AU" dirty="0" smtClean="0"/>
              <a:t>The discussion concluded with the China NB informing SC6 that further standardisation work on </a:t>
            </a:r>
            <a:r>
              <a:rPr lang="en-AU" dirty="0" err="1" smtClean="0"/>
              <a:t>TePA</a:t>
            </a:r>
            <a:r>
              <a:rPr lang="en-AU" dirty="0" smtClean="0"/>
              <a:t>-AC would continue in BWIPS</a:t>
            </a:r>
          </a:p>
          <a:p>
            <a:pPr lvl="2"/>
            <a:r>
              <a:rPr lang="en-AU" dirty="0" smtClean="0"/>
              <a:t>BWIPS is the organisation under CESI that standardised WAPI</a:t>
            </a:r>
          </a:p>
          <a:p>
            <a:pPr lvl="2"/>
            <a:r>
              <a:rPr lang="en-AU" dirty="0" smtClean="0"/>
              <a:t>TEPA-AC </a:t>
            </a:r>
            <a:r>
              <a:rPr lang="en-AU" dirty="0"/>
              <a:t>is </a:t>
            </a:r>
            <a:r>
              <a:rPr lang="en-AU" dirty="0" smtClean="0"/>
              <a:t>a </a:t>
            </a:r>
            <a:r>
              <a:rPr lang="en-AU" dirty="0"/>
              <a:t>Chinese National standard as </a:t>
            </a:r>
            <a:r>
              <a:rPr lang="en-AU" u="sng" dirty="0">
                <a:hlinkClick r:id="rId2" action="ppaction://hlinkfile"/>
              </a:rPr>
              <a:t>GB / T </a:t>
            </a:r>
            <a:r>
              <a:rPr lang="en-AU" u="sng" dirty="0" smtClean="0">
                <a:hlinkClick r:id="rId2" action="ppaction://hlinkfile"/>
              </a:rPr>
              <a:t>28455-2012</a:t>
            </a:r>
            <a:r>
              <a:rPr lang="en-AU" dirty="0" smtClean="0"/>
              <a:t> </a:t>
            </a:r>
            <a:r>
              <a:rPr lang="en-AU" dirty="0"/>
              <a:t>as of 1 </a:t>
            </a:r>
            <a:r>
              <a:rPr lang="en-AU" dirty="0" smtClean="0"/>
              <a:t>Oct 12; the </a:t>
            </a:r>
            <a:r>
              <a:rPr lang="en-AU" dirty="0"/>
              <a:t>“T” means it is recommended, </a:t>
            </a:r>
            <a:r>
              <a:rPr lang="en-AU" dirty="0" err="1"/>
              <a:t>ie</a:t>
            </a:r>
            <a:r>
              <a:rPr lang="en-AU" dirty="0"/>
              <a:t> not </a:t>
            </a:r>
            <a:r>
              <a:rPr lang="en-AU" dirty="0" smtClean="0"/>
              <a:t>mandatory</a:t>
            </a:r>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6E33BC4D-A07F-49F2-BE06-BA4D9661F1B8}" type="slidenum">
              <a:rPr lang="en-US" smtClean="0"/>
              <a:pPr>
                <a:defRPr/>
              </a:pPr>
              <a:t>48</a:t>
            </a:fld>
            <a:endParaRPr lang="en-US"/>
          </a:p>
        </p:txBody>
      </p:sp>
    </p:spTree>
    <p:extLst>
      <p:ext uri="{BB962C8B-B14F-4D97-AF65-F5344CB8AC3E}">
        <p14:creationId xmlns:p14="http://schemas.microsoft.com/office/powerpoint/2010/main" val="238009641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AU" dirty="0" smtClean="0"/>
              <a:t>There is no further standardisation news related to </a:t>
            </a:r>
            <a:r>
              <a:rPr lang="en-AU" dirty="0" err="1" smtClean="0"/>
              <a:t>TLSec</a:t>
            </a:r>
            <a:r>
              <a:rPr lang="en-AU" dirty="0" smtClean="0"/>
              <a:t>, the proposed 802.1AE replacement</a:t>
            </a:r>
            <a:br>
              <a:rPr lang="en-AU" dirty="0" smtClean="0"/>
            </a:br>
            <a:endParaRPr lang="en-US" dirty="0" smtClean="0"/>
          </a:p>
        </p:txBody>
      </p:sp>
      <p:sp>
        <p:nvSpPr>
          <p:cNvPr id="24579" name="Content Placeholder 2"/>
          <p:cNvSpPr>
            <a:spLocks noGrp="1"/>
          </p:cNvSpPr>
          <p:nvPr>
            <p:ph idx="1"/>
          </p:nvPr>
        </p:nvSpPr>
        <p:spPr/>
        <p:txBody>
          <a:bodyPr/>
          <a:lstStyle/>
          <a:p>
            <a:pPr lvl="1"/>
            <a:r>
              <a:rPr lang="en-AU" dirty="0" smtClean="0"/>
              <a:t>In previous SC6 meetings the China NB have proposed a protocol called </a:t>
            </a:r>
            <a:r>
              <a:rPr lang="en-AU" dirty="0" err="1" smtClean="0"/>
              <a:t>TLSec</a:t>
            </a:r>
            <a:r>
              <a:rPr lang="en-AU" dirty="0" smtClean="0"/>
              <a:t>, which is roughly an 802.1AE replacement </a:t>
            </a:r>
          </a:p>
          <a:p>
            <a:pPr lvl="1"/>
            <a:r>
              <a:rPr lang="en-AU" dirty="0" smtClean="0"/>
              <a:t>At the SC6 meeting in February 2012, an IWNCOMM representative presented </a:t>
            </a:r>
            <a:r>
              <a:rPr lang="en-AU" dirty="0" err="1" smtClean="0"/>
              <a:t>TLSEc</a:t>
            </a:r>
            <a:r>
              <a:rPr lang="en-AU" dirty="0" smtClean="0"/>
              <a:t> again, emphasising its use of </a:t>
            </a:r>
            <a:r>
              <a:rPr lang="en-AU" dirty="0" err="1" smtClean="0"/>
              <a:t>TePA</a:t>
            </a:r>
            <a:r>
              <a:rPr lang="en-AU" dirty="0" smtClean="0"/>
              <a:t>, and concluding</a:t>
            </a:r>
          </a:p>
          <a:p>
            <a:pPr lvl="2"/>
            <a:r>
              <a:rPr lang="en-US" dirty="0" smtClean="0"/>
              <a:t>“</a:t>
            </a:r>
            <a:r>
              <a:rPr lang="en-US" i="1" dirty="0" smtClean="0"/>
              <a:t>It is necessary to do more research on LAN layer 2 security.</a:t>
            </a:r>
          </a:p>
          <a:p>
            <a:pPr lvl="2"/>
            <a:r>
              <a:rPr lang="en-US" i="1" dirty="0" err="1" smtClean="0"/>
              <a:t>TLSec</a:t>
            </a:r>
            <a:r>
              <a:rPr lang="en-US" i="1" dirty="0" smtClean="0"/>
              <a:t> in N14402 is different from IEEE  802.1AE</a:t>
            </a:r>
            <a:r>
              <a:rPr lang="en-US" dirty="0" smtClean="0"/>
              <a:t>”</a:t>
            </a:r>
            <a:endParaRPr lang="en-AU" dirty="0" smtClean="0"/>
          </a:p>
          <a:p>
            <a:pPr lvl="1"/>
            <a:r>
              <a:rPr lang="en-AU" dirty="0" smtClean="0"/>
              <a:t>IWNCOMM asserted that China Telecom were supporting this work</a:t>
            </a:r>
          </a:p>
          <a:p>
            <a:pPr lvl="1"/>
            <a:r>
              <a:rPr lang="en-AU" dirty="0" smtClean="0"/>
              <a:t>The discussion concluded with the China NB informing SC6 that further standardisation work on </a:t>
            </a:r>
            <a:r>
              <a:rPr lang="en-AU" dirty="0" err="1" smtClean="0"/>
              <a:t>TLSec</a:t>
            </a:r>
            <a:r>
              <a:rPr lang="en-AU" dirty="0" smtClean="0"/>
              <a:t> would continue in BWIPS</a:t>
            </a:r>
          </a:p>
          <a:p>
            <a:pPr lvl="2"/>
            <a:r>
              <a:rPr lang="en-AU" dirty="0" smtClean="0"/>
              <a:t>BWIPS is the organisation under CESI that standardised WAPI</a:t>
            </a:r>
          </a:p>
          <a:p>
            <a:pPr lvl="2"/>
            <a:r>
              <a:rPr lang="en-AU" dirty="0" smtClean="0"/>
              <a:t>There is no evidence that it has been standardised yet</a:t>
            </a:r>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1C0A85D1-3A58-4988-801A-73A8F3B93F3D}" type="slidenum">
              <a:rPr lang="en-US" smtClean="0"/>
              <a:pPr>
                <a:defRPr/>
              </a:pPr>
              <a:t>49</a:t>
            </a:fld>
            <a:endParaRPr lang="en-US"/>
          </a:p>
        </p:txBody>
      </p:sp>
    </p:spTree>
    <p:extLst>
      <p:ext uri="{BB962C8B-B14F-4D97-AF65-F5344CB8AC3E}">
        <p14:creationId xmlns:p14="http://schemas.microsoft.com/office/powerpoint/2010/main" val="1274482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105E70EB-0B71-4378-812F-E672DF9F24F6}" type="slidenum">
              <a:rPr lang="en-US" smtClean="0"/>
              <a:pPr>
                <a:defRPr/>
              </a:pPr>
              <a:t>5</a:t>
            </a:fld>
            <a:endParaRPr lang="en-US"/>
          </a:p>
        </p:txBody>
      </p:sp>
      <p:sp>
        <p:nvSpPr>
          <p:cNvPr id="6148" name="Rectangle 7"/>
          <p:cNvSpPr>
            <a:spLocks noGrp="1" noChangeArrowheads="1"/>
          </p:cNvSpPr>
          <p:nvPr>
            <p:ph type="title"/>
          </p:nvPr>
        </p:nvSpPr>
        <p:spPr/>
        <p:txBody>
          <a:bodyPr/>
          <a:lstStyle/>
          <a:p>
            <a:r>
              <a:rPr lang="en-US" smtClean="0"/>
              <a:t>A call for potentially essential patents is not required in the IEEE 802 JTC1 SC</a:t>
            </a:r>
          </a:p>
        </p:txBody>
      </p:sp>
      <p:sp>
        <p:nvSpPr>
          <p:cNvPr id="6149" name="Rectangle 8"/>
          <p:cNvSpPr>
            <a:spLocks noGrp="1" noChangeArrowheads="1"/>
          </p:cNvSpPr>
          <p:nvPr>
            <p:ph type="body" idx="1"/>
          </p:nvPr>
        </p:nvSpPr>
        <p:spPr/>
        <p:txBody>
          <a:bodyPr/>
          <a:lstStyle/>
          <a:p>
            <a:pPr lvl="1"/>
            <a:r>
              <a:rPr lang="en-US" dirty="0" smtClean="0"/>
              <a:t>If anyone in this meeting is personally aware of the holder of any patent claims that are potentially essential to implementation of the proposed standard(s) under consideration by this group and that are not already the subject of an Accepted Letter of Assurance: </a:t>
            </a:r>
          </a:p>
          <a:p>
            <a:pPr lvl="2"/>
            <a:r>
              <a:rPr lang="en-US" dirty="0" smtClean="0"/>
              <a:t>Either speak up now or</a:t>
            </a:r>
          </a:p>
          <a:p>
            <a:pPr lvl="2"/>
            <a:r>
              <a:rPr lang="en-US" dirty="0" smtClean="0"/>
              <a:t>Provide the chair of this group with the identity of the holder(s) of any and all such claims as soon as possible or</a:t>
            </a:r>
          </a:p>
          <a:p>
            <a:pPr lvl="2"/>
            <a:r>
              <a:rPr lang="en-US" dirty="0" smtClean="0"/>
              <a:t>Cause an LOA to be submitted</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685800" y="685800"/>
            <a:ext cx="7924800" cy="1066800"/>
          </a:xfrm>
        </p:spPr>
        <p:txBody>
          <a:bodyPr/>
          <a:lstStyle/>
          <a:p>
            <a:r>
              <a:rPr lang="en-AU" dirty="0"/>
              <a:t>There is no further standardisation news related to TAAA</a:t>
            </a:r>
            <a:r>
              <a:rPr lang="en-AU" dirty="0" smtClean="0"/>
              <a:t>, the proposed LRWN security replacement</a:t>
            </a:r>
          </a:p>
        </p:txBody>
      </p:sp>
      <p:sp>
        <p:nvSpPr>
          <p:cNvPr id="26627" name="Content Placeholder 2"/>
          <p:cNvSpPr>
            <a:spLocks noGrp="1"/>
          </p:cNvSpPr>
          <p:nvPr>
            <p:ph idx="1"/>
          </p:nvPr>
        </p:nvSpPr>
        <p:spPr/>
        <p:txBody>
          <a:bodyPr/>
          <a:lstStyle/>
          <a:p>
            <a:pPr lvl="1"/>
            <a:r>
              <a:rPr lang="en-AU" dirty="0" smtClean="0"/>
              <a:t>In previous SC6 meetings the China NB have proposed a protocol called TAAA, which is roughly WAPI for Long Range Wireless Networks</a:t>
            </a:r>
          </a:p>
          <a:p>
            <a:pPr lvl="1"/>
            <a:r>
              <a:rPr lang="en-AU" dirty="0" smtClean="0"/>
              <a:t>At the SC6 meeting in February 2012, an IWNCOMM representative presented TAAA again, emphasising its use of </a:t>
            </a:r>
            <a:r>
              <a:rPr lang="en-AU" dirty="0" err="1" smtClean="0"/>
              <a:t>TePA</a:t>
            </a:r>
            <a:r>
              <a:rPr lang="en-AU" dirty="0" smtClean="0"/>
              <a:t>, and concluding</a:t>
            </a:r>
          </a:p>
          <a:p>
            <a:pPr lvl="2"/>
            <a:r>
              <a:rPr lang="en-US" dirty="0" smtClean="0"/>
              <a:t>“</a:t>
            </a:r>
            <a:r>
              <a:rPr lang="en-US" i="1" dirty="0" smtClean="0"/>
              <a:t>TAAA applies to various LRWN.</a:t>
            </a:r>
          </a:p>
          <a:p>
            <a:pPr lvl="2"/>
            <a:r>
              <a:rPr lang="en-US" i="1" dirty="0" smtClean="0"/>
              <a:t>The details of the solution may be discussed further</a:t>
            </a:r>
            <a:r>
              <a:rPr lang="en-US" dirty="0" smtClean="0"/>
              <a:t>.”</a:t>
            </a:r>
            <a:endParaRPr lang="en-AU" dirty="0" smtClean="0"/>
          </a:p>
          <a:p>
            <a:pPr lvl="1"/>
            <a:r>
              <a:rPr lang="en-AU" dirty="0" smtClean="0"/>
              <a:t>It appears from the subsequent discussion that a LRWN could include both LTE &amp; 802.16</a:t>
            </a:r>
          </a:p>
          <a:p>
            <a:pPr lvl="1"/>
            <a:r>
              <a:rPr lang="en-AU" dirty="0" smtClean="0"/>
              <a:t>There is no evidence of any standardisation work in China on TAAA</a:t>
            </a:r>
          </a:p>
          <a:p>
            <a:pPr lvl="1"/>
            <a:r>
              <a:rPr lang="en-AU" dirty="0" smtClean="0"/>
              <a:t>It is also not clear why a LRWN needs its own special security mechanism and why it doesn’t just have the same requirements as any other wireless network</a:t>
            </a:r>
            <a:endParaRPr lang="en-US" dirty="0" smtClean="0"/>
          </a:p>
          <a:p>
            <a:pPr lvl="1"/>
            <a:endParaRPr lang="en-US" dirty="0" smtClean="0"/>
          </a:p>
          <a:p>
            <a:endParaRPr lang="en-US"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D7F8811C-E3B0-4D4E-8C2F-C01BAA912C5C}" type="slidenum">
              <a:rPr lang="en-US" smtClean="0"/>
              <a:pPr>
                <a:defRPr/>
              </a:pPr>
              <a:t>50</a:t>
            </a:fld>
            <a:endParaRPr lang="en-US"/>
          </a:p>
        </p:txBody>
      </p:sp>
    </p:spTree>
    <p:extLst>
      <p:ext uri="{BB962C8B-B14F-4D97-AF65-F5344CB8AC3E}">
        <p14:creationId xmlns:p14="http://schemas.microsoft.com/office/powerpoint/2010/main" val="279019298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In Graz the presentations from China NB on </a:t>
            </a:r>
            <a:r>
              <a:rPr lang="en-AU" dirty="0" err="1" smtClean="0"/>
              <a:t>TLSec</a:t>
            </a:r>
            <a:r>
              <a:rPr lang="en-AU" dirty="0" smtClean="0"/>
              <a:t>, TEPA-AC and TAAA continued</a:t>
            </a:r>
            <a:endParaRPr lang="en-AU" dirty="0"/>
          </a:p>
        </p:txBody>
      </p:sp>
      <p:sp>
        <p:nvSpPr>
          <p:cNvPr id="3" name="Content Placeholder 2"/>
          <p:cNvSpPr>
            <a:spLocks noGrp="1"/>
          </p:cNvSpPr>
          <p:nvPr>
            <p:ph idx="1"/>
          </p:nvPr>
        </p:nvSpPr>
        <p:spPr/>
        <p:txBody>
          <a:bodyPr/>
          <a:lstStyle/>
          <a:p>
            <a:pPr lvl="1"/>
            <a:r>
              <a:rPr lang="en-AU" dirty="0" smtClean="0"/>
              <a:t>In Graz the China NB presented again on each of their proposals, responding to previous comments by IEEE 802</a:t>
            </a:r>
          </a:p>
          <a:p>
            <a:pPr lvl="2"/>
            <a:r>
              <a:rPr lang="en-AU" dirty="0" smtClean="0"/>
              <a:t>See N15364 for TEPA-AC</a:t>
            </a:r>
          </a:p>
          <a:p>
            <a:pPr marL="184150" lvl="2" indent="0">
              <a:buNone/>
            </a:pPr>
            <a:endParaRPr lang="en-AU" dirty="0" smtClean="0"/>
          </a:p>
          <a:p>
            <a:pPr lvl="2"/>
            <a:r>
              <a:rPr lang="en-AU" dirty="0" smtClean="0"/>
              <a:t>See N15365 for </a:t>
            </a:r>
            <a:r>
              <a:rPr lang="en-AU" dirty="0" err="1" smtClean="0"/>
              <a:t>TLSec</a:t>
            </a:r>
            <a:endParaRPr lang="en-AU" dirty="0" smtClean="0"/>
          </a:p>
          <a:p>
            <a:pPr marL="184150" lvl="2" indent="0">
              <a:buNone/>
            </a:pPr>
            <a:endParaRPr lang="en-AU" dirty="0" smtClean="0"/>
          </a:p>
          <a:p>
            <a:pPr lvl="2"/>
            <a:r>
              <a:rPr lang="en-AU" dirty="0" smtClean="0"/>
              <a:t>See N15366 for TAAA</a:t>
            </a:r>
          </a:p>
          <a:p>
            <a:pPr lvl="2"/>
            <a:endParaRPr lang="en-AU" dirty="0"/>
          </a:p>
          <a:p>
            <a:pPr lvl="1"/>
            <a:r>
              <a:rPr lang="en-AU" dirty="0" smtClean="0"/>
              <a:t>After each presentation questions were asked but no consensus reached</a:t>
            </a:r>
          </a:p>
          <a:p>
            <a:pPr lvl="1"/>
            <a:r>
              <a:rPr lang="en-AU" dirty="0" smtClean="0"/>
              <a:t>The China NB were not proposing any actions</a:t>
            </a:r>
          </a:p>
          <a:p>
            <a:pPr lvl="1"/>
            <a:r>
              <a:rPr lang="en-AU" dirty="0"/>
              <a:t>The Chinese NB were encouraged by various people to provide </a:t>
            </a:r>
            <a:r>
              <a:rPr lang="en-AU" dirty="0" smtClean="0"/>
              <a:t>an overview at the IEEE 802.1 meeting in Vancouver in Jan 13</a:t>
            </a:r>
          </a:p>
          <a:p>
            <a:pPr lvl="2"/>
            <a:r>
              <a:rPr lang="en-AU" dirty="0" smtClean="0"/>
              <a:t>So far  they have not confirmed attendance despite a reminder after Graz </a:t>
            </a:r>
            <a:endParaRPr lang="en-AU" dirty="0"/>
          </a:p>
          <a:p>
            <a:pPr lvl="1"/>
            <a:endParaRPr lang="en-AU" dirty="0" smtClean="0"/>
          </a:p>
          <a:p>
            <a:pPr marL="184150" lvl="2" indent="0">
              <a:buNone/>
            </a:pPr>
            <a:endParaRPr lang="en-AU" dirty="0" smtClean="0"/>
          </a:p>
          <a:p>
            <a:pPr marL="1588" lvl="1" indent="0">
              <a:buNone/>
            </a:pPr>
            <a:endParaRPr lang="en-AU" dirty="0" smtClean="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51</a:t>
            </a:fld>
            <a:endParaRPr lang="en-US"/>
          </a:p>
        </p:txBody>
      </p:sp>
      <p:graphicFrame>
        <p:nvGraphicFramePr>
          <p:cNvPr id="10" name="Object 9"/>
          <p:cNvGraphicFramePr>
            <a:graphicFrameLocks noChangeAspect="1"/>
          </p:cNvGraphicFramePr>
          <p:nvPr>
            <p:extLst>
              <p:ext uri="{D42A27DB-BD31-4B8C-83A1-F6EECF244321}">
                <p14:modId xmlns:p14="http://schemas.microsoft.com/office/powerpoint/2010/main" val="2528848108"/>
              </p:ext>
            </p:extLst>
          </p:nvPr>
        </p:nvGraphicFramePr>
        <p:xfrm>
          <a:off x="3200400" y="2657475"/>
          <a:ext cx="914400" cy="771525"/>
        </p:xfrm>
        <a:graphic>
          <a:graphicData uri="http://schemas.openxmlformats.org/presentationml/2006/ole">
            <mc:AlternateContent xmlns:mc="http://schemas.openxmlformats.org/markup-compatibility/2006">
              <mc:Choice xmlns:v="urn:schemas-microsoft-com:vml" Requires="v">
                <p:oleObj spid="_x0000_s102471" name="Acrobat Document" showAsIcon="1" r:id="rId3" imgW="914400" imgH="771480" progId="AcroExch.Document.7">
                  <p:embed/>
                </p:oleObj>
              </mc:Choice>
              <mc:Fallback>
                <p:oleObj name="Acrobat Document" showAsIcon="1" r:id="rId3" imgW="914400" imgH="771480" progId="AcroExch.Document.7">
                  <p:embed/>
                  <p:pic>
                    <p:nvPicPr>
                      <p:cNvPr id="0" name=""/>
                      <p:cNvPicPr/>
                      <p:nvPr/>
                    </p:nvPicPr>
                    <p:blipFill>
                      <a:blip r:embed="rId4"/>
                      <a:stretch>
                        <a:fillRect/>
                      </a:stretch>
                    </p:blipFill>
                    <p:spPr>
                      <a:xfrm>
                        <a:off x="3200400" y="2657475"/>
                        <a:ext cx="914400" cy="771525"/>
                      </a:xfrm>
                      <a:prstGeom prst="rect">
                        <a:avLst/>
                      </a:prstGeom>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3350269123"/>
              </p:ext>
            </p:extLst>
          </p:nvPr>
        </p:nvGraphicFramePr>
        <p:xfrm>
          <a:off x="2971800" y="3267075"/>
          <a:ext cx="914400" cy="771525"/>
        </p:xfrm>
        <a:graphic>
          <a:graphicData uri="http://schemas.openxmlformats.org/presentationml/2006/ole">
            <mc:AlternateContent xmlns:mc="http://schemas.openxmlformats.org/markup-compatibility/2006">
              <mc:Choice xmlns:v="urn:schemas-microsoft-com:vml" Requires="v">
                <p:oleObj spid="_x0000_s102472" name="Acrobat Document" showAsIcon="1" r:id="rId5" imgW="914400" imgH="771480" progId="AcroExch.Document.7">
                  <p:embed/>
                </p:oleObj>
              </mc:Choice>
              <mc:Fallback>
                <p:oleObj name="Acrobat Document" showAsIcon="1" r:id="rId5" imgW="914400" imgH="771480" progId="AcroExch.Document.7">
                  <p:embed/>
                  <p:pic>
                    <p:nvPicPr>
                      <p:cNvPr id="0" name=""/>
                      <p:cNvPicPr/>
                      <p:nvPr/>
                    </p:nvPicPr>
                    <p:blipFill>
                      <a:blip r:embed="rId6"/>
                      <a:stretch>
                        <a:fillRect/>
                      </a:stretch>
                    </p:blipFill>
                    <p:spPr>
                      <a:xfrm>
                        <a:off x="2971800" y="3267075"/>
                        <a:ext cx="914400" cy="771525"/>
                      </a:xfrm>
                      <a:prstGeom prst="rect">
                        <a:avLst/>
                      </a:prstGeom>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2455852796"/>
              </p:ext>
            </p:extLst>
          </p:nvPr>
        </p:nvGraphicFramePr>
        <p:xfrm>
          <a:off x="2895600" y="3876675"/>
          <a:ext cx="914400" cy="771525"/>
        </p:xfrm>
        <a:graphic>
          <a:graphicData uri="http://schemas.openxmlformats.org/presentationml/2006/ole">
            <mc:AlternateContent xmlns:mc="http://schemas.openxmlformats.org/markup-compatibility/2006">
              <mc:Choice xmlns:v="urn:schemas-microsoft-com:vml" Requires="v">
                <p:oleObj spid="_x0000_s102473" name="Acrobat Document" showAsIcon="1" r:id="rId7" imgW="914400" imgH="771480" progId="AcroExch.Document.7">
                  <p:embed/>
                </p:oleObj>
              </mc:Choice>
              <mc:Fallback>
                <p:oleObj name="Acrobat Document" showAsIcon="1" r:id="rId7" imgW="914400" imgH="771480" progId="AcroExch.Document.7">
                  <p:embed/>
                  <p:pic>
                    <p:nvPicPr>
                      <p:cNvPr id="0" name=""/>
                      <p:cNvPicPr/>
                      <p:nvPr/>
                    </p:nvPicPr>
                    <p:blipFill>
                      <a:blip r:embed="rId8"/>
                      <a:stretch>
                        <a:fillRect/>
                      </a:stretch>
                    </p:blipFill>
                    <p:spPr>
                      <a:xfrm>
                        <a:off x="2895600" y="38766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77781843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IEEE 802 delegation commented on each of the </a:t>
            </a:r>
            <a:r>
              <a:rPr lang="en-AU" dirty="0" err="1" smtClean="0"/>
              <a:t>TLSec</a:t>
            </a:r>
            <a:r>
              <a:rPr lang="en-AU" dirty="0"/>
              <a:t>, TEPA-AC and </a:t>
            </a:r>
            <a:r>
              <a:rPr lang="en-AU" dirty="0" smtClean="0"/>
              <a:t>TAAA presentations</a:t>
            </a:r>
            <a:endParaRPr lang="en-AU" dirty="0"/>
          </a:p>
        </p:txBody>
      </p:sp>
      <p:sp>
        <p:nvSpPr>
          <p:cNvPr id="3" name="Content Placeholder 2"/>
          <p:cNvSpPr>
            <a:spLocks noGrp="1"/>
          </p:cNvSpPr>
          <p:nvPr>
            <p:ph idx="1"/>
          </p:nvPr>
        </p:nvSpPr>
        <p:spPr/>
        <p:txBody>
          <a:bodyPr/>
          <a:lstStyle/>
          <a:p>
            <a:pPr lvl="1"/>
            <a:r>
              <a:rPr lang="en-AU" dirty="0" smtClean="0"/>
              <a:t>Dan Harkins led the questioning from the IEEE 802 delegation</a:t>
            </a:r>
          </a:p>
          <a:p>
            <a:pPr lvl="1"/>
            <a:r>
              <a:rPr lang="en-AU" dirty="0" smtClean="0"/>
              <a:t>He also gave a presentation explaining the 802.1 approach</a:t>
            </a:r>
          </a:p>
          <a:p>
            <a:pPr lvl="2"/>
            <a:r>
              <a:rPr lang="en-AU" dirty="0" smtClean="0"/>
              <a:t>See N15421</a:t>
            </a:r>
          </a:p>
          <a:p>
            <a:pPr lvl="2"/>
            <a:endParaRPr lang="en-AU" dirty="0"/>
          </a:p>
          <a:p>
            <a:pPr lvl="1"/>
            <a:r>
              <a:rPr lang="en-AU" dirty="0" smtClean="0"/>
              <a:t>The China NB subsequently gave a presentation that attempted to rebut the points in N15421 but placing big red crosses though many slides</a:t>
            </a:r>
          </a:p>
          <a:p>
            <a:pPr lvl="2"/>
            <a:r>
              <a:rPr lang="en-AU" dirty="0" smtClean="0"/>
              <a:t>It appears the actual presentation was never made available</a:t>
            </a:r>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52</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3398979165"/>
              </p:ext>
            </p:extLst>
          </p:nvPr>
        </p:nvGraphicFramePr>
        <p:xfrm>
          <a:off x="2286000" y="2819400"/>
          <a:ext cx="914400" cy="771525"/>
        </p:xfrm>
        <a:graphic>
          <a:graphicData uri="http://schemas.openxmlformats.org/presentationml/2006/ole">
            <mc:AlternateContent xmlns:mc="http://schemas.openxmlformats.org/markup-compatibility/2006">
              <mc:Choice xmlns:v="urn:schemas-microsoft-com:vml" Requires="v">
                <p:oleObj spid="_x0000_s104469" name="Acrobat Document" showAsIcon="1" r:id="rId3" imgW="914400" imgH="771480" progId="AcroExch.Document.7">
                  <p:embed/>
                </p:oleObj>
              </mc:Choice>
              <mc:Fallback>
                <p:oleObj name="Acrobat Document" showAsIcon="1" r:id="rId3" imgW="914400" imgH="771480" progId="AcroExch.Document.7">
                  <p:embed/>
                  <p:pic>
                    <p:nvPicPr>
                      <p:cNvPr id="0" name=""/>
                      <p:cNvPicPr/>
                      <p:nvPr/>
                    </p:nvPicPr>
                    <p:blipFill>
                      <a:blip r:embed="rId4"/>
                      <a:stretch>
                        <a:fillRect/>
                      </a:stretch>
                    </p:blipFill>
                    <p:spPr>
                      <a:xfrm>
                        <a:off x="2286000" y="2819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39197709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was discussion in WG1 and WG7 in relation to </a:t>
            </a:r>
            <a:r>
              <a:rPr lang="en-AU" dirty="0" err="1" smtClean="0"/>
              <a:t>TISec</a:t>
            </a:r>
            <a:r>
              <a:rPr lang="en-AU" dirty="0" smtClean="0"/>
              <a:t> (a </a:t>
            </a:r>
            <a:r>
              <a:rPr lang="en-AU" dirty="0" err="1" smtClean="0"/>
              <a:t>IPSec</a:t>
            </a:r>
            <a:r>
              <a:rPr lang="en-AU" dirty="0" smtClean="0"/>
              <a:t> replacement)</a:t>
            </a:r>
            <a:endParaRPr lang="en-AU" dirty="0"/>
          </a:p>
        </p:txBody>
      </p:sp>
      <p:sp>
        <p:nvSpPr>
          <p:cNvPr id="3" name="Content Placeholder 2"/>
          <p:cNvSpPr>
            <a:spLocks noGrp="1"/>
          </p:cNvSpPr>
          <p:nvPr>
            <p:ph idx="1"/>
          </p:nvPr>
        </p:nvSpPr>
        <p:spPr/>
        <p:txBody>
          <a:bodyPr/>
          <a:lstStyle/>
          <a:p>
            <a:pPr lvl="1"/>
            <a:r>
              <a:rPr lang="en-AU" dirty="0" smtClean="0"/>
              <a:t>The China NB are also proposing </a:t>
            </a:r>
            <a:r>
              <a:rPr lang="en-AU" dirty="0" err="1" smtClean="0"/>
              <a:t>TISec</a:t>
            </a:r>
            <a:r>
              <a:rPr lang="en-AU" dirty="0" smtClean="0"/>
              <a:t> as a TEPA based replacement of </a:t>
            </a:r>
            <a:r>
              <a:rPr lang="en-AU" dirty="0" err="1" smtClean="0"/>
              <a:t>IPSec</a:t>
            </a:r>
            <a:endParaRPr lang="en-AU" dirty="0" smtClean="0"/>
          </a:p>
          <a:p>
            <a:pPr lvl="2"/>
            <a:r>
              <a:rPr lang="en-AU" dirty="0" smtClean="0"/>
              <a:t>See N15369</a:t>
            </a:r>
          </a:p>
          <a:p>
            <a:pPr lvl="2"/>
            <a:endParaRPr lang="en-AU" dirty="0"/>
          </a:p>
          <a:p>
            <a:pPr lvl="1"/>
            <a:r>
              <a:rPr lang="en-AU" dirty="0" smtClean="0"/>
              <a:t>It appears that </a:t>
            </a:r>
            <a:r>
              <a:rPr lang="en-AU" dirty="0" err="1" smtClean="0"/>
              <a:t>TISec</a:t>
            </a:r>
            <a:r>
              <a:rPr lang="en-AU" dirty="0" smtClean="0"/>
              <a:t> is also on the Standards Track in China </a:t>
            </a:r>
          </a:p>
          <a:p>
            <a:pPr lvl="2"/>
            <a:r>
              <a:rPr lang="en-AU" dirty="0" smtClean="0"/>
              <a:t>See attached</a:t>
            </a:r>
          </a:p>
          <a:p>
            <a:pPr lvl="2"/>
            <a:endParaRPr lang="en-AU" dirty="0" smtClean="0"/>
          </a:p>
          <a:p>
            <a:pPr lvl="1"/>
            <a:r>
              <a:rPr lang="en-AU" dirty="0" smtClean="0"/>
              <a:t>The presentation was briefly discussed in WG1 but was primarily promoted in WG7, which is the group defining a new Internet </a:t>
            </a:r>
            <a:r>
              <a:rPr lang="en-AU" dirty="0" smtClean="0">
                <a:sym typeface="Wingdings" pitchFamily="2" charset="2"/>
              </a:rPr>
              <a:t></a:t>
            </a:r>
          </a:p>
          <a:p>
            <a:pPr lvl="1"/>
            <a:r>
              <a:rPr lang="en-AU" dirty="0" smtClean="0">
                <a:sym typeface="Wingdings" pitchFamily="2" charset="2"/>
              </a:rPr>
              <a:t>The IEEE 802 delegation’s primary observation was that </a:t>
            </a:r>
            <a:r>
              <a:rPr lang="en-AU" dirty="0" err="1" smtClean="0">
                <a:sym typeface="Wingdings" pitchFamily="2" charset="2"/>
              </a:rPr>
              <a:t>TISec</a:t>
            </a:r>
            <a:r>
              <a:rPr lang="en-AU" dirty="0" smtClean="0">
                <a:sym typeface="Wingdings" pitchFamily="2" charset="2"/>
              </a:rPr>
              <a:t> appears to directly copy </a:t>
            </a:r>
            <a:r>
              <a:rPr lang="en-AU" dirty="0" smtClean="0"/>
              <a:t>ESP</a:t>
            </a:r>
            <a:r>
              <a:rPr lang="en-AU" dirty="0"/>
              <a:t> </a:t>
            </a:r>
            <a:r>
              <a:rPr lang="en-AU" dirty="0" smtClean="0"/>
              <a:t>from </a:t>
            </a:r>
            <a:r>
              <a:rPr lang="en-AU" dirty="0"/>
              <a:t>RFC 4303 </a:t>
            </a:r>
            <a:r>
              <a:rPr lang="en-AU" dirty="0" smtClean="0"/>
              <a:t>, with some minor modifications</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53</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3022218738"/>
              </p:ext>
            </p:extLst>
          </p:nvPr>
        </p:nvGraphicFramePr>
        <p:xfrm>
          <a:off x="2209800" y="2667000"/>
          <a:ext cx="914400" cy="771525"/>
        </p:xfrm>
        <a:graphic>
          <a:graphicData uri="http://schemas.openxmlformats.org/presentationml/2006/ole">
            <mc:AlternateContent xmlns:mc="http://schemas.openxmlformats.org/markup-compatibility/2006">
              <mc:Choice xmlns:v="urn:schemas-microsoft-com:vml" Requires="v">
                <p:oleObj spid="_x0000_s105507" name="Acrobat Document" showAsIcon="1" r:id="rId3" imgW="914400" imgH="771480" progId="AcroExch.Document.7">
                  <p:embed/>
                </p:oleObj>
              </mc:Choice>
              <mc:Fallback>
                <p:oleObj name="Acrobat Document" showAsIcon="1" r:id="rId3" imgW="914400" imgH="771480" progId="AcroExch.Document.7">
                  <p:embed/>
                  <p:pic>
                    <p:nvPicPr>
                      <p:cNvPr id="0" name=""/>
                      <p:cNvPicPr/>
                      <p:nvPr/>
                    </p:nvPicPr>
                    <p:blipFill>
                      <a:blip r:embed="rId4"/>
                      <a:stretch>
                        <a:fillRect/>
                      </a:stretch>
                    </p:blipFill>
                    <p:spPr>
                      <a:xfrm>
                        <a:off x="2209800" y="2667000"/>
                        <a:ext cx="914400" cy="771525"/>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651673348"/>
              </p:ext>
            </p:extLst>
          </p:nvPr>
        </p:nvGraphicFramePr>
        <p:xfrm>
          <a:off x="2286000" y="3581400"/>
          <a:ext cx="914400" cy="771525"/>
        </p:xfrm>
        <a:graphic>
          <a:graphicData uri="http://schemas.openxmlformats.org/presentationml/2006/ole">
            <mc:AlternateContent xmlns:mc="http://schemas.openxmlformats.org/markup-compatibility/2006">
              <mc:Choice xmlns:v="urn:schemas-microsoft-com:vml" Requires="v">
                <p:oleObj spid="_x0000_s105508" name="Acrobat Document" showAsIcon="1" r:id="rId5" imgW="914400" imgH="771480" progId="AcroExch.Document.7">
                  <p:embed/>
                </p:oleObj>
              </mc:Choice>
              <mc:Fallback>
                <p:oleObj name="Acrobat Document" showAsIcon="1" r:id="rId5" imgW="914400" imgH="771480" progId="AcroExch.Document.7">
                  <p:embed/>
                  <p:pic>
                    <p:nvPicPr>
                      <p:cNvPr id="0" name=""/>
                      <p:cNvPicPr/>
                      <p:nvPr/>
                    </p:nvPicPr>
                    <p:blipFill>
                      <a:blip r:embed="rId6"/>
                      <a:stretch>
                        <a:fillRect/>
                      </a:stretch>
                    </p:blipFill>
                    <p:spPr>
                      <a:xfrm>
                        <a:off x="2286000" y="3581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6447826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next steps for </a:t>
            </a:r>
            <a:r>
              <a:rPr lang="en-AU" dirty="0" err="1"/>
              <a:t>TLSec</a:t>
            </a:r>
            <a:r>
              <a:rPr lang="en-AU" dirty="0"/>
              <a:t>, TEPA-AC and </a:t>
            </a:r>
            <a:r>
              <a:rPr lang="en-AU" dirty="0" smtClean="0"/>
              <a:t>TAAA are still unclear … as they are for IEEE 802</a:t>
            </a:r>
            <a:endParaRPr lang="en-AU" dirty="0"/>
          </a:p>
        </p:txBody>
      </p:sp>
      <p:sp>
        <p:nvSpPr>
          <p:cNvPr id="3" name="Content Placeholder 2"/>
          <p:cNvSpPr>
            <a:spLocks noGrp="1"/>
          </p:cNvSpPr>
          <p:nvPr>
            <p:ph idx="1"/>
          </p:nvPr>
        </p:nvSpPr>
        <p:spPr/>
        <p:txBody>
          <a:bodyPr/>
          <a:lstStyle/>
          <a:p>
            <a:pPr lvl="1"/>
            <a:r>
              <a:rPr lang="en-AU" dirty="0" smtClean="0"/>
              <a:t>The facts are:</a:t>
            </a:r>
          </a:p>
          <a:p>
            <a:pPr lvl="2"/>
            <a:r>
              <a:rPr lang="en-AU" dirty="0" smtClean="0"/>
              <a:t>The China NB are still promoting </a:t>
            </a:r>
            <a:r>
              <a:rPr lang="en-AU" dirty="0" err="1"/>
              <a:t>TLSec</a:t>
            </a:r>
            <a:r>
              <a:rPr lang="en-AU" dirty="0"/>
              <a:t>, TEPA-AC and TAAA </a:t>
            </a:r>
            <a:endParaRPr lang="en-AU" dirty="0" smtClean="0"/>
          </a:p>
          <a:p>
            <a:pPr lvl="2"/>
            <a:r>
              <a:rPr lang="en-AU" dirty="0" smtClean="0"/>
              <a:t>At least one of these protocols has been standardised in China</a:t>
            </a:r>
          </a:p>
          <a:p>
            <a:pPr lvl="1"/>
            <a:r>
              <a:rPr lang="en-AU" dirty="0" smtClean="0"/>
              <a:t>Options for next steps for China NB include:</a:t>
            </a:r>
          </a:p>
          <a:p>
            <a:pPr lvl="2"/>
            <a:r>
              <a:rPr lang="en-AU" dirty="0" smtClean="0"/>
              <a:t>No action</a:t>
            </a:r>
          </a:p>
          <a:p>
            <a:pPr lvl="2"/>
            <a:r>
              <a:rPr lang="en-AU" dirty="0" smtClean="0"/>
              <a:t>No action, after change of gov’t in China</a:t>
            </a:r>
          </a:p>
          <a:p>
            <a:pPr lvl="2"/>
            <a:r>
              <a:rPr lang="en-AU" dirty="0" smtClean="0"/>
              <a:t>Action, </a:t>
            </a:r>
            <a:r>
              <a:rPr lang="en-AU" dirty="0"/>
              <a:t>after change of gov’t in China</a:t>
            </a:r>
            <a:endParaRPr lang="en-AU" dirty="0" smtClean="0"/>
          </a:p>
          <a:p>
            <a:pPr lvl="2"/>
            <a:r>
              <a:rPr lang="en-AU" dirty="0" smtClean="0"/>
              <a:t>Action, after they become Chinese National Standards</a:t>
            </a:r>
          </a:p>
          <a:p>
            <a:pPr lvl="2"/>
            <a:r>
              <a:rPr lang="en-AU" dirty="0" smtClean="0"/>
              <a:t>Action, if the SC6 Chair is removed (news: SC6 Chair endorsed by JTC1)</a:t>
            </a:r>
          </a:p>
          <a:p>
            <a:pPr lvl="2"/>
            <a:r>
              <a:rPr lang="en-AU" dirty="0" smtClean="0"/>
              <a:t>Change of tactics, to what?</a:t>
            </a:r>
          </a:p>
          <a:p>
            <a:pPr lvl="1"/>
            <a:r>
              <a:rPr lang="en-AU" dirty="0" smtClean="0"/>
              <a:t>How much effort should IEEE 802 put into  making sure these standards are not promoted based on incorrect assertions?</a:t>
            </a:r>
          </a:p>
          <a:p>
            <a:pPr lvl="2"/>
            <a:r>
              <a:rPr lang="en-AU" dirty="0" smtClean="0"/>
              <a:t>Is there still the threat of another WAPI?</a:t>
            </a:r>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54</a:t>
            </a:fld>
            <a:endParaRPr lang="en-US"/>
          </a:p>
        </p:txBody>
      </p:sp>
    </p:spTree>
    <p:extLst>
      <p:ext uri="{BB962C8B-B14F-4D97-AF65-F5344CB8AC3E}">
        <p14:creationId xmlns:p14="http://schemas.microsoft.com/office/powerpoint/2010/main" val="4200187396"/>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China NB presented a WLAN optimisation proposal but there are no obvious next steps</a:t>
            </a:r>
            <a:endParaRPr lang="en-AU" dirty="0"/>
          </a:p>
        </p:txBody>
      </p:sp>
      <p:sp>
        <p:nvSpPr>
          <p:cNvPr id="3" name="Content Placeholder 2"/>
          <p:cNvSpPr>
            <a:spLocks noGrp="1"/>
          </p:cNvSpPr>
          <p:nvPr>
            <p:ph idx="1"/>
          </p:nvPr>
        </p:nvSpPr>
        <p:spPr/>
        <p:txBody>
          <a:bodyPr/>
          <a:lstStyle/>
          <a:p>
            <a:pPr lvl="1"/>
            <a:r>
              <a:rPr lang="en-AU" dirty="0" smtClean="0"/>
              <a:t>The China NB presented “WLAN </a:t>
            </a:r>
            <a:r>
              <a:rPr lang="en-AU" dirty="0"/>
              <a:t>Network Optimization </a:t>
            </a:r>
            <a:r>
              <a:rPr lang="en-AU" dirty="0" smtClean="0"/>
              <a:t>Technology Requirements”</a:t>
            </a:r>
          </a:p>
          <a:p>
            <a:pPr lvl="2"/>
            <a:r>
              <a:rPr lang="en-AU" dirty="0" smtClean="0"/>
              <a:t>See N15367</a:t>
            </a:r>
          </a:p>
          <a:p>
            <a:pPr lvl="1"/>
            <a:r>
              <a:rPr lang="en-AU" dirty="0" smtClean="0"/>
              <a:t>It seems to be some centralised control system for WLANs that optimises the network parameters based on packet traces, </a:t>
            </a:r>
            <a:r>
              <a:rPr lang="en-AU" dirty="0" err="1" smtClean="0"/>
              <a:t>etc</a:t>
            </a:r>
            <a:endParaRPr lang="en-AU" dirty="0" smtClean="0"/>
          </a:p>
          <a:p>
            <a:pPr lvl="1"/>
            <a:r>
              <a:rPr lang="en-AU" dirty="0" smtClean="0"/>
              <a:t>The presentation and questioning went relatively poorly for the presenter</a:t>
            </a:r>
          </a:p>
          <a:p>
            <a:pPr lvl="1"/>
            <a:r>
              <a:rPr lang="en-AU" dirty="0" smtClean="0"/>
              <a:t>No obvious next steps</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55</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760551171"/>
              </p:ext>
            </p:extLst>
          </p:nvPr>
        </p:nvGraphicFramePr>
        <p:xfrm>
          <a:off x="2514600" y="2362200"/>
          <a:ext cx="914400" cy="771525"/>
        </p:xfrm>
        <a:graphic>
          <a:graphicData uri="http://schemas.openxmlformats.org/presentationml/2006/ole">
            <mc:AlternateContent xmlns:mc="http://schemas.openxmlformats.org/markup-compatibility/2006">
              <mc:Choice xmlns:v="urn:schemas-microsoft-com:vml" Requires="v">
                <p:oleObj spid="_x0000_s107534" name="Acrobat Document" showAsIcon="1" r:id="rId3" imgW="914400" imgH="771480" progId="AcroExch.Document.7">
                  <p:embed/>
                </p:oleObj>
              </mc:Choice>
              <mc:Fallback>
                <p:oleObj name="Acrobat Document" showAsIcon="1" r:id="rId3" imgW="914400" imgH="771480" progId="AcroExch.Document.7">
                  <p:embed/>
                  <p:pic>
                    <p:nvPicPr>
                      <p:cNvPr id="0" name=""/>
                      <p:cNvPicPr/>
                      <p:nvPr/>
                    </p:nvPicPr>
                    <p:blipFill>
                      <a:blip r:embed="rId4"/>
                      <a:stretch>
                        <a:fillRect/>
                      </a:stretch>
                    </p:blipFill>
                    <p:spPr>
                      <a:xfrm>
                        <a:off x="2514600" y="23622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94918174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D9F393C4-F9F5-4187-B3EF-3595C6AC2034}" type="slidenum">
              <a:rPr lang="en-US" smtClean="0"/>
              <a:pPr>
                <a:defRPr/>
              </a:pPr>
              <a:t>56</a:t>
            </a:fld>
            <a:endParaRPr lang="en-US"/>
          </a:p>
        </p:txBody>
      </p:sp>
      <p:sp>
        <p:nvSpPr>
          <p:cNvPr id="20484" name="Rectangle 2"/>
          <p:cNvSpPr>
            <a:spLocks noGrp="1" noChangeArrowheads="1"/>
          </p:cNvSpPr>
          <p:nvPr>
            <p:ph type="title"/>
          </p:nvPr>
        </p:nvSpPr>
        <p:spPr/>
        <p:txBody>
          <a:bodyPr/>
          <a:lstStyle/>
          <a:p>
            <a:r>
              <a:rPr lang="en-AU" smtClean="0"/>
              <a:t>The “WAPI story” has been going on for a very, very, very long time ... and was thought to be over ...</a:t>
            </a:r>
          </a:p>
        </p:txBody>
      </p:sp>
      <p:sp>
        <p:nvSpPr>
          <p:cNvPr id="20485" name="Rectangle 3"/>
          <p:cNvSpPr>
            <a:spLocks noGrp="1" noChangeArrowheads="1"/>
          </p:cNvSpPr>
          <p:nvPr>
            <p:ph type="body" idx="1"/>
          </p:nvPr>
        </p:nvSpPr>
        <p:spPr>
          <a:xfrm>
            <a:off x="685800" y="1752600"/>
            <a:ext cx="7772400" cy="4114800"/>
          </a:xfrm>
        </p:spPr>
        <p:txBody>
          <a:bodyPr/>
          <a:lstStyle/>
          <a:p>
            <a:r>
              <a:rPr lang="en-AU" smtClean="0"/>
              <a:t>Brief summary of highlights/lowlights</a:t>
            </a:r>
          </a:p>
          <a:p>
            <a:pPr lvl="1"/>
            <a:r>
              <a:rPr lang="en-AU" smtClean="0"/>
              <a:t>2003: WAPI mandated for use in China, implemented by named firms</a:t>
            </a:r>
          </a:p>
          <a:p>
            <a:pPr lvl="1"/>
            <a:r>
              <a:rPr lang="en-AU" smtClean="0"/>
              <a:t>2004: Mandate withdrawn after China agrees to standardise WAPI first</a:t>
            </a:r>
          </a:p>
          <a:p>
            <a:pPr lvl="1"/>
            <a:r>
              <a:rPr lang="en-AU" smtClean="0"/>
              <a:t>2005: WAPI submitted to ISO/IEC fast track ballot in parallel to IEEE submitting 802.11i, after much controversy and appeals</a:t>
            </a:r>
          </a:p>
          <a:p>
            <a:pPr lvl="1"/>
            <a:r>
              <a:rPr lang="en-AU" smtClean="0"/>
              <a:t>2006: WAPI fails ISO/IEC fast track ballot and 802.11i passes, amid much controversy and appeals</a:t>
            </a:r>
          </a:p>
          <a:p>
            <a:pPr lvl="1"/>
            <a:r>
              <a:rPr lang="en-AU" smtClean="0"/>
              <a:t>2009: WAPI mandated in handsets and for SPs in China</a:t>
            </a:r>
          </a:p>
          <a:p>
            <a:pPr lvl="1"/>
            <a:r>
              <a:rPr lang="en-AU" smtClean="0"/>
              <a:t>2009: WAPI submitted to ISO/IEC as NP</a:t>
            </a:r>
          </a:p>
          <a:p>
            <a:pPr lvl="1"/>
            <a:r>
              <a:rPr lang="en-AU" smtClean="0"/>
              <a:t>2010: WAPI NP ballot passes but comments not resolved</a:t>
            </a:r>
          </a:p>
          <a:p>
            <a:pPr lvl="1"/>
            <a:r>
              <a:rPr lang="en-AU" smtClean="0"/>
              <a:t>Nov 2011: China NB announced that they had withdrawn the WAPI NP</a:t>
            </a:r>
          </a:p>
          <a:p>
            <a:pPr lvl="1"/>
            <a:r>
              <a:rPr lang="en-AU" smtClean="0"/>
              <a:t>Feb 2012: SC6 formally cancelled the WAPI NP</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AU" smtClean="0"/>
              <a:t>... but there was some sort of protest from the China NB relating to the WAPI NP process</a:t>
            </a:r>
            <a:endParaRPr lang="en-US" smtClean="0"/>
          </a:p>
        </p:txBody>
      </p:sp>
      <p:sp>
        <p:nvSpPr>
          <p:cNvPr id="21507" name="Content Placeholder 6"/>
          <p:cNvSpPr>
            <a:spLocks noGrp="1"/>
          </p:cNvSpPr>
          <p:nvPr>
            <p:ph idx="1"/>
          </p:nvPr>
        </p:nvSpPr>
        <p:spPr/>
        <p:txBody>
          <a:bodyPr/>
          <a:lstStyle/>
          <a:p>
            <a:pPr lvl="1"/>
            <a:r>
              <a:rPr lang="en-US" dirty="0" smtClean="0"/>
              <a:t>The China NB stated they withdrew the project because:</a:t>
            </a:r>
          </a:p>
          <a:p>
            <a:pPr lvl="2"/>
            <a:r>
              <a:rPr lang="en-US" dirty="0" smtClean="0"/>
              <a:t>The project has “</a:t>
            </a:r>
            <a:r>
              <a:rPr lang="en-US" i="1" dirty="0" smtClean="0"/>
              <a:t>experienced and still been suffering many unreasonable obstacles</a:t>
            </a:r>
            <a:r>
              <a:rPr lang="en-US" dirty="0" smtClean="0"/>
              <a:t>”</a:t>
            </a:r>
          </a:p>
          <a:p>
            <a:pPr lvl="2"/>
            <a:r>
              <a:rPr lang="en-US" dirty="0" smtClean="0"/>
              <a:t>It is likely the project will not complete within required time limits because of an “</a:t>
            </a:r>
            <a:r>
              <a:rPr lang="en-US" i="1" dirty="0" smtClean="0"/>
              <a:t>unfair and unjustified environment</a:t>
            </a:r>
            <a:r>
              <a:rPr lang="en-US" dirty="0" smtClean="0"/>
              <a:t>,”</a:t>
            </a:r>
          </a:p>
          <a:p>
            <a:pPr lvl="1"/>
            <a:r>
              <a:rPr lang="en-AU" dirty="0" smtClean="0"/>
              <a:t>It is believed that the China SC6 Mirror Committee has protested to ISO/IEC about:</a:t>
            </a:r>
          </a:p>
          <a:p>
            <a:pPr lvl="2"/>
            <a:r>
              <a:rPr lang="en-AU" dirty="0"/>
              <a:t>V</a:t>
            </a:r>
            <a:r>
              <a:rPr lang="en-AU" dirty="0" smtClean="0"/>
              <a:t>arious aspects the WAPI NP process</a:t>
            </a:r>
          </a:p>
          <a:p>
            <a:pPr lvl="2"/>
            <a:r>
              <a:rPr lang="en-AU" dirty="0" smtClean="0"/>
              <a:t>Alleged bias of the SC6 Chair</a:t>
            </a:r>
          </a:p>
          <a:p>
            <a:pPr lvl="1"/>
            <a:r>
              <a:rPr lang="en-AU" dirty="0" smtClean="0"/>
              <a:t>The details of any protest from the China SC6 Mirror Committee or any response from ISO/IEC are unavailable</a:t>
            </a:r>
          </a:p>
          <a:p>
            <a:pPr lvl="2"/>
            <a:r>
              <a:rPr lang="en-AU" dirty="0" smtClean="0"/>
              <a:t>It was hoped that details would become available at the last SC6 meeting ...</a:t>
            </a:r>
          </a:p>
          <a:p>
            <a:pPr lvl="2"/>
            <a:r>
              <a:rPr lang="en-AU" dirty="0" smtClean="0"/>
              <a:t>... but there was no discussion related to WAPI at the SC6 meeting except in passing </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EEF0061C-446D-4600-BC6A-56B06A972028}" type="slidenum">
              <a:rPr lang="en-US" smtClean="0"/>
              <a:pPr>
                <a:defRPr/>
              </a:pPr>
              <a:t>57</a:t>
            </a:fld>
            <a:endParaRPr lang="en-US"/>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685800" y="685800"/>
            <a:ext cx="8153400" cy="1066800"/>
          </a:xfrm>
        </p:spPr>
        <p:txBody>
          <a:bodyPr/>
          <a:lstStyle/>
          <a:p>
            <a:r>
              <a:rPr lang="en-AU" dirty="0" smtClean="0"/>
              <a:t>Any un-cancelling of the WAPI NP may require ballots of SC6 NBs, JTC1 NBs &amp; comment resolution </a:t>
            </a:r>
            <a:endParaRPr lang="en-US" dirty="0" smtClean="0"/>
          </a:p>
        </p:txBody>
      </p:sp>
      <p:sp>
        <p:nvSpPr>
          <p:cNvPr id="22531" name="Content Placeholder 2"/>
          <p:cNvSpPr>
            <a:spLocks noGrp="1"/>
          </p:cNvSpPr>
          <p:nvPr>
            <p:ph idx="1"/>
          </p:nvPr>
        </p:nvSpPr>
        <p:spPr/>
        <p:txBody>
          <a:bodyPr/>
          <a:lstStyle/>
          <a:p>
            <a:pPr lvl="1"/>
            <a:r>
              <a:rPr lang="en-US" dirty="0" smtClean="0"/>
              <a:t> The China NB suggested at the time of cancellation they may resubmit WAPI “</a:t>
            </a:r>
            <a:r>
              <a:rPr lang="en-US" i="1" dirty="0" smtClean="0"/>
              <a:t>when a more favorable standardization environment is available</a:t>
            </a:r>
            <a:r>
              <a:rPr lang="en-US" dirty="0" smtClean="0"/>
              <a:t>”</a:t>
            </a:r>
          </a:p>
          <a:p>
            <a:pPr lvl="1"/>
            <a:r>
              <a:rPr lang="en-AU" dirty="0" smtClean="0"/>
              <a:t>The ISO/IEC Directives are not very clear on the process for a project to be re-established once it has been cancelled</a:t>
            </a:r>
          </a:p>
          <a:p>
            <a:pPr lvl="1"/>
            <a:r>
              <a:rPr lang="en-AU" dirty="0" smtClean="0"/>
              <a:t>The best hint comes from the latest NP Ballot form, which includes an option for:</a:t>
            </a:r>
          </a:p>
          <a:p>
            <a:pPr lvl="2"/>
            <a:r>
              <a:rPr lang="en-US" dirty="0" smtClean="0"/>
              <a:t>“</a:t>
            </a:r>
            <a:r>
              <a:rPr lang="en-US" i="1" dirty="0" smtClean="0"/>
              <a:t>THIS PROPOSAL RELATES TO THE RE-ESTABLISHMENT OF A CANCELLED PROJECT AS AN ACTIVE PROJECT</a:t>
            </a:r>
            <a:r>
              <a:rPr lang="en-US" dirty="0" smtClean="0"/>
              <a:t>”</a:t>
            </a:r>
          </a:p>
          <a:p>
            <a:pPr lvl="1"/>
            <a:r>
              <a:rPr lang="en-AU" dirty="0" smtClean="0"/>
              <a:t>This form and the latest ISO/IEC Directives (plus JTC1 supplement) suggest if there was a proposal to re-establish WAPI then:</a:t>
            </a:r>
          </a:p>
          <a:p>
            <a:pPr lvl="2"/>
            <a:r>
              <a:rPr lang="en-AU" dirty="0" smtClean="0"/>
              <a:t>It would have be sent to a new letter ballot of SC6 NBs</a:t>
            </a:r>
          </a:p>
          <a:p>
            <a:pPr lvl="2"/>
            <a:r>
              <a:rPr lang="en-AU" dirty="0" smtClean="0"/>
              <a:t>Assuming the ballot passed, any resulting negative</a:t>
            </a:r>
            <a:br>
              <a:rPr lang="en-AU" dirty="0" smtClean="0"/>
            </a:br>
            <a:r>
              <a:rPr lang="en-AU" dirty="0" smtClean="0"/>
              <a:t>comments would have to be resolved and balloted by the JTC1 NBs</a:t>
            </a:r>
          </a:p>
          <a:p>
            <a:pPr lvl="1"/>
            <a:r>
              <a:rPr lang="en-AU" dirty="0" smtClean="0"/>
              <a:t>However, it is possible that ISO/IEC CS may decree another process …</a:t>
            </a:r>
            <a:endParaRPr lang="en-US"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8F0159DF-A8AA-4DB8-93AE-93C1EA7419F5}" type="slidenum">
              <a:rPr lang="en-US" smtClean="0"/>
              <a:pPr>
                <a:defRPr/>
              </a:pPr>
              <a:t>58</a:t>
            </a:fld>
            <a:endParaRPr lang="en-US"/>
          </a:p>
        </p:txBody>
      </p:sp>
      <p:graphicFrame>
        <p:nvGraphicFramePr>
          <p:cNvPr id="22534" name="Object 3"/>
          <p:cNvGraphicFramePr>
            <a:graphicFrameLocks noChangeAspect="1"/>
          </p:cNvGraphicFramePr>
          <p:nvPr/>
        </p:nvGraphicFramePr>
        <p:xfrm>
          <a:off x="7391400" y="3810000"/>
          <a:ext cx="914400" cy="714375"/>
        </p:xfrm>
        <a:graphic>
          <a:graphicData uri="http://schemas.openxmlformats.org/presentationml/2006/ole">
            <mc:AlternateContent xmlns:mc="http://schemas.openxmlformats.org/markup-compatibility/2006">
              <mc:Choice xmlns:v="urn:schemas-microsoft-com:vml" Requires="v">
                <p:oleObj spid="_x0000_s22627" name="Acrobat Document" showAsIcon="1" r:id="rId3" imgW="914400" imgH="714375" progId="AcroExch.Document.7">
                  <p:embed/>
                </p:oleObj>
              </mc:Choice>
              <mc:Fallback>
                <p:oleObj name="Acrobat Document" showAsIcon="1" r:id="rId3" imgW="914400" imgH="714375" progId="AcroExch.Document.7">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1400" y="3810000"/>
                        <a:ext cx="914400" cy="71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2535" name="Object 4"/>
          <p:cNvGraphicFramePr>
            <a:graphicFrameLocks noChangeAspect="1"/>
          </p:cNvGraphicFramePr>
          <p:nvPr/>
        </p:nvGraphicFramePr>
        <p:xfrm>
          <a:off x="6705600" y="5029200"/>
          <a:ext cx="914400" cy="714375"/>
        </p:xfrm>
        <a:graphic>
          <a:graphicData uri="http://schemas.openxmlformats.org/presentationml/2006/ole">
            <mc:AlternateContent xmlns:mc="http://schemas.openxmlformats.org/markup-compatibility/2006">
              <mc:Choice xmlns:v="urn:schemas-microsoft-com:vml" Requires="v">
                <p:oleObj spid="_x0000_s22628" name="Acrobat Document" showAsIcon="1" r:id="rId5" imgW="914400" imgH="714375" progId="AcroExch.Document.7">
                  <p:embed/>
                </p:oleObj>
              </mc:Choice>
              <mc:Fallback>
                <p:oleObj name="Acrobat Document" showAsIcon="1" r:id="rId5" imgW="914400" imgH="714375" progId="AcroExch.Document.7">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05600" y="5029200"/>
                        <a:ext cx="914400" cy="71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22536" name="Object 6"/>
          <p:cNvGraphicFramePr>
            <a:graphicFrameLocks noChangeAspect="1"/>
          </p:cNvGraphicFramePr>
          <p:nvPr/>
        </p:nvGraphicFramePr>
        <p:xfrm>
          <a:off x="7848600" y="5029200"/>
          <a:ext cx="914400" cy="714375"/>
        </p:xfrm>
        <a:graphic>
          <a:graphicData uri="http://schemas.openxmlformats.org/presentationml/2006/ole">
            <mc:AlternateContent xmlns:mc="http://schemas.openxmlformats.org/markup-compatibility/2006">
              <mc:Choice xmlns:v="urn:schemas-microsoft-com:vml" Requires="v">
                <p:oleObj spid="_x0000_s22629" name="Acrobat Document" showAsIcon="1" r:id="rId7" imgW="914400" imgH="714375" progId="AcroExch.Document.7">
                  <p:embed/>
                </p:oleObj>
              </mc:Choice>
              <mc:Fallback>
                <p:oleObj name="Acrobat Document" showAsIcon="1" r:id="rId7" imgW="914400" imgH="714375" progId="AcroExch.Document.7">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848600" y="5029200"/>
                        <a:ext cx="914400" cy="714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AU" smtClean="0"/>
              <a:t>It is unclear what is next for WAPI, from either a regulatory or standards perspective </a:t>
            </a:r>
            <a:endParaRPr lang="en-US"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2F42591E-A30A-491E-BAC0-EFCD3CC1DA29}" type="slidenum">
              <a:rPr lang="en-US" smtClean="0"/>
              <a:pPr>
                <a:defRPr/>
              </a:pPr>
              <a:t>59</a:t>
            </a:fld>
            <a:endParaRPr lang="en-US"/>
          </a:p>
        </p:txBody>
      </p:sp>
      <p:sp>
        <p:nvSpPr>
          <p:cNvPr id="6" name="Rectangle 5"/>
          <p:cNvSpPr/>
          <p:nvPr/>
        </p:nvSpPr>
        <p:spPr bwMode="auto">
          <a:xfrm>
            <a:off x="533400" y="1752600"/>
            <a:ext cx="3886200" cy="457200"/>
          </a:xfrm>
          <a:prstGeom prst="rect">
            <a:avLst/>
          </a:prstGeom>
          <a:solidFill>
            <a:schemeClr val="accent1">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eaLnBrk="0" hangingPunct="0">
              <a:defRPr/>
            </a:pPr>
            <a:r>
              <a:rPr lang="en-AU" sz="1600" b="1" dirty="0">
                <a:latin typeface="+mj-lt"/>
              </a:rPr>
              <a:t>Regulations</a:t>
            </a:r>
            <a:endParaRPr lang="en-US" sz="1600" b="1" dirty="0">
              <a:latin typeface="+mj-lt"/>
            </a:endParaRPr>
          </a:p>
        </p:txBody>
      </p:sp>
      <p:sp>
        <p:nvSpPr>
          <p:cNvPr id="7" name="Rectangle 6"/>
          <p:cNvSpPr/>
          <p:nvPr/>
        </p:nvSpPr>
        <p:spPr bwMode="auto">
          <a:xfrm>
            <a:off x="4800600" y="1752600"/>
            <a:ext cx="3886200" cy="457200"/>
          </a:xfrm>
          <a:prstGeom prst="rect">
            <a:avLst/>
          </a:prstGeom>
          <a:solidFill>
            <a:schemeClr val="accent1">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AU" sz="1600" b="1" dirty="0">
                <a:latin typeface="+mj-lt"/>
              </a:rPr>
              <a:t>Standards</a:t>
            </a:r>
          </a:p>
        </p:txBody>
      </p:sp>
      <p:sp>
        <p:nvSpPr>
          <p:cNvPr id="8" name="Rectangle 7"/>
          <p:cNvSpPr/>
          <p:nvPr/>
        </p:nvSpPr>
        <p:spPr bwMode="auto">
          <a:xfrm>
            <a:off x="533400" y="2209800"/>
            <a:ext cx="3886200" cy="32004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lvl="2" indent="-180975">
              <a:spcBef>
                <a:spcPts val="800"/>
              </a:spcBef>
              <a:buFont typeface="Arial" pitchFamily="34" charset="0"/>
              <a:buChar char="•"/>
              <a:defRPr/>
            </a:pPr>
            <a:r>
              <a:rPr lang="en-AU" sz="1600" dirty="0">
                <a:latin typeface="+mj-lt"/>
              </a:rPr>
              <a:t>WAPI is still required by </a:t>
            </a:r>
            <a:r>
              <a:rPr lang="en-AU" sz="1600" i="1" dirty="0">
                <a:latin typeface="+mj-lt"/>
              </a:rPr>
              <a:t>Type Approval </a:t>
            </a:r>
            <a:r>
              <a:rPr lang="en-AU" sz="1600" dirty="0">
                <a:latin typeface="+mj-lt"/>
              </a:rPr>
              <a:t>regulations in handsets in China</a:t>
            </a:r>
          </a:p>
          <a:p>
            <a:pPr marL="360363" lvl="4" indent="-179388">
              <a:buFont typeface="Arial" pitchFamily="34" charset="0"/>
              <a:buChar char="–"/>
              <a:defRPr/>
            </a:pPr>
            <a:r>
              <a:rPr lang="en-AU" sz="1600" dirty="0">
                <a:latin typeface="+mj-lt"/>
              </a:rPr>
              <a:t>These regulations are not available in written form, although their existence was disclosed by China in WTO discussions</a:t>
            </a:r>
          </a:p>
          <a:p>
            <a:pPr marL="180975" lvl="2" indent="-180975">
              <a:spcBef>
                <a:spcPts val="800"/>
              </a:spcBef>
              <a:buFont typeface="Arial" pitchFamily="34" charset="0"/>
              <a:buChar char="•"/>
              <a:defRPr/>
            </a:pPr>
            <a:r>
              <a:rPr lang="en-AU" sz="1600" dirty="0">
                <a:latin typeface="+mj-lt"/>
              </a:rPr>
              <a:t>WAPI is still also informally required by </a:t>
            </a:r>
            <a:r>
              <a:rPr lang="en-AU" sz="1600" dirty="0" err="1">
                <a:latin typeface="+mj-lt"/>
              </a:rPr>
              <a:t>SPs</a:t>
            </a:r>
            <a:r>
              <a:rPr lang="en-AU" sz="1600" dirty="0">
                <a:latin typeface="+mj-lt"/>
              </a:rPr>
              <a:t> in China</a:t>
            </a:r>
          </a:p>
          <a:p>
            <a:pPr marL="180975" lvl="2" indent="-180975">
              <a:spcBef>
                <a:spcPts val="800"/>
              </a:spcBef>
              <a:buFont typeface="Arial" pitchFamily="34" charset="0"/>
              <a:buChar char="•"/>
              <a:defRPr/>
            </a:pPr>
            <a:r>
              <a:rPr lang="en-AU" sz="1600" dirty="0">
                <a:latin typeface="+mj-lt"/>
              </a:rPr>
              <a:t>It is hoped any requirement for WAPI in devices will be repealed soon given that WAPI will not become an ISO/</a:t>
            </a:r>
            <a:r>
              <a:rPr lang="en-AU" sz="1600" dirty="0" err="1">
                <a:latin typeface="+mj-lt"/>
              </a:rPr>
              <a:t>IEC</a:t>
            </a:r>
            <a:r>
              <a:rPr lang="en-AU" sz="1600" dirty="0">
                <a:latin typeface="+mj-lt"/>
              </a:rPr>
              <a:t> standard</a:t>
            </a:r>
          </a:p>
        </p:txBody>
      </p:sp>
      <p:sp>
        <p:nvSpPr>
          <p:cNvPr id="9" name="Rectangle 8"/>
          <p:cNvSpPr/>
          <p:nvPr/>
        </p:nvSpPr>
        <p:spPr bwMode="auto">
          <a:xfrm>
            <a:off x="4800600" y="2209800"/>
            <a:ext cx="3886200" cy="32004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lvl="2" indent="-180975">
              <a:spcBef>
                <a:spcPts val="800"/>
              </a:spcBef>
              <a:buFont typeface="Arial" pitchFamily="34" charset="0"/>
              <a:buChar char="•"/>
              <a:defRPr/>
            </a:pPr>
            <a:r>
              <a:rPr lang="en-AU" sz="1600" dirty="0">
                <a:latin typeface="+mj-lt"/>
              </a:rPr>
              <a:t>WAPI is a Chinese National Standard</a:t>
            </a:r>
          </a:p>
          <a:p>
            <a:pPr marL="180975" lvl="2" indent="-180975">
              <a:spcBef>
                <a:spcPts val="800"/>
              </a:spcBef>
              <a:buFont typeface="Arial" pitchFamily="34" charset="0"/>
              <a:buChar char="•"/>
              <a:defRPr/>
            </a:pPr>
            <a:r>
              <a:rPr lang="en-AU" sz="1600" dirty="0">
                <a:latin typeface="+mj-lt"/>
              </a:rPr>
              <a:t>There are no known plans to standardise WAPI </a:t>
            </a:r>
            <a:r>
              <a:rPr lang="en-AU" sz="1600" dirty="0" smtClean="0">
                <a:latin typeface="+mj-lt"/>
              </a:rPr>
              <a:t>internationally</a:t>
            </a:r>
          </a:p>
          <a:p>
            <a:pPr marL="180975" lvl="2" indent="-180975">
              <a:spcBef>
                <a:spcPts val="800"/>
              </a:spcBef>
              <a:buFont typeface="Arial" pitchFamily="34" charset="0"/>
              <a:buChar char="•"/>
              <a:defRPr/>
            </a:pPr>
            <a:r>
              <a:rPr lang="en-AU" sz="1600" dirty="0" smtClean="0">
                <a:latin typeface="+mj-lt"/>
              </a:rPr>
              <a:t>It has been speculated that China may resubmit WAPI if the current SC6 Chair is not reappointed by JTC1 in Nov 12 (latest news: he was reappointed)</a:t>
            </a:r>
            <a:endParaRPr lang="en-AU" sz="1600" dirty="0">
              <a:latin typeface="+mj-lt"/>
            </a:endParaRPr>
          </a:p>
          <a:p>
            <a:pPr eaLnBrk="0" hangingPunct="0">
              <a:defRPr/>
            </a:pPr>
            <a:endParaRPr lang="en-US" sz="1600" b="1" dirty="0">
              <a:latin typeface="+mj-lt"/>
            </a:endParaRPr>
          </a:p>
        </p:txBody>
      </p:sp>
      <p:sp>
        <p:nvSpPr>
          <p:cNvPr id="10" name="Rectangle 9"/>
          <p:cNvSpPr/>
          <p:nvPr/>
        </p:nvSpPr>
        <p:spPr bwMode="auto">
          <a:xfrm>
            <a:off x="533400" y="5791200"/>
            <a:ext cx="8153400" cy="4572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nchor="ctr"/>
          <a:lstStyle/>
          <a:p>
            <a:pPr marL="180975" lvl="2" indent="-180975">
              <a:spcBef>
                <a:spcPts val="800"/>
              </a:spcBef>
              <a:buFont typeface="Arial" pitchFamily="34" charset="0"/>
              <a:buChar char="•"/>
              <a:defRPr/>
            </a:pPr>
            <a:r>
              <a:rPr lang="en-AU" sz="1600" dirty="0">
                <a:latin typeface="+mj-lt"/>
              </a:rPr>
              <a:t>Please provide the SC any updates to this regulatory and standards situation</a:t>
            </a:r>
          </a:p>
        </p:txBody>
      </p:sp>
      <p:sp>
        <p:nvSpPr>
          <p:cNvPr id="15" name="Down Arrow 14"/>
          <p:cNvSpPr/>
          <p:nvPr/>
        </p:nvSpPr>
        <p:spPr bwMode="auto">
          <a:xfrm>
            <a:off x="1905000" y="5410200"/>
            <a:ext cx="1143000" cy="381000"/>
          </a:xfrm>
          <a:prstGeom prst="downArrow">
            <a:avLst/>
          </a:prstGeom>
          <a:solidFill>
            <a:schemeClr val="accent1">
              <a:lumMod val="20000"/>
              <a:lumOff val="80000"/>
            </a:schemeClr>
          </a:solidFill>
          <a:ln w="12700" cap="flat" cmpd="sng" algn="ctr">
            <a:solidFill>
              <a:schemeClr val="tx1"/>
            </a:solidFill>
            <a:prstDash val="solid"/>
            <a:round/>
            <a:headEnd type="none" w="sm" len="sm"/>
            <a:tailEnd type="none" w="sm" len="sm"/>
          </a:ln>
          <a:effectLst/>
        </p:spPr>
        <p:txBody>
          <a:bodyPr/>
          <a:lstStyle/>
          <a:p>
            <a:pPr eaLnBrk="0" hangingPunct="0">
              <a:defRPr/>
            </a:pPr>
            <a:endParaRPr lang="en-US"/>
          </a:p>
        </p:txBody>
      </p:sp>
      <p:sp>
        <p:nvSpPr>
          <p:cNvPr id="17" name="Down Arrow 16"/>
          <p:cNvSpPr/>
          <p:nvPr/>
        </p:nvSpPr>
        <p:spPr bwMode="auto">
          <a:xfrm>
            <a:off x="6172200" y="5410200"/>
            <a:ext cx="1143000" cy="381000"/>
          </a:xfrm>
          <a:prstGeom prst="downArrow">
            <a:avLst/>
          </a:prstGeom>
          <a:solidFill>
            <a:schemeClr val="accent1">
              <a:lumMod val="20000"/>
              <a:lumOff val="80000"/>
            </a:schemeClr>
          </a:solidFill>
          <a:ln w="12700" cap="flat" cmpd="sng" algn="ctr">
            <a:solidFill>
              <a:schemeClr val="tx1"/>
            </a:solidFill>
            <a:prstDash val="solid"/>
            <a:round/>
            <a:headEnd type="none" w="sm" len="sm"/>
            <a:tailEnd type="none" w="sm" len="sm"/>
          </a:ln>
          <a:effectLst/>
        </p:spPr>
        <p:txBody>
          <a:bodyPr/>
          <a:lstStyle/>
          <a:p>
            <a:pPr eaLnBrk="0" hangingPunct="0">
              <a:defRPr/>
            </a:pPr>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0"/>
          </p:nvPr>
        </p:nvSpPr>
        <p:spPr/>
        <p:txBody>
          <a:bodyPr/>
          <a:lstStyle/>
          <a:p>
            <a:pPr>
              <a:defRPr/>
            </a:pPr>
            <a:r>
              <a:rPr lang="en-US" smtClean="0"/>
              <a:t>Andrew Myles, Cisco</a:t>
            </a:r>
            <a:endParaRPr lang="en-US"/>
          </a:p>
        </p:txBody>
      </p:sp>
      <p:sp>
        <p:nvSpPr>
          <p:cNvPr id="7" name="Slide Number Placeholder 5"/>
          <p:cNvSpPr>
            <a:spLocks noGrp="1"/>
          </p:cNvSpPr>
          <p:nvPr>
            <p:ph type="sldNum" sz="quarter" idx="11"/>
          </p:nvPr>
        </p:nvSpPr>
        <p:spPr/>
        <p:txBody>
          <a:bodyPr/>
          <a:lstStyle/>
          <a:p>
            <a:pPr>
              <a:defRPr/>
            </a:pPr>
            <a:r>
              <a:rPr lang="en-US" smtClean="0"/>
              <a:t>Slide </a:t>
            </a:r>
            <a:fld id="{5E7A42D8-E0F3-48FF-A905-6B9ABB752210}" type="slidenum">
              <a:rPr lang="en-US" smtClean="0"/>
              <a:pPr>
                <a:defRPr/>
              </a:pPr>
              <a:t>6</a:t>
            </a:fld>
            <a:endParaRPr lang="en-US"/>
          </a:p>
        </p:txBody>
      </p:sp>
      <p:sp>
        <p:nvSpPr>
          <p:cNvPr id="7172" name="Rectangle 14"/>
          <p:cNvSpPr>
            <a:spLocks noGrp="1" noChangeArrowheads="1"/>
          </p:cNvSpPr>
          <p:nvPr>
            <p:ph type="title"/>
          </p:nvPr>
        </p:nvSpPr>
        <p:spPr/>
        <p:txBody>
          <a:bodyPr/>
          <a:lstStyle/>
          <a:p>
            <a:r>
              <a:rPr lang="en-US" smtClean="0"/>
              <a:t>The IEEE 802 JTC1 SC will operate using general guidelines for IEEE-SA Meetings</a:t>
            </a:r>
          </a:p>
        </p:txBody>
      </p:sp>
      <p:sp>
        <p:nvSpPr>
          <p:cNvPr id="7173" name="Rectangle 15"/>
          <p:cNvSpPr>
            <a:spLocks noGrp="1" noChangeArrowheads="1"/>
          </p:cNvSpPr>
          <p:nvPr>
            <p:ph type="body" idx="1"/>
          </p:nvPr>
        </p:nvSpPr>
        <p:spPr/>
        <p:txBody>
          <a:bodyPr/>
          <a:lstStyle/>
          <a:p>
            <a:pPr lvl="1">
              <a:lnSpc>
                <a:spcPct val="90000"/>
              </a:lnSpc>
            </a:pPr>
            <a:r>
              <a:rPr lang="en-US" smtClean="0"/>
              <a:t>All IEEE-SA standards meetings shall be conducted in compliance with all applicable laws, including antitrust and competition laws. </a:t>
            </a:r>
          </a:p>
          <a:p>
            <a:pPr lvl="2">
              <a:lnSpc>
                <a:spcPct val="90000"/>
              </a:lnSpc>
            </a:pPr>
            <a:r>
              <a:rPr lang="en-US" smtClean="0"/>
              <a:t>Don’t discuss the interpretation, validity, or essentiality of patents/patent claims. </a:t>
            </a:r>
          </a:p>
          <a:p>
            <a:pPr lvl="2">
              <a:lnSpc>
                <a:spcPct val="90000"/>
              </a:lnSpc>
            </a:pPr>
            <a:r>
              <a:rPr lang="en-US" smtClean="0"/>
              <a:t>Don’t discuss specific license rates, terms, or conditions.</a:t>
            </a:r>
          </a:p>
          <a:p>
            <a:pPr lvl="3">
              <a:lnSpc>
                <a:spcPct val="90000"/>
              </a:lnSpc>
            </a:pPr>
            <a:r>
              <a:rPr lang="en-US" smtClean="0"/>
              <a:t>Relative costs, including licensing costs of essential patent claims, of different technical approaches may be discussed in standards development meetings. </a:t>
            </a:r>
          </a:p>
          <a:p>
            <a:pPr lvl="3">
              <a:lnSpc>
                <a:spcPct val="90000"/>
              </a:lnSpc>
            </a:pPr>
            <a:r>
              <a:rPr lang="en-GB" smtClean="0"/>
              <a:t>Technical considerations remain primary focus</a:t>
            </a:r>
            <a:endParaRPr lang="en-US" smtClean="0"/>
          </a:p>
          <a:p>
            <a:pPr lvl="2">
              <a:lnSpc>
                <a:spcPct val="90000"/>
              </a:lnSpc>
            </a:pPr>
            <a:r>
              <a:rPr lang="en-US" smtClean="0"/>
              <a:t>Don’t discuss or engage in the fixing of product prices, allocation of customers, or division of sales markets.</a:t>
            </a:r>
          </a:p>
          <a:p>
            <a:pPr lvl="2">
              <a:lnSpc>
                <a:spcPct val="90000"/>
              </a:lnSpc>
            </a:pPr>
            <a:r>
              <a:rPr lang="en-US" smtClean="0"/>
              <a:t>Don’t discuss the status or substance of ongoing or threatened litigation.</a:t>
            </a:r>
          </a:p>
          <a:p>
            <a:pPr lvl="2">
              <a:lnSpc>
                <a:spcPct val="90000"/>
              </a:lnSpc>
            </a:pPr>
            <a:r>
              <a:rPr lang="en-US" smtClean="0"/>
              <a:t>Don’t be silent if inappropriate topics are discussed … do formally object.</a:t>
            </a:r>
          </a:p>
          <a:p>
            <a:pPr lvl="1">
              <a:lnSpc>
                <a:spcPct val="90000"/>
              </a:lnSpc>
            </a:pPr>
            <a:r>
              <a:rPr lang="en-US" smtClean="0"/>
              <a:t>See IEEE-SA Standards Board Operations Manual, clause 5.3.10 and </a:t>
            </a:r>
            <a:r>
              <a:rPr lang="en-GB" smtClean="0"/>
              <a:t>“Promoting Competition and Innovation: What You Need to Know about the IEEE Standards Association's Antitrust and Competition Policy”</a:t>
            </a:r>
            <a:r>
              <a:rPr lang="en-US" smtClean="0"/>
              <a:t> for more details.</a:t>
            </a:r>
          </a:p>
          <a:p>
            <a:pPr marL="0" indent="0">
              <a:lnSpc>
                <a:spcPct val="90000"/>
              </a:lnSpc>
            </a:pPr>
            <a:endParaRPr lang="en-AU" smtClean="0"/>
          </a:p>
        </p:txBody>
      </p:sp>
      <p:sp>
        <p:nvSpPr>
          <p:cNvPr id="7174" name="Rectangle 4"/>
          <p:cNvSpPr>
            <a:spLocks noChangeArrowheads="1"/>
          </p:cNvSpPr>
          <p:nvPr/>
        </p:nvSpPr>
        <p:spPr bwMode="auto">
          <a:xfrm>
            <a:off x="539750" y="1484313"/>
            <a:ext cx="8229600" cy="474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0188" indent="-230188" eaLnBrk="0" hangingPunct="0">
              <a:lnSpc>
                <a:spcPct val="80000"/>
              </a:lnSpc>
              <a:spcBef>
                <a:spcPct val="50000"/>
              </a:spcBef>
            </a:pPr>
            <a:endParaRPr lang="en-AU" sz="400" b="1" u="sng">
              <a:solidFill>
                <a:srgbClr val="FF0000"/>
              </a:solidFill>
              <a:latin typeface="Arial" pitchFamily="34" charset="0"/>
            </a:endParaRP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AU" dirty="0" smtClean="0"/>
              <a:t>The recent standardisation UHT or EUHT in China exacerbated fears about these standards …</a:t>
            </a:r>
          </a:p>
        </p:txBody>
      </p:sp>
      <p:sp>
        <p:nvSpPr>
          <p:cNvPr id="28675" name="Content Placeholder 2"/>
          <p:cNvSpPr>
            <a:spLocks noGrp="1"/>
          </p:cNvSpPr>
          <p:nvPr>
            <p:ph idx="1"/>
          </p:nvPr>
        </p:nvSpPr>
        <p:spPr/>
        <p:txBody>
          <a:bodyPr/>
          <a:lstStyle/>
          <a:p>
            <a:pPr lvl="1"/>
            <a:r>
              <a:rPr lang="en-AU" dirty="0" err="1"/>
              <a:t>Nufront</a:t>
            </a:r>
            <a:r>
              <a:rPr lang="en-AU" dirty="0"/>
              <a:t> and the China NB had previously proposed standardisation of UHT (11n extension) &amp; EHUT (11ac replacement) by SC6</a:t>
            </a:r>
          </a:p>
          <a:p>
            <a:pPr lvl="2"/>
            <a:r>
              <a:rPr lang="en-AU" dirty="0"/>
              <a:t>EUHT is also known as N-UHT</a:t>
            </a:r>
          </a:p>
          <a:p>
            <a:pPr lvl="1"/>
            <a:r>
              <a:rPr lang="en-AU" dirty="0"/>
              <a:t>The IEEE 802 delegation expressed concern about various aspects of this proposal at the San Diego SC6 meeting in June </a:t>
            </a:r>
            <a:r>
              <a:rPr lang="en-AU" dirty="0" smtClean="0"/>
              <a:t>2011</a:t>
            </a:r>
          </a:p>
          <a:p>
            <a:pPr lvl="1"/>
            <a:r>
              <a:rPr lang="en-AU" dirty="0"/>
              <a:t>It </a:t>
            </a:r>
            <a:r>
              <a:rPr lang="en-AU" dirty="0" smtClean="0"/>
              <a:t>was also  feared that type </a:t>
            </a:r>
            <a:r>
              <a:rPr lang="en-AU" dirty="0"/>
              <a:t>approval regulations will be used to mandate UHT/EUHT, similar to those used for </a:t>
            </a:r>
            <a:r>
              <a:rPr lang="en-AU" dirty="0" smtClean="0"/>
              <a:t>WAPI</a:t>
            </a:r>
            <a:endParaRPr lang="en-AU" dirty="0"/>
          </a:p>
          <a:p>
            <a:pPr lvl="1"/>
            <a:r>
              <a:rPr lang="en-AU" dirty="0"/>
              <a:t>It was expected that the issue would be raised again at the China meeting of SC6 in February 2012 … but it was </a:t>
            </a:r>
            <a:r>
              <a:rPr lang="en-AU" dirty="0" smtClean="0"/>
              <a:t>not</a:t>
            </a:r>
          </a:p>
          <a:p>
            <a:pPr lvl="1"/>
            <a:r>
              <a:rPr lang="en-AU" dirty="0" smtClean="0"/>
              <a:t>Since the SC6 meeting in Feb 12, MIIT has announced that UHT and EUHT have been </a:t>
            </a:r>
            <a:r>
              <a:rPr lang="en-AU" dirty="0" smtClean="0">
                <a:hlinkClick r:id="rId2"/>
              </a:rPr>
              <a:t>approved</a:t>
            </a:r>
            <a:r>
              <a:rPr lang="en-AU" dirty="0" smtClean="0"/>
              <a:t> as voluntary Chinese National Standards</a:t>
            </a:r>
          </a:p>
          <a:p>
            <a:pPr lvl="2"/>
            <a:r>
              <a:rPr lang="en-AU" dirty="0" smtClean="0"/>
              <a:t>This occurred after a somewhat unusual process in CCSA that effectively ignored the concerns of many Chinese and non-Chinese companies</a:t>
            </a:r>
          </a:p>
          <a:p>
            <a:pPr lvl="2"/>
            <a:r>
              <a:rPr lang="en-AU" dirty="0" smtClean="0"/>
              <a:t>The actual text appears to be unavailable as of July 2012, even in hard copy</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10C427F0-A222-47E7-A7D8-42860733BB8E}" type="slidenum">
              <a:rPr lang="en-US" smtClean="0"/>
              <a:pPr>
                <a:defRPr/>
              </a:pPr>
              <a:t>60</a:t>
            </a:fld>
            <a:endParaRPr lang="en-US" dirty="0"/>
          </a:p>
        </p:txBody>
      </p:sp>
    </p:spTree>
    <p:extLst>
      <p:ext uri="{BB962C8B-B14F-4D97-AF65-F5344CB8AC3E}">
        <p14:creationId xmlns:p14="http://schemas.microsoft.com/office/powerpoint/2010/main" val="268158903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685800" y="685800"/>
            <a:ext cx="8305800" cy="1066800"/>
          </a:xfrm>
        </p:spPr>
        <p:txBody>
          <a:bodyPr/>
          <a:lstStyle/>
          <a:p>
            <a:r>
              <a:rPr lang="en-AU" dirty="0" smtClean="0"/>
              <a:t>… but fears about UHT &amp; EUHT decreasing as 5GHz is opened up in China &amp; there was no mention at SC6</a:t>
            </a:r>
          </a:p>
        </p:txBody>
      </p:sp>
      <p:sp>
        <p:nvSpPr>
          <p:cNvPr id="27651" name="Content Placeholder 2"/>
          <p:cNvSpPr>
            <a:spLocks noGrp="1"/>
          </p:cNvSpPr>
          <p:nvPr>
            <p:ph idx="1"/>
          </p:nvPr>
        </p:nvSpPr>
        <p:spPr/>
        <p:txBody>
          <a:bodyPr/>
          <a:lstStyle/>
          <a:p>
            <a:pPr lvl="1"/>
            <a:r>
              <a:rPr lang="en-AU" dirty="0" smtClean="0"/>
              <a:t>UHT/EUHT were not mentioned at the SC6 meeting in September 2012, although two </a:t>
            </a:r>
            <a:r>
              <a:rPr lang="en-AU" dirty="0" err="1" smtClean="0"/>
              <a:t>Nufront</a:t>
            </a:r>
            <a:r>
              <a:rPr lang="en-AU" dirty="0" smtClean="0"/>
              <a:t> representatives were in attendance</a:t>
            </a:r>
          </a:p>
          <a:p>
            <a:pPr lvl="2"/>
            <a:r>
              <a:rPr lang="en-AU" dirty="0" smtClean="0"/>
              <a:t>Bruce Kraemer may report on his ongoing </a:t>
            </a:r>
            <a:r>
              <a:rPr lang="en-AU" dirty="0" err="1" smtClean="0"/>
              <a:t>conctact</a:t>
            </a:r>
            <a:r>
              <a:rPr lang="en-AU" dirty="0" smtClean="0"/>
              <a:t> with </a:t>
            </a:r>
            <a:r>
              <a:rPr lang="en-AU" dirty="0" err="1" smtClean="0"/>
              <a:t>Nufront</a:t>
            </a:r>
            <a:endParaRPr lang="en-AU" dirty="0" smtClean="0"/>
          </a:p>
          <a:p>
            <a:pPr lvl="1"/>
            <a:r>
              <a:rPr lang="en-AU" dirty="0" smtClean="0"/>
              <a:t>It was previously feared there was a connection between EUHT and the slowness opening up 5GHz in China … but that fear was mitigated after MIIT recently accelerated the process to open up the band</a:t>
            </a:r>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E13D206-ACA2-4FC8-B62B-8F74AC91EF88}" type="slidenum">
              <a:rPr lang="en-US" smtClean="0"/>
              <a:pPr>
                <a:defRPr/>
              </a:pPr>
              <a:t>61</a:t>
            </a:fld>
            <a:endParaRPr lang="en-US" dirty="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ISO and IEEE are renegotiating the PSDO, and are after comments</a:t>
            </a:r>
            <a:endParaRPr lang="en-AU" dirty="0"/>
          </a:p>
        </p:txBody>
      </p:sp>
      <p:sp>
        <p:nvSpPr>
          <p:cNvPr id="3" name="Content Placeholder 2"/>
          <p:cNvSpPr>
            <a:spLocks noGrp="1"/>
          </p:cNvSpPr>
          <p:nvPr>
            <p:ph idx="1"/>
          </p:nvPr>
        </p:nvSpPr>
        <p:spPr/>
        <p:txBody>
          <a:bodyPr/>
          <a:lstStyle/>
          <a:p>
            <a:pPr lvl="1"/>
            <a:r>
              <a:rPr lang="en-AU" dirty="0" smtClean="0"/>
              <a:t>The </a:t>
            </a:r>
            <a:r>
              <a:rPr lang="en-AU" dirty="0"/>
              <a:t>ISO and IEEE are renegotiating the </a:t>
            </a:r>
            <a:r>
              <a:rPr lang="en-AU" dirty="0" smtClean="0"/>
              <a:t>PSDO</a:t>
            </a:r>
          </a:p>
          <a:p>
            <a:pPr lvl="1"/>
            <a:r>
              <a:rPr lang="en-AU" dirty="0" smtClean="0"/>
              <a:t>IEEE 802 may want to provide comments to IEEE staff</a:t>
            </a:r>
          </a:p>
          <a:p>
            <a:pPr lvl="1"/>
            <a:r>
              <a:rPr lang="en-AU" dirty="0" smtClean="0"/>
              <a:t>Does this group have any comments?</a:t>
            </a:r>
          </a:p>
          <a:p>
            <a:pPr lvl="2"/>
            <a:r>
              <a:rPr lang="en-AU" dirty="0" smtClean="0"/>
              <a:t>IEEE should ensure only groups with an established track record  may propose use of PSDO; 802.1/3/11 would all qualify</a:t>
            </a:r>
          </a:p>
          <a:p>
            <a:pPr lvl="2"/>
            <a:r>
              <a:rPr lang="en-AU" dirty="0" smtClean="0"/>
              <a:t>The default state should be that all revisions are undertaken by the source IEEE group, but that group must provide a way for NB reps to participate and contribute</a:t>
            </a:r>
          </a:p>
          <a:p>
            <a:pPr lvl="2"/>
            <a:r>
              <a:rPr lang="en-AU" dirty="0" err="1" smtClean="0"/>
              <a:t>Revisons</a:t>
            </a:r>
            <a:r>
              <a:rPr lang="en-AU" dirty="0" smtClean="0"/>
              <a:t> should be better defined to include any activity that ultimately leads to the next edition of a standard, including amendments and corrections</a:t>
            </a:r>
          </a:p>
          <a:p>
            <a:pPr lvl="2"/>
            <a:r>
              <a:rPr lang="en-AU" dirty="0" smtClean="0"/>
              <a:t>A revision should also include any work that relies on an IEEE standard ratified under the PSDO and yet adds to, changes or replaces its functions, particularly if it does so in a way that effectively generates independent and incompatible standards</a:t>
            </a:r>
          </a:p>
          <a:p>
            <a:pPr lvl="2"/>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62</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2706021506"/>
              </p:ext>
            </p:extLst>
          </p:nvPr>
        </p:nvGraphicFramePr>
        <p:xfrm>
          <a:off x="5867400" y="1676400"/>
          <a:ext cx="914400" cy="771525"/>
        </p:xfrm>
        <a:graphic>
          <a:graphicData uri="http://schemas.openxmlformats.org/presentationml/2006/ole">
            <mc:AlternateContent xmlns:mc="http://schemas.openxmlformats.org/markup-compatibility/2006">
              <mc:Choice xmlns:v="urn:schemas-microsoft-com:vml" Requires="v">
                <p:oleObj spid="_x0000_s106514" name="Acrobat Document" showAsIcon="1" r:id="rId3" imgW="914400" imgH="771480" progId="AcroExch.Document.7">
                  <p:embed/>
                </p:oleObj>
              </mc:Choice>
              <mc:Fallback>
                <p:oleObj name="Acrobat Document" showAsIcon="1" r:id="rId3" imgW="914400" imgH="771480" progId="AcroExch.Document.7">
                  <p:embed/>
                  <p:pic>
                    <p:nvPicPr>
                      <p:cNvPr id="0" name=""/>
                      <p:cNvPicPr/>
                      <p:nvPr/>
                    </p:nvPicPr>
                    <p:blipFill>
                      <a:blip r:embed="rId4"/>
                      <a:stretch>
                        <a:fillRect/>
                      </a:stretch>
                    </p:blipFill>
                    <p:spPr>
                      <a:xfrm>
                        <a:off x="5867400" y="1676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599392398"/>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are actions following this meeting</a:t>
            </a:r>
            <a:endParaRPr lang="en-AU" dirty="0"/>
          </a:p>
        </p:txBody>
      </p:sp>
      <p:sp>
        <p:nvSpPr>
          <p:cNvPr id="3" name="Content Placeholder 2"/>
          <p:cNvSpPr>
            <a:spLocks noGrp="1"/>
          </p:cNvSpPr>
          <p:nvPr>
            <p:ph idx="1"/>
          </p:nvPr>
        </p:nvSpPr>
        <p:spPr>
          <a:xfrm>
            <a:off x="685800" y="1295400"/>
            <a:ext cx="7772400" cy="4114800"/>
          </a:xfrm>
        </p:spPr>
        <p:txBody>
          <a:bodyPr/>
          <a:lstStyle/>
          <a:p>
            <a:r>
              <a:rPr lang="en-AU" dirty="0" smtClean="0"/>
              <a:t>Jan 13</a:t>
            </a:r>
          </a:p>
          <a:p>
            <a:pPr lvl="1"/>
            <a:r>
              <a:rPr lang="en-AU" dirty="0" smtClean="0"/>
              <a:t>802.11 </a:t>
            </a:r>
            <a:r>
              <a:rPr lang="en-AU" dirty="0" err="1" smtClean="0"/>
              <a:t>TGmc</a:t>
            </a:r>
            <a:r>
              <a:rPr lang="en-AU" dirty="0" smtClean="0"/>
              <a:t> to process Chinese comments on 802.11-2012 for liaison back to SC6 by 802.11 WG</a:t>
            </a:r>
          </a:p>
          <a:p>
            <a:pPr lvl="1"/>
            <a:r>
              <a:rPr lang="en-AU" dirty="0" smtClean="0"/>
              <a:t>802.11 to develop mechanism to all SC6 NBs to participate in revision process</a:t>
            </a:r>
          </a:p>
          <a:p>
            <a:pPr lvl="1"/>
            <a:r>
              <a:rPr lang="en-AU" dirty="0" smtClean="0"/>
              <a:t>802.11 to determine which amendments/revisions to send to ISO under PSDO</a:t>
            </a:r>
          </a:p>
          <a:p>
            <a:r>
              <a:rPr lang="en-AU" dirty="0" smtClean="0"/>
              <a:t>Mar 13</a:t>
            </a:r>
          </a:p>
          <a:p>
            <a:pPr lvl="1"/>
            <a:r>
              <a:rPr lang="en-AU" dirty="0" smtClean="0"/>
              <a:t>Obtain buy-in from 802.1 and 802.3 for participation mechanism</a:t>
            </a:r>
          </a:p>
          <a:p>
            <a:pPr lvl="1"/>
            <a:r>
              <a:rPr lang="en-AU" dirty="0" smtClean="0"/>
              <a:t>802 EC to approve liaison to SC6 on participation mechanism</a:t>
            </a:r>
          </a:p>
          <a:p>
            <a:pPr lvl="1"/>
            <a:r>
              <a:rPr lang="en-AU" dirty="0" smtClean="0"/>
              <a:t>802.1 and 802.3 to decide when/if/what they want to submit to SC6 under the PSDO</a:t>
            </a:r>
          </a:p>
          <a:p>
            <a:pPr lvl="1"/>
            <a:r>
              <a:rPr lang="en-AU" dirty="0" smtClean="0"/>
              <a:t>Empower the </a:t>
            </a:r>
            <a:r>
              <a:rPr lang="en-AU" dirty="0" err="1" smtClean="0"/>
              <a:t>HoD</a:t>
            </a:r>
            <a:r>
              <a:rPr lang="en-AU" dirty="0" smtClean="0"/>
              <a:t> </a:t>
            </a:r>
          </a:p>
          <a:p>
            <a:pPr lvl="1"/>
            <a:r>
              <a:rPr lang="en-AU" dirty="0" smtClean="0"/>
              <a:t>Obtain expert assistance for SC6</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63</a:t>
            </a:fld>
            <a:endParaRPr lang="en-US"/>
          </a:p>
        </p:txBody>
      </p:sp>
    </p:spTree>
    <p:extLst>
      <p:ext uri="{BB962C8B-B14F-4D97-AF65-F5344CB8AC3E}">
        <p14:creationId xmlns:p14="http://schemas.microsoft.com/office/powerpoint/2010/main" val="26665590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r>
              <a:rPr lang="en-AU" smtClean="0"/>
              <a:t>IEEE 802 JTC1 SC will consider any motions</a:t>
            </a:r>
          </a:p>
        </p:txBody>
      </p:sp>
      <p:sp>
        <p:nvSpPr>
          <p:cNvPr id="64515" name="Content Placeholder 2"/>
          <p:cNvSpPr>
            <a:spLocks noGrp="1"/>
          </p:cNvSpPr>
          <p:nvPr>
            <p:ph idx="1"/>
          </p:nvPr>
        </p:nvSpPr>
        <p:spPr/>
        <p:txBody>
          <a:bodyPr/>
          <a:lstStyle/>
          <a:p>
            <a:pPr lvl="1"/>
            <a:r>
              <a:rPr lang="en-AU" dirty="0" smtClean="0"/>
              <a:t>The motions will be constructed during the week</a:t>
            </a:r>
          </a:p>
          <a:p>
            <a:pPr lvl="1"/>
            <a:r>
              <a:rPr lang="en-AU" dirty="0" smtClean="0"/>
              <a:t>They are likely to include motions to approve</a:t>
            </a:r>
          </a:p>
          <a:p>
            <a:pPr lvl="2"/>
            <a:r>
              <a:rPr lang="en-AU" dirty="0" smtClean="0"/>
              <a:t>….</a:t>
            </a:r>
          </a:p>
        </p:txBody>
      </p:sp>
      <p:sp>
        <p:nvSpPr>
          <p:cNvPr id="4" name="Footer Placeholder 3"/>
          <p:cNvSpPr>
            <a:spLocks noGrp="1"/>
          </p:cNvSpPr>
          <p:nvPr>
            <p:ph type="ftr" sz="quarter" idx="10"/>
          </p:nvPr>
        </p:nvSpPr>
        <p:spPr/>
        <p:txBody>
          <a:bodyPr/>
          <a:lstStyle/>
          <a:p>
            <a:pPr>
              <a:defRPr/>
            </a:pPr>
            <a:r>
              <a:rPr lang="en-US" smtClean="0"/>
              <a:t>Andrew Myles, Cisco</a:t>
            </a:r>
            <a:endParaRPr lang="en-US"/>
          </a:p>
        </p:txBody>
      </p:sp>
      <p:sp>
        <p:nvSpPr>
          <p:cNvPr id="5" name="Slide Number Placeholder 4"/>
          <p:cNvSpPr>
            <a:spLocks noGrp="1"/>
          </p:cNvSpPr>
          <p:nvPr>
            <p:ph type="sldNum" sz="quarter" idx="11"/>
          </p:nvPr>
        </p:nvSpPr>
        <p:spPr/>
        <p:txBody>
          <a:bodyPr/>
          <a:lstStyle/>
          <a:p>
            <a:pPr>
              <a:defRPr/>
            </a:pPr>
            <a:r>
              <a:rPr lang="en-US" smtClean="0"/>
              <a:t>Slide </a:t>
            </a:r>
            <a:fld id="{001B9669-4B0D-4779-BB0C-3D0827A68598}" type="slidenum">
              <a:rPr lang="en-US" smtClean="0"/>
              <a:pPr>
                <a:defRPr/>
              </a:pPr>
              <a:t>64</a:t>
            </a:fld>
            <a:endParaRPr lang="en-US"/>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smtClean="0"/>
              <a:t>Are there any other matters for consideration by IEEE 802 JTC1 SC?</a:t>
            </a:r>
            <a:endParaRPr lang="en-US" smtClean="0"/>
          </a:p>
        </p:txBody>
      </p:sp>
      <p:sp>
        <p:nvSpPr>
          <p:cNvPr id="65539" name="Content Placeholder 6"/>
          <p:cNvSpPr>
            <a:spLocks noGrp="1"/>
          </p:cNvSpPr>
          <p:nvPr>
            <p:ph idx="1"/>
          </p:nvPr>
        </p:nvSpPr>
        <p:spPr/>
        <p:txBody>
          <a:bodyPr/>
          <a:lstStyle/>
          <a:p>
            <a:endParaRPr lang="en-US"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C8EF58FE-2C23-4D70-A5CA-B7C1EDBDBD71}" type="slidenum">
              <a:rPr lang="en-US" smtClean="0"/>
              <a:pPr>
                <a:defRPr/>
              </a:pPr>
              <a:t>65</a:t>
            </a:fld>
            <a:endParaRPr lang="en-US"/>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smtClean="0"/>
              <a:t>The IEEE 802 JTC1 SC will adjourn for the week</a:t>
            </a:r>
            <a:endParaRPr lang="en-US" smtClean="0"/>
          </a:p>
        </p:txBody>
      </p:sp>
      <p:sp>
        <p:nvSpPr>
          <p:cNvPr id="66563" name="Content Placeholder 6"/>
          <p:cNvSpPr>
            <a:spLocks noGrp="1"/>
          </p:cNvSpPr>
          <p:nvPr>
            <p:ph idx="1"/>
          </p:nvPr>
        </p:nvSpPr>
        <p:spPr/>
        <p:txBody>
          <a:bodyPr/>
          <a:lstStyle/>
          <a:p>
            <a:r>
              <a:rPr lang="en-AU" dirty="0" smtClean="0"/>
              <a:t>Motion:</a:t>
            </a:r>
          </a:p>
          <a:p>
            <a:pPr lvl="1"/>
            <a:r>
              <a:rPr lang="en-AU" i="1" dirty="0" smtClean="0"/>
              <a:t>The IEEE 802 JTC1 SC, having completed its business in San Diego in July 2012, adjourns</a:t>
            </a:r>
          </a:p>
          <a:p>
            <a:pPr lvl="1"/>
            <a:r>
              <a:rPr lang="en-AU" dirty="0" smtClean="0"/>
              <a:t>Moved:</a:t>
            </a:r>
          </a:p>
          <a:p>
            <a:pPr lvl="1"/>
            <a:r>
              <a:rPr lang="en-AU" dirty="0" smtClean="0"/>
              <a:t>Seconded:</a:t>
            </a:r>
          </a:p>
          <a:p>
            <a:pPr lvl="1"/>
            <a:r>
              <a:rPr lang="en-AU" dirty="0" smtClean="0"/>
              <a:t>Result: unanimous</a:t>
            </a:r>
            <a:endParaRPr lang="en-US"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678AAA12-C843-448C-909E-130127464D77}" type="slidenum">
              <a:rPr lang="en-US" smtClean="0"/>
              <a:pPr>
                <a:defRPr/>
              </a:pPr>
              <a:t>66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37B97089-911D-4B51-9A41-20DA9337DAE6}" type="slidenum">
              <a:rPr lang="en-US" smtClean="0"/>
              <a:pPr>
                <a:defRPr/>
              </a:pPr>
              <a:t>7</a:t>
            </a:fld>
            <a:endParaRPr lang="en-US"/>
          </a:p>
        </p:txBody>
      </p:sp>
      <p:sp>
        <p:nvSpPr>
          <p:cNvPr id="8196" name="Rectangle 6"/>
          <p:cNvSpPr>
            <a:spLocks noGrp="1" noChangeArrowheads="1"/>
          </p:cNvSpPr>
          <p:nvPr>
            <p:ph type="title"/>
          </p:nvPr>
        </p:nvSpPr>
        <p:spPr/>
        <p:txBody>
          <a:bodyPr/>
          <a:lstStyle/>
          <a:p>
            <a:r>
              <a:rPr lang="en-US" smtClean="0"/>
              <a:t>Links are available to a variety of other useful resources</a:t>
            </a:r>
          </a:p>
        </p:txBody>
      </p:sp>
      <p:sp>
        <p:nvSpPr>
          <p:cNvPr id="8197" name="Rectangle 7"/>
          <p:cNvSpPr>
            <a:spLocks noGrp="1" noChangeArrowheads="1"/>
          </p:cNvSpPr>
          <p:nvPr>
            <p:ph type="body" idx="1"/>
          </p:nvPr>
        </p:nvSpPr>
        <p:spPr/>
        <p:txBody>
          <a:bodyPr/>
          <a:lstStyle/>
          <a:p>
            <a:pPr lvl="1"/>
            <a:r>
              <a:rPr lang="en-US" smtClean="0"/>
              <a:t>Link to IEEE Disclosure of Affiliation </a:t>
            </a:r>
          </a:p>
          <a:p>
            <a:pPr lvl="2"/>
            <a:r>
              <a:rPr lang="en-US" smtClean="0">
                <a:hlinkClick r:id="rId3"/>
              </a:rPr>
              <a:t>http://standards.ieee.org/faqs/affiliationFAQ.html</a:t>
            </a:r>
            <a:endParaRPr lang="en-US" smtClean="0"/>
          </a:p>
          <a:p>
            <a:pPr lvl="1"/>
            <a:r>
              <a:rPr lang="en-US" smtClean="0"/>
              <a:t>Links to IEEE Antitrust Guidelines</a:t>
            </a:r>
          </a:p>
          <a:p>
            <a:pPr lvl="2"/>
            <a:r>
              <a:rPr lang="en-US" smtClean="0">
                <a:hlinkClick r:id="rId4"/>
              </a:rPr>
              <a:t>http://standards.ieee.org/resources/antitrust-guidelines.pdf</a:t>
            </a:r>
            <a:endParaRPr lang="en-US" smtClean="0"/>
          </a:p>
          <a:p>
            <a:pPr lvl="1"/>
            <a:r>
              <a:rPr lang="en-US" smtClean="0"/>
              <a:t>Link to IEEE Code of Ethics</a:t>
            </a:r>
          </a:p>
          <a:p>
            <a:pPr lvl="2"/>
            <a:r>
              <a:rPr lang="en-US" smtClean="0">
                <a:hlinkClick r:id="rId5"/>
              </a:rPr>
              <a:t>http://www.ieee.org/web/membership/ethics/code_ethics.html</a:t>
            </a:r>
            <a:endParaRPr lang="en-US" smtClean="0"/>
          </a:p>
          <a:p>
            <a:pPr lvl="1"/>
            <a:r>
              <a:rPr lang="en-US" smtClean="0"/>
              <a:t>Link to IEEE Patent Policy</a:t>
            </a:r>
          </a:p>
          <a:p>
            <a:pPr lvl="2"/>
            <a:r>
              <a:rPr lang="en-US" smtClean="0">
                <a:hlinkClick r:id="rId6"/>
              </a:rPr>
              <a:t>http://standards.ieee.org/board/pat/pat-slideset.ppt</a:t>
            </a:r>
            <a:endParaRPr lang="en-US"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CE9E285F-F601-43F1-B60E-9449BADFF5FA}" type="slidenum">
              <a:rPr lang="en-US" smtClean="0"/>
              <a:pPr>
                <a:defRPr/>
              </a:pPr>
              <a:t>8</a:t>
            </a:fld>
            <a:endParaRPr lang="en-US"/>
          </a:p>
        </p:txBody>
      </p:sp>
      <p:sp>
        <p:nvSpPr>
          <p:cNvPr id="9220" name="Rectangle 6"/>
          <p:cNvSpPr>
            <a:spLocks noGrp="1" noChangeArrowheads="1"/>
          </p:cNvSpPr>
          <p:nvPr>
            <p:ph type="title"/>
          </p:nvPr>
        </p:nvSpPr>
        <p:spPr/>
        <p:txBody>
          <a:bodyPr/>
          <a:lstStyle/>
          <a:p>
            <a:r>
              <a:rPr lang="en-US" smtClean="0"/>
              <a:t>The IEEE 802 JTC1 SC will operate using accepted principles of meeting etiquette</a:t>
            </a:r>
          </a:p>
        </p:txBody>
      </p:sp>
      <p:sp>
        <p:nvSpPr>
          <p:cNvPr id="9221" name="Rectangle 7"/>
          <p:cNvSpPr>
            <a:spLocks noGrp="1" noChangeArrowheads="1"/>
          </p:cNvSpPr>
          <p:nvPr>
            <p:ph type="body" idx="1"/>
          </p:nvPr>
        </p:nvSpPr>
        <p:spPr/>
        <p:txBody>
          <a:bodyPr/>
          <a:lstStyle/>
          <a:p>
            <a:pPr lvl="1"/>
            <a:r>
              <a:rPr lang="en-US" smtClean="0"/>
              <a:t>IEEE 802 is a world-wide professional technical organization </a:t>
            </a:r>
          </a:p>
          <a:p>
            <a:pPr lvl="1"/>
            <a:r>
              <a:rPr lang="en-US" smtClean="0"/>
              <a:t>Meetings are to be conducted in an orderly and professional manner in accordance with the policies and procedures governed by the organization.</a:t>
            </a:r>
          </a:p>
          <a:p>
            <a:pPr lvl="1"/>
            <a:r>
              <a:rPr lang="en-US" smtClean="0"/>
              <a:t>Individuals are to address the “technical” content of the subject under consideration and refrain from making “personal” comments to or about the presenter. </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Select recording secretary </a:t>
            </a:r>
            <a:r>
              <a:rPr lang="en-US" sz="1600" dirty="0">
                <a:solidFill>
                  <a:srgbClr val="FF0000"/>
                </a:solidFill>
                <a:latin typeface="+mj-lt"/>
              </a:rPr>
              <a:t>&lt;- important!</a:t>
            </a:r>
          </a:p>
          <a:p>
            <a:pPr marL="180975" indent="-180975">
              <a:spcBef>
                <a:spcPts val="800"/>
              </a:spcBef>
              <a:buFont typeface="Arial" pitchFamily="34" charset="0"/>
              <a:buChar char="•"/>
              <a:defRPr/>
            </a:pPr>
            <a:r>
              <a:rPr lang="en-US" sz="1600" dirty="0">
                <a:latin typeface="+mj-lt"/>
              </a:rPr>
              <a:t>Approve agenda</a:t>
            </a:r>
          </a:p>
          <a:p>
            <a:pPr marL="180975" lvl="1" indent="-180975">
              <a:spcBef>
                <a:spcPts val="800"/>
              </a:spcBef>
              <a:buFont typeface="Arial" pitchFamily="34" charset="0"/>
              <a:buChar char="•"/>
              <a:defRPr/>
            </a:pPr>
            <a:r>
              <a:rPr lang="en-AU" sz="1600" dirty="0">
                <a:latin typeface="+mj-lt"/>
              </a:rPr>
              <a:t>Details on next page</a:t>
            </a:r>
            <a:endParaRPr lang="en-US" sz="1600" dirty="0">
              <a:latin typeface="+mj-lt"/>
            </a:endParaRPr>
          </a:p>
          <a:p>
            <a:pPr marL="180975" indent="-180975">
              <a:spcBef>
                <a:spcPts val="800"/>
              </a:spcBef>
              <a:buFont typeface="Arial" pitchFamily="34" charset="0"/>
              <a:buChar char="•"/>
              <a:defRPr/>
            </a:pPr>
            <a:r>
              <a:rPr lang="en-US" sz="1600" dirty="0">
                <a:latin typeface="+mj-lt"/>
              </a:rPr>
              <a:t>Conduct meeting according to agenda</a:t>
            </a:r>
          </a:p>
          <a:p>
            <a:pPr marL="180975" indent="-180975">
              <a:spcBef>
                <a:spcPts val="800"/>
              </a:spcBef>
              <a:buFont typeface="Arial" pitchFamily="34" charset="0"/>
              <a:buChar char="•"/>
              <a:defRPr/>
            </a:pPr>
            <a:r>
              <a:rPr lang="en-US" sz="1600" dirty="0">
                <a:latin typeface="+mj-lt"/>
              </a:rPr>
              <a:t>Recess</a:t>
            </a:r>
          </a:p>
        </p:txBody>
      </p:sp>
      <p:sp>
        <p:nvSpPr>
          <p:cNvPr id="8" name="Rectangle 7"/>
          <p:cNvSpPr/>
          <p:nvPr/>
        </p:nvSpPr>
        <p:spPr bwMode="auto">
          <a:xfrm>
            <a:off x="3352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Select recording secretary </a:t>
            </a:r>
            <a:r>
              <a:rPr lang="en-US" sz="1600" dirty="0">
                <a:solidFill>
                  <a:srgbClr val="FF0000"/>
                </a:solidFill>
                <a:latin typeface="+mj-lt"/>
              </a:rPr>
              <a:t>&lt;- important!</a:t>
            </a:r>
          </a:p>
          <a:p>
            <a:pPr marL="180975" indent="-180975">
              <a:spcBef>
                <a:spcPts val="800"/>
              </a:spcBef>
              <a:buFont typeface="Arial" pitchFamily="34" charset="0"/>
              <a:buChar char="•"/>
              <a:defRPr/>
            </a:pPr>
            <a:r>
              <a:rPr lang="en-US" sz="1600" dirty="0">
                <a:latin typeface="+mj-lt"/>
              </a:rPr>
              <a:t>Conduct meeting according to agenda</a:t>
            </a:r>
          </a:p>
          <a:p>
            <a:pPr marL="180975" indent="-180975">
              <a:spcBef>
                <a:spcPts val="800"/>
              </a:spcBef>
              <a:buFont typeface="Arial" pitchFamily="34" charset="0"/>
              <a:buChar char="•"/>
              <a:defRPr/>
            </a:pPr>
            <a:r>
              <a:rPr lang="en-US" sz="1600" dirty="0">
                <a:latin typeface="+mj-lt"/>
              </a:rPr>
              <a:t>Recess</a:t>
            </a:r>
          </a:p>
        </p:txBody>
      </p:sp>
      <p:sp>
        <p:nvSpPr>
          <p:cNvPr id="10244" name="Rectangle 20"/>
          <p:cNvSpPr>
            <a:spLocks noGrp="1" noChangeArrowheads="1"/>
          </p:cNvSpPr>
          <p:nvPr>
            <p:ph type="title"/>
          </p:nvPr>
        </p:nvSpPr>
        <p:spPr/>
        <p:txBody>
          <a:bodyPr/>
          <a:lstStyle/>
          <a:p>
            <a:r>
              <a:rPr lang="en-US" dirty="0" smtClean="0"/>
              <a:t>The IEEE 802 JTC1 SC has three slots at the San Antonio plenary meeting</a:t>
            </a:r>
          </a:p>
        </p:txBody>
      </p:sp>
      <p:sp>
        <p:nvSpPr>
          <p:cNvPr id="7" name="Footer Placeholder 5"/>
          <p:cNvSpPr>
            <a:spLocks noGrp="1"/>
          </p:cNvSpPr>
          <p:nvPr>
            <p:ph type="ftr" sz="quarter" idx="10"/>
          </p:nvPr>
        </p:nvSpPr>
        <p:spPr/>
        <p:txBody>
          <a:bodyPr/>
          <a:lstStyle/>
          <a:p>
            <a:pPr>
              <a:defRPr/>
            </a:pPr>
            <a:r>
              <a:rPr lang="en-US" smtClean="0"/>
              <a:t>Andrew Myles, Cisco</a:t>
            </a:r>
            <a:endParaRPr lang="en-US"/>
          </a:p>
        </p:txBody>
      </p:sp>
      <p:sp>
        <p:nvSpPr>
          <p:cNvPr id="10246" name="Rectangle 15"/>
          <p:cNvSpPr>
            <a:spLocks noChangeArrowheads="1"/>
          </p:cNvSpPr>
          <p:nvPr/>
        </p:nvSpPr>
        <p:spPr bwMode="auto">
          <a:xfrm>
            <a:off x="4495800" y="1143000"/>
            <a:ext cx="39624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lnSpc>
                <a:spcPct val="90000"/>
              </a:lnSpc>
              <a:spcBef>
                <a:spcPct val="50000"/>
              </a:spcBef>
            </a:pPr>
            <a:endParaRPr lang="en-AU" sz="1400" b="1">
              <a:latin typeface="Arial" pitchFamily="34" charset="0"/>
            </a:endParaRPr>
          </a:p>
        </p:txBody>
      </p:sp>
      <p:sp>
        <p:nvSpPr>
          <p:cNvPr id="9" name="Rectangle 8"/>
          <p:cNvSpPr/>
          <p:nvPr/>
        </p:nvSpPr>
        <p:spPr bwMode="auto">
          <a:xfrm>
            <a:off x="6019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Select recording secretary </a:t>
            </a:r>
            <a:r>
              <a:rPr lang="en-US" sz="1600" dirty="0">
                <a:solidFill>
                  <a:srgbClr val="FF0000"/>
                </a:solidFill>
                <a:latin typeface="+mj-lt"/>
              </a:rPr>
              <a:t>&lt;- important!</a:t>
            </a:r>
          </a:p>
          <a:p>
            <a:pPr marL="180975" indent="-180975">
              <a:spcBef>
                <a:spcPts val="800"/>
              </a:spcBef>
              <a:buFont typeface="Arial" pitchFamily="34" charset="0"/>
              <a:buChar char="•"/>
              <a:defRPr/>
            </a:pPr>
            <a:r>
              <a:rPr lang="en-US" sz="1600" dirty="0">
                <a:latin typeface="+mj-lt"/>
              </a:rPr>
              <a:t>Conduct meeting according to agenda</a:t>
            </a:r>
          </a:p>
          <a:p>
            <a:pPr marL="180975" indent="-180975">
              <a:spcBef>
                <a:spcPts val="800"/>
              </a:spcBef>
              <a:buFont typeface="Arial" pitchFamily="34" charset="0"/>
              <a:buChar char="•"/>
              <a:defRPr/>
            </a:pPr>
            <a:r>
              <a:rPr lang="en-US" sz="1600" dirty="0">
                <a:latin typeface="+mj-lt"/>
              </a:rPr>
              <a:t>Adjourn</a:t>
            </a:r>
          </a:p>
        </p:txBody>
      </p:sp>
      <p:sp>
        <p:nvSpPr>
          <p:cNvPr id="10" name="Rectangle 9"/>
          <p:cNvSpPr/>
          <p:nvPr/>
        </p:nvSpPr>
        <p:spPr bwMode="auto">
          <a:xfrm>
            <a:off x="685800" y="1752600"/>
            <a:ext cx="2514600" cy="914400"/>
          </a:xfrm>
          <a:prstGeom prst="rect">
            <a:avLst/>
          </a:prstGeom>
          <a:solidFill>
            <a:schemeClr val="accent1">
              <a:lumMod val="60000"/>
              <a:lumOff val="4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a:latin typeface="+mj-lt"/>
              </a:rPr>
              <a:t>Tuesday</a:t>
            </a:r>
          </a:p>
          <a:p>
            <a:pPr algn="ctr">
              <a:defRPr/>
            </a:pPr>
            <a:r>
              <a:rPr lang="en-US" sz="1600" b="1" dirty="0" smtClean="0">
                <a:latin typeface="+mj-lt"/>
              </a:rPr>
              <a:t>13 Nov, </a:t>
            </a:r>
            <a:r>
              <a:rPr lang="en-US" sz="1600" b="1" dirty="0">
                <a:latin typeface="+mj-lt"/>
              </a:rPr>
              <a:t>PM1</a:t>
            </a:r>
          </a:p>
        </p:txBody>
      </p:sp>
      <p:sp>
        <p:nvSpPr>
          <p:cNvPr id="11" name="Rectangle 10"/>
          <p:cNvSpPr/>
          <p:nvPr/>
        </p:nvSpPr>
        <p:spPr bwMode="auto">
          <a:xfrm>
            <a:off x="3352800" y="1752600"/>
            <a:ext cx="2514600" cy="914400"/>
          </a:xfrm>
          <a:prstGeom prst="rect">
            <a:avLst/>
          </a:prstGeom>
          <a:solidFill>
            <a:schemeClr val="accent1">
              <a:lumMod val="60000"/>
              <a:lumOff val="4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a:latin typeface="+mj-lt"/>
              </a:rPr>
              <a:t>Wednesday</a:t>
            </a:r>
            <a:br>
              <a:rPr lang="en-US" sz="1600" b="1" dirty="0">
                <a:latin typeface="+mj-lt"/>
              </a:rPr>
            </a:br>
            <a:r>
              <a:rPr lang="en-US" sz="1600" b="1" dirty="0">
                <a:latin typeface="+mj-lt"/>
              </a:rPr>
              <a:t> </a:t>
            </a:r>
            <a:r>
              <a:rPr lang="en-US" sz="1600" b="1" dirty="0" smtClean="0">
                <a:latin typeface="+mj-lt"/>
              </a:rPr>
              <a:t>14 Nov, </a:t>
            </a:r>
            <a:r>
              <a:rPr lang="en-US" sz="1600" b="1" dirty="0">
                <a:latin typeface="+mj-lt"/>
              </a:rPr>
              <a:t>PM1</a:t>
            </a:r>
          </a:p>
        </p:txBody>
      </p:sp>
      <p:sp>
        <p:nvSpPr>
          <p:cNvPr id="12" name="Rectangle 11"/>
          <p:cNvSpPr/>
          <p:nvPr/>
        </p:nvSpPr>
        <p:spPr bwMode="auto">
          <a:xfrm>
            <a:off x="6019800" y="1752600"/>
            <a:ext cx="2514600" cy="914400"/>
          </a:xfrm>
          <a:prstGeom prst="rect">
            <a:avLst/>
          </a:prstGeom>
          <a:solidFill>
            <a:schemeClr val="accent1">
              <a:lumMod val="60000"/>
              <a:lumOff val="4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a:latin typeface="+mj-lt"/>
              </a:rPr>
              <a:t>Thursday</a:t>
            </a:r>
          </a:p>
          <a:p>
            <a:pPr algn="ctr">
              <a:defRPr/>
            </a:pPr>
            <a:r>
              <a:rPr lang="en-US" sz="1600" b="1" dirty="0" smtClean="0">
                <a:latin typeface="+mj-lt"/>
              </a:rPr>
              <a:t>15 Nov, </a:t>
            </a:r>
            <a:r>
              <a:rPr lang="en-US" sz="1600" b="1" dirty="0">
                <a:latin typeface="+mj-lt"/>
              </a:rPr>
              <a:t>PM1</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7792</Words>
  <Application>Microsoft Office PowerPoint</Application>
  <PresentationFormat>On-screen Show (4:3)</PresentationFormat>
  <Paragraphs>919</Paragraphs>
  <Slides>66</Slides>
  <Notes>18</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66</vt:i4>
      </vt:variant>
    </vt:vector>
  </HeadingPairs>
  <TitlesOfParts>
    <vt:vector size="70" baseType="lpstr">
      <vt:lpstr>802-11-Submission</vt:lpstr>
      <vt:lpstr>Microsoft Word 97 - 2003 Document</vt:lpstr>
      <vt:lpstr>Acrobat Document</vt:lpstr>
      <vt:lpstr>Adobe Acrobat Document</vt:lpstr>
      <vt:lpstr>IEEE 802 JTC1 Standing Committee November 2012 agenda</vt:lpstr>
      <vt:lpstr>This presentation will be used to run the IEEE 802 JTC1 SC meetings in San Antonio in Nov 2012</vt:lpstr>
      <vt:lpstr>Participants have a duty to inform in relation to patents</vt:lpstr>
      <vt:lpstr>There are a variety of patent related links</vt:lpstr>
      <vt:lpstr>A call for potentially essential patents is not required in the IEEE 802 JTC1 SC</vt:lpstr>
      <vt:lpstr>The IEEE 802 JTC1 SC will operate using general guidelines for IEEE-SA Meetings</vt:lpstr>
      <vt:lpstr>Links are available to a variety of other useful resources</vt:lpstr>
      <vt:lpstr>The IEEE 802 JTC1 SC will operate using accepted principles of meeting etiquette</vt:lpstr>
      <vt:lpstr>The IEEE 802 JTC1 SC has three slots at the San Antonio plenary meeting</vt:lpstr>
      <vt:lpstr>The IEEE 802 JTC1 SC has a detailed list of agenda items to be considered</vt:lpstr>
      <vt:lpstr>The IEEE 802 JTC1 SC will consider approving its agenda</vt:lpstr>
      <vt:lpstr>The IEEE 802 JTC1 SC will consider approval of previous minutes</vt:lpstr>
      <vt:lpstr>The IEEE 802 JTC1 SC reaffirmed its general goals in Sept 09, but they were extended in Nov 2010</vt:lpstr>
      <vt:lpstr>The IEEE 802.11 WG has liaised various Sponsor Ballot drafts to ISO/IEC JTC1/SC6</vt:lpstr>
      <vt:lpstr>Publication of IEEE 802.11-2012 is important so we can submit it to ISO/IEC for “International” ratification</vt:lpstr>
      <vt:lpstr>JTC1 ratified IEEE 802.11-2012 in October 2012 with only one negative vote</vt:lpstr>
      <vt:lpstr>It is proposed that the comments on IEEE 802.11-2012 be forwarded to TGmc for processing </vt:lpstr>
      <vt:lpstr>SC6 held a plenary meeting in Graz, Austria in Sept (same week at IEEE 802.11 WG meeting)</vt:lpstr>
      <vt:lpstr>SC6 held a plenary meeting in Graz, Austria in Sept (same week at IEEE 802.11 WG meeting)</vt:lpstr>
      <vt:lpstr>SC6/WG1 had a varied agenda in Graz in Sept 12</vt:lpstr>
      <vt:lpstr>In Feb 12, SC6 approved a table with proposed dispositions for various ISO/IEC 8802 standards</vt:lpstr>
      <vt:lpstr>In Feb 12, SC6 approved a table with proposed dispositions for various ISO/IEC 8802 standards</vt:lpstr>
      <vt:lpstr>The proposal that only IEEE 802 “maintain, alter &amp; extend” 8802 standards was controversial in Feb 12</vt:lpstr>
      <vt:lpstr>In Feb 12, SC6 ultimately decided on a process to help resolve issues related to the IEEE 802 proposal</vt:lpstr>
      <vt:lpstr>The IEEE 802’s goal was an agreement that allows 802.1 &amp; 802.3 to be submitted to JTC1 under the PSDO</vt:lpstr>
      <vt:lpstr>SC6 &amp; IEEE 802 have been working through the process to define an agreement between them</vt:lpstr>
      <vt:lpstr>The IEEE 802 proposed a final version of the  agreement after the 802 plenary meeting in July 12</vt:lpstr>
      <vt:lpstr>The ISO/IEC CS representative ruled in Aug 12 that SC6 could not enter into an “agreement” with IEEE 802</vt:lpstr>
      <vt:lpstr>The US NB proposed a compromise solution that based on the existing PSDO agreement</vt:lpstr>
      <vt:lpstr>The US NB proposed a compromise solution that based on the existing PSDO agreement</vt:lpstr>
      <vt:lpstr>The US NB proposed a compromise solution that based on the existing PSDO agreement</vt:lpstr>
      <vt:lpstr>The US NB proposed a compromise solution that based on the existing PSDO agreement</vt:lpstr>
      <vt:lpstr>The US NB proposed a compromise solution that based on the existing PSDO agreement</vt:lpstr>
      <vt:lpstr>The US NB proposal led to a possible resolution for discussion …</vt:lpstr>
      <vt:lpstr>… but it was not acceptable for various reasons</vt:lpstr>
      <vt:lpstr>The US NB then proposed (N15448) a new resolution that solved most of the issues discussed</vt:lpstr>
      <vt:lpstr>The 802.11 resolution ended up being very simple</vt:lpstr>
      <vt:lpstr>The 802.1 resolution was similar to the 802.11 resolution </vt:lpstr>
      <vt:lpstr>The 802.3 resolution was similar to the 802.11 resolution </vt:lpstr>
      <vt:lpstr>SC6 also passed a resolution inviting  IEEE 802 to exchange information with SC6</vt:lpstr>
      <vt:lpstr>The definition of “revision” has proved problematic</vt:lpstr>
      <vt:lpstr>The resolution provides a lower risk path for “international standardisation” of 802 standards </vt:lpstr>
      <vt:lpstr>The IEEE 802 WGs only need to provide SC6 NBs an opportunity to contribute for the resolution to stand</vt:lpstr>
      <vt:lpstr>The IEEE 802 WGs only need to provide SC6 NBs an opportunity to contribute for the resolution to stand</vt:lpstr>
      <vt:lpstr>It is not certain that the resolution would avoid a WAPI like situation in the future</vt:lpstr>
      <vt:lpstr>The SC will discuss the possible impact of the SC6 resolution</vt:lpstr>
      <vt:lpstr>The SC will discuss the possible next steps</vt:lpstr>
      <vt:lpstr>TePA-AC, the 802.1X replacement,  is now a Chinese National Standard</vt:lpstr>
      <vt:lpstr>There is no further standardisation news related to TLSec, the proposed 802.1AE replacement </vt:lpstr>
      <vt:lpstr>There is no further standardisation news related to TAAA, the proposed LRWN security replacement</vt:lpstr>
      <vt:lpstr>In Graz the presentations from China NB on TLSec, TEPA-AC and TAAA continued</vt:lpstr>
      <vt:lpstr>The IEEE 802 delegation commented on each of the TLSec, TEPA-AC and TAAA presentations</vt:lpstr>
      <vt:lpstr>There was discussion in WG1 and WG7 in relation to TISec (a IPSec replacement)</vt:lpstr>
      <vt:lpstr>The next steps for TLSec, TEPA-AC and TAAA are still unclear … as they are for IEEE 802</vt:lpstr>
      <vt:lpstr>The China NB presented a WLAN optimisation proposal but there are no obvious next steps</vt:lpstr>
      <vt:lpstr>The “WAPI story” has been going on for a very, very, very long time ... and was thought to be over ...</vt:lpstr>
      <vt:lpstr>... but there was some sort of protest from the China NB relating to the WAPI NP process</vt:lpstr>
      <vt:lpstr>Any un-cancelling of the WAPI NP may require ballots of SC6 NBs, JTC1 NBs &amp; comment resolution </vt:lpstr>
      <vt:lpstr>It is unclear what is next for WAPI, from either a regulatory or standards perspective </vt:lpstr>
      <vt:lpstr>The recent standardisation UHT or EUHT in China exacerbated fears about these standards …</vt:lpstr>
      <vt:lpstr>… but fears about UHT &amp; EUHT decreasing as 5GHz is opened up in China &amp; there was no mention at SC6</vt:lpstr>
      <vt:lpstr>ISO and IEEE are renegotiating the PSDO, and are after comments</vt:lpstr>
      <vt:lpstr>There are actions following this meeting</vt:lpstr>
      <vt:lpstr>IEEE 802 JTC1 SC will consider any motions</vt:lpstr>
      <vt:lpstr>Are there any other matters for consideration by IEEE 802 JTC1 SC?</vt:lpstr>
      <vt:lpstr>The IEEE 802 JTC1 SC will adjourn for the week</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2012-11-15T15:35:03Z</dcterms:modified>
</cp:coreProperties>
</file>