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67"/>
  </p:notesMasterIdLst>
  <p:handoutMasterIdLst>
    <p:handoutMasterId r:id="rId68"/>
  </p:handoutMasterIdLst>
  <p:sldIdLst>
    <p:sldId id="269" r:id="rId2"/>
    <p:sldId id="278" r:id="rId3"/>
    <p:sldId id="354" r:id="rId4"/>
    <p:sldId id="355" r:id="rId5"/>
    <p:sldId id="356" r:id="rId6"/>
    <p:sldId id="357" r:id="rId7"/>
    <p:sldId id="358" r:id="rId8"/>
    <p:sldId id="359" r:id="rId9"/>
    <p:sldId id="287" r:id="rId10"/>
    <p:sldId id="343" r:id="rId11"/>
    <p:sldId id="344" r:id="rId12"/>
    <p:sldId id="345" r:id="rId13"/>
    <p:sldId id="342" r:id="rId14"/>
    <p:sldId id="856" r:id="rId15"/>
    <p:sldId id="858" r:id="rId16"/>
    <p:sldId id="859" r:id="rId17"/>
    <p:sldId id="844" r:id="rId18"/>
    <p:sldId id="905" r:id="rId19"/>
    <p:sldId id="906" r:id="rId20"/>
    <p:sldId id="922" r:id="rId21"/>
    <p:sldId id="908" r:id="rId22"/>
    <p:sldId id="909" r:id="rId23"/>
    <p:sldId id="911" r:id="rId24"/>
    <p:sldId id="913" r:id="rId25"/>
    <p:sldId id="921" r:id="rId26"/>
    <p:sldId id="915" r:id="rId27"/>
    <p:sldId id="907" r:id="rId28"/>
    <p:sldId id="923" r:id="rId29"/>
    <p:sldId id="924" r:id="rId30"/>
    <p:sldId id="926" r:id="rId31"/>
    <p:sldId id="925" r:id="rId32"/>
    <p:sldId id="927" r:id="rId33"/>
    <p:sldId id="928" r:id="rId34"/>
    <p:sldId id="929" r:id="rId35"/>
    <p:sldId id="932" r:id="rId36"/>
    <p:sldId id="930" r:id="rId37"/>
    <p:sldId id="931" r:id="rId38"/>
    <p:sldId id="933" r:id="rId39"/>
    <p:sldId id="935" r:id="rId40"/>
    <p:sldId id="934" r:id="rId41"/>
    <p:sldId id="939" r:id="rId42"/>
    <p:sldId id="936" r:id="rId43"/>
    <p:sldId id="937" r:id="rId44"/>
    <p:sldId id="953" r:id="rId45"/>
    <p:sldId id="938" r:id="rId46"/>
    <p:sldId id="940" r:id="rId47"/>
    <p:sldId id="946" r:id="rId48"/>
    <p:sldId id="944" r:id="rId49"/>
    <p:sldId id="943" r:id="rId50"/>
    <p:sldId id="945" r:id="rId51"/>
    <p:sldId id="947" r:id="rId52"/>
    <p:sldId id="948" r:id="rId53"/>
    <p:sldId id="949" r:id="rId54"/>
    <p:sldId id="951" r:id="rId55"/>
    <p:sldId id="954" r:id="rId56"/>
    <p:sldId id="851" r:id="rId57"/>
    <p:sldId id="852" r:id="rId58"/>
    <p:sldId id="855" r:id="rId59"/>
    <p:sldId id="854" r:id="rId60"/>
    <p:sldId id="942" r:id="rId61"/>
    <p:sldId id="835" r:id="rId62"/>
    <p:sldId id="952" r:id="rId63"/>
    <p:sldId id="891" r:id="rId64"/>
    <p:sldId id="619" r:id="rId65"/>
    <p:sldId id="621" r:id="rId6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1" d="100"/>
          <a:sy n="71" d="100"/>
        </p:scale>
        <p:origin x="-1512"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802.11-12/1327r0</a:t>
            </a:r>
            <a:endParaRPr lang="en-US" dirty="0"/>
          </a:p>
        </p:txBody>
      </p:sp>
      <p:sp>
        <p:nvSpPr>
          <p:cNvPr id="3075" name="Rectangle 3"/>
          <p:cNvSpPr>
            <a:spLocks noGrp="1" noChangeArrowheads="1"/>
          </p:cNvSpPr>
          <p:nvPr>
            <p:ph type="dt" sz="quarter" idx="1"/>
          </p:nvPr>
        </p:nvSpPr>
        <p:spPr bwMode="auto">
          <a:xfrm>
            <a:off x="695325" y="177284"/>
            <a:ext cx="67326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Nov 2012</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802.11-12/1327r0</a:t>
            </a:r>
            <a:endParaRPr lang="en-US" dirty="0"/>
          </a:p>
        </p:txBody>
      </p:sp>
      <p:sp>
        <p:nvSpPr>
          <p:cNvPr id="2051" name="Rectangle 3"/>
          <p:cNvSpPr>
            <a:spLocks noGrp="1" noChangeArrowheads="1"/>
          </p:cNvSpPr>
          <p:nvPr>
            <p:ph type="dt" idx="1"/>
          </p:nvPr>
        </p:nvSpPr>
        <p:spPr bwMode="auto">
          <a:xfrm>
            <a:off x="654050" y="97909"/>
            <a:ext cx="67326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Nov 2012</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4113" y="701675"/>
            <a:ext cx="4625975" cy="3468688"/>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29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17C2B71-5217-49FA-BB7F-612415AC16D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54113" y="701675"/>
            <a:ext cx="4625975" cy="3468688"/>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39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39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CDF5C47-13B2-412E-8739-FBBB07A745D2}"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4113" y="701675"/>
            <a:ext cx="4625975" cy="3468688"/>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7BEC73B-27D1-411B-B56A-8F1692A48E39}" type="slidenum">
              <a:rPr lang="en-US" smtClean="0"/>
              <a:pPr>
                <a:defRPr/>
              </a:pPr>
              <a:t>56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64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65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4817"/>
            <a:ext cx="32667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802.11-12/1327r0</a:t>
            </a:r>
            <a:endParaRPr lang="en-US" sz="1600" b="1" dirty="0">
              <a:latin typeface="Arial" pitchFamily="34" charset="0"/>
            </a:endParaRP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a:t>
            </a:r>
            <a:r>
              <a:rPr lang="en-US" sz="1600" b="1" dirty="0">
                <a:latin typeface="Arial" pitchFamily="34" charset="0"/>
              </a:rPr>
              <a:t>2012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2/11-12-1303-00-0jtc-minutes-for-jtc1-in-july-in-san-diego.docx"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7.wmf"/><Relationship Id="rId2" Type="http://schemas.openxmlformats.org/officeDocument/2006/relationships/slideLayout" Target="../slideLayouts/slideLayout1.xml"/><Relationship Id="rId16" Type="http://schemas.openxmlformats.org/officeDocument/2006/relationships/image" Target="../media/image9.wmf"/><Relationship Id="rId1" Type="http://schemas.openxmlformats.org/officeDocument/2006/relationships/vmlDrawing" Target="../drawings/vmlDrawing3.vml"/><Relationship Id="rId6" Type="http://schemas.openxmlformats.org/officeDocument/2006/relationships/image" Target="../media/image4.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5.bin"/><Relationship Id="rId14" Type="http://schemas.openxmlformats.org/officeDocument/2006/relationships/image" Target="../media/image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tandards.ieee.org/board/pat/index.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GB/T%2028455-2012"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2.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7.wmf"/><Relationship Id="rId5" Type="http://schemas.openxmlformats.org/officeDocument/2006/relationships/oleObject" Target="../embeddings/oleObject16.bin"/><Relationship Id="rId4" Type="http://schemas.openxmlformats.org/officeDocument/2006/relationships/image" Target="../media/image16.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8.w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20.wmf"/><Relationship Id="rId5" Type="http://schemas.openxmlformats.org/officeDocument/2006/relationships/oleObject" Target="../embeddings/oleObject19.bin"/><Relationship Id="rId4" Type="http://schemas.openxmlformats.org/officeDocument/2006/relationships/image" Target="../media/image19.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kjs.miit.gov.cn/n11293472/n11295040/n11298073/14475671.html"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22.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November 2012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13 November 2012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Plenary meeting in July 2012 in San Diego</a:t>
            </a:r>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IEEE 802.11 WG liaisons to SC6</a:t>
            </a:r>
          </a:p>
          <a:p>
            <a:pPr lvl="2"/>
            <a:r>
              <a:rPr lang="en-AU" dirty="0" smtClean="0"/>
              <a:t>Review latest liaisons of Sponsor Ballot drafts</a:t>
            </a:r>
          </a:p>
          <a:p>
            <a:pPr lvl="2"/>
            <a:r>
              <a:rPr lang="en-AU" dirty="0" smtClean="0"/>
              <a:t>Review status of JTC1 ballot on IEEE 802.11-2012</a:t>
            </a:r>
          </a:p>
          <a:p>
            <a:pPr lvl="1"/>
            <a:r>
              <a:rPr lang="en-US" dirty="0" smtClean="0"/>
              <a:t>Review results of SC6 meeting in September in </a:t>
            </a:r>
            <a:r>
              <a:rPr lang="en-US" dirty="0" smtClean="0"/>
              <a:t>Austria</a:t>
            </a:r>
          </a:p>
          <a:p>
            <a:pPr lvl="2"/>
            <a:r>
              <a:rPr lang="en-US" dirty="0" smtClean="0"/>
              <a:t>Status of “agreement” between SC6 and IEEE 802</a:t>
            </a:r>
          </a:p>
          <a:p>
            <a:pPr lvl="2"/>
            <a:r>
              <a:rPr lang="en-US" dirty="0" smtClean="0"/>
              <a:t>Status of WAPI, EUHT, </a:t>
            </a:r>
            <a:r>
              <a:rPr lang="en-US" dirty="0" err="1" smtClean="0"/>
              <a:t>TLSec</a:t>
            </a:r>
            <a:r>
              <a:rPr lang="en-US" dirty="0" smtClean="0"/>
              <a:t>, TEPA-AC, TAAA, </a:t>
            </a:r>
            <a:r>
              <a:rPr lang="en-US" dirty="0" err="1" smtClean="0"/>
              <a:t>TISec</a:t>
            </a:r>
            <a:r>
              <a:rPr lang="en-US" dirty="0" smtClean="0"/>
              <a:t>, …</a:t>
            </a:r>
            <a:endParaRPr lang="en-US" dirty="0" smtClean="0"/>
          </a:p>
          <a:p>
            <a:pPr lvl="1"/>
            <a:r>
              <a:rPr lang="en-US" dirty="0" smtClean="0"/>
              <a:t>Discus next steps after SC6 meeting in September in Austria</a:t>
            </a:r>
          </a:p>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Antonio in Nov 2012, as documented on pages </a:t>
            </a:r>
            <a:r>
              <a:rPr lang="en-AU" i="1" dirty="0" smtClean="0">
                <a:solidFill>
                  <a:srgbClr val="FF0000"/>
                </a:solidFill>
              </a:rPr>
              <a:t>9-11</a:t>
            </a:r>
            <a:r>
              <a:rPr lang="en-AU" i="1" dirty="0" smtClean="0"/>
              <a:t>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Atlanta in July 2012, as documented in </a:t>
            </a:r>
            <a:r>
              <a:rPr lang="en-AU" i="1" dirty="0" smtClean="0">
                <a:hlinkClick r:id="rId3"/>
              </a:rPr>
              <a:t>11-12-1303</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13</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802 </a:t>
            </a:r>
            <a:r>
              <a:rPr lang="en-AU" dirty="0" err="1" smtClean="0"/>
              <a:t>LMSC</a:t>
            </a:r>
            <a:r>
              <a:rPr lang="en-AU" dirty="0" smtClean="0"/>
              <a:t> holds the liaison to </a:t>
            </a:r>
            <a:r>
              <a:rPr lang="en-AU" dirty="0" err="1" smtClean="0"/>
              <a:t>SC6</a:t>
            </a:r>
            <a:r>
              <a:rPr lang="en-AU" dirty="0" smtClean="0"/>
              <a:t>, not 802.11 </a:t>
            </a:r>
            <a:r>
              <a:rPr lang="en-AU" dirty="0" err="1" smtClean="0"/>
              <a:t>WG</a:t>
            </a:r>
            <a:endParaRPr lang="en-AU" dirty="0" smtClean="0"/>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smtClean="0"/>
              <a:t>The IEEE 802.11 WG has liaised various Sponsor Ballot drafts to ISO/IEC JTC1/SC6</a:t>
            </a:r>
          </a:p>
        </p:txBody>
      </p:sp>
      <p:sp>
        <p:nvSpPr>
          <p:cNvPr id="16387" name="Content Placeholder 6"/>
          <p:cNvSpPr>
            <a:spLocks noGrp="1"/>
          </p:cNvSpPr>
          <p:nvPr>
            <p:ph idx="1"/>
          </p:nvPr>
        </p:nvSpPr>
        <p:spPr>
          <a:xfrm>
            <a:off x="685800" y="5181600"/>
            <a:ext cx="7772400" cy="990600"/>
          </a:xfrm>
        </p:spPr>
        <p:txBody>
          <a:bodyPr/>
          <a:lstStyle/>
          <a:p>
            <a:pPr lvl="1"/>
            <a:r>
              <a:rPr lang="en-AU" dirty="0" smtClean="0"/>
              <a:t>Normally the 802.11 WG liaises Sponsor Ballot documents. However, the WG told SC6 it would liaise 802.11ac as soon as it passed a LB; we did!</a:t>
            </a:r>
          </a:p>
          <a:p>
            <a:pPr lvl="1"/>
            <a:r>
              <a:rPr lang="en-AU" dirty="0" smtClean="0"/>
              <a:t>802.11ac D4.0 needs to liaised soon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750D55E-315D-46B7-A50E-56E32AD5479A}" type="slidenum">
              <a:rPr lang="en-US" smtClean="0"/>
              <a:pPr>
                <a:defRPr/>
              </a:pPr>
              <a:t>14</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286845419"/>
              </p:ext>
            </p:extLst>
          </p:nvPr>
        </p:nvGraphicFramePr>
        <p:xfrm>
          <a:off x="152398" y="2057400"/>
          <a:ext cx="8839202" cy="2667100"/>
        </p:xfrm>
        <a:graphic>
          <a:graphicData uri="http://schemas.openxmlformats.org/drawingml/2006/table">
            <a:tbl>
              <a:tblPr firstRow="1" bandRow="1">
                <a:tableStyleId>{073A0DAA-6AF3-43AB-8588-CEC1D06C72B9}</a:tableStyleId>
              </a:tblPr>
              <a:tblGrid>
                <a:gridCol w="762002"/>
                <a:gridCol w="1009650"/>
                <a:gridCol w="1009650"/>
                <a:gridCol w="1009650"/>
                <a:gridCol w="1009650"/>
                <a:gridCol w="1009650"/>
                <a:gridCol w="1009650"/>
                <a:gridCol w="1009650"/>
                <a:gridCol w="1009650"/>
              </a:tblGrid>
              <a:tr h="518091">
                <a:tc>
                  <a:txBody>
                    <a:bodyPr/>
                    <a:lstStyle/>
                    <a:p>
                      <a:r>
                        <a:rPr lang="en-AU" sz="1400" dirty="0" smtClean="0"/>
                        <a:t>Task Group</a:t>
                      </a:r>
                      <a:endParaRPr lang="en-AU" sz="1400" dirty="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aseline="0" dirty="0" smtClean="0"/>
                        <a:t>After San Fran</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Okinawa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
                      </a:r>
                      <a:br>
                        <a:rPr lang="en-AU" sz="1400" dirty="0" smtClean="0"/>
                      </a:br>
                      <a:r>
                        <a:rPr lang="en-AU" sz="1400" dirty="0" smtClean="0"/>
                        <a:t>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Jack.</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p>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Hawaii</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San Diego</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Palm </a:t>
                      </a:r>
                      <a:r>
                        <a:rPr lang="en-AU" sz="1400" dirty="0" err="1" smtClean="0"/>
                        <a:t>Sp</a:t>
                      </a:r>
                      <a:endParaRPr lang="en-AU" sz="1400" dirty="0" smtClean="0"/>
                    </a:p>
                  </a:txBody>
                  <a:tcPr marT="45690" marB="45690"/>
                </a:tc>
              </a:tr>
              <a:tr h="320560">
                <a:tc>
                  <a:txBody>
                    <a:bodyPr/>
                    <a:lstStyle/>
                    <a:p>
                      <a:endParaRPr lang="en-AU" sz="1400" dirty="0">
                        <a:solidFill>
                          <a:schemeClr val="bg1"/>
                        </a:solidFill>
                      </a:endParaRPr>
                    </a:p>
                  </a:txBody>
                  <a:tcPr marT="45690" marB="45690">
                    <a:solidFill>
                      <a:schemeClr val="tx1"/>
                    </a:solidFill>
                  </a:tcPr>
                </a:tc>
                <a:tc>
                  <a:txBody>
                    <a:bodyPr/>
                    <a:lstStyle/>
                    <a:p>
                      <a:pPr algn="ctr"/>
                      <a:r>
                        <a:rPr lang="en-AU" sz="1400" dirty="0" smtClean="0">
                          <a:solidFill>
                            <a:schemeClr val="bg1"/>
                          </a:solidFill>
                        </a:rPr>
                        <a:t>July 11</a:t>
                      </a:r>
                    </a:p>
                  </a:txBody>
                  <a:tcPr marT="45690" marB="45690">
                    <a:solidFill>
                      <a:schemeClr val="tx1"/>
                    </a:solidFill>
                  </a:tcPr>
                </a:tc>
                <a:tc>
                  <a:txBody>
                    <a:bodyPr/>
                    <a:lstStyle/>
                    <a:p>
                      <a:pPr algn="ctr"/>
                      <a:r>
                        <a:rPr lang="en-AU" sz="1400" dirty="0" smtClean="0">
                          <a:solidFill>
                            <a:schemeClr val="bg1"/>
                          </a:solidFill>
                        </a:rPr>
                        <a:t>Sept 11</a:t>
                      </a:r>
                    </a:p>
                  </a:txBody>
                  <a:tcPr marT="45690" marB="45690">
                    <a:solidFill>
                      <a:schemeClr val="tx1"/>
                    </a:solidFill>
                  </a:tcPr>
                </a:tc>
                <a:tc>
                  <a:txBody>
                    <a:bodyPr/>
                    <a:lstStyle/>
                    <a:p>
                      <a:pPr algn="ctr"/>
                      <a:r>
                        <a:rPr lang="en-AU" sz="1400" dirty="0" smtClean="0">
                          <a:solidFill>
                            <a:schemeClr val="bg1"/>
                          </a:solidFill>
                        </a:rPr>
                        <a:t>Nov 11</a:t>
                      </a:r>
                    </a:p>
                  </a:txBody>
                  <a:tcPr marT="45690" marB="45690">
                    <a:solidFill>
                      <a:schemeClr val="tx1"/>
                    </a:solidFill>
                  </a:tcPr>
                </a:tc>
                <a:tc>
                  <a:txBody>
                    <a:bodyPr/>
                    <a:lstStyle/>
                    <a:p>
                      <a:pPr algn="ctr"/>
                      <a:r>
                        <a:rPr lang="en-AU" sz="1400" dirty="0" smtClean="0">
                          <a:solidFill>
                            <a:schemeClr val="bg1"/>
                          </a:solidFill>
                        </a:rPr>
                        <a:t>Jan 12</a:t>
                      </a:r>
                    </a:p>
                  </a:txBody>
                  <a:tcPr marT="45690" marB="45690">
                    <a:solidFill>
                      <a:schemeClr val="tx1"/>
                    </a:solidFill>
                  </a:tcPr>
                </a:tc>
                <a:tc>
                  <a:txBody>
                    <a:bodyPr/>
                    <a:lstStyle/>
                    <a:p>
                      <a:pPr algn="ctr"/>
                      <a:r>
                        <a:rPr lang="en-AU" sz="1400" dirty="0" smtClean="0">
                          <a:solidFill>
                            <a:schemeClr val="bg1"/>
                          </a:solidFill>
                        </a:rPr>
                        <a:t>Mar</a:t>
                      </a:r>
                      <a:r>
                        <a:rPr lang="en-AU" sz="1400" baseline="0" dirty="0" smtClean="0">
                          <a:solidFill>
                            <a:schemeClr val="bg1"/>
                          </a:solidFill>
                        </a:rPr>
                        <a:t> 12</a:t>
                      </a:r>
                      <a:endParaRPr lang="en-AU" sz="1400" dirty="0" smtClean="0">
                        <a:solidFill>
                          <a:schemeClr val="bg1"/>
                        </a:solidFill>
                      </a:endParaRPr>
                    </a:p>
                  </a:txBody>
                  <a:tcPr marT="45690" marB="45690">
                    <a:solidFill>
                      <a:schemeClr val="tx1"/>
                    </a:solidFill>
                  </a:tcPr>
                </a:tc>
                <a:tc>
                  <a:txBody>
                    <a:bodyPr/>
                    <a:lstStyle/>
                    <a:p>
                      <a:pPr algn="ctr"/>
                      <a:r>
                        <a:rPr lang="en-AU" sz="1400" dirty="0" smtClean="0">
                          <a:solidFill>
                            <a:schemeClr val="bg1"/>
                          </a:solidFill>
                        </a:rPr>
                        <a:t>May 12</a:t>
                      </a:r>
                    </a:p>
                  </a:txBody>
                  <a:tcPr marT="45690" marB="45690">
                    <a:solidFill>
                      <a:schemeClr val="tx1"/>
                    </a:solidFill>
                  </a:tcPr>
                </a:tc>
                <a:tc>
                  <a:txBody>
                    <a:bodyPr/>
                    <a:lstStyle/>
                    <a:p>
                      <a:pPr algn="ctr"/>
                      <a:r>
                        <a:rPr lang="en-AU" sz="1400" dirty="0" smtClean="0">
                          <a:solidFill>
                            <a:schemeClr val="bg1"/>
                          </a:solidFill>
                        </a:rPr>
                        <a:t>July 12</a:t>
                      </a:r>
                    </a:p>
                  </a:txBody>
                  <a:tcPr marT="45690" marB="45690">
                    <a:solidFill>
                      <a:schemeClr val="tx1"/>
                    </a:solidFill>
                  </a:tcPr>
                </a:tc>
                <a:tc>
                  <a:txBody>
                    <a:bodyPr/>
                    <a:lstStyle/>
                    <a:p>
                      <a:pPr algn="ctr"/>
                      <a:r>
                        <a:rPr lang="en-AU" sz="1400" dirty="0" smtClean="0">
                          <a:solidFill>
                            <a:schemeClr val="bg1"/>
                          </a:solidFill>
                        </a:rPr>
                        <a:t>Sept 12</a:t>
                      </a:r>
                    </a:p>
                  </a:txBody>
                  <a:tcPr marT="45690" marB="45690">
                    <a:solidFill>
                      <a:schemeClr val="tx1"/>
                    </a:solidFill>
                  </a:tcPr>
                </a:tc>
              </a:tr>
              <a:tr h="304736">
                <a:tc>
                  <a:txBody>
                    <a:bodyPr/>
                    <a:lstStyle/>
                    <a:p>
                      <a:r>
                        <a:rPr lang="en-AU" sz="1400" b="1" dirty="0" err="1" smtClean="0"/>
                        <a:t>TGae</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TGaa</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endParaRPr lang="en-AU" sz="1400" dirty="0">
                        <a:solidFill>
                          <a:schemeClr val="tx1"/>
                        </a:solidFill>
                      </a:endParaRPr>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TGac</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D3.0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TGad</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r>
                        <a:rPr lang="en-AU" sz="1400" dirty="0" smtClean="0">
                          <a:solidFill>
                            <a:schemeClr val="tx1"/>
                          </a:solidFill>
                        </a:rPr>
                        <a:t>/</a:t>
                      </a: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err="1" smtClean="0">
                          <a:solidFill>
                            <a:schemeClr val="tx1"/>
                          </a:solidFill>
                        </a:rPr>
                        <a:t>D8.0</a:t>
                      </a:r>
                      <a:endParaRPr lang="en-AU" sz="1400" dirty="0">
                        <a:solidFill>
                          <a:schemeClr val="tx1"/>
                        </a:solidFill>
                      </a:endParaRPr>
                    </a:p>
                  </a:txBody>
                  <a:tcPr marT="45690" marB="45690"/>
                </a:tc>
                <a:tc>
                  <a:txBody>
                    <a:bodyPr/>
                    <a:lstStyle/>
                    <a:p>
                      <a:pPr algn="ctr"/>
                      <a:r>
                        <a:rPr lang="en-AU" sz="1400" dirty="0" smtClean="0">
                          <a:solidFill>
                            <a:schemeClr val="tx1"/>
                          </a:solidFill>
                        </a:rPr>
                        <a:t>D9.0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TGmb</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D10.0</a:t>
                      </a:r>
                      <a:endParaRPr lang="en-AU" sz="1400" dirty="0">
                        <a:solidFill>
                          <a:schemeClr val="tx1"/>
                        </a:solidFill>
                      </a:endParaRPr>
                    </a:p>
                  </a:txBody>
                  <a:tcPr marT="45690" marB="45690"/>
                </a:tc>
                <a:tc>
                  <a:txBody>
                    <a:bodyPr/>
                    <a:lstStyle/>
                    <a:p>
                      <a:pPr algn="ctr"/>
                      <a:r>
                        <a:rPr lang="en-AU" sz="1400" dirty="0" err="1" smtClean="0">
                          <a:solidFill>
                            <a:schemeClr val="tx1"/>
                          </a:solidFill>
                        </a:rPr>
                        <a:t>D12.0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TGs</a:t>
                      </a:r>
                      <a:endParaRPr lang="en-AU" sz="1400" b="1" dirty="0"/>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85800"/>
            <a:ext cx="8305800" cy="1066800"/>
          </a:xfrm>
        </p:spPr>
        <p:txBody>
          <a:bodyPr/>
          <a:lstStyle/>
          <a:p>
            <a:r>
              <a:rPr lang="en-AU" smtClean="0"/>
              <a:t>Publication of IEEE 802.11-2012 is important so we can submit it to ISO/IEC for “International” ratification</a:t>
            </a:r>
            <a:endParaRPr lang="en-US" smtClean="0"/>
          </a:p>
        </p:txBody>
      </p:sp>
      <p:sp>
        <p:nvSpPr>
          <p:cNvPr id="17411" name="Content Placeholder 2"/>
          <p:cNvSpPr>
            <a:spLocks noGrp="1"/>
          </p:cNvSpPr>
          <p:nvPr>
            <p:ph idx="1"/>
          </p:nvPr>
        </p:nvSpPr>
        <p:spPr/>
        <p:txBody>
          <a:bodyPr/>
          <a:lstStyle/>
          <a:p>
            <a:pPr lvl="1"/>
            <a:r>
              <a:rPr lang="en-AU" dirty="0" smtClean="0"/>
              <a:t>One of the issue that comes up continuously is claims that IEEE 802.11 is not “International”</a:t>
            </a:r>
          </a:p>
          <a:p>
            <a:pPr lvl="2"/>
            <a:r>
              <a:rPr lang="en-AU" dirty="0" smtClean="0"/>
              <a:t>This has been repeated continuously by various Chinese stakeholders, particularly in relation to the amendments that have not been sent to ISO/IEC</a:t>
            </a:r>
          </a:p>
          <a:p>
            <a:pPr lvl="2"/>
            <a:r>
              <a:rPr lang="en-AU" dirty="0" smtClean="0"/>
              <a:t>Interestingly, the Swiss NB rep recently agreed that IEEE 802.11 is “international” in practice</a:t>
            </a:r>
          </a:p>
          <a:p>
            <a:pPr lvl="1"/>
            <a:r>
              <a:rPr lang="en-AU" dirty="0" smtClean="0"/>
              <a:t>One way of resolving this issue is to submit IEEE 802.11-2012 to ISO/IEC JTC1 for FDIS ballot under the PSDO agreement as ISO/IEC 8802-11</a:t>
            </a:r>
          </a:p>
          <a:p>
            <a:pPr lvl="1"/>
            <a:r>
              <a:rPr lang="en-AU" dirty="0" smtClean="0"/>
              <a:t>This was done earlier this year after SC6 invited IEEE 802 to submit IEEE 802.11-2012, thus bypassing the 60 day pre-ballot in the PSDO</a:t>
            </a:r>
          </a:p>
          <a:p>
            <a:pPr lvl="2"/>
            <a:r>
              <a:rPr lang="en-AU" dirty="0" smtClean="0"/>
              <a:t>In the future it will not be possible to bypass the pre-ballot in SC6</a:t>
            </a:r>
          </a:p>
          <a:p>
            <a:pPr lvl="2"/>
            <a:r>
              <a:rPr lang="en-AU" dirty="0" smtClean="0"/>
              <a:t>The FDIS ballot is undertaken in JTC1</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AAC7B74-BBB2-4158-A9FA-B2BC16F6A65E}"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smtClean="0"/>
              <a:t>JTC1 ratified IEEE 802.11-2012 in October 2012 with only one negative vote</a:t>
            </a:r>
            <a:endParaRPr lang="en-US" dirty="0" smtClean="0"/>
          </a:p>
        </p:txBody>
      </p:sp>
      <p:sp>
        <p:nvSpPr>
          <p:cNvPr id="18435" name="Content Placeholder 2"/>
          <p:cNvSpPr>
            <a:spLocks noGrp="1"/>
          </p:cNvSpPr>
          <p:nvPr>
            <p:ph idx="1"/>
          </p:nvPr>
        </p:nvSpPr>
        <p:spPr/>
        <p:txBody>
          <a:bodyPr/>
          <a:lstStyle/>
          <a:p>
            <a:pPr lvl="1"/>
            <a:r>
              <a:rPr lang="en-AU" dirty="0" smtClean="0"/>
              <a:t>The FDIS ballot on IEEE 802.11-2012 passed</a:t>
            </a:r>
          </a:p>
          <a:p>
            <a:pPr lvl="2"/>
            <a:r>
              <a:rPr lang="en-AU" dirty="0" smtClean="0"/>
              <a:t>P members: 15 in favour out of 16 (94%) – requirement of &gt;= 66.6%</a:t>
            </a:r>
          </a:p>
          <a:p>
            <a:pPr lvl="2"/>
            <a:r>
              <a:rPr lang="en-AU" dirty="0" smtClean="0"/>
              <a:t>P &amp; O Members: 1 negative out of 20 (5%) - requirement of &lt;= 25%</a:t>
            </a:r>
          </a:p>
          <a:p>
            <a:pPr lvl="1"/>
            <a:r>
              <a:rPr lang="en-AU" dirty="0" smtClean="0"/>
              <a:t>The only NB voting no was China, with comments that asserted</a:t>
            </a:r>
          </a:p>
          <a:p>
            <a:pPr lvl="2"/>
            <a:r>
              <a:rPr lang="en-AU" dirty="0" smtClean="0"/>
              <a:t>802.11 is “</a:t>
            </a:r>
            <a:r>
              <a:rPr lang="en-US" i="1" dirty="0" smtClean="0"/>
              <a:t>Devoid of real mutual authentication</a:t>
            </a:r>
            <a:r>
              <a:rPr lang="en-US" dirty="0" smtClean="0"/>
              <a:t>”</a:t>
            </a:r>
          </a:p>
          <a:p>
            <a:pPr lvl="2"/>
            <a:r>
              <a:rPr lang="en-US" dirty="0" smtClean="0"/>
              <a:t>“</a:t>
            </a:r>
            <a:r>
              <a:rPr lang="en-US" i="1" dirty="0" smtClean="0"/>
              <a:t>WEP mechanism downgrades the security levels, and results in not resolving security problems …</a:t>
            </a:r>
            <a:r>
              <a:rPr lang="en-US" dirty="0" smtClean="0"/>
              <a:t>”</a:t>
            </a:r>
          </a:p>
          <a:p>
            <a:pPr lvl="2"/>
            <a:r>
              <a:rPr lang="en-US" dirty="0" smtClean="0"/>
              <a:t>“</a:t>
            </a:r>
            <a:r>
              <a:rPr lang="en-US" i="1" dirty="0" smtClean="0"/>
              <a:t>The protocols are not intact</a:t>
            </a:r>
            <a:r>
              <a:rPr lang="en-US" dirty="0" smtClean="0"/>
              <a:t>”</a:t>
            </a:r>
          </a:p>
          <a:p>
            <a:pPr lvl="3"/>
            <a:r>
              <a:rPr lang="en-US" dirty="0" smtClean="0"/>
              <a:t>Seems to claim that the 4 way hand shake will fail</a:t>
            </a:r>
          </a:p>
          <a:p>
            <a:pPr lvl="2"/>
            <a:r>
              <a:rPr lang="en-AU" dirty="0" smtClean="0"/>
              <a:t>IEEE 802.11-2012 does not refer to latest version of 802.1X</a:t>
            </a:r>
          </a:p>
          <a:p>
            <a:pPr lvl="3"/>
            <a:r>
              <a:rPr lang="en-AU" dirty="0" smtClean="0"/>
              <a:t>And 802.1X material referenced is not in referenced version</a:t>
            </a:r>
          </a:p>
          <a:p>
            <a:pPr lvl="2"/>
            <a:r>
              <a:rPr lang="en-US" dirty="0" smtClean="0"/>
              <a:t>“</a:t>
            </a:r>
            <a:r>
              <a:rPr lang="en-US" i="1" dirty="0" smtClean="0"/>
              <a:t>There </a:t>
            </a:r>
            <a:r>
              <a:rPr lang="en-US" i="1" dirty="0"/>
              <a:t>are numerous editorial and grammatical </a:t>
            </a:r>
            <a:r>
              <a:rPr lang="en-US" i="1" dirty="0" smtClean="0"/>
              <a:t>errors …</a:t>
            </a:r>
            <a:r>
              <a:rPr lang="en-US" dirty="0" smtClean="0"/>
              <a:t>”</a:t>
            </a:r>
          </a:p>
          <a:p>
            <a:pPr lvl="3"/>
            <a:r>
              <a:rPr lang="en-US" dirty="0" smtClean="0"/>
              <a:t>Amusingly the first example cited is incorrect</a:t>
            </a:r>
            <a:endParaRPr lang="en-AU" dirty="0" smtClean="0"/>
          </a:p>
          <a:p>
            <a:pPr lvl="1"/>
            <a:r>
              <a:rPr lang="en-AU" dirty="0" smtClean="0"/>
              <a:t> It is not known when the publication processes will be completed</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BD734D05-5C07-45FE-9A8E-249778F8C6C5}" type="slidenum">
              <a:rPr lang="en-US" smtClean="0"/>
              <a:pPr/>
              <a:t>16</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786919427"/>
              </p:ext>
            </p:extLst>
          </p:nvPr>
        </p:nvGraphicFramePr>
        <p:xfrm>
          <a:off x="7543800" y="2895600"/>
          <a:ext cx="914400" cy="771525"/>
        </p:xfrm>
        <a:graphic>
          <a:graphicData uri="http://schemas.openxmlformats.org/presentationml/2006/ole">
            <mc:AlternateContent xmlns:mc="http://schemas.openxmlformats.org/markup-compatibility/2006">
              <mc:Choice xmlns:v="urn:schemas-microsoft-com:vml" Requires="v">
                <p:oleObj spid="_x0000_s18456" name="Document" showAsIcon="1" r:id="rId3" imgW="914400" imgH="771480" progId="Word.Document.8">
                  <p:embed/>
                </p:oleObj>
              </mc:Choice>
              <mc:Fallback>
                <p:oleObj name="Document" showAsIcon="1" r:id="rId3" imgW="914400" imgH="771480" progId="Word.Document.8">
                  <p:embed/>
                  <p:pic>
                    <p:nvPicPr>
                      <p:cNvPr id="0" name=""/>
                      <p:cNvPicPr/>
                      <p:nvPr/>
                    </p:nvPicPr>
                    <p:blipFill>
                      <a:blip r:embed="rId4"/>
                      <a:stretch>
                        <a:fillRect/>
                      </a:stretch>
                    </p:blipFill>
                    <p:spPr>
                      <a:xfrm>
                        <a:off x="7543800" y="2895600"/>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685800" y="685800"/>
            <a:ext cx="8229600" cy="1066800"/>
          </a:xfrm>
        </p:spPr>
        <p:txBody>
          <a:bodyPr/>
          <a:lstStyle/>
          <a:p>
            <a:r>
              <a:rPr lang="en-AU" dirty="0" smtClean="0"/>
              <a:t>It is proposed that the comments on IEEE 802.11-2012 be forwarded to </a:t>
            </a:r>
            <a:r>
              <a:rPr lang="en-AU" dirty="0" err="1" smtClean="0"/>
              <a:t>TGmc</a:t>
            </a:r>
            <a:r>
              <a:rPr lang="en-AU" dirty="0" smtClean="0"/>
              <a:t> for processing</a:t>
            </a:r>
            <a:br>
              <a:rPr lang="en-AU" dirty="0" smtClean="0"/>
            </a:br>
            <a:endParaRPr lang="en-US" dirty="0" smtClean="0"/>
          </a:p>
        </p:txBody>
      </p:sp>
      <p:sp>
        <p:nvSpPr>
          <p:cNvPr id="19459" name="Content Placeholder 7"/>
          <p:cNvSpPr>
            <a:spLocks noGrp="1"/>
          </p:cNvSpPr>
          <p:nvPr>
            <p:ph idx="1"/>
          </p:nvPr>
        </p:nvSpPr>
        <p:spPr/>
        <p:txBody>
          <a:bodyPr/>
          <a:lstStyle/>
          <a:p>
            <a:pPr lvl="1"/>
            <a:r>
              <a:rPr lang="en-AU" dirty="0" smtClean="0"/>
              <a:t>Comments in an FDIS are not resolved in ISO/IEC but are normally handled in the maintenance process</a:t>
            </a:r>
          </a:p>
          <a:p>
            <a:pPr lvl="1"/>
            <a:r>
              <a:rPr lang="en-AU" dirty="0" smtClean="0"/>
              <a:t>Given that IEEE 802.11 WG is responsible for the maintenance process for ISO/IEC 8802-11 it is proposed that the comments be passed to </a:t>
            </a:r>
            <a:r>
              <a:rPr lang="en-AU" dirty="0" err="1" smtClean="0"/>
              <a:t>TGmc</a:t>
            </a:r>
            <a:r>
              <a:rPr lang="en-AU" dirty="0" smtClean="0"/>
              <a:t> for processing</a:t>
            </a:r>
          </a:p>
          <a:p>
            <a:pPr lvl="2"/>
            <a:r>
              <a:rPr lang="en-AU" dirty="0" smtClean="0"/>
              <a:t>Further explanation of the responsibility will come </a:t>
            </a:r>
            <a:r>
              <a:rPr lang="en-AU" dirty="0" err="1" smtClean="0"/>
              <a:t>latee</a:t>
            </a:r>
            <a:endParaRPr lang="en-AU" dirty="0" smtClean="0"/>
          </a:p>
          <a:p>
            <a:pPr lvl="1"/>
            <a:r>
              <a:rPr lang="en-AU" dirty="0" smtClean="0"/>
              <a:t>It is also proposed that this plan be included in a </a:t>
            </a:r>
            <a:r>
              <a:rPr lang="en-AU" dirty="0" err="1" smtClean="0"/>
              <a:t>liasion</a:t>
            </a:r>
            <a:r>
              <a:rPr lang="en-AU" dirty="0" smtClean="0"/>
              <a:t> statement to SC6</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7A09968B-691B-417A-88A3-1A2C4978598B}"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SC6 held a plenary meeting in Graz, Austria in Sept (same week at IEEE 802.11 WG meeting)</a:t>
            </a:r>
            <a:endParaRPr lang="en-AU" dirty="0"/>
          </a:p>
        </p:txBody>
      </p:sp>
      <p:sp>
        <p:nvSpPr>
          <p:cNvPr id="3" name="Content Placeholder 2"/>
          <p:cNvSpPr>
            <a:spLocks noGrp="1"/>
          </p:cNvSpPr>
          <p:nvPr>
            <p:ph sz="half" idx="1"/>
          </p:nvPr>
        </p:nvSpPr>
        <p:spPr/>
        <p:txBody>
          <a:bodyPr/>
          <a:lstStyle/>
          <a:p>
            <a:pPr lvl="1"/>
            <a:r>
              <a:rPr lang="en-US" dirty="0"/>
              <a:t>SC6 delegates from NBs of </a:t>
            </a:r>
            <a:endParaRPr lang="en-AU" dirty="0"/>
          </a:p>
          <a:p>
            <a:pPr lvl="2"/>
            <a:r>
              <a:rPr lang="en-US" b="0" dirty="0"/>
              <a:t>Austria </a:t>
            </a:r>
            <a:endParaRPr lang="en-AU" b="0" dirty="0"/>
          </a:p>
          <a:p>
            <a:pPr lvl="2"/>
            <a:r>
              <a:rPr lang="en-US" b="0" dirty="0"/>
              <a:t>China</a:t>
            </a:r>
            <a:endParaRPr lang="en-AU" b="0" dirty="0"/>
          </a:p>
          <a:p>
            <a:pPr lvl="2"/>
            <a:r>
              <a:rPr lang="en-US" b="0" dirty="0"/>
              <a:t>Germany</a:t>
            </a:r>
            <a:endParaRPr lang="en-AU" b="0" dirty="0"/>
          </a:p>
          <a:p>
            <a:pPr lvl="2"/>
            <a:r>
              <a:rPr lang="en-US" b="0" dirty="0"/>
              <a:t>Japan </a:t>
            </a:r>
            <a:endParaRPr lang="en-AU" b="0" dirty="0"/>
          </a:p>
          <a:p>
            <a:pPr lvl="2"/>
            <a:r>
              <a:rPr lang="en-US" b="0" dirty="0"/>
              <a:t>Hong Kong China (</a:t>
            </a:r>
            <a:r>
              <a:rPr lang="en-US" b="0" dirty="0" smtClean="0"/>
              <a:t>Correspondent) </a:t>
            </a:r>
            <a:endParaRPr lang="en-AU" b="0" dirty="0"/>
          </a:p>
          <a:p>
            <a:pPr lvl="2"/>
            <a:r>
              <a:rPr lang="en-US" b="0" dirty="0"/>
              <a:t>Korea</a:t>
            </a:r>
            <a:endParaRPr lang="en-AU" b="0" dirty="0"/>
          </a:p>
          <a:p>
            <a:pPr lvl="2"/>
            <a:r>
              <a:rPr lang="en-US" b="0" dirty="0"/>
              <a:t>Netherlands</a:t>
            </a:r>
            <a:endParaRPr lang="en-AU" b="0" dirty="0"/>
          </a:p>
          <a:p>
            <a:pPr lvl="2"/>
            <a:r>
              <a:rPr lang="en-US" b="0" dirty="0"/>
              <a:t>Spain</a:t>
            </a:r>
            <a:endParaRPr lang="en-AU" b="0" dirty="0"/>
          </a:p>
          <a:p>
            <a:pPr lvl="2"/>
            <a:r>
              <a:rPr lang="en-US" b="0" dirty="0"/>
              <a:t>Switzerland</a:t>
            </a:r>
            <a:endParaRPr lang="en-AU" b="0" dirty="0"/>
          </a:p>
          <a:p>
            <a:pPr lvl="2"/>
            <a:r>
              <a:rPr lang="en-US" b="0" dirty="0"/>
              <a:t>UK</a:t>
            </a:r>
            <a:endParaRPr lang="en-AU" b="0" dirty="0"/>
          </a:p>
          <a:p>
            <a:pPr lvl="2"/>
            <a:r>
              <a:rPr lang="en-US" b="0" dirty="0" smtClean="0"/>
              <a:t>USA</a:t>
            </a:r>
          </a:p>
          <a:p>
            <a:pPr lvl="3"/>
            <a:r>
              <a:rPr lang="en-US" dirty="0" smtClean="0"/>
              <a:t>Andrew Myles (</a:t>
            </a:r>
            <a:r>
              <a:rPr lang="en-US" dirty="0" err="1" smtClean="0"/>
              <a:t>HoD</a:t>
            </a:r>
            <a:r>
              <a:rPr lang="en-US" dirty="0" smtClean="0"/>
              <a:t>)</a:t>
            </a:r>
            <a:endParaRPr lang="en-AU" b="0" dirty="0"/>
          </a:p>
          <a:p>
            <a:r>
              <a:rPr lang="en-US" b="0" dirty="0"/>
              <a:t> </a:t>
            </a:r>
            <a:endParaRPr lang="en-AU" b="0" dirty="0"/>
          </a:p>
          <a:p>
            <a:endParaRPr lang="en-AU" dirty="0"/>
          </a:p>
        </p:txBody>
      </p:sp>
      <p:sp>
        <p:nvSpPr>
          <p:cNvPr id="7" name="Content Placeholder 6"/>
          <p:cNvSpPr>
            <a:spLocks noGrp="1"/>
          </p:cNvSpPr>
          <p:nvPr>
            <p:ph sz="half" idx="2"/>
          </p:nvPr>
        </p:nvSpPr>
        <p:spPr/>
        <p:txBody>
          <a:bodyPr/>
          <a:lstStyle/>
          <a:p>
            <a:pPr lvl="1"/>
            <a:r>
              <a:rPr lang="en-US" dirty="0"/>
              <a:t>Delegates from Liaison Organizations </a:t>
            </a:r>
            <a:endParaRPr lang="en-AU" dirty="0"/>
          </a:p>
          <a:p>
            <a:pPr lvl="2"/>
            <a:r>
              <a:rPr lang="en-US" dirty="0"/>
              <a:t>JTC1/SC21</a:t>
            </a:r>
            <a:endParaRPr lang="en-AU" dirty="0"/>
          </a:p>
          <a:p>
            <a:pPr lvl="2"/>
            <a:r>
              <a:rPr lang="en-US" dirty="0"/>
              <a:t>JTC1/SC25</a:t>
            </a:r>
            <a:endParaRPr lang="en-AU" dirty="0"/>
          </a:p>
          <a:p>
            <a:pPr lvl="2"/>
            <a:r>
              <a:rPr lang="en-US" dirty="0"/>
              <a:t>ECMA</a:t>
            </a:r>
            <a:endParaRPr lang="en-AU" dirty="0"/>
          </a:p>
          <a:p>
            <a:pPr lvl="2"/>
            <a:r>
              <a:rPr lang="en-US" dirty="0"/>
              <a:t>IEEE </a:t>
            </a:r>
            <a:r>
              <a:rPr lang="en-US" dirty="0" smtClean="0"/>
              <a:t>802</a:t>
            </a:r>
          </a:p>
          <a:p>
            <a:pPr lvl="3"/>
            <a:r>
              <a:rPr lang="en-US" dirty="0" smtClean="0"/>
              <a:t>Bruce Kraemer (</a:t>
            </a:r>
            <a:r>
              <a:rPr lang="en-US" dirty="0" err="1" smtClean="0"/>
              <a:t>HoD</a:t>
            </a:r>
            <a:r>
              <a:rPr lang="en-US" dirty="0" smtClean="0"/>
              <a:t>)</a:t>
            </a:r>
          </a:p>
          <a:p>
            <a:pPr lvl="3"/>
            <a:r>
              <a:rPr lang="en-US" dirty="0" smtClean="0"/>
              <a:t>Dan Harkins</a:t>
            </a:r>
            <a:endParaRPr lang="en-AU" dirty="0"/>
          </a:p>
          <a:p>
            <a:pPr lvl="2"/>
            <a:r>
              <a:rPr lang="en-US" dirty="0" smtClean="0"/>
              <a:t>IEEE</a:t>
            </a:r>
          </a:p>
          <a:p>
            <a:pPr lvl="3"/>
            <a:r>
              <a:rPr lang="en-US" dirty="0" smtClean="0"/>
              <a:t>Jodi </a:t>
            </a:r>
            <a:r>
              <a:rPr lang="en-US" dirty="0" err="1" smtClean="0"/>
              <a:t>Haasz</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9180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mtClean="0"/>
              <a:t>SC6 held a plenary meeting in Graz, Austria in Sept (same week at IEEE 802.11 WG meeting)</a:t>
            </a:r>
            <a:endParaRPr lang="en-AU" dirty="0"/>
          </a:p>
        </p:txBody>
      </p:sp>
      <p:sp>
        <p:nvSpPr>
          <p:cNvPr id="3" name="Content Placeholder 2"/>
          <p:cNvSpPr>
            <a:spLocks noGrp="1"/>
          </p:cNvSpPr>
          <p:nvPr>
            <p:ph sz="half" idx="1"/>
          </p:nvPr>
        </p:nvSpPr>
        <p:spPr/>
        <p:txBody>
          <a:bodyPr/>
          <a:lstStyle/>
          <a:p>
            <a:pPr lvl="1"/>
            <a:r>
              <a:rPr lang="en-US" dirty="0" smtClean="0"/>
              <a:t>In SC6/WG1 the attendance count on day 1 was:</a:t>
            </a:r>
            <a:endParaRPr lang="en-AU" dirty="0" smtClean="0"/>
          </a:p>
          <a:p>
            <a:pPr lvl="2"/>
            <a:r>
              <a:rPr lang="en-US" dirty="0" smtClean="0"/>
              <a:t>China 14 ← </a:t>
            </a:r>
            <a:r>
              <a:rPr lang="en-US" dirty="0"/>
              <a:t>l</a:t>
            </a:r>
            <a:r>
              <a:rPr lang="en-US" dirty="0" smtClean="0"/>
              <a:t>argest group</a:t>
            </a:r>
            <a:endParaRPr lang="en-AU" dirty="0" smtClean="0"/>
          </a:p>
          <a:p>
            <a:pPr lvl="2"/>
            <a:r>
              <a:rPr lang="en-US" dirty="0" smtClean="0"/>
              <a:t>IEEE 3</a:t>
            </a:r>
            <a:endParaRPr lang="en-AU" dirty="0" smtClean="0"/>
          </a:p>
          <a:p>
            <a:pPr lvl="2"/>
            <a:r>
              <a:rPr lang="en-US" dirty="0" smtClean="0"/>
              <a:t>Korea 8</a:t>
            </a:r>
            <a:endParaRPr lang="en-AU" dirty="0" smtClean="0"/>
          </a:p>
          <a:p>
            <a:pPr lvl="2"/>
            <a:r>
              <a:rPr lang="en-US" dirty="0" smtClean="0"/>
              <a:t>HK 1</a:t>
            </a:r>
            <a:endParaRPr lang="en-AU" dirty="0" smtClean="0"/>
          </a:p>
          <a:p>
            <a:pPr lvl="2"/>
            <a:r>
              <a:rPr lang="en-US" dirty="0" smtClean="0"/>
              <a:t>Germany 1</a:t>
            </a:r>
            <a:endParaRPr lang="en-AU" dirty="0" smtClean="0"/>
          </a:p>
          <a:p>
            <a:pPr lvl="2"/>
            <a:r>
              <a:rPr lang="en-US" dirty="0" smtClean="0"/>
              <a:t>Japan 1</a:t>
            </a:r>
            <a:endParaRPr lang="en-AU" dirty="0" smtClean="0"/>
          </a:p>
          <a:p>
            <a:pPr lvl="2"/>
            <a:r>
              <a:rPr lang="en-US" dirty="0" smtClean="0"/>
              <a:t>Netherlands 2</a:t>
            </a:r>
            <a:endParaRPr lang="en-AU" dirty="0" smtClean="0"/>
          </a:p>
          <a:p>
            <a:pPr lvl="2"/>
            <a:r>
              <a:rPr lang="en-US" dirty="0" smtClean="0"/>
              <a:t>Switzerland 1</a:t>
            </a:r>
            <a:endParaRPr lang="en-AU" dirty="0" smtClean="0"/>
          </a:p>
          <a:p>
            <a:pPr lvl="2"/>
            <a:r>
              <a:rPr lang="en-US" dirty="0" smtClean="0"/>
              <a:t>US 1</a:t>
            </a:r>
            <a:endParaRPr lang="en-AU" dirty="0" smtClean="0"/>
          </a:p>
          <a:p>
            <a:pPr lvl="2"/>
            <a:r>
              <a:rPr lang="en-US" dirty="0" smtClean="0"/>
              <a:t>UK 1</a:t>
            </a:r>
            <a:endParaRPr lang="en-AU" dirty="0" smtClean="0"/>
          </a:p>
          <a:p>
            <a:pPr lvl="2"/>
            <a:r>
              <a:rPr lang="en-US" dirty="0" smtClean="0"/>
              <a:t>Austria 1</a:t>
            </a:r>
            <a:endParaRPr lang="en-AU" dirty="0" smtClean="0"/>
          </a:p>
          <a:p>
            <a:endParaRPr lang="en-AU" dirty="0"/>
          </a:p>
        </p:txBody>
      </p:sp>
      <p:sp>
        <p:nvSpPr>
          <p:cNvPr id="7" name="Content Placeholder 6"/>
          <p:cNvSpPr>
            <a:spLocks noGrp="1"/>
          </p:cNvSpPr>
          <p:nvPr>
            <p:ph sz="half" idx="2"/>
          </p:nvPr>
        </p:nvSpPr>
        <p:spPr/>
        <p:txBody>
          <a:bodyPr/>
          <a:lstStyle/>
          <a:p>
            <a:pPr lvl="1"/>
            <a:r>
              <a:rPr lang="en-AU" dirty="0" smtClean="0"/>
              <a:t>A large number of NBs continued their tradition of not attending</a:t>
            </a:r>
          </a:p>
          <a:p>
            <a:pPr lvl="2"/>
            <a:r>
              <a:rPr lang="en-US" dirty="0" smtClean="0"/>
              <a:t>Belgium</a:t>
            </a:r>
            <a:endParaRPr lang="en-AU" dirty="0" smtClean="0"/>
          </a:p>
          <a:p>
            <a:pPr lvl="2"/>
            <a:r>
              <a:rPr lang="en-US" dirty="0" smtClean="0"/>
              <a:t>Canada    </a:t>
            </a:r>
            <a:endParaRPr lang="en-AU" dirty="0" smtClean="0"/>
          </a:p>
          <a:p>
            <a:pPr lvl="2"/>
            <a:r>
              <a:rPr lang="en-US" dirty="0" smtClean="0"/>
              <a:t>Czech Republic    </a:t>
            </a:r>
            <a:endParaRPr lang="en-AU" dirty="0" smtClean="0"/>
          </a:p>
          <a:p>
            <a:pPr lvl="2"/>
            <a:r>
              <a:rPr lang="en-US" dirty="0" smtClean="0"/>
              <a:t>Finland   </a:t>
            </a:r>
            <a:endParaRPr lang="en-AU" dirty="0" smtClean="0"/>
          </a:p>
          <a:p>
            <a:pPr lvl="2"/>
            <a:r>
              <a:rPr lang="en-US" dirty="0" smtClean="0"/>
              <a:t>Greece    </a:t>
            </a:r>
            <a:endParaRPr lang="en-AU" dirty="0" smtClean="0"/>
          </a:p>
          <a:p>
            <a:pPr lvl="2"/>
            <a:r>
              <a:rPr lang="en-US" dirty="0" smtClean="0"/>
              <a:t>Kazakhstan </a:t>
            </a:r>
            <a:endParaRPr lang="en-AU" dirty="0" smtClean="0"/>
          </a:p>
          <a:p>
            <a:pPr lvl="2"/>
            <a:r>
              <a:rPr lang="en-US" dirty="0" smtClean="0"/>
              <a:t>Kenya    </a:t>
            </a:r>
            <a:endParaRPr lang="en-AU" dirty="0" smtClean="0"/>
          </a:p>
          <a:p>
            <a:pPr lvl="2"/>
            <a:r>
              <a:rPr lang="en-US" dirty="0" smtClean="0"/>
              <a:t>Luxembourg    </a:t>
            </a:r>
            <a:endParaRPr lang="en-AU" dirty="0" smtClean="0"/>
          </a:p>
          <a:p>
            <a:pPr lvl="2"/>
            <a:r>
              <a:rPr lang="en-US" dirty="0" smtClean="0"/>
              <a:t>Russian Federation    </a:t>
            </a:r>
            <a:endParaRPr lang="en-AU" dirty="0" smtClean="0"/>
          </a:p>
          <a:p>
            <a:pPr lvl="2"/>
            <a:r>
              <a:rPr lang="en-US" dirty="0" smtClean="0"/>
              <a:t>Tunisia </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94543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San Antonio in Nov 2012</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Nov 2012,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SC6/WG1 had a varied agenda in Graz in Sept 12</a:t>
            </a:r>
            <a:endParaRPr lang="en-AU" dirty="0"/>
          </a:p>
        </p:txBody>
      </p:sp>
      <p:sp>
        <p:nvSpPr>
          <p:cNvPr id="3" name="Content Placeholder 2"/>
          <p:cNvSpPr>
            <a:spLocks noGrp="1"/>
          </p:cNvSpPr>
          <p:nvPr>
            <p:ph sz="half" idx="1"/>
          </p:nvPr>
        </p:nvSpPr>
        <p:spPr>
          <a:xfrm>
            <a:off x="685800" y="1828800"/>
            <a:ext cx="3810000" cy="4114800"/>
          </a:xfrm>
        </p:spPr>
        <p:txBody>
          <a:bodyPr/>
          <a:lstStyle/>
          <a:p>
            <a:pPr lvl="1"/>
            <a:r>
              <a:rPr lang="en-AU" dirty="0" smtClean="0"/>
              <a:t>1. Welcome</a:t>
            </a:r>
          </a:p>
          <a:p>
            <a:pPr lvl="1"/>
            <a:r>
              <a:rPr lang="en-AU" dirty="0" smtClean="0"/>
              <a:t>2. Roll Call of Delegates</a:t>
            </a:r>
          </a:p>
          <a:p>
            <a:pPr lvl="1"/>
            <a:r>
              <a:rPr lang="en-AU" dirty="0" smtClean="0"/>
              <a:t>3. Approval of Agenda</a:t>
            </a:r>
          </a:p>
          <a:p>
            <a:pPr lvl="1"/>
            <a:r>
              <a:rPr lang="en-AU" dirty="0" smtClean="0"/>
              <a:t>4. Meeting Report on the SC6/WG1 Guangzhou Meeting</a:t>
            </a:r>
          </a:p>
          <a:p>
            <a:pPr lvl="1"/>
            <a:r>
              <a:rPr lang="en-AU" dirty="0" smtClean="0"/>
              <a:t>5. SC6 WG1 Active Work Items</a:t>
            </a:r>
          </a:p>
          <a:p>
            <a:pPr lvl="2"/>
            <a:r>
              <a:rPr lang="en-AU" dirty="0" smtClean="0"/>
              <a:t>5.1 Acoustic Local Area Network</a:t>
            </a:r>
          </a:p>
          <a:p>
            <a:pPr lvl="2"/>
            <a:r>
              <a:rPr lang="en-AU" dirty="0" smtClean="0"/>
              <a:t>5.2 Wireless Power Transfer PLC Standards</a:t>
            </a:r>
          </a:p>
          <a:p>
            <a:pPr lvl="2"/>
            <a:r>
              <a:rPr lang="en-AU" dirty="0" smtClean="0"/>
              <a:t>5.3 Study Group Report on PLC Harmonization</a:t>
            </a:r>
          </a:p>
          <a:p>
            <a:pPr lvl="2"/>
            <a:r>
              <a:rPr lang="en-AU" dirty="0" smtClean="0"/>
              <a:t>5.4 Ubiquitous Green Community Control Network Protocol</a:t>
            </a:r>
          </a:p>
          <a:p>
            <a:pPr lvl="2"/>
            <a:r>
              <a:rPr lang="en-AU" dirty="0" smtClean="0"/>
              <a:t>5.5 NFC</a:t>
            </a:r>
          </a:p>
          <a:p>
            <a:pPr lvl="1"/>
            <a:endParaRPr lang="en-AU" dirty="0" smtClean="0"/>
          </a:p>
        </p:txBody>
      </p:sp>
      <p:sp>
        <p:nvSpPr>
          <p:cNvPr id="6" name="Content Placeholder 5"/>
          <p:cNvSpPr>
            <a:spLocks noGrp="1"/>
          </p:cNvSpPr>
          <p:nvPr>
            <p:ph sz="half" idx="2"/>
          </p:nvPr>
        </p:nvSpPr>
        <p:spPr>
          <a:xfrm>
            <a:off x="4648200" y="1828800"/>
            <a:ext cx="3810000" cy="4114800"/>
          </a:xfrm>
        </p:spPr>
        <p:txBody>
          <a:bodyPr/>
          <a:lstStyle/>
          <a:p>
            <a:pPr lvl="1"/>
            <a:r>
              <a:rPr lang="en-AU" b="1" dirty="0"/>
              <a:t>5.6 IEEE 802 Liaison</a:t>
            </a:r>
          </a:p>
          <a:p>
            <a:pPr lvl="2"/>
            <a:r>
              <a:rPr lang="en-AU" b="1" dirty="0" smtClean="0"/>
              <a:t>5.6.1 Liaison Statement</a:t>
            </a:r>
          </a:p>
          <a:p>
            <a:pPr lvl="2"/>
            <a:r>
              <a:rPr lang="en-AU" b="1" dirty="0" smtClean="0"/>
              <a:t>5.6.2 IEEE Agreement</a:t>
            </a:r>
          </a:p>
          <a:p>
            <a:pPr lvl="1"/>
            <a:r>
              <a:rPr lang="en-AU" dirty="0" smtClean="0"/>
              <a:t>5.7 Liaison report from </a:t>
            </a:r>
            <a:r>
              <a:rPr lang="en-AU" dirty="0" err="1" smtClean="0"/>
              <a:t>Ecma</a:t>
            </a:r>
            <a:endParaRPr lang="en-AU" dirty="0" smtClean="0"/>
          </a:p>
          <a:p>
            <a:pPr lvl="1"/>
            <a:r>
              <a:rPr lang="en-AU" dirty="0" smtClean="0"/>
              <a:t>5.8 Revision</a:t>
            </a:r>
          </a:p>
          <a:p>
            <a:pPr lvl="1"/>
            <a:r>
              <a:rPr lang="en-AU" dirty="0" smtClean="0"/>
              <a:t>5.9 Others</a:t>
            </a:r>
          </a:p>
          <a:p>
            <a:pPr lvl="2"/>
            <a:r>
              <a:rPr lang="en-AU" b="1" dirty="0" smtClean="0"/>
              <a:t>5.9.1 </a:t>
            </a:r>
            <a:r>
              <a:rPr lang="en-AU" b="1" dirty="0" err="1" smtClean="0"/>
              <a:t>TePA</a:t>
            </a:r>
            <a:r>
              <a:rPr lang="en-AU" b="1" dirty="0" smtClean="0"/>
              <a:t>-AC</a:t>
            </a:r>
          </a:p>
          <a:p>
            <a:pPr lvl="2"/>
            <a:r>
              <a:rPr lang="en-AU" b="1" dirty="0" smtClean="0"/>
              <a:t>5.9.2 </a:t>
            </a:r>
            <a:r>
              <a:rPr lang="en-AU" b="1" dirty="0" err="1" smtClean="0"/>
              <a:t>TLSec</a:t>
            </a:r>
            <a:endParaRPr lang="en-AU" b="1" dirty="0" smtClean="0"/>
          </a:p>
          <a:p>
            <a:pPr lvl="2"/>
            <a:r>
              <a:rPr lang="en-AU" b="1" dirty="0" smtClean="0"/>
              <a:t>5.9.3 LRWN</a:t>
            </a:r>
          </a:p>
          <a:p>
            <a:pPr lvl="2"/>
            <a:r>
              <a:rPr lang="en-AU" b="1" dirty="0" smtClean="0"/>
              <a:t>5.9.4 WLAN</a:t>
            </a:r>
          </a:p>
          <a:p>
            <a:pPr lvl="2"/>
            <a:r>
              <a:rPr lang="en-AU" dirty="0" smtClean="0"/>
              <a:t>5.9.6 Procedures</a:t>
            </a:r>
          </a:p>
          <a:p>
            <a:pPr lvl="1"/>
            <a:r>
              <a:rPr lang="en-AU" dirty="0" smtClean="0"/>
              <a:t>6. Development, Review, &amp; Approval of Draft WG1 Resolutions</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255362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AU" dirty="0" smtClean="0"/>
              <a:t>In Feb 12, SC6 approved a table with proposed dispositions for various ISO/IEC 8802 standards</a:t>
            </a:r>
            <a:endParaRPr lang="en-US" dirty="0" smtClean="0"/>
          </a:p>
        </p:txBody>
      </p:sp>
      <p:sp>
        <p:nvSpPr>
          <p:cNvPr id="36867" name="Content Placeholder 2"/>
          <p:cNvSpPr>
            <a:spLocks noGrp="1"/>
          </p:cNvSpPr>
          <p:nvPr>
            <p:ph idx="1"/>
          </p:nvPr>
        </p:nvSpPr>
        <p:spPr/>
        <p:txBody>
          <a:bodyPr/>
          <a:lstStyle/>
          <a:p>
            <a:pPr lvl="1"/>
            <a:r>
              <a:rPr lang="en-AU" dirty="0" smtClean="0"/>
              <a:t>In June 2011, the UK NB made a proposal to “clean up” various IEEE 802 related documented in ISOIEC</a:t>
            </a:r>
          </a:p>
          <a:p>
            <a:pPr lvl="1"/>
            <a:r>
              <a:rPr lang="en-AU" dirty="0" smtClean="0"/>
              <a:t>In Feb 2012, the IEEE 802 delegation presented a liaison that was in response to a UK NB proposal for the disposition of various ISO/IEC 8802 standards</a:t>
            </a:r>
          </a:p>
          <a:p>
            <a:pPr lvl="2"/>
            <a:r>
              <a:rPr lang="en-AU" dirty="0" smtClean="0"/>
              <a:t>See N15106</a:t>
            </a:r>
          </a:p>
          <a:p>
            <a:pPr lvl="1"/>
            <a:r>
              <a:rPr lang="en-AU" dirty="0" smtClean="0"/>
              <a:t>It was ultimately agreed that the table of proposed dispositions proposed by IEEE 802 in the liaison should be accepted</a:t>
            </a:r>
          </a:p>
          <a:p>
            <a:pPr lvl="2"/>
            <a:r>
              <a:rPr lang="en-AU" dirty="0" smtClean="0"/>
              <a:t>Resolution 6.1.7: </a:t>
            </a:r>
            <a:r>
              <a:rPr lang="en-US" i="1" dirty="0" smtClean="0"/>
              <a:t>Noting the liaison response from IEEE 802 in 6N15106, SC6 instructs its Secretariat to revise the SC 6 Program of Work based on the table below</a:t>
            </a:r>
            <a:r>
              <a:rPr lang="en-AU" i="1" dirty="0" smtClean="0"/>
              <a:t> </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F99ABD16-0F8D-4817-9485-802F3D2FDEEA}" type="slidenum">
              <a:rPr lang="en-US" smtClean="0"/>
              <a:pPr>
                <a:defRPr/>
              </a:pPr>
              <a:t>21</a:t>
            </a:fld>
            <a:endParaRPr lang="en-US"/>
          </a:p>
        </p:txBody>
      </p:sp>
      <p:graphicFrame>
        <p:nvGraphicFramePr>
          <p:cNvPr id="36870" name="Object 7"/>
          <p:cNvGraphicFramePr>
            <a:graphicFrameLocks noChangeAspect="1"/>
          </p:cNvGraphicFramePr>
          <p:nvPr>
            <p:extLst>
              <p:ext uri="{D42A27DB-BD31-4B8C-83A1-F6EECF244321}">
                <p14:modId xmlns:p14="http://schemas.microsoft.com/office/powerpoint/2010/main" val="1841327367"/>
              </p:ext>
            </p:extLst>
          </p:nvPr>
        </p:nvGraphicFramePr>
        <p:xfrm>
          <a:off x="2209800" y="3552825"/>
          <a:ext cx="914400" cy="714375"/>
        </p:xfrm>
        <a:graphic>
          <a:graphicData uri="http://schemas.openxmlformats.org/presentationml/2006/ole">
            <mc:AlternateContent xmlns:mc="http://schemas.openxmlformats.org/markup-compatibility/2006">
              <mc:Choice xmlns:v="urn:schemas-microsoft-com:vml" Requires="v">
                <p:oleObj spid="_x0000_s94229"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552825"/>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23756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smtClean="0"/>
              <a:t>In Feb 12, SC6 approved a table with proposed dispositions for various ISO/IEC 8802 standards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D930AEB-DDB8-44BF-B34B-7A0540B0CACE}" type="slidenum">
              <a:rPr lang="en-US" smtClean="0"/>
              <a:pPr>
                <a:defRPr/>
              </a:pPr>
              <a:t>22</a:t>
            </a:fld>
            <a:endParaRPr lang="en-US"/>
          </a:p>
        </p:txBody>
      </p:sp>
      <p:graphicFrame>
        <p:nvGraphicFramePr>
          <p:cNvPr id="6" name="Table 5"/>
          <p:cNvGraphicFramePr>
            <a:graphicFrameLocks noGrp="1"/>
          </p:cNvGraphicFramePr>
          <p:nvPr/>
        </p:nvGraphicFramePr>
        <p:xfrm>
          <a:off x="76200" y="1524000"/>
          <a:ext cx="8915400" cy="4906960"/>
        </p:xfrm>
        <a:graphic>
          <a:graphicData uri="http://schemas.openxmlformats.org/drawingml/2006/table">
            <a:tbl>
              <a:tblPr/>
              <a:tblGrid>
                <a:gridCol w="762000"/>
                <a:gridCol w="838200"/>
                <a:gridCol w="533400"/>
                <a:gridCol w="2286000"/>
                <a:gridCol w="4495800"/>
              </a:tblGrid>
              <a:tr h="190488">
                <a:tc>
                  <a:txBody>
                    <a:bodyPr/>
                    <a:lstStyle/>
                    <a:p>
                      <a:pPr marL="0" marR="0">
                        <a:spcBef>
                          <a:spcPts val="0"/>
                        </a:spcBef>
                        <a:spcAft>
                          <a:spcPts val="0"/>
                        </a:spcAft>
                      </a:pPr>
                      <a:r>
                        <a:rPr lang="en-US" sz="1200" b="1" dirty="0">
                          <a:latin typeface="+mj-lt"/>
                          <a:ea typeface="Batang"/>
                        </a:rPr>
                        <a:t>Project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Number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Year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Name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Recommendation</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92">
                <a:tc>
                  <a:txBody>
                    <a:bodyPr/>
                    <a:lstStyle/>
                    <a:p>
                      <a:pPr marL="0" marR="0">
                        <a:spcBef>
                          <a:spcPts val="0"/>
                        </a:spcBef>
                        <a:spcAft>
                          <a:spcPts val="0"/>
                        </a:spcAft>
                      </a:pPr>
                      <a:r>
                        <a:rPr lang="en-US" sz="1200" dirty="0">
                          <a:latin typeface="+mj-lt"/>
                          <a:ea typeface="Batang"/>
                        </a:rPr>
                        <a:t>05.01.00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Overview</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text for a replacement when the current 802 </a:t>
                      </a:r>
                      <a:r>
                        <a:rPr lang="en-US" sz="1200" dirty="0" err="1">
                          <a:latin typeface="+mj-lt"/>
                          <a:ea typeface="Batang"/>
                        </a:rPr>
                        <a:t>O&amp;A</a:t>
                      </a:r>
                      <a:r>
                        <a:rPr lang="en-US" sz="1200" dirty="0">
                          <a:latin typeface="+mj-lt"/>
                          <a:ea typeface="Batang"/>
                        </a:rPr>
                        <a:t> revision project is complete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Cooperative agreement with IEEE 802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latin typeface="+mj-lt"/>
                          <a:ea typeface="Batang"/>
                        </a:rPr>
                        <a:t>Cancel</a:t>
                      </a:r>
                      <a:r>
                        <a:rPr lang="en-US" sz="1200" dirty="0">
                          <a:latin typeface="+mj-lt"/>
                          <a:ea typeface="Batang"/>
                        </a:rPr>
                        <a:t> project</a:t>
                      </a:r>
                      <a:r>
                        <a:rPr lang="en-US" sz="1200" dirty="0" smtClean="0">
                          <a:latin typeface="+mj-lt"/>
                          <a:ea typeface="Batang"/>
                        </a:rPr>
                        <a:t>. Delete </a:t>
                      </a:r>
                      <a:r>
                        <a:rPr lang="en-US" sz="1200" dirty="0">
                          <a:latin typeface="+mj-lt"/>
                          <a:ea typeface="Batang"/>
                        </a:rPr>
                        <a:t>the draft.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05.02.00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Logical Link Control 90.93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05.03.00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CSMA/CD Edn. 6</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802.3 is ratified by ISO/</a:t>
                      </a:r>
                      <a:r>
                        <a:rPr lang="en-US" sz="1200" dirty="0" err="1">
                          <a:latin typeface="+mj-lt"/>
                          <a:ea typeface="Batang"/>
                        </a:rPr>
                        <a:t>IEC</a:t>
                      </a:r>
                      <a:r>
                        <a:rPr lang="en-US" sz="1200" dirty="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Token Ring. Edn.3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05.11.00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LANS. Wireless MAC/PHY specifications Edn. 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802.11 is ratified by ISO/</a:t>
                      </a:r>
                      <a:r>
                        <a:rPr lang="en-US" sz="1200" dirty="0" err="1">
                          <a:latin typeface="+mj-lt"/>
                          <a:ea typeface="Batang"/>
                        </a:rPr>
                        <a:t>IEC</a:t>
                      </a:r>
                      <a:endParaRPr lang="en-US" sz="1200" dirty="0">
                        <a:latin typeface="+mj-lt"/>
                        <a:ea typeface="Batang"/>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LLC Addresses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05.22.01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11802-2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Standard group MAC addresses </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63">
                <a:tc>
                  <a:txBody>
                    <a:bodyPr/>
                    <a:lstStyle/>
                    <a:p>
                      <a:pPr marL="0" marR="0">
                        <a:spcBef>
                          <a:spcPts val="0"/>
                        </a:spcBef>
                        <a:spcAft>
                          <a:spcPts val="0"/>
                        </a:spcAft>
                      </a:pPr>
                      <a:r>
                        <a:rPr lang="en-US" sz="1200" dirty="0">
                          <a:latin typeface="+mj-lt"/>
                          <a:ea typeface="Batang"/>
                        </a:rPr>
                        <a:t>05.25.00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1997</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Media Access Control (MAC) Bridging of Ethernet v2.0 in Local Area Network</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05.31.00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15802-1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service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based upon </a:t>
                      </a:r>
                      <a:r>
                        <a:rPr lang="en-US" sz="1200" dirty="0" err="1">
                          <a:latin typeface="+mj-lt"/>
                          <a:ea typeface="Batang"/>
                        </a:rPr>
                        <a:t>802.1AC</a:t>
                      </a:r>
                      <a:r>
                        <a:rPr lang="en-US" sz="1200" dirty="0">
                          <a:latin typeface="+mj-lt"/>
                          <a:ea typeface="Batang"/>
                        </a:rPr>
                        <a: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09">
                <a:tc>
                  <a:txBody>
                    <a:bodyPr/>
                    <a:lstStyle/>
                    <a:p>
                      <a:pPr marL="0" marR="0">
                        <a:spcBef>
                          <a:spcPts val="0"/>
                        </a:spcBef>
                        <a:spcAft>
                          <a:spcPts val="0"/>
                        </a:spcAft>
                      </a:pPr>
                      <a:r>
                        <a:rPr lang="en-US" sz="1200" dirty="0">
                          <a:latin typeface="+mj-lt"/>
                          <a:ea typeface="Batang"/>
                        </a:rPr>
                        <a:t>05.33.00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15802-3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bridges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at a future date based upon either </a:t>
                      </a:r>
                      <a:r>
                        <a:rPr lang="en-US" sz="1200" dirty="0" err="1">
                          <a:latin typeface="+mj-lt"/>
                          <a:ea typeface="Batang"/>
                        </a:rPr>
                        <a:t>802.1D</a:t>
                      </a:r>
                      <a:r>
                        <a:rPr lang="en-US" sz="1200" dirty="0">
                          <a:latin typeface="+mj-lt"/>
                          <a:ea typeface="Batang"/>
                        </a:rPr>
                        <a:t>-2005 or </a:t>
                      </a:r>
                      <a:r>
                        <a:rPr lang="en-US" sz="1200" dirty="0" err="1">
                          <a:latin typeface="+mj-lt"/>
                          <a:ea typeface="Batang"/>
                        </a:rPr>
                        <a:t>802.1Q</a:t>
                      </a: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417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685800"/>
            <a:ext cx="7924800" cy="1066800"/>
          </a:xfrm>
        </p:spPr>
        <p:txBody>
          <a:bodyPr/>
          <a:lstStyle/>
          <a:p>
            <a:r>
              <a:rPr lang="en-AU" dirty="0" smtClean="0"/>
              <a:t>The proposal that only IEEE 802 “maintain, alter &amp; extend” 8802 standards was controversial in Feb 12</a:t>
            </a:r>
            <a:endParaRPr lang="en-US" dirty="0" smtClean="0"/>
          </a:p>
        </p:txBody>
      </p:sp>
      <p:sp>
        <p:nvSpPr>
          <p:cNvPr id="39939" name="Content Placeholder 2"/>
          <p:cNvSpPr>
            <a:spLocks noGrp="1"/>
          </p:cNvSpPr>
          <p:nvPr>
            <p:ph idx="1"/>
          </p:nvPr>
        </p:nvSpPr>
        <p:spPr/>
        <p:txBody>
          <a:bodyPr/>
          <a:lstStyle/>
          <a:p>
            <a:pPr lvl="1"/>
            <a:r>
              <a:rPr lang="en-AU" dirty="0" smtClean="0"/>
              <a:t>The IEEE 802 liaison also indicated that IEEE 802 would be willing to submit standards (particularly 802.1 and 802.3) to ISO/IEC under certain conditions </a:t>
            </a:r>
          </a:p>
          <a:p>
            <a:pPr lvl="2"/>
            <a:r>
              <a:rPr lang="en-US" i="1" dirty="0" smtClean="0"/>
              <a:t>“…it is essential that ISO/IEC JTC1/SC6 agrees that the responsibility to maintain, alter or extend the functionality of IEEE 802 standards ratified by ISO/IEC remains solely with IEEE 802”</a:t>
            </a:r>
            <a:endParaRPr lang="en-AU" i="1" dirty="0" smtClean="0"/>
          </a:p>
          <a:p>
            <a:pPr lvl="1"/>
            <a:r>
              <a:rPr lang="en-AU" dirty="0" smtClean="0"/>
              <a:t>This condition was particularly controversial among most NBs</a:t>
            </a:r>
          </a:p>
          <a:p>
            <a:pPr lvl="1"/>
            <a:r>
              <a:rPr lang="en-AU" dirty="0" smtClean="0"/>
              <a:t>The main issue of contention appeared to revolve around the definition of “</a:t>
            </a:r>
            <a:r>
              <a:rPr lang="en-AU" dirty="0" smtClean="0"/>
              <a:t>extend”</a:t>
            </a:r>
          </a:p>
          <a:p>
            <a:pPr lvl="1"/>
            <a:r>
              <a:rPr lang="en-AU" dirty="0"/>
              <a:t>M</a:t>
            </a:r>
            <a:r>
              <a:rPr lang="en-AU" dirty="0" smtClean="0"/>
              <a:t>any </a:t>
            </a:r>
            <a:r>
              <a:rPr lang="en-AU" dirty="0" smtClean="0"/>
              <a:t>NBs </a:t>
            </a:r>
            <a:r>
              <a:rPr lang="en-AU" dirty="0" smtClean="0"/>
              <a:t>were concerned it was a restriction on SC6’s </a:t>
            </a:r>
            <a:r>
              <a:rPr lang="en-AU" dirty="0" smtClean="0"/>
              <a:t>ability to do their normal </a:t>
            </a:r>
            <a:r>
              <a:rPr lang="en-AU" dirty="0" smtClean="0"/>
              <a:t>work</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9189968E-FE8B-4207-9FC4-13100D8F8563}" type="slidenum">
              <a:rPr lang="en-US" smtClean="0"/>
              <a:pPr>
                <a:defRPr/>
              </a:pPr>
              <a:t>23</a:t>
            </a:fld>
            <a:endParaRPr lang="en-US"/>
          </a:p>
        </p:txBody>
      </p:sp>
    </p:spTree>
    <p:extLst>
      <p:ext uri="{BB962C8B-B14F-4D97-AF65-F5344CB8AC3E}">
        <p14:creationId xmlns:p14="http://schemas.microsoft.com/office/powerpoint/2010/main" val="167346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AU" dirty="0" smtClean="0"/>
              <a:t>In Feb 12, SC6 </a:t>
            </a:r>
            <a:r>
              <a:rPr lang="en-AU" dirty="0" smtClean="0"/>
              <a:t>ultimately decided on a process to help resolve issues related to the IEEE 802 proposal</a:t>
            </a:r>
            <a:endParaRPr lang="en-US" dirty="0" smtClean="0"/>
          </a:p>
        </p:txBody>
      </p:sp>
      <p:sp>
        <p:nvSpPr>
          <p:cNvPr id="41987" name="Content Placeholder 2"/>
          <p:cNvSpPr>
            <a:spLocks noGrp="1"/>
          </p:cNvSpPr>
          <p:nvPr>
            <p:ph idx="1"/>
          </p:nvPr>
        </p:nvSpPr>
        <p:spPr/>
        <p:txBody>
          <a:bodyPr/>
          <a:lstStyle/>
          <a:p>
            <a:r>
              <a:rPr lang="en-US" dirty="0" smtClean="0"/>
              <a:t>SC6 Resolution 6.1.4 (Liaison to IEEE 802) in </a:t>
            </a:r>
            <a:r>
              <a:rPr lang="en-US" dirty="0" smtClean="0"/>
              <a:t>Feb 2012</a:t>
            </a:r>
            <a:endParaRPr lang="en-US" dirty="0" smtClean="0"/>
          </a:p>
          <a:p>
            <a:pPr lvl="1"/>
            <a:r>
              <a:rPr lang="en-US" i="1" dirty="0" smtClean="0"/>
              <a:t>SC 6 instructs its </a:t>
            </a:r>
            <a:r>
              <a:rPr lang="en-GB" i="1" dirty="0" smtClean="0"/>
              <a:t>Secretariat </a:t>
            </a:r>
            <a:r>
              <a:rPr lang="en-US" i="1" dirty="0" smtClean="0"/>
              <a:t>to forward the following liaison statement to IEEE 802:</a:t>
            </a:r>
          </a:p>
          <a:p>
            <a:pPr lvl="2"/>
            <a:r>
              <a:rPr lang="en-US" i="1" dirty="0" smtClean="0"/>
              <a:t>“SC6 appreciates and acknowledges IEEE 802’s proposal (6N15106) for an agreement.</a:t>
            </a:r>
          </a:p>
          <a:p>
            <a:pPr lvl="2"/>
            <a:r>
              <a:rPr lang="en-US" i="1" dirty="0" smtClean="0"/>
              <a:t>SC 6 will forward an initial list of related questions from its NBs and LO to IEEE 802 by 2012-03-09</a:t>
            </a:r>
          </a:p>
          <a:p>
            <a:pPr lvl="2"/>
            <a:r>
              <a:rPr lang="en-US" i="1" dirty="0" smtClean="0"/>
              <a:t>SC 6 requests a response and a draft </a:t>
            </a:r>
            <a:r>
              <a:rPr lang="en-US" i="1" dirty="0" err="1" smtClean="0"/>
              <a:t>MoU</a:t>
            </a:r>
            <a:r>
              <a:rPr lang="en-US" i="1" dirty="0" smtClean="0"/>
              <a:t> from IEEE 802 by 2012-05-01. A second list of questions will be provided to IEEE 802 by 2012-07-01</a:t>
            </a:r>
          </a:p>
          <a:p>
            <a:pPr lvl="2"/>
            <a:r>
              <a:rPr lang="en-US" i="1" dirty="0" smtClean="0"/>
              <a:t>SC 6 requests a response and updated </a:t>
            </a:r>
            <a:r>
              <a:rPr lang="en-US" i="1" dirty="0" err="1" smtClean="0"/>
              <a:t>MoU</a:t>
            </a:r>
            <a:r>
              <a:rPr lang="en-US" i="1" dirty="0" smtClean="0"/>
              <a:t> from IEEE 802 by 2012-08-01.”</a:t>
            </a:r>
          </a:p>
          <a:p>
            <a:pPr lvl="1"/>
            <a:r>
              <a:rPr lang="en-AU" dirty="0" smtClean="0"/>
              <a:t>Approved unanimously</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FBEBC9-7BE6-4D9F-B491-8A08A4CE5C25}" type="slidenum">
              <a:rPr lang="en-US" smtClean="0"/>
              <a:pPr>
                <a:defRPr/>
              </a:pPr>
              <a:t>24</a:t>
            </a:fld>
            <a:endParaRPr lang="en-US"/>
          </a:p>
        </p:txBody>
      </p:sp>
    </p:spTree>
    <p:extLst>
      <p:ext uri="{BB962C8B-B14F-4D97-AF65-F5344CB8AC3E}">
        <p14:creationId xmlns:p14="http://schemas.microsoft.com/office/powerpoint/2010/main" val="2245140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 IEEE 802’s goal was an agreement that allows </a:t>
            </a:r>
            <a:r>
              <a:rPr lang="en-AU" dirty="0" smtClean="0"/>
              <a:t>802.1 &amp; 802.3 </a:t>
            </a:r>
            <a:r>
              <a:rPr lang="en-AU" dirty="0" smtClean="0"/>
              <a:t>to be submitted to JTC1 under </a:t>
            </a:r>
            <a:r>
              <a:rPr lang="en-AU" dirty="0" smtClean="0"/>
              <a:t>the PSDO</a:t>
            </a:r>
            <a:endParaRPr lang="en-AU" dirty="0"/>
          </a:p>
        </p:txBody>
      </p:sp>
      <p:sp>
        <p:nvSpPr>
          <p:cNvPr id="3" name="Content Placeholder 2"/>
          <p:cNvSpPr>
            <a:spLocks noGrp="1"/>
          </p:cNvSpPr>
          <p:nvPr>
            <p:ph idx="1"/>
          </p:nvPr>
        </p:nvSpPr>
        <p:spPr/>
        <p:txBody>
          <a:bodyPr/>
          <a:lstStyle/>
          <a:p>
            <a:pPr lvl="1"/>
            <a:r>
              <a:rPr lang="en-AU" dirty="0" smtClean="0"/>
              <a:t>IEEE 802 would like  to have the possibility to submit its standards to JTC1 under the PSDO for </a:t>
            </a:r>
            <a:r>
              <a:rPr lang="en-AU" dirty="0" smtClean="0"/>
              <a:t>ratification</a:t>
            </a:r>
            <a:endParaRPr lang="en-AU" dirty="0" smtClean="0"/>
          </a:p>
          <a:p>
            <a:pPr lvl="1"/>
            <a:r>
              <a:rPr lang="en-AU" dirty="0" smtClean="0"/>
              <a:t>The potential benefits include:</a:t>
            </a:r>
          </a:p>
          <a:p>
            <a:pPr lvl="2"/>
            <a:r>
              <a:rPr lang="en-AU" dirty="0" smtClean="0"/>
              <a:t>Universal recognition of “international” status</a:t>
            </a:r>
          </a:p>
          <a:p>
            <a:pPr lvl="2"/>
            <a:r>
              <a:rPr lang="en-AU" dirty="0" smtClean="0"/>
              <a:t>Review by a ISO/IEC JTC1 NBs</a:t>
            </a:r>
          </a:p>
          <a:p>
            <a:pPr lvl="1"/>
            <a:r>
              <a:rPr lang="en-AU" dirty="0" smtClean="0"/>
              <a:t>The risks are that IEEE 802 standards will be modified by </a:t>
            </a:r>
            <a:r>
              <a:rPr lang="en-AU" dirty="0" smtClean="0"/>
              <a:t>SC6 without </a:t>
            </a:r>
            <a:r>
              <a:rPr lang="en-AU" dirty="0" smtClean="0"/>
              <a:t>the permission or cooperation of IEEE 802</a:t>
            </a:r>
          </a:p>
          <a:p>
            <a:pPr lvl="2"/>
            <a:r>
              <a:rPr lang="en-AU" dirty="0" smtClean="0"/>
              <a:t>No one wants “another WAPI</a:t>
            </a:r>
            <a:r>
              <a:rPr lang="en-AU" dirty="0" smtClean="0"/>
              <a:t>”</a:t>
            </a:r>
          </a:p>
          <a:p>
            <a:pPr lvl="2"/>
            <a:r>
              <a:rPr lang="en-AU" dirty="0" smtClean="0"/>
              <a:t>Of course this could always happen, even without an agreement</a:t>
            </a:r>
            <a:endParaRPr lang="en-AU" dirty="0" smtClean="0"/>
          </a:p>
          <a:p>
            <a:pPr lvl="1"/>
            <a:r>
              <a:rPr lang="en-AU" dirty="0" smtClean="0"/>
              <a:t>IEEE 802.11 WG previously decided to move ahead under the PSDO without any further agreement</a:t>
            </a:r>
          </a:p>
          <a:p>
            <a:pPr lvl="1"/>
            <a:r>
              <a:rPr lang="en-AU" dirty="0" smtClean="0"/>
              <a:t>The IEEE 802.1 WG and IEEE 802.3 WG wanted an agreement </a:t>
            </a:r>
            <a:r>
              <a:rPr lang="en-AU" dirty="0" smtClean="0"/>
              <a:t>of some sort to </a:t>
            </a:r>
            <a:r>
              <a:rPr lang="en-AU" dirty="0" smtClean="0"/>
              <a:t>mitigate the perceived risks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4117347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685800"/>
            <a:ext cx="7924800" cy="1066800"/>
          </a:xfrm>
        </p:spPr>
        <p:txBody>
          <a:bodyPr/>
          <a:lstStyle/>
          <a:p>
            <a:r>
              <a:rPr lang="en-US" dirty="0" smtClean="0"/>
              <a:t>SC6 &amp; IEEE 802 have been working through the process to define an agreement between them</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C0548C2-A7D8-4BB3-BEA8-6D068D29EDD1}" type="slidenum">
              <a:rPr lang="en-US" smtClean="0"/>
              <a:pPr>
                <a:defRPr/>
              </a:pPr>
              <a:t>26</a:t>
            </a:fld>
            <a:endParaRPr lang="en-US"/>
          </a:p>
        </p:txBody>
      </p:sp>
      <p:graphicFrame>
        <p:nvGraphicFramePr>
          <p:cNvPr id="44038" name="Object 6"/>
          <p:cNvGraphicFramePr>
            <a:graphicFrameLocks noChangeAspect="1"/>
          </p:cNvGraphicFramePr>
          <p:nvPr>
            <p:extLst>
              <p:ext uri="{D42A27DB-BD31-4B8C-83A1-F6EECF244321}">
                <p14:modId xmlns:p14="http://schemas.microsoft.com/office/powerpoint/2010/main" val="534956471"/>
              </p:ext>
            </p:extLst>
          </p:nvPr>
        </p:nvGraphicFramePr>
        <p:xfrm>
          <a:off x="3390900" y="3195637"/>
          <a:ext cx="914400" cy="714375"/>
        </p:xfrm>
        <a:graphic>
          <a:graphicData uri="http://schemas.openxmlformats.org/presentationml/2006/ole">
            <mc:AlternateContent xmlns:mc="http://schemas.openxmlformats.org/markup-compatibility/2006">
              <mc:Choice xmlns:v="urn:schemas-microsoft-com:vml" Requires="v">
                <p:oleObj spid="_x0000_s96440"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3195637"/>
                        <a:ext cx="914400" cy="714375"/>
                      </a:xfrm>
                      <a:prstGeom prst="rect">
                        <a:avLst/>
                      </a:prstGeom>
                      <a:noFill/>
                      <a:ln>
                        <a:noFill/>
                      </a:ln>
                      <a:effectLst/>
                    </p:spPr>
                  </p:pic>
                </p:oleObj>
              </mc:Fallback>
            </mc:AlternateContent>
          </a:graphicData>
        </a:graphic>
      </p:graphicFrame>
      <p:graphicFrame>
        <p:nvGraphicFramePr>
          <p:cNvPr id="44039" name="Object 7"/>
          <p:cNvGraphicFramePr>
            <a:graphicFrameLocks noChangeAspect="1"/>
          </p:cNvGraphicFramePr>
          <p:nvPr>
            <p:extLst>
              <p:ext uri="{D42A27DB-BD31-4B8C-83A1-F6EECF244321}">
                <p14:modId xmlns:p14="http://schemas.microsoft.com/office/powerpoint/2010/main" val="1320196563"/>
              </p:ext>
            </p:extLst>
          </p:nvPr>
        </p:nvGraphicFramePr>
        <p:xfrm>
          <a:off x="3886200" y="3209925"/>
          <a:ext cx="914400" cy="714375"/>
        </p:xfrm>
        <a:graphic>
          <a:graphicData uri="http://schemas.openxmlformats.org/presentationml/2006/ole">
            <mc:AlternateContent xmlns:mc="http://schemas.openxmlformats.org/markup-compatibility/2006">
              <mc:Choice xmlns:v="urn:schemas-microsoft-com:vml" Requires="v">
                <p:oleObj spid="_x0000_s96441"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209925"/>
                        <a:ext cx="914400" cy="714375"/>
                      </a:xfrm>
                      <a:prstGeom prst="rect">
                        <a:avLst/>
                      </a:prstGeom>
                      <a:noFill/>
                      <a:ln>
                        <a:noFill/>
                      </a:ln>
                      <a:effectLst/>
                    </p:spPr>
                  </p:pic>
                </p:oleObj>
              </mc:Fallback>
            </mc:AlternateContent>
          </a:graphicData>
        </a:graphic>
      </p:graphicFrame>
      <p:sp>
        <p:nvSpPr>
          <p:cNvPr id="2" name="Rectangle 1"/>
          <p:cNvSpPr/>
          <p:nvPr/>
        </p:nvSpPr>
        <p:spPr bwMode="auto">
          <a:xfrm>
            <a:off x="1485900" y="2171700"/>
            <a:ext cx="2057400" cy="685800"/>
          </a:xfrm>
          <a:prstGeom prst="rect">
            <a:avLst/>
          </a:prstGeom>
          <a:solidFill>
            <a:schemeClr val="accent1">
              <a:lumMod val="20000"/>
              <a:lumOff val="80000"/>
            </a:schemeClr>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j-lt"/>
              </a:rPr>
              <a:t>SC6 defines process to define agreement</a:t>
            </a:r>
            <a:endParaRPr kumimoji="0" lang="en-AU" sz="1600" b="0" i="0" u="none" strike="noStrike" cap="none" normalizeH="0" baseline="0" dirty="0" smtClean="0">
              <a:ln>
                <a:noFill/>
              </a:ln>
              <a:solidFill>
                <a:schemeClr val="tx1"/>
              </a:solidFill>
              <a:effectLst/>
              <a:latin typeface="+mj-lt"/>
            </a:endParaRPr>
          </a:p>
        </p:txBody>
      </p:sp>
      <p:sp>
        <p:nvSpPr>
          <p:cNvPr id="9" name="Rectangle 8"/>
          <p:cNvSpPr/>
          <p:nvPr/>
        </p:nvSpPr>
        <p:spPr bwMode="auto">
          <a:xfrm>
            <a:off x="1485900" y="3124200"/>
            <a:ext cx="2057400" cy="685800"/>
          </a:xfrm>
          <a:prstGeom prst="rect">
            <a:avLst/>
          </a:prstGeom>
          <a:solidFill>
            <a:schemeClr val="accent1">
              <a:lumMod val="20000"/>
              <a:lumOff val="80000"/>
            </a:schemeClr>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dirty="0">
                <a:latin typeface="+mj-lt"/>
              </a:rPr>
              <a:t>Chinese &amp; Swiss</a:t>
            </a:r>
            <a:r>
              <a:rPr lang="en-AU" sz="1600" dirty="0" smtClean="0">
                <a:latin typeface="+mj-lt"/>
              </a:rPr>
              <a:t/>
            </a:r>
            <a:br>
              <a:rPr lang="en-AU" sz="1600" dirty="0" smtClean="0">
                <a:latin typeface="+mj-lt"/>
              </a:rPr>
            </a:br>
            <a:r>
              <a:rPr lang="en-AU" sz="1600" dirty="0" smtClean="0">
                <a:latin typeface="+mj-lt"/>
              </a:rPr>
              <a:t>provide </a:t>
            </a:r>
            <a:r>
              <a:rPr lang="en-AU" sz="1600" dirty="0" smtClean="0">
                <a:latin typeface="+mj-lt"/>
              </a:rPr>
              <a:t>questions</a:t>
            </a:r>
            <a:endParaRPr kumimoji="0" lang="en-AU" sz="1600" b="0" i="0" u="none" strike="noStrike" cap="none" normalizeH="0" baseline="0" dirty="0" smtClean="0">
              <a:ln>
                <a:noFill/>
              </a:ln>
              <a:solidFill>
                <a:schemeClr val="tx1"/>
              </a:solidFill>
              <a:effectLst/>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574693477"/>
              </p:ext>
            </p:extLst>
          </p:nvPr>
        </p:nvGraphicFramePr>
        <p:xfrm>
          <a:off x="3352800" y="4229100"/>
          <a:ext cx="914400" cy="714375"/>
        </p:xfrm>
        <a:graphic>
          <a:graphicData uri="http://schemas.openxmlformats.org/presentationml/2006/ole">
            <mc:AlternateContent xmlns:mc="http://schemas.openxmlformats.org/markup-compatibility/2006">
              <mc:Choice xmlns:v="urn:schemas-microsoft-com:vml" Requires="v">
                <p:oleObj spid="_x0000_s96442" name="Acrobat Document" showAsIcon="1" r:id="rId7" imgW="914400" imgH="714375" progId="AcroExch.Document.7">
                  <p:embed/>
                </p:oleObj>
              </mc:Choice>
              <mc:Fallback>
                <p:oleObj name="Acrobat Document" showAsIcon="1" r:id="rId7" imgW="914400" imgH="714375" progId="AcroExch.Document.7">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2291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ectangle 12"/>
          <p:cNvSpPr/>
          <p:nvPr/>
        </p:nvSpPr>
        <p:spPr bwMode="auto">
          <a:xfrm>
            <a:off x="1485900" y="4076700"/>
            <a:ext cx="2057400" cy="685800"/>
          </a:xfrm>
          <a:prstGeom prst="rect">
            <a:avLst/>
          </a:prstGeom>
          <a:solidFill>
            <a:schemeClr val="accent1">
              <a:lumMod val="20000"/>
              <a:lumOff val="80000"/>
            </a:schemeClr>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j-lt"/>
              </a:rPr>
              <a:t>IEEE 802</a:t>
            </a:r>
            <a:br>
              <a:rPr lang="en-AU" sz="1600" dirty="0" smtClean="0">
                <a:latin typeface="+mj-lt"/>
              </a:rPr>
            </a:br>
            <a:r>
              <a:rPr lang="en-AU" sz="1600" dirty="0" smtClean="0">
                <a:latin typeface="+mj-lt"/>
              </a:rPr>
              <a:t>responds</a:t>
            </a:r>
            <a:endParaRPr kumimoji="0" lang="en-AU" sz="1600" b="0" i="0" u="none" strike="noStrike" cap="none" normalizeH="0" baseline="0" dirty="0" smtClean="0">
              <a:ln>
                <a:noFill/>
              </a:ln>
              <a:solidFill>
                <a:schemeClr val="tx1"/>
              </a:solidFill>
              <a:effectLst/>
              <a:latin typeface="+mj-lt"/>
            </a:endParaRPr>
          </a:p>
        </p:txBody>
      </p:sp>
      <p:sp>
        <p:nvSpPr>
          <p:cNvPr id="15" name="Rectangle 14"/>
          <p:cNvSpPr/>
          <p:nvPr/>
        </p:nvSpPr>
        <p:spPr bwMode="auto">
          <a:xfrm>
            <a:off x="1485900" y="5029200"/>
            <a:ext cx="2057400" cy="685800"/>
          </a:xfrm>
          <a:prstGeom prst="rect">
            <a:avLst/>
          </a:prstGeom>
          <a:solidFill>
            <a:schemeClr val="accent1">
              <a:lumMod val="20000"/>
              <a:lumOff val="80000"/>
            </a:schemeClr>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j-lt"/>
              </a:rPr>
              <a:t>Chinese &amp; Swiss</a:t>
            </a:r>
            <a:br>
              <a:rPr lang="en-AU" sz="1600" dirty="0" smtClean="0">
                <a:latin typeface="+mj-lt"/>
              </a:rPr>
            </a:br>
            <a:r>
              <a:rPr lang="en-AU" sz="1600" dirty="0" smtClean="0">
                <a:latin typeface="+mj-lt"/>
              </a:rPr>
              <a:t>provide comments</a:t>
            </a:r>
            <a:endParaRPr kumimoji="0" lang="en-AU" sz="1600" b="0" i="0" u="none" strike="noStrike" cap="none" normalizeH="0" baseline="0" dirty="0" smtClean="0">
              <a:ln>
                <a:noFill/>
              </a:ln>
              <a:solidFill>
                <a:schemeClr val="tx1"/>
              </a:solidFill>
              <a:effectLst/>
              <a:latin typeface="+mj-lt"/>
            </a:endParaRPr>
          </a:p>
        </p:txBody>
      </p:sp>
      <p:sp>
        <p:nvSpPr>
          <p:cNvPr id="16" name="Rectangle 15"/>
          <p:cNvSpPr/>
          <p:nvPr/>
        </p:nvSpPr>
        <p:spPr bwMode="auto">
          <a:xfrm>
            <a:off x="6057900" y="2209800"/>
            <a:ext cx="2057400" cy="685800"/>
          </a:xfrm>
          <a:prstGeom prst="rect">
            <a:avLst/>
          </a:prstGeom>
          <a:solidFill>
            <a:schemeClr val="accent1">
              <a:lumMod val="20000"/>
              <a:lumOff val="80000"/>
            </a:schemeClr>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j-lt"/>
              </a:rPr>
              <a:t>IEEE 802</a:t>
            </a:r>
            <a:br>
              <a:rPr lang="en-AU" sz="1600" dirty="0" smtClean="0">
                <a:latin typeface="+mj-lt"/>
              </a:rPr>
            </a:br>
            <a:r>
              <a:rPr lang="en-AU" sz="1600" dirty="0" smtClean="0">
                <a:latin typeface="+mj-lt"/>
              </a:rPr>
              <a:t>responds</a:t>
            </a:r>
            <a:endParaRPr kumimoji="0" lang="en-AU" sz="1600" b="0" i="0" u="none" strike="noStrike" cap="none" normalizeH="0" baseline="0" dirty="0" smtClean="0">
              <a:ln>
                <a:noFill/>
              </a:ln>
              <a:solidFill>
                <a:schemeClr val="tx1"/>
              </a:solidFill>
              <a:effectLst/>
              <a:latin typeface="+mj-lt"/>
            </a:endParaRPr>
          </a:p>
        </p:txBody>
      </p:sp>
      <p:sp>
        <p:nvSpPr>
          <p:cNvPr id="17" name="Rectangle 16"/>
          <p:cNvSpPr/>
          <p:nvPr/>
        </p:nvSpPr>
        <p:spPr bwMode="auto">
          <a:xfrm>
            <a:off x="457200" y="21717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Feb 12</a:t>
            </a:r>
            <a:endParaRPr kumimoji="0" lang="en-AU" sz="1600" b="1" i="0" u="none" strike="noStrike" cap="none" normalizeH="0" baseline="0" dirty="0" smtClean="0">
              <a:ln>
                <a:noFill/>
              </a:ln>
              <a:solidFill>
                <a:schemeClr val="tx1"/>
              </a:solidFill>
              <a:effectLst/>
              <a:latin typeface="+mj-lt"/>
            </a:endParaRPr>
          </a:p>
        </p:txBody>
      </p:sp>
      <p:sp>
        <p:nvSpPr>
          <p:cNvPr id="18" name="Rectangle 17"/>
          <p:cNvSpPr/>
          <p:nvPr/>
        </p:nvSpPr>
        <p:spPr bwMode="auto">
          <a:xfrm>
            <a:off x="457200" y="31242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Mar 12</a:t>
            </a:r>
            <a:endParaRPr kumimoji="0" lang="en-AU" sz="1600" b="1" i="0" u="none" strike="noStrike" cap="none" normalizeH="0" baseline="0" dirty="0" smtClean="0">
              <a:ln>
                <a:noFill/>
              </a:ln>
              <a:solidFill>
                <a:schemeClr val="tx1"/>
              </a:solidFill>
              <a:effectLst/>
              <a:latin typeface="+mj-lt"/>
            </a:endParaRPr>
          </a:p>
        </p:txBody>
      </p:sp>
      <p:sp>
        <p:nvSpPr>
          <p:cNvPr id="19" name="Rectangle 18"/>
          <p:cNvSpPr/>
          <p:nvPr/>
        </p:nvSpPr>
        <p:spPr bwMode="auto">
          <a:xfrm>
            <a:off x="495300" y="40767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May 12</a:t>
            </a:r>
            <a:endParaRPr kumimoji="0" lang="en-AU" sz="1600" b="1" i="0" u="none" strike="noStrike" cap="none" normalizeH="0" baseline="0" dirty="0" smtClean="0">
              <a:ln>
                <a:noFill/>
              </a:ln>
              <a:solidFill>
                <a:schemeClr val="tx1"/>
              </a:solidFill>
              <a:effectLst/>
              <a:latin typeface="+mj-lt"/>
            </a:endParaRPr>
          </a:p>
        </p:txBody>
      </p:sp>
      <p:sp>
        <p:nvSpPr>
          <p:cNvPr id="20" name="Rectangle 19"/>
          <p:cNvSpPr/>
          <p:nvPr/>
        </p:nvSpPr>
        <p:spPr bwMode="auto">
          <a:xfrm>
            <a:off x="495300" y="50292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Jun 12</a:t>
            </a:r>
            <a:endParaRPr kumimoji="0" lang="en-AU" sz="1600" b="1" i="0" u="none" strike="noStrike" cap="none" normalizeH="0" baseline="0" dirty="0" smtClean="0">
              <a:ln>
                <a:noFill/>
              </a:ln>
              <a:solidFill>
                <a:schemeClr val="tx1"/>
              </a:solidFill>
              <a:effectLst/>
              <a:latin typeface="+mj-lt"/>
            </a:endParaRPr>
          </a:p>
        </p:txBody>
      </p:sp>
      <p:sp>
        <p:nvSpPr>
          <p:cNvPr id="21" name="Rectangle 20"/>
          <p:cNvSpPr/>
          <p:nvPr/>
        </p:nvSpPr>
        <p:spPr bwMode="auto">
          <a:xfrm>
            <a:off x="5067300" y="22098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July 12</a:t>
            </a:r>
            <a:endParaRPr kumimoji="0" lang="en-AU" sz="1600" b="1" i="0" u="none" strike="noStrike" cap="none" normalizeH="0" baseline="0" dirty="0" smtClean="0">
              <a:ln>
                <a:noFill/>
              </a:ln>
              <a:solidFill>
                <a:schemeClr val="tx1"/>
              </a:solidFill>
              <a:effectLst/>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22059207"/>
              </p:ext>
            </p:extLst>
          </p:nvPr>
        </p:nvGraphicFramePr>
        <p:xfrm>
          <a:off x="3352800" y="5181600"/>
          <a:ext cx="914400" cy="714375"/>
        </p:xfrm>
        <a:graphic>
          <a:graphicData uri="http://schemas.openxmlformats.org/presentationml/2006/ole">
            <mc:AlternateContent xmlns:mc="http://schemas.openxmlformats.org/markup-compatibility/2006">
              <mc:Choice xmlns:v="urn:schemas-microsoft-com:vml" Requires="v">
                <p:oleObj spid="_x0000_s96443" name="Acrobat Document" showAsIcon="1" r:id="rId9" imgW="914400" imgH="714375" progId="AcroExch.Document.7">
                  <p:embed/>
                </p:oleObj>
              </mc:Choice>
              <mc:Fallback>
                <p:oleObj name="Acrobat Document" showAsIcon="1" r:id="rId9" imgW="914400" imgH="714375" progId="AcroExch.Document.7">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51816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00066293"/>
              </p:ext>
            </p:extLst>
          </p:nvPr>
        </p:nvGraphicFramePr>
        <p:xfrm>
          <a:off x="3886200" y="5181600"/>
          <a:ext cx="914400" cy="714375"/>
        </p:xfrm>
        <a:graphic>
          <a:graphicData uri="http://schemas.openxmlformats.org/presentationml/2006/ole">
            <mc:AlternateContent xmlns:mc="http://schemas.openxmlformats.org/markup-compatibility/2006">
              <mc:Choice xmlns:v="urn:schemas-microsoft-com:vml" Requires="v">
                <p:oleObj spid="_x0000_s96444" name="Acrobat Document" showAsIcon="1" r:id="rId11" imgW="914400" imgH="714375" progId="AcroExch.Document.7">
                  <p:embed/>
                </p:oleObj>
              </mc:Choice>
              <mc:Fallback>
                <p:oleObj name="Acrobat Document" showAsIcon="1" r:id="rId11" imgW="914400" imgH="714375" progId="AcroExch.Document.7">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6200" y="51816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Rectangle 23"/>
          <p:cNvSpPr/>
          <p:nvPr/>
        </p:nvSpPr>
        <p:spPr bwMode="auto">
          <a:xfrm>
            <a:off x="6057900" y="3162300"/>
            <a:ext cx="2057400" cy="685800"/>
          </a:xfrm>
          <a:prstGeom prst="rect">
            <a:avLst/>
          </a:prstGeom>
          <a:solidFill>
            <a:schemeClr val="accent1">
              <a:lumMod val="20000"/>
              <a:lumOff val="80000"/>
            </a:schemeClr>
          </a:solidFill>
          <a:ln w="25400" cap="flat" cmpd="sng" algn="ctr">
            <a:solidFill>
              <a:schemeClr val="tx1"/>
            </a:solidFill>
            <a:prstDash val="dash"/>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dirty="0" smtClean="0">
                <a:latin typeface="+mj-lt"/>
              </a:rPr>
              <a:t>ISO CS</a:t>
            </a:r>
            <a:br>
              <a:rPr lang="en-AU" sz="1600" dirty="0" smtClean="0">
                <a:latin typeface="+mj-lt"/>
              </a:rPr>
            </a:br>
            <a:r>
              <a:rPr lang="en-AU" sz="1600" dirty="0" smtClean="0">
                <a:latin typeface="+mj-lt"/>
              </a:rPr>
              <a:t>provided input</a:t>
            </a:r>
            <a:endParaRPr kumimoji="0" lang="en-AU" sz="1600" b="0" i="0" u="none" strike="noStrike" cap="none" normalizeH="0" baseline="0" dirty="0" smtClean="0">
              <a:ln>
                <a:noFill/>
              </a:ln>
              <a:solidFill>
                <a:schemeClr val="tx1"/>
              </a:solidFill>
              <a:effectLst/>
              <a:latin typeface="+mj-lt"/>
            </a:endParaRPr>
          </a:p>
        </p:txBody>
      </p:sp>
      <p:sp>
        <p:nvSpPr>
          <p:cNvPr id="25" name="Rectangle 24"/>
          <p:cNvSpPr/>
          <p:nvPr/>
        </p:nvSpPr>
        <p:spPr bwMode="auto">
          <a:xfrm>
            <a:off x="5067300" y="31623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Aug 12</a:t>
            </a:r>
            <a:endParaRPr kumimoji="0" lang="en-AU" sz="1600" b="1" i="0" u="none" strike="noStrike" cap="none" normalizeH="0" baseline="0" dirty="0" smtClean="0">
              <a:ln>
                <a:noFill/>
              </a:ln>
              <a:solidFill>
                <a:schemeClr val="tx1"/>
              </a:solidFill>
              <a:effectLst/>
              <a:latin typeface="+mj-lt"/>
            </a:endParaRPr>
          </a:p>
        </p:txBody>
      </p:sp>
      <p:sp>
        <p:nvSpPr>
          <p:cNvPr id="26" name="Rectangle 25"/>
          <p:cNvSpPr/>
          <p:nvPr/>
        </p:nvSpPr>
        <p:spPr bwMode="auto">
          <a:xfrm>
            <a:off x="6070600" y="4114800"/>
            <a:ext cx="2057400" cy="685800"/>
          </a:xfrm>
          <a:prstGeom prst="rect">
            <a:avLst/>
          </a:prstGeom>
          <a:solidFill>
            <a:schemeClr val="accent1">
              <a:lumMod val="20000"/>
              <a:lumOff val="80000"/>
            </a:schemeClr>
          </a:solidFill>
          <a:ln w="25400" cap="flat" cmpd="sng" algn="ctr">
            <a:solidFill>
              <a:schemeClr val="tx1"/>
            </a:solidFill>
            <a:prstDash val="dash"/>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j-lt"/>
              </a:rPr>
              <a:t>US NB proposes compromise</a:t>
            </a:r>
            <a:endParaRPr kumimoji="0" lang="en-AU" sz="1600" b="0" i="0" u="none" strike="noStrike" cap="none" normalizeH="0" baseline="0" dirty="0" smtClean="0">
              <a:ln>
                <a:noFill/>
              </a:ln>
              <a:solidFill>
                <a:schemeClr val="tx1"/>
              </a:solidFill>
              <a:effectLst/>
              <a:latin typeface="+mj-lt"/>
            </a:endParaRPr>
          </a:p>
        </p:txBody>
      </p:sp>
      <p:sp>
        <p:nvSpPr>
          <p:cNvPr id="27" name="Rectangle 26"/>
          <p:cNvSpPr/>
          <p:nvPr/>
        </p:nvSpPr>
        <p:spPr bwMode="auto">
          <a:xfrm>
            <a:off x="5080000" y="41148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Sept 12</a:t>
            </a:r>
            <a:endParaRPr kumimoji="0" lang="en-AU" sz="1600" b="1" i="0" u="none" strike="noStrike" cap="none" normalizeH="0" baseline="0" dirty="0" smtClean="0">
              <a:ln>
                <a:noFill/>
              </a:ln>
              <a:solidFill>
                <a:schemeClr val="tx1"/>
              </a:solidFill>
              <a:effectLst/>
              <a:latin typeface="+mj-lt"/>
            </a:endParaRPr>
          </a:p>
        </p:txBody>
      </p:sp>
      <p:cxnSp>
        <p:nvCxnSpPr>
          <p:cNvPr id="37" name="Elbow Connector 36"/>
          <p:cNvCxnSpPr>
            <a:stCxn id="15" idx="2"/>
            <a:endCxn id="16" idx="0"/>
          </p:cNvCxnSpPr>
          <p:nvPr/>
        </p:nvCxnSpPr>
        <p:spPr bwMode="auto">
          <a:xfrm rot="5400000" flipH="1" flipV="1">
            <a:off x="3048000" y="1676400"/>
            <a:ext cx="3505200" cy="4572000"/>
          </a:xfrm>
          <a:prstGeom prst="bentConnector5">
            <a:avLst>
              <a:gd name="adj1" fmla="val -6522"/>
              <a:gd name="adj2" fmla="val 50000"/>
              <a:gd name="adj3" fmla="val 106522"/>
            </a:avLst>
          </a:prstGeom>
          <a:solidFill>
            <a:schemeClr val="accent1"/>
          </a:solidFill>
          <a:ln w="12700" cap="flat" cmpd="sng" algn="ctr">
            <a:solidFill>
              <a:schemeClr val="tx1"/>
            </a:solidFill>
            <a:prstDash val="solid"/>
            <a:round/>
            <a:headEnd type="none" w="sm" len="sm"/>
            <a:tailEnd type="arrow"/>
          </a:ln>
          <a:effectLst/>
        </p:spPr>
      </p:cxnSp>
      <p:cxnSp>
        <p:nvCxnSpPr>
          <p:cNvPr id="44040" name="Straight Arrow Connector 44039"/>
          <p:cNvCxnSpPr>
            <a:stCxn id="9" idx="2"/>
            <a:endCxn id="13" idx="0"/>
          </p:cNvCxnSpPr>
          <p:nvPr/>
        </p:nvCxnSpPr>
        <p:spPr bwMode="auto">
          <a:xfrm>
            <a:off x="2514600" y="3810000"/>
            <a:ext cx="0" cy="2667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4042" name="Straight Arrow Connector 44041"/>
          <p:cNvCxnSpPr>
            <a:stCxn id="2" idx="2"/>
            <a:endCxn id="9" idx="0"/>
          </p:cNvCxnSpPr>
          <p:nvPr/>
        </p:nvCxnSpPr>
        <p:spPr bwMode="auto">
          <a:xfrm>
            <a:off x="2514600" y="2857500"/>
            <a:ext cx="0" cy="2667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4044" name="Straight Arrow Connector 44043"/>
          <p:cNvCxnSpPr>
            <a:stCxn id="13" idx="2"/>
            <a:endCxn id="15" idx="0"/>
          </p:cNvCxnSpPr>
          <p:nvPr/>
        </p:nvCxnSpPr>
        <p:spPr bwMode="auto">
          <a:xfrm>
            <a:off x="2514600" y="4762500"/>
            <a:ext cx="0" cy="2667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6" name="Straight Arrow Connector 45"/>
          <p:cNvCxnSpPr>
            <a:stCxn id="16" idx="2"/>
            <a:endCxn id="24" idx="0"/>
          </p:cNvCxnSpPr>
          <p:nvPr/>
        </p:nvCxnSpPr>
        <p:spPr bwMode="auto">
          <a:xfrm>
            <a:off x="7086600" y="2895600"/>
            <a:ext cx="0" cy="2667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1" name="Straight Arrow Connector 50"/>
          <p:cNvCxnSpPr>
            <a:stCxn id="24" idx="2"/>
            <a:endCxn id="26" idx="0"/>
          </p:cNvCxnSpPr>
          <p:nvPr/>
        </p:nvCxnSpPr>
        <p:spPr bwMode="auto">
          <a:xfrm>
            <a:off x="7086600" y="3848100"/>
            <a:ext cx="12700" cy="2667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aphicFrame>
        <p:nvGraphicFramePr>
          <p:cNvPr id="44052" name="Object 44051"/>
          <p:cNvGraphicFramePr>
            <a:graphicFrameLocks noChangeAspect="1"/>
          </p:cNvGraphicFramePr>
          <p:nvPr>
            <p:extLst>
              <p:ext uri="{D42A27DB-BD31-4B8C-83A1-F6EECF244321}">
                <p14:modId xmlns:p14="http://schemas.microsoft.com/office/powerpoint/2010/main" val="3375828414"/>
              </p:ext>
            </p:extLst>
          </p:nvPr>
        </p:nvGraphicFramePr>
        <p:xfrm>
          <a:off x="7924800" y="2276475"/>
          <a:ext cx="914400" cy="771525"/>
        </p:xfrm>
        <a:graphic>
          <a:graphicData uri="http://schemas.openxmlformats.org/presentationml/2006/ole">
            <mc:AlternateContent xmlns:mc="http://schemas.openxmlformats.org/markup-compatibility/2006">
              <mc:Choice xmlns:v="urn:schemas-microsoft-com:vml" Requires="v">
                <p:oleObj spid="_x0000_s96445" name="Acrobat Document" showAsIcon="1" r:id="rId13" imgW="914400" imgH="771480" progId="AcroExch.Document.7">
                  <p:embed/>
                </p:oleObj>
              </mc:Choice>
              <mc:Fallback>
                <p:oleObj name="Acrobat Document" showAsIcon="1" r:id="rId13" imgW="914400" imgH="771480" progId="AcroExch.Document.7">
                  <p:embed/>
                  <p:pic>
                    <p:nvPicPr>
                      <p:cNvPr id="0" name=""/>
                      <p:cNvPicPr/>
                      <p:nvPr/>
                    </p:nvPicPr>
                    <p:blipFill>
                      <a:blip r:embed="rId14"/>
                      <a:stretch>
                        <a:fillRect/>
                      </a:stretch>
                    </p:blipFill>
                    <p:spPr>
                      <a:xfrm>
                        <a:off x="7924800" y="2276475"/>
                        <a:ext cx="914400" cy="771525"/>
                      </a:xfrm>
                      <a:prstGeom prst="rect">
                        <a:avLst/>
                      </a:prstGeom>
                    </p:spPr>
                  </p:pic>
                </p:oleObj>
              </mc:Fallback>
            </mc:AlternateContent>
          </a:graphicData>
        </a:graphic>
      </p:graphicFrame>
      <p:graphicFrame>
        <p:nvGraphicFramePr>
          <p:cNvPr id="44053" name="Object 44052"/>
          <p:cNvGraphicFramePr>
            <a:graphicFrameLocks noChangeAspect="1"/>
          </p:cNvGraphicFramePr>
          <p:nvPr>
            <p:extLst>
              <p:ext uri="{D42A27DB-BD31-4B8C-83A1-F6EECF244321}">
                <p14:modId xmlns:p14="http://schemas.microsoft.com/office/powerpoint/2010/main" val="2210374148"/>
              </p:ext>
            </p:extLst>
          </p:nvPr>
        </p:nvGraphicFramePr>
        <p:xfrm>
          <a:off x="8001000" y="3305175"/>
          <a:ext cx="914400" cy="771525"/>
        </p:xfrm>
        <a:graphic>
          <a:graphicData uri="http://schemas.openxmlformats.org/presentationml/2006/ole">
            <mc:AlternateContent xmlns:mc="http://schemas.openxmlformats.org/markup-compatibility/2006">
              <mc:Choice xmlns:v="urn:schemas-microsoft-com:vml" Requires="v">
                <p:oleObj spid="_x0000_s96446" name="Acrobat Document" showAsIcon="1" r:id="rId15" imgW="914400" imgH="771480" progId="AcroExch.Document.7">
                  <p:embed/>
                </p:oleObj>
              </mc:Choice>
              <mc:Fallback>
                <p:oleObj name="Acrobat Document" showAsIcon="1" r:id="rId15" imgW="914400" imgH="771480" progId="AcroExch.Document.7">
                  <p:embed/>
                  <p:pic>
                    <p:nvPicPr>
                      <p:cNvPr id="0" name=""/>
                      <p:cNvPicPr/>
                      <p:nvPr/>
                    </p:nvPicPr>
                    <p:blipFill>
                      <a:blip r:embed="rId16"/>
                      <a:stretch>
                        <a:fillRect/>
                      </a:stretch>
                    </p:blipFill>
                    <p:spPr>
                      <a:xfrm>
                        <a:off x="8001000" y="3305175"/>
                        <a:ext cx="914400" cy="771525"/>
                      </a:xfrm>
                      <a:prstGeom prst="rect">
                        <a:avLst/>
                      </a:prstGeom>
                    </p:spPr>
                  </p:pic>
                </p:oleObj>
              </mc:Fallback>
            </mc:AlternateContent>
          </a:graphicData>
        </a:graphic>
      </p:graphicFrame>
      <p:sp>
        <p:nvSpPr>
          <p:cNvPr id="57" name="Rectangle 56"/>
          <p:cNvSpPr/>
          <p:nvPr/>
        </p:nvSpPr>
        <p:spPr bwMode="auto">
          <a:xfrm>
            <a:off x="6057900" y="5105400"/>
            <a:ext cx="2057400" cy="685800"/>
          </a:xfrm>
          <a:prstGeom prst="rect">
            <a:avLst/>
          </a:prstGeom>
          <a:solidFill>
            <a:schemeClr val="accent1">
              <a:lumMod val="20000"/>
              <a:lumOff val="80000"/>
            </a:schemeClr>
          </a:solidFill>
          <a:ln w="25400" cap="flat" cmpd="sng" algn="ctr">
            <a:solidFill>
              <a:schemeClr val="tx1"/>
            </a:solidFill>
            <a:prstDash val="dash"/>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j-lt"/>
              </a:rPr>
              <a:t>SC6 agree on resolution</a:t>
            </a:r>
            <a:endParaRPr kumimoji="0" lang="en-AU" sz="1600" b="0" i="0" u="none" strike="noStrike" cap="none" normalizeH="0" baseline="0" dirty="0" smtClean="0">
              <a:ln>
                <a:noFill/>
              </a:ln>
              <a:solidFill>
                <a:schemeClr val="tx1"/>
              </a:solidFill>
              <a:effectLst/>
              <a:latin typeface="+mj-lt"/>
            </a:endParaRPr>
          </a:p>
        </p:txBody>
      </p:sp>
      <p:sp>
        <p:nvSpPr>
          <p:cNvPr id="58" name="Rectangle 57"/>
          <p:cNvSpPr/>
          <p:nvPr/>
        </p:nvSpPr>
        <p:spPr bwMode="auto">
          <a:xfrm>
            <a:off x="5067300" y="51054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Sept 12</a:t>
            </a:r>
            <a:endParaRPr kumimoji="0" lang="en-AU" sz="1600" b="1" i="0" u="none" strike="noStrike" cap="none" normalizeH="0" baseline="0" dirty="0" smtClean="0">
              <a:ln>
                <a:noFill/>
              </a:ln>
              <a:solidFill>
                <a:schemeClr val="tx1"/>
              </a:solidFill>
              <a:effectLst/>
              <a:latin typeface="+mj-lt"/>
            </a:endParaRPr>
          </a:p>
        </p:txBody>
      </p:sp>
      <p:cxnSp>
        <p:nvCxnSpPr>
          <p:cNvPr id="59" name="Straight Arrow Connector 58"/>
          <p:cNvCxnSpPr>
            <a:stCxn id="26" idx="2"/>
            <a:endCxn id="57" idx="0"/>
          </p:cNvCxnSpPr>
          <p:nvPr/>
        </p:nvCxnSpPr>
        <p:spPr bwMode="auto">
          <a:xfrm flipH="1">
            <a:off x="7086600" y="4800600"/>
            <a:ext cx="127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01948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IEEE 802 proposed a final version of the  agreement after the 802 plenary meeting in </a:t>
            </a:r>
            <a:r>
              <a:rPr lang="en-AU" dirty="0" smtClean="0"/>
              <a:t>July 12</a:t>
            </a:r>
            <a:endParaRPr lang="en-AU" dirty="0"/>
          </a:p>
        </p:txBody>
      </p:sp>
      <p:sp>
        <p:nvSpPr>
          <p:cNvPr id="8" name="Content Placeholder 7"/>
          <p:cNvSpPr>
            <a:spLocks noGrp="1"/>
          </p:cNvSpPr>
          <p:nvPr>
            <p:ph idx="1"/>
          </p:nvPr>
        </p:nvSpPr>
        <p:spPr>
          <a:xfrm>
            <a:off x="533400" y="1676400"/>
            <a:ext cx="8153400" cy="4648200"/>
          </a:xfrm>
          <a:ln>
            <a:solidFill>
              <a:schemeClr val="tx1"/>
            </a:solidFill>
          </a:ln>
        </p:spPr>
        <p:txBody>
          <a:bodyPr/>
          <a:lstStyle/>
          <a:p>
            <a:r>
              <a:rPr lang="en-AU" sz="1500" b="1" dirty="0" smtClean="0"/>
              <a:t>Proposed Agreement </a:t>
            </a:r>
            <a:r>
              <a:rPr lang="en-AU" sz="1500" b="1" dirty="0"/>
              <a:t>between IEEE 802 and </a:t>
            </a:r>
            <a:r>
              <a:rPr lang="en-AU" sz="1500" b="1" dirty="0" smtClean="0"/>
              <a:t>SC6</a:t>
            </a:r>
          </a:p>
          <a:p>
            <a:pPr lvl="1"/>
            <a:r>
              <a:rPr lang="en-AU" sz="1500" i="1" dirty="0" smtClean="0"/>
              <a:t>Best practice indicates a single SDO should have responsibility for developing or maintaining a standard, albeit in cooperation with all relevant stakeholders</a:t>
            </a:r>
          </a:p>
          <a:p>
            <a:pPr lvl="1"/>
            <a:r>
              <a:rPr lang="en-AU" sz="1500" i="1" dirty="0" smtClean="0"/>
              <a:t>IEEE 802 will have sole responsibility for maintaining, altering and extending all ISO/IEC 8802 standards adopted from IEEE 802 standards</a:t>
            </a:r>
          </a:p>
          <a:p>
            <a:pPr lvl="1"/>
            <a:r>
              <a:rPr lang="en-AU" sz="1500" i="1" dirty="0" smtClean="0"/>
              <a:t>An extension is defined as functionality that makes use of internal interfaces in an ISO/IEC 8802 standard (and the corresponding IEEE 802 standard); internal interfaces are designed solely for the use of IEEE 802 participants members developing IEEE 802 standards within the context of approved IEEE 802 projects</a:t>
            </a:r>
          </a:p>
          <a:p>
            <a:pPr lvl="1"/>
            <a:r>
              <a:rPr lang="en-AU" sz="1500" i="1" dirty="0" smtClean="0"/>
              <a:t>SC6 may request clarification from IEEE 802 as to whether a particular interface in an ISO/IEC 8802 standard (and the corresponding IEEE 802 standard) is an internal interface</a:t>
            </a:r>
          </a:p>
          <a:p>
            <a:pPr lvl="1"/>
            <a:r>
              <a:rPr lang="en-AU" sz="1500" i="1" dirty="0" smtClean="0"/>
              <a:t>SC6 may request that IEEE 802 define develop new external interfaces in an ISO/IEC 8802 standard (,and the corresponding IEEE 802 standard), required to enable SC6 to define additional functionality beyond the ISO/IEC 8802 standard</a:t>
            </a:r>
          </a:p>
          <a:p>
            <a:pPr lvl="1"/>
            <a:r>
              <a:rPr lang="en-AU" sz="1500" i="1" dirty="0" smtClean="0"/>
              <a:t>IEEE 802 will continue to consult with SC6 during the IEEE 802 standards development process to ensure the development of standards that reflect the needs of a broad range of stakeholders.</a:t>
            </a:r>
            <a:endParaRPr lang="en-AU" sz="1500" i="1"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fld id="{FCE5288C-F87B-4810-A6B2-740CE13BD34D}" type="slidenum">
              <a:rPr lang="en-US" smtClean="0"/>
              <a:pPr/>
              <a:t>27</a:t>
            </a:fld>
            <a:endParaRPr lang="en-US" dirty="0"/>
          </a:p>
        </p:txBody>
      </p:sp>
    </p:spTree>
    <p:extLst>
      <p:ext uri="{BB962C8B-B14F-4D97-AF65-F5344CB8AC3E}">
        <p14:creationId xmlns:p14="http://schemas.microsoft.com/office/powerpoint/2010/main" val="2294731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153400" cy="1066800"/>
          </a:xfrm>
        </p:spPr>
        <p:txBody>
          <a:bodyPr/>
          <a:lstStyle/>
          <a:p>
            <a:r>
              <a:rPr lang="en-AU" dirty="0" smtClean="0"/>
              <a:t>The ISO/IEC CS representative ruled </a:t>
            </a:r>
            <a:r>
              <a:rPr lang="en-AU" dirty="0" smtClean="0"/>
              <a:t>in Aug 12 that </a:t>
            </a:r>
            <a:r>
              <a:rPr lang="en-AU" dirty="0" smtClean="0"/>
              <a:t>SC6 could not enter into an </a:t>
            </a:r>
            <a:r>
              <a:rPr lang="en-AU" dirty="0" smtClean="0"/>
              <a:t>“agreement” </a:t>
            </a:r>
            <a:r>
              <a:rPr lang="en-AU" dirty="0" smtClean="0"/>
              <a:t>with IEEE 802</a:t>
            </a:r>
            <a:endParaRPr lang="en-AU" dirty="0"/>
          </a:p>
        </p:txBody>
      </p:sp>
      <p:sp>
        <p:nvSpPr>
          <p:cNvPr id="8" name="Content Placeholder 7"/>
          <p:cNvSpPr>
            <a:spLocks noGrp="1"/>
          </p:cNvSpPr>
          <p:nvPr>
            <p:ph idx="1"/>
          </p:nvPr>
        </p:nvSpPr>
        <p:spPr/>
        <p:txBody>
          <a:bodyPr/>
          <a:lstStyle/>
          <a:p>
            <a:pPr lvl="1"/>
            <a:r>
              <a:rPr lang="en-AU" dirty="0" smtClean="0"/>
              <a:t>Henry </a:t>
            </a:r>
            <a:r>
              <a:rPr lang="en-AU" dirty="0" err="1" smtClean="0"/>
              <a:t>Cuschieri</a:t>
            </a:r>
            <a:r>
              <a:rPr lang="en-AU" dirty="0" smtClean="0"/>
              <a:t> (ISO CS) sent a letter to the Chair of SC6 after having his attention  brought to the IEEE 802 proposed agreement</a:t>
            </a:r>
          </a:p>
          <a:p>
            <a:pPr lvl="1"/>
            <a:r>
              <a:rPr lang="en-AU" dirty="0" smtClean="0"/>
              <a:t>He ruled that:</a:t>
            </a:r>
          </a:p>
          <a:p>
            <a:pPr lvl="2"/>
            <a:r>
              <a:rPr lang="en-AU" b="0" i="1" dirty="0" smtClean="0"/>
              <a:t>… this </a:t>
            </a:r>
            <a:r>
              <a:rPr lang="en-AU" b="0" i="1" dirty="0" smtClean="0"/>
              <a:t>type </a:t>
            </a:r>
            <a:r>
              <a:rPr lang="en-AU" b="0" i="1" dirty="0"/>
              <a:t>of agreement would need to be formally approved through ISO CS, and as necessary </a:t>
            </a:r>
            <a:r>
              <a:rPr lang="en-AU" b="0" i="1" dirty="0" smtClean="0"/>
              <a:t>ISO Council </a:t>
            </a:r>
            <a:r>
              <a:rPr lang="en-AU" b="0" i="1" dirty="0"/>
              <a:t>and TMB, and the IEC would need to agree that it should apply to SC </a:t>
            </a:r>
            <a:r>
              <a:rPr lang="en-AU" b="0" i="1" dirty="0" smtClean="0"/>
              <a:t>6</a:t>
            </a:r>
            <a:endParaRPr lang="en-AU" b="0" dirty="0" smtClean="0"/>
          </a:p>
          <a:p>
            <a:pPr lvl="1"/>
            <a:r>
              <a:rPr lang="en-AU" dirty="0" smtClean="0"/>
              <a:t>He also expressed a concern that the proposed agreement was:</a:t>
            </a:r>
          </a:p>
          <a:p>
            <a:pPr lvl="2"/>
            <a:r>
              <a:rPr lang="en-AU" b="0" i="1" dirty="0" smtClean="0"/>
              <a:t>… inconsistent </a:t>
            </a:r>
            <a:r>
              <a:rPr lang="en-AU" b="0" i="1" dirty="0"/>
              <a:t>with the rights of any member to </a:t>
            </a:r>
            <a:r>
              <a:rPr lang="en-AU" b="0" i="1" dirty="0" smtClean="0"/>
              <a:t>propose appropriately </a:t>
            </a:r>
            <a:r>
              <a:rPr lang="en-AU" b="0" i="1" dirty="0"/>
              <a:t>justified work within the scope of a </a:t>
            </a:r>
            <a:r>
              <a:rPr lang="en-AU" b="0" i="1" dirty="0" smtClean="0"/>
              <a:t>committee</a:t>
            </a:r>
            <a:endParaRPr lang="en-AU" dirty="0"/>
          </a:p>
          <a:p>
            <a:pPr lvl="1"/>
            <a:r>
              <a:rPr lang="en-AU" b="0" dirty="0" smtClean="0"/>
              <a:t>Later discussions with Henry suggested that he may have misunderstood elements of the proposal because it is not IEEE 802’s to stop such work</a:t>
            </a:r>
          </a:p>
          <a:p>
            <a:pPr lvl="1"/>
            <a:r>
              <a:rPr lang="en-AU" dirty="0" smtClean="0"/>
              <a:t>The bottom line is that </a:t>
            </a:r>
            <a:r>
              <a:rPr lang="en-AU" dirty="0" smtClean="0"/>
              <a:t>any “agreement” between SC6 and IEEE 802  is infeasible …</a:t>
            </a:r>
            <a:endParaRPr lang="en-AU" b="0" dirty="0" smtClean="0"/>
          </a:p>
          <a:p>
            <a:pPr lvl="1"/>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351527193"/>
              </p:ext>
            </p:extLst>
          </p:nvPr>
        </p:nvGraphicFramePr>
        <p:xfrm>
          <a:off x="7010400" y="2438400"/>
          <a:ext cx="914400" cy="771525"/>
        </p:xfrm>
        <a:graphic>
          <a:graphicData uri="http://schemas.openxmlformats.org/presentationml/2006/ole">
            <mc:AlternateContent xmlns:mc="http://schemas.openxmlformats.org/markup-compatibility/2006">
              <mc:Choice xmlns:v="urn:schemas-microsoft-com:vml" Requires="v">
                <p:oleObj spid="_x0000_s100366"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010400" y="2438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30554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proposed a compromise solution that based on the existing PSDO agreement</a:t>
            </a:r>
            <a:endParaRPr lang="en-AU" dirty="0"/>
          </a:p>
        </p:txBody>
      </p:sp>
      <p:sp>
        <p:nvSpPr>
          <p:cNvPr id="3" name="Content Placeholder 2"/>
          <p:cNvSpPr>
            <a:spLocks noGrp="1"/>
          </p:cNvSpPr>
          <p:nvPr>
            <p:ph idx="1"/>
          </p:nvPr>
        </p:nvSpPr>
        <p:spPr/>
        <p:txBody>
          <a:bodyPr/>
          <a:lstStyle/>
          <a:p>
            <a:r>
              <a:rPr lang="en-US" dirty="0" smtClean="0"/>
              <a:t>Observation 1</a:t>
            </a:r>
          </a:p>
          <a:p>
            <a:pPr lvl="1"/>
            <a:r>
              <a:rPr lang="en-US" dirty="0" smtClean="0"/>
              <a:t>Clause A1.2.1 of the PSD  states, “</a:t>
            </a:r>
            <a:r>
              <a:rPr lang="en-US" i="1" dirty="0" smtClean="0"/>
              <a:t>The intention is …to maintain, to the greatest extent possible, one common ISO/IEEE Standard on a given subjec</a:t>
            </a:r>
            <a:r>
              <a:rPr lang="en-US" dirty="0" smtClean="0"/>
              <a:t>t”</a:t>
            </a:r>
          </a:p>
          <a:p>
            <a:r>
              <a:rPr lang="en-US" dirty="0" smtClean="0"/>
              <a:t>Conclusion 1</a:t>
            </a:r>
          </a:p>
          <a:p>
            <a:pPr lvl="1"/>
            <a:r>
              <a:rPr lang="en-US" dirty="0" smtClean="0"/>
              <a:t>Revisions of ISO/IEC 8802 standards should not be developed independently in parallel by IEEE 802 and ISO/IEC JTC1/SC6</a:t>
            </a:r>
          </a:p>
          <a:p>
            <a:pPr marL="1588" lvl="1" indent="0">
              <a:buNone/>
            </a:pPr>
            <a:endParaRPr lang="en-AU"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1911902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smtClean="0"/>
              <a:t>All participants in this meeting have certain obligations under the IEEE-SA Patent Policy (</a:t>
            </a:r>
            <a:r>
              <a:rPr lang="en-GB" smtClean="0"/>
              <a:t>IEEE-SA SB Bylaws subclause 6.2)</a:t>
            </a:r>
            <a:r>
              <a:rPr lang="en-US" smtClean="0"/>
              <a:t>. Participants: </a:t>
            </a:r>
          </a:p>
          <a:p>
            <a:pPr lvl="2"/>
            <a:r>
              <a:rPr lang="en-US"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smtClean="0"/>
              <a:t>“Personal awareness” means that the participant “is personally aware that the holder may have a potential Essential Patent Claim,” even if the participant is not personally aware of the specific patents or patent claims</a:t>
            </a:r>
          </a:p>
          <a:p>
            <a:pPr lvl="2"/>
            <a:r>
              <a:rPr lang="en-US"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smtClean="0"/>
              <a:t>The above does not apply if the patent claim is already the subject of an Accepted Letter of Assurance that applies to the proposed standard(s) under consideration by this group</a:t>
            </a:r>
          </a:p>
          <a:p>
            <a:pPr lvl="1"/>
            <a:r>
              <a:rPr lang="en-US" smtClean="0"/>
              <a:t>Early identification of holders of potential Essential Patent Claims is strongly encouraged; there is no duty to perform a patent search</a:t>
            </a:r>
            <a:endParaRPr lang="en-AU"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proposed a compromise solution that based on the existing PSDO agreement</a:t>
            </a:r>
            <a:endParaRPr lang="en-AU" dirty="0"/>
          </a:p>
        </p:txBody>
      </p:sp>
      <p:sp>
        <p:nvSpPr>
          <p:cNvPr id="3" name="Content Placeholder 2"/>
          <p:cNvSpPr>
            <a:spLocks noGrp="1"/>
          </p:cNvSpPr>
          <p:nvPr>
            <p:ph idx="1"/>
          </p:nvPr>
        </p:nvSpPr>
        <p:spPr/>
        <p:txBody>
          <a:bodyPr/>
          <a:lstStyle/>
          <a:p>
            <a:r>
              <a:rPr lang="en-US" dirty="0" smtClean="0"/>
              <a:t>Observation 2</a:t>
            </a:r>
          </a:p>
          <a:p>
            <a:pPr lvl="1"/>
            <a:r>
              <a:rPr lang="en-US" dirty="0" smtClean="0"/>
              <a:t>Clause A1.2.1 of the PSDO allows “</a:t>
            </a:r>
            <a:r>
              <a:rPr lang="en-US" i="1" dirty="0" smtClean="0"/>
              <a:t>the relevant ISO Committee</a:t>
            </a:r>
            <a:r>
              <a:rPr lang="en-US" dirty="0" smtClean="0"/>
              <a:t>” (SC6 in this case) to  decide “</a:t>
            </a:r>
            <a:r>
              <a:rPr lang="en-US" i="1" dirty="0" smtClean="0"/>
              <a:t>not to participate in the revision process</a:t>
            </a:r>
            <a:r>
              <a:rPr lang="en-US" dirty="0" smtClean="0"/>
              <a:t>”</a:t>
            </a:r>
            <a:endParaRPr lang="en-AU" dirty="0" smtClean="0"/>
          </a:p>
          <a:p>
            <a:r>
              <a:rPr lang="en-US" dirty="0" smtClean="0"/>
              <a:t>Conclusion 2</a:t>
            </a:r>
          </a:p>
          <a:p>
            <a:pPr lvl="1"/>
            <a:r>
              <a:rPr lang="en-US" dirty="0" smtClean="0"/>
              <a:t>SC6 is empowered under the PSDO to decide not to participate in the revision process for ISO/IEC 8802 standards</a:t>
            </a:r>
          </a:p>
          <a:p>
            <a:pPr marL="1588" lvl="1" indent="0">
              <a:buNone/>
            </a:pPr>
            <a:endParaRPr lang="en-AU"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116259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proposed a compromise solution that based on the existing PSDO agreement</a:t>
            </a:r>
            <a:endParaRPr lang="en-AU" dirty="0"/>
          </a:p>
        </p:txBody>
      </p:sp>
      <p:sp>
        <p:nvSpPr>
          <p:cNvPr id="3" name="Content Placeholder 2"/>
          <p:cNvSpPr>
            <a:spLocks noGrp="1"/>
          </p:cNvSpPr>
          <p:nvPr>
            <p:ph idx="1"/>
          </p:nvPr>
        </p:nvSpPr>
        <p:spPr/>
        <p:txBody>
          <a:bodyPr/>
          <a:lstStyle/>
          <a:p>
            <a:r>
              <a:rPr lang="en-US" dirty="0" smtClean="0"/>
              <a:t>Observation 3</a:t>
            </a:r>
          </a:p>
          <a:p>
            <a:pPr lvl="1"/>
            <a:r>
              <a:rPr lang="en-US" dirty="0" smtClean="0"/>
              <a:t>Clause A1.2.1 of the PSDO states, “</a:t>
            </a:r>
            <a:r>
              <a:rPr lang="en-AU" i="1" dirty="0" smtClean="0"/>
              <a:t>ISO shall ensure that the ISO/IEEE Standard is not revised until IEEE has completed its revision”</a:t>
            </a:r>
          </a:p>
          <a:p>
            <a:r>
              <a:rPr lang="en-AU" b="1" dirty="0" smtClean="0"/>
              <a:t>Conclusion 3</a:t>
            </a:r>
          </a:p>
          <a:p>
            <a:pPr lvl="1"/>
            <a:r>
              <a:rPr lang="en-US" dirty="0" smtClean="0"/>
              <a:t>SC6 should not start any revision process of ISO/IEC 8802 standards that are subject to maintenance and development by IEEE 802</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100357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proposed a compromise solution that based on the existing PSDO agreement</a:t>
            </a:r>
            <a:endParaRPr lang="en-AU" dirty="0"/>
          </a:p>
        </p:txBody>
      </p:sp>
      <p:sp>
        <p:nvSpPr>
          <p:cNvPr id="3" name="Content Placeholder 2"/>
          <p:cNvSpPr>
            <a:spLocks noGrp="1"/>
          </p:cNvSpPr>
          <p:nvPr>
            <p:ph idx="1"/>
          </p:nvPr>
        </p:nvSpPr>
        <p:spPr/>
        <p:txBody>
          <a:bodyPr/>
          <a:lstStyle/>
          <a:p>
            <a:r>
              <a:rPr lang="en-US" dirty="0" smtClean="0"/>
              <a:t>Observation 4</a:t>
            </a:r>
          </a:p>
          <a:p>
            <a:pPr lvl="1"/>
            <a:r>
              <a:rPr lang="en-US" dirty="0" smtClean="0"/>
              <a:t>IEEE 802 has a continuous, and very effective, process of maintenance and development of its active IEEE 802 standards projects</a:t>
            </a:r>
          </a:p>
          <a:p>
            <a:r>
              <a:rPr lang="en-AU" b="1" dirty="0" smtClean="0"/>
              <a:t>Conclusion 4</a:t>
            </a:r>
          </a:p>
          <a:p>
            <a:pPr lvl="1"/>
            <a:r>
              <a:rPr lang="en-US" dirty="0" smtClean="0"/>
              <a:t>IEEE 802 should have primary responsibility for revisions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78046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proposed a compromise solution that based on the existing PSDO agreement</a:t>
            </a:r>
            <a:endParaRPr lang="en-AU" dirty="0"/>
          </a:p>
        </p:txBody>
      </p:sp>
      <p:sp>
        <p:nvSpPr>
          <p:cNvPr id="3" name="Content Placeholder 2"/>
          <p:cNvSpPr>
            <a:spLocks noGrp="1"/>
          </p:cNvSpPr>
          <p:nvPr>
            <p:ph idx="1"/>
          </p:nvPr>
        </p:nvSpPr>
        <p:spPr/>
        <p:txBody>
          <a:bodyPr/>
          <a:lstStyle/>
          <a:p>
            <a:r>
              <a:rPr lang="en-US" dirty="0" smtClean="0"/>
              <a:t>Observation 5</a:t>
            </a:r>
          </a:p>
          <a:p>
            <a:pPr lvl="1"/>
            <a:r>
              <a:rPr lang="en-AU" dirty="0" smtClean="0"/>
              <a:t>SC NBs always have the right to propose appropriately justified work within the scope of a committee</a:t>
            </a:r>
          </a:p>
          <a:p>
            <a:pPr lvl="1"/>
            <a:r>
              <a:rPr lang="en-AU" dirty="0" smtClean="0"/>
              <a:t>SC NBs should not be restricted from proposing work that competes with IEEE 802 standards, but should also not threaten their integrity</a:t>
            </a:r>
            <a:endParaRPr lang="en-US" dirty="0" smtClean="0"/>
          </a:p>
          <a:p>
            <a:r>
              <a:rPr lang="en-AU" b="1" dirty="0" smtClean="0"/>
              <a:t>Conclusion 5</a:t>
            </a:r>
          </a:p>
          <a:p>
            <a:pPr lvl="1"/>
            <a:r>
              <a:rPr lang="en-US" dirty="0" smtClean="0"/>
              <a:t>A proposal by SC6 NB is not justified if it revises an ISO/IEC 8802 standard that is being revised by IEEE 802</a:t>
            </a:r>
          </a:p>
          <a:p>
            <a:pPr lvl="1"/>
            <a:r>
              <a:rPr lang="en-US" dirty="0" smtClean="0">
                <a:solidFill>
                  <a:srgbClr val="FF0000"/>
                </a:solidFill>
              </a:rPr>
              <a:t>In the context of this agreement, a revision is any activity that changes or extends the functionality of an ISO/IEC 8802 standard by means other than the use of interfaces in the standard that were defined to allow such changes or extensions by parties other than IEEE 802</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
        <p:nvSpPr>
          <p:cNvPr id="6" name="Rectangle 5"/>
          <p:cNvSpPr/>
          <p:nvPr/>
        </p:nvSpPr>
        <p:spPr bwMode="auto">
          <a:xfrm rot="16200000">
            <a:off x="-342901" y="5295900"/>
            <a:ext cx="17526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FF0000"/>
                </a:solidFill>
                <a:effectLst/>
                <a:latin typeface="+mj-lt"/>
              </a:rPr>
              <a:t>Controversial</a:t>
            </a:r>
          </a:p>
        </p:txBody>
      </p:sp>
    </p:spTree>
    <p:extLst>
      <p:ext uri="{BB962C8B-B14F-4D97-AF65-F5344CB8AC3E}">
        <p14:creationId xmlns:p14="http://schemas.microsoft.com/office/powerpoint/2010/main" val="3353966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proposal </a:t>
            </a:r>
            <a:r>
              <a:rPr lang="en-AU" dirty="0" smtClean="0"/>
              <a:t>led </a:t>
            </a:r>
            <a:r>
              <a:rPr lang="en-AU" dirty="0" smtClean="0"/>
              <a:t>to a possible resolution </a:t>
            </a:r>
            <a:r>
              <a:rPr lang="en-AU" dirty="0" smtClean="0"/>
              <a:t>for discussion </a:t>
            </a:r>
            <a:r>
              <a:rPr lang="en-AU" dirty="0" smtClean="0"/>
              <a:t>…</a:t>
            </a:r>
            <a:endParaRPr lang="en-AU" dirty="0"/>
          </a:p>
        </p:txBody>
      </p:sp>
      <p:sp>
        <p:nvSpPr>
          <p:cNvPr id="3" name="Content Placeholder 2"/>
          <p:cNvSpPr>
            <a:spLocks noGrp="1"/>
          </p:cNvSpPr>
          <p:nvPr>
            <p:ph idx="1"/>
          </p:nvPr>
        </p:nvSpPr>
        <p:spPr>
          <a:xfrm>
            <a:off x="685800" y="1981200"/>
            <a:ext cx="7772400" cy="4495800"/>
          </a:xfrm>
        </p:spPr>
        <p:txBody>
          <a:bodyPr/>
          <a:lstStyle/>
          <a:p>
            <a:r>
              <a:rPr lang="en-AU" dirty="0" smtClean="0"/>
              <a:t>Possible motion, with wording subject to discussion:</a:t>
            </a:r>
          </a:p>
          <a:p>
            <a:pPr lvl="1"/>
            <a:r>
              <a:rPr lang="en-AU" i="1" dirty="0" smtClean="0"/>
              <a:t>As empowered by clause A1.2.1 of the PSDO agreement between ISO and IEEE,  SC6 agrees that it will not participate in the revision of any ISO/IEC 8802 standard while IEEE 802 has an ongoing maintenance or amendment process for the IEEE 802 equivalent of the standard</a:t>
            </a:r>
          </a:p>
          <a:p>
            <a:pPr lvl="1"/>
            <a:r>
              <a:rPr lang="en-AU" i="1" dirty="0" smtClean="0"/>
              <a:t>In context of this motion, </a:t>
            </a:r>
            <a:r>
              <a:rPr lang="en-US" i="1" dirty="0" smtClean="0"/>
              <a:t>a revision activity is any activity that changes or extends the functionality of an ISO/IEC 8802 standard by means other than by the use of interfaces in the standard that were defined to allow such changes or extensions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627359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but it was not </a:t>
            </a:r>
            <a:r>
              <a:rPr lang="en-AU" dirty="0" smtClean="0"/>
              <a:t>acceptable </a:t>
            </a:r>
            <a:r>
              <a:rPr lang="en-US" dirty="0" smtClean="0"/>
              <a:t>for </a:t>
            </a:r>
            <a:r>
              <a:rPr lang="en-US" dirty="0"/>
              <a:t>various reasons</a:t>
            </a:r>
            <a:endParaRPr lang="en-AU" dirty="0"/>
          </a:p>
        </p:txBody>
      </p:sp>
      <p:sp>
        <p:nvSpPr>
          <p:cNvPr id="3" name="Content Placeholder 2"/>
          <p:cNvSpPr>
            <a:spLocks noGrp="1"/>
          </p:cNvSpPr>
          <p:nvPr>
            <p:ph idx="1"/>
          </p:nvPr>
        </p:nvSpPr>
        <p:spPr>
          <a:xfrm>
            <a:off x="685800" y="1981200"/>
            <a:ext cx="7772400" cy="4495800"/>
          </a:xfrm>
        </p:spPr>
        <p:txBody>
          <a:bodyPr/>
          <a:lstStyle/>
          <a:p>
            <a:r>
              <a:rPr lang="en-US" dirty="0" smtClean="0"/>
              <a:t>The proposal was not </a:t>
            </a:r>
            <a:r>
              <a:rPr lang="en-US" dirty="0" smtClean="0"/>
              <a:t>acceptable because</a:t>
            </a:r>
            <a:endParaRPr lang="en-US" dirty="0" smtClean="0"/>
          </a:p>
          <a:p>
            <a:pPr lvl="1"/>
            <a:r>
              <a:rPr lang="en-US" dirty="0" smtClean="0"/>
              <a:t>For </a:t>
            </a:r>
            <a:r>
              <a:rPr lang="en-US" dirty="0" smtClean="0"/>
              <a:t>Chinese </a:t>
            </a:r>
            <a:r>
              <a:rPr lang="en-US" dirty="0" smtClean="0"/>
              <a:t>&amp; </a:t>
            </a:r>
            <a:r>
              <a:rPr lang="en-US" dirty="0" smtClean="0"/>
              <a:t>Swiss NBs </a:t>
            </a:r>
            <a:r>
              <a:rPr lang="en-US" dirty="0" smtClean="0"/>
              <a:t>the 2</a:t>
            </a:r>
            <a:r>
              <a:rPr lang="en-US" baseline="30000" dirty="0" smtClean="0"/>
              <a:t>nd</a:t>
            </a:r>
            <a:r>
              <a:rPr lang="en-US" dirty="0" smtClean="0"/>
              <a:t> paragraph was seen as a threat to WAPI style proposals</a:t>
            </a:r>
          </a:p>
          <a:p>
            <a:pPr lvl="1"/>
            <a:r>
              <a:rPr lang="en-US" dirty="0" smtClean="0"/>
              <a:t>The Swiss NB wanted independent motions for 802.11, 802.1 and 802.3</a:t>
            </a:r>
          </a:p>
          <a:p>
            <a:pPr lvl="1"/>
            <a:r>
              <a:rPr lang="en-US" dirty="0" smtClean="0"/>
              <a:t>For other NBs, there was concern the second paragraph might stop SC6 from doing competitive work, which derived </a:t>
            </a:r>
            <a:r>
              <a:rPr lang="en-US" dirty="0" smtClean="0"/>
              <a:t>from </a:t>
            </a:r>
            <a:r>
              <a:rPr lang="en-US" dirty="0" smtClean="0"/>
              <a:t>confusion about its meaning</a:t>
            </a:r>
          </a:p>
          <a:p>
            <a:pPr lvl="1"/>
            <a:r>
              <a:rPr lang="en-US" dirty="0"/>
              <a:t>T</a:t>
            </a:r>
            <a:r>
              <a:rPr lang="en-AU" dirty="0" smtClean="0"/>
              <a:t>here was also a concern that the delegation of authority </a:t>
            </a:r>
            <a:r>
              <a:rPr lang="en-AU" dirty="0" smtClean="0"/>
              <a:t>had no defined end </a:t>
            </a:r>
            <a:r>
              <a:rPr lang="en-AU" dirty="0" smtClean="0"/>
              <a:t>point</a:t>
            </a:r>
          </a:p>
          <a:p>
            <a:pPr lvl="1"/>
            <a:r>
              <a:rPr lang="en-AU" dirty="0" smtClean="0"/>
              <a:t>Most NBs wanted the delegation of authority to </a:t>
            </a:r>
            <a:r>
              <a:rPr lang="en-AU" dirty="0" smtClean="0"/>
              <a:t>IEEE 802 explicitly to exclude </a:t>
            </a:r>
            <a:r>
              <a:rPr lang="en-AU" dirty="0" smtClean="0"/>
              <a:t>“</a:t>
            </a:r>
            <a:r>
              <a:rPr lang="en-AU" i="1" dirty="0" smtClean="0"/>
              <a:t>systematic review, stabilization and withdrawal</a:t>
            </a:r>
            <a:r>
              <a:rPr lang="en-AU" dirty="0" smtClean="0"/>
              <a:t>” </a:t>
            </a:r>
            <a:r>
              <a:rPr lang="en-AU" dirty="0" smtClean="0"/>
              <a:t>processes</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230675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then proposed (N15448) a new resolution that solved most of the issues discussed</a:t>
            </a:r>
            <a:endParaRPr lang="en-AU" dirty="0"/>
          </a:p>
        </p:txBody>
      </p:sp>
      <p:sp>
        <p:nvSpPr>
          <p:cNvPr id="3" name="Content Placeholder 2"/>
          <p:cNvSpPr>
            <a:spLocks noGrp="1"/>
          </p:cNvSpPr>
          <p:nvPr>
            <p:ph idx="1"/>
          </p:nvPr>
        </p:nvSpPr>
        <p:spPr/>
        <p:txBody>
          <a:bodyPr/>
          <a:lstStyle/>
          <a:p>
            <a:pPr lvl="1"/>
            <a:r>
              <a:rPr lang="en-AU" dirty="0" smtClean="0"/>
              <a:t>The goals of the modified proposal were to</a:t>
            </a:r>
          </a:p>
          <a:p>
            <a:pPr lvl="2"/>
            <a:r>
              <a:rPr lang="en-AU" dirty="0" smtClean="0"/>
              <a:t>Define separate explicit motions for 802.11, 802.1 and 802.3</a:t>
            </a:r>
          </a:p>
          <a:p>
            <a:pPr lvl="2"/>
            <a:r>
              <a:rPr lang="en-AU" dirty="0" smtClean="0"/>
              <a:t>Avoid any suggestion that SC6 NBs could not propose competitive projects</a:t>
            </a:r>
          </a:p>
          <a:p>
            <a:pPr lvl="2"/>
            <a:r>
              <a:rPr lang="en-AU" dirty="0" smtClean="0"/>
              <a:t>Define an end point for the delegation of authority from SC6 to IEEE 802 WGs as being while revisions, amendments and corrigenda are being developed</a:t>
            </a:r>
          </a:p>
          <a:p>
            <a:pPr lvl="2"/>
            <a:r>
              <a:rPr lang="en-AU" dirty="0" smtClean="0"/>
              <a:t>Ensure the delegation of authority did not include “systematic review, stabilization and withdrawal“</a:t>
            </a:r>
          </a:p>
          <a:p>
            <a:pPr lvl="1"/>
            <a:r>
              <a:rPr lang="en-AU" dirty="0" smtClean="0"/>
              <a:t>Subsequent discussion modified the proposal further  to:</a:t>
            </a:r>
          </a:p>
          <a:p>
            <a:pPr lvl="2"/>
            <a:r>
              <a:rPr lang="en-AU" dirty="0" smtClean="0"/>
              <a:t>Make </a:t>
            </a:r>
            <a:r>
              <a:rPr lang="en-AU" dirty="0" smtClean="0"/>
              <a:t>it clear that the word “revision” in the proposal used the ISO definition</a:t>
            </a:r>
          </a:p>
          <a:p>
            <a:pPr lvl="3"/>
            <a:r>
              <a:rPr lang="en-AU" dirty="0" smtClean="0"/>
              <a:t>We will discuss this definition in more detail  later</a:t>
            </a:r>
          </a:p>
          <a:p>
            <a:pPr lvl="2"/>
            <a:r>
              <a:rPr lang="en-AU" dirty="0" smtClean="0"/>
              <a:t>Add that the delegation of authority was conditional that SC6 and its NBs having access to a mechanism  that allows them to contribute to the revision process in the relevant  IEEE 802 WG</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37739582"/>
              </p:ext>
            </p:extLst>
          </p:nvPr>
        </p:nvGraphicFramePr>
        <p:xfrm>
          <a:off x="6858000" y="1905000"/>
          <a:ext cx="914400" cy="771525"/>
        </p:xfrm>
        <a:graphic>
          <a:graphicData uri="http://schemas.openxmlformats.org/presentationml/2006/ole">
            <mc:AlternateContent xmlns:mc="http://schemas.openxmlformats.org/markup-compatibility/2006">
              <mc:Choice xmlns:v="urn:schemas-microsoft-com:vml" Requires="v">
                <p:oleObj spid="_x0000_s99347"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6858000" y="1905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28195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smtClean="0"/>
              <a:t>The 802.11 resolution ended up being very simple</a:t>
            </a:r>
            <a:endParaRPr lang="en-AU" dirty="0"/>
          </a:p>
        </p:txBody>
      </p:sp>
      <p:sp>
        <p:nvSpPr>
          <p:cNvPr id="3" name="Content Placeholder 2"/>
          <p:cNvSpPr>
            <a:spLocks noGrp="1"/>
          </p:cNvSpPr>
          <p:nvPr>
            <p:ph idx="1"/>
          </p:nvPr>
        </p:nvSpPr>
        <p:spPr/>
        <p:txBody>
          <a:bodyPr/>
          <a:lstStyle/>
          <a:p>
            <a:r>
              <a:rPr lang="en-AU" dirty="0" smtClean="0"/>
              <a:t>802.11 resolution (Res 6.1.9)…</a:t>
            </a:r>
          </a:p>
          <a:p>
            <a:pPr lvl="1"/>
            <a:r>
              <a:rPr lang="en-AU" i="1" dirty="0" smtClean="0"/>
              <a:t>As empowered by clause A1.2.1 of the PSDO agreement between ISO and IEEE,  SC6 decides to allocate responsibility for the revision process of the ISO/IEC 8802-11 standard to the IEEE 802.11 WG while the IEEE 802.11 WG has an ongoing revision process for the IEEE 802.11 standard.</a:t>
            </a:r>
          </a:p>
          <a:p>
            <a:pPr lvl="1"/>
            <a:r>
              <a:rPr lang="en-AU" i="1" dirty="0" smtClean="0"/>
              <a:t>A condition of this motion is that SC6 and its NBs have access to an established mechanism to contribute to the revision process in the IEEE 802.11 WG</a:t>
            </a:r>
          </a:p>
          <a:p>
            <a:r>
              <a:rPr lang="en-AU" dirty="0" smtClean="0"/>
              <a:t>… unanimously approved, except China</a:t>
            </a:r>
          </a:p>
          <a:p>
            <a:pPr lvl="1"/>
            <a:r>
              <a:rPr lang="en-AU" dirty="0" smtClean="0"/>
              <a:t>China stated they needed to see rationale, details of mechanism and more time to obtain instructions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37</a:t>
            </a:fld>
            <a:endParaRPr lang="en-US"/>
          </a:p>
        </p:txBody>
      </p:sp>
    </p:spTree>
    <p:extLst>
      <p:ext uri="{BB962C8B-B14F-4D97-AF65-F5344CB8AC3E}">
        <p14:creationId xmlns:p14="http://schemas.microsoft.com/office/powerpoint/2010/main" val="2250613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802.1 resolution was similar to the 802.11 resolution </a:t>
            </a:r>
            <a:endParaRPr lang="en-AU" dirty="0"/>
          </a:p>
        </p:txBody>
      </p:sp>
      <p:sp>
        <p:nvSpPr>
          <p:cNvPr id="3" name="Content Placeholder 2"/>
          <p:cNvSpPr>
            <a:spLocks noGrp="1"/>
          </p:cNvSpPr>
          <p:nvPr>
            <p:ph idx="1"/>
          </p:nvPr>
        </p:nvSpPr>
        <p:spPr/>
        <p:txBody>
          <a:bodyPr/>
          <a:lstStyle/>
          <a:p>
            <a:r>
              <a:rPr lang="en-AU" dirty="0" smtClean="0"/>
              <a:t>802.1 resolution (Res 6.1.10) …</a:t>
            </a:r>
          </a:p>
          <a:p>
            <a:pPr lvl="1"/>
            <a:r>
              <a:rPr lang="en-US" i="1" dirty="0" smtClean="0"/>
              <a:t>As </a:t>
            </a:r>
            <a:r>
              <a:rPr lang="en-US" i="1" dirty="0"/>
              <a:t>empowered by clause A1.2.1 of the PSDO agreement between ISO and IEEE, SC 6 decides to allocate responsibility for the revision process of any ISO/IEC 8802-1 standard to the IEEE 802.1 WG while the IEEE 802.1 WG has an ongoing revision process for the IEEE 802.1 standard. </a:t>
            </a:r>
            <a:endParaRPr lang="en-US" i="1" dirty="0" smtClean="0"/>
          </a:p>
          <a:p>
            <a:pPr lvl="1"/>
            <a:r>
              <a:rPr lang="en-US" i="1" dirty="0" smtClean="0"/>
              <a:t>A </a:t>
            </a:r>
            <a:r>
              <a:rPr lang="en-US" i="1" dirty="0"/>
              <a:t>condition of this resolution is that SC 6 and its NBs have access to an established mechanism to contribute to the revision process in the IEEE 802.1 WG</a:t>
            </a:r>
            <a:r>
              <a:rPr lang="en-US" i="1" dirty="0" smtClean="0"/>
              <a:t>.</a:t>
            </a:r>
          </a:p>
          <a:p>
            <a:r>
              <a:rPr lang="en-AU" dirty="0" smtClean="0"/>
              <a:t>… unanimously approved, except China</a:t>
            </a:r>
          </a:p>
          <a:p>
            <a:pPr lvl="1"/>
            <a:r>
              <a:rPr lang="en-AU" dirty="0" smtClean="0"/>
              <a:t>China stated they needed to see rationale, details of mechanism and more time to obtain instructions</a:t>
            </a:r>
          </a:p>
          <a:p>
            <a:pPr lvl="1"/>
            <a:r>
              <a:rPr lang="en-AU" dirty="0" smtClean="0"/>
              <a:t>They also stated that it was odd to pass such a motion before </a:t>
            </a:r>
            <a:r>
              <a:rPr lang="en-US" dirty="0" smtClean="0"/>
              <a:t>ISO/IEC 8802-1  exists</a:t>
            </a:r>
            <a:endParaRPr lang="en-AU" dirty="0" smtClean="0"/>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904779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802.3 resolution was similar to the 802.11 resolution </a:t>
            </a:r>
            <a:endParaRPr lang="en-AU" dirty="0"/>
          </a:p>
        </p:txBody>
      </p:sp>
      <p:sp>
        <p:nvSpPr>
          <p:cNvPr id="3" name="Content Placeholder 2"/>
          <p:cNvSpPr>
            <a:spLocks noGrp="1"/>
          </p:cNvSpPr>
          <p:nvPr>
            <p:ph idx="1"/>
          </p:nvPr>
        </p:nvSpPr>
        <p:spPr/>
        <p:txBody>
          <a:bodyPr/>
          <a:lstStyle/>
          <a:p>
            <a:r>
              <a:rPr lang="en-AU" dirty="0" smtClean="0"/>
              <a:t>802.3 resolution (Res 6.1.11) was …</a:t>
            </a:r>
          </a:p>
          <a:p>
            <a:pPr lvl="1"/>
            <a:r>
              <a:rPr lang="en-US" i="1" dirty="0" smtClean="0"/>
              <a:t>As </a:t>
            </a:r>
            <a:r>
              <a:rPr lang="en-US" i="1" dirty="0"/>
              <a:t>empowered by clause A1.2.1 of the PSDO agreement between ISO and IEEE, SC 6 decides to allocate responsibility for the revision process of any ISO/IEC 8802-3 standard to the IEEE 802.3 WG while the IEEE 802.3 WG has an ongoing revision process for the IEEE 802.3 standard. </a:t>
            </a:r>
            <a:endParaRPr lang="en-US" i="1" dirty="0" smtClean="0"/>
          </a:p>
          <a:p>
            <a:pPr lvl="1"/>
            <a:r>
              <a:rPr lang="en-US" i="1" dirty="0" smtClean="0"/>
              <a:t>A </a:t>
            </a:r>
            <a:r>
              <a:rPr lang="en-US" i="1" dirty="0"/>
              <a:t>condition of this resolution is that SC 6 and its NBs have access to an established mechanism to contribute to the revision process in the IEEE 802.3 WG</a:t>
            </a:r>
            <a:r>
              <a:rPr lang="en-US" i="1" dirty="0" smtClean="0"/>
              <a:t>.</a:t>
            </a:r>
          </a:p>
          <a:p>
            <a:r>
              <a:rPr lang="en-AU" dirty="0" smtClean="0"/>
              <a:t>…unanimously approved, except China</a:t>
            </a:r>
          </a:p>
          <a:p>
            <a:pPr lvl="1"/>
            <a:r>
              <a:rPr lang="en-AU" dirty="0" smtClean="0"/>
              <a:t>China stated they needed to see rationale, details of mechanism and more time to obtain instructions</a:t>
            </a:r>
          </a:p>
          <a:p>
            <a:pPr lvl="1"/>
            <a:r>
              <a:rPr lang="en-AU" dirty="0" smtClean="0"/>
              <a:t>They also stated that it was odd to pass such a motion before </a:t>
            </a:r>
            <a:r>
              <a:rPr lang="en-US" dirty="0" smtClean="0"/>
              <a:t>ISO/IEC 8802-1  exists</a:t>
            </a:r>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9240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smtClean="0"/>
              <a:t>All participants should be familiar with their obligations under the IEEE-SA Policies &amp; Procedures for standards development.</a:t>
            </a:r>
          </a:p>
          <a:p>
            <a:pPr lvl="1">
              <a:lnSpc>
                <a:spcPct val="90000"/>
              </a:lnSpc>
            </a:pPr>
            <a:r>
              <a:rPr lang="en-US" smtClean="0"/>
              <a:t>Patent Policy is stated in these sources:</a:t>
            </a:r>
          </a:p>
          <a:p>
            <a:pPr lvl="2">
              <a:lnSpc>
                <a:spcPct val="90000"/>
              </a:lnSpc>
            </a:pPr>
            <a:r>
              <a:rPr lang="en-GB" smtClean="0"/>
              <a:t>IEEE-SA Standards Boards Bylaws</a:t>
            </a:r>
          </a:p>
          <a:p>
            <a:pPr lvl="3">
              <a:lnSpc>
                <a:spcPct val="90000"/>
              </a:lnSpc>
            </a:pPr>
            <a:r>
              <a:rPr lang="en-US" smtClean="0"/>
              <a:t>http://standards.ieee.org/guides/bylaws/sect6-7.html#6</a:t>
            </a:r>
          </a:p>
          <a:p>
            <a:pPr lvl="2">
              <a:lnSpc>
                <a:spcPct val="90000"/>
              </a:lnSpc>
            </a:pPr>
            <a:r>
              <a:rPr lang="en-GB" smtClean="0"/>
              <a:t>IEEE-SA Standards Board Operations Manual</a:t>
            </a:r>
          </a:p>
          <a:p>
            <a:pPr lvl="3">
              <a:lnSpc>
                <a:spcPct val="90000"/>
              </a:lnSpc>
            </a:pPr>
            <a:r>
              <a:rPr lang="en-US" smtClean="0"/>
              <a:t>http://standards.ieee.org/guides/opman/sect6.html#6.3</a:t>
            </a:r>
          </a:p>
          <a:p>
            <a:pPr lvl="1">
              <a:lnSpc>
                <a:spcPct val="90000"/>
              </a:lnSpc>
            </a:pPr>
            <a:r>
              <a:rPr lang="en-US" smtClean="0"/>
              <a:t>Material about the patent policy is available at </a:t>
            </a:r>
          </a:p>
          <a:p>
            <a:pPr lvl="2">
              <a:lnSpc>
                <a:spcPct val="90000"/>
              </a:lnSpc>
            </a:pPr>
            <a:r>
              <a:rPr lang="en-US" smtClean="0">
                <a:hlinkClick r:id="rId3"/>
              </a:rPr>
              <a:t>http://standards.ieee.org/board/pat/pat-material.html</a:t>
            </a:r>
            <a:endParaRPr lang="en-US" smtClean="0"/>
          </a:p>
          <a:p>
            <a:pPr lvl="1">
              <a:lnSpc>
                <a:spcPct val="90000"/>
              </a:lnSpc>
            </a:pPr>
            <a:r>
              <a:rPr lang="en-US" smtClean="0"/>
              <a:t>If you have questions, contact the IEEE-SA Standards Board Patent Committee Administrator at patcom@ieee.org or visit </a:t>
            </a:r>
            <a:r>
              <a:rPr lang="en-US" smtClean="0">
                <a:hlinkClick r:id="rId4"/>
              </a:rPr>
              <a:t>http://standards.ieee.org/board/pat/index.html</a:t>
            </a:r>
            <a:endParaRPr lang="en-US" smtClean="0"/>
          </a:p>
          <a:p>
            <a:pPr lvl="1">
              <a:lnSpc>
                <a:spcPct val="90000"/>
              </a:lnSpc>
            </a:pPr>
            <a:r>
              <a:rPr lang="en-US"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 also passed a resolution inviting  IEEE 802 to exchange information with SC6</a:t>
            </a:r>
            <a:endParaRPr lang="en-AU" dirty="0"/>
          </a:p>
        </p:txBody>
      </p:sp>
      <p:sp>
        <p:nvSpPr>
          <p:cNvPr id="3" name="Content Placeholder 2"/>
          <p:cNvSpPr>
            <a:spLocks noGrp="1"/>
          </p:cNvSpPr>
          <p:nvPr>
            <p:ph idx="1"/>
          </p:nvPr>
        </p:nvSpPr>
        <p:spPr/>
        <p:txBody>
          <a:bodyPr/>
          <a:lstStyle/>
          <a:p>
            <a:r>
              <a:rPr lang="en-AU" dirty="0" smtClean="0"/>
              <a:t>Cooperation resolution (Res 6.1.12) was …</a:t>
            </a:r>
          </a:p>
          <a:p>
            <a:pPr lvl="1"/>
            <a:r>
              <a:rPr lang="en-US" i="1" dirty="0" smtClean="0"/>
              <a:t>SC </a:t>
            </a:r>
            <a:r>
              <a:rPr lang="en-US" i="1" dirty="0"/>
              <a:t>6 invites the IEEE 802 WG’s to exchange information about new work items that are within the scope of SC 6 and the respective IEEE 802 WG for information and potential </a:t>
            </a:r>
            <a:r>
              <a:rPr lang="en-US" i="1" dirty="0" smtClean="0"/>
              <a:t>coordination</a:t>
            </a:r>
          </a:p>
          <a:p>
            <a:r>
              <a:rPr lang="en-AU" dirty="0" smtClean="0"/>
              <a:t>…unanimously </a:t>
            </a:r>
            <a:r>
              <a:rPr lang="en-AU" dirty="0" smtClean="0"/>
              <a:t>approved by all NBs</a:t>
            </a:r>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726693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definition of “revision” has proved problematic</a:t>
            </a:r>
            <a:endParaRPr lang="en-AU" dirty="0"/>
          </a:p>
        </p:txBody>
      </p:sp>
      <p:sp>
        <p:nvSpPr>
          <p:cNvPr id="3" name="Content Placeholder 2"/>
          <p:cNvSpPr>
            <a:spLocks noGrp="1"/>
          </p:cNvSpPr>
          <p:nvPr>
            <p:ph idx="1"/>
          </p:nvPr>
        </p:nvSpPr>
        <p:spPr/>
        <p:txBody>
          <a:bodyPr/>
          <a:lstStyle/>
          <a:p>
            <a:pPr lvl="1"/>
            <a:r>
              <a:rPr lang="en-US" dirty="0" smtClean="0"/>
              <a:t>During discussions it was agreed to use the ISO definition of “revision”</a:t>
            </a:r>
          </a:p>
          <a:p>
            <a:pPr lvl="1"/>
            <a:r>
              <a:rPr lang="en-US" dirty="0" smtClean="0"/>
              <a:t>Subsequently, it turned out that there were multiple ISO definitions in a variety of documents</a:t>
            </a:r>
          </a:p>
          <a:p>
            <a:pPr lvl="1"/>
            <a:r>
              <a:rPr lang="en-US" dirty="0" smtClean="0"/>
              <a:t>Unfortunately, the definition is a key driver of the semantics of the resolutions</a:t>
            </a:r>
          </a:p>
          <a:p>
            <a:pPr lvl="1"/>
            <a:r>
              <a:rPr lang="en-US" dirty="0" smtClean="0"/>
              <a:t>However, behind the scenes discussion has led to the following interpretation of the 802.11 resolution </a:t>
            </a:r>
          </a:p>
          <a:p>
            <a:pPr lvl="2"/>
            <a:r>
              <a:rPr lang="en-US" i="1" dirty="0" smtClean="0"/>
              <a:t>The </a:t>
            </a:r>
            <a:r>
              <a:rPr lang="en-US" i="1" dirty="0"/>
              <a:t>resolution applies to revisions, amendments and corrigenda of ISO/IEC 8802-11.</a:t>
            </a:r>
            <a:endParaRPr lang="en-AU" i="1" dirty="0"/>
          </a:p>
          <a:p>
            <a:pPr lvl="2"/>
            <a:r>
              <a:rPr lang="en-US" i="1" dirty="0" smtClean="0"/>
              <a:t>The </a:t>
            </a:r>
            <a:r>
              <a:rPr lang="en-US" i="1" dirty="0"/>
              <a:t>resolution does not apply to systematic review, stabilization and withdrawal of ISO/IEC 8802-11.</a:t>
            </a:r>
            <a:endParaRPr lang="en-AU" i="1" dirty="0"/>
          </a:p>
          <a:p>
            <a:pPr lvl="2"/>
            <a:r>
              <a:rPr lang="en-US" i="1" dirty="0" smtClean="0"/>
              <a:t>The </a:t>
            </a:r>
            <a:r>
              <a:rPr lang="en-US" i="1" dirty="0"/>
              <a:t>resolution does not apply to any standards other than ISO/IEC 8802-11.</a:t>
            </a:r>
            <a:endParaRPr lang="en-AU" i="1" dirty="0"/>
          </a:p>
          <a:p>
            <a:pPr lvl="2"/>
            <a:r>
              <a:rPr lang="en-US" i="1" dirty="0" smtClean="0"/>
              <a:t>SC6 </a:t>
            </a:r>
            <a:r>
              <a:rPr lang="en-US" i="1" dirty="0"/>
              <a:t>retains full rights to propose any new work</a:t>
            </a:r>
            <a:r>
              <a:rPr lang="en-US" dirty="0"/>
              <a:t>.</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526559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resolution provides a lower risk path for “international standardisation” of 802 standards </a:t>
            </a:r>
            <a:endParaRPr lang="en-AU" dirty="0"/>
          </a:p>
        </p:txBody>
      </p:sp>
      <p:sp>
        <p:nvSpPr>
          <p:cNvPr id="8" name="Content Placeholder 7"/>
          <p:cNvSpPr>
            <a:spLocks noGrp="1"/>
          </p:cNvSpPr>
          <p:nvPr>
            <p:ph idx="1"/>
          </p:nvPr>
        </p:nvSpPr>
        <p:spPr/>
        <p:txBody>
          <a:bodyPr/>
          <a:lstStyle/>
          <a:p>
            <a:pPr lvl="1"/>
            <a:r>
              <a:rPr lang="en-AU" dirty="0" smtClean="0"/>
              <a:t>IEEE 802.1/3/11 WGs have an opportunity to submit their standards to JTC1 under the PSDO for “international” standardisation</a:t>
            </a:r>
          </a:p>
          <a:p>
            <a:pPr lvl="1"/>
            <a:r>
              <a:rPr lang="en-AU" dirty="0" smtClean="0"/>
              <a:t>The WGs will have sole responsibility for the revision of those standards, while a revision process of any sort is underway in the WGs</a:t>
            </a:r>
          </a:p>
          <a:p>
            <a:pPr lvl="2"/>
            <a:r>
              <a:rPr lang="en-AU" dirty="0" smtClean="0"/>
              <a:t>This is effectively continuously until the WGs </a:t>
            </a:r>
            <a:r>
              <a:rPr lang="en-AU" dirty="0" smtClean="0"/>
              <a:t>hibernate given that IEEE 802 WGs typically undertake continuous amendment and revision of standards</a:t>
            </a:r>
            <a:endParaRPr lang="en-AU" dirty="0" smtClean="0"/>
          </a:p>
          <a:p>
            <a:pPr lvl="1"/>
            <a:r>
              <a:rPr lang="en-AU" dirty="0" smtClean="0"/>
              <a:t>The WGs may benefit from input from SC6 NBs during the revision process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Tree>
    <p:extLst>
      <p:ext uri="{BB962C8B-B14F-4D97-AF65-F5344CB8AC3E}">
        <p14:creationId xmlns:p14="http://schemas.microsoft.com/office/powerpoint/2010/main" val="2213542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WGs only need to provide SC6 NBs an opportunity to </a:t>
            </a:r>
            <a:r>
              <a:rPr lang="en-AU" dirty="0" smtClean="0"/>
              <a:t>contribute for the resolution to stand</a:t>
            </a:r>
            <a:endParaRPr lang="en-AU" dirty="0"/>
          </a:p>
        </p:txBody>
      </p:sp>
      <p:sp>
        <p:nvSpPr>
          <p:cNvPr id="3" name="Content Placeholder 2"/>
          <p:cNvSpPr>
            <a:spLocks noGrp="1"/>
          </p:cNvSpPr>
          <p:nvPr>
            <p:ph idx="1"/>
          </p:nvPr>
        </p:nvSpPr>
        <p:spPr/>
        <p:txBody>
          <a:bodyPr/>
          <a:lstStyle/>
          <a:p>
            <a:pPr lvl="1"/>
            <a:r>
              <a:rPr lang="en-AU" dirty="0" smtClean="0"/>
              <a:t>The US NB proposal in Graz was:</a:t>
            </a:r>
          </a:p>
          <a:p>
            <a:pPr lvl="2"/>
            <a:r>
              <a:rPr lang="en-AU" i="1" dirty="0" smtClean="0"/>
              <a:t>IEEE 802 should send documents to SC6 for comment, including</a:t>
            </a:r>
          </a:p>
          <a:p>
            <a:pPr lvl="3"/>
            <a:r>
              <a:rPr lang="en-AU" i="1" dirty="0" smtClean="0"/>
              <a:t>Motion to start a SG</a:t>
            </a:r>
          </a:p>
          <a:p>
            <a:pPr lvl="3"/>
            <a:r>
              <a:rPr lang="en-AU" i="1" dirty="0" smtClean="0"/>
              <a:t>PAR documents when approved by WG</a:t>
            </a:r>
          </a:p>
          <a:p>
            <a:pPr lvl="3"/>
            <a:r>
              <a:rPr lang="en-AU" i="1" dirty="0" smtClean="0"/>
              <a:t>PAR documents when approved by 802 EC</a:t>
            </a:r>
          </a:p>
          <a:p>
            <a:pPr lvl="3"/>
            <a:r>
              <a:rPr lang="en-AU" i="1" dirty="0" smtClean="0"/>
              <a:t>Approved requirements documents</a:t>
            </a:r>
          </a:p>
          <a:p>
            <a:pPr lvl="3"/>
            <a:r>
              <a:rPr lang="en-AU" i="1" dirty="0" smtClean="0"/>
              <a:t>Draft standards at Letter Ballot and Sponsor Ballot stage</a:t>
            </a:r>
          </a:p>
          <a:p>
            <a:pPr lvl="1"/>
            <a:r>
              <a:rPr lang="en-AU" dirty="0" smtClean="0"/>
              <a:t>The </a:t>
            </a:r>
            <a:r>
              <a:rPr lang="en-AU" dirty="0"/>
              <a:t>d</a:t>
            </a:r>
            <a:r>
              <a:rPr lang="en-AU" dirty="0" smtClean="0"/>
              <a:t>iscussion was that the IEEE 802 WGs would accept any comments from SC6 NBs</a:t>
            </a:r>
          </a:p>
          <a:p>
            <a:pPr lvl="2"/>
            <a:r>
              <a:rPr lang="en-AU" dirty="0" smtClean="0"/>
              <a:t>It was recognised that the comments may come in too late for normal processing …</a:t>
            </a:r>
          </a:p>
          <a:p>
            <a:pPr lvl="2"/>
            <a:r>
              <a:rPr lang="en-AU" dirty="0" smtClean="0"/>
              <a:t>… but they would be considered </a:t>
            </a:r>
            <a:r>
              <a:rPr lang="en-AU" dirty="0" smtClean="0"/>
              <a:t>in good faith at </a:t>
            </a:r>
            <a:r>
              <a:rPr lang="en-AU" dirty="0" smtClean="0"/>
              <a:t>the time </a:t>
            </a:r>
            <a:r>
              <a:rPr lang="en-AU" dirty="0"/>
              <a:t>if possible or </a:t>
            </a:r>
            <a:r>
              <a:rPr lang="en-AU" dirty="0" smtClean="0"/>
              <a:t>later if necessary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1767057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IEEE 802 WGs only need to provide SC6 NBs an opportunity to contribute for the resolution to stand</a:t>
            </a:r>
          </a:p>
        </p:txBody>
      </p:sp>
      <p:sp>
        <p:nvSpPr>
          <p:cNvPr id="3" name="Content Placeholder 2"/>
          <p:cNvSpPr>
            <a:spLocks noGrp="1"/>
          </p:cNvSpPr>
          <p:nvPr>
            <p:ph idx="1"/>
          </p:nvPr>
        </p:nvSpPr>
        <p:spPr>
          <a:xfrm>
            <a:off x="685800" y="1981200"/>
            <a:ext cx="7772400" cy="4724400"/>
          </a:xfrm>
        </p:spPr>
        <p:txBody>
          <a:bodyPr/>
          <a:lstStyle/>
          <a:p>
            <a:r>
              <a:rPr lang="en-AU" dirty="0" smtClean="0"/>
              <a:t>IEEE 802 proposal in Graz</a:t>
            </a:r>
          </a:p>
          <a:p>
            <a:pPr lvl="1"/>
            <a:r>
              <a:rPr lang="en-AU" dirty="0" smtClean="0"/>
              <a:t>802.11 will continue to provide drafts for comment prior to publication.</a:t>
            </a:r>
          </a:p>
          <a:p>
            <a:pPr lvl="2"/>
            <a:r>
              <a:rPr lang="en-AU" dirty="0" smtClean="0"/>
              <a:t>Posted on ISO website maintained by 802.11</a:t>
            </a:r>
          </a:p>
          <a:p>
            <a:pPr lvl="1"/>
            <a:r>
              <a:rPr lang="en-AU" dirty="0" smtClean="0"/>
              <a:t>802.11 will continue to provide “pipeline” status information on all amendment/revision/maintenance activities. In meeting report.</a:t>
            </a:r>
          </a:p>
          <a:p>
            <a:pPr lvl="1"/>
            <a:r>
              <a:rPr lang="en-AU" dirty="0" smtClean="0"/>
              <a:t>802.11 Could provide SC6 with notification of proposed new work items (Study Groups, Project Authorization Requests in IEEE, PAR approvals) before formal approval of the project by the IEEE Standards Board. (Posted on ISO website maintained by 802.11)</a:t>
            </a:r>
          </a:p>
          <a:p>
            <a:pPr lvl="1"/>
            <a:r>
              <a:rPr lang="en-AU" dirty="0" smtClean="0"/>
              <a:t>Additionally 802 Could provide similar “pipeline” status information on amendment/revision/maintenance activities.</a:t>
            </a:r>
          </a:p>
          <a:p>
            <a:pPr lvl="1"/>
            <a:r>
              <a:rPr lang="en-AU" dirty="0" smtClean="0"/>
              <a:t>802 Could provide SC6 with notification of proposed new work items (Study Groups, Project Authorization Requests in IEEE)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3020378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It is not certain that the resolution would avoid a WAPI like situation in the future</a:t>
            </a:r>
            <a:endParaRPr lang="en-AU" dirty="0"/>
          </a:p>
        </p:txBody>
      </p:sp>
      <p:sp>
        <p:nvSpPr>
          <p:cNvPr id="8" name="Content Placeholder 7"/>
          <p:cNvSpPr>
            <a:spLocks noGrp="1"/>
          </p:cNvSpPr>
          <p:nvPr>
            <p:ph idx="1"/>
          </p:nvPr>
        </p:nvSpPr>
        <p:spPr/>
        <p:txBody>
          <a:bodyPr/>
          <a:lstStyle/>
          <a:p>
            <a:pPr lvl="1"/>
            <a:r>
              <a:rPr lang="en-AU" dirty="0" smtClean="0"/>
              <a:t>WAPI is always raised as an example of how things can go wrong</a:t>
            </a:r>
          </a:p>
          <a:p>
            <a:pPr lvl="1"/>
            <a:r>
              <a:rPr lang="en-AU" dirty="0" smtClean="0"/>
              <a:t>The question is what does this resolution do to protect against future WAPI-like situations?</a:t>
            </a:r>
          </a:p>
          <a:p>
            <a:pPr lvl="1"/>
            <a:r>
              <a:rPr lang="en-AU" dirty="0" smtClean="0"/>
              <a:t>US NB asserted </a:t>
            </a:r>
            <a:r>
              <a:rPr lang="en-AU" dirty="0" smtClean="0"/>
              <a:t>in Graz that the resolution means the IEEE 802.11 WG and not SC6 would consider a WAPI-like proposal because:</a:t>
            </a:r>
          </a:p>
          <a:p>
            <a:pPr lvl="2"/>
            <a:r>
              <a:rPr lang="en-AU" dirty="0" smtClean="0"/>
              <a:t>WAPI is effectively an amendment to 802.11</a:t>
            </a:r>
          </a:p>
          <a:p>
            <a:pPr lvl="2"/>
            <a:r>
              <a:rPr lang="en-AU" dirty="0" smtClean="0"/>
              <a:t>WAPI would “fork” the 8802-11 standard contrary to the PSDO</a:t>
            </a:r>
          </a:p>
          <a:p>
            <a:pPr lvl="1"/>
            <a:r>
              <a:rPr lang="en-AU" dirty="0" smtClean="0"/>
              <a:t>Other NBs agreed with this position, at least in private</a:t>
            </a:r>
          </a:p>
          <a:p>
            <a:pPr lvl="1"/>
            <a:r>
              <a:rPr lang="en-AU" dirty="0" smtClean="0"/>
              <a:t>The Swiss and Chinese NBs disagreed with this perspective during the meeting</a:t>
            </a:r>
          </a:p>
          <a:p>
            <a:pPr lvl="1"/>
            <a:r>
              <a:rPr lang="en-AU" dirty="0" smtClean="0"/>
              <a:t>The bottom line is that the resolution does not guarantee another WAPI-like situation will not occur in the future … but it certainly helps!</a:t>
            </a:r>
          </a:p>
          <a:p>
            <a:pPr lvl="1"/>
            <a:r>
              <a:rPr lang="en-AU" dirty="0" smtClean="0"/>
              <a:t>The resolution definitely does not stop any competitive proposals!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Tree>
    <p:extLst>
      <p:ext uri="{BB962C8B-B14F-4D97-AF65-F5344CB8AC3E}">
        <p14:creationId xmlns:p14="http://schemas.microsoft.com/office/powerpoint/2010/main" val="1905961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possible impact of the SC6 resolution</a:t>
            </a:r>
            <a:endParaRPr lang="en-AU" dirty="0"/>
          </a:p>
        </p:txBody>
      </p:sp>
      <p:sp>
        <p:nvSpPr>
          <p:cNvPr id="3" name="Content Placeholder 2"/>
          <p:cNvSpPr>
            <a:spLocks noGrp="1"/>
          </p:cNvSpPr>
          <p:nvPr>
            <p:ph idx="1"/>
          </p:nvPr>
        </p:nvSpPr>
        <p:spPr/>
        <p:txBody>
          <a:bodyPr/>
          <a:lstStyle/>
          <a:p>
            <a:r>
              <a:rPr lang="en-AU" dirty="0" smtClean="0"/>
              <a:t>Questions for discussion</a:t>
            </a:r>
          </a:p>
          <a:p>
            <a:pPr lvl="1"/>
            <a:r>
              <a:rPr lang="en-AU" dirty="0" smtClean="0"/>
              <a:t>Are IEEE 802 willing to submit 802.1 &amp; 802.3 to JTC1 under the PSDO on the basis of this resolution?</a:t>
            </a:r>
          </a:p>
          <a:p>
            <a:pPr lvl="1"/>
            <a:r>
              <a:rPr lang="en-AU" dirty="0" smtClean="0"/>
              <a:t>Are there any objections (philosophical &amp; pra</a:t>
            </a:r>
            <a:r>
              <a:rPr lang="en-AU" dirty="0"/>
              <a:t>c</a:t>
            </a:r>
            <a:r>
              <a:rPr lang="en-AU" dirty="0" smtClean="0"/>
              <a:t>tical) in sending the requested material to SC6?</a:t>
            </a:r>
          </a:p>
          <a:p>
            <a:pPr lvl="1"/>
            <a:r>
              <a:rPr lang="en-AU" dirty="0" smtClean="0"/>
              <a:t>Is the risk of “another WAPI” reduced by this resolution?</a:t>
            </a:r>
          </a:p>
          <a:p>
            <a:pPr lvl="1"/>
            <a:r>
              <a:rPr lang="en-AU" dirty="0" smtClean="0"/>
              <a:t>Might the </a:t>
            </a:r>
            <a:r>
              <a:rPr lang="en-AU" dirty="0"/>
              <a:t>risk of “another WAPI” </a:t>
            </a:r>
            <a:r>
              <a:rPr lang="en-AU" dirty="0" smtClean="0"/>
              <a:t>be increased if we do not collaborate with SC6 in this way?</a:t>
            </a:r>
          </a:p>
          <a:p>
            <a:pPr lvl="2"/>
            <a:r>
              <a:rPr lang="en-AU" dirty="0" err="1" smtClean="0"/>
              <a:t>eg</a:t>
            </a:r>
            <a:r>
              <a:rPr lang="en-AU" dirty="0" smtClean="0"/>
              <a:t> one could modify 802.1 by creating a standard that normatively referenced most of 802.1 but changed a small feature</a:t>
            </a:r>
          </a:p>
          <a:p>
            <a:pPr lvl="2"/>
            <a:r>
              <a:rPr lang="en-AU" dirty="0" smtClean="0"/>
              <a:t>By having an ongoing relationship we at least might have a say …</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1631340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possible next steps</a:t>
            </a:r>
            <a:endParaRPr lang="en-AU" dirty="0"/>
          </a:p>
        </p:txBody>
      </p:sp>
      <p:sp>
        <p:nvSpPr>
          <p:cNvPr id="3" name="Content Placeholder 2"/>
          <p:cNvSpPr>
            <a:spLocks noGrp="1"/>
          </p:cNvSpPr>
          <p:nvPr>
            <p:ph idx="1"/>
          </p:nvPr>
        </p:nvSpPr>
        <p:spPr/>
        <p:txBody>
          <a:bodyPr/>
          <a:lstStyle/>
          <a:p>
            <a:r>
              <a:rPr lang="en-AU" dirty="0" smtClean="0"/>
              <a:t>Questions for discussion</a:t>
            </a:r>
          </a:p>
          <a:p>
            <a:pPr lvl="1"/>
            <a:r>
              <a:rPr lang="en-AU" dirty="0" smtClean="0"/>
              <a:t>Should IEEE 802 document a process for collaboration?</a:t>
            </a:r>
          </a:p>
          <a:p>
            <a:pPr lvl="2"/>
            <a:r>
              <a:rPr lang="en-AU" dirty="0" smtClean="0"/>
              <a:t>Criteria: lowest amount of work?</a:t>
            </a:r>
          </a:p>
          <a:p>
            <a:pPr lvl="2"/>
            <a:r>
              <a:rPr lang="en-AU" dirty="0" smtClean="0"/>
              <a:t>Can we just send SC6 an existing report on a regular basis + all balloted drafts</a:t>
            </a:r>
          </a:p>
          <a:p>
            <a:pPr lvl="1"/>
            <a:r>
              <a:rPr lang="en-AU" dirty="0" smtClean="0"/>
              <a:t>Should </a:t>
            </a:r>
            <a:r>
              <a:rPr lang="en-AU" dirty="0"/>
              <a:t>IEEE </a:t>
            </a:r>
            <a:r>
              <a:rPr lang="en-AU" dirty="0" smtClean="0"/>
              <a:t>802 express an intent to submit 802.1 and 802.3?</a:t>
            </a:r>
          </a:p>
          <a:p>
            <a:pPr lvl="2"/>
            <a:r>
              <a:rPr lang="en-AU" dirty="0" smtClean="0"/>
              <a:t>When would we do so?</a:t>
            </a:r>
          </a:p>
          <a:p>
            <a:pPr lvl="1"/>
            <a:r>
              <a:rPr lang="en-AU" dirty="0" smtClean="0"/>
              <a:t>Should </a:t>
            </a:r>
            <a:r>
              <a:rPr lang="en-AU" dirty="0"/>
              <a:t>IEEE 802 </a:t>
            </a:r>
            <a:r>
              <a:rPr lang="en-AU" dirty="0" smtClean="0"/>
              <a:t>send a package to SC6 with the latest versions of 802.1 </a:t>
            </a:r>
            <a:r>
              <a:rPr lang="en-AU" dirty="0"/>
              <a:t>and </a:t>
            </a:r>
            <a:r>
              <a:rPr lang="en-AU" dirty="0" smtClean="0"/>
              <a:t>802.3 in the meantime?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309123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AU" dirty="0" err="1" smtClean="0"/>
              <a:t>TePA</a:t>
            </a:r>
            <a:r>
              <a:rPr lang="en-AU" dirty="0" smtClean="0"/>
              <a:t>-AC, the 802.1X replacement,  is now a Chinese National Standard</a:t>
            </a:r>
            <a:endParaRPr lang="en-US" dirty="0" smtClean="0"/>
          </a:p>
        </p:txBody>
      </p:sp>
      <p:sp>
        <p:nvSpPr>
          <p:cNvPr id="25603"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TePA</a:t>
            </a:r>
            <a:r>
              <a:rPr lang="en-AU" dirty="0" smtClean="0"/>
              <a:t>-AC, which is roughly an 802.1X replacement </a:t>
            </a:r>
          </a:p>
          <a:p>
            <a:pPr lvl="1"/>
            <a:r>
              <a:rPr lang="en-AU" dirty="0" smtClean="0"/>
              <a:t>At the SC6 meeting in February 2012, an IWNCOMM representative presented </a:t>
            </a:r>
            <a:r>
              <a:rPr lang="en-AU" dirty="0" err="1" smtClean="0"/>
              <a:t>TePA</a:t>
            </a:r>
            <a:r>
              <a:rPr lang="en-AU" dirty="0" smtClean="0"/>
              <a:t>-AC again, emphasising its use of </a:t>
            </a:r>
            <a:r>
              <a:rPr lang="en-AU" dirty="0" err="1" smtClean="0"/>
              <a:t>TePA</a:t>
            </a:r>
            <a:r>
              <a:rPr lang="en-AU" dirty="0" smtClean="0"/>
              <a:t>, and concluding</a:t>
            </a:r>
          </a:p>
          <a:p>
            <a:pPr lvl="2"/>
            <a:r>
              <a:rPr lang="en-US" dirty="0" smtClean="0"/>
              <a:t>“</a:t>
            </a:r>
            <a:r>
              <a:rPr lang="en-US" i="1" dirty="0" smtClean="0"/>
              <a:t>Network access control is widely used in many network environments.</a:t>
            </a:r>
          </a:p>
          <a:p>
            <a:pPr lvl="2"/>
            <a:r>
              <a:rPr lang="en-US" i="1" dirty="0" err="1" smtClean="0"/>
              <a:t>TePA</a:t>
            </a:r>
            <a:r>
              <a:rPr lang="en-US" i="1" dirty="0" smtClean="0"/>
              <a:t>-AC in N14399 is different from IEEE 802.1x</a:t>
            </a:r>
            <a:r>
              <a:rPr lang="en-US" dirty="0" smtClean="0"/>
              <a:t>.”</a:t>
            </a:r>
            <a:endParaRPr lang="en-AU" dirty="0" smtClean="0"/>
          </a:p>
          <a:p>
            <a:pPr lvl="1"/>
            <a:r>
              <a:rPr lang="en-AU" dirty="0" smtClean="0"/>
              <a:t>IWNCOMM claimed that </a:t>
            </a:r>
            <a:r>
              <a:rPr lang="en-AU" dirty="0" err="1" smtClean="0"/>
              <a:t>TePA</a:t>
            </a:r>
            <a:r>
              <a:rPr lang="en-AU" dirty="0" smtClean="0"/>
              <a:t>-AC covered a different application space from </a:t>
            </a:r>
            <a:r>
              <a:rPr lang="en-AU" dirty="0" smtClean="0"/>
              <a:t>802.1X</a:t>
            </a:r>
            <a:endParaRPr lang="en-AU" dirty="0" smtClean="0"/>
          </a:p>
          <a:p>
            <a:pPr lvl="1"/>
            <a:r>
              <a:rPr lang="en-AU" dirty="0" smtClean="0"/>
              <a:t>The discussion concluded with the China NB informing SC6 that further standardisation work on </a:t>
            </a:r>
            <a:r>
              <a:rPr lang="en-AU" dirty="0" err="1" smtClean="0"/>
              <a:t>TePA</a:t>
            </a:r>
            <a:r>
              <a:rPr lang="en-AU" dirty="0" smtClean="0"/>
              <a:t>-AC would continue in BWIPS</a:t>
            </a:r>
          </a:p>
          <a:p>
            <a:pPr lvl="2"/>
            <a:r>
              <a:rPr lang="en-AU" dirty="0" smtClean="0"/>
              <a:t>BWIPS is the organisation under CESI that standardised </a:t>
            </a:r>
            <a:r>
              <a:rPr lang="en-AU" dirty="0" smtClean="0"/>
              <a:t>WAPI</a:t>
            </a:r>
          </a:p>
          <a:p>
            <a:pPr lvl="2"/>
            <a:r>
              <a:rPr lang="en-AU" dirty="0" smtClean="0"/>
              <a:t>TEPA-AC </a:t>
            </a:r>
            <a:r>
              <a:rPr lang="en-AU" dirty="0"/>
              <a:t>is </a:t>
            </a:r>
            <a:r>
              <a:rPr lang="en-AU" dirty="0" smtClean="0"/>
              <a:t>a </a:t>
            </a:r>
            <a:r>
              <a:rPr lang="en-AU" dirty="0"/>
              <a:t>Chinese National standard as </a:t>
            </a:r>
            <a:r>
              <a:rPr lang="en-AU" u="sng" dirty="0">
                <a:hlinkClick r:id="rId2" action="ppaction://hlinkfile"/>
              </a:rPr>
              <a:t>GB / T </a:t>
            </a:r>
            <a:r>
              <a:rPr lang="en-AU" u="sng" dirty="0" smtClean="0">
                <a:hlinkClick r:id="rId2" action="ppaction://hlinkfile"/>
              </a:rPr>
              <a:t>28455-2012</a:t>
            </a:r>
            <a:r>
              <a:rPr lang="en-AU" dirty="0" smtClean="0"/>
              <a:t> </a:t>
            </a:r>
            <a:r>
              <a:rPr lang="en-AU" dirty="0"/>
              <a:t>as of 1 </a:t>
            </a:r>
            <a:r>
              <a:rPr lang="en-AU" dirty="0" smtClean="0"/>
              <a:t>Oct 12; the </a:t>
            </a:r>
            <a:r>
              <a:rPr lang="en-AU" dirty="0"/>
              <a:t>“T” means it is recommended, </a:t>
            </a:r>
            <a:r>
              <a:rPr lang="en-AU" dirty="0" err="1"/>
              <a:t>ie</a:t>
            </a:r>
            <a:r>
              <a:rPr lang="en-AU" dirty="0"/>
              <a:t> not </a:t>
            </a:r>
            <a:r>
              <a:rPr lang="en-AU" dirty="0" smtClean="0"/>
              <a:t>mandatory</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6E33BC4D-A07F-49F2-BE06-BA4D9661F1B8}" type="slidenum">
              <a:rPr lang="en-US" smtClean="0"/>
              <a:pPr>
                <a:defRPr/>
              </a:pPr>
              <a:t>48</a:t>
            </a:fld>
            <a:endParaRPr lang="en-US"/>
          </a:p>
        </p:txBody>
      </p:sp>
    </p:spTree>
    <p:extLst>
      <p:ext uri="{BB962C8B-B14F-4D97-AF65-F5344CB8AC3E}">
        <p14:creationId xmlns:p14="http://schemas.microsoft.com/office/powerpoint/2010/main" val="2380096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dirty="0" smtClean="0"/>
              <a:t>There is no further </a:t>
            </a:r>
            <a:r>
              <a:rPr lang="en-AU" dirty="0" smtClean="0"/>
              <a:t>standardisation news </a:t>
            </a:r>
            <a:r>
              <a:rPr lang="en-AU" dirty="0" smtClean="0"/>
              <a:t>related to </a:t>
            </a:r>
            <a:r>
              <a:rPr lang="en-AU" dirty="0" err="1" smtClean="0"/>
              <a:t>TLSec</a:t>
            </a:r>
            <a:r>
              <a:rPr lang="en-AU" dirty="0" smtClean="0"/>
              <a:t>, the proposed 802.1AE replacement</a:t>
            </a:r>
            <a:br>
              <a:rPr lang="en-AU" dirty="0" smtClean="0"/>
            </a:br>
            <a:endParaRPr lang="en-US" dirty="0" smtClean="0"/>
          </a:p>
        </p:txBody>
      </p:sp>
      <p:sp>
        <p:nvSpPr>
          <p:cNvPr id="24579"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TLSec</a:t>
            </a:r>
            <a:r>
              <a:rPr lang="en-AU" dirty="0" smtClean="0"/>
              <a:t>, which is roughly an 802.1AE replacement </a:t>
            </a:r>
          </a:p>
          <a:p>
            <a:pPr lvl="1"/>
            <a:r>
              <a:rPr lang="en-AU" dirty="0" smtClean="0"/>
              <a:t>At the SC6 meeting in February 2012, an IWNCOMM representative presented </a:t>
            </a:r>
            <a:r>
              <a:rPr lang="en-AU" dirty="0" err="1" smtClean="0"/>
              <a:t>TLSEc</a:t>
            </a:r>
            <a:r>
              <a:rPr lang="en-AU" dirty="0" smtClean="0"/>
              <a:t> again, emphasising its use of </a:t>
            </a:r>
            <a:r>
              <a:rPr lang="en-AU" dirty="0" err="1" smtClean="0"/>
              <a:t>TePA</a:t>
            </a:r>
            <a:r>
              <a:rPr lang="en-AU" dirty="0" smtClean="0"/>
              <a:t>, and concluding</a:t>
            </a:r>
          </a:p>
          <a:p>
            <a:pPr lvl="2"/>
            <a:r>
              <a:rPr lang="en-US" dirty="0" smtClean="0"/>
              <a:t>“</a:t>
            </a:r>
            <a:r>
              <a:rPr lang="en-US" i="1" dirty="0" smtClean="0"/>
              <a:t>It is necessary to do more research on LAN layer 2 security.</a:t>
            </a:r>
          </a:p>
          <a:p>
            <a:pPr lvl="2"/>
            <a:r>
              <a:rPr lang="en-US" i="1" dirty="0" err="1" smtClean="0"/>
              <a:t>TLSec</a:t>
            </a:r>
            <a:r>
              <a:rPr lang="en-US" i="1" dirty="0" smtClean="0"/>
              <a:t> in N14402 is different from IEEE  802.1AE</a:t>
            </a:r>
            <a:r>
              <a:rPr lang="en-US" dirty="0" smtClean="0"/>
              <a:t>”</a:t>
            </a:r>
            <a:endParaRPr lang="en-AU" dirty="0" smtClean="0"/>
          </a:p>
          <a:p>
            <a:pPr lvl="1"/>
            <a:r>
              <a:rPr lang="en-AU" dirty="0" smtClean="0"/>
              <a:t>IWNCOMM asserted that China Telecom were supporting this work</a:t>
            </a:r>
          </a:p>
          <a:p>
            <a:pPr lvl="1"/>
            <a:r>
              <a:rPr lang="en-AU" dirty="0" smtClean="0"/>
              <a:t>The </a:t>
            </a:r>
            <a:r>
              <a:rPr lang="en-AU" dirty="0" smtClean="0"/>
              <a:t>discussion concluded with the China NB informing SC6 that further standardisation work on </a:t>
            </a:r>
            <a:r>
              <a:rPr lang="en-AU" dirty="0" err="1" smtClean="0"/>
              <a:t>TLSec</a:t>
            </a:r>
            <a:r>
              <a:rPr lang="en-AU" dirty="0" smtClean="0"/>
              <a:t> would continue in BWIPS</a:t>
            </a:r>
          </a:p>
          <a:p>
            <a:pPr lvl="2"/>
            <a:r>
              <a:rPr lang="en-AU" dirty="0" smtClean="0"/>
              <a:t>BWIPS is the organisation under CESI that standardised </a:t>
            </a:r>
            <a:r>
              <a:rPr lang="en-AU" dirty="0" smtClean="0"/>
              <a:t>WAPI</a:t>
            </a:r>
          </a:p>
          <a:p>
            <a:pPr lvl="2"/>
            <a:r>
              <a:rPr lang="en-AU" dirty="0" smtClean="0"/>
              <a:t>There is no evidence that it has been standardised yet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C0A85D1-3A58-4988-801A-73A8F3B93F3D}" type="slidenum">
              <a:rPr lang="en-US" smtClean="0"/>
              <a:pPr>
                <a:defRPr/>
              </a:pPr>
              <a:t>49</a:t>
            </a:fld>
            <a:endParaRPr lang="en-US"/>
          </a:p>
        </p:txBody>
      </p:sp>
    </p:spTree>
    <p:extLst>
      <p:ext uri="{BB962C8B-B14F-4D97-AF65-F5344CB8AC3E}">
        <p14:creationId xmlns:p14="http://schemas.microsoft.com/office/powerpoint/2010/main" val="127448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smtClean="0"/>
              <a:t>Either speak up now or</a:t>
            </a:r>
          </a:p>
          <a:p>
            <a:pPr lvl="2"/>
            <a:r>
              <a:rPr lang="en-US" smtClean="0"/>
              <a:t>Provide the chair of this group with the identity of the holder(s) of any and all such claims as soon as possible or</a:t>
            </a:r>
          </a:p>
          <a:p>
            <a:pPr lvl="2"/>
            <a:r>
              <a:rPr lang="en-US"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85800"/>
            <a:ext cx="7924800" cy="1066800"/>
          </a:xfrm>
        </p:spPr>
        <p:txBody>
          <a:bodyPr/>
          <a:lstStyle/>
          <a:p>
            <a:r>
              <a:rPr lang="en-AU" dirty="0"/>
              <a:t>There is no further standardisation news related to TAAA</a:t>
            </a:r>
            <a:r>
              <a:rPr lang="en-AU" dirty="0" smtClean="0"/>
              <a:t>, the proposed LRWN security replacement</a:t>
            </a:r>
          </a:p>
        </p:txBody>
      </p:sp>
      <p:sp>
        <p:nvSpPr>
          <p:cNvPr id="26627" name="Content Placeholder 2"/>
          <p:cNvSpPr>
            <a:spLocks noGrp="1"/>
          </p:cNvSpPr>
          <p:nvPr>
            <p:ph idx="1"/>
          </p:nvPr>
        </p:nvSpPr>
        <p:spPr/>
        <p:txBody>
          <a:bodyPr/>
          <a:lstStyle/>
          <a:p>
            <a:pPr lvl="1"/>
            <a:r>
              <a:rPr lang="en-AU" dirty="0" smtClean="0"/>
              <a:t>In previous SC6 meetings the China NB have proposed a protocol called TAAA, which is roughly WAPI for Long Range Wireless Networks</a:t>
            </a:r>
          </a:p>
          <a:p>
            <a:pPr lvl="1"/>
            <a:r>
              <a:rPr lang="en-AU" dirty="0" smtClean="0"/>
              <a:t>At the SC6 meeting in February 2012, an IWNCOMM representative presented TAAA again, emphasising its use of </a:t>
            </a:r>
            <a:r>
              <a:rPr lang="en-AU" dirty="0" err="1" smtClean="0"/>
              <a:t>TePA</a:t>
            </a:r>
            <a:r>
              <a:rPr lang="en-AU" dirty="0" smtClean="0"/>
              <a:t>, and concluding</a:t>
            </a:r>
          </a:p>
          <a:p>
            <a:pPr lvl="2"/>
            <a:r>
              <a:rPr lang="en-US" dirty="0" smtClean="0"/>
              <a:t>“</a:t>
            </a:r>
            <a:r>
              <a:rPr lang="en-US" i="1" dirty="0" smtClean="0"/>
              <a:t>TAAA applies to various LRWN.</a:t>
            </a:r>
          </a:p>
          <a:p>
            <a:pPr lvl="2"/>
            <a:r>
              <a:rPr lang="en-US" i="1" dirty="0" smtClean="0"/>
              <a:t>The details of the solution may be discussed further</a:t>
            </a:r>
            <a:r>
              <a:rPr lang="en-US" dirty="0" smtClean="0"/>
              <a:t>.”</a:t>
            </a:r>
            <a:endParaRPr lang="en-AU" dirty="0" smtClean="0"/>
          </a:p>
          <a:p>
            <a:pPr lvl="1"/>
            <a:r>
              <a:rPr lang="en-AU" dirty="0" smtClean="0"/>
              <a:t>It appears from the subsequent discussion that a LRWN could include both LTE &amp; 802.16</a:t>
            </a:r>
          </a:p>
          <a:p>
            <a:pPr lvl="1"/>
            <a:r>
              <a:rPr lang="en-AU" dirty="0" smtClean="0"/>
              <a:t>There is no evidence of any standardisation work in China on TAAA</a:t>
            </a:r>
          </a:p>
          <a:p>
            <a:pPr lvl="1"/>
            <a:r>
              <a:rPr lang="en-AU" dirty="0" smtClean="0"/>
              <a:t>It is also not clear why a LRWN needs its own special security mechanism and why it doesn’t just have the same requirements as any other wireless network</a:t>
            </a:r>
            <a:endParaRPr lang="en-US" dirty="0" smtClean="0"/>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D7F8811C-E3B0-4D4E-8C2F-C01BAA912C5C}" type="slidenum">
              <a:rPr lang="en-US" smtClean="0"/>
              <a:pPr>
                <a:defRPr/>
              </a:pPr>
              <a:t>50</a:t>
            </a:fld>
            <a:endParaRPr lang="en-US"/>
          </a:p>
        </p:txBody>
      </p:sp>
    </p:spTree>
    <p:extLst>
      <p:ext uri="{BB962C8B-B14F-4D97-AF65-F5344CB8AC3E}">
        <p14:creationId xmlns:p14="http://schemas.microsoft.com/office/powerpoint/2010/main" val="27901929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In Graz the presentations from China NB on </a:t>
            </a:r>
            <a:r>
              <a:rPr lang="en-AU" dirty="0" err="1" smtClean="0"/>
              <a:t>TLSec</a:t>
            </a:r>
            <a:r>
              <a:rPr lang="en-AU" dirty="0" smtClean="0"/>
              <a:t>, TEPA-AC and TAAA continued</a:t>
            </a:r>
            <a:endParaRPr lang="en-AU" dirty="0"/>
          </a:p>
        </p:txBody>
      </p:sp>
      <p:sp>
        <p:nvSpPr>
          <p:cNvPr id="3" name="Content Placeholder 2"/>
          <p:cNvSpPr>
            <a:spLocks noGrp="1"/>
          </p:cNvSpPr>
          <p:nvPr>
            <p:ph idx="1"/>
          </p:nvPr>
        </p:nvSpPr>
        <p:spPr/>
        <p:txBody>
          <a:bodyPr/>
          <a:lstStyle/>
          <a:p>
            <a:pPr lvl="1"/>
            <a:r>
              <a:rPr lang="en-AU" dirty="0" smtClean="0"/>
              <a:t>In Graz the China NB presented again on each of their proposals, responding to previous comments by IEEE 802</a:t>
            </a:r>
          </a:p>
          <a:p>
            <a:pPr lvl="2"/>
            <a:r>
              <a:rPr lang="en-AU" dirty="0" smtClean="0"/>
              <a:t>See N15364 for TEPA-AC</a:t>
            </a:r>
          </a:p>
          <a:p>
            <a:pPr marL="184150" lvl="2" indent="0">
              <a:buNone/>
            </a:pPr>
            <a:endParaRPr lang="en-AU" dirty="0" smtClean="0"/>
          </a:p>
          <a:p>
            <a:pPr lvl="2"/>
            <a:r>
              <a:rPr lang="en-AU" dirty="0" smtClean="0"/>
              <a:t>See N15365 for </a:t>
            </a:r>
            <a:r>
              <a:rPr lang="en-AU" dirty="0" err="1" smtClean="0"/>
              <a:t>TLSec</a:t>
            </a:r>
            <a:endParaRPr lang="en-AU" dirty="0" smtClean="0"/>
          </a:p>
          <a:p>
            <a:pPr marL="184150" lvl="2" indent="0">
              <a:buNone/>
            </a:pPr>
            <a:endParaRPr lang="en-AU" dirty="0" smtClean="0"/>
          </a:p>
          <a:p>
            <a:pPr lvl="2"/>
            <a:r>
              <a:rPr lang="en-AU" dirty="0" smtClean="0"/>
              <a:t>See N15366 for TAAA</a:t>
            </a:r>
          </a:p>
          <a:p>
            <a:pPr lvl="2"/>
            <a:endParaRPr lang="en-AU" dirty="0"/>
          </a:p>
          <a:p>
            <a:pPr lvl="1"/>
            <a:r>
              <a:rPr lang="en-AU" dirty="0" smtClean="0"/>
              <a:t>After each presentation questions were asked but no consensus reached</a:t>
            </a:r>
          </a:p>
          <a:p>
            <a:pPr lvl="1"/>
            <a:r>
              <a:rPr lang="en-AU" dirty="0" smtClean="0"/>
              <a:t>The China NB were not proposing any actions</a:t>
            </a:r>
          </a:p>
          <a:p>
            <a:pPr lvl="1"/>
            <a:r>
              <a:rPr lang="en-AU" dirty="0"/>
              <a:t>The Chinese NB were encouraged by various people to provide </a:t>
            </a:r>
            <a:r>
              <a:rPr lang="en-AU" dirty="0" smtClean="0"/>
              <a:t>an overview at the IEEE 802.1 meeting in Vancouver in Jan 13</a:t>
            </a:r>
          </a:p>
          <a:p>
            <a:pPr lvl="2"/>
            <a:r>
              <a:rPr lang="en-AU" dirty="0" smtClean="0"/>
              <a:t>So far  they have not confirmed attendance despite a reminder after Graz </a:t>
            </a:r>
            <a:endParaRPr lang="en-AU" dirty="0"/>
          </a:p>
          <a:p>
            <a:pPr lvl="1"/>
            <a:endParaRPr lang="en-AU" dirty="0" smtClean="0"/>
          </a:p>
          <a:p>
            <a:pPr marL="184150" lvl="2" indent="0">
              <a:buNone/>
            </a:pPr>
            <a:endParaRPr lang="en-AU" dirty="0" smtClean="0"/>
          </a:p>
          <a:p>
            <a:pPr marL="1588" lvl="1" indent="0">
              <a:buNone/>
            </a:pP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852853486"/>
              </p:ext>
            </p:extLst>
          </p:nvPr>
        </p:nvGraphicFramePr>
        <p:xfrm>
          <a:off x="3200400" y="2657475"/>
          <a:ext cx="914400" cy="771525"/>
        </p:xfrm>
        <a:graphic>
          <a:graphicData uri="http://schemas.openxmlformats.org/presentationml/2006/ole">
            <mc:AlternateContent xmlns:mc="http://schemas.openxmlformats.org/markup-compatibility/2006">
              <mc:Choice xmlns:v="urn:schemas-microsoft-com:vml" Requires="v">
                <p:oleObj spid="_x0000_s102438"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3200400" y="2657475"/>
                        <a:ext cx="914400" cy="7715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01239700"/>
              </p:ext>
            </p:extLst>
          </p:nvPr>
        </p:nvGraphicFramePr>
        <p:xfrm>
          <a:off x="2971800" y="3267075"/>
          <a:ext cx="914400" cy="771525"/>
        </p:xfrm>
        <a:graphic>
          <a:graphicData uri="http://schemas.openxmlformats.org/presentationml/2006/ole">
            <mc:AlternateContent xmlns:mc="http://schemas.openxmlformats.org/markup-compatibility/2006">
              <mc:Choice xmlns:v="urn:schemas-microsoft-com:vml" Requires="v">
                <p:oleObj spid="_x0000_s102439"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971800" y="3267075"/>
                        <a:ext cx="914400" cy="77152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55852796"/>
              </p:ext>
            </p:extLst>
          </p:nvPr>
        </p:nvGraphicFramePr>
        <p:xfrm>
          <a:off x="2895600" y="3876675"/>
          <a:ext cx="914400" cy="771525"/>
        </p:xfrm>
        <a:graphic>
          <a:graphicData uri="http://schemas.openxmlformats.org/presentationml/2006/ole">
            <mc:AlternateContent xmlns:mc="http://schemas.openxmlformats.org/markup-compatibility/2006">
              <mc:Choice xmlns:v="urn:schemas-microsoft-com:vml" Requires="v">
                <p:oleObj spid="_x0000_s102440" name="Acrobat Document" showAsIcon="1" r:id="rId7" imgW="914400" imgH="771480" progId="AcroExch.Document.7">
                  <p:embed/>
                </p:oleObj>
              </mc:Choice>
              <mc:Fallback>
                <p:oleObj name="Acrobat Document" showAsIcon="1" r:id="rId7" imgW="914400" imgH="771480" progId="AcroExch.Document.7">
                  <p:embed/>
                  <p:pic>
                    <p:nvPicPr>
                      <p:cNvPr id="0" name=""/>
                      <p:cNvPicPr/>
                      <p:nvPr/>
                    </p:nvPicPr>
                    <p:blipFill>
                      <a:blip r:embed="rId8"/>
                      <a:stretch>
                        <a:fillRect/>
                      </a:stretch>
                    </p:blipFill>
                    <p:spPr>
                      <a:xfrm>
                        <a:off x="2895600" y="38766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777818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delegation commented on each of the </a:t>
            </a:r>
            <a:r>
              <a:rPr lang="en-AU" dirty="0" err="1" smtClean="0"/>
              <a:t>TLSec</a:t>
            </a:r>
            <a:r>
              <a:rPr lang="en-AU" dirty="0"/>
              <a:t>, TEPA-AC and </a:t>
            </a:r>
            <a:r>
              <a:rPr lang="en-AU" dirty="0" smtClean="0"/>
              <a:t>TAAA presentations</a:t>
            </a:r>
            <a:endParaRPr lang="en-AU" dirty="0"/>
          </a:p>
        </p:txBody>
      </p:sp>
      <p:sp>
        <p:nvSpPr>
          <p:cNvPr id="3" name="Content Placeholder 2"/>
          <p:cNvSpPr>
            <a:spLocks noGrp="1"/>
          </p:cNvSpPr>
          <p:nvPr>
            <p:ph idx="1"/>
          </p:nvPr>
        </p:nvSpPr>
        <p:spPr/>
        <p:txBody>
          <a:bodyPr/>
          <a:lstStyle/>
          <a:p>
            <a:pPr lvl="1"/>
            <a:r>
              <a:rPr lang="en-AU" dirty="0" smtClean="0"/>
              <a:t>Dan Harkins led the questioning from the IEEE 802 delegation</a:t>
            </a:r>
          </a:p>
          <a:p>
            <a:pPr lvl="1"/>
            <a:r>
              <a:rPr lang="en-AU" dirty="0" smtClean="0"/>
              <a:t>He also gave a presentation explaining the 802.1 approach</a:t>
            </a:r>
          </a:p>
          <a:p>
            <a:pPr lvl="2"/>
            <a:r>
              <a:rPr lang="en-AU" dirty="0" smtClean="0"/>
              <a:t>See N15421</a:t>
            </a:r>
          </a:p>
          <a:p>
            <a:pPr lvl="2"/>
            <a:endParaRPr lang="en-AU" dirty="0"/>
          </a:p>
          <a:p>
            <a:pPr lvl="1"/>
            <a:r>
              <a:rPr lang="en-AU" dirty="0" smtClean="0"/>
              <a:t>The China NB subsequently gave a presentation that attempted to rebut the points in N15421 but placing big red crosses though many slides</a:t>
            </a:r>
          </a:p>
          <a:p>
            <a:pPr lvl="2"/>
            <a:r>
              <a:rPr lang="en-AU" dirty="0" smtClean="0"/>
              <a:t>It appears the actual presentation was never made available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158041291"/>
              </p:ext>
            </p:extLst>
          </p:nvPr>
        </p:nvGraphicFramePr>
        <p:xfrm>
          <a:off x="2286000" y="2819400"/>
          <a:ext cx="914400" cy="771525"/>
        </p:xfrm>
        <a:graphic>
          <a:graphicData uri="http://schemas.openxmlformats.org/presentationml/2006/ole">
            <mc:AlternateContent xmlns:mc="http://schemas.openxmlformats.org/markup-compatibility/2006">
              <mc:Choice xmlns:v="urn:schemas-microsoft-com:vml" Requires="v">
                <p:oleObj spid="_x0000_s104458"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8600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919770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discussion in WG1 and WG7 in relation to </a:t>
            </a:r>
            <a:r>
              <a:rPr lang="en-AU" dirty="0" err="1" smtClean="0"/>
              <a:t>TISec</a:t>
            </a:r>
            <a:r>
              <a:rPr lang="en-AU" dirty="0" smtClean="0"/>
              <a:t> (a </a:t>
            </a:r>
            <a:r>
              <a:rPr lang="en-AU" dirty="0" err="1" smtClean="0"/>
              <a:t>IPSec</a:t>
            </a:r>
            <a:r>
              <a:rPr lang="en-AU" dirty="0" smtClean="0"/>
              <a:t> replacement)</a:t>
            </a:r>
            <a:endParaRPr lang="en-AU" dirty="0"/>
          </a:p>
        </p:txBody>
      </p:sp>
      <p:sp>
        <p:nvSpPr>
          <p:cNvPr id="3" name="Content Placeholder 2"/>
          <p:cNvSpPr>
            <a:spLocks noGrp="1"/>
          </p:cNvSpPr>
          <p:nvPr>
            <p:ph idx="1"/>
          </p:nvPr>
        </p:nvSpPr>
        <p:spPr/>
        <p:txBody>
          <a:bodyPr/>
          <a:lstStyle/>
          <a:p>
            <a:pPr lvl="1"/>
            <a:r>
              <a:rPr lang="en-AU" dirty="0" smtClean="0"/>
              <a:t>The China NB are also proposing </a:t>
            </a:r>
            <a:r>
              <a:rPr lang="en-AU" dirty="0" err="1" smtClean="0"/>
              <a:t>TISec</a:t>
            </a:r>
            <a:r>
              <a:rPr lang="en-AU" dirty="0" smtClean="0"/>
              <a:t> as a TEPA based replacement of </a:t>
            </a:r>
            <a:r>
              <a:rPr lang="en-AU" dirty="0" err="1" smtClean="0"/>
              <a:t>IPSec</a:t>
            </a:r>
            <a:endParaRPr lang="en-AU" dirty="0" smtClean="0"/>
          </a:p>
          <a:p>
            <a:pPr lvl="2"/>
            <a:r>
              <a:rPr lang="en-AU" dirty="0" smtClean="0"/>
              <a:t>See N15369</a:t>
            </a:r>
          </a:p>
          <a:p>
            <a:pPr lvl="2"/>
            <a:endParaRPr lang="en-AU" dirty="0"/>
          </a:p>
          <a:p>
            <a:pPr lvl="1"/>
            <a:r>
              <a:rPr lang="en-AU" dirty="0" smtClean="0"/>
              <a:t>It appears that </a:t>
            </a:r>
            <a:r>
              <a:rPr lang="en-AU" dirty="0" err="1" smtClean="0"/>
              <a:t>TISec</a:t>
            </a:r>
            <a:r>
              <a:rPr lang="en-AU" dirty="0" smtClean="0"/>
              <a:t> is also on the Standards Track in China </a:t>
            </a:r>
          </a:p>
          <a:p>
            <a:pPr lvl="2"/>
            <a:r>
              <a:rPr lang="en-AU" dirty="0" smtClean="0"/>
              <a:t>See attached</a:t>
            </a:r>
          </a:p>
          <a:p>
            <a:pPr lvl="2"/>
            <a:endParaRPr lang="en-AU" dirty="0" smtClean="0"/>
          </a:p>
          <a:p>
            <a:pPr lvl="1"/>
            <a:r>
              <a:rPr lang="en-AU" dirty="0" smtClean="0"/>
              <a:t>The presentation was briefly discussed in WG1 but was primarily promoted in WG7, which is the group defining a new Internet </a:t>
            </a:r>
            <a:r>
              <a:rPr lang="en-AU" dirty="0" smtClean="0">
                <a:sym typeface="Wingdings" pitchFamily="2" charset="2"/>
              </a:rPr>
              <a:t></a:t>
            </a:r>
          </a:p>
          <a:p>
            <a:pPr lvl="1"/>
            <a:r>
              <a:rPr lang="en-AU" dirty="0" smtClean="0">
                <a:sym typeface="Wingdings" pitchFamily="2" charset="2"/>
              </a:rPr>
              <a:t>The IEEE 802 delegation’s primary observation was that </a:t>
            </a:r>
            <a:r>
              <a:rPr lang="en-AU" dirty="0" err="1" smtClean="0">
                <a:sym typeface="Wingdings" pitchFamily="2" charset="2"/>
              </a:rPr>
              <a:t>TISec</a:t>
            </a:r>
            <a:r>
              <a:rPr lang="en-AU" dirty="0" smtClean="0">
                <a:sym typeface="Wingdings" pitchFamily="2" charset="2"/>
              </a:rPr>
              <a:t> appears to directly copy </a:t>
            </a:r>
            <a:r>
              <a:rPr lang="en-AU" dirty="0" smtClean="0"/>
              <a:t>ESP</a:t>
            </a:r>
            <a:r>
              <a:rPr lang="en-AU" dirty="0"/>
              <a:t> </a:t>
            </a:r>
            <a:r>
              <a:rPr lang="en-AU" dirty="0" smtClean="0"/>
              <a:t>from </a:t>
            </a:r>
            <a:r>
              <a:rPr lang="en-AU" dirty="0"/>
              <a:t>RFC 4303 </a:t>
            </a:r>
            <a:r>
              <a:rPr lang="en-AU" dirty="0" smtClean="0"/>
              <a:t>, with some minor modifications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2218738"/>
              </p:ext>
            </p:extLst>
          </p:nvPr>
        </p:nvGraphicFramePr>
        <p:xfrm>
          <a:off x="2209800" y="2667000"/>
          <a:ext cx="914400" cy="771525"/>
        </p:xfrm>
        <a:graphic>
          <a:graphicData uri="http://schemas.openxmlformats.org/presentationml/2006/ole">
            <mc:AlternateContent xmlns:mc="http://schemas.openxmlformats.org/markup-compatibility/2006">
              <mc:Choice xmlns:v="urn:schemas-microsoft-com:vml" Requires="v">
                <p:oleObj spid="_x0000_s105489"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09800" y="2667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51673348"/>
              </p:ext>
            </p:extLst>
          </p:nvPr>
        </p:nvGraphicFramePr>
        <p:xfrm>
          <a:off x="2286000" y="3581400"/>
          <a:ext cx="914400" cy="771525"/>
        </p:xfrm>
        <a:graphic>
          <a:graphicData uri="http://schemas.openxmlformats.org/presentationml/2006/ole">
            <mc:AlternateContent xmlns:mc="http://schemas.openxmlformats.org/markup-compatibility/2006">
              <mc:Choice xmlns:v="urn:schemas-microsoft-com:vml" Requires="v">
                <p:oleObj spid="_x0000_s105490"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644782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steps for </a:t>
            </a:r>
            <a:r>
              <a:rPr lang="en-AU" dirty="0" err="1"/>
              <a:t>TLSec</a:t>
            </a:r>
            <a:r>
              <a:rPr lang="en-AU" dirty="0"/>
              <a:t>, TEPA-AC and </a:t>
            </a:r>
            <a:r>
              <a:rPr lang="en-AU" dirty="0" smtClean="0"/>
              <a:t>TAAA are still unclear … as they are for IEEE 802</a:t>
            </a:r>
            <a:endParaRPr lang="en-AU" dirty="0"/>
          </a:p>
        </p:txBody>
      </p:sp>
      <p:sp>
        <p:nvSpPr>
          <p:cNvPr id="3" name="Content Placeholder 2"/>
          <p:cNvSpPr>
            <a:spLocks noGrp="1"/>
          </p:cNvSpPr>
          <p:nvPr>
            <p:ph idx="1"/>
          </p:nvPr>
        </p:nvSpPr>
        <p:spPr/>
        <p:txBody>
          <a:bodyPr/>
          <a:lstStyle/>
          <a:p>
            <a:pPr lvl="1"/>
            <a:r>
              <a:rPr lang="en-AU" dirty="0" smtClean="0"/>
              <a:t>The facts are:</a:t>
            </a:r>
          </a:p>
          <a:p>
            <a:pPr lvl="2"/>
            <a:r>
              <a:rPr lang="en-AU" dirty="0" smtClean="0"/>
              <a:t>The China NB are still promoting </a:t>
            </a:r>
            <a:r>
              <a:rPr lang="en-AU" dirty="0" err="1"/>
              <a:t>TLSec</a:t>
            </a:r>
            <a:r>
              <a:rPr lang="en-AU" dirty="0"/>
              <a:t>, TEPA-AC and TAAA </a:t>
            </a:r>
            <a:endParaRPr lang="en-AU" dirty="0" smtClean="0"/>
          </a:p>
          <a:p>
            <a:pPr lvl="2"/>
            <a:r>
              <a:rPr lang="en-AU" dirty="0" smtClean="0"/>
              <a:t>At least one of these protocols has been standardised in China</a:t>
            </a:r>
          </a:p>
          <a:p>
            <a:pPr lvl="1"/>
            <a:r>
              <a:rPr lang="en-AU" dirty="0" smtClean="0"/>
              <a:t>Options for next steps for China NB include:</a:t>
            </a:r>
          </a:p>
          <a:p>
            <a:pPr lvl="2"/>
            <a:r>
              <a:rPr lang="en-AU" dirty="0" smtClean="0"/>
              <a:t>No action</a:t>
            </a:r>
          </a:p>
          <a:p>
            <a:pPr lvl="2"/>
            <a:r>
              <a:rPr lang="en-AU" dirty="0" smtClean="0"/>
              <a:t>No action, after change of gov’t in China</a:t>
            </a:r>
          </a:p>
          <a:p>
            <a:pPr lvl="2"/>
            <a:r>
              <a:rPr lang="en-AU" dirty="0" smtClean="0"/>
              <a:t>Action, </a:t>
            </a:r>
            <a:r>
              <a:rPr lang="en-AU" dirty="0"/>
              <a:t>after change of gov’t in China</a:t>
            </a:r>
            <a:endParaRPr lang="en-AU" dirty="0" smtClean="0"/>
          </a:p>
          <a:p>
            <a:pPr lvl="2"/>
            <a:r>
              <a:rPr lang="en-AU" dirty="0" smtClean="0"/>
              <a:t>Action, after they become Chinese National Standards</a:t>
            </a:r>
          </a:p>
          <a:p>
            <a:pPr lvl="2"/>
            <a:r>
              <a:rPr lang="en-AU" dirty="0" smtClean="0"/>
              <a:t>Action, if the SC6 Chair is replaced</a:t>
            </a:r>
          </a:p>
          <a:p>
            <a:pPr lvl="2"/>
            <a:r>
              <a:rPr lang="en-AU" dirty="0" smtClean="0"/>
              <a:t>Change of tactics, to what?</a:t>
            </a:r>
          </a:p>
          <a:p>
            <a:pPr lvl="1"/>
            <a:r>
              <a:rPr lang="en-AU" dirty="0" smtClean="0"/>
              <a:t>How much effort should IEEE 802 put into  making sure these standards are not promoted based on incorrect assertions?</a:t>
            </a:r>
          </a:p>
          <a:p>
            <a:pPr lvl="2"/>
            <a:r>
              <a:rPr lang="en-AU" dirty="0" smtClean="0"/>
              <a:t>Is there still the threat of another WAPI?</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4200187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presented a WLAN optimisation proposal but there are no obvious next steps</a:t>
            </a:r>
            <a:endParaRPr lang="en-AU" dirty="0"/>
          </a:p>
        </p:txBody>
      </p:sp>
      <p:sp>
        <p:nvSpPr>
          <p:cNvPr id="3" name="Content Placeholder 2"/>
          <p:cNvSpPr>
            <a:spLocks noGrp="1"/>
          </p:cNvSpPr>
          <p:nvPr>
            <p:ph idx="1"/>
          </p:nvPr>
        </p:nvSpPr>
        <p:spPr/>
        <p:txBody>
          <a:bodyPr/>
          <a:lstStyle/>
          <a:p>
            <a:pPr lvl="1"/>
            <a:r>
              <a:rPr lang="en-AU" dirty="0" smtClean="0"/>
              <a:t>The China NB presented “WLAN </a:t>
            </a:r>
            <a:r>
              <a:rPr lang="en-AU" dirty="0"/>
              <a:t>Network Optimization </a:t>
            </a:r>
            <a:r>
              <a:rPr lang="en-AU" dirty="0" smtClean="0"/>
              <a:t>Technology Requirements”</a:t>
            </a:r>
          </a:p>
          <a:p>
            <a:pPr lvl="2"/>
            <a:r>
              <a:rPr lang="en-AU" dirty="0" smtClean="0"/>
              <a:t>See N15367</a:t>
            </a:r>
          </a:p>
          <a:p>
            <a:pPr lvl="1"/>
            <a:r>
              <a:rPr lang="en-AU" dirty="0" smtClean="0"/>
              <a:t>It seems to be some centralised control system for WLANs that optimises the network parameters based on packet traces, </a:t>
            </a:r>
            <a:r>
              <a:rPr lang="en-AU" dirty="0" err="1" smtClean="0"/>
              <a:t>etc</a:t>
            </a:r>
            <a:endParaRPr lang="en-AU" dirty="0" smtClean="0"/>
          </a:p>
          <a:p>
            <a:pPr lvl="1"/>
            <a:r>
              <a:rPr lang="en-AU" dirty="0" smtClean="0"/>
              <a:t>The presentation and questioning went relatively poorly for the presenter</a:t>
            </a:r>
          </a:p>
          <a:p>
            <a:pPr lvl="1"/>
            <a:r>
              <a:rPr lang="en-AU" dirty="0" smtClean="0"/>
              <a:t>No obvious next steps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60551171"/>
              </p:ext>
            </p:extLst>
          </p:nvPr>
        </p:nvGraphicFramePr>
        <p:xfrm>
          <a:off x="2514600" y="2362200"/>
          <a:ext cx="914400" cy="771525"/>
        </p:xfrm>
        <a:graphic>
          <a:graphicData uri="http://schemas.openxmlformats.org/presentationml/2006/ole">
            <mc:AlternateContent xmlns:mc="http://schemas.openxmlformats.org/markup-compatibility/2006">
              <mc:Choice xmlns:v="urn:schemas-microsoft-com:vml" Requires="v">
                <p:oleObj spid="_x0000_s107525"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514600" y="2362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491817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9F393C4-F9F5-4187-B3EF-3595C6AC2034}" type="slidenum">
              <a:rPr lang="en-US" smtClean="0"/>
              <a:pPr>
                <a:defRPr/>
              </a:pPr>
              <a:t>56</a:t>
            </a:fld>
            <a:endParaRPr lang="en-US"/>
          </a:p>
        </p:txBody>
      </p:sp>
      <p:sp>
        <p:nvSpPr>
          <p:cNvPr id="20484" name="Rectangle 2"/>
          <p:cNvSpPr>
            <a:spLocks noGrp="1" noChangeArrowheads="1"/>
          </p:cNvSpPr>
          <p:nvPr>
            <p:ph type="title"/>
          </p:nvPr>
        </p:nvSpPr>
        <p:spPr/>
        <p:txBody>
          <a:bodyPr/>
          <a:lstStyle/>
          <a:p>
            <a:r>
              <a:rPr lang="en-AU" smtClean="0"/>
              <a:t>The “WAPI story” has been going on for a very, very, very long time ... and was thought to be over ...</a:t>
            </a:r>
          </a:p>
        </p:txBody>
      </p:sp>
      <p:sp>
        <p:nvSpPr>
          <p:cNvPr id="20485" name="Rectangle 3"/>
          <p:cNvSpPr>
            <a:spLocks noGrp="1" noChangeArrowheads="1"/>
          </p:cNvSpPr>
          <p:nvPr>
            <p:ph type="body" idx="1"/>
          </p:nvPr>
        </p:nvSpPr>
        <p:spPr>
          <a:xfrm>
            <a:off x="685800" y="1752600"/>
            <a:ext cx="7772400" cy="4114800"/>
          </a:xfrm>
        </p:spPr>
        <p:txBody>
          <a:bodyPr/>
          <a:lstStyle/>
          <a:p>
            <a:r>
              <a:rPr lang="en-AU" smtClean="0"/>
              <a:t>Brief summary of highlights/lowlights</a:t>
            </a:r>
          </a:p>
          <a:p>
            <a:pPr lvl="1"/>
            <a:r>
              <a:rPr lang="en-AU" smtClean="0"/>
              <a:t>2003: WAPI mandated for use in China, implemented by named firms</a:t>
            </a:r>
          </a:p>
          <a:p>
            <a:pPr lvl="1"/>
            <a:r>
              <a:rPr lang="en-AU" smtClean="0"/>
              <a:t>2004: Mandate withdrawn after China agrees to standardise WAPI first</a:t>
            </a:r>
          </a:p>
          <a:p>
            <a:pPr lvl="1"/>
            <a:r>
              <a:rPr lang="en-AU" smtClean="0"/>
              <a:t>2005: WAPI submitted to ISO/IEC fast track ballot in parallel to IEEE submitting 802.11i, after much controversy and appeals</a:t>
            </a:r>
          </a:p>
          <a:p>
            <a:pPr lvl="1"/>
            <a:r>
              <a:rPr lang="en-AU" smtClean="0"/>
              <a:t>2006: WAPI fails ISO/IEC fast track ballot and 802.11i passes, amid much controversy and appeals</a:t>
            </a:r>
          </a:p>
          <a:p>
            <a:pPr lvl="1"/>
            <a:r>
              <a:rPr lang="en-AU" smtClean="0"/>
              <a:t>2009: WAPI mandated in handsets and for SPs in China</a:t>
            </a:r>
          </a:p>
          <a:p>
            <a:pPr lvl="1"/>
            <a:r>
              <a:rPr lang="en-AU" smtClean="0"/>
              <a:t>2009: WAPI submitted to ISO/IEC as NP</a:t>
            </a:r>
          </a:p>
          <a:p>
            <a:pPr lvl="1"/>
            <a:r>
              <a:rPr lang="en-AU" smtClean="0"/>
              <a:t>2010: WAPI NP ballot passes but comments not resolved</a:t>
            </a:r>
          </a:p>
          <a:p>
            <a:pPr lvl="1"/>
            <a:r>
              <a:rPr lang="en-AU" smtClean="0"/>
              <a:t>Nov 2011: China NB announced that they had withdrawn the WAPI NP</a:t>
            </a:r>
          </a:p>
          <a:p>
            <a:pPr lvl="1"/>
            <a:r>
              <a:rPr lang="en-AU" smtClean="0"/>
              <a:t>Feb 2012: SC6 formally cancelled the WAPI NP</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AU" smtClean="0"/>
              <a:t>... but there was some sort of protest from the China NB relating to the WAPI NP process</a:t>
            </a:r>
            <a:endParaRPr lang="en-US" smtClean="0"/>
          </a:p>
        </p:txBody>
      </p:sp>
      <p:sp>
        <p:nvSpPr>
          <p:cNvPr id="21507" name="Content Placeholder 6"/>
          <p:cNvSpPr>
            <a:spLocks noGrp="1"/>
          </p:cNvSpPr>
          <p:nvPr>
            <p:ph idx="1"/>
          </p:nvPr>
        </p:nvSpPr>
        <p:spPr/>
        <p:txBody>
          <a:bodyPr/>
          <a:lstStyle/>
          <a:p>
            <a:pPr lvl="1"/>
            <a:r>
              <a:rPr lang="en-US" dirty="0" smtClean="0"/>
              <a:t>The China NB stated they withdrew the project because:</a:t>
            </a:r>
          </a:p>
          <a:p>
            <a:pPr lvl="2"/>
            <a:r>
              <a:rPr lang="en-US" dirty="0" smtClean="0"/>
              <a:t>The project has “</a:t>
            </a:r>
            <a:r>
              <a:rPr lang="en-US" i="1" dirty="0" smtClean="0"/>
              <a:t>experienced and still been suffering many unreasonable obstacles</a:t>
            </a:r>
            <a:r>
              <a:rPr lang="en-US" dirty="0" smtClean="0"/>
              <a:t>”</a:t>
            </a:r>
          </a:p>
          <a:p>
            <a:pPr lvl="2"/>
            <a:r>
              <a:rPr lang="en-US" dirty="0" smtClean="0"/>
              <a:t>It is likely the project will not complete within required time limits because of an “</a:t>
            </a:r>
            <a:r>
              <a:rPr lang="en-US" i="1" dirty="0" smtClean="0"/>
              <a:t>unfair and unjustified environment</a:t>
            </a:r>
            <a:r>
              <a:rPr lang="en-US" dirty="0" smtClean="0"/>
              <a:t>,”</a:t>
            </a:r>
          </a:p>
          <a:p>
            <a:pPr lvl="1"/>
            <a:r>
              <a:rPr lang="en-AU" dirty="0" smtClean="0"/>
              <a:t>It is believed that the China SC6 Mirror Committee has protested to ISO/IEC </a:t>
            </a:r>
            <a:r>
              <a:rPr lang="en-AU" dirty="0" smtClean="0"/>
              <a:t>about:</a:t>
            </a:r>
          </a:p>
          <a:p>
            <a:pPr lvl="2"/>
            <a:r>
              <a:rPr lang="en-AU" dirty="0"/>
              <a:t>V</a:t>
            </a:r>
            <a:r>
              <a:rPr lang="en-AU" dirty="0" smtClean="0"/>
              <a:t>arious </a:t>
            </a:r>
            <a:r>
              <a:rPr lang="en-AU" dirty="0" smtClean="0"/>
              <a:t>aspects the WAPI NP </a:t>
            </a:r>
            <a:r>
              <a:rPr lang="en-AU" dirty="0" smtClean="0"/>
              <a:t>process</a:t>
            </a:r>
          </a:p>
          <a:p>
            <a:pPr lvl="2"/>
            <a:r>
              <a:rPr lang="en-AU" dirty="0" smtClean="0"/>
              <a:t>Alleged bias of the SC6 Chair</a:t>
            </a:r>
            <a:endParaRPr lang="en-AU" dirty="0" smtClean="0"/>
          </a:p>
          <a:p>
            <a:pPr lvl="1"/>
            <a:r>
              <a:rPr lang="en-AU" dirty="0" smtClean="0"/>
              <a:t>The details of any protest from the China SC6 Mirror Committee or any response from ISO/IEC are unavailable</a:t>
            </a:r>
          </a:p>
          <a:p>
            <a:pPr lvl="2"/>
            <a:r>
              <a:rPr lang="en-AU" dirty="0" smtClean="0"/>
              <a:t>It was hoped that details would become available at the last SC6 meeting ...</a:t>
            </a:r>
          </a:p>
          <a:p>
            <a:pPr lvl="2"/>
            <a:r>
              <a:rPr lang="en-AU" dirty="0" smtClean="0"/>
              <a:t>... but there was no discussion related to WAPI at the SC6 meeting except in passing </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EEF0061C-446D-4600-BC6A-56B06A972028}"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8153400" cy="1066800"/>
          </a:xfrm>
        </p:spPr>
        <p:txBody>
          <a:bodyPr/>
          <a:lstStyle/>
          <a:p>
            <a:r>
              <a:rPr lang="en-AU" dirty="0" smtClean="0"/>
              <a:t>Any un-cancelling of the WAPI NP may require ballots of SC6 NBs, JTC1 NBs &amp; comment resolution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1"/>
            <a:r>
              <a:rPr lang="en-AU" dirty="0" smtClean="0"/>
              <a:t>The ISO/IEC Directives are not very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ISO/IEC Directives (plus JTC1 supplement) suggest if there was a proposal to re-establish WAPI then:</a:t>
            </a:r>
          </a:p>
          <a:p>
            <a:pPr lvl="2"/>
            <a:r>
              <a:rPr lang="en-AU" dirty="0" smtClean="0"/>
              <a:t>It would have be sent to a new letter ballot of SC6 NBs</a:t>
            </a:r>
          </a:p>
          <a:p>
            <a:pPr lvl="2"/>
            <a:r>
              <a:rPr lang="en-AU" dirty="0" smtClean="0"/>
              <a:t>Assuming the ballot passed, any resulting negative</a:t>
            </a:r>
            <a:br>
              <a:rPr lang="en-AU" dirty="0" smtClean="0"/>
            </a:br>
            <a:r>
              <a:rPr lang="en-AU" dirty="0" smtClean="0"/>
              <a:t>comments would have to be resolved and balloted by the JTC1 NBs</a:t>
            </a:r>
          </a:p>
          <a:p>
            <a:pPr lvl="1"/>
            <a:r>
              <a:rPr lang="en-AU" dirty="0" smtClean="0"/>
              <a:t>However, it is possible that ISO/IEC CS may decree another process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58</a:t>
            </a:fld>
            <a:endParaRPr lang="en-US"/>
          </a:p>
        </p:txBody>
      </p:sp>
      <p:graphicFrame>
        <p:nvGraphicFramePr>
          <p:cNvPr id="22534" name="Object 3"/>
          <p:cNvGraphicFramePr>
            <a:graphicFrameLocks noChangeAspect="1"/>
          </p:cNvGraphicFramePr>
          <p:nvPr/>
        </p:nvGraphicFramePr>
        <p:xfrm>
          <a:off x="7391400" y="3810000"/>
          <a:ext cx="914400" cy="714375"/>
        </p:xfrm>
        <a:graphic>
          <a:graphicData uri="http://schemas.openxmlformats.org/presentationml/2006/ole">
            <mc:AlternateContent xmlns:mc="http://schemas.openxmlformats.org/markup-compatibility/2006">
              <mc:Choice xmlns:v="urn:schemas-microsoft-com:vml" Requires="v">
                <p:oleObj spid="_x0000_s22600" name="Acrobat Document" showAsIcon="1" r:id="rId3" imgW="914400" imgH="714375" progId="AcroExch.Document.7">
                  <p:embed/>
                </p:oleObj>
              </mc:Choice>
              <mc:Fallback>
                <p:oleObj name="Acrobat Document" showAsIcon="1" r:id="rId3" imgW="914400" imgH="714375" progId="AcroExch.Document.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810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nvGraphicFramePr>
        <p:xfrm>
          <a:off x="6705600" y="5029200"/>
          <a:ext cx="914400" cy="714375"/>
        </p:xfrm>
        <a:graphic>
          <a:graphicData uri="http://schemas.openxmlformats.org/presentationml/2006/ole">
            <mc:AlternateContent xmlns:mc="http://schemas.openxmlformats.org/markup-compatibility/2006">
              <mc:Choice xmlns:v="urn:schemas-microsoft-com:vml" Requires="v">
                <p:oleObj spid="_x0000_s22601" name="Acrobat Document" showAsIcon="1" r:id="rId5" imgW="914400" imgH="714375" progId="AcroExch.Document.7">
                  <p:embed/>
                </p:oleObj>
              </mc:Choice>
              <mc:Fallback>
                <p:oleObj name="Acrobat Document" showAsIcon="1" r:id="rId5" imgW="914400" imgH="714375" progId="AcroExch.Document.7">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nvGraphicFramePr>
        <p:xfrm>
          <a:off x="7848600" y="5029200"/>
          <a:ext cx="914400" cy="714375"/>
        </p:xfrm>
        <a:graphic>
          <a:graphicData uri="http://schemas.openxmlformats.org/presentationml/2006/ole">
            <mc:AlternateContent xmlns:mc="http://schemas.openxmlformats.org/markup-compatibility/2006">
              <mc:Choice xmlns:v="urn:schemas-microsoft-com:vml" Requires="v">
                <p:oleObj spid="_x0000_s22602" name="Acrobat Document" showAsIcon="1" r:id="rId7" imgW="914400" imgH="714375" progId="AcroExch.Document.7">
                  <p:embed/>
                </p:oleObj>
              </mc:Choice>
              <mc:Fallback>
                <p:oleObj name="Acrobat Document" showAsIcon="1" r:id="rId7" imgW="914400" imgH="714375" progId="AcroExch.Document.7">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smtClean="0"/>
              <a:t>It is unclear what is next for WAPI, from either a regulatory or standards perspective </a:t>
            </a:r>
            <a:endParaRPr lang="en-US"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42591E-A30A-491E-BAC0-EFCD3CC1DA29}" type="slidenum">
              <a:rPr lang="en-US" smtClean="0"/>
              <a:pPr>
                <a:defRPr/>
              </a:pPr>
              <a:t>59</a:t>
            </a:fld>
            <a:endParaRPr lang="en-US"/>
          </a:p>
        </p:txBody>
      </p:sp>
      <p:sp>
        <p:nvSpPr>
          <p:cNvPr id="6" name="Rectangle 5"/>
          <p:cNvSpPr/>
          <p:nvPr/>
        </p:nvSpPr>
        <p:spPr bwMode="auto">
          <a:xfrm>
            <a:off x="5334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AU" sz="1600" b="1" dirty="0">
                <a:latin typeface="+mj-lt"/>
              </a:rPr>
              <a:t>Regulations</a:t>
            </a:r>
            <a:endParaRPr lang="en-US" sz="1600" b="1" dirty="0">
              <a:latin typeface="+mj-lt"/>
            </a:endParaRPr>
          </a:p>
        </p:txBody>
      </p:sp>
      <p:sp>
        <p:nvSpPr>
          <p:cNvPr id="7" name="Rectangle 6"/>
          <p:cNvSpPr/>
          <p:nvPr/>
        </p:nvSpPr>
        <p:spPr bwMode="auto">
          <a:xfrm>
            <a:off x="48006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AU" sz="1600" b="1" dirty="0">
                <a:latin typeface="+mj-lt"/>
              </a:rPr>
              <a:t>Standards</a:t>
            </a:r>
          </a:p>
        </p:txBody>
      </p:sp>
      <p:sp>
        <p:nvSpPr>
          <p:cNvPr id="8" name="Rectangle 7"/>
          <p:cNvSpPr/>
          <p:nvPr/>
        </p:nvSpPr>
        <p:spPr bwMode="auto">
          <a:xfrm>
            <a:off x="5334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still required by </a:t>
            </a:r>
            <a:r>
              <a:rPr lang="en-AU" sz="1600" i="1" dirty="0">
                <a:latin typeface="+mj-lt"/>
              </a:rPr>
              <a:t>Type Approval </a:t>
            </a:r>
            <a:r>
              <a:rPr lang="en-AU" sz="1600" dirty="0">
                <a:latin typeface="+mj-lt"/>
              </a:rPr>
              <a:t>regulations in handsets in China</a:t>
            </a:r>
          </a:p>
          <a:p>
            <a:pPr marL="360363" lvl="4" indent="-179388">
              <a:buFont typeface="Arial" pitchFamily="34" charset="0"/>
              <a:buChar char="–"/>
              <a:defRPr/>
            </a:pPr>
            <a:r>
              <a:rPr lang="en-AU" sz="1600" dirty="0">
                <a:latin typeface="+mj-lt"/>
              </a:rPr>
              <a:t>These regulations are not available in written form, although their existence was disclosed by China in WTO discussions</a:t>
            </a:r>
          </a:p>
          <a:p>
            <a:pPr marL="180975" lvl="2" indent="-180975">
              <a:spcBef>
                <a:spcPts val="800"/>
              </a:spcBef>
              <a:buFont typeface="Arial" pitchFamily="34" charset="0"/>
              <a:buChar char="•"/>
              <a:defRPr/>
            </a:pPr>
            <a:r>
              <a:rPr lang="en-AU" sz="1600" dirty="0">
                <a:latin typeface="+mj-lt"/>
              </a:rPr>
              <a:t>WAPI is still also informally required by </a:t>
            </a:r>
            <a:r>
              <a:rPr lang="en-AU" sz="1600" dirty="0" err="1">
                <a:latin typeface="+mj-lt"/>
              </a:rPr>
              <a:t>SPs</a:t>
            </a:r>
            <a:r>
              <a:rPr lang="en-AU" sz="1600" dirty="0">
                <a:latin typeface="+mj-lt"/>
              </a:rPr>
              <a:t> in China</a:t>
            </a:r>
          </a:p>
          <a:p>
            <a:pPr marL="180975" lvl="2" indent="-180975">
              <a:spcBef>
                <a:spcPts val="800"/>
              </a:spcBef>
              <a:buFont typeface="Arial" pitchFamily="34" charset="0"/>
              <a:buChar char="•"/>
              <a:defRPr/>
            </a:pPr>
            <a:r>
              <a:rPr lang="en-AU" sz="1600" dirty="0">
                <a:latin typeface="+mj-lt"/>
              </a:rPr>
              <a:t>It is hoped any requirement for WAPI in devices will be repealed soon given that WAPI will not become an ISO/</a:t>
            </a:r>
            <a:r>
              <a:rPr lang="en-AU" sz="1600" dirty="0" err="1">
                <a:latin typeface="+mj-lt"/>
              </a:rPr>
              <a:t>IEC</a:t>
            </a:r>
            <a:r>
              <a:rPr lang="en-AU" sz="1600" dirty="0">
                <a:latin typeface="+mj-lt"/>
              </a:rPr>
              <a:t> standard</a:t>
            </a:r>
          </a:p>
        </p:txBody>
      </p:sp>
      <p:sp>
        <p:nvSpPr>
          <p:cNvPr id="9" name="Rectangle 8"/>
          <p:cNvSpPr/>
          <p:nvPr/>
        </p:nvSpPr>
        <p:spPr bwMode="auto">
          <a:xfrm>
            <a:off x="48006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a Chinese National Standard</a:t>
            </a:r>
          </a:p>
          <a:p>
            <a:pPr marL="180975" lvl="2" indent="-180975">
              <a:spcBef>
                <a:spcPts val="800"/>
              </a:spcBef>
              <a:buFont typeface="Arial" pitchFamily="34" charset="0"/>
              <a:buChar char="•"/>
              <a:defRPr/>
            </a:pPr>
            <a:r>
              <a:rPr lang="en-AU" sz="1600" dirty="0">
                <a:latin typeface="+mj-lt"/>
              </a:rPr>
              <a:t>There are no known plans to standardise WAPI </a:t>
            </a:r>
            <a:r>
              <a:rPr lang="en-AU" sz="1600" dirty="0" smtClean="0">
                <a:latin typeface="+mj-lt"/>
              </a:rPr>
              <a:t>internationally</a:t>
            </a:r>
          </a:p>
          <a:p>
            <a:pPr marL="180975" lvl="2" indent="-180975">
              <a:spcBef>
                <a:spcPts val="800"/>
              </a:spcBef>
              <a:buFont typeface="Arial" pitchFamily="34" charset="0"/>
              <a:buChar char="•"/>
              <a:defRPr/>
            </a:pPr>
            <a:r>
              <a:rPr lang="en-AU" sz="1600" dirty="0" smtClean="0">
                <a:latin typeface="+mj-lt"/>
              </a:rPr>
              <a:t>I</a:t>
            </a:r>
            <a:r>
              <a:rPr lang="en-AU" sz="1600" dirty="0" smtClean="0">
                <a:latin typeface="+mj-lt"/>
              </a:rPr>
              <a:t>t </a:t>
            </a:r>
            <a:r>
              <a:rPr lang="en-AU" sz="1600" dirty="0" smtClean="0">
                <a:latin typeface="+mj-lt"/>
              </a:rPr>
              <a:t>has been </a:t>
            </a:r>
            <a:r>
              <a:rPr lang="en-AU" sz="1600" dirty="0" smtClean="0">
                <a:latin typeface="+mj-lt"/>
              </a:rPr>
              <a:t>speculated that </a:t>
            </a:r>
            <a:r>
              <a:rPr lang="en-AU" sz="1600" dirty="0" smtClean="0">
                <a:latin typeface="+mj-lt"/>
              </a:rPr>
              <a:t>China may resubmit WAPI if the </a:t>
            </a:r>
            <a:r>
              <a:rPr lang="en-AU" sz="1600" dirty="0" smtClean="0">
                <a:latin typeface="+mj-lt"/>
              </a:rPr>
              <a:t>current SC6 </a:t>
            </a:r>
            <a:r>
              <a:rPr lang="en-AU" sz="1600" dirty="0" smtClean="0">
                <a:latin typeface="+mj-lt"/>
              </a:rPr>
              <a:t>Chair is not </a:t>
            </a:r>
            <a:r>
              <a:rPr lang="en-AU" sz="1600" dirty="0" smtClean="0">
                <a:latin typeface="+mj-lt"/>
              </a:rPr>
              <a:t>reappointed by JTC1 in Nov 12</a:t>
            </a:r>
            <a:endParaRPr lang="en-AU" sz="1600" dirty="0">
              <a:latin typeface="+mj-lt"/>
            </a:endParaRPr>
          </a:p>
          <a:p>
            <a:pPr eaLnBrk="0" hangingPunct="0">
              <a:defRPr/>
            </a:pPr>
            <a:endParaRPr lang="en-US" sz="1600" b="1" dirty="0">
              <a:latin typeface="+mj-lt"/>
            </a:endParaRPr>
          </a:p>
        </p:txBody>
      </p:sp>
      <p:sp>
        <p:nvSpPr>
          <p:cNvPr id="10" name="Rectangle 9"/>
          <p:cNvSpPr/>
          <p:nvPr/>
        </p:nvSpPr>
        <p:spPr bwMode="auto">
          <a:xfrm>
            <a:off x="533400" y="5791200"/>
            <a:ext cx="8153400" cy="457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nchor="ctr"/>
          <a:lstStyle/>
          <a:p>
            <a:pPr marL="180975" lvl="2" indent="-180975">
              <a:spcBef>
                <a:spcPts val="800"/>
              </a:spcBef>
              <a:buFont typeface="Arial" pitchFamily="34" charset="0"/>
              <a:buChar char="•"/>
              <a:defRPr/>
            </a:pPr>
            <a:r>
              <a:rPr lang="en-AU" sz="1600" dirty="0">
                <a:latin typeface="+mj-lt"/>
              </a:rPr>
              <a:t>Please provide the SC any updates to this regulatory and standards situation</a:t>
            </a:r>
          </a:p>
        </p:txBody>
      </p:sp>
      <p:sp>
        <p:nvSpPr>
          <p:cNvPr id="15" name="Down Arrow 14"/>
          <p:cNvSpPr/>
          <p:nvPr/>
        </p:nvSpPr>
        <p:spPr bwMode="auto">
          <a:xfrm>
            <a:off x="19050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7" name="Down Arrow 16"/>
          <p:cNvSpPr/>
          <p:nvPr/>
        </p:nvSpPr>
        <p:spPr bwMode="auto">
          <a:xfrm>
            <a:off x="61722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dirty="0" smtClean="0"/>
              <a:t>The recent standardisation UHT or EUHT in China </a:t>
            </a:r>
            <a:r>
              <a:rPr lang="en-AU" dirty="0" smtClean="0"/>
              <a:t>exacerbated fears about these standards …</a:t>
            </a:r>
            <a:endParaRPr lang="en-AU" dirty="0" smtClean="0"/>
          </a:p>
        </p:txBody>
      </p:sp>
      <p:sp>
        <p:nvSpPr>
          <p:cNvPr id="28675" name="Content Placeholder 2"/>
          <p:cNvSpPr>
            <a:spLocks noGrp="1"/>
          </p:cNvSpPr>
          <p:nvPr>
            <p:ph idx="1"/>
          </p:nvPr>
        </p:nvSpPr>
        <p:spPr/>
        <p:txBody>
          <a:bodyPr/>
          <a:lstStyle/>
          <a:p>
            <a:pPr lvl="1"/>
            <a:r>
              <a:rPr lang="en-AU" dirty="0" err="1"/>
              <a:t>Nufront</a:t>
            </a:r>
            <a:r>
              <a:rPr lang="en-AU" dirty="0"/>
              <a:t> and the China NB had previously proposed standardisation of UHT (11n extension) &amp; EHUT (11ac replacement) by SC6</a:t>
            </a:r>
          </a:p>
          <a:p>
            <a:pPr lvl="2"/>
            <a:r>
              <a:rPr lang="en-AU" dirty="0"/>
              <a:t>EUHT is also known as N-UHT</a:t>
            </a:r>
          </a:p>
          <a:p>
            <a:pPr lvl="1"/>
            <a:r>
              <a:rPr lang="en-AU" dirty="0"/>
              <a:t>The IEEE 802 delegation expressed concern about various aspects of this proposal at the San Diego SC6 meeting in June </a:t>
            </a:r>
            <a:r>
              <a:rPr lang="en-AU" dirty="0" smtClean="0"/>
              <a:t>2011</a:t>
            </a:r>
          </a:p>
          <a:p>
            <a:pPr lvl="1"/>
            <a:r>
              <a:rPr lang="en-AU" dirty="0"/>
              <a:t>It </a:t>
            </a:r>
            <a:r>
              <a:rPr lang="en-AU" dirty="0" smtClean="0"/>
              <a:t>was also  feared that type </a:t>
            </a:r>
            <a:r>
              <a:rPr lang="en-AU" dirty="0"/>
              <a:t>approval regulations will be used to mandate UHT/EUHT, similar to those used for </a:t>
            </a:r>
            <a:r>
              <a:rPr lang="en-AU" dirty="0" smtClean="0"/>
              <a:t>WAPI</a:t>
            </a:r>
            <a:endParaRPr lang="en-AU" dirty="0"/>
          </a:p>
          <a:p>
            <a:pPr lvl="1"/>
            <a:r>
              <a:rPr lang="en-AU" dirty="0"/>
              <a:t>It was expected that the issue would be raised again at the China meeting of SC6 in February 2012 … but it was </a:t>
            </a:r>
            <a:r>
              <a:rPr lang="en-AU" dirty="0" smtClean="0"/>
              <a:t>not</a:t>
            </a:r>
          </a:p>
          <a:p>
            <a:pPr lvl="1"/>
            <a:r>
              <a:rPr lang="en-AU" dirty="0" smtClean="0"/>
              <a:t>Since the SC6 meeting in Feb 12, MIIT has announced that UHT and EUHT have been </a:t>
            </a:r>
            <a:r>
              <a:rPr lang="en-AU" dirty="0" smtClean="0">
                <a:hlinkClick r:id="rId2"/>
              </a:rPr>
              <a:t>approved</a:t>
            </a:r>
            <a:r>
              <a:rPr lang="en-AU" dirty="0" smtClean="0"/>
              <a:t> as voluntary Chinese National Standards</a:t>
            </a:r>
          </a:p>
          <a:p>
            <a:pPr lvl="2"/>
            <a:r>
              <a:rPr lang="en-AU" dirty="0" smtClean="0"/>
              <a:t>This occurred after a somewhat unusual process in CCSA that effectively ignored the concerns of many Chinese and non-Chinese companies</a:t>
            </a:r>
          </a:p>
          <a:p>
            <a:pPr lvl="2"/>
            <a:r>
              <a:rPr lang="en-AU" dirty="0" smtClean="0"/>
              <a:t>The actual text appears to be unavailable as of July 2012, even in hard copy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0C427F0-A222-47E7-A7D8-42860733BB8E}" type="slidenum">
              <a:rPr lang="en-US" smtClean="0"/>
              <a:pPr>
                <a:defRPr/>
              </a:pPr>
              <a:t>60</a:t>
            </a:fld>
            <a:endParaRPr lang="en-US" dirty="0"/>
          </a:p>
        </p:txBody>
      </p:sp>
    </p:spTree>
    <p:extLst>
      <p:ext uri="{BB962C8B-B14F-4D97-AF65-F5344CB8AC3E}">
        <p14:creationId xmlns:p14="http://schemas.microsoft.com/office/powerpoint/2010/main" val="26815890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85800"/>
            <a:ext cx="8305800" cy="1066800"/>
          </a:xfrm>
        </p:spPr>
        <p:txBody>
          <a:bodyPr/>
          <a:lstStyle/>
          <a:p>
            <a:r>
              <a:rPr lang="en-AU" dirty="0" smtClean="0"/>
              <a:t>… but fears </a:t>
            </a:r>
            <a:r>
              <a:rPr lang="en-AU" dirty="0" smtClean="0"/>
              <a:t>about </a:t>
            </a:r>
            <a:r>
              <a:rPr lang="en-AU" dirty="0" smtClean="0"/>
              <a:t>UHT &amp; EUHT decreasing as 5GHz is opened up in China &amp; there was no mention at SC6</a:t>
            </a:r>
            <a:endParaRPr lang="en-AU" dirty="0" smtClean="0"/>
          </a:p>
        </p:txBody>
      </p:sp>
      <p:sp>
        <p:nvSpPr>
          <p:cNvPr id="27651" name="Content Placeholder 2"/>
          <p:cNvSpPr>
            <a:spLocks noGrp="1"/>
          </p:cNvSpPr>
          <p:nvPr>
            <p:ph idx="1"/>
          </p:nvPr>
        </p:nvSpPr>
        <p:spPr/>
        <p:txBody>
          <a:bodyPr/>
          <a:lstStyle/>
          <a:p>
            <a:pPr lvl="1"/>
            <a:r>
              <a:rPr lang="en-AU" dirty="0" smtClean="0"/>
              <a:t>UHT/EUHT </a:t>
            </a:r>
            <a:r>
              <a:rPr lang="en-AU" dirty="0" smtClean="0"/>
              <a:t>were not mentioned at the SC6 meeting in September 2012, although two </a:t>
            </a:r>
            <a:r>
              <a:rPr lang="en-AU" dirty="0" err="1" smtClean="0"/>
              <a:t>Nufront</a:t>
            </a:r>
            <a:r>
              <a:rPr lang="en-AU" dirty="0" smtClean="0"/>
              <a:t> representatives were in </a:t>
            </a:r>
            <a:r>
              <a:rPr lang="en-AU" dirty="0" smtClean="0"/>
              <a:t>attendance</a:t>
            </a:r>
          </a:p>
          <a:p>
            <a:pPr lvl="2"/>
            <a:r>
              <a:rPr lang="en-AU" dirty="0" smtClean="0"/>
              <a:t>Bruce Kraemer may report on his ongoing </a:t>
            </a:r>
            <a:r>
              <a:rPr lang="en-AU" dirty="0" err="1" smtClean="0"/>
              <a:t>conctact</a:t>
            </a:r>
            <a:r>
              <a:rPr lang="en-AU" dirty="0" smtClean="0"/>
              <a:t> with </a:t>
            </a:r>
            <a:r>
              <a:rPr lang="en-AU" dirty="0" err="1" smtClean="0"/>
              <a:t>Nufront</a:t>
            </a:r>
            <a:endParaRPr lang="en-AU" dirty="0" smtClean="0"/>
          </a:p>
          <a:p>
            <a:pPr lvl="1"/>
            <a:r>
              <a:rPr lang="en-AU" dirty="0" smtClean="0"/>
              <a:t>It was previously feared there was a connection between EUHT and the slowness opening up 5GHz in China … but that fear was mitigated after MIIT recently accelerated the process to open up the band</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E13D206-ACA2-4FC8-B62B-8F74AC91EF88}" type="slidenum">
              <a:rPr lang="en-US" smtClean="0"/>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are renegotiating the PSDO, and are after comments</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are renegotiating the </a:t>
            </a:r>
            <a:r>
              <a:rPr lang="en-AU" dirty="0" smtClean="0"/>
              <a:t>PSDO</a:t>
            </a:r>
          </a:p>
          <a:p>
            <a:pPr lvl="1"/>
            <a:r>
              <a:rPr lang="en-AU" dirty="0" smtClean="0"/>
              <a:t>IEEE 802 may want to provide comments to IEEE staff</a:t>
            </a:r>
          </a:p>
          <a:p>
            <a:pPr lvl="1"/>
            <a:r>
              <a:rPr lang="en-AU" dirty="0" smtClean="0"/>
              <a:t>Does this group have any comments?</a:t>
            </a:r>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err="1" smtClean="0"/>
              <a:t>Revisons</a:t>
            </a:r>
            <a:r>
              <a:rPr lang="en-AU" dirty="0" smtClean="0"/>
              <a:t> 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06021506"/>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06505"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993923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a:p>
            <a:pPr lvl="1"/>
            <a:r>
              <a:rPr lang="en-AU" dirty="0" smtClean="0"/>
              <a:t>They are likely to include motions to approve</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endParaRPr lang="en-US"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smtClean="0"/>
              <a:t>The IEEE 802 JTC1 SC will adjourn for the week</a:t>
            </a:r>
            <a:endParaRPr lang="en-US" smtClean="0"/>
          </a:p>
        </p:txBody>
      </p:sp>
      <p:sp>
        <p:nvSpPr>
          <p:cNvPr id="66563" name="Content Placeholder 6"/>
          <p:cNvSpPr>
            <a:spLocks noGrp="1"/>
          </p:cNvSpPr>
          <p:nvPr>
            <p:ph idx="1"/>
          </p:nvPr>
        </p:nvSpPr>
        <p:spPr/>
        <p:txBody>
          <a:bodyPr/>
          <a:lstStyle/>
          <a:p>
            <a:r>
              <a:rPr lang="en-AU" smtClean="0"/>
              <a:t>Motion:</a:t>
            </a:r>
          </a:p>
          <a:p>
            <a:pPr lvl="1"/>
            <a:r>
              <a:rPr lang="en-AU" i="1" smtClean="0"/>
              <a:t>The IEEE 802 JTC1 SC, having completed its business in San Diego in July 2012, adjourns</a:t>
            </a:r>
          </a:p>
          <a:p>
            <a:pPr lvl="1"/>
            <a:r>
              <a:rPr lang="en-AU" smtClean="0"/>
              <a:t>Moved:</a:t>
            </a:r>
          </a:p>
          <a:p>
            <a:pPr lvl="1"/>
            <a:r>
              <a:rPr lang="en-AU" smtClean="0"/>
              <a:t>Seconded:</a:t>
            </a:r>
          </a:p>
          <a:p>
            <a:pPr lvl="1"/>
            <a:r>
              <a:rPr lang="en-AU" smtClean="0"/>
              <a:t>Result: unanimous</a:t>
            </a:r>
            <a:endParaRPr lang="en-US"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lvl="1" indent="-180975">
              <a:spcBef>
                <a:spcPts val="800"/>
              </a:spcBef>
              <a:buFont typeface="Arial" pitchFamily="34" charset="0"/>
              <a:buChar char="•"/>
              <a:defRPr/>
            </a:pPr>
            <a:r>
              <a:rPr lang="en-AU" sz="1600" dirty="0">
                <a:latin typeface="+mj-lt"/>
              </a:rPr>
              <a:t>Details on next page</a:t>
            </a:r>
            <a:endParaRPr lang="en-US" sz="1600" dirty="0">
              <a:latin typeface="+mj-lt"/>
            </a:endParaRP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10244" name="Rectangle 20"/>
          <p:cNvSpPr>
            <a:spLocks noGrp="1" noChangeArrowheads="1"/>
          </p:cNvSpPr>
          <p:nvPr>
            <p:ph type="title"/>
          </p:nvPr>
        </p:nvSpPr>
        <p:spPr/>
        <p:txBody>
          <a:bodyPr/>
          <a:lstStyle/>
          <a:p>
            <a:r>
              <a:rPr lang="en-US" dirty="0" smtClean="0"/>
              <a:t>The IEEE 802 JTC1 SC has three slots at the San Antonio plenary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Adjourn</a:t>
            </a: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13 Nov,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14 Nov,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15 Nov,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7614</Words>
  <Application>Microsoft Office PowerPoint</Application>
  <PresentationFormat>On-screen Show (4:3)</PresentationFormat>
  <Paragraphs>898</Paragraphs>
  <Slides>65</Slides>
  <Notes>18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65</vt:i4>
      </vt:variant>
    </vt:vector>
  </HeadingPairs>
  <TitlesOfParts>
    <vt:vector size="69" baseType="lpstr">
      <vt:lpstr>802-11-Submission</vt:lpstr>
      <vt:lpstr>Document</vt:lpstr>
      <vt:lpstr>Acrobat Document</vt:lpstr>
      <vt:lpstr>Adobe Acrobat Document</vt:lpstr>
      <vt:lpstr>IEEE 802 JTC1 Standing Committee November 2012 agenda</vt:lpstr>
      <vt:lpstr>This presentation will be used to run the IEEE 802 JTC1 SC meetings in San Antonio in Nov 2012</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San Antonio plenary meeting</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The IEEE 802.11 WG has liaised various Sponsor Ballot drafts to ISO/IEC JTC1/SC6</vt:lpstr>
      <vt:lpstr>Publication of IEEE 802.11-2012 is important so we can submit it to ISO/IEC for “International” ratification</vt:lpstr>
      <vt:lpstr>JTC1 ratified IEEE 802.11-2012 in October 2012 with only one negative vote</vt:lpstr>
      <vt:lpstr>It is proposed that the comments on IEEE 802.11-2012 be forwarded to TGmc for processing </vt:lpstr>
      <vt:lpstr>SC6 held a plenary meeting in Graz, Austria in Sept (same week at IEEE 802.11 WG meeting)</vt:lpstr>
      <vt:lpstr>SC6 held a plenary meeting in Graz, Austria in Sept (same week at IEEE 802.11 WG meeting)</vt:lpstr>
      <vt:lpstr>SC6/WG1 had a varied agenda in Graz in Sept 12</vt:lpstr>
      <vt:lpstr>In Feb 12, SC6 approved a table with proposed dispositions for various ISO/IEC 8802 standards</vt:lpstr>
      <vt:lpstr>In Feb 12, SC6 approved a table with proposed dispositions for various ISO/IEC 8802 standards</vt:lpstr>
      <vt:lpstr>The proposal that only IEEE 802 “maintain, alter &amp; extend” 8802 standards was controversial in Feb 12</vt:lpstr>
      <vt:lpstr>In Feb 12, SC6 ultimately decided on a process to help resolve issues related to the IEEE 802 proposal</vt:lpstr>
      <vt:lpstr>The IEEE 802’s goal was an agreement that allows 802.1 &amp; 802.3 to be submitted to JTC1 under the PSDO</vt:lpstr>
      <vt:lpstr>SC6 &amp; IEEE 802 have been working through the process to define an agreement between them</vt:lpstr>
      <vt:lpstr>The IEEE 802 proposed a final version of the  agreement after the 802 plenary meeting in July 12</vt:lpstr>
      <vt:lpstr>The ISO/IEC CS representative ruled in Aug 12 that SC6 could not enter into an “agreement” with IEEE 802</vt:lpstr>
      <vt:lpstr>The US NB proposed a compromise solution that based on the existing PSDO agreement</vt:lpstr>
      <vt:lpstr>The US NB proposed a compromise solution that based on the existing PSDO agreement</vt:lpstr>
      <vt:lpstr>The US NB proposed a compromise solution that based on the existing PSDO agreement</vt:lpstr>
      <vt:lpstr>The US NB proposed a compromise solution that based on the existing PSDO agreement</vt:lpstr>
      <vt:lpstr>The US NB proposed a compromise solution that based on the existing PSDO agreement</vt:lpstr>
      <vt:lpstr>The US NB proposal led to a possible resolution for discussion …</vt:lpstr>
      <vt:lpstr>… but it was not acceptable for various reasons</vt:lpstr>
      <vt:lpstr>The US NB then proposed (N15448) a new resolution that solved most of the issues discussed</vt:lpstr>
      <vt:lpstr>The 802.11 resolution ended up being very simple</vt:lpstr>
      <vt:lpstr>The 802.1 resolution was similar to the 802.11 resolution </vt:lpstr>
      <vt:lpstr>The 802.3 resolution was similar to the 802.11 resolution </vt:lpstr>
      <vt:lpstr>SC6 also passed a resolution inviting  IEEE 802 to exchange information with SC6</vt:lpstr>
      <vt:lpstr>The definition of “revision” has proved problematic</vt:lpstr>
      <vt:lpstr>The resolution provides a lower risk path for “international standardisation” of 802 standards </vt:lpstr>
      <vt:lpstr>The IEEE 802 WGs only need to provide SC6 NBs an opportunity to contribute for the resolution to stand</vt:lpstr>
      <vt:lpstr>The IEEE 802 WGs only need to provide SC6 NBs an opportunity to contribute for the resolution to stand</vt:lpstr>
      <vt:lpstr>It is not certain that the resolution would avoid a WAPI like situation in the future</vt:lpstr>
      <vt:lpstr>The SC will discuss the possible impact of the SC6 resolution</vt:lpstr>
      <vt:lpstr>The SC will discuss the possible next steps</vt:lpstr>
      <vt:lpstr>TePA-AC, the 802.1X replacement,  is now a Chinese National Standard</vt:lpstr>
      <vt:lpstr>There is no further standardisation news related to TLSec, the proposed 802.1AE replacement </vt:lpstr>
      <vt:lpstr>There is no further standardisation news related to TAAA, the proposed LRWN security replacement</vt:lpstr>
      <vt:lpstr>In Graz the presentations from China NB on TLSec, TEPA-AC and TAAA continued</vt:lpstr>
      <vt:lpstr>The IEEE 802 delegation commented on each of the TLSec, TEPA-AC and TAAA presentations</vt:lpstr>
      <vt:lpstr>There was discussion in WG1 and WG7 in relation to TISec (a IPSec replacement)</vt:lpstr>
      <vt:lpstr>The next steps for TLSec, TEPA-AC and TAAA are still unclear … as they are for IEEE 802</vt:lpstr>
      <vt:lpstr>The China NB presented a WLAN optimisation proposal but there are no obvious next steps</vt:lpstr>
      <vt:lpstr>The “WAPI story” has been going on for a very, very, very long time ... and was thought to be over ...</vt:lpstr>
      <vt:lpstr>... but there was some sort of protest from the China NB relating to the WAPI NP process</vt:lpstr>
      <vt:lpstr>Any un-cancelling of the WAPI NP may require ballots of SC6 NBs, JTC1 NBs &amp; comment resolution </vt:lpstr>
      <vt:lpstr>It is unclear what is next for WAPI, from either a regulatory or standards perspective </vt:lpstr>
      <vt:lpstr>The recent standardisation UHT or EUHT in China exacerbated fears about these standards …</vt:lpstr>
      <vt:lpstr>… but fears about UHT &amp; EUHT decreasing as 5GHz is opened up in China &amp; there was no mention at SC6</vt:lpstr>
      <vt:lpstr>ISO and IEEE are renegotiating the PSDO, and are after comments</vt:lpstr>
      <vt:lpstr>IEEE 802 JTC1 SC will consider any motions</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2012-11-09T07:11:55Z</dcterms:modified>
</cp:coreProperties>
</file>