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dotm" ContentType="application/vnd.ms-word.template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m" ContentType="application/vnd.ms-word.document.macroEnabled.12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95" r:id="rId1"/>
  </p:sldMasterIdLst>
  <p:notesMasterIdLst>
    <p:notesMasterId r:id="rId17"/>
  </p:notesMasterIdLst>
  <p:handoutMasterIdLst>
    <p:handoutMasterId r:id="rId18"/>
  </p:handoutMasterIdLst>
  <p:sldIdLst>
    <p:sldId id="1040" r:id="rId2"/>
    <p:sldId id="1041" r:id="rId3"/>
    <p:sldId id="1042" r:id="rId4"/>
    <p:sldId id="959" r:id="rId5"/>
    <p:sldId id="1030" r:id="rId6"/>
    <p:sldId id="977" r:id="rId7"/>
    <p:sldId id="978" r:id="rId8"/>
    <p:sldId id="1036" r:id="rId9"/>
    <p:sldId id="1037" r:id="rId10"/>
    <p:sldId id="1038" r:id="rId11"/>
    <p:sldId id="1032" r:id="rId12"/>
    <p:sldId id="1031" r:id="rId13"/>
    <p:sldId id="1008" r:id="rId14"/>
    <p:sldId id="1026" r:id="rId15"/>
    <p:sldId id="1033" r:id="rId16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1pPr>
    <a:lvl2pPr marL="45716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2pPr>
    <a:lvl3pPr marL="91433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3pPr>
    <a:lvl4pPr marL="137150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4pPr>
    <a:lvl5pPr marL="182866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5pPr>
    <a:lvl6pPr marL="2285836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6pPr>
    <a:lvl7pPr marL="2743004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7pPr>
    <a:lvl8pPr marL="3200171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8pPr>
    <a:lvl9pPr marL="3657338" algn="l" defTabSz="914335" rtl="0" eaLnBrk="1" latinLnBrk="0" hangingPunct="1">
      <a:defRPr kern="1200">
        <a:solidFill>
          <a:schemeClr val="tx1"/>
        </a:solidFill>
        <a:latin typeface="Arial" charset="0"/>
        <a:ea typeface="+mn-ea"/>
        <a:cs typeface="Tahoma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0000"/>
    <a:srgbClr val="008000"/>
    <a:srgbClr val="368466"/>
    <a:srgbClr val="777777"/>
    <a:srgbClr val="0073AC"/>
    <a:srgbClr val="E9EAED"/>
    <a:srgbClr val="FF33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0" autoAdjust="0"/>
    <p:restoredTop sz="98280" autoAdjust="0"/>
  </p:normalViewPr>
  <p:slideViewPr>
    <p:cSldViewPr snapToGrid="0">
      <p:cViewPr>
        <p:scale>
          <a:sx n="75" d="100"/>
          <a:sy n="75" d="100"/>
        </p:scale>
        <p:origin x="-492" y="-372"/>
      </p:cViewPr>
      <p:guideLst>
        <p:guide orient="horz" pos="3304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/>
          <a:lstStyle>
            <a:lvl1pPr algn="r">
              <a:defRPr sz="1200"/>
            </a:lvl1pPr>
          </a:lstStyle>
          <a:p>
            <a:fld id="{B8AF84FA-3C73-468A-8EA0-3B5450C08AA0}" type="datetimeFigureOut">
              <a:rPr lang="en-US" smtClean="0"/>
              <a:pPr/>
              <a:t>11/11/2012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89116" tIns="44558" rIns="89116" bIns="44558" rtlCol="0" anchor="b"/>
          <a:lstStyle>
            <a:lvl1pPr algn="r">
              <a:defRPr sz="1200"/>
            </a:lvl1pPr>
          </a:lstStyle>
          <a:p>
            <a:fld id="{A2786A7B-E13A-4DAB-A5AD-23A5909131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90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343" y="0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496" y="4416110"/>
            <a:ext cx="5504826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343" y="8830627"/>
            <a:ext cx="2981910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5" tIns="46217" rIns="92435" bIns="462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D313B904-95E7-4515-BCB5-5083EB877C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0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6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3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66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836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04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38" algn="l" defTabSz="9143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7"/>
            <a:ext cx="402906" cy="191168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03517" y="9001407"/>
            <a:ext cx="402906" cy="191168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0249F008-9ECD-4290-9C5D-7E69B2AC227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13B904-95E7-4515-BCB5-5083EB877C7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614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43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26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65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550" y="180975"/>
            <a:ext cx="7562850" cy="4460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958497"/>
            <a:ext cx="8418124" cy="5103813"/>
          </a:xfrm>
        </p:spPr>
        <p:txBody>
          <a:bodyPr>
            <a:normAutofit/>
          </a:bodyPr>
          <a:lstStyle>
            <a:lvl1pPr marL="282554" indent="-282554">
              <a:spcBef>
                <a:spcPts val="1200"/>
              </a:spcBef>
              <a:buSzPct val="85000"/>
              <a:defRPr sz="2800" b="0" baseline="0">
                <a:solidFill>
                  <a:srgbClr val="0073AC"/>
                </a:solidFill>
                <a:latin typeface="Calibri" pitchFamily="34" charset="0"/>
              </a:defRPr>
            </a:lvl1pPr>
            <a:lvl2pPr marL="548600" indent="-27430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400" baseline="0">
                <a:solidFill>
                  <a:schemeClr val="bg2">
                    <a:lumMod val="50000"/>
                  </a:schemeClr>
                </a:solidFill>
                <a:latin typeface="Calibri" pitchFamily="34" charset="0"/>
              </a:defRPr>
            </a:lvl2pPr>
            <a:lvl3pPr marL="822901" indent="-27430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Calibri" pitchFamily="34" charset="0"/>
              <a:buChar char="–"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defRPr>
            </a:lvl3pPr>
            <a:lvl4pPr marL="1097202" indent="-274301">
              <a:spcBef>
                <a:spcPts val="600"/>
              </a:spcBef>
              <a:buClr>
                <a:srgbClr val="0073AC"/>
              </a:buClr>
              <a:buFont typeface="Arial" pitchFamily="34" charset="0"/>
              <a:buChar char="•"/>
              <a:defRPr sz="1800" baseline="0">
                <a:solidFill>
                  <a:srgbClr val="0073AC"/>
                </a:solidFill>
                <a:latin typeface="Calibri" pitchFamily="34" charset="0"/>
              </a:defRPr>
            </a:lvl4pPr>
            <a:lvl5pPr marL="1261973" indent="-177787">
              <a:buClr>
                <a:srgbClr val="777777"/>
              </a:buClr>
              <a:buFont typeface="Arial" pitchFamily="34" charset="0"/>
              <a:buChar char="•"/>
              <a:defRPr sz="1600" baseline="0">
                <a:solidFill>
                  <a:srgbClr val="5F5F5F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92618" y="6475413"/>
            <a:ext cx="239418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058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89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15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580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9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65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8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70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85638" y="6475413"/>
            <a:ext cx="120116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60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5483283" y="240268"/>
            <a:ext cx="33376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IEEE 802.11-12/1324r0</a:t>
            </a:r>
            <a:endParaRPr lang="en-US" altLang="ko-KR" sz="1600" b="1" dirty="0">
              <a:ea typeface="굴림" pitchFamily="34" charset="-127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66089" y="271046"/>
            <a:ext cx="17399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dirty="0" smtClean="0">
                <a:ea typeface="굴림" pitchFamily="34" charset="-127"/>
              </a:rPr>
              <a:t>November 2012</a:t>
            </a:r>
            <a:endParaRPr lang="en-US" altLang="ko-KR" sz="16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281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90" r:id="rId12"/>
    <p:sldLayoutId id="2147483661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package" Target="../embeddings/Microsoft_Word_Macro-Enabled_Template1.dotm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Macro-Enabled_Document2.docm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Macro-Enabled_Document3.docm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/>
              <a:t>Very Low </a:t>
            </a:r>
            <a:r>
              <a:rPr lang="en-US" dirty="0" smtClean="0"/>
              <a:t>Energy </a:t>
            </a:r>
            <a:r>
              <a:rPr lang="en-US" dirty="0"/>
              <a:t>Paging</a:t>
            </a:r>
            <a:endParaRPr lang="en-US" dirty="0" smtClean="0"/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2012-11-12</a:t>
            </a:r>
          </a:p>
        </p:txBody>
      </p:sp>
      <p:graphicFrame>
        <p:nvGraphicFramePr>
          <p:cNvPr id="1434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3098637"/>
              </p:ext>
            </p:extLst>
          </p:nvPr>
        </p:nvGraphicFramePr>
        <p:xfrm>
          <a:off x="1300163" y="2370138"/>
          <a:ext cx="6772275" cy="359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Template" r:id="rId5" imgW="8944560" imgH="5630760" progId="Word.TemplateMacroEnabled.12">
                  <p:embed/>
                </p:oleObj>
              </mc:Choice>
              <mc:Fallback>
                <p:oleObj name="Template" r:id="rId5" imgW="8944560" imgH="5630760" progId="Word.Template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63" y="2370138"/>
                        <a:ext cx="6772275" cy="359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sym typeface="Wingdings" pitchFamily="2" charset="2"/>
              </a:rPr>
              <a:t>Note: The proposed operation mode is targeted at very low duty cycle data</a:t>
            </a:r>
            <a:endParaRPr lang="en-US" sz="1600" dirty="0" smtClean="0">
              <a:sym typeface="Wingdings" pitchFamily="2" charset="2"/>
            </a:endParaRPr>
          </a:p>
          <a:p>
            <a:pPr lvl="1"/>
            <a:r>
              <a:rPr lang="en-US" sz="1600" dirty="0" smtClean="0">
                <a:sym typeface="Wingdings" pitchFamily="2" charset="2"/>
              </a:rPr>
              <a:t>We target an operation mode where it is very unlikely that multiple STAs need be paged at the same time</a:t>
            </a:r>
            <a:endParaRPr lang="en-US" sz="1800" dirty="0" smtClean="0">
              <a:sym typeface="Wingdings" pitchFamily="2" charset="2"/>
            </a:endParaRPr>
          </a:p>
          <a:p>
            <a:r>
              <a:rPr lang="en-US" sz="1800" dirty="0" smtClean="0">
                <a:sym typeface="Wingdings" pitchFamily="2" charset="2"/>
              </a:rPr>
              <a:t>Multiple STAs though can be paged at same or similar times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Different STAs may be assigned different (nearby) TWTs, </a:t>
            </a:r>
            <a:r>
              <a:rPr lang="en-US" sz="1600" dirty="0">
                <a:sym typeface="Wingdings" pitchFamily="2" charset="2"/>
              </a:rPr>
              <a:t>o</a:t>
            </a:r>
            <a:r>
              <a:rPr lang="en-US" sz="1600" dirty="0" smtClean="0">
                <a:sym typeface="Wingdings" pitchFamily="2" charset="2"/>
              </a:rPr>
              <a:t>r </a:t>
            </a:r>
          </a:p>
          <a:p>
            <a:pPr lvl="1"/>
            <a:r>
              <a:rPr lang="en-US" sz="1600" dirty="0" smtClean="0">
                <a:sym typeface="Wingdings" pitchFamily="2" charset="2"/>
              </a:rPr>
              <a:t>Multiple STAs may be assigned same TWT</a:t>
            </a:r>
          </a:p>
          <a:p>
            <a:pPr lvl="2"/>
            <a:r>
              <a:rPr lang="en-US" sz="1400" dirty="0" smtClean="0">
                <a:sym typeface="Wingdings" pitchFamily="2" charset="2"/>
              </a:rPr>
              <a:t>A group ID can be defined to page multiple STAs</a:t>
            </a:r>
          </a:p>
          <a:p>
            <a:pPr lvl="2"/>
            <a:endParaRPr lang="en-US" sz="1600" dirty="0">
              <a:sym typeface="Wingdings" pitchFamily="2" charset="2"/>
            </a:endParaRPr>
          </a:p>
          <a:p>
            <a:endParaRPr lang="en-US" sz="2000" dirty="0" smtClean="0"/>
          </a:p>
          <a:p>
            <a:r>
              <a:rPr lang="en-US" sz="2000" dirty="0" smtClean="0"/>
              <a:t>The proposed mechanism can be seen  as an enhancement to the Target Wake Time with Synch frame [2] </a:t>
            </a:r>
          </a:p>
          <a:p>
            <a:pPr marL="0" indent="0">
              <a:buNone/>
            </a:pPr>
            <a:endParaRPr lang="en-US" sz="1400" dirty="0"/>
          </a:p>
          <a:p>
            <a:pPr lvl="2"/>
            <a:endParaRPr lang="en-US" sz="1600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5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SFD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1600200"/>
            <a:ext cx="8113383" cy="4889500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 smtClean="0"/>
              <a:t>Existing text [2]</a:t>
            </a:r>
          </a:p>
          <a:p>
            <a:r>
              <a:rPr lang="en-GB" sz="1600" dirty="0" smtClean="0"/>
              <a:t>R.4.2.E: When </a:t>
            </a:r>
            <a:r>
              <a:rPr lang="en-GB" sz="1600" dirty="0"/>
              <a:t>requested by a STA, the AP sends </a:t>
            </a:r>
            <a:r>
              <a:rPr lang="en-GB" sz="1600" dirty="0" smtClean="0"/>
              <a:t>a </a:t>
            </a:r>
            <a:r>
              <a:rPr lang="en-GB" sz="1600" u="sng" dirty="0" smtClean="0"/>
              <a:t>UL</a:t>
            </a:r>
            <a:r>
              <a:rPr lang="en-GB" sz="1600" dirty="0" smtClean="0"/>
              <a:t> synch </a:t>
            </a:r>
            <a:r>
              <a:rPr lang="en-GB" sz="1600" dirty="0"/>
              <a:t>frame at the slot boundary or the target wake time of the STA, if the channel is idle, </a:t>
            </a:r>
            <a:r>
              <a:rPr lang="en-GB" sz="1600" dirty="0" smtClean="0"/>
              <a:t>to</a:t>
            </a:r>
            <a:r>
              <a:rPr lang="en-GB" sz="1600" u="sng" dirty="0"/>
              <a:t> </a:t>
            </a:r>
            <a:r>
              <a:rPr lang="en-GB" sz="1600" dirty="0"/>
              <a:t>help the STA quickly synch to the medium. (optional to AP and STA) </a:t>
            </a:r>
            <a:r>
              <a:rPr lang="en-GB" sz="1400" dirty="0"/>
              <a:t>[July 2012 meeting minutes, 11-12/840r0]</a:t>
            </a:r>
            <a:endParaRPr lang="en-US" sz="1400" strike="sngStrike" dirty="0"/>
          </a:p>
          <a:p>
            <a:pPr lvl="1"/>
            <a:r>
              <a:rPr lang="en-GB" sz="1400" dirty="0"/>
              <a:t>It is recommended that when requested by the STA, the AP sends a Short CTS frame defined in 4.4.2.3 as a synch frame. [12/840r1, September 2012 meeting minutes</a:t>
            </a:r>
            <a:r>
              <a:rPr lang="en-GB" sz="1400" dirty="0" smtClean="0"/>
              <a:t>]</a:t>
            </a:r>
            <a:endParaRPr lang="en-US" sz="1400" dirty="0" smtClean="0"/>
          </a:p>
          <a:p>
            <a:pPr marL="457200" lvl="1" indent="0">
              <a:buNone/>
            </a:pPr>
            <a:r>
              <a:rPr lang="en-US" sz="1600" dirty="0" smtClean="0"/>
              <a:t>[Note</a:t>
            </a:r>
            <a:r>
              <a:rPr lang="en-US" sz="1600" dirty="0"/>
              <a:t>: Short CTS content is not defined </a:t>
            </a:r>
            <a:r>
              <a:rPr lang="en-US" sz="1600" dirty="0" smtClean="0"/>
              <a:t>yet]</a:t>
            </a:r>
            <a:endParaRPr lang="en-US" sz="1600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57150" indent="0">
              <a:buNone/>
            </a:pPr>
            <a:endParaRPr lang="en-US" sz="1600" dirty="0" smtClean="0"/>
          </a:p>
          <a:p>
            <a:pPr marL="57150" indent="0">
              <a:buNone/>
            </a:pPr>
            <a:r>
              <a:rPr lang="en-US" sz="1600" dirty="0" smtClean="0"/>
              <a:t>Proposed additional text</a:t>
            </a:r>
            <a:endParaRPr lang="en-GB" sz="1600" dirty="0" smtClean="0"/>
          </a:p>
          <a:p>
            <a:r>
              <a:rPr lang="en-GB" sz="1600" dirty="0"/>
              <a:t>When requested by a STA, the AP </a:t>
            </a:r>
            <a:r>
              <a:rPr lang="en-GB" sz="1600" dirty="0" smtClean="0"/>
              <a:t>schedules a DL synch </a:t>
            </a:r>
            <a:r>
              <a:rPr lang="en-GB" sz="1600" dirty="0"/>
              <a:t>frame at the slot boundary or the target wake </a:t>
            </a:r>
            <a:r>
              <a:rPr lang="en-GB" sz="1600" dirty="0" smtClean="0"/>
              <a:t>time of the </a:t>
            </a:r>
            <a:r>
              <a:rPr lang="en-GB" sz="1600" dirty="0"/>
              <a:t>STA </a:t>
            </a:r>
            <a:r>
              <a:rPr lang="en-US" sz="1600" dirty="0"/>
              <a:t>as the next frame for </a:t>
            </a:r>
            <a:r>
              <a:rPr lang="en-US" sz="1600" dirty="0" smtClean="0"/>
              <a:t>transmission</a:t>
            </a:r>
          </a:p>
          <a:p>
            <a:pPr marL="0" indent="0">
              <a:buNone/>
            </a:pPr>
            <a:r>
              <a:rPr lang="en-US" sz="1600" dirty="0" smtClean="0"/>
              <a:t>         </a:t>
            </a:r>
            <a:r>
              <a:rPr lang="en-GB" sz="1600" dirty="0" smtClean="0"/>
              <a:t>Synch frame is an NDP frame including at least</a:t>
            </a:r>
          </a:p>
          <a:p>
            <a:pPr lvl="2"/>
            <a:r>
              <a:rPr lang="en-GB" sz="1600" dirty="0"/>
              <a:t>A (Partial) identifier of the target STA(s)/group of STAs (# bits TBD)</a:t>
            </a:r>
          </a:p>
          <a:p>
            <a:pPr lvl="2"/>
            <a:r>
              <a:rPr lang="en-GB" sz="1600" dirty="0"/>
              <a:t>BU present (1 bit)</a:t>
            </a:r>
          </a:p>
          <a:p>
            <a:pPr lvl="2"/>
            <a:r>
              <a:rPr lang="en-GB" sz="1600" dirty="0"/>
              <a:t>Partial TSF (# bits TBD)</a:t>
            </a:r>
          </a:p>
          <a:p>
            <a:pPr lvl="2"/>
            <a:r>
              <a:rPr lang="en-GB" sz="1600" dirty="0"/>
              <a:t>Check beacon (# bits TBD)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70697" y="6518581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9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DL traffic with stringent latency requirements is an important use case, which can cause significant power consumption due to TIM reception </a:t>
            </a:r>
          </a:p>
          <a:p>
            <a:pPr lvl="1"/>
            <a:r>
              <a:rPr lang="en-US" sz="1800" dirty="0" smtClean="0"/>
              <a:t>11ah is not competitive enough on this front </a:t>
            </a:r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11ah has the chance to introduce a native support for a very efficient paging mechanism, that also allows for optimized receivers</a:t>
            </a:r>
          </a:p>
          <a:p>
            <a:pPr lvl="1"/>
            <a:r>
              <a:rPr lang="en-US" sz="1800" dirty="0" smtClean="0"/>
              <a:t>Other technologies use dedicated wakeup signals/receivers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We propose a short paging NDP message and a simple paging protocol that is compatible with 802.11 baseline PS and with 802.11ah mechanisms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1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Do you support to </a:t>
            </a:r>
            <a:r>
              <a:rPr lang="en-US" sz="2000" dirty="0" smtClean="0"/>
              <a:t>define a </a:t>
            </a:r>
            <a:r>
              <a:rPr lang="en-US" sz="2000" dirty="0"/>
              <a:t>short NDP frame </a:t>
            </a:r>
            <a:r>
              <a:rPr lang="en-US" sz="2000" dirty="0" smtClean="0"/>
              <a:t>for paging, that </a:t>
            </a:r>
            <a:r>
              <a:rPr lang="en-US" sz="2000" dirty="0"/>
              <a:t>includes </a:t>
            </a:r>
            <a:r>
              <a:rPr lang="en-US" sz="2000" dirty="0" smtClean="0"/>
              <a:t>(at least) </a:t>
            </a:r>
            <a:r>
              <a:rPr lang="en-US" sz="2000" dirty="0"/>
              <a:t>the following fields</a:t>
            </a:r>
          </a:p>
          <a:p>
            <a:pPr lvl="2"/>
            <a:r>
              <a:rPr lang="en-GB" sz="1600" dirty="0"/>
              <a:t>A (Partial) identifier of the target </a:t>
            </a:r>
            <a:r>
              <a:rPr lang="en-GB" sz="1600" dirty="0" smtClean="0"/>
              <a:t>STA(s)/group of STAs </a:t>
            </a:r>
            <a:r>
              <a:rPr lang="en-GB" sz="1600" dirty="0"/>
              <a:t>(# bits TBD)</a:t>
            </a:r>
          </a:p>
          <a:p>
            <a:pPr lvl="2"/>
            <a:r>
              <a:rPr lang="en-GB" sz="1600" dirty="0"/>
              <a:t>BU present (1 bit)</a:t>
            </a:r>
          </a:p>
          <a:p>
            <a:pPr lvl="2"/>
            <a:r>
              <a:rPr lang="en-GB" sz="1600" dirty="0"/>
              <a:t>Partial TSF (# bits TBD)</a:t>
            </a:r>
          </a:p>
          <a:p>
            <a:pPr lvl="2"/>
            <a:r>
              <a:rPr lang="en-GB" sz="1600" dirty="0"/>
              <a:t>Check beacon (# bits TBD)</a:t>
            </a:r>
            <a:endParaRPr lang="en-US" sz="2000" dirty="0"/>
          </a:p>
          <a:p>
            <a:endParaRPr lang="en-US" sz="20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/>
              <a:t>Do you support to define an optimized paging protocol that uses a short NDP frame as described in slide 11?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</a:t>
            </a:r>
            <a:r>
              <a:rPr lang="en-US" sz="1800" dirty="0" err="1" smtClean="0"/>
              <a:t>TGah</a:t>
            </a:r>
            <a:r>
              <a:rPr lang="en-US" sz="1800" dirty="0" smtClean="0"/>
              <a:t> SFD document, DCN 11/1137</a:t>
            </a:r>
            <a:r>
              <a:rPr lang="en-US" sz="1800" dirty="0"/>
              <a:t>, section </a:t>
            </a:r>
            <a:r>
              <a:rPr lang="en-GB" sz="1800" dirty="0"/>
              <a:t>4.4.1.1 </a:t>
            </a:r>
            <a:endParaRPr lang="en-GB" sz="1800" dirty="0" smtClean="0"/>
          </a:p>
          <a:p>
            <a:r>
              <a:rPr lang="en-US" sz="1800" dirty="0" smtClean="0"/>
              <a:t>[2] </a:t>
            </a:r>
            <a:r>
              <a:rPr lang="en-US" sz="1800" dirty="0" err="1"/>
              <a:t>TGah</a:t>
            </a:r>
            <a:r>
              <a:rPr lang="en-US" sz="1800" dirty="0"/>
              <a:t> </a:t>
            </a:r>
            <a:r>
              <a:rPr lang="en-US" sz="1800" dirty="0" smtClean="0"/>
              <a:t>SFD </a:t>
            </a:r>
            <a:r>
              <a:rPr lang="en-US" sz="1800" dirty="0"/>
              <a:t>document, DCN 11/1137, section </a:t>
            </a:r>
            <a:r>
              <a:rPr lang="en-GB" sz="1800" dirty="0"/>
              <a:t>R.4.2.E</a:t>
            </a:r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5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Considering the case of STA using unsolicited PS-Poll every ‘max latency’ interval </a:t>
            </a:r>
          </a:p>
          <a:p>
            <a:pPr lvl="1"/>
            <a:r>
              <a:rPr lang="en-US" sz="1600" dirty="0" err="1" smtClean="0"/>
              <a:t>PIFS+Short_PS_Poll+SIFS+Short_ACK</a:t>
            </a:r>
            <a:endParaRPr lang="en-US" sz="1600" dirty="0"/>
          </a:p>
          <a:p>
            <a:pPr lvl="1"/>
            <a:r>
              <a:rPr lang="en-US" sz="1800" dirty="0" smtClean="0"/>
              <a:t>Using same parameters as slide 7 [drift not relevant for sending PS-Poll]</a:t>
            </a:r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r>
              <a:rPr lang="en-US" dirty="0" smtClean="0"/>
              <a:t>No benefits from the use of unsolicited PS-Poll for low latencies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35250"/>
            <a:ext cx="4817533" cy="361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719217"/>
              </p:ext>
            </p:extLst>
          </p:nvPr>
        </p:nvGraphicFramePr>
        <p:xfrm>
          <a:off x="1263650" y="1358900"/>
          <a:ext cx="6461125" cy="456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Macro-Enabled Template" r:id="rId5" imgW="8513727" imgH="6022059" progId="Word.DocumentMacroEnabled.12">
                  <p:embed/>
                </p:oleObj>
              </mc:Choice>
              <mc:Fallback>
                <p:oleObj name="Macro-Enabled Template" r:id="rId5" imgW="8513727" imgH="6022059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1358900"/>
                        <a:ext cx="6461125" cy="456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C6D8EBD-BD29-49CB-967A-EC7ACA1304B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48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756C4378-CC44-4374-A503-D031F1E00FF5}" type="slidenum">
              <a:rPr lang="en-US" smtClean="0"/>
              <a:pPr/>
              <a:t>3</a:t>
            </a:fld>
            <a:endParaRPr lang="en-US" smtClean="0"/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220238"/>
              </p:ext>
            </p:extLst>
          </p:nvPr>
        </p:nvGraphicFramePr>
        <p:xfrm>
          <a:off x="1301750" y="1001713"/>
          <a:ext cx="6453188" cy="550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Macro-Enabled Template" r:id="rId4" imgW="8534077" imgH="7300249" progId="Word.DocumentMacroEnabled.12">
                  <p:embed/>
                </p:oleObj>
              </mc:Choice>
              <mc:Fallback>
                <p:oleObj name="Macro-Enabled Template" r:id="rId4" imgW="8534077" imgH="7300249" progId="Word.DocumentMacroEnabled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1001713"/>
                        <a:ext cx="6453188" cy="550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3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sensor networks, an important class of applications will have low duty cycle UL and DL traffic, but may have </a:t>
            </a:r>
            <a:r>
              <a:rPr lang="en-US" sz="1800" u="sng" dirty="0" smtClean="0"/>
              <a:t>strict latency requirements </a:t>
            </a:r>
            <a:r>
              <a:rPr lang="en-US" sz="1800" dirty="0" smtClean="0"/>
              <a:t>in receiving DL data</a:t>
            </a:r>
          </a:p>
          <a:p>
            <a:pPr lvl="1"/>
            <a:r>
              <a:rPr lang="en-US" sz="1600" dirty="0" smtClean="0"/>
              <a:t>Respond to alarms with &lt; 1s latency</a:t>
            </a:r>
          </a:p>
          <a:p>
            <a:pPr lvl="1"/>
            <a:r>
              <a:rPr lang="en-US" sz="1600" dirty="0" smtClean="0"/>
              <a:t>100ms latency expected for commands (e.g. gaming or actuators)</a:t>
            </a:r>
          </a:p>
          <a:p>
            <a:r>
              <a:rPr lang="en-US" sz="1800" dirty="0" smtClean="0"/>
              <a:t>STA must check with AP if data is pending at least every ‘max latency’ interval</a:t>
            </a:r>
          </a:p>
          <a:p>
            <a:pPr lvl="1"/>
            <a:r>
              <a:rPr lang="en-US" sz="1600" dirty="0" smtClean="0"/>
              <a:t>Data though may be very sporadic</a:t>
            </a:r>
            <a:endParaRPr lang="en-US" sz="14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Regular PS mode  (use the short beacon  to indicate DL data) is not efficient enough to make 11ah competitive with other technologies</a:t>
            </a:r>
          </a:p>
          <a:p>
            <a:pPr lvl="1"/>
            <a:r>
              <a:rPr lang="en-US" sz="1600" dirty="0" smtClean="0"/>
              <a:t>Short beacon [1] is 560us preamble + (&gt;13B+TIM @ 150Kbps)  &gt; 1.5ms</a:t>
            </a:r>
          </a:p>
          <a:p>
            <a:pPr lvl="1"/>
            <a:r>
              <a:rPr lang="en-US" sz="1600" dirty="0" smtClean="0"/>
              <a:t>Moreover, TIM size is not bound and additional fields/IEs can be present, making the frame longer and decoding energy consuming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1800" dirty="0" smtClean="0"/>
              <a:t>To be competitive with other technologies, 802.11ah must provide a further optimized protocol for low latency DL traffic</a:t>
            </a: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19C5ADF1-EAB4-4890-AA3C-8B2CA938F0E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9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propose an enhanced paging protocol that u</a:t>
            </a:r>
            <a:r>
              <a:rPr lang="en-US" sz="2000" dirty="0" smtClean="0"/>
              <a:t>ses a short NDP frame as short paging message</a:t>
            </a:r>
            <a:r>
              <a:rPr lang="en-US" sz="1800" dirty="0" smtClean="0"/>
              <a:t> </a:t>
            </a:r>
            <a:endParaRPr lang="en-US" dirty="0" smtClean="0"/>
          </a:p>
          <a:p>
            <a:pPr lvl="1"/>
            <a:r>
              <a:rPr lang="en-US" sz="1800" dirty="0" smtClean="0"/>
              <a:t>Provides shorter RX time, compared to receiving Beacon or TIM Frame</a:t>
            </a:r>
          </a:p>
          <a:p>
            <a:pPr lvl="1"/>
            <a:r>
              <a:rPr lang="en-US" sz="1800" dirty="0" smtClean="0"/>
              <a:t>Additionally </a:t>
            </a:r>
            <a:r>
              <a:rPr lang="en-US" sz="1800" dirty="0"/>
              <a:t>e</a:t>
            </a:r>
            <a:r>
              <a:rPr lang="en-US" sz="1800" dirty="0" smtClean="0"/>
              <a:t>nables the design of energy efficient receivers, optimized for the NDP paging message</a:t>
            </a:r>
          </a:p>
          <a:p>
            <a:pPr marL="1257300" lvl="2" indent="-457200"/>
            <a:r>
              <a:rPr lang="en-US" sz="1600" dirty="0" smtClean="0"/>
              <a:t>Other technologies use ad-hoc “wakeup receivers” for very low energy operation</a:t>
            </a:r>
          </a:p>
          <a:p>
            <a:pPr marL="1257300" lvl="2" indent="-457200"/>
            <a:r>
              <a:rPr lang="en-US" sz="1600" dirty="0" smtClean="0"/>
              <a:t>802.11ah has the chance to define a similar mechanism in native form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1800" dirty="0" smtClean="0"/>
              <a:t>The </a:t>
            </a:r>
            <a:r>
              <a:rPr lang="en-US" sz="1800" dirty="0"/>
              <a:t>protocol can coexist with existing 802.11 power save operation modes and is built on top of existing  802.11ah </a:t>
            </a:r>
            <a:r>
              <a:rPr lang="en-US" sz="1800" dirty="0" smtClean="0"/>
              <a:t>mechanisms </a:t>
            </a:r>
            <a:r>
              <a:rPr lang="en-US" sz="1800" dirty="0"/>
              <a:t>(TWT with synch frame </a:t>
            </a:r>
            <a:r>
              <a:rPr lang="en-US" sz="1800" dirty="0" smtClean="0"/>
              <a:t>[2])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67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86300"/>
            <a:ext cx="8305800" cy="4267200"/>
          </a:xfrm>
        </p:spPr>
        <p:txBody>
          <a:bodyPr/>
          <a:lstStyle/>
          <a:p>
            <a:r>
              <a:rPr lang="en-GB" sz="1800" dirty="0"/>
              <a:t>When requested by a STA, the AP schedules a </a:t>
            </a:r>
            <a:r>
              <a:rPr lang="en-GB" sz="1800" dirty="0" smtClean="0"/>
              <a:t>very short paging message </a:t>
            </a:r>
            <a:r>
              <a:rPr lang="en-GB" sz="1800" dirty="0"/>
              <a:t>at the </a:t>
            </a:r>
            <a:r>
              <a:rPr lang="en-GB" sz="1800" dirty="0" smtClean="0"/>
              <a:t>target </a:t>
            </a:r>
            <a:r>
              <a:rPr lang="en-GB" sz="1800" dirty="0"/>
              <a:t>wake time of the STA </a:t>
            </a:r>
            <a:r>
              <a:rPr lang="en-US" sz="1800" dirty="0"/>
              <a:t>as the next frame for </a:t>
            </a:r>
            <a:r>
              <a:rPr lang="en-US" sz="1800" dirty="0" smtClean="0"/>
              <a:t>transmission</a:t>
            </a:r>
            <a:endParaRPr lang="en-US" sz="1600" dirty="0" smtClean="0"/>
          </a:p>
          <a:p>
            <a:pPr lvl="2"/>
            <a:r>
              <a:rPr lang="en-US" sz="1400" dirty="0" smtClean="0"/>
              <a:t>STA may indicate a max period of time after the TWT it will be still accepting the NDP paging message</a:t>
            </a:r>
            <a:endParaRPr lang="en-US" sz="1200" dirty="0" smtClean="0"/>
          </a:p>
          <a:p>
            <a:pPr lvl="1"/>
            <a:r>
              <a:rPr lang="en-US" sz="1600" dirty="0" smtClean="0"/>
              <a:t>If STA receives the message, STA should </a:t>
            </a:r>
          </a:p>
          <a:p>
            <a:pPr lvl="2"/>
            <a:r>
              <a:rPr lang="en-US" sz="1400" dirty="0" smtClean="0"/>
              <a:t>Option1: act as if it received a TIM indicating BUs, i.e. send PS-Poll or trigger frame</a:t>
            </a:r>
          </a:p>
          <a:p>
            <a:pPr lvl="2"/>
            <a:r>
              <a:rPr lang="en-US" sz="1400" dirty="0"/>
              <a:t>O</a:t>
            </a:r>
            <a:r>
              <a:rPr lang="en-US" sz="1400" dirty="0" smtClean="0"/>
              <a:t>ption2: go read the next (short) beacon and proceed as in regular PS</a:t>
            </a:r>
          </a:p>
          <a:p>
            <a:pPr lvl="2"/>
            <a:r>
              <a:rPr lang="en-US" sz="1400" dirty="0" smtClean="0"/>
              <a:t>Option3: wait for a further poll message from AP after a certain time</a:t>
            </a:r>
            <a:endParaRPr lang="en-US" sz="1600" dirty="0" smtClean="0"/>
          </a:p>
          <a:p>
            <a:r>
              <a:rPr lang="en-US" sz="1600" dirty="0" smtClean="0"/>
              <a:t> </a:t>
            </a:r>
            <a:r>
              <a:rPr lang="en-US" sz="1800" dirty="0" smtClean="0"/>
              <a:t>The very </a:t>
            </a:r>
            <a:r>
              <a:rPr lang="en-US" sz="1800" dirty="0"/>
              <a:t>short paging </a:t>
            </a:r>
            <a:r>
              <a:rPr lang="en-US" sz="1800" dirty="0" smtClean="0"/>
              <a:t>message is a NDP control frame, including</a:t>
            </a:r>
          </a:p>
          <a:p>
            <a:pPr lvl="1"/>
            <a:r>
              <a:rPr lang="en-US" sz="1600" dirty="0" smtClean="0"/>
              <a:t>A </a:t>
            </a:r>
            <a:r>
              <a:rPr lang="en-US" sz="1600" dirty="0"/>
              <a:t>(partial) </a:t>
            </a:r>
            <a:r>
              <a:rPr lang="en-US" sz="1600" dirty="0" smtClean="0"/>
              <a:t>identifier of the </a:t>
            </a:r>
            <a:r>
              <a:rPr lang="en-US" sz="1600" dirty="0"/>
              <a:t>STA being </a:t>
            </a:r>
            <a:r>
              <a:rPr lang="en-US" sz="1600" dirty="0" smtClean="0"/>
              <a:t>paged</a:t>
            </a:r>
          </a:p>
          <a:p>
            <a:pPr lvl="2"/>
            <a:r>
              <a:rPr lang="en-US" sz="1400" dirty="0" smtClean="0"/>
              <a:t>Same AID may identify multiple STAs (group ID)</a:t>
            </a:r>
            <a:endParaRPr lang="en-US" sz="1400" dirty="0"/>
          </a:p>
          <a:p>
            <a:pPr lvl="1"/>
            <a:r>
              <a:rPr lang="en-US" sz="1600" dirty="0" smtClean="0"/>
              <a:t>One bit indicating whether there </a:t>
            </a:r>
            <a:r>
              <a:rPr lang="en-US" sz="1600" dirty="0"/>
              <a:t>is a BU for the STA</a:t>
            </a:r>
          </a:p>
          <a:p>
            <a:pPr lvl="1"/>
            <a:r>
              <a:rPr lang="en-US" sz="1600" dirty="0" smtClean="0"/>
              <a:t>Synchronization </a:t>
            </a:r>
            <a:r>
              <a:rPr lang="en-US" sz="1600" dirty="0"/>
              <a:t>info, e.g. few LSBs of </a:t>
            </a:r>
            <a:r>
              <a:rPr lang="en-US" sz="1600" dirty="0" smtClean="0"/>
              <a:t>timestamp</a:t>
            </a:r>
          </a:p>
          <a:p>
            <a:pPr lvl="1"/>
            <a:r>
              <a:rPr lang="en-US" sz="1600" dirty="0" smtClean="0"/>
              <a:t>One or more bits indicating if STA need to check the beacon</a:t>
            </a:r>
            <a:endParaRPr lang="en-US" sz="1600" dirty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19C5ADF1-EAB4-4890-AA3C-8B2CA938F0EF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Proposal (II)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57881"/>
            <a:ext cx="8305800" cy="491703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1600" dirty="0" smtClean="0"/>
              <a:t>In regular PS mode, the STA decodes the (short) beacon at least every ‘max latency’ interval</a:t>
            </a:r>
          </a:p>
          <a:p>
            <a:pPr lvl="1"/>
            <a:r>
              <a:rPr lang="en-US" sz="1600" dirty="0" smtClean="0"/>
              <a:t>Short beacon &gt; 1.5ms</a:t>
            </a:r>
            <a:endParaRPr lang="en-US" sz="1800" dirty="0" smtClean="0"/>
          </a:p>
          <a:p>
            <a:r>
              <a:rPr lang="en-US" sz="1600" dirty="0" smtClean="0"/>
              <a:t>In our proposal, the STA skips the beacon and instead decodes the short ‘NDP’</a:t>
            </a:r>
          </a:p>
          <a:p>
            <a:pPr lvl="1"/>
            <a:r>
              <a:rPr lang="en-US" sz="1600" dirty="0" smtClean="0"/>
              <a:t>NDP &gt; 3 times shorter receive time than short beacon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600" dirty="0" smtClean="0"/>
              <a:t>Moreover,  if the only paging message at the TWT is a well defined  NDP, </a:t>
            </a:r>
            <a:r>
              <a:rPr lang="en-US" sz="1600" u="sng" dirty="0" smtClean="0"/>
              <a:t>an optimized receiver can be used at the TWT,</a:t>
            </a:r>
            <a:r>
              <a:rPr lang="en-US" sz="1600" dirty="0" smtClean="0"/>
              <a:t> instead of the ‘full’ receiver</a:t>
            </a:r>
          </a:p>
          <a:p>
            <a:pPr lvl="1"/>
            <a:r>
              <a:rPr lang="en-US" sz="1400" dirty="0" smtClean="0"/>
              <a:t>PHY </a:t>
            </a:r>
            <a:r>
              <a:rPr lang="en-US" sz="1400" dirty="0"/>
              <a:t>r</a:t>
            </a:r>
            <a:r>
              <a:rPr lang="en-US" sz="1400" dirty="0" smtClean="0"/>
              <a:t>eceiver optimized to detecting/decoding an NDP frame only</a:t>
            </a:r>
          </a:p>
          <a:p>
            <a:pPr lvl="1"/>
            <a:r>
              <a:rPr lang="en-US" sz="1400" dirty="0" smtClean="0"/>
              <a:t>Very limited operations upon reception:</a:t>
            </a:r>
            <a:r>
              <a:rPr lang="en-US" sz="1400" dirty="0" smtClean="0">
                <a:sym typeface="Wingdings" pitchFamily="2" charset="2"/>
              </a:rPr>
              <a:t> no ‘MAC’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64670" y="2166662"/>
            <a:ext cx="85471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431470" y="1760262"/>
            <a:ext cx="201668" cy="40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9470" y="1772962"/>
            <a:ext cx="939800" cy="4064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Beacon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33013" y="2266556"/>
            <a:ext cx="358466" cy="260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95991" y="2314988"/>
            <a:ext cx="9909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Optimized</a:t>
            </a:r>
          </a:p>
          <a:p>
            <a:pPr algn="ctr"/>
            <a:r>
              <a:rPr lang="en-US" sz="1400" dirty="0" smtClean="0"/>
              <a:t> RX ON</a:t>
            </a:r>
          </a:p>
          <a:p>
            <a:pPr algn="ctr"/>
            <a:r>
              <a:rPr lang="en-US" sz="1400" dirty="0" smtClean="0"/>
              <a:t>560us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27707" y="2266556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Sleep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209470" y="1478468"/>
            <a:ext cx="0" cy="14757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003639" y="1766096"/>
            <a:ext cx="225961" cy="40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90568" y="2266556"/>
            <a:ext cx="182614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P= Short Paging message</a:t>
            </a:r>
            <a:endParaRPr lang="en-US" sz="11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431470" y="1452225"/>
            <a:ext cx="0" cy="14757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4428" y="2803704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TWT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723948" y="2780440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TBTT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27035" y="223074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Sleep</a:t>
            </a: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5413"/>
            <a:ext cx="516167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19C5ADF1-EAB4-4890-AA3C-8B2CA938F0EF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46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saving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42604"/>
          </a:xfrm>
        </p:spPr>
        <p:txBody>
          <a:bodyPr/>
          <a:lstStyle/>
          <a:p>
            <a:r>
              <a:rPr lang="en-US" sz="1600" dirty="0" smtClean="0"/>
              <a:t>Assumptions on regular operation with short beacon </a:t>
            </a:r>
          </a:p>
          <a:p>
            <a:pPr lvl="1"/>
            <a:r>
              <a:rPr lang="en-US" sz="1400" dirty="0" smtClean="0"/>
              <a:t>STA reads a short beacon every X seconds</a:t>
            </a:r>
          </a:p>
          <a:p>
            <a:pPr lvl="2"/>
            <a:r>
              <a:rPr lang="en-US" sz="1400" dirty="0" smtClean="0"/>
              <a:t>Assume there is no BU, but still STA needs to check the beacon to guarantee the latency</a:t>
            </a:r>
            <a:endParaRPr lang="en-US" sz="1200" dirty="0" smtClean="0"/>
          </a:p>
          <a:p>
            <a:pPr lvl="1"/>
            <a:r>
              <a:rPr lang="en-US" sz="1400" dirty="0" smtClean="0"/>
              <a:t>Beacon: 16 Bytes at MCS0 rep2 (1.4ms)</a:t>
            </a:r>
          </a:p>
          <a:p>
            <a:pPr lvl="2"/>
            <a:r>
              <a:rPr lang="en-US" sz="1400" dirty="0" smtClean="0"/>
              <a:t>This is an optimistic length, assuming very short TIM and no optional fields in beacon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/>
              <a:t>Assumptions on o</a:t>
            </a:r>
            <a:r>
              <a:rPr lang="en-US" sz="1600" dirty="0" smtClean="0"/>
              <a:t>peration with short NDP packet  </a:t>
            </a:r>
          </a:p>
          <a:p>
            <a:pPr lvl="1"/>
            <a:r>
              <a:rPr lang="en-US" sz="1400" dirty="0"/>
              <a:t>STA reads </a:t>
            </a:r>
            <a:r>
              <a:rPr lang="en-US" sz="1400" dirty="0" smtClean="0"/>
              <a:t>short paging message every </a:t>
            </a:r>
            <a:r>
              <a:rPr lang="en-US" sz="1400" dirty="0"/>
              <a:t>X seconds</a:t>
            </a:r>
          </a:p>
          <a:p>
            <a:pPr lvl="1"/>
            <a:r>
              <a:rPr lang="en-US" sz="1400" dirty="0" smtClean="0"/>
              <a:t>Short paging message: 560us</a:t>
            </a:r>
            <a:endParaRPr lang="en-US" sz="1400" dirty="0"/>
          </a:p>
          <a:p>
            <a:pPr lvl="1"/>
            <a:endParaRPr lang="en-US" sz="1400" dirty="0" smtClean="0"/>
          </a:p>
          <a:p>
            <a:r>
              <a:rPr lang="en-US" sz="1600" dirty="0" smtClean="0"/>
              <a:t>Common parameters</a:t>
            </a:r>
          </a:p>
          <a:p>
            <a:pPr lvl="1"/>
            <a:r>
              <a:rPr lang="en-US" sz="1400" dirty="0" smtClean="0"/>
              <a:t>RX </a:t>
            </a:r>
            <a:r>
              <a:rPr lang="en-US" sz="1400" dirty="0"/>
              <a:t>power: </a:t>
            </a:r>
            <a:r>
              <a:rPr lang="en-US" sz="1400" dirty="0" smtClean="0"/>
              <a:t>100mW</a:t>
            </a:r>
          </a:p>
          <a:p>
            <a:pPr lvl="1"/>
            <a:r>
              <a:rPr lang="en-US" sz="1400" dirty="0" smtClean="0"/>
              <a:t>Sleep power: 10uW</a:t>
            </a:r>
          </a:p>
          <a:p>
            <a:pPr lvl="1"/>
            <a:r>
              <a:rPr lang="en-US" sz="1400" dirty="0"/>
              <a:t>Clock drift: </a:t>
            </a:r>
            <a:r>
              <a:rPr lang="en-US" sz="1400" dirty="0" smtClean="0"/>
              <a:t>20ppm [each side]</a:t>
            </a:r>
          </a:p>
          <a:p>
            <a:pPr lvl="1"/>
            <a:r>
              <a:rPr lang="en-US" sz="1400" dirty="0"/>
              <a:t>Wakeup: 2.1ms, at 2.4mW </a:t>
            </a:r>
            <a:r>
              <a:rPr lang="en-US" sz="1400" dirty="0" smtClean="0"/>
              <a:t>[from an actual </a:t>
            </a:r>
            <a:r>
              <a:rPr lang="en-US" sz="1400" dirty="0" err="1" smtClean="0"/>
              <a:t>Zigbee</a:t>
            </a:r>
            <a:r>
              <a:rPr lang="en-US" sz="1400" dirty="0" smtClean="0"/>
              <a:t> product]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saving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13540"/>
            <a:ext cx="8305800" cy="1589499"/>
          </a:xfrm>
        </p:spPr>
        <p:txBody>
          <a:bodyPr/>
          <a:lstStyle/>
          <a:p>
            <a:r>
              <a:rPr lang="en-US" sz="1600" dirty="0" smtClean="0"/>
              <a:t>Shorter paging frame provides 2.4x power consumption reduction when a 100ms latency is required</a:t>
            </a:r>
          </a:p>
          <a:p>
            <a:pPr lvl="1"/>
            <a:r>
              <a:rPr lang="en-US" sz="1400" dirty="0" smtClean="0"/>
              <a:t>Translates in 2x battery life</a:t>
            </a:r>
          </a:p>
          <a:p>
            <a:pPr lvl="1"/>
            <a:r>
              <a:rPr lang="en-US" sz="1400" dirty="0" smtClean="0"/>
              <a:t>Results are conservative in that the shortest possible length of beacon was used</a:t>
            </a:r>
            <a:endParaRPr lang="en-US" sz="1600" dirty="0" smtClean="0"/>
          </a:p>
          <a:p>
            <a:r>
              <a:rPr lang="en-US" sz="1600" dirty="0" smtClean="0"/>
              <a:t>Moreover, </a:t>
            </a:r>
            <a:r>
              <a:rPr lang="en-US" sz="1600" u="sng" dirty="0" smtClean="0"/>
              <a:t>optimized receivers can be designed to further lower the energy consumption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28750"/>
            <a:ext cx="45974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S. Merlin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2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50363</TotalTime>
  <Words>1387</Words>
  <Application>Microsoft Office PowerPoint</Application>
  <PresentationFormat>On-screen Show (4:3)</PresentationFormat>
  <Paragraphs>184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Extend Submission Template</vt:lpstr>
      <vt:lpstr>Template</vt:lpstr>
      <vt:lpstr>Macro-Enabled Template</vt:lpstr>
      <vt:lpstr>Very Low Energy Paging</vt:lpstr>
      <vt:lpstr>PowerPoint Presentation</vt:lpstr>
      <vt:lpstr>PowerPoint Presentation</vt:lpstr>
      <vt:lpstr>Introduction (I)</vt:lpstr>
      <vt:lpstr>Introduction (II)</vt:lpstr>
      <vt:lpstr>Proposal (I)</vt:lpstr>
      <vt:lpstr>Proposal (II)</vt:lpstr>
      <vt:lpstr>Energy saving computation</vt:lpstr>
      <vt:lpstr>Energy saving evaluation</vt:lpstr>
      <vt:lpstr>Proposal (III)</vt:lpstr>
      <vt:lpstr>Proposed SFD text</vt:lpstr>
      <vt:lpstr>Conclusions</vt:lpstr>
      <vt:lpstr>Straw polls</vt:lpstr>
      <vt:lpstr>References</vt:lpstr>
      <vt:lpstr>Appendix</vt:lpstr>
    </vt:vector>
  </TitlesOfParts>
  <Company>Qualcomm,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Qualcomm</dc:creator>
  <cp:lastModifiedBy>Qualcomm User</cp:lastModifiedBy>
  <cp:revision>1506</cp:revision>
  <dcterms:created xsi:type="dcterms:W3CDTF">2008-05-20T23:11:39Z</dcterms:created>
  <dcterms:modified xsi:type="dcterms:W3CDTF">2012-11-11T22:49:15Z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-1295375160</vt:i4>
  </property>
  <property fmtid="{D5CDD505-2E9C-101B-9397-08002B2CF9AE}" pid="3" name="_NewReviewCycle">
    <vt:lpwstr/>
  </property>
  <property fmtid="{D5CDD505-2E9C-101B-9397-08002B2CF9AE}" pid="4" name="_EmailSubject">
    <vt:lpwstr>Proposal for ad-hoc call</vt:lpwstr>
  </property>
  <property fmtid="{D5CDD505-2E9C-101B-9397-08002B2CF9AE}" pid="5" name="_AuthorEmail">
    <vt:lpwstr>smerlin@qti.qualcomm.com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396057539</vt:i4>
  </property>
</Properties>
</file>