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09" r:id="rId3"/>
    <p:sldId id="310" r:id="rId4"/>
    <p:sldId id="257" r:id="rId5"/>
    <p:sldId id="319" r:id="rId6"/>
    <p:sldId id="320" r:id="rId7"/>
    <p:sldId id="321" r:id="rId8"/>
    <p:sldId id="322" r:id="rId9"/>
    <p:sldId id="318" r:id="rId10"/>
    <p:sldId id="324" r:id="rId11"/>
    <p:sldId id="323" r:id="rId12"/>
    <p:sldId id="325" r:id="rId13"/>
    <p:sldId id="326" r:id="rId14"/>
    <p:sldId id="327" r:id="rId15"/>
    <p:sldId id="328" r:id="rId16"/>
    <p:sldId id="29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92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15990563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06667501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3</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802.11-12/1322r0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ongyuan@marvell.com" TargetMode="External"/><Relationship Id="rId3" Type="http://schemas.openxmlformats.org/officeDocument/2006/relationships/hyperlink" Target="mailto:rporat@broadcom.com" TargetMode="External"/><Relationship Id="rId7" Type="http://schemas.openxmlformats.org/officeDocument/2006/relationships/hyperlink" Target="mailto:thomas.j.kenney@intel.com" TargetMode="External"/><Relationship Id="rId12" Type="http://schemas.openxmlformats.org/officeDocument/2006/relationships/hyperlink" Target="mailto:verceg@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thomas.a.tetzlaff@intel.com" TargetMode="External"/><Relationship Id="rId11" Type="http://schemas.openxmlformats.org/officeDocument/2006/relationships/hyperlink" Target="mailto:yongho.seok@lge.com" TargetMode="External"/><Relationship Id="rId5" Type="http://schemas.openxmlformats.org/officeDocument/2006/relationships/hyperlink" Target="mailto:shahrnaz.azizi@intel.com" TargetMode="External"/><Relationship Id="rId10" Type="http://schemas.openxmlformats.org/officeDocument/2006/relationships/hyperlink" Target="mailto:yongliu@marvell.com" TargetMode="External"/><Relationship Id="rId4" Type="http://schemas.openxmlformats.org/officeDocument/2006/relationships/hyperlink" Target="mailto:eldad.perahia@intel.com" TargetMode="External"/><Relationship Id="rId9" Type="http://schemas.openxmlformats.org/officeDocument/2006/relationships/hyperlink" Target="mailto:sudhirs@marvell.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jasonlee@etri.re.kr" TargetMode="External"/><Relationship Id="rId13" Type="http://schemas.openxmlformats.org/officeDocument/2006/relationships/hyperlink" Target="mailto:Rojan.Chitrakar@sg.panasonic.com" TargetMode="External"/><Relationship Id="rId3" Type="http://schemas.openxmlformats.org/officeDocument/2006/relationships/hyperlink" Target="mailto:sun.bo1@zte.com.cn" TargetMode="External"/><Relationship Id="rId7" Type="http://schemas.openxmlformats.org/officeDocument/2006/relationships/hyperlink" Target="mailto:minho@etri.re.kr" TargetMode="External"/><Relationship Id="rId12" Type="http://schemas.openxmlformats.org/officeDocument/2006/relationships/hyperlink" Target="sayantan.choudhury@nokia.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iu.ngo@samsung.com" TargetMode="External"/><Relationship Id="rId11" Type="http://schemas.openxmlformats.org/officeDocument/2006/relationships/hyperlink" Target="mailto:Sk-lee@etri.re.kr" TargetMode="External"/><Relationship Id="rId5" Type="http://schemas.openxmlformats.org/officeDocument/2006/relationships/hyperlink" Target="mailto:hr.shao@samsung.com" TargetMode="External"/><Relationship Id="rId10" Type="http://schemas.openxmlformats.org/officeDocument/2006/relationships/hyperlink" Target="mailto:parkjw@etri.re.kr" TargetMode="External"/><Relationship Id="rId4" Type="http://schemas.openxmlformats.org/officeDocument/2006/relationships/hyperlink" Target="mailto:lv.kaiying@zte.com.cn" TargetMode="External"/><Relationship Id="rId9" Type="http://schemas.openxmlformats.org/officeDocument/2006/relationships/hyperlink" Target="mailto:kwonjin@etri.re.kr" TargetMode="External"/><Relationship Id="rId14" Type="http://schemas.openxmlformats.org/officeDocument/2006/relationships/hyperlink" Target="mailto:mori.ken1@jp.panasonic.com"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311111.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698909"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sz="2400" dirty="0" smtClean="0"/>
              <a:t>Traveling Pilots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2012-11-12</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3" name="Table 2"/>
          <p:cNvGraphicFramePr>
            <a:graphicFrameLocks noGrp="1"/>
          </p:cNvGraphicFramePr>
          <p:nvPr>
            <p:extLst>
              <p:ext uri="{D42A27DB-BD31-4B8C-83A1-F6EECF244321}">
                <p14:modId xmlns:p14="http://schemas.microsoft.com/office/powerpoint/2010/main" val="1933014438"/>
              </p:ext>
            </p:extLst>
          </p:nvPr>
        </p:nvGraphicFramePr>
        <p:xfrm>
          <a:off x="1166147" y="2362200"/>
          <a:ext cx="6811705" cy="4008120"/>
        </p:xfrm>
        <a:graphic>
          <a:graphicData uri="http://schemas.openxmlformats.org/drawingml/2006/table">
            <a:tbl>
              <a:tblPr>
                <a:tableStyleId>{5C22544A-7EE6-4342-B048-85BDC9FD1C3A}</a:tableStyleId>
              </a:tblPr>
              <a:tblGrid>
                <a:gridCol w="1627833"/>
                <a:gridCol w="1162738"/>
                <a:gridCol w="1356527"/>
                <a:gridCol w="1065843"/>
                <a:gridCol w="1598764"/>
              </a:tblGrid>
              <a:tr h="244187">
                <a:tc>
                  <a:txBody>
                    <a:bodyPr/>
                    <a:lstStyle/>
                    <a:p>
                      <a:pPr marL="0" marR="0">
                        <a:spcBef>
                          <a:spcPts val="0"/>
                        </a:spcBef>
                        <a:spcAft>
                          <a:spcPts val="0"/>
                        </a:spcAft>
                      </a:pPr>
                      <a:r>
                        <a:rPr lang="en-US" sz="800" kern="0" dirty="0">
                          <a:effectLst/>
                        </a:rPr>
                        <a:t>Name</a:t>
                      </a:r>
                      <a:endParaRPr lang="en-US" sz="800" b="1" kern="0" dirty="0">
                        <a:effectLst/>
                        <a:latin typeface="Times New Roman"/>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Affiliations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Address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Phone</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email</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Ron Porat</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Broadcom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3"/>
                        </a:rPr>
                        <a:t>rporat@broadcom.com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rPr>
                        <a:t>Nihar</a:t>
                      </a:r>
                      <a:r>
                        <a:rPr lang="en-US" sz="1400" baseline="0" dirty="0" smtClean="0">
                          <a:effectLst/>
                        </a:rPr>
                        <a:t> Jindal</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Broadcom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Sameer Vermani</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Qualcomm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Tao Tian</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Qualcomm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Eldad Perahia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4"/>
                        </a:rPr>
                        <a:t>eldad.perahia@intel.com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Shahrnaz Azizi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5"/>
                        </a:rPr>
                        <a:t>shahrnaz.azizi@intel.com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Tom Tetzlaff</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6"/>
                        </a:rPr>
                        <a:t>thomas.a.tetzlaff@intel.com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Thomas Kenney</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7"/>
                        </a:rPr>
                        <a:t>thomas.j.kenney@intel.com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1581">
                <a:tc>
                  <a:txBody>
                    <a:bodyPr/>
                    <a:lstStyle/>
                    <a:p>
                      <a:pPr marL="0" marR="0">
                        <a:spcBef>
                          <a:spcPts val="0"/>
                        </a:spcBef>
                        <a:spcAft>
                          <a:spcPts val="0"/>
                        </a:spcAft>
                      </a:pPr>
                      <a:r>
                        <a:rPr lang="en-US" sz="1400">
                          <a:effectLst/>
                        </a:rPr>
                        <a:t>Hongyuan Zhang</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8"/>
                        </a:rPr>
                        <a:t>Hongyuan@marvell.com</a:t>
                      </a:r>
                      <a:endParaRPr lang="en-US" sz="800" dirty="0">
                        <a:effectLst/>
                      </a:endParaRPr>
                    </a:p>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Sudhir Srinivasa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9"/>
                        </a:rPr>
                        <a:t>sudhirs@marvell.com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Yong Liu</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0"/>
                        </a:rPr>
                        <a:t>yongliu@marvell.com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265">
                <a:tc>
                  <a:txBody>
                    <a:bodyPr/>
                    <a:lstStyle/>
                    <a:p>
                      <a:pPr marL="0" marR="0">
                        <a:spcBef>
                          <a:spcPts val="0"/>
                        </a:spcBef>
                        <a:spcAft>
                          <a:spcPts val="0"/>
                        </a:spcAft>
                      </a:pPr>
                      <a:r>
                        <a:rPr lang="en-US" sz="1400">
                          <a:effectLst/>
                        </a:rPr>
                        <a:t>Yongho Seok</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LG R&amp;D Complex Anyang-Shi, Kyungki-Do, Korea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+82-31-450-1947</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yongho.seok@lge.com</a:t>
                      </a:r>
                      <a:r>
                        <a:rPr lang="en-US" sz="8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Jinsoo Choi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Jeongki Kim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kern="1200" dirty="0" err="1" smtClean="0">
                          <a:solidFill>
                            <a:schemeClr val="dk1"/>
                          </a:solidFill>
                          <a:effectLst/>
                          <a:latin typeface="+mn-lt"/>
                          <a:ea typeface="+mn-ea"/>
                          <a:cs typeface="+mn-cs"/>
                        </a:rPr>
                        <a:t>Hangyu</a:t>
                      </a:r>
                      <a:r>
                        <a:rPr lang="en-US" sz="1400" kern="1200" dirty="0" smtClean="0">
                          <a:solidFill>
                            <a:schemeClr val="dk1"/>
                          </a:solidFill>
                          <a:effectLst/>
                          <a:latin typeface="+mn-lt"/>
                          <a:ea typeface="+mn-ea"/>
                          <a:cs typeface="+mn-cs"/>
                        </a:rPr>
                        <a:t> Cho</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Vinko Erceg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Broadcom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2"/>
                        </a:rPr>
                        <a:t>verceg@broadcom.com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Jun Zheng</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Broadcom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smtClean="0"/>
              <a:t>Further Details</a:t>
            </a:r>
          </a:p>
        </p:txBody>
      </p:sp>
      <p:sp>
        <p:nvSpPr>
          <p:cNvPr id="6149" name="Rectangle 3"/>
          <p:cNvSpPr>
            <a:spLocks noGrp="1" noChangeArrowheads="1"/>
          </p:cNvSpPr>
          <p:nvPr>
            <p:ph type="body" idx="1"/>
          </p:nvPr>
        </p:nvSpPr>
        <p:spPr>
          <a:xfrm>
            <a:off x="685800" y="1676400"/>
            <a:ext cx="7772400" cy="4724400"/>
          </a:xfrm>
        </p:spPr>
        <p:txBody>
          <a:bodyPr/>
          <a:lstStyle/>
          <a:p>
            <a:r>
              <a:rPr lang="en-US" sz="1600" b="0" dirty="0" smtClean="0"/>
              <a:t>Traveling pilots may be useful in some use cases where both the transmitter and receiver are outdoor and experience medium to high speed traffic nearby. Hence we propose to make them optional and signal their presence in the packet using one Doppler bit that is added to the SIG field.</a:t>
            </a:r>
          </a:p>
          <a:p>
            <a:endParaRPr lang="en-US" sz="1600" b="0" dirty="0" smtClean="0"/>
          </a:p>
          <a:p>
            <a:r>
              <a:rPr lang="en-US" sz="1600" b="0" dirty="0" smtClean="0"/>
              <a:t>We </a:t>
            </a:r>
            <a:r>
              <a:rPr lang="en-US" sz="1600" b="0" dirty="0" smtClean="0"/>
              <a:t>further propose to define two separate receive capability bits for traveling pilot support - the first for one space time stream and the second for STBC (2 space time streams)</a:t>
            </a:r>
          </a:p>
          <a:p>
            <a:endParaRPr lang="en-US" sz="1600" b="0" dirty="0"/>
          </a:p>
          <a:p>
            <a:r>
              <a:rPr lang="en-US" sz="1600" b="0" dirty="0" smtClean="0"/>
              <a:t>Pilot boosting – boosting pilot power can improve channel estimation. Boosting by 3dB (multiplying pilot value by </a:t>
            </a:r>
            <a:r>
              <a:rPr lang="en-US" sz="1600" b="0" dirty="0" err="1" smtClean="0"/>
              <a:t>sqrt</a:t>
            </a:r>
            <a:r>
              <a:rPr lang="en-US" sz="1600" b="0" dirty="0" smtClean="0"/>
              <a:t>(2)) is almost equivalent to the </a:t>
            </a:r>
            <a:r>
              <a:rPr lang="en-US" sz="1600" b="0" dirty="0" smtClean="0"/>
              <a:t>two </a:t>
            </a:r>
            <a:r>
              <a:rPr lang="en-US" sz="1600" b="0" dirty="0" smtClean="0"/>
              <a:t>LTF which are part of the preamble</a:t>
            </a:r>
          </a:p>
          <a:p>
            <a:pPr lvl="1"/>
            <a:r>
              <a:rPr lang="en-US" sz="1400" b="0" dirty="0" smtClean="0"/>
              <a:t>Pilot boosting will cause a fraction of a dB loss in </a:t>
            </a:r>
            <a:r>
              <a:rPr lang="en-US" sz="1400" b="0" dirty="0" smtClean="0"/>
              <a:t>DATA tones </a:t>
            </a:r>
            <a:r>
              <a:rPr lang="en-US" sz="1400" b="0" dirty="0" smtClean="0"/>
              <a:t>SNR but the improvement in channel estimation more than compensates for it (there is </a:t>
            </a:r>
            <a:r>
              <a:rPr lang="en-US" sz="1400" b="0" dirty="0" smtClean="0"/>
              <a:t>1.4dB </a:t>
            </a:r>
            <a:r>
              <a:rPr lang="en-US" sz="1400" b="0" dirty="0" smtClean="0"/>
              <a:t>gain in PER achieved by increasing the number of LTF from one to two.</a:t>
            </a:r>
          </a:p>
          <a:p>
            <a:pPr lvl="1"/>
            <a:r>
              <a:rPr lang="en-US" sz="1400" dirty="0" smtClean="0"/>
              <a:t>For simplicity of implementation we propose to multiply the pilot values by a factor of 1.5 (3.5dB gain)</a:t>
            </a:r>
            <a:r>
              <a:rPr lang="en-US" sz="1400" b="0" dirty="0" smtClean="0"/>
              <a:t> </a:t>
            </a:r>
            <a:endParaRPr lang="en-US" sz="1400" b="0" dirty="0"/>
          </a:p>
          <a:p>
            <a:endParaRPr lang="en-US" sz="1800" b="0" dirty="0"/>
          </a:p>
          <a:p>
            <a:endParaRPr lang="en-US" sz="1800" dirty="0" smtClean="0"/>
          </a:p>
          <a:p>
            <a:pPr lvl="1"/>
            <a:endParaRPr lang="en-US" sz="14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730886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838200"/>
          </a:xfrm>
        </p:spPr>
        <p:txBody>
          <a:bodyPr/>
          <a:lstStyle/>
          <a:p>
            <a:r>
              <a:rPr lang="en-US" sz="2800" dirty="0" smtClean="0"/>
              <a:t>Simulation Results </a:t>
            </a:r>
            <a:r>
              <a:rPr lang="en-US" sz="2800" dirty="0" smtClean="0"/>
              <a:t>– Pilot Boosting </a:t>
            </a:r>
            <a:endParaRPr lang="en-US" sz="2800" dirty="0" smtClean="0"/>
          </a:p>
        </p:txBody>
      </p:sp>
      <p:sp>
        <p:nvSpPr>
          <p:cNvPr id="6149" name="Rectangle 3"/>
          <p:cNvSpPr>
            <a:spLocks noGrp="1" noChangeArrowheads="1"/>
          </p:cNvSpPr>
          <p:nvPr>
            <p:ph type="body" idx="1"/>
          </p:nvPr>
        </p:nvSpPr>
        <p:spPr>
          <a:xfrm>
            <a:off x="685800" y="1524000"/>
            <a:ext cx="7772400" cy="4572000"/>
          </a:xfrm>
        </p:spPr>
        <p:txBody>
          <a:bodyPr/>
          <a:lstStyle/>
          <a:p>
            <a:r>
              <a:rPr lang="en-US" sz="1400" b="0" dirty="0" smtClean="0"/>
              <a:t>MCS1, 1MHz and 8MHz SCM </a:t>
            </a:r>
            <a:r>
              <a:rPr lang="en-US" sz="1400" b="0" dirty="0"/>
              <a:t>Urban Macro, 60 </a:t>
            </a:r>
            <a:r>
              <a:rPr lang="en-US" sz="1400" b="0" dirty="0" err="1"/>
              <a:t>kmph</a:t>
            </a:r>
            <a:r>
              <a:rPr lang="en-US" sz="1400" b="0" dirty="0"/>
              <a:t> Doppler on 4</a:t>
            </a:r>
            <a:r>
              <a:rPr lang="en-US" sz="1400" b="0" baseline="30000" dirty="0"/>
              <a:t>th</a:t>
            </a:r>
            <a:r>
              <a:rPr lang="en-US" sz="1400" b="0" dirty="0"/>
              <a:t> path, </a:t>
            </a:r>
            <a:r>
              <a:rPr lang="en-US" sz="1400" b="0" dirty="0" smtClean="0"/>
              <a:t>0,3,6 dB </a:t>
            </a:r>
            <a:r>
              <a:rPr lang="en-US" sz="1400" b="0" dirty="0"/>
              <a:t>pilot boost</a:t>
            </a:r>
          </a:p>
          <a:p>
            <a:r>
              <a:rPr lang="en-US" sz="1400" b="0" dirty="0" smtClean="0"/>
              <a:t>It </a:t>
            </a:r>
            <a:r>
              <a:rPr lang="en-US" sz="1400" b="0" dirty="0" smtClean="0"/>
              <a:t>can be observed</a:t>
            </a:r>
            <a:r>
              <a:rPr lang="en-US" sz="1400" b="0" dirty="0" smtClean="0"/>
              <a:t> that 3dB captures most of the potential gain from pilot boosting</a:t>
            </a:r>
          </a:p>
          <a:p>
            <a:r>
              <a:rPr lang="en-US" sz="1400" b="0" dirty="0" smtClean="0"/>
              <a:t>Results in the following pages use the chosen 1.5 factor</a:t>
            </a:r>
            <a:endParaRPr lang="en-US" sz="1400" b="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2590800"/>
            <a:ext cx="5029200" cy="3733800"/>
          </a:xfrm>
          <a:prstGeom prst="rect">
            <a:avLst/>
          </a:prstGeom>
          <a:noFill/>
          <a:ln>
            <a:noFill/>
          </a:ln>
        </p:spPr>
      </p:pic>
      <p:pic>
        <p:nvPicPr>
          <p:cNvPr id="9" name="Picture 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0600" y="2647950"/>
            <a:ext cx="4572000" cy="3676650"/>
          </a:xfrm>
          <a:prstGeom prst="rect">
            <a:avLst/>
          </a:prstGeom>
          <a:noFill/>
          <a:ln>
            <a:noFill/>
          </a:ln>
        </p:spPr>
      </p:pic>
    </p:spTree>
    <p:extLst>
      <p:ext uri="{BB962C8B-B14F-4D97-AF65-F5344CB8AC3E}">
        <p14:creationId xmlns:p14="http://schemas.microsoft.com/office/powerpoint/2010/main" val="3121167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457200"/>
            <a:ext cx="7772400" cy="914400"/>
          </a:xfrm>
        </p:spPr>
        <p:txBody>
          <a:bodyPr/>
          <a:lstStyle/>
          <a:p>
            <a:r>
              <a:rPr lang="en-US" sz="2800" dirty="0" smtClean="0"/>
              <a:t>Simulation </a:t>
            </a:r>
            <a:r>
              <a:rPr lang="en-US" sz="2800" dirty="0" smtClean="0"/>
              <a:t>Results </a:t>
            </a:r>
            <a:r>
              <a:rPr lang="en-US" sz="2800" dirty="0"/>
              <a:t>– </a:t>
            </a:r>
            <a:r>
              <a:rPr lang="en-US" sz="2800" dirty="0" err="1" smtClean="0"/>
              <a:t>N</a:t>
            </a:r>
            <a:r>
              <a:rPr lang="en-US" sz="2800" baseline="-25000" dirty="0" err="1" smtClean="0"/>
              <a:t>sts</a:t>
            </a:r>
            <a:r>
              <a:rPr lang="en-US" sz="2800" dirty="0" smtClean="0"/>
              <a:t>=1</a:t>
            </a:r>
            <a:endParaRPr lang="en-US" sz="2800" dirty="0" smtClean="0"/>
          </a:p>
        </p:txBody>
      </p:sp>
      <p:sp>
        <p:nvSpPr>
          <p:cNvPr id="6149" name="Rectangle 3"/>
          <p:cNvSpPr>
            <a:spLocks noGrp="1" noChangeArrowheads="1"/>
          </p:cNvSpPr>
          <p:nvPr>
            <p:ph type="body" idx="1"/>
          </p:nvPr>
        </p:nvSpPr>
        <p:spPr>
          <a:xfrm>
            <a:off x="685800" y="1295400"/>
            <a:ext cx="7772400" cy="4648200"/>
          </a:xfrm>
        </p:spPr>
        <p:txBody>
          <a:bodyPr/>
          <a:lstStyle/>
          <a:p>
            <a:r>
              <a:rPr lang="en-US" sz="1400" b="0" dirty="0" smtClean="0"/>
              <a:t>MCS3, SCM Urban Macro, 60 </a:t>
            </a:r>
            <a:r>
              <a:rPr lang="en-US" sz="1400" b="0" dirty="0" err="1" smtClean="0"/>
              <a:t>kmph</a:t>
            </a:r>
            <a:r>
              <a:rPr lang="en-US" sz="1400" b="0" dirty="0" smtClean="0"/>
              <a:t> Doppler on 4</a:t>
            </a:r>
            <a:r>
              <a:rPr lang="en-US" sz="1400" b="0" baseline="30000" dirty="0" smtClean="0"/>
              <a:t>th</a:t>
            </a:r>
            <a:r>
              <a:rPr lang="en-US" sz="1400" b="0" dirty="0" smtClean="0"/>
              <a:t> path, 3.5 dB pilot boost</a:t>
            </a:r>
          </a:p>
          <a:p>
            <a:r>
              <a:rPr lang="en-US" sz="1400" b="0" dirty="0" smtClean="0"/>
              <a:t>Ideal </a:t>
            </a:r>
            <a:r>
              <a:rPr lang="en-US" sz="1400" b="0" dirty="0" err="1" smtClean="0"/>
              <a:t>chanest</a:t>
            </a:r>
            <a:r>
              <a:rPr lang="en-US" sz="1400" b="0" dirty="0" smtClean="0"/>
              <a:t> (blue), no channel update (green), update </a:t>
            </a:r>
            <a:r>
              <a:rPr lang="en-US" sz="1400" b="0" dirty="0" err="1" smtClean="0"/>
              <a:t>chanest</a:t>
            </a:r>
            <a:r>
              <a:rPr lang="en-US" sz="1400" b="0" dirty="0" smtClean="0"/>
              <a:t> on pilots (red)</a:t>
            </a:r>
          </a:p>
          <a:p>
            <a:r>
              <a:rPr lang="en-US" sz="1400" b="0" dirty="0" smtClean="0"/>
              <a:t>Left: 1Mhz, 256B packet.  Right:  2 MHz, 512B packet.</a:t>
            </a:r>
          </a:p>
          <a:p>
            <a:r>
              <a:rPr lang="en-US" sz="1400" b="0" dirty="0" smtClean="0"/>
              <a:t>Updating </a:t>
            </a:r>
            <a:r>
              <a:rPr lang="en-US" sz="1400" b="0" dirty="0" err="1" smtClean="0"/>
              <a:t>chanest</a:t>
            </a:r>
            <a:r>
              <a:rPr lang="en-US" sz="1400" b="0" dirty="0" smtClean="0"/>
              <a:t> on pilot tones allows channel to be tracked and maintains a gap of less than 2 dB relative to ideal </a:t>
            </a:r>
            <a:r>
              <a:rPr lang="en-US" sz="1400" b="0" dirty="0" err="1" smtClean="0"/>
              <a:t>chanest</a:t>
            </a:r>
            <a:r>
              <a:rPr lang="en-US" sz="1400" b="0" dirty="0" smtClean="0"/>
              <a:t> update</a:t>
            </a:r>
          </a:p>
          <a:p>
            <a:pPr lvl="1"/>
            <a:r>
              <a:rPr lang="en-US" sz="1100" dirty="0" smtClean="0"/>
              <a:t>3.5 dB pilot boost </a:t>
            </a:r>
            <a:r>
              <a:rPr lang="en-US" sz="1100" dirty="0" smtClean="0"/>
              <a:t>reduces </a:t>
            </a:r>
            <a:r>
              <a:rPr lang="en-US" sz="1100" dirty="0" smtClean="0"/>
              <a:t>inherent </a:t>
            </a:r>
            <a:r>
              <a:rPr lang="en-US" sz="1100" dirty="0" smtClean="0"/>
              <a:t>penalty </a:t>
            </a:r>
            <a:r>
              <a:rPr lang="en-US" sz="1100" dirty="0" smtClean="0"/>
              <a:t>relative to ideal </a:t>
            </a:r>
            <a:r>
              <a:rPr lang="en-US" sz="1100" dirty="0" err="1" smtClean="0"/>
              <a:t>chanest</a:t>
            </a:r>
            <a:r>
              <a:rPr lang="en-US" sz="1100" dirty="0" smtClean="0"/>
              <a:t> from 3dbB to 1.6dB</a:t>
            </a:r>
            <a:endParaRPr lang="en-US" sz="1100" b="0" dirty="0" smtClean="0"/>
          </a:p>
          <a:p>
            <a:endParaRPr lang="en-US" sz="1400" b="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pic>
        <p:nvPicPr>
          <p:cNvPr id="5939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781019"/>
            <a:ext cx="5029200" cy="3772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40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819401"/>
            <a:ext cx="4978028" cy="3733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6535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sz="2800" dirty="0" smtClean="0"/>
              <a:t>Cont. </a:t>
            </a:r>
            <a:endParaRPr lang="en-US" sz="2800" dirty="0" smtClean="0"/>
          </a:p>
        </p:txBody>
      </p:sp>
      <p:sp>
        <p:nvSpPr>
          <p:cNvPr id="6149" name="Rectangle 3"/>
          <p:cNvSpPr>
            <a:spLocks noGrp="1" noChangeArrowheads="1"/>
          </p:cNvSpPr>
          <p:nvPr>
            <p:ph type="body" idx="1"/>
          </p:nvPr>
        </p:nvSpPr>
        <p:spPr>
          <a:xfrm>
            <a:off x="685800" y="1447800"/>
            <a:ext cx="7772400" cy="4648200"/>
          </a:xfrm>
        </p:spPr>
        <p:txBody>
          <a:bodyPr/>
          <a:lstStyle/>
          <a:p>
            <a:r>
              <a:rPr lang="en-US" sz="1400" b="0" dirty="0" smtClean="0"/>
              <a:t>MCS3, SCM Urban Macro, 60 </a:t>
            </a:r>
            <a:r>
              <a:rPr lang="en-US" sz="1400" b="0" dirty="0" err="1" smtClean="0"/>
              <a:t>kmph</a:t>
            </a:r>
            <a:r>
              <a:rPr lang="en-US" sz="1400" b="0" dirty="0" smtClean="0"/>
              <a:t> Doppler on 4</a:t>
            </a:r>
            <a:r>
              <a:rPr lang="en-US" sz="1400" b="0" baseline="30000" dirty="0" smtClean="0"/>
              <a:t>th</a:t>
            </a:r>
            <a:r>
              <a:rPr lang="en-US" sz="1400" b="0" dirty="0" smtClean="0"/>
              <a:t> path, 3.5 dB pilot boost</a:t>
            </a:r>
          </a:p>
          <a:p>
            <a:r>
              <a:rPr lang="en-US" sz="1400" b="0" dirty="0" smtClean="0"/>
              <a:t>Left: 4Mhz, 1500B packet.  Right:  8 MHz, 3000B packet.</a:t>
            </a:r>
          </a:p>
          <a:p>
            <a:r>
              <a:rPr lang="en-US" sz="1400" b="0" dirty="0" smtClean="0"/>
              <a:t>Updating </a:t>
            </a:r>
            <a:r>
              <a:rPr lang="en-US" sz="1400" b="0" dirty="0" err="1" smtClean="0"/>
              <a:t>chanest</a:t>
            </a:r>
            <a:r>
              <a:rPr lang="en-US" sz="1400" b="0" dirty="0" smtClean="0"/>
              <a:t> on pilot tones allows channel to be tracked and maintains a gap of less than 2 dB relative to ideal </a:t>
            </a:r>
            <a:r>
              <a:rPr lang="en-US" sz="1400" b="0" dirty="0" err="1" smtClean="0"/>
              <a:t>chanest</a:t>
            </a:r>
            <a:r>
              <a:rPr lang="en-US" sz="1400" b="0" dirty="0" smtClean="0"/>
              <a:t> update</a:t>
            </a:r>
          </a:p>
          <a:p>
            <a:pPr marL="628650" lvl="2"/>
            <a:r>
              <a:rPr lang="en-US" sz="1100" dirty="0"/>
              <a:t>3.5 dB pilot boost reduces inherent penalty relative to ideal </a:t>
            </a:r>
            <a:r>
              <a:rPr lang="en-US" sz="1100" dirty="0" err="1"/>
              <a:t>chanest</a:t>
            </a:r>
            <a:r>
              <a:rPr lang="en-US" sz="1100" dirty="0"/>
              <a:t> from 3dbB to 1.6dB</a:t>
            </a:r>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pic>
        <p:nvPicPr>
          <p:cNvPr id="583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783654"/>
            <a:ext cx="4953000" cy="3638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2937" y="2743200"/>
            <a:ext cx="5023463" cy="3747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4890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85800"/>
          </a:xfrm>
        </p:spPr>
        <p:txBody>
          <a:bodyPr/>
          <a:lstStyle/>
          <a:p>
            <a:r>
              <a:rPr lang="en-US" sz="2800" dirty="0" smtClean="0"/>
              <a:t>Cont. </a:t>
            </a:r>
            <a:r>
              <a:rPr lang="en-US" sz="2800" dirty="0"/>
              <a:t>- STBC </a:t>
            </a:r>
            <a:r>
              <a:rPr lang="en-US" sz="2800" dirty="0" err="1" smtClean="0"/>
              <a:t>N</a:t>
            </a:r>
            <a:r>
              <a:rPr lang="en-US" sz="2800" baseline="-25000" dirty="0" err="1" smtClean="0"/>
              <a:t>sts</a:t>
            </a:r>
            <a:r>
              <a:rPr lang="en-US" sz="2800" dirty="0" smtClean="0"/>
              <a:t>=2 </a:t>
            </a:r>
            <a:endParaRPr lang="en-US" sz="2800" dirty="0" smtClean="0"/>
          </a:p>
        </p:txBody>
      </p:sp>
      <p:sp>
        <p:nvSpPr>
          <p:cNvPr id="6149" name="Rectangle 3"/>
          <p:cNvSpPr>
            <a:spLocks noGrp="1" noChangeArrowheads="1"/>
          </p:cNvSpPr>
          <p:nvPr>
            <p:ph type="body" idx="1"/>
          </p:nvPr>
        </p:nvSpPr>
        <p:spPr>
          <a:xfrm>
            <a:off x="685800" y="1447800"/>
            <a:ext cx="7772400" cy="4648200"/>
          </a:xfrm>
        </p:spPr>
        <p:txBody>
          <a:bodyPr/>
          <a:lstStyle/>
          <a:p>
            <a:endParaRPr lang="en-US" sz="1400" b="0" dirty="0" smtClean="0"/>
          </a:p>
          <a:p>
            <a:r>
              <a:rPr lang="en-US" sz="1400" b="0" dirty="0" smtClean="0"/>
              <a:t>Similar assumptions as with </a:t>
            </a:r>
            <a:r>
              <a:rPr lang="en-US" sz="1400" dirty="0" err="1" smtClean="0"/>
              <a:t>N</a:t>
            </a:r>
            <a:r>
              <a:rPr lang="en-US" sz="1400" baseline="-25000" dirty="0" err="1" smtClean="0"/>
              <a:t>sts</a:t>
            </a:r>
            <a:r>
              <a:rPr lang="en-US" sz="1400" dirty="0" smtClean="0"/>
              <a:t>=1 </a:t>
            </a:r>
            <a:r>
              <a:rPr lang="en-US" sz="1400" b="0" dirty="0" smtClean="0"/>
              <a:t>except that linear interpolation was used to estimate channel on the even (for 1MHz) and odd (for 2MHz) tones </a:t>
            </a:r>
            <a:endParaRPr lang="en-US" sz="1100" b="0" dirty="0"/>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pic>
        <p:nvPicPr>
          <p:cNvPr id="604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552403"/>
            <a:ext cx="5334000" cy="4000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4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666712"/>
            <a:ext cx="5181599" cy="388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4626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85800"/>
          </a:xfrm>
        </p:spPr>
        <p:txBody>
          <a:bodyPr/>
          <a:lstStyle/>
          <a:p>
            <a:r>
              <a:rPr lang="en-US" sz="2800" dirty="0" smtClean="0"/>
              <a:t>Cont. </a:t>
            </a:r>
            <a:r>
              <a:rPr lang="en-US" sz="2800" dirty="0" smtClean="0"/>
              <a:t> </a:t>
            </a:r>
            <a:endParaRPr lang="en-US" sz="2800" dirty="0" smtClean="0"/>
          </a:p>
        </p:txBody>
      </p:sp>
      <p:sp>
        <p:nvSpPr>
          <p:cNvPr id="6149" name="Rectangle 3"/>
          <p:cNvSpPr>
            <a:spLocks noGrp="1" noChangeArrowheads="1"/>
          </p:cNvSpPr>
          <p:nvPr>
            <p:ph type="body" idx="1"/>
          </p:nvPr>
        </p:nvSpPr>
        <p:spPr>
          <a:xfrm>
            <a:off x="685800" y="1447800"/>
            <a:ext cx="7772400" cy="4648200"/>
          </a:xfrm>
        </p:spPr>
        <p:txBody>
          <a:bodyPr/>
          <a:lstStyle/>
          <a:p>
            <a:endParaRPr lang="en-US" sz="1400" b="0" dirty="0" smtClean="0"/>
          </a:p>
          <a:p>
            <a:r>
              <a:rPr lang="en-US" sz="1400" b="0" dirty="0" smtClean="0"/>
              <a:t>Similar </a:t>
            </a:r>
            <a:r>
              <a:rPr lang="en-US" sz="1400" b="0" dirty="0"/>
              <a:t>assumptions as with </a:t>
            </a:r>
            <a:r>
              <a:rPr lang="en-US" sz="1400" dirty="0" err="1"/>
              <a:t>N</a:t>
            </a:r>
            <a:r>
              <a:rPr lang="en-US" sz="1400" baseline="-25000" dirty="0" err="1"/>
              <a:t>sts</a:t>
            </a:r>
            <a:r>
              <a:rPr lang="en-US" sz="1400" dirty="0"/>
              <a:t>=1 </a:t>
            </a:r>
            <a:r>
              <a:rPr lang="en-US" sz="1400" b="0" dirty="0"/>
              <a:t>except that linear interpolation was used to estimate channel on the </a:t>
            </a:r>
            <a:r>
              <a:rPr lang="en-US" sz="1400" b="0" dirty="0" smtClean="0"/>
              <a:t>odd tones </a:t>
            </a:r>
            <a:endParaRPr lang="en-US" sz="1100" b="0" dirty="0"/>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pic>
        <p:nvPicPr>
          <p:cNvPr id="614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4206" y="2514600"/>
            <a:ext cx="5181215"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590800"/>
            <a:ext cx="5029200" cy="3772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2988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a:t>
            </a:r>
          </a:p>
        </p:txBody>
      </p:sp>
      <p:sp>
        <p:nvSpPr>
          <p:cNvPr id="6149" name="Rectangle 3"/>
          <p:cNvSpPr>
            <a:spLocks noGrp="1" noChangeArrowheads="1"/>
          </p:cNvSpPr>
          <p:nvPr>
            <p:ph type="body" idx="1"/>
          </p:nvPr>
        </p:nvSpPr>
        <p:spPr>
          <a:xfrm>
            <a:off x="685800" y="1752600"/>
            <a:ext cx="7772400" cy="4572000"/>
          </a:xfrm>
        </p:spPr>
        <p:txBody>
          <a:bodyPr/>
          <a:lstStyle/>
          <a:p>
            <a:r>
              <a:rPr lang="en-US" sz="1600" dirty="0" smtClean="0"/>
              <a:t>Do you support to add a Doppler bit to the 2MHz and 1MHz SIG field tables and to add section </a:t>
            </a:r>
            <a:r>
              <a:rPr lang="en-US" sz="1600" u="sng" dirty="0" smtClean="0"/>
              <a:t>3.7 Traveling pilots</a:t>
            </a:r>
            <a:r>
              <a:rPr lang="en-US" sz="1600" dirty="0" smtClean="0"/>
              <a:t> with the following content:</a:t>
            </a:r>
          </a:p>
          <a:p>
            <a:pPr lvl="1"/>
            <a:r>
              <a:rPr lang="en-US" sz="1400" dirty="0" smtClean="0"/>
              <a:t>Traveling </a:t>
            </a:r>
            <a:r>
              <a:rPr lang="en-US" sz="1400" dirty="0" smtClean="0"/>
              <a:t>pilots are an optional feature used to improve channel estimation under high Doppler </a:t>
            </a:r>
            <a:r>
              <a:rPr lang="en-US" sz="1400" dirty="0" smtClean="0"/>
              <a:t>scenarios</a:t>
            </a:r>
          </a:p>
          <a:p>
            <a:pPr lvl="1"/>
            <a:r>
              <a:rPr lang="en-US" sz="1400" dirty="0" smtClean="0"/>
              <a:t>Support for traveling pilots receive capability shall be indicated by two bits – the first indicating one space time stream and the second STBC with two space time streams</a:t>
            </a:r>
          </a:p>
          <a:p>
            <a:pPr lvl="1"/>
            <a:r>
              <a:rPr lang="en-US" sz="1400" dirty="0" smtClean="0"/>
              <a:t>Add the content in slides 5-9</a:t>
            </a:r>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9144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3440387775"/>
              </p:ext>
            </p:extLst>
          </p:nvPr>
        </p:nvGraphicFramePr>
        <p:xfrm>
          <a:off x="1752600" y="1524000"/>
          <a:ext cx="5639305" cy="4188977"/>
        </p:xfrm>
        <a:graphic>
          <a:graphicData uri="http://schemas.openxmlformats.org/drawingml/2006/table">
            <a:tbl>
              <a:tblPr>
                <a:tableStyleId>{5C22544A-7EE6-4342-B048-85BDC9FD1C3A}</a:tableStyleId>
              </a:tblPr>
              <a:tblGrid>
                <a:gridCol w="1332958"/>
                <a:gridCol w="1071711"/>
                <a:gridCol w="992406"/>
                <a:gridCol w="873230"/>
                <a:gridCol w="1369000"/>
              </a:tblGrid>
              <a:tr h="235317">
                <a:tc>
                  <a:txBody>
                    <a:bodyPr/>
                    <a:lstStyle/>
                    <a:p>
                      <a:pPr marL="0" marR="0">
                        <a:spcBef>
                          <a:spcPts val="0"/>
                        </a:spcBef>
                        <a:spcAft>
                          <a:spcPts val="0"/>
                        </a:spcAft>
                      </a:pPr>
                      <a:r>
                        <a:rPr lang="en-US" sz="700" kern="0" dirty="0">
                          <a:effectLst/>
                        </a:rPr>
                        <a:t>Name</a:t>
                      </a:r>
                      <a:endParaRPr lang="en-US" sz="700" b="1" kern="0" dirty="0">
                        <a:effectLst/>
                        <a:latin typeface="Times New Roman"/>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Affiliations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Address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Phone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email</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smtClean="0">
                          <a:effectLst/>
                          <a:latin typeface="Times New Roman"/>
                          <a:ea typeface="Malgun Gothic"/>
                        </a:rPr>
                        <a:t>Bin Tian</a:t>
                      </a:r>
                      <a:endParaRPr lang="en-US" sz="11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11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Eugene Baik</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Lin Yang</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Hemanth Sampath</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Richard Van Nee</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Allert Van Zelst</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VK Jones</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Sun, Bo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3"/>
                        </a:rPr>
                        <a:t>sun.bo1@zte.com.cn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Lv, Kaiying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4"/>
                        </a:rPr>
                        <a:t>lv.kaiying@zte.com.cn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Huai-Rong Shao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5"/>
                        </a:rPr>
                        <a:t>hr.shao@samsung.com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Chiu Ngo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6"/>
                        </a:rPr>
                        <a:t>chiu.ngo@samsung.com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2023">
                <a:tc>
                  <a:txBody>
                    <a:bodyPr/>
                    <a:lstStyle/>
                    <a:p>
                      <a:pPr marL="0" marR="0">
                        <a:spcBef>
                          <a:spcPts val="0"/>
                        </a:spcBef>
                        <a:spcAft>
                          <a:spcPts val="0"/>
                        </a:spcAft>
                      </a:pPr>
                      <a:r>
                        <a:rPr lang="en-US" sz="1100">
                          <a:effectLst/>
                        </a:rPr>
                        <a:t>Minho Cheong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a:effectLst/>
                        </a:rPr>
                        <a:t>138 Gajeongno, Yuseong-gu, Dajeon, Korea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+82 42 860 5635</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7"/>
                        </a:rPr>
                        <a:t>minho@etri.re.kr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 Seung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8"/>
                        </a:rPr>
                        <a:t>jasonlee@etri.re.kr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err="1">
                          <a:effectLst/>
                        </a:rPr>
                        <a:t>Hyoungjin</a:t>
                      </a:r>
                      <a:r>
                        <a:rPr lang="en-US" sz="1100" dirty="0">
                          <a:effectLst/>
                        </a:rPr>
                        <a:t> Kwon</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9"/>
                        </a:rPr>
                        <a:t>kwonjin@etri.re.kr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Jaewoo Park</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10"/>
                        </a:rPr>
                        <a:t>parkjw@etri.re.kr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Sok-kyu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Sk-lee@etri.re.kr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820">
                <a:tc>
                  <a:txBody>
                    <a:bodyPr/>
                    <a:lstStyle/>
                    <a:p>
                      <a:pPr marL="0" marR="0">
                        <a:spcBef>
                          <a:spcPts val="0"/>
                        </a:spcBef>
                        <a:spcAft>
                          <a:spcPts val="0"/>
                        </a:spcAft>
                      </a:pPr>
                      <a:r>
                        <a:rPr lang="en-US" sz="1100">
                          <a:effectLst/>
                        </a:rPr>
                        <a:t>Sayantan Choudhury</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rPr>
                        <a:t>2054 University Avenue, Suite 600, Berkeley, CA 94704</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+1 510 599 9268</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u="sng" dirty="0">
                          <a:effectLst/>
                          <a:hlinkClick r:id="rId12" action="ppaction://hlinkfile"/>
                        </a:rPr>
                        <a:t>sayantan.choudhury@nokia.com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Klaus Doppler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Rojan Chitrakar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3"/>
                        </a:rPr>
                        <a:t>Rojan.Chitrakar@sg.panasonic.com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Ken Mori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4"/>
                        </a:rPr>
                        <a:t>mori.ken1@jp.panasonic.com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Harya Wicaksana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effectLst/>
                        </a:rPr>
                        <a:t>Harya.Wicaksana@sg.panasonic.com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182055"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218922773"/>
              </p:ext>
            </p:extLst>
          </p:nvPr>
        </p:nvGraphicFramePr>
        <p:xfrm>
          <a:off x="1265238" y="1470025"/>
          <a:ext cx="6464300" cy="5083175"/>
        </p:xfrm>
        <a:graphic>
          <a:graphicData uri="http://schemas.openxmlformats.org/presentationml/2006/ole">
            <mc:AlternateContent xmlns:mc="http://schemas.openxmlformats.org/markup-compatibility/2006">
              <mc:Choice xmlns:v="urn:schemas-microsoft-com:vml" Requires="v">
                <p:oleObj spid="_x0000_s53325" name="Document" r:id="rId4" imgW="8521573" imgH="6713531" progId="Word.Document.8">
                  <p:embed/>
                </p:oleObj>
              </mc:Choice>
              <mc:Fallback>
                <p:oleObj name="Document" r:id="rId4" imgW="8521573" imgH="6713531"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5238" y="1470025"/>
                        <a:ext cx="64643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800" dirty="0" smtClean="0"/>
              <a:t>Problem Definition and Proposed Solution</a:t>
            </a:r>
          </a:p>
        </p:txBody>
      </p:sp>
      <p:sp>
        <p:nvSpPr>
          <p:cNvPr id="6149" name="Rectangle 3"/>
          <p:cNvSpPr>
            <a:spLocks noGrp="1" noChangeArrowheads="1"/>
          </p:cNvSpPr>
          <p:nvPr>
            <p:ph type="body" idx="1"/>
          </p:nvPr>
        </p:nvSpPr>
        <p:spPr>
          <a:xfrm>
            <a:off x="685800" y="1676400"/>
            <a:ext cx="7772400" cy="4572000"/>
          </a:xfrm>
        </p:spPr>
        <p:txBody>
          <a:bodyPr/>
          <a:lstStyle/>
          <a:p>
            <a:r>
              <a:rPr lang="en-US" sz="1400" dirty="0" smtClean="0"/>
              <a:t>The 11ah channel model consists of a high Doppler case corresponding to an outdoor reflection from a moving car. The model consists of assigning the 4</a:t>
            </a:r>
            <a:r>
              <a:rPr lang="en-US" sz="1400" baseline="30000" dirty="0" smtClean="0"/>
              <a:t>th</a:t>
            </a:r>
            <a:r>
              <a:rPr lang="en-US" sz="1400" dirty="0" smtClean="0"/>
              <a:t> path of the SCM channel model a speed of 60kmph</a:t>
            </a:r>
          </a:p>
          <a:p>
            <a:r>
              <a:rPr lang="en-US" sz="1400" dirty="0" smtClean="0"/>
              <a:t>Current 802.11 systems only enable channel estimation at the beginning of the packets during the LTF.</a:t>
            </a:r>
          </a:p>
          <a:p>
            <a:endParaRPr lang="en-US" sz="1400" dirty="0"/>
          </a:p>
          <a:p>
            <a:r>
              <a:rPr lang="en-US" sz="1400" dirty="0" smtClean="0"/>
              <a:t>The proposed solution takes the current pilot design (which uses a fixed set of tones and is used for phase tracking) and </a:t>
            </a:r>
            <a:r>
              <a:rPr lang="en-US" sz="1400" dirty="0" smtClean="0"/>
              <a:t>shifts</a:t>
            </a:r>
            <a:r>
              <a:rPr lang="en-US" sz="1400" dirty="0" smtClean="0"/>
              <a:t> </a:t>
            </a:r>
            <a:r>
              <a:rPr lang="en-US" sz="1400" dirty="0" smtClean="0"/>
              <a:t>their location such that all tones are </a:t>
            </a:r>
            <a:r>
              <a:rPr lang="en-US" sz="1400" dirty="0" smtClean="0"/>
              <a:t>covered, </a:t>
            </a:r>
            <a:r>
              <a:rPr lang="en-US" sz="1400" dirty="0" smtClean="0"/>
              <a:t>thus enabling a continuous refresh of the initial channel estimation throughout the packet.</a:t>
            </a:r>
          </a:p>
          <a:p>
            <a:endParaRPr lang="en-US" sz="1400" dirty="0"/>
          </a:p>
          <a:p>
            <a:r>
              <a:rPr lang="en-US" sz="1400" dirty="0" smtClean="0"/>
              <a:t>Specifically f</a:t>
            </a:r>
            <a:r>
              <a:rPr lang="en-US" sz="1600" dirty="0" smtClean="0"/>
              <a:t>or </a:t>
            </a:r>
            <a:r>
              <a:rPr lang="en-US" sz="1600" dirty="0"/>
              <a:t>transmissions with </a:t>
            </a:r>
            <a:r>
              <a:rPr lang="en-US" sz="1600" dirty="0" err="1"/>
              <a:t>N</a:t>
            </a:r>
            <a:r>
              <a:rPr lang="en-US" sz="1600" baseline="-25000" dirty="0" err="1"/>
              <a:t>sts</a:t>
            </a:r>
            <a:r>
              <a:rPr lang="en-US" sz="1600" dirty="0"/>
              <a:t>=1, pilots step on all tones </a:t>
            </a:r>
          </a:p>
          <a:p>
            <a:pPr lvl="2"/>
            <a:r>
              <a:rPr lang="en-US" sz="1400" dirty="0"/>
              <a:t>Pilot modulation stays the same as fixed pilots</a:t>
            </a:r>
          </a:p>
          <a:p>
            <a:r>
              <a:rPr lang="en-US" sz="1400" dirty="0"/>
              <a:t>For STBC transmissions with </a:t>
            </a:r>
            <a:r>
              <a:rPr lang="en-US" sz="1400" dirty="0" err="1"/>
              <a:t>N</a:t>
            </a:r>
            <a:r>
              <a:rPr lang="en-US" sz="1400" baseline="-25000" dirty="0" err="1"/>
              <a:t>sts</a:t>
            </a:r>
            <a:r>
              <a:rPr lang="en-US" sz="1400" dirty="0"/>
              <a:t>=2, pilots step on half the tones </a:t>
            </a:r>
            <a:r>
              <a:rPr lang="en-US" sz="1400" dirty="0" smtClean="0"/>
              <a:t>(even or odd) to </a:t>
            </a:r>
            <a:r>
              <a:rPr lang="en-US" sz="1400" dirty="0"/>
              <a:t>prevent total periodicity from becoming too large.  </a:t>
            </a:r>
          </a:p>
          <a:p>
            <a:pPr lvl="2"/>
            <a:r>
              <a:rPr lang="en-US" sz="1400" dirty="0"/>
              <a:t>Pilots stay at one location for 2 symbols</a:t>
            </a:r>
          </a:p>
          <a:p>
            <a:pPr lvl="2"/>
            <a:r>
              <a:rPr lang="en-US" sz="1400" dirty="0"/>
              <a:t>Pilot modulation for one location in this case is same as the one used in data tones of LTFs (P matrix) for </a:t>
            </a:r>
            <a:r>
              <a:rPr lang="en-US" sz="1400" dirty="0" err="1"/>
              <a:t>N</a:t>
            </a:r>
            <a:r>
              <a:rPr lang="en-US" sz="1400" baseline="-25000" dirty="0" err="1"/>
              <a:t>sts</a:t>
            </a:r>
            <a:r>
              <a:rPr lang="en-US" sz="1400" dirty="0"/>
              <a:t>=2 </a:t>
            </a:r>
          </a:p>
          <a:p>
            <a:r>
              <a:rPr lang="en-US" sz="1400" dirty="0"/>
              <a:t>Specific travel patterns  are determined such that pilots are evenly spaced throughout the bandwidth and jump </a:t>
            </a:r>
            <a:r>
              <a:rPr lang="en-US" sz="1400" dirty="0" smtClean="0"/>
              <a:t>from symbol to symbol such that they cover all locations  </a:t>
            </a:r>
            <a:endParaRPr lang="en-US" sz="1400" dirty="0"/>
          </a:p>
          <a:p>
            <a:endParaRPr lang="en-US" sz="140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a:t>Proposed Design - 32FFT</a:t>
            </a:r>
            <a:endParaRPr lang="en-US" sz="2800" dirty="0" smtClean="0"/>
          </a:p>
        </p:txBody>
      </p:sp>
      <p:sp>
        <p:nvSpPr>
          <p:cNvPr id="6149" name="Rectangle 3"/>
          <p:cNvSpPr>
            <a:spLocks noGrp="1" noChangeArrowheads="1"/>
          </p:cNvSpPr>
          <p:nvPr>
            <p:ph type="body" idx="1"/>
          </p:nvPr>
        </p:nvSpPr>
        <p:spPr/>
        <p:txBody>
          <a:bodyPr/>
          <a:lstStyle/>
          <a:p>
            <a:r>
              <a:rPr lang="en-US" sz="1400" dirty="0"/>
              <a:t>Proposal for </a:t>
            </a:r>
            <a:r>
              <a:rPr lang="en-US" sz="1400" dirty="0" err="1"/>
              <a:t>N</a:t>
            </a:r>
            <a:r>
              <a:rPr lang="en-US" sz="1400" baseline="-25000" dirty="0" err="1"/>
              <a:t>sts</a:t>
            </a:r>
            <a:r>
              <a:rPr lang="en-US" sz="1400" dirty="0"/>
              <a:t>=1</a:t>
            </a:r>
          </a:p>
          <a:p>
            <a:endParaRPr lang="en-US" sz="1400" dirty="0"/>
          </a:p>
          <a:p>
            <a:endParaRPr lang="en-US" sz="1400" dirty="0"/>
          </a:p>
          <a:p>
            <a:endParaRPr lang="en-US" sz="1400" dirty="0"/>
          </a:p>
          <a:p>
            <a:endParaRPr lang="en-US" sz="1400" dirty="0"/>
          </a:p>
          <a:p>
            <a:endParaRPr lang="en-US" sz="1400" dirty="0" smtClean="0"/>
          </a:p>
          <a:p>
            <a:endParaRPr lang="en-US" sz="1400" dirty="0"/>
          </a:p>
          <a:p>
            <a:endParaRPr lang="en-US" sz="1400" dirty="0" smtClean="0"/>
          </a:p>
          <a:p>
            <a:r>
              <a:rPr lang="en-US" sz="1400" dirty="0" smtClean="0"/>
              <a:t>STBC </a:t>
            </a:r>
            <a:r>
              <a:rPr lang="en-US" sz="1400" dirty="0"/>
              <a:t>proposal for </a:t>
            </a:r>
            <a:r>
              <a:rPr lang="en-US" sz="1400" dirty="0" err="1" smtClean="0"/>
              <a:t>N</a:t>
            </a:r>
            <a:r>
              <a:rPr lang="en-US" sz="1400" baseline="-25000" dirty="0" err="1" smtClean="0"/>
              <a:t>sts</a:t>
            </a:r>
            <a:r>
              <a:rPr lang="en-US" sz="1400" dirty="0" smtClean="0"/>
              <a:t>=2 (cover odd tones)</a:t>
            </a:r>
            <a:endParaRPr lang="en-US" sz="140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graphicFrame>
        <p:nvGraphicFramePr>
          <p:cNvPr id="8" name="Table 7"/>
          <p:cNvGraphicFramePr>
            <a:graphicFrameLocks noGrp="1"/>
          </p:cNvGraphicFramePr>
          <p:nvPr>
            <p:extLst>
              <p:ext uri="{D42A27DB-BD31-4B8C-83A1-F6EECF244321}">
                <p14:modId xmlns:p14="http://schemas.microsoft.com/office/powerpoint/2010/main" val="4281504581"/>
              </p:ext>
            </p:extLst>
          </p:nvPr>
        </p:nvGraphicFramePr>
        <p:xfrm>
          <a:off x="1524000" y="2438400"/>
          <a:ext cx="6324597" cy="1143000"/>
        </p:xfrm>
        <a:graphic>
          <a:graphicData uri="http://schemas.openxmlformats.org/drawingml/2006/table">
            <a:tbl>
              <a:tblPr/>
              <a:tblGrid>
                <a:gridCol w="1998907"/>
                <a:gridCol w="340722"/>
                <a:gridCol w="340722"/>
                <a:gridCol w="340722"/>
                <a:gridCol w="340722"/>
                <a:gridCol w="330848"/>
                <a:gridCol w="330848"/>
                <a:gridCol w="330848"/>
                <a:gridCol w="330848"/>
                <a:gridCol w="327882"/>
                <a:gridCol w="327882"/>
                <a:gridCol w="327882"/>
                <a:gridCol w="327882"/>
                <a:gridCol w="327882"/>
              </a:tblGrid>
              <a:tr h="381000">
                <a:tc>
                  <a:txBody>
                    <a:bodyPr/>
                    <a:lstStyle/>
                    <a:p>
                      <a:pPr marL="0" marR="0" algn="ctr">
                        <a:spcBef>
                          <a:spcPts val="0"/>
                        </a:spcBef>
                        <a:spcAft>
                          <a:spcPts val="0"/>
                        </a:spcAft>
                      </a:pPr>
                      <a:r>
                        <a:rPr lang="en-US" sz="1400" b="1" kern="0" dirty="0" smtClean="0">
                          <a:latin typeface="+mj-lt"/>
                          <a:ea typeface="宋体"/>
                          <a:cs typeface="Times New Roman"/>
                        </a:rPr>
                        <a:t>Pilot </a:t>
                      </a:r>
                      <a:r>
                        <a:rPr lang="en-US" sz="1400" b="1" kern="0" dirty="0" err="1" smtClean="0">
                          <a:latin typeface="+mj-lt"/>
                          <a:ea typeface="宋体"/>
                          <a:cs typeface="Times New Roman"/>
                        </a:rPr>
                        <a:t>Idx</a:t>
                      </a:r>
                      <a:r>
                        <a:rPr lang="en-US" sz="1400" b="1" kern="0" baseline="0" dirty="0" smtClean="0">
                          <a:latin typeface="+mj-lt"/>
                          <a:ea typeface="宋体"/>
                          <a:cs typeface="Times New Roman"/>
                        </a:rPr>
                        <a:t> \ Pattern </a:t>
                      </a:r>
                      <a:r>
                        <a:rPr lang="en-US" sz="1400" b="1" kern="0" baseline="0" dirty="0" err="1" smtClean="0">
                          <a:latin typeface="+mj-lt"/>
                          <a:ea typeface="宋体"/>
                          <a:cs typeface="Times New Roman"/>
                        </a:rPr>
                        <a:t>Idx</a:t>
                      </a:r>
                      <a:endParaRPr lang="en-US" sz="1400" b="1" kern="0" dirty="0">
                        <a:latin typeface="+mj-lt"/>
                        <a:ea typeface="宋体"/>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0</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1</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2</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3</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4</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5</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6</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7</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8</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9</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10</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11</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12</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81000">
                <a:tc>
                  <a:txBody>
                    <a:bodyPr/>
                    <a:lstStyle/>
                    <a:p>
                      <a:pPr marL="0" marR="0" algn="ctr">
                        <a:spcBef>
                          <a:spcPts val="0"/>
                        </a:spcBef>
                        <a:spcAft>
                          <a:spcPts val="0"/>
                        </a:spcAft>
                      </a:pPr>
                      <a:r>
                        <a:rPr lang="en-US" sz="1400" b="1" dirty="0" smtClean="0">
                          <a:latin typeface="Times New Roman"/>
                          <a:ea typeface="Times New Roman"/>
                          <a:cs typeface="Times New Roman"/>
                        </a:rPr>
                        <a:t>0</a:t>
                      </a:r>
                      <a:endParaRPr lang="en-US" sz="14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a:solidFill>
                            <a:srgbClr val="000000"/>
                          </a:solidFill>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81000">
                <a:tc>
                  <a:txBody>
                    <a:bodyPr/>
                    <a:lstStyle/>
                    <a:p>
                      <a:pPr marL="0" marR="0" algn="ctr">
                        <a:spcBef>
                          <a:spcPts val="0"/>
                        </a:spcBef>
                        <a:spcAft>
                          <a:spcPts val="0"/>
                        </a:spcAft>
                      </a:pPr>
                      <a:r>
                        <a:rPr lang="en-US" sz="1400" b="1" dirty="0" smtClean="0">
                          <a:latin typeface="Times New Roman"/>
                          <a:ea typeface="Times New Roman"/>
                          <a:cs typeface="Times New Roman"/>
                        </a:rPr>
                        <a:t>1</a:t>
                      </a:r>
                      <a:endParaRPr lang="en-US" sz="14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a:solidFill>
                            <a:srgbClr val="000000"/>
                          </a:solidFill>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281559062"/>
              </p:ext>
            </p:extLst>
          </p:nvPr>
        </p:nvGraphicFramePr>
        <p:xfrm>
          <a:off x="2427461" y="4724400"/>
          <a:ext cx="4354339" cy="1143000"/>
        </p:xfrm>
        <a:graphic>
          <a:graphicData uri="http://schemas.openxmlformats.org/drawingml/2006/table">
            <a:tbl>
              <a:tblPr/>
              <a:tblGrid>
                <a:gridCol w="1998907"/>
                <a:gridCol w="340722"/>
                <a:gridCol w="340722"/>
                <a:gridCol w="340722"/>
                <a:gridCol w="340722"/>
                <a:gridCol w="330848"/>
                <a:gridCol w="330848"/>
                <a:gridCol w="330848"/>
              </a:tblGrid>
              <a:tr h="381000">
                <a:tc>
                  <a:txBody>
                    <a:bodyPr/>
                    <a:lstStyle/>
                    <a:p>
                      <a:pPr marL="0" marR="0" algn="ctr">
                        <a:spcBef>
                          <a:spcPts val="0"/>
                        </a:spcBef>
                        <a:spcAft>
                          <a:spcPts val="0"/>
                        </a:spcAft>
                      </a:pPr>
                      <a:r>
                        <a:rPr lang="en-US" sz="1400" b="1" kern="0" dirty="0" smtClean="0">
                          <a:latin typeface="+mj-lt"/>
                          <a:ea typeface="宋体"/>
                          <a:cs typeface="Times New Roman"/>
                        </a:rPr>
                        <a:t>Pilot </a:t>
                      </a:r>
                      <a:r>
                        <a:rPr lang="en-US" sz="1400" b="1" kern="0" dirty="0" err="1" smtClean="0">
                          <a:latin typeface="+mj-lt"/>
                          <a:ea typeface="宋体"/>
                          <a:cs typeface="Times New Roman"/>
                        </a:rPr>
                        <a:t>Idx</a:t>
                      </a:r>
                      <a:r>
                        <a:rPr lang="en-US" sz="1400" b="1" kern="0" baseline="0" dirty="0" smtClean="0">
                          <a:latin typeface="+mj-lt"/>
                          <a:ea typeface="宋体"/>
                          <a:cs typeface="Times New Roman"/>
                        </a:rPr>
                        <a:t> \ Pattern </a:t>
                      </a:r>
                      <a:r>
                        <a:rPr lang="en-US" sz="1400" b="1" kern="0" baseline="0" dirty="0" err="1" smtClean="0">
                          <a:latin typeface="+mj-lt"/>
                          <a:ea typeface="宋体"/>
                          <a:cs typeface="Times New Roman"/>
                        </a:rPr>
                        <a:t>Idx</a:t>
                      </a:r>
                      <a:endParaRPr lang="en-US" sz="1400" b="1" kern="0" dirty="0">
                        <a:latin typeface="+mj-lt"/>
                        <a:ea typeface="宋体"/>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0</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1</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2</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3</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4</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5</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400" b="1" dirty="0" smtClean="0">
                          <a:latin typeface="Times New Roman"/>
                          <a:ea typeface="Times New Roman"/>
                          <a:cs typeface="Times New Roman"/>
                        </a:rPr>
                        <a:t>6</a:t>
                      </a:r>
                      <a:endParaRPr lang="en-US" sz="7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81000">
                <a:tc>
                  <a:txBody>
                    <a:bodyPr/>
                    <a:lstStyle/>
                    <a:p>
                      <a:pPr marL="0" marR="0" algn="ctr">
                        <a:spcBef>
                          <a:spcPts val="0"/>
                        </a:spcBef>
                        <a:spcAft>
                          <a:spcPts val="0"/>
                        </a:spcAft>
                      </a:pPr>
                      <a:r>
                        <a:rPr lang="en-US" sz="1400" b="1" dirty="0" smtClean="0">
                          <a:latin typeface="Times New Roman"/>
                          <a:ea typeface="Times New Roman"/>
                          <a:cs typeface="Times New Roman"/>
                        </a:rPr>
                        <a:t>0</a:t>
                      </a:r>
                      <a:endParaRPr lang="en-US" sz="14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-3</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-13</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-9</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-5</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-11</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81000">
                <a:tc>
                  <a:txBody>
                    <a:bodyPr/>
                    <a:lstStyle/>
                    <a:p>
                      <a:pPr marL="0" marR="0" algn="ctr">
                        <a:spcBef>
                          <a:spcPts val="0"/>
                        </a:spcBef>
                        <a:spcAft>
                          <a:spcPts val="0"/>
                        </a:spcAft>
                      </a:pPr>
                      <a:r>
                        <a:rPr lang="en-US" sz="1400" b="1" dirty="0" smtClean="0">
                          <a:latin typeface="Times New Roman"/>
                          <a:ea typeface="Times New Roman"/>
                          <a:cs typeface="Times New Roman"/>
                        </a:rPr>
                        <a:t>1</a:t>
                      </a:r>
                      <a:endParaRPr lang="en-US" sz="14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11</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5</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9</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13</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smtClean="0">
                          <a:solidFill>
                            <a:srgbClr val="000000"/>
                          </a:solidFill>
                          <a:latin typeface="Arial"/>
                        </a:rPr>
                        <a:t>3</a:t>
                      </a:r>
                      <a:endParaRPr lang="en-US" sz="1600" b="0" i="0" u="none" strike="noStrike" dirty="0">
                        <a:solidFill>
                          <a:srgbClr val="000000"/>
                        </a:solidFill>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600" b="0" i="0" u="none" strike="noStrike" dirty="0">
                          <a:solidFill>
                            <a:srgbClr val="000000"/>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034689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a:t>Proposed Design - </a:t>
            </a:r>
            <a:r>
              <a:rPr lang="en-US" sz="2800" dirty="0" smtClean="0"/>
              <a:t>64FFT</a:t>
            </a:r>
          </a:p>
        </p:txBody>
      </p:sp>
      <p:sp>
        <p:nvSpPr>
          <p:cNvPr id="6149" name="Rectangle 3"/>
          <p:cNvSpPr>
            <a:spLocks noGrp="1" noChangeArrowheads="1"/>
          </p:cNvSpPr>
          <p:nvPr>
            <p:ph type="body" idx="1"/>
          </p:nvPr>
        </p:nvSpPr>
        <p:spPr/>
        <p:txBody>
          <a:bodyPr/>
          <a:lstStyle/>
          <a:p>
            <a:r>
              <a:rPr lang="en-US" sz="1400" dirty="0"/>
              <a:t>Proposal for </a:t>
            </a:r>
            <a:r>
              <a:rPr lang="en-US" sz="1400" dirty="0" err="1"/>
              <a:t>N</a:t>
            </a:r>
            <a:r>
              <a:rPr lang="en-US" sz="1400" baseline="-25000" dirty="0" err="1"/>
              <a:t>sts</a:t>
            </a:r>
            <a:r>
              <a:rPr lang="en-US" sz="1400" dirty="0"/>
              <a:t>=1</a:t>
            </a:r>
          </a:p>
          <a:p>
            <a:endParaRPr lang="en-US" sz="1400" dirty="0"/>
          </a:p>
          <a:p>
            <a:endParaRPr lang="en-US" sz="1400" dirty="0"/>
          </a:p>
          <a:p>
            <a:endParaRPr lang="en-US" sz="1400" dirty="0"/>
          </a:p>
          <a:p>
            <a:endParaRPr lang="en-US" sz="1400" dirty="0"/>
          </a:p>
          <a:p>
            <a:endParaRPr lang="en-US" sz="1400" dirty="0" smtClean="0"/>
          </a:p>
          <a:p>
            <a:endParaRPr lang="en-US" sz="1400" dirty="0"/>
          </a:p>
          <a:p>
            <a:endParaRPr lang="en-US" sz="1400" dirty="0" smtClean="0"/>
          </a:p>
          <a:p>
            <a:r>
              <a:rPr lang="en-US" sz="1400" dirty="0" smtClean="0"/>
              <a:t>STBC </a:t>
            </a:r>
            <a:r>
              <a:rPr lang="en-US" sz="1400" dirty="0"/>
              <a:t>proposal for </a:t>
            </a:r>
            <a:r>
              <a:rPr lang="en-US" sz="1400" dirty="0" err="1" smtClean="0"/>
              <a:t>N</a:t>
            </a:r>
            <a:r>
              <a:rPr lang="en-US" sz="1400" baseline="-25000" dirty="0" err="1" smtClean="0"/>
              <a:t>sts</a:t>
            </a:r>
            <a:r>
              <a:rPr lang="en-US" sz="1400" dirty="0" smtClean="0"/>
              <a:t>=2 (cover even tones)</a:t>
            </a:r>
            <a:endParaRPr lang="en-US" sz="140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3684199228"/>
              </p:ext>
            </p:extLst>
          </p:nvPr>
        </p:nvGraphicFramePr>
        <p:xfrm>
          <a:off x="533400" y="2661795"/>
          <a:ext cx="8305800" cy="843405"/>
        </p:xfrm>
        <a:graphic>
          <a:graphicData uri="http://schemas.openxmlformats.org/drawingml/2006/table">
            <a:tbl>
              <a:tblPr>
                <a:tableStyleId>{5C22544A-7EE6-4342-B048-85BDC9FD1C3A}</a:tableStyleId>
              </a:tblPr>
              <a:tblGrid>
                <a:gridCol w="1828800"/>
                <a:gridCol w="533400"/>
                <a:gridCol w="457200"/>
                <a:gridCol w="457200"/>
                <a:gridCol w="457200"/>
                <a:gridCol w="457200"/>
                <a:gridCol w="457200"/>
                <a:gridCol w="457200"/>
                <a:gridCol w="457200"/>
                <a:gridCol w="457200"/>
                <a:gridCol w="457200"/>
                <a:gridCol w="457200"/>
                <a:gridCol w="457200"/>
                <a:gridCol w="457200"/>
                <a:gridCol w="457200"/>
              </a:tblGrid>
              <a:tr h="166560">
                <a:tc>
                  <a:txBody>
                    <a:bodyPr/>
                    <a:lstStyle/>
                    <a:p>
                      <a:pPr marL="0" marR="0" algn="ctr">
                        <a:spcBef>
                          <a:spcPts val="0"/>
                        </a:spcBef>
                        <a:spcAft>
                          <a:spcPts val="0"/>
                        </a:spcAft>
                      </a:pPr>
                      <a:r>
                        <a:rPr lang="en-US" sz="1000" b="1" kern="0" baseline="0" dirty="0" smtClean="0">
                          <a:solidFill>
                            <a:schemeClr val="dk1"/>
                          </a:solidFill>
                          <a:latin typeface="+mn-lt"/>
                          <a:ea typeface="宋体"/>
                          <a:cs typeface="Times New Roman"/>
                        </a:rPr>
                        <a:t>Pilot  </a:t>
                      </a:r>
                      <a:r>
                        <a:rPr lang="en-US" sz="1000" b="1" kern="0" baseline="0" dirty="0" err="1" smtClean="0">
                          <a:solidFill>
                            <a:schemeClr val="dk1"/>
                          </a:solidFill>
                          <a:latin typeface="+mn-lt"/>
                          <a:ea typeface="宋体"/>
                          <a:cs typeface="Times New Roman"/>
                        </a:rPr>
                        <a:t>Idx</a:t>
                      </a:r>
                      <a:r>
                        <a:rPr lang="en-US" sz="1000" b="1" kern="0" baseline="0" dirty="0" smtClean="0">
                          <a:solidFill>
                            <a:schemeClr val="dk1"/>
                          </a:solidFill>
                          <a:latin typeface="+mn-lt"/>
                          <a:ea typeface="宋体"/>
                          <a:cs typeface="Times New Roman"/>
                        </a:rPr>
                        <a:t>\</a:t>
                      </a:r>
                      <a:r>
                        <a:rPr lang="en-US" sz="1000" b="1" kern="0" dirty="0" smtClean="0">
                          <a:solidFill>
                            <a:schemeClr val="tx1"/>
                          </a:solidFill>
                          <a:latin typeface="+mn-lt"/>
                          <a:ea typeface="宋体"/>
                          <a:cs typeface="Times New Roman"/>
                        </a:rPr>
                        <a:t>Pattern </a:t>
                      </a:r>
                      <a:r>
                        <a:rPr lang="en-US" sz="1000" b="1" kern="0" dirty="0" err="1" smtClean="0">
                          <a:solidFill>
                            <a:schemeClr val="tx1"/>
                          </a:solidFill>
                          <a:latin typeface="+mn-lt"/>
                          <a:ea typeface="宋体"/>
                          <a:cs typeface="Times New Roman"/>
                        </a:rPr>
                        <a:t>Idx</a:t>
                      </a:r>
                      <a:endParaRPr lang="en-US" sz="1000" b="1" kern="0" baseline="0" dirty="0" smtClean="0">
                        <a:solidFill>
                          <a:schemeClr val="dk1"/>
                        </a:solidFill>
                        <a:latin typeface="+mn-lt"/>
                        <a:ea typeface="宋体"/>
                        <a:cs typeface="Times New Roman"/>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1100" b="1" dirty="0" smtClean="0"/>
                        <a:t>0</a:t>
                      </a:r>
                      <a:endParaRPr lang="en-US" sz="1100" b="1"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0</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-28</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-20</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-22</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-27</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-23</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-19</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-15</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-25</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-21</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-17</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1</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-8</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-10</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-11</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-7</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-3</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-13</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-9</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-5</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2</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12</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10</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5</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9</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13</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17</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3</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7</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3</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20</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24</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14</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22</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21</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25</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23</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27</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11</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15</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19</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093797914"/>
              </p:ext>
            </p:extLst>
          </p:nvPr>
        </p:nvGraphicFramePr>
        <p:xfrm>
          <a:off x="2133600" y="4795395"/>
          <a:ext cx="5105400" cy="843405"/>
        </p:xfrm>
        <a:graphic>
          <a:graphicData uri="http://schemas.openxmlformats.org/drawingml/2006/table">
            <a:tbl>
              <a:tblPr>
                <a:tableStyleId>{5C22544A-7EE6-4342-B048-85BDC9FD1C3A}</a:tableStyleId>
              </a:tblPr>
              <a:tblGrid>
                <a:gridCol w="1828800"/>
                <a:gridCol w="533400"/>
                <a:gridCol w="457200"/>
                <a:gridCol w="457200"/>
                <a:gridCol w="457200"/>
                <a:gridCol w="457200"/>
                <a:gridCol w="457200"/>
                <a:gridCol w="457200"/>
              </a:tblGrid>
              <a:tr h="166560">
                <a:tc>
                  <a:txBody>
                    <a:bodyPr/>
                    <a:lstStyle/>
                    <a:p>
                      <a:pPr marL="0" marR="0" algn="ctr">
                        <a:spcBef>
                          <a:spcPts val="0"/>
                        </a:spcBef>
                        <a:spcAft>
                          <a:spcPts val="0"/>
                        </a:spcAft>
                      </a:pPr>
                      <a:r>
                        <a:rPr lang="en-US" sz="1000" b="1" kern="0" baseline="0" dirty="0" smtClean="0">
                          <a:solidFill>
                            <a:schemeClr val="dk1"/>
                          </a:solidFill>
                          <a:latin typeface="+mn-lt"/>
                          <a:ea typeface="宋体"/>
                          <a:cs typeface="Times New Roman"/>
                        </a:rPr>
                        <a:t>Pilot   </a:t>
                      </a:r>
                      <a:r>
                        <a:rPr lang="en-US" sz="1000" b="1" kern="0" baseline="0" dirty="0" err="1" smtClean="0">
                          <a:solidFill>
                            <a:schemeClr val="dk1"/>
                          </a:solidFill>
                          <a:latin typeface="+mn-lt"/>
                          <a:ea typeface="宋体"/>
                          <a:cs typeface="Times New Roman"/>
                        </a:rPr>
                        <a:t>Idx</a:t>
                      </a:r>
                      <a:r>
                        <a:rPr lang="en-US" sz="1000" b="1" kern="0" dirty="0" smtClean="0">
                          <a:solidFill>
                            <a:schemeClr val="tx1"/>
                          </a:solidFill>
                          <a:latin typeface="+mn-lt"/>
                          <a:ea typeface="宋体"/>
                          <a:cs typeface="Times New Roman"/>
                        </a:rPr>
                        <a:t>\Pattern</a:t>
                      </a:r>
                      <a:r>
                        <a:rPr lang="en-US" sz="1000" b="1" kern="0" baseline="0" dirty="0" smtClean="0">
                          <a:solidFill>
                            <a:schemeClr val="tx1"/>
                          </a:solidFill>
                          <a:latin typeface="+mn-lt"/>
                          <a:ea typeface="宋体"/>
                          <a:cs typeface="Times New Roman"/>
                        </a:rPr>
                        <a:t> </a:t>
                      </a:r>
                      <a:r>
                        <a:rPr lang="en-US" sz="1000" b="1" kern="0" dirty="0" smtClean="0">
                          <a:solidFill>
                            <a:schemeClr val="tx1"/>
                          </a:solidFill>
                          <a:latin typeface="+mn-lt"/>
                          <a:ea typeface="宋体"/>
                          <a:cs typeface="Times New Roman"/>
                        </a:rPr>
                        <a:t> </a:t>
                      </a:r>
                      <a:r>
                        <a:rPr lang="en-US" sz="1000" b="1" kern="0" dirty="0" err="1" smtClean="0">
                          <a:solidFill>
                            <a:schemeClr val="tx1"/>
                          </a:solidFill>
                          <a:latin typeface="+mn-lt"/>
                          <a:ea typeface="宋体"/>
                          <a:cs typeface="Times New Roman"/>
                        </a:rPr>
                        <a:t>Idx</a:t>
                      </a:r>
                      <a:endParaRPr lang="en-US" sz="1000" b="1" kern="0" baseline="0" dirty="0" smtClean="0">
                        <a:solidFill>
                          <a:schemeClr val="dk1"/>
                        </a:solidFill>
                        <a:latin typeface="+mn-lt"/>
                        <a:ea typeface="宋体"/>
                        <a:cs typeface="Times New Roman"/>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1100" b="1" dirty="0" smtClean="0"/>
                        <a:t>0</a:t>
                      </a:r>
                      <a:endParaRPr lang="en-US" sz="1100" b="1"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smtClean="0">
                          <a:solidFill>
                            <a:srgbClr val="000000"/>
                          </a:solidFill>
                          <a:effectLst/>
                          <a:latin typeface="Calibri"/>
                        </a:rPr>
                        <a:t>1</a:t>
                      </a:r>
                      <a:endParaRPr lang="en-US" sz="11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100" b="1" i="0" u="none" strike="noStrike" dirty="0">
                          <a:solidFill>
                            <a:srgbClr val="000000"/>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0</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-28</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-20</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-22</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1</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-8</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-14</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-10</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2</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4</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6</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10</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6560">
                <a:tc>
                  <a:txBody>
                    <a:bodyPr/>
                    <a:lstStyle/>
                    <a:p>
                      <a:pPr algn="ctr" fontAlgn="b"/>
                      <a:r>
                        <a:rPr lang="en-US" sz="1000" b="1" i="0" u="none" strike="noStrike" dirty="0" smtClean="0">
                          <a:solidFill>
                            <a:srgbClr val="000000"/>
                          </a:solidFill>
                          <a:effectLst/>
                          <a:latin typeface="Calibri"/>
                        </a:rPr>
                        <a:t>3</a:t>
                      </a:r>
                      <a:endParaRPr lang="en-US" sz="1000" b="1"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20</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24</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26</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14</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a:effectLst/>
                        </a:rPr>
                        <a:t>18</a:t>
                      </a:r>
                      <a:endParaRPr lang="en-US" sz="1000" b="0" i="0" u="none" strike="noStrike">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000" u="none" strike="noStrike" dirty="0">
                          <a:effectLst/>
                        </a:rPr>
                        <a:t>22</a:t>
                      </a:r>
                      <a:endParaRPr lang="en-US" sz="1000" b="0" i="0" u="none" strike="noStrike" dirty="0">
                        <a:solidFill>
                          <a:srgbClr val="000000"/>
                        </a:solidFill>
                        <a:effectLst/>
                        <a:latin typeface="Calibri"/>
                      </a:endParaRPr>
                    </a:p>
                  </a:txBody>
                  <a:tcPr marL="8328" marR="8328" marT="832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384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a:t>Proposed Design - </a:t>
            </a:r>
            <a:r>
              <a:rPr lang="en-US" sz="2800" dirty="0" smtClean="0"/>
              <a:t>128FFT</a:t>
            </a:r>
          </a:p>
        </p:txBody>
      </p:sp>
      <p:sp>
        <p:nvSpPr>
          <p:cNvPr id="6149" name="Rectangle 3"/>
          <p:cNvSpPr>
            <a:spLocks noGrp="1" noChangeArrowheads="1"/>
          </p:cNvSpPr>
          <p:nvPr>
            <p:ph type="body" idx="1"/>
          </p:nvPr>
        </p:nvSpPr>
        <p:spPr/>
        <p:txBody>
          <a:bodyPr/>
          <a:lstStyle/>
          <a:p>
            <a:r>
              <a:rPr lang="en-US" sz="1400" dirty="0"/>
              <a:t>Proposal for </a:t>
            </a:r>
            <a:r>
              <a:rPr lang="en-US" sz="1400" dirty="0" err="1"/>
              <a:t>N</a:t>
            </a:r>
            <a:r>
              <a:rPr lang="en-US" sz="1400" baseline="-25000" dirty="0" err="1"/>
              <a:t>sts</a:t>
            </a:r>
            <a:r>
              <a:rPr lang="en-US" sz="1400" dirty="0"/>
              <a:t>=1</a:t>
            </a:r>
          </a:p>
          <a:p>
            <a:endParaRPr lang="en-US" sz="1400" dirty="0"/>
          </a:p>
          <a:p>
            <a:endParaRPr lang="en-US" sz="1400" dirty="0"/>
          </a:p>
          <a:p>
            <a:endParaRPr lang="en-US" sz="1400" dirty="0"/>
          </a:p>
          <a:p>
            <a:endParaRPr lang="en-US" sz="1400" dirty="0"/>
          </a:p>
          <a:p>
            <a:endParaRPr lang="en-US" sz="1400" dirty="0" smtClean="0"/>
          </a:p>
          <a:p>
            <a:endParaRPr lang="en-US" sz="1400" dirty="0"/>
          </a:p>
          <a:p>
            <a:endParaRPr lang="en-US" sz="1400" dirty="0" smtClean="0"/>
          </a:p>
          <a:p>
            <a:r>
              <a:rPr lang="en-US" sz="1400" dirty="0" smtClean="0"/>
              <a:t>STBC </a:t>
            </a:r>
            <a:r>
              <a:rPr lang="en-US" sz="1400" dirty="0"/>
              <a:t>proposal for </a:t>
            </a:r>
            <a:r>
              <a:rPr lang="en-US" sz="1400" dirty="0" err="1" smtClean="0"/>
              <a:t>N</a:t>
            </a:r>
            <a:r>
              <a:rPr lang="en-US" sz="1400" baseline="-25000" dirty="0" err="1" smtClean="0"/>
              <a:t>sts</a:t>
            </a:r>
            <a:r>
              <a:rPr lang="en-US" sz="1400" dirty="0" smtClean="0"/>
              <a:t>=2 </a:t>
            </a:r>
            <a:r>
              <a:rPr lang="en-US" sz="1400" dirty="0"/>
              <a:t>(cover even tones)</a:t>
            </a:r>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1533767651"/>
              </p:ext>
            </p:extLst>
          </p:nvPr>
        </p:nvGraphicFramePr>
        <p:xfrm>
          <a:off x="2076170" y="2438400"/>
          <a:ext cx="6077230" cy="1552188"/>
        </p:xfrm>
        <a:graphic>
          <a:graphicData uri="http://schemas.openxmlformats.org/drawingml/2006/table">
            <a:tbl>
              <a:tblPr/>
              <a:tblGrid>
                <a:gridCol w="1090808"/>
                <a:gridCol w="265292"/>
                <a:gridCol w="265292"/>
                <a:gridCol w="257605"/>
                <a:gridCol w="257605"/>
                <a:gridCol w="255295"/>
                <a:gridCol w="236537"/>
                <a:gridCol w="265292"/>
                <a:gridCol w="265292"/>
                <a:gridCol w="265292"/>
                <a:gridCol w="265292"/>
                <a:gridCol w="265292"/>
                <a:gridCol w="265292"/>
                <a:gridCol w="265292"/>
                <a:gridCol w="265292"/>
                <a:gridCol w="265292"/>
                <a:gridCol w="265292"/>
                <a:gridCol w="265292"/>
                <a:gridCol w="265292"/>
                <a:gridCol w="265292"/>
              </a:tblGrid>
              <a:tr h="403082">
                <a:tc>
                  <a:txBody>
                    <a:bodyPr/>
                    <a:lstStyle/>
                    <a:p>
                      <a:pPr marL="0" marR="0" algn="ctr">
                        <a:spcBef>
                          <a:spcPts val="0"/>
                        </a:spcBef>
                        <a:spcAft>
                          <a:spcPts val="0"/>
                        </a:spcAft>
                      </a:pPr>
                      <a:r>
                        <a:rPr lang="en-US" sz="800" b="1" kern="0" baseline="0" dirty="0" smtClean="0">
                          <a:latin typeface="+mj-lt"/>
                          <a:ea typeface="宋体"/>
                          <a:cs typeface="Times New Roman"/>
                        </a:rPr>
                        <a:t> Pilot </a:t>
                      </a:r>
                      <a:r>
                        <a:rPr lang="en-US" sz="800" b="1" kern="0" baseline="0" dirty="0" err="1" smtClean="0">
                          <a:latin typeface="+mj-lt"/>
                          <a:ea typeface="宋体"/>
                          <a:cs typeface="Times New Roman"/>
                        </a:rPr>
                        <a:t>Idx</a:t>
                      </a:r>
                      <a:r>
                        <a:rPr lang="en-US" sz="800" b="1" kern="0" baseline="0" dirty="0" smtClean="0">
                          <a:latin typeface="+mj-lt"/>
                          <a:ea typeface="宋体"/>
                          <a:cs typeface="Times New Roman"/>
                        </a:rPr>
                        <a:t>\</a:t>
                      </a:r>
                      <a:r>
                        <a:rPr lang="en-US" sz="800" b="1" kern="0" dirty="0" smtClean="0">
                          <a:solidFill>
                            <a:schemeClr val="tx1"/>
                          </a:solidFill>
                          <a:latin typeface="+mn-lt"/>
                          <a:ea typeface="宋体"/>
                          <a:cs typeface="Times New Roman"/>
                        </a:rPr>
                        <a:t>Pattern </a:t>
                      </a:r>
                      <a:r>
                        <a:rPr lang="en-US" sz="800" b="1" kern="0" dirty="0" err="1" smtClean="0">
                          <a:solidFill>
                            <a:schemeClr val="tx1"/>
                          </a:solidFill>
                          <a:latin typeface="+mn-lt"/>
                          <a:ea typeface="宋体"/>
                          <a:cs typeface="Times New Roman"/>
                        </a:rPr>
                        <a:t>Idx</a:t>
                      </a:r>
                      <a:endParaRPr lang="en-US" sz="800" b="1" kern="0" baseline="0" dirty="0" smtClean="0">
                        <a:latin typeface="+mj-lt"/>
                        <a:ea typeface="宋体"/>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0</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2</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3</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4</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5</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6</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7</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8</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9</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10</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11</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12</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13</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14</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15</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16</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17</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000" b="1" dirty="0" smtClean="0">
                          <a:latin typeface="Times New Roman"/>
                          <a:ea typeface="Times New Roman"/>
                          <a:cs typeface="Times New Roman"/>
                        </a:rPr>
                        <a:t>18</a:t>
                      </a:r>
                      <a:endParaRPr lang="en-US" sz="3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06518">
                <a:tc>
                  <a:txBody>
                    <a:bodyPr/>
                    <a:lstStyle/>
                    <a:p>
                      <a:pPr marL="0" marR="0" algn="ctr">
                        <a:spcBef>
                          <a:spcPts val="0"/>
                        </a:spcBef>
                        <a:spcAft>
                          <a:spcPts val="0"/>
                        </a:spcAft>
                      </a:pPr>
                      <a:r>
                        <a:rPr lang="en-US" sz="1000" b="1" dirty="0" smtClean="0">
                          <a:latin typeface="Times New Roman"/>
                          <a:ea typeface="Times New Roman"/>
                          <a:cs typeface="Times New Roman"/>
                        </a:rPr>
                        <a:t>0</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22225">
                <a:tc>
                  <a:txBody>
                    <a:bodyPr/>
                    <a:lstStyle/>
                    <a:p>
                      <a:pPr marL="0" marR="0" algn="ctr">
                        <a:spcBef>
                          <a:spcPts val="0"/>
                        </a:spcBef>
                        <a:spcAft>
                          <a:spcPts val="0"/>
                        </a:spcAft>
                      </a:pPr>
                      <a:r>
                        <a:rPr lang="en-US" sz="1000" b="1" dirty="0" smtClean="0">
                          <a:latin typeface="Times New Roman"/>
                          <a:ea typeface="Times New Roman"/>
                          <a:cs typeface="Times New Roman"/>
                        </a:rPr>
                        <a:t>1</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1732">
                <a:tc>
                  <a:txBody>
                    <a:bodyPr/>
                    <a:lstStyle/>
                    <a:p>
                      <a:pPr marL="0" marR="0" algn="ctr">
                        <a:spcBef>
                          <a:spcPts val="0"/>
                        </a:spcBef>
                        <a:spcAft>
                          <a:spcPts val="0"/>
                        </a:spcAft>
                      </a:pPr>
                      <a:r>
                        <a:rPr lang="en-US" sz="1000" b="1" dirty="0" smtClean="0">
                          <a:latin typeface="Times New Roman"/>
                          <a:ea typeface="Times New Roman"/>
                          <a:cs typeface="Times New Roman"/>
                        </a:rPr>
                        <a:t>2</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86146">
                <a:tc>
                  <a:txBody>
                    <a:bodyPr/>
                    <a:lstStyle/>
                    <a:p>
                      <a:pPr marL="0" marR="0" algn="ctr">
                        <a:spcBef>
                          <a:spcPts val="0"/>
                        </a:spcBef>
                        <a:spcAft>
                          <a:spcPts val="0"/>
                        </a:spcAft>
                      </a:pPr>
                      <a:r>
                        <a:rPr lang="en-US" sz="1000" b="1" dirty="0" smtClean="0">
                          <a:latin typeface="Times New Roman"/>
                          <a:ea typeface="Times New Roman"/>
                          <a:cs typeface="Times New Roman"/>
                        </a:rPr>
                        <a:t>3</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86146">
                <a:tc>
                  <a:txBody>
                    <a:bodyPr/>
                    <a:lstStyle/>
                    <a:p>
                      <a:pPr marL="0" marR="0" algn="ctr">
                        <a:spcBef>
                          <a:spcPts val="0"/>
                        </a:spcBef>
                        <a:spcAft>
                          <a:spcPts val="0"/>
                        </a:spcAft>
                      </a:pPr>
                      <a:r>
                        <a:rPr lang="en-US" sz="1000" b="1" dirty="0" smtClean="0">
                          <a:latin typeface="Times New Roman"/>
                          <a:ea typeface="Times New Roman"/>
                          <a:cs typeface="Times New Roman"/>
                        </a:rPr>
                        <a:t>4</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86146">
                <a:tc>
                  <a:txBody>
                    <a:bodyPr/>
                    <a:lstStyle/>
                    <a:p>
                      <a:pPr marL="0" marR="0" algn="ctr">
                        <a:spcBef>
                          <a:spcPts val="0"/>
                        </a:spcBef>
                        <a:spcAft>
                          <a:spcPts val="0"/>
                        </a:spcAft>
                      </a:pPr>
                      <a:r>
                        <a:rPr lang="en-US" sz="1000" b="1" dirty="0" smtClean="0">
                          <a:latin typeface="Times New Roman"/>
                          <a:ea typeface="Times New Roman"/>
                          <a:cs typeface="Times New Roman"/>
                        </a:rPr>
                        <a:t>5</a:t>
                      </a:r>
                      <a:endParaRPr lang="en-US" sz="10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a:solidFill>
                            <a:schemeClr val="tx1"/>
                          </a:solidFill>
                          <a:latin typeface="Arial"/>
                        </a:rPr>
                        <a:t>31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000" b="0" i="0" u="none" strike="noStrike" dirty="0">
                          <a:solidFill>
                            <a:schemeClr val="tx1"/>
                          </a:solidFill>
                          <a:latin typeface="Arial"/>
                        </a:rPr>
                        <a:t>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886420114"/>
              </p:ext>
            </p:extLst>
          </p:nvPr>
        </p:nvGraphicFramePr>
        <p:xfrm>
          <a:off x="2667000" y="4678680"/>
          <a:ext cx="5181600" cy="1417320"/>
        </p:xfrm>
        <a:graphic>
          <a:graphicData uri="http://schemas.openxmlformats.org/drawingml/2006/table">
            <a:tbl>
              <a:tblPr/>
              <a:tblGrid>
                <a:gridCol w="1187450"/>
                <a:gridCol w="404813"/>
                <a:gridCol w="404813"/>
                <a:gridCol w="393081"/>
                <a:gridCol w="393081"/>
                <a:gridCol w="389555"/>
                <a:gridCol w="389555"/>
                <a:gridCol w="404813"/>
                <a:gridCol w="404813"/>
                <a:gridCol w="404813"/>
                <a:gridCol w="404813"/>
              </a:tblGrid>
              <a:tr h="271420">
                <a:tc>
                  <a:txBody>
                    <a:bodyPr/>
                    <a:lstStyle/>
                    <a:p>
                      <a:pPr marL="0" marR="0" algn="ctr">
                        <a:spcBef>
                          <a:spcPts val="0"/>
                        </a:spcBef>
                        <a:spcAft>
                          <a:spcPts val="0"/>
                        </a:spcAft>
                      </a:pPr>
                      <a:r>
                        <a:rPr lang="en-US" sz="1050" b="1" kern="0" baseline="0" dirty="0" smtClean="0">
                          <a:latin typeface="+mj-lt"/>
                          <a:ea typeface="宋体"/>
                          <a:cs typeface="Times New Roman"/>
                        </a:rPr>
                        <a:t>Pilot </a:t>
                      </a:r>
                      <a:r>
                        <a:rPr lang="en-US" sz="1050" b="1" kern="0" baseline="0" dirty="0" err="1" smtClean="0">
                          <a:latin typeface="+mj-lt"/>
                          <a:ea typeface="宋体"/>
                          <a:cs typeface="Times New Roman"/>
                        </a:rPr>
                        <a:t>Idx</a:t>
                      </a:r>
                      <a:r>
                        <a:rPr lang="en-US" sz="1050" b="1" kern="0" dirty="0" smtClean="0">
                          <a:solidFill>
                            <a:schemeClr val="tx1"/>
                          </a:solidFill>
                          <a:latin typeface="+mn-lt"/>
                          <a:ea typeface="宋体"/>
                          <a:cs typeface="Times New Roman"/>
                        </a:rPr>
                        <a:t>\Pattern </a:t>
                      </a:r>
                      <a:r>
                        <a:rPr lang="en-US" sz="1050" b="1" kern="0" dirty="0" err="1" smtClean="0">
                          <a:solidFill>
                            <a:schemeClr val="tx1"/>
                          </a:solidFill>
                          <a:latin typeface="+mn-lt"/>
                          <a:ea typeface="宋体"/>
                          <a:cs typeface="Times New Roman"/>
                        </a:rPr>
                        <a:t>Idx</a:t>
                      </a:r>
                      <a:endParaRPr lang="en-US" sz="1050" b="1" kern="0" baseline="0" dirty="0" smtClean="0">
                        <a:latin typeface="+mj-lt"/>
                        <a:ea typeface="宋体"/>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0</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1</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2</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3</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4</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5</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6</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7</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8</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200" b="1" dirty="0" smtClean="0">
                          <a:latin typeface="Times New Roman"/>
                          <a:ea typeface="Times New Roman"/>
                          <a:cs typeface="Times New Roman"/>
                        </a:rPr>
                        <a:t>9</a:t>
                      </a:r>
                      <a:endParaRPr lang="en-US" sz="600"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0</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1</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smtClean="0">
                          <a:solidFill>
                            <a:schemeClr val="tx1"/>
                          </a:solidFill>
                          <a:effectLst/>
                          <a:latin typeface="Arial"/>
                        </a:rPr>
                        <a:t>-58 </a:t>
                      </a:r>
                      <a:endParaRPr lang="en-US" sz="1100" b="0" i="0" u="none" strike="noStrike" dirty="0">
                        <a:solidFill>
                          <a:schemeClr val="tx1"/>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2</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chemeClr val="tx1"/>
                          </a:solidFill>
                          <a:effectLst/>
                          <a:latin typeface="Arial"/>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3</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chemeClr val="tx1"/>
                          </a:solidFill>
                          <a:effectLst/>
                          <a:latin typeface="Arial"/>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4</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smtClean="0">
                          <a:solidFill>
                            <a:schemeClr val="tx1"/>
                          </a:solidFill>
                          <a:effectLst/>
                          <a:latin typeface="Arial"/>
                        </a:rPr>
                        <a:t>58 </a:t>
                      </a:r>
                      <a:endParaRPr lang="en-US" sz="1100" b="0" i="0" u="none" strike="noStrike" dirty="0">
                        <a:solidFill>
                          <a:schemeClr val="tx1"/>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7453">
                <a:tc>
                  <a:txBody>
                    <a:bodyPr/>
                    <a:lstStyle/>
                    <a:p>
                      <a:pPr marL="0" marR="0" algn="ctr">
                        <a:spcBef>
                          <a:spcPts val="0"/>
                        </a:spcBef>
                        <a:spcAft>
                          <a:spcPts val="0"/>
                        </a:spcAft>
                      </a:pPr>
                      <a:r>
                        <a:rPr lang="en-US" sz="1200" b="1" dirty="0" smtClean="0">
                          <a:latin typeface="Times New Roman"/>
                          <a:ea typeface="Times New Roman"/>
                          <a:cs typeface="Times New Roman"/>
                        </a:rPr>
                        <a:t>5</a:t>
                      </a:r>
                      <a:endParaRPr lang="en-US" sz="1200" b="1" dirty="0">
                        <a:latin typeface="Times New Roman"/>
                        <a:ea typeface="Times New Roman"/>
                        <a:cs typeface="Times New Roman"/>
                      </a:endParaRPr>
                    </a:p>
                  </a:txBody>
                  <a:tcPr marL="49205" marR="49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Arial"/>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effectLst/>
                          <a:latin typeface="Arial"/>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384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a:t>Proposed Design - </a:t>
            </a:r>
            <a:r>
              <a:rPr lang="en-US" sz="2800" dirty="0" smtClean="0"/>
              <a:t>256FFT</a:t>
            </a:r>
          </a:p>
        </p:txBody>
      </p:sp>
      <p:sp>
        <p:nvSpPr>
          <p:cNvPr id="6149" name="Rectangle 3"/>
          <p:cNvSpPr>
            <a:spLocks noGrp="1" noChangeArrowheads="1"/>
          </p:cNvSpPr>
          <p:nvPr>
            <p:ph type="body" idx="1"/>
          </p:nvPr>
        </p:nvSpPr>
        <p:spPr>
          <a:xfrm>
            <a:off x="685800" y="1752600"/>
            <a:ext cx="7772400" cy="4572000"/>
          </a:xfrm>
        </p:spPr>
        <p:txBody>
          <a:bodyPr/>
          <a:lstStyle/>
          <a:p>
            <a:r>
              <a:rPr lang="en-US" sz="1400" dirty="0"/>
              <a:t>Proposal for </a:t>
            </a:r>
            <a:r>
              <a:rPr lang="en-US" sz="1400" dirty="0" err="1" smtClean="0"/>
              <a:t>N</a:t>
            </a:r>
            <a:r>
              <a:rPr lang="en-US" sz="1400" baseline="-25000" dirty="0" err="1" smtClean="0"/>
              <a:t>sts</a:t>
            </a:r>
            <a:r>
              <a:rPr lang="en-US" sz="1400" dirty="0" smtClean="0"/>
              <a:t>=1</a:t>
            </a:r>
          </a:p>
          <a:p>
            <a:endParaRPr lang="en-US" sz="1400" dirty="0"/>
          </a:p>
          <a:p>
            <a:endParaRPr lang="en-US" sz="1400" dirty="0"/>
          </a:p>
          <a:p>
            <a:endParaRPr lang="en-US" sz="1400" dirty="0"/>
          </a:p>
          <a:p>
            <a:endParaRPr lang="en-US" sz="1400" dirty="0"/>
          </a:p>
          <a:p>
            <a:endParaRPr lang="en-US" sz="1400" dirty="0"/>
          </a:p>
          <a:p>
            <a:endParaRPr lang="en-US" sz="1400" dirty="0" smtClean="0"/>
          </a:p>
          <a:p>
            <a:endParaRPr lang="en-US" sz="1400" dirty="0"/>
          </a:p>
          <a:p>
            <a:endParaRPr lang="en-US" sz="1400" dirty="0" smtClean="0"/>
          </a:p>
          <a:p>
            <a:r>
              <a:rPr lang="en-US" sz="1400" dirty="0" smtClean="0"/>
              <a:t>STBC </a:t>
            </a:r>
            <a:r>
              <a:rPr lang="en-US" sz="1400" dirty="0"/>
              <a:t>proposal for </a:t>
            </a:r>
            <a:r>
              <a:rPr lang="en-US" sz="1400" dirty="0" err="1" smtClean="0"/>
              <a:t>N</a:t>
            </a:r>
            <a:r>
              <a:rPr lang="en-US" sz="1400" baseline="-25000" dirty="0" err="1" smtClean="0"/>
              <a:t>sts</a:t>
            </a:r>
            <a:r>
              <a:rPr lang="en-US" sz="1400" dirty="0" smtClean="0"/>
              <a:t>=2 </a:t>
            </a:r>
            <a:r>
              <a:rPr lang="en-US" sz="1400" dirty="0"/>
              <a:t>(cover even tones)</a:t>
            </a:r>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3867064246"/>
              </p:ext>
            </p:extLst>
          </p:nvPr>
        </p:nvGraphicFramePr>
        <p:xfrm>
          <a:off x="228585" y="2133600"/>
          <a:ext cx="8610624" cy="1873193"/>
        </p:xfrm>
        <a:graphic>
          <a:graphicData uri="http://schemas.openxmlformats.org/drawingml/2006/table">
            <a:tbl>
              <a:tblPr/>
              <a:tblGrid>
                <a:gridCol w="643200"/>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gridCol w="248982"/>
              </a:tblGrid>
              <a:tr h="203200">
                <a:tc>
                  <a:txBody>
                    <a:bodyPr/>
                    <a:lstStyle/>
                    <a:p>
                      <a:pPr algn="ctr" rtl="0" fontAlgn="ctr"/>
                      <a:r>
                        <a:rPr lang="en-US" sz="800" b="1" i="0" u="none" strike="noStrike" dirty="0">
                          <a:solidFill>
                            <a:srgbClr val="000000"/>
                          </a:solidFill>
                          <a:effectLst/>
                          <a:latin typeface="Times New Roman"/>
                        </a:rPr>
                        <a:t>Pattern </a:t>
                      </a:r>
                      <a:r>
                        <a:rPr lang="en-US" sz="800" b="1" i="0" u="none" strike="noStrike" dirty="0" err="1">
                          <a:solidFill>
                            <a:srgbClr val="000000"/>
                          </a:solidFill>
                          <a:effectLst/>
                          <a:latin typeface="Times New Roman"/>
                        </a:rPr>
                        <a:t>Idx</a:t>
                      </a:r>
                      <a:r>
                        <a:rPr lang="en-US" sz="800" b="1" i="0" u="none" strike="noStrike" dirty="0">
                          <a:solidFill>
                            <a:srgbClr val="000000"/>
                          </a:solidFill>
                          <a:effectLst/>
                          <a:latin typeface="Times New Roman"/>
                        </a:rPr>
                        <a:t>\ Pilot </a:t>
                      </a:r>
                      <a:r>
                        <a:rPr lang="en-US" sz="800" b="1" i="0" u="none" strike="noStrike" dirty="0" err="1">
                          <a:solidFill>
                            <a:srgbClr val="000000"/>
                          </a:solidFill>
                          <a:effectLst/>
                          <a:latin typeface="Times New Roman"/>
                        </a:rPr>
                        <a:t>Idx</a:t>
                      </a:r>
                      <a:endParaRPr lang="en-US" sz="800" b="1" i="0" u="none" strike="noStrike" dirty="0">
                        <a:solidFill>
                          <a:srgbClr val="000000"/>
                        </a:solidFill>
                        <a:effectLst/>
                        <a:latin typeface="Times New Roman"/>
                      </a:endParaRP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800" b="1" dirty="0" smtClean="0"/>
                        <a:t>0</a:t>
                      </a:r>
                      <a:endParaRPr lang="en-US" sz="800" b="1" dirty="0"/>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30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31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ctr"/>
                      <a:r>
                        <a:rPr lang="en-US" sz="800" b="1" i="0" u="none" strike="noStrike" dirty="0" smtClean="0">
                          <a:solidFill>
                            <a:srgbClr val="000000"/>
                          </a:solidFill>
                          <a:effectLst/>
                          <a:latin typeface="Times New Roman"/>
                        </a:rPr>
                        <a:t>0</a:t>
                      </a:r>
                      <a:endParaRPr lang="en-US" sz="800" b="1" i="0" u="none" strike="noStrike" dirty="0">
                        <a:solidFill>
                          <a:srgbClr val="000000"/>
                        </a:solidFill>
                        <a:effectLst/>
                        <a:latin typeface="Times New Roman"/>
                      </a:endParaRP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ctr"/>
                      <a:r>
                        <a:rPr lang="en-US" sz="800" b="1" i="0" u="none" strike="noStrike" dirty="0">
                          <a:solidFill>
                            <a:srgbClr val="000000"/>
                          </a:solidFill>
                          <a:effectLst/>
                          <a:latin typeface="Times New Roman"/>
                        </a:rPr>
                        <a:t>1</a:t>
                      </a: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64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69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79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73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3200">
                <a:tc>
                  <a:txBody>
                    <a:bodyPr/>
                    <a:lstStyle/>
                    <a:p>
                      <a:pPr algn="ctr" rtl="0" fontAlgn="b"/>
                      <a:r>
                        <a:rPr lang="en-US" sz="800" b="1" i="0" u="none" strike="noStrike" dirty="0">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00281388"/>
              </p:ext>
            </p:extLst>
          </p:nvPr>
        </p:nvGraphicFramePr>
        <p:xfrm>
          <a:off x="1371606" y="4572000"/>
          <a:ext cx="6629394" cy="1669993"/>
        </p:xfrm>
        <a:graphic>
          <a:graphicData uri="http://schemas.openxmlformats.org/drawingml/2006/table">
            <a:tbl>
              <a:tblPr/>
              <a:tblGrid>
                <a:gridCol w="921570"/>
                <a:gridCol w="356739"/>
                <a:gridCol w="356739"/>
                <a:gridCol w="356739"/>
                <a:gridCol w="356739"/>
                <a:gridCol w="356739"/>
                <a:gridCol w="356739"/>
                <a:gridCol w="356739"/>
                <a:gridCol w="356739"/>
                <a:gridCol w="356739"/>
                <a:gridCol w="356739"/>
                <a:gridCol w="356739"/>
                <a:gridCol w="356739"/>
                <a:gridCol w="356739"/>
                <a:gridCol w="356739"/>
                <a:gridCol w="356739"/>
                <a:gridCol w="356739"/>
              </a:tblGrid>
              <a:tr h="177800">
                <a:tc>
                  <a:txBody>
                    <a:bodyPr/>
                    <a:lstStyle/>
                    <a:p>
                      <a:pPr algn="ctr" rtl="0" fontAlgn="ctr"/>
                      <a:r>
                        <a:rPr lang="en-US" sz="800" b="1" i="0" u="none" strike="noStrike" dirty="0" smtClean="0">
                          <a:solidFill>
                            <a:srgbClr val="000000"/>
                          </a:solidFill>
                          <a:effectLst/>
                          <a:latin typeface="Times New Roman"/>
                        </a:rPr>
                        <a:t>Pilot </a:t>
                      </a:r>
                      <a:r>
                        <a:rPr lang="en-US" sz="800" b="1" i="0" u="none" strike="noStrike" dirty="0" err="1">
                          <a:solidFill>
                            <a:srgbClr val="000000"/>
                          </a:solidFill>
                          <a:effectLst/>
                          <a:latin typeface="Times New Roman"/>
                        </a:rPr>
                        <a:t>Idx</a:t>
                      </a:r>
                      <a:r>
                        <a:rPr lang="en-US" sz="800" b="1" i="0" u="none" strike="noStrike" dirty="0">
                          <a:solidFill>
                            <a:srgbClr val="000000"/>
                          </a:solidFill>
                          <a:effectLst/>
                          <a:latin typeface="Times New Roman"/>
                        </a:rPr>
                        <a:t>\ </a:t>
                      </a:r>
                      <a:r>
                        <a:rPr lang="en-US" sz="800" b="1" i="0" u="none" strike="noStrike" dirty="0" smtClean="0">
                          <a:solidFill>
                            <a:srgbClr val="000000"/>
                          </a:solidFill>
                          <a:effectLst/>
                          <a:latin typeface="Times New Roman"/>
                        </a:rPr>
                        <a:t>Pattern</a:t>
                      </a:r>
                      <a:r>
                        <a:rPr lang="en-US" sz="800" b="1" i="0" u="none" strike="noStrike" baseline="0" dirty="0" smtClean="0">
                          <a:solidFill>
                            <a:srgbClr val="000000"/>
                          </a:solidFill>
                          <a:effectLst/>
                          <a:latin typeface="Times New Roman"/>
                        </a:rPr>
                        <a:t> </a:t>
                      </a:r>
                      <a:r>
                        <a:rPr lang="en-US" sz="800" b="1" i="0" u="none" strike="noStrike" dirty="0" err="1" smtClean="0">
                          <a:solidFill>
                            <a:srgbClr val="000000"/>
                          </a:solidFill>
                          <a:effectLst/>
                          <a:latin typeface="Times New Roman"/>
                        </a:rPr>
                        <a:t>Idx</a:t>
                      </a:r>
                      <a:endParaRPr lang="en-US" sz="800" b="1" i="0" u="none" strike="noStrike" dirty="0">
                        <a:solidFill>
                          <a:srgbClr val="000000"/>
                        </a:solidFill>
                        <a:effectLst/>
                        <a:latin typeface="Times New Roman"/>
                      </a:endParaRP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800" b="1" dirty="0" smtClean="0"/>
                        <a:t>0</a:t>
                      </a:r>
                      <a:endParaRPr lang="en-US" sz="800" b="1" dirty="0"/>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9</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11</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1" i="0" u="none" strike="noStrike" dirty="0">
                          <a:solidFill>
                            <a:srgbClr val="000000"/>
                          </a:solidFill>
                          <a:effectLst/>
                          <a:latin typeface="Calibri"/>
                        </a:rPr>
                        <a:t>15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ctr"/>
                      <a:r>
                        <a:rPr lang="en-US" sz="800" b="1" i="0" u="none" strike="noStrike" dirty="0" smtClean="0">
                          <a:solidFill>
                            <a:srgbClr val="000000"/>
                          </a:solidFill>
                          <a:effectLst/>
                          <a:latin typeface="Times New Roman"/>
                        </a:rPr>
                        <a:t>0</a:t>
                      </a:r>
                      <a:endParaRPr lang="en-US" sz="800" b="1" i="0" u="none" strike="noStrike" dirty="0">
                        <a:solidFill>
                          <a:srgbClr val="000000"/>
                        </a:solidFill>
                        <a:effectLst/>
                        <a:latin typeface="Times New Roman"/>
                      </a:endParaRP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-100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ctr"/>
                      <a:r>
                        <a:rPr lang="en-US" sz="800" b="1" i="0" u="none" strike="noStrike" dirty="0">
                          <a:solidFill>
                            <a:srgbClr val="000000"/>
                          </a:solidFill>
                          <a:effectLst/>
                          <a:latin typeface="Times New Roman"/>
                        </a:rPr>
                        <a:t>1</a:t>
                      </a:r>
                    </a:p>
                  </a:txBody>
                  <a:tcPr marL="3753" marR="3753" marT="37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-78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-74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-70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-60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3</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36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5</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38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46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58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48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56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64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68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76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80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88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92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96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77800">
                <a:tc>
                  <a:txBody>
                    <a:bodyPr/>
                    <a:lstStyle/>
                    <a:p>
                      <a:pPr algn="ctr" rtl="0" fontAlgn="b"/>
                      <a:r>
                        <a:rPr lang="en-US" sz="800" b="1" i="0" u="none" strike="noStrike" dirty="0">
                          <a:solidFill>
                            <a:srgbClr val="000000"/>
                          </a:solidFill>
                          <a:effectLst/>
                          <a:latin typeface="Calibri"/>
                        </a:rPr>
                        <a:t>7</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104</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108</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116</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a:solidFill>
                            <a:srgbClr val="000000"/>
                          </a:solidFill>
                          <a:effectLst/>
                          <a:latin typeface="Calibri"/>
                        </a:rPr>
                        <a:t>120</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800" b="0" i="0" u="none" strike="noStrike" dirty="0">
                          <a:solidFill>
                            <a:srgbClr val="000000"/>
                          </a:solidFill>
                          <a:effectLst/>
                          <a:latin typeface="Calibri"/>
                        </a:rPr>
                        <a:t>-122</a:t>
                      </a:r>
                    </a:p>
                  </a:txBody>
                  <a:tcPr marL="3753" marR="3753" marT="375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384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smtClean="0"/>
              <a:t>Modulation of the Traveling Pilots</a:t>
            </a:r>
          </a:p>
        </p:txBody>
      </p:sp>
      <p:sp>
        <p:nvSpPr>
          <p:cNvPr id="6149" name="Rectangle 3"/>
          <p:cNvSpPr>
            <a:spLocks noGrp="1" noChangeArrowheads="1"/>
          </p:cNvSpPr>
          <p:nvPr>
            <p:ph type="body" idx="1"/>
          </p:nvPr>
        </p:nvSpPr>
        <p:spPr/>
        <p:txBody>
          <a:bodyPr/>
          <a:lstStyle/>
          <a:p>
            <a:r>
              <a:rPr lang="en-US" sz="1400" b="0" dirty="0"/>
              <a:t>For single space time stream, travelling pilots in data field are modulated the same way as fixed pilots in data </a:t>
            </a:r>
            <a:r>
              <a:rPr lang="en-US" sz="1400" b="0" dirty="0" smtClean="0"/>
              <a:t>field (with the exception of boosting by a factor of 1.5 as explained in the next page).</a:t>
            </a:r>
            <a:endParaRPr lang="en-US" sz="1400" b="0" dirty="0"/>
          </a:p>
          <a:p>
            <a:endParaRPr lang="en-US" sz="1400" b="0" dirty="0"/>
          </a:p>
          <a:p>
            <a:endParaRPr lang="en-US" sz="1400" b="0" dirty="0"/>
          </a:p>
          <a:p>
            <a:endParaRPr lang="en-US" sz="1400" b="0" dirty="0" smtClean="0"/>
          </a:p>
          <a:p>
            <a:r>
              <a:rPr lang="en-US" sz="1400" b="0" dirty="0" smtClean="0"/>
              <a:t>For </a:t>
            </a:r>
            <a:r>
              <a:rPr lang="en-US" sz="1400" b="0" dirty="0"/>
              <a:t>STBC, the travelling pilots tones across two consecutive data symbols are modulated the same way as the data tones in LTF.</a:t>
            </a:r>
          </a:p>
          <a:p>
            <a:pPr>
              <a:buNone/>
            </a:pPr>
            <a:r>
              <a:rPr lang="en-US" sz="1800" b="0" dirty="0" smtClean="0"/>
              <a:t> </a:t>
            </a:r>
          </a:p>
          <a:p>
            <a:pPr lvl="1"/>
            <a:endParaRPr lang="en-US" sz="1400" b="0" dirty="0" smtClean="0"/>
          </a:p>
          <a:p>
            <a:endParaRPr lang="en-US" sz="18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4279780690"/>
              </p:ext>
            </p:extLst>
          </p:nvPr>
        </p:nvGraphicFramePr>
        <p:xfrm>
          <a:off x="2713038" y="2590800"/>
          <a:ext cx="3686175" cy="457200"/>
        </p:xfrm>
        <a:graphic>
          <a:graphicData uri="http://schemas.openxmlformats.org/presentationml/2006/ole">
            <mc:AlternateContent xmlns:mc="http://schemas.openxmlformats.org/markup-compatibility/2006">
              <mc:Choice xmlns:v="urn:schemas-microsoft-com:vml" Requires="v">
                <p:oleObj spid="_x0000_s57460" name="Equation" r:id="rId4" imgW="2082600" imgH="253800" progId="Equation.DSMT4">
                  <p:embed/>
                </p:oleObj>
              </mc:Choice>
              <mc:Fallback>
                <p:oleObj name="Equation" r:id="rId4" imgW="2082600" imgH="253800" progId="Equation.DSMT4">
                  <p:embed/>
                  <p:pic>
                    <p:nvPicPr>
                      <p:cNvPr id="0" name="Object 1"/>
                      <p:cNvPicPr>
                        <a:picLocks noChangeAspect="1" noChangeArrowheads="1"/>
                      </p:cNvPicPr>
                      <p:nvPr/>
                    </p:nvPicPr>
                    <p:blipFill>
                      <a:blip r:embed="rId5"/>
                      <a:srcRect/>
                      <a:stretch>
                        <a:fillRect/>
                      </a:stretch>
                    </p:blipFill>
                    <p:spPr bwMode="auto">
                      <a:xfrm>
                        <a:off x="2713038" y="2590800"/>
                        <a:ext cx="3686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889845288"/>
              </p:ext>
            </p:extLst>
          </p:nvPr>
        </p:nvGraphicFramePr>
        <p:xfrm>
          <a:off x="688975" y="4191000"/>
          <a:ext cx="8043863" cy="868363"/>
        </p:xfrm>
        <a:graphic>
          <a:graphicData uri="http://schemas.openxmlformats.org/presentationml/2006/ole">
            <mc:AlternateContent xmlns:mc="http://schemas.openxmlformats.org/markup-compatibility/2006">
              <mc:Choice xmlns:v="urn:schemas-microsoft-com:vml" Requires="v">
                <p:oleObj spid="_x0000_s57461" name="Equation" r:id="rId6" imgW="4546440" imgH="482400" progId="Equation.DSMT4">
                  <p:embed/>
                </p:oleObj>
              </mc:Choice>
              <mc:Fallback>
                <p:oleObj name="Equation" r:id="rId6" imgW="4546440" imgH="482400" progId="Equation.DSMT4">
                  <p:embed/>
                  <p:pic>
                    <p:nvPicPr>
                      <p:cNvPr id="0" name="Object 5"/>
                      <p:cNvPicPr>
                        <a:picLocks noChangeAspect="1" noChangeArrowheads="1"/>
                      </p:cNvPicPr>
                      <p:nvPr/>
                    </p:nvPicPr>
                    <p:blipFill>
                      <a:blip r:embed="rId7"/>
                      <a:srcRect/>
                      <a:stretch>
                        <a:fillRect/>
                      </a:stretch>
                    </p:blipFill>
                    <p:spPr bwMode="auto">
                      <a:xfrm>
                        <a:off x="688975" y="4191000"/>
                        <a:ext cx="8043863"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89029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43715</TotalTime>
  <Words>2659</Words>
  <Application>Microsoft Office PowerPoint</Application>
  <PresentationFormat>On-screen Show (4:3)</PresentationFormat>
  <Paragraphs>1314</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802-11-Submission</vt:lpstr>
      <vt:lpstr>Document</vt:lpstr>
      <vt:lpstr>MathType 6.0 Equation</vt:lpstr>
      <vt:lpstr>Traveling Pilots</vt:lpstr>
      <vt:lpstr>PowerPoint Presentation</vt:lpstr>
      <vt:lpstr>PowerPoint Presentation</vt:lpstr>
      <vt:lpstr>Problem Definition and Proposed Solution</vt:lpstr>
      <vt:lpstr>Proposed Design - 32FFT</vt:lpstr>
      <vt:lpstr>Proposed Design - 64FFT</vt:lpstr>
      <vt:lpstr>Proposed Design - 128FFT</vt:lpstr>
      <vt:lpstr>Proposed Design - 256FFT</vt:lpstr>
      <vt:lpstr>Modulation of the Traveling Pilots</vt:lpstr>
      <vt:lpstr>Further Details</vt:lpstr>
      <vt:lpstr>Simulation Results – Pilot Boosting </vt:lpstr>
      <vt:lpstr>Simulation Results – Nsts=1</vt:lpstr>
      <vt:lpstr>Cont. </vt:lpstr>
      <vt:lpstr>Cont. - STBC Nsts=2 </vt:lpstr>
      <vt:lpstr>Cont.  </vt:lpstr>
      <vt:lpstr>Straw Poll </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735</cp:revision>
  <cp:lastPrinted>1998-02-10T13:28:06Z</cp:lastPrinted>
  <dcterms:created xsi:type="dcterms:W3CDTF">2007-05-21T21:00:37Z</dcterms:created>
  <dcterms:modified xsi:type="dcterms:W3CDTF">2012-11-11T01:04:18Z</dcterms:modified>
</cp:coreProperties>
</file>