
<file path=[Content_Types].xml><?xml version="1.0" encoding="utf-8"?>
<Types xmlns="http://schemas.openxmlformats.org/package/2006/content-types">
  <Default Extension="png" ContentType="image/png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3" r:id="rId13"/>
    <p:sldId id="33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Minyoung Park, Intel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Minyoung Park, Intel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Word_Macro-Enabled_Template1.dotm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3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RAW Slot Assignment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2012-11-12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762757"/>
              </p:ext>
            </p:extLst>
          </p:nvPr>
        </p:nvGraphicFramePr>
        <p:xfrm>
          <a:off x="1263650" y="2733675"/>
          <a:ext cx="6732588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Template" r:id="rId4" imgW="8944560" imgH="4748040" progId="Word.TemplateMacroEnabled.12">
                  <p:embed/>
                </p:oleObj>
              </mc:Choice>
              <mc:Fallback>
                <p:oleObj name="Template" r:id="rId4" imgW="8944560" imgH="474804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733675"/>
                        <a:ext cx="6732588" cy="356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47" y="1573886"/>
            <a:ext cx="8305800" cy="4267200"/>
          </a:xfrm>
        </p:spPr>
        <p:txBody>
          <a:bodyPr/>
          <a:lstStyle/>
          <a:p>
            <a:r>
              <a:rPr lang="en-US" sz="1800" dirty="0" smtClean="0"/>
              <a:t>Restricted to paged STAs only </a:t>
            </a:r>
            <a:r>
              <a:rPr lang="en-US" sz="1800" dirty="0"/>
              <a:t>(i.e. AID bit = 1 in TIM IE) </a:t>
            </a:r>
            <a:r>
              <a:rPr lang="en-US" sz="1800" dirty="0" smtClean="0"/>
              <a:t>to access RAW</a:t>
            </a:r>
            <a:endParaRPr lang="en-US" sz="1800" dirty="0"/>
          </a:p>
        </p:txBody>
      </p:sp>
      <p:sp>
        <p:nvSpPr>
          <p:cNvPr id="8" name="직사각형 7"/>
          <p:cNvSpPr/>
          <p:nvPr/>
        </p:nvSpPr>
        <p:spPr bwMode="auto">
          <a:xfrm>
            <a:off x="774932" y="4428710"/>
            <a:ext cx="228600" cy="811096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9"/>
          <p:cNvSpPr/>
          <p:nvPr/>
        </p:nvSpPr>
        <p:spPr bwMode="auto">
          <a:xfrm>
            <a:off x="2742372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0" name="직사각형 10"/>
          <p:cNvSpPr/>
          <p:nvPr/>
        </p:nvSpPr>
        <p:spPr bwMode="auto">
          <a:xfrm>
            <a:off x="3497841" y="4896906"/>
            <a:ext cx="762000" cy="3429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1" name="직사각형 11"/>
          <p:cNvSpPr/>
          <p:nvPr/>
        </p:nvSpPr>
        <p:spPr bwMode="auto">
          <a:xfrm>
            <a:off x="197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4" name="직사각형 14"/>
          <p:cNvSpPr/>
          <p:nvPr/>
        </p:nvSpPr>
        <p:spPr bwMode="auto">
          <a:xfrm>
            <a:off x="8547332" y="4401383"/>
            <a:ext cx="228600" cy="8382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8"/>
          <p:cNvCxnSpPr/>
          <p:nvPr/>
        </p:nvCxnSpPr>
        <p:spPr bwMode="auto">
          <a:xfrm>
            <a:off x="6544530" y="5254331"/>
            <a:ext cx="0" cy="4807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화살표 연결선 19"/>
          <p:cNvCxnSpPr/>
          <p:nvPr/>
        </p:nvCxnSpPr>
        <p:spPr bwMode="auto">
          <a:xfrm>
            <a:off x="1948494" y="5658221"/>
            <a:ext cx="45960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83433" y="5679824"/>
            <a:ext cx="3891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Restricted Access Window (RAW) duration = T</a:t>
            </a:r>
            <a:r>
              <a:rPr lang="en-US" altLang="ko-KR" sz="1400" baseline="-25000" dirty="0" smtClean="0"/>
              <a:t>RAW</a:t>
            </a:r>
            <a:endParaRPr lang="ko-KR" altLang="en-US" sz="1400" baseline="-25000" dirty="0"/>
          </a:p>
        </p:txBody>
      </p:sp>
      <p:sp>
        <p:nvSpPr>
          <p:cNvPr id="19" name="직사각형 32"/>
          <p:cNvSpPr/>
          <p:nvPr/>
        </p:nvSpPr>
        <p:spPr bwMode="auto">
          <a:xfrm>
            <a:off x="4259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cxnSp>
        <p:nvCxnSpPr>
          <p:cNvPr id="26" name="직선 화살표 연결선 19"/>
          <p:cNvCxnSpPr/>
          <p:nvPr/>
        </p:nvCxnSpPr>
        <p:spPr bwMode="auto">
          <a:xfrm>
            <a:off x="2742372" y="5327554"/>
            <a:ext cx="7554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031497" y="5301552"/>
            <a:ext cx="265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Slot duration 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</a:t>
            </a:r>
            <a:r>
              <a:rPr lang="en-US" altLang="ko-KR" sz="1400" baseline="-25000" dirty="0" err="1"/>
              <a:t>s</a:t>
            </a:r>
            <a:r>
              <a:rPr lang="en-US" altLang="ko-KR" sz="1400" baseline="-25000" dirty="0"/>
              <a:t> </a:t>
            </a:r>
            <a:r>
              <a:rPr lang="en-US" altLang="ko-KR" sz="1400" dirty="0" smtClean="0"/>
              <a:t>) = T</a:t>
            </a:r>
            <a:r>
              <a:rPr lang="en-US" altLang="ko-KR" sz="1400" baseline="-25000" dirty="0" smtClean="0"/>
              <a:t>RAW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/ N</a:t>
            </a:r>
            <a:r>
              <a:rPr lang="en-US" altLang="ko-KR" sz="1400" baseline="-25000" dirty="0" smtClean="0"/>
              <a:t>RAW</a:t>
            </a:r>
            <a:endParaRPr lang="ko-KR" altLang="en-US" sz="1400" dirty="0"/>
          </a:p>
        </p:txBody>
      </p:sp>
      <p:cxnSp>
        <p:nvCxnSpPr>
          <p:cNvPr id="28" name="직선 연결선 18"/>
          <p:cNvCxnSpPr/>
          <p:nvPr/>
        </p:nvCxnSpPr>
        <p:spPr bwMode="auto">
          <a:xfrm>
            <a:off x="1973841" y="5254331"/>
            <a:ext cx="0" cy="4807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Left Brace 29"/>
          <p:cNvSpPr/>
          <p:nvPr/>
        </p:nvSpPr>
        <p:spPr bwMode="auto">
          <a:xfrm rot="16200000" flipH="1">
            <a:off x="4115808" y="2303001"/>
            <a:ext cx="303016" cy="4554433"/>
          </a:xfrm>
          <a:prstGeom prst="leftBrace">
            <a:avLst>
              <a:gd name="adj1" fmla="val 48978"/>
              <a:gd name="adj2" fmla="val 18960"/>
            </a:avLst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6"/>
              <p:cNvSpPr txBox="1"/>
              <p:nvPr/>
            </p:nvSpPr>
            <p:spPr>
              <a:xfrm>
                <a:off x="152400" y="3505200"/>
                <a:ext cx="1787028" cy="1030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n-US" altLang="ko-KR" b="1" dirty="0" smtClean="0"/>
                  <a:t>Beacon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TIM IE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RAW Parameter Set IE</a:t>
                </a:r>
              </a:p>
              <a:p>
                <a:pPr marL="628650" lvl="1" indent="-171450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𝑜𝑓𝑓𝑠𝑒𝑡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=3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628650" lvl="1" indent="-171450">
                  <a:buFontTx/>
                  <a:buChar char="-"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31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505200"/>
                <a:ext cx="1787028" cy="10304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 rot="16200000">
            <a:off x="1179142" y="5612122"/>
            <a:ext cx="1146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dirty="0" smtClean="0"/>
              <a:t>RAW Start Time</a:t>
            </a:r>
          </a:p>
          <a:p>
            <a:pPr algn="r"/>
            <a:r>
              <a:rPr lang="en-US" altLang="ko-KR" sz="1100" dirty="0" smtClean="0"/>
              <a:t>(T</a:t>
            </a:r>
            <a:r>
              <a:rPr lang="en-US" altLang="ko-KR" sz="1100" baseline="-25000" dirty="0" smtClean="0"/>
              <a:t>RAW START</a:t>
            </a:r>
            <a:r>
              <a:rPr lang="en-US" altLang="ko-KR" sz="1100" dirty="0" smtClean="0"/>
              <a:t>)</a:t>
            </a:r>
            <a:endParaRPr lang="ko-KR" altLang="en-US" sz="1100" baseline="-25000" dirty="0"/>
          </a:p>
        </p:txBody>
      </p:sp>
      <p:sp>
        <p:nvSpPr>
          <p:cNvPr id="35" name="TextBox 36"/>
          <p:cNvSpPr txBox="1"/>
          <p:nvPr/>
        </p:nvSpPr>
        <p:spPr>
          <a:xfrm>
            <a:off x="2377095" y="4010900"/>
            <a:ext cx="1487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z="1100" dirty="0" smtClean="0"/>
              <a:t>Number of slots </a:t>
            </a:r>
          </a:p>
          <a:p>
            <a:r>
              <a:rPr lang="en-US" altLang="ko-KR" sz="1100" dirty="0" smtClean="0"/>
              <a:t>in the RAW = N</a:t>
            </a:r>
            <a:r>
              <a:rPr lang="en-US" altLang="ko-KR" sz="1100" baseline="-25000" dirty="0" smtClean="0"/>
              <a:t>RAW</a:t>
            </a:r>
            <a:r>
              <a:rPr lang="en-US" altLang="ko-KR" sz="1100" dirty="0" smtClean="0"/>
              <a:t>=6</a:t>
            </a:r>
            <a:endParaRPr lang="ko-KR" altLang="en-US" sz="1100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546332" y="5239583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18"/>
          <p:cNvCxnSpPr/>
          <p:nvPr/>
        </p:nvCxnSpPr>
        <p:spPr bwMode="auto">
          <a:xfrm flipH="1">
            <a:off x="2735841" y="5251354"/>
            <a:ext cx="3446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18"/>
          <p:cNvCxnSpPr/>
          <p:nvPr/>
        </p:nvCxnSpPr>
        <p:spPr bwMode="auto">
          <a:xfrm>
            <a:off x="3497841" y="525135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31210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797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2734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321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34258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3845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578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36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7" name="Rectangle 86"/>
          <p:cNvSpPr/>
          <p:nvPr/>
        </p:nvSpPr>
        <p:spPr bwMode="auto">
          <a:xfrm>
            <a:off x="37297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884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38821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408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345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9932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41869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456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4340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298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44926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513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3018888" y="2057400"/>
            <a:ext cx="171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TIM bitmap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777204" y="2627523"/>
            <a:ext cx="4491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AID:</a:t>
            </a:r>
            <a:endParaRPr lang="ko-KR" altLang="en-US" sz="1000" baseline="-2500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46536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612354" y="2388160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8060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647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49584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9171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51117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70470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52641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222870" y="2418304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239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</a:t>
            </a:r>
            <a:endParaRPr lang="ko-KR" altLang="en-US" sz="1000" baseline="-25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21291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2</a:t>
            </a:r>
            <a:endParaRPr lang="ko-KR" altLang="en-US" sz="1000" baseline="-25000" dirty="0"/>
          </a:p>
        </p:txBody>
      </p:sp>
      <p:sp>
        <p:nvSpPr>
          <p:cNvPr id="124" name="TextBox 36"/>
          <p:cNvSpPr txBox="1"/>
          <p:nvPr/>
        </p:nvSpPr>
        <p:spPr>
          <a:xfrm>
            <a:off x="2050911" y="491446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0</a:t>
            </a:r>
            <a:endParaRPr lang="en-US" altLang="ko-KR" sz="1400" baseline="-250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38857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3</a:t>
            </a:r>
            <a:endParaRPr lang="ko-KR" altLang="en-US" sz="1000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353909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4</a:t>
            </a:r>
            <a:endParaRPr lang="ko-KR" altLang="en-US" sz="1000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368462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5</a:t>
            </a:r>
            <a:endParaRPr lang="ko-KR" altLang="en-US" sz="1000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383514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6</a:t>
            </a:r>
            <a:endParaRPr lang="ko-KR" altLang="en-US" sz="1000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400730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7</a:t>
            </a:r>
            <a:endParaRPr lang="ko-KR" altLang="en-US" sz="10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415782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8</a:t>
            </a:r>
            <a:endParaRPr lang="ko-KR" altLang="en-US" sz="1000" baseline="-25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296696" y="262629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9</a:t>
            </a:r>
            <a:endParaRPr lang="ko-KR" altLang="en-US" sz="1000" baseline="-25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419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10</a:t>
            </a:r>
            <a:endParaRPr lang="ko-KR" altLang="en-US" sz="1000" baseline="-25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5720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11</a:t>
            </a:r>
            <a:endParaRPr lang="ko-KR" altLang="en-US" sz="1000" baseline="-25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7244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12</a:t>
            </a:r>
            <a:endParaRPr lang="ko-KR" altLang="en-US" sz="1000" baseline="-25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8768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13</a:t>
            </a:r>
            <a:endParaRPr lang="ko-KR" altLang="en-US" sz="1000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0292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14</a:t>
            </a:r>
            <a:endParaRPr lang="ko-KR" altLang="en-US" sz="1000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181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15</a:t>
            </a:r>
            <a:endParaRPr lang="ko-KR" altLang="en-US" sz="1000" baseline="-25000" dirty="0"/>
          </a:p>
        </p:txBody>
      </p:sp>
      <p:sp>
        <p:nvSpPr>
          <p:cNvPr id="126" name="TextBox 36"/>
          <p:cNvSpPr txBox="1"/>
          <p:nvPr/>
        </p:nvSpPr>
        <p:spPr>
          <a:xfrm>
            <a:off x="2799522" y="492384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1</a:t>
            </a:r>
            <a:endParaRPr lang="en-US" altLang="ko-KR" sz="1400" baseline="-25000" dirty="0" smtClean="0"/>
          </a:p>
        </p:txBody>
      </p:sp>
      <p:sp>
        <p:nvSpPr>
          <p:cNvPr id="127" name="TextBox 36"/>
          <p:cNvSpPr txBox="1"/>
          <p:nvPr/>
        </p:nvSpPr>
        <p:spPr>
          <a:xfrm>
            <a:off x="3584825" y="491446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2</a:t>
            </a:r>
            <a:endParaRPr lang="en-US" altLang="ko-KR" sz="1400" baseline="-25000" dirty="0" smtClean="0"/>
          </a:p>
        </p:txBody>
      </p:sp>
      <p:sp>
        <p:nvSpPr>
          <p:cNvPr id="128" name="TextBox 36"/>
          <p:cNvSpPr txBox="1"/>
          <p:nvPr/>
        </p:nvSpPr>
        <p:spPr>
          <a:xfrm>
            <a:off x="4288097" y="4923846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3</a:t>
            </a:r>
            <a:endParaRPr lang="en-US" altLang="ko-KR" sz="1400" baseline="-25000" dirty="0" smtClean="0"/>
          </a:p>
        </p:txBody>
      </p:sp>
      <p:sp>
        <p:nvSpPr>
          <p:cNvPr id="131" name="TextBox 45"/>
          <p:cNvSpPr txBox="1"/>
          <p:nvPr/>
        </p:nvSpPr>
        <p:spPr>
          <a:xfrm>
            <a:off x="5375781" y="3882959"/>
            <a:ext cx="2337499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(2) = (2+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6 = 5</a:t>
            </a:r>
            <a:endParaRPr lang="ko-KR" altLang="en-US" dirty="0"/>
          </a:p>
        </p:txBody>
      </p:sp>
      <p:sp>
        <p:nvSpPr>
          <p:cNvPr id="132" name="직사각형 60"/>
          <p:cNvSpPr/>
          <p:nvPr/>
        </p:nvSpPr>
        <p:spPr bwMode="auto">
          <a:xfrm>
            <a:off x="5782531" y="4891978"/>
            <a:ext cx="762000" cy="3429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직사각형 13"/>
          <p:cNvSpPr/>
          <p:nvPr/>
        </p:nvSpPr>
        <p:spPr bwMode="auto">
          <a:xfrm>
            <a:off x="5782531" y="4891978"/>
            <a:ext cx="762000" cy="3429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36"/>
          <p:cNvSpPr txBox="1"/>
          <p:nvPr/>
        </p:nvSpPr>
        <p:spPr>
          <a:xfrm>
            <a:off x="5859602" y="4918918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5</a:t>
            </a:r>
            <a:endParaRPr lang="en-US" altLang="ko-KR" sz="1400" baseline="-25000" dirty="0" smtClean="0"/>
          </a:p>
        </p:txBody>
      </p:sp>
      <p:sp>
        <p:nvSpPr>
          <p:cNvPr id="136" name="TextBox 45"/>
          <p:cNvSpPr txBox="1"/>
          <p:nvPr/>
        </p:nvSpPr>
        <p:spPr>
          <a:xfrm>
            <a:off x="5121590" y="3289091"/>
            <a:ext cx="2299027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(5) = (5+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6= 2</a:t>
            </a:r>
            <a:endParaRPr lang="ko-KR" alt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3067277" y="303037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384561" y="303037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841812" y="303037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98961" y="303037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608113" y="302245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085214" y="302245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5</a:t>
            </a:r>
            <a:endParaRPr lang="ko-KR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77289" y="2904370"/>
            <a:ext cx="2575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i="1" dirty="0" smtClean="0">
                <a:solidFill>
                  <a:srgbClr val="FF0000"/>
                </a:solidFill>
                <a:latin typeface="+mj-lt"/>
                <a:cs typeface="Calibri" pitchFamily="34" charset="0"/>
              </a:rPr>
              <a:t>x</a:t>
            </a:r>
            <a:r>
              <a:rPr lang="en-US" altLang="ko-KR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=Position index of a STA among </a:t>
            </a:r>
          </a:p>
          <a:p>
            <a:pPr algn="r"/>
            <a:r>
              <a:rPr lang="en-US" altLang="ko-KR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all the paged STAs</a:t>
            </a:r>
            <a:endParaRPr lang="ko-KR" altLang="en-US" sz="1400" baseline="-25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9" name="직사각형 32"/>
          <p:cNvSpPr/>
          <p:nvPr/>
        </p:nvSpPr>
        <p:spPr bwMode="auto">
          <a:xfrm>
            <a:off x="5020914" y="4894092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40" name="TextBox 36"/>
          <p:cNvSpPr txBox="1"/>
          <p:nvPr/>
        </p:nvSpPr>
        <p:spPr>
          <a:xfrm>
            <a:off x="5049170" y="4921032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4</a:t>
            </a:r>
            <a:endParaRPr lang="en-US" altLang="ko-KR" sz="1400" baseline="-25000" dirty="0" smtClean="0"/>
          </a:p>
        </p:txBody>
      </p:sp>
      <p:sp>
        <p:nvSpPr>
          <p:cNvPr id="22" name="Right Arrow 21"/>
          <p:cNvSpPr/>
          <p:nvPr/>
        </p:nvSpPr>
        <p:spPr bwMode="auto">
          <a:xfrm>
            <a:off x="2879969" y="3100370"/>
            <a:ext cx="176990" cy="137016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180548" y="2879887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3505200" y="2895600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3962400" y="2895600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419600" y="2895600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4724400" y="2895600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5181600" y="2895600"/>
            <a:ext cx="0" cy="157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56" name="Straight Arrow Connector 55"/>
          <p:cNvCxnSpPr>
            <a:stCxn id="130" idx="2"/>
          </p:cNvCxnSpPr>
          <p:nvPr/>
        </p:nvCxnSpPr>
        <p:spPr bwMode="auto">
          <a:xfrm flipH="1">
            <a:off x="3539092" y="3299453"/>
            <a:ext cx="1676927" cy="1534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8" name="Straight Arrow Connector 57"/>
          <p:cNvCxnSpPr>
            <a:stCxn id="121" idx="2"/>
          </p:cNvCxnSpPr>
          <p:nvPr/>
        </p:nvCxnSpPr>
        <p:spPr bwMode="auto">
          <a:xfrm>
            <a:off x="3972617" y="3307378"/>
            <a:ext cx="1809914" cy="1513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slot assignment scheme as outlined in slide </a:t>
            </a:r>
            <a:r>
              <a:rPr lang="en-US" dirty="0" smtClean="0"/>
              <a:t>7?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Y/N/A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0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in the SFD </a:t>
            </a:r>
            <a:r>
              <a:rPr lang="en-US" dirty="0"/>
              <a:t>the slot assignment scheme </a:t>
            </a:r>
            <a:r>
              <a:rPr lang="en-US" dirty="0" smtClean="0"/>
              <a:t>outlined </a:t>
            </a:r>
            <a:r>
              <a:rPr lang="en-US" dirty="0"/>
              <a:t>in slide </a:t>
            </a:r>
            <a:r>
              <a:rPr lang="en-US" dirty="0" smtClean="0"/>
              <a:t>7.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</a:t>
            </a:r>
            <a:r>
              <a:rPr lang="en-US" sz="2000" dirty="0" err="1"/>
              <a:t>TGah</a:t>
            </a:r>
            <a:r>
              <a:rPr lang="en-US" sz="2000" dirty="0"/>
              <a:t> Specification Framework, IEEE </a:t>
            </a:r>
            <a:r>
              <a:rPr lang="en-US" sz="2000" dirty="0" smtClean="0"/>
              <a:t>802.11-11/1137r11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7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495329"/>
              </p:ext>
            </p:extLst>
          </p:nvPr>
        </p:nvGraphicFramePr>
        <p:xfrm>
          <a:off x="1265238" y="1360488"/>
          <a:ext cx="6464300" cy="459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Macro-Enabled Template" r:id="rId3" imgW="8513727" imgH="6040751" progId="Word.DocumentMacroEnabled.12">
                  <p:embed/>
                </p:oleObj>
              </mc:Choice>
              <mc:Fallback>
                <p:oleObj name="Macro-Enabled Template" r:id="rId3" imgW="8513727" imgH="6040751" progId="Word.Document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60488"/>
                        <a:ext cx="6464300" cy="459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16285" y="66384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467512"/>
              </p:ext>
            </p:extLst>
          </p:nvPr>
        </p:nvGraphicFramePr>
        <p:xfrm>
          <a:off x="1301750" y="1001713"/>
          <a:ext cx="6453188" cy="550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Macro-Enabled Template" r:id="rId3" imgW="8540256" imgH="7310409" progId="Word.DocumentMacroEnabled.12">
                  <p:embed/>
                </p:oleObj>
              </mc:Choice>
              <mc:Fallback>
                <p:oleObj name="Macro-Enabled Template" r:id="rId3" imgW="8540256" imgH="7310409" progId="Word.DocumentMacroEnabled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001713"/>
                        <a:ext cx="6453188" cy="550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General procedures of uplink and downlink channel access (4.2.1, 4.2.2, 4.2.3) were adopted in </a:t>
            </a:r>
            <a:r>
              <a:rPr lang="en-US" sz="2000" dirty="0" smtClean="0"/>
              <a:t>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SFD [1].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R.4.2.2.A describes the concept of using the TIM IE to determine the slot boundary of a STA to start channel access </a:t>
            </a:r>
          </a:p>
          <a:p>
            <a:pPr lvl="1"/>
            <a:r>
              <a:rPr lang="en-US" sz="1800" dirty="0" smtClean="0"/>
              <a:t>“Paged </a:t>
            </a:r>
            <a:r>
              <a:rPr lang="en-US" sz="1800" dirty="0"/>
              <a:t>STA starts the contention at slot boundary defined as </a:t>
            </a:r>
            <a:r>
              <a:rPr lang="en-US" sz="1800" b="1" dirty="0">
                <a:solidFill>
                  <a:srgbClr val="FF0000"/>
                </a:solidFill>
              </a:rPr>
              <a:t>a function of STA position in the TIM IE</a:t>
            </a:r>
            <a:r>
              <a:rPr lang="en-US" sz="1800" dirty="0"/>
              <a:t> and additional info determined by Association or Beacon frame</a:t>
            </a:r>
            <a:r>
              <a:rPr lang="en-US" sz="1800" dirty="0" smtClean="0"/>
              <a:t>.”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This presentation proposes a simple slot assignment scheme using TIM IE and RAW PS IE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7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Parameter Set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267200"/>
          </a:xfrm>
        </p:spPr>
        <p:txBody>
          <a:bodyPr/>
          <a:lstStyle/>
          <a:p>
            <a:r>
              <a:rPr lang="en-US" sz="2000" dirty="0" smtClean="0"/>
              <a:t>4.4.3.1.2 in </a:t>
            </a:r>
            <a:r>
              <a:rPr lang="en-US" sz="2000" dirty="0" smtClean="0"/>
              <a:t>the </a:t>
            </a:r>
            <a:r>
              <a:rPr lang="en-US" sz="2000" dirty="0" err="1" smtClean="0"/>
              <a:t>TGah</a:t>
            </a:r>
            <a:r>
              <a:rPr lang="en-US" sz="2000" dirty="0" smtClean="0"/>
              <a:t> SFD </a:t>
            </a:r>
            <a:r>
              <a:rPr lang="en-US" sz="2000" dirty="0" smtClean="0"/>
              <a:t>defines the fields in the RAW PS IE:</a:t>
            </a:r>
          </a:p>
          <a:p>
            <a:pPr lvl="1"/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335368"/>
              </p:ext>
            </p:extLst>
          </p:nvPr>
        </p:nvGraphicFramePr>
        <p:xfrm>
          <a:off x="2057400" y="2057400"/>
          <a:ext cx="4880114" cy="4295256"/>
        </p:xfrm>
        <a:graphic>
          <a:graphicData uri="http://schemas.openxmlformats.org/drawingml/2006/table">
            <a:tbl>
              <a:tblPr firstRow="1" bandRow="1"/>
              <a:tblGrid>
                <a:gridCol w="1371600"/>
                <a:gridCol w="762000"/>
                <a:gridCol w="2746514"/>
              </a:tblGrid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Feature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Value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Interpretation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Page ID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Indicates the page index for hierarchical AID (based on hierarchical AID) of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Block Offset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Assuming 32 blocks per page, these bits indicate the starting block index of the allocated group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Block Range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Indicates the number of blocks (starting from the block offset) for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8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Duration in TU from end of beacon transmission to 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RAW Duration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Duration of RAW in TU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0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Access restricted to paged STA only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2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Bit 1: Set to 1 if only STA with their TIM bit set to 1 are allowed to perform UL transmissions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Bit 2: Set to 1 if RAW is reserved for frames with duration smaller than slot duration, such as PS-Polls / trigger frames (ignored if Bit 1 is not set)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Group/Resource allocation frame indication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1 bit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</a:rPr>
                        <a:t>Set to 1 to indicate if STAs need to wake up at the beginning of the RAW to receive group addressed frames such as resource allocation (format of the resource allocation frame TBD)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8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Slot </a:t>
                      </a: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definition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Include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duration </a:t>
                      </a: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signaling  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assignment to STA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Cross boundary transmissions allowed/not allowed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</a:rPr>
                        <a:t>Format is TBD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0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Assignment using TIM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직사각형 60"/>
          <p:cNvSpPr/>
          <p:nvPr/>
        </p:nvSpPr>
        <p:spPr bwMode="auto">
          <a:xfrm>
            <a:off x="578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774932" y="4428710"/>
            <a:ext cx="228600" cy="811096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9"/>
          <p:cNvSpPr/>
          <p:nvPr/>
        </p:nvSpPr>
        <p:spPr bwMode="auto">
          <a:xfrm>
            <a:off x="2742372" y="4896906"/>
            <a:ext cx="7620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0" name="직사각형 10"/>
          <p:cNvSpPr/>
          <p:nvPr/>
        </p:nvSpPr>
        <p:spPr bwMode="auto">
          <a:xfrm>
            <a:off x="3497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1" name="직사각형 11"/>
          <p:cNvSpPr/>
          <p:nvPr/>
        </p:nvSpPr>
        <p:spPr bwMode="auto">
          <a:xfrm>
            <a:off x="197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3" name="직사각형 13"/>
          <p:cNvSpPr/>
          <p:nvPr/>
        </p:nvSpPr>
        <p:spPr bwMode="auto">
          <a:xfrm>
            <a:off x="578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4"/>
          <p:cNvSpPr/>
          <p:nvPr/>
        </p:nvSpPr>
        <p:spPr bwMode="auto">
          <a:xfrm>
            <a:off x="8547332" y="4401383"/>
            <a:ext cx="228600" cy="8382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8"/>
          <p:cNvCxnSpPr/>
          <p:nvPr/>
        </p:nvCxnSpPr>
        <p:spPr bwMode="auto">
          <a:xfrm>
            <a:off x="6545841" y="5254331"/>
            <a:ext cx="0" cy="4807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화살표 연결선 19"/>
          <p:cNvCxnSpPr/>
          <p:nvPr/>
        </p:nvCxnSpPr>
        <p:spPr bwMode="auto">
          <a:xfrm>
            <a:off x="1973841" y="5658221"/>
            <a:ext cx="457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83433" y="5679824"/>
            <a:ext cx="3891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Restricted Access Window (RAW) duration = T</a:t>
            </a:r>
            <a:r>
              <a:rPr lang="en-US" altLang="ko-KR" sz="1400" baseline="-25000" dirty="0" smtClean="0"/>
              <a:t>RAW</a:t>
            </a:r>
            <a:endParaRPr lang="ko-KR" altLang="en-US" sz="1400" baseline="-25000" dirty="0"/>
          </a:p>
        </p:txBody>
      </p:sp>
      <p:sp>
        <p:nvSpPr>
          <p:cNvPr id="19" name="직사각형 32"/>
          <p:cNvSpPr/>
          <p:nvPr/>
        </p:nvSpPr>
        <p:spPr bwMode="auto">
          <a:xfrm>
            <a:off x="4259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20" name="TextBox 36"/>
          <p:cNvSpPr txBox="1"/>
          <p:nvPr/>
        </p:nvSpPr>
        <p:spPr>
          <a:xfrm>
            <a:off x="2405335" y="447780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sp>
        <p:nvSpPr>
          <p:cNvPr id="21" name="TextBox 44"/>
          <p:cNvSpPr txBox="1"/>
          <p:nvPr/>
        </p:nvSpPr>
        <p:spPr>
          <a:xfrm>
            <a:off x="3197540" y="4482271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sp>
        <p:nvSpPr>
          <p:cNvPr id="22" name="TextBox 45"/>
          <p:cNvSpPr txBox="1"/>
          <p:nvPr/>
        </p:nvSpPr>
        <p:spPr>
          <a:xfrm>
            <a:off x="3959540" y="447780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sp>
        <p:nvSpPr>
          <p:cNvPr id="23" name="TextBox 46"/>
          <p:cNvSpPr txBox="1"/>
          <p:nvPr/>
        </p:nvSpPr>
        <p:spPr>
          <a:xfrm>
            <a:off x="4721540" y="447780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sp>
        <p:nvSpPr>
          <p:cNvPr id="24" name="TextBox 47"/>
          <p:cNvSpPr txBox="1"/>
          <p:nvPr/>
        </p:nvSpPr>
        <p:spPr>
          <a:xfrm>
            <a:off x="5483540" y="4482271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sp>
        <p:nvSpPr>
          <p:cNvPr id="25" name="TextBox 48"/>
          <p:cNvSpPr txBox="1"/>
          <p:nvPr/>
        </p:nvSpPr>
        <p:spPr>
          <a:xfrm>
            <a:off x="6215335" y="4482271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000" dirty="0" smtClean="0"/>
              <a:t>Slot </a:t>
            </a:r>
          </a:p>
          <a:p>
            <a:pPr algn="ctr"/>
            <a:r>
              <a:rPr lang="en-US" altLang="ko-KR" sz="1000" dirty="0" smtClean="0"/>
              <a:t>Boundary</a:t>
            </a:r>
            <a:endParaRPr lang="ko-KR" altLang="en-US" sz="1000" dirty="0"/>
          </a:p>
        </p:txBody>
      </p:sp>
      <p:cxnSp>
        <p:nvCxnSpPr>
          <p:cNvPr id="26" name="직선 화살표 연결선 19"/>
          <p:cNvCxnSpPr/>
          <p:nvPr/>
        </p:nvCxnSpPr>
        <p:spPr bwMode="auto">
          <a:xfrm>
            <a:off x="2742372" y="5327554"/>
            <a:ext cx="7554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031497" y="5301552"/>
            <a:ext cx="265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Slot duration 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</a:t>
            </a:r>
            <a:r>
              <a:rPr lang="en-US" altLang="ko-KR" sz="1400" baseline="-25000" dirty="0" err="1"/>
              <a:t>s</a:t>
            </a:r>
            <a:r>
              <a:rPr lang="en-US" altLang="ko-KR" sz="1400" baseline="-25000" dirty="0"/>
              <a:t> </a:t>
            </a:r>
            <a:r>
              <a:rPr lang="en-US" altLang="ko-KR" sz="1400" dirty="0" smtClean="0"/>
              <a:t>) = T</a:t>
            </a:r>
            <a:r>
              <a:rPr lang="en-US" altLang="ko-KR" sz="1400" baseline="-25000" dirty="0" smtClean="0"/>
              <a:t>RAW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/ N</a:t>
            </a:r>
            <a:r>
              <a:rPr lang="en-US" altLang="ko-KR" sz="1400" baseline="-25000" dirty="0" smtClean="0"/>
              <a:t>RAW</a:t>
            </a:r>
            <a:endParaRPr lang="ko-KR" altLang="en-US" sz="1400" dirty="0"/>
          </a:p>
        </p:txBody>
      </p:sp>
      <p:cxnSp>
        <p:nvCxnSpPr>
          <p:cNvPr id="28" name="직선 연결선 18"/>
          <p:cNvCxnSpPr/>
          <p:nvPr/>
        </p:nvCxnSpPr>
        <p:spPr bwMode="auto">
          <a:xfrm>
            <a:off x="1973841" y="5254331"/>
            <a:ext cx="0" cy="4807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Left Brace 29"/>
          <p:cNvSpPr/>
          <p:nvPr/>
        </p:nvSpPr>
        <p:spPr bwMode="auto">
          <a:xfrm rot="16200000" flipH="1">
            <a:off x="4077587" y="1981083"/>
            <a:ext cx="303016" cy="4537587"/>
          </a:xfrm>
          <a:prstGeom prst="leftBrace">
            <a:avLst>
              <a:gd name="adj1" fmla="val 48978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6"/>
          <p:cNvSpPr txBox="1"/>
          <p:nvPr/>
        </p:nvSpPr>
        <p:spPr>
          <a:xfrm>
            <a:off x="152400" y="3621864"/>
            <a:ext cx="1787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b="1" dirty="0" smtClean="0"/>
              <a:t>Beacon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TIM IE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RAW Parameter Set IE</a:t>
            </a:r>
          </a:p>
        </p:txBody>
      </p:sp>
      <p:sp>
        <p:nvSpPr>
          <p:cNvPr id="32" name="TextBox 46"/>
          <p:cNvSpPr txBox="1"/>
          <p:nvPr/>
        </p:nvSpPr>
        <p:spPr>
          <a:xfrm>
            <a:off x="5243477" y="4889755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/>
              <a:t>…</a:t>
            </a:r>
            <a:endParaRPr lang="ko-KR" altLang="en-US" b="1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1179142" y="5612122"/>
            <a:ext cx="1146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dirty="0" smtClean="0"/>
              <a:t>RAW Start Time</a:t>
            </a:r>
          </a:p>
          <a:p>
            <a:pPr algn="r"/>
            <a:r>
              <a:rPr lang="en-US" altLang="ko-KR" sz="1100" dirty="0" smtClean="0"/>
              <a:t>(T</a:t>
            </a:r>
            <a:r>
              <a:rPr lang="en-US" altLang="ko-KR" sz="1100" baseline="-25000" dirty="0" smtClean="0"/>
              <a:t>RAW START</a:t>
            </a:r>
            <a:r>
              <a:rPr lang="en-US" altLang="ko-KR" sz="1100" dirty="0" smtClean="0"/>
              <a:t>)</a:t>
            </a:r>
            <a:endParaRPr lang="ko-KR" altLang="en-US" sz="1100" baseline="-25000" dirty="0"/>
          </a:p>
        </p:txBody>
      </p:sp>
      <p:sp>
        <p:nvSpPr>
          <p:cNvPr id="35" name="TextBox 36"/>
          <p:cNvSpPr txBox="1"/>
          <p:nvPr/>
        </p:nvSpPr>
        <p:spPr>
          <a:xfrm>
            <a:off x="3639430" y="3683913"/>
            <a:ext cx="13372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z="1100" dirty="0" smtClean="0"/>
              <a:t>Number of slots </a:t>
            </a:r>
          </a:p>
          <a:p>
            <a:r>
              <a:rPr lang="en-US" altLang="ko-KR" sz="1100" dirty="0" smtClean="0"/>
              <a:t>in the RAW = N</a:t>
            </a:r>
            <a:r>
              <a:rPr lang="en-US" altLang="ko-KR" sz="1100" baseline="-25000" dirty="0" smtClean="0"/>
              <a:t>RAW</a:t>
            </a:r>
            <a:endParaRPr lang="ko-KR" altLang="en-US" sz="1100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546332" y="5239583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18"/>
          <p:cNvCxnSpPr/>
          <p:nvPr/>
        </p:nvCxnSpPr>
        <p:spPr bwMode="auto">
          <a:xfrm flipH="1">
            <a:off x="2735841" y="5251354"/>
            <a:ext cx="3446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18"/>
          <p:cNvCxnSpPr/>
          <p:nvPr/>
        </p:nvCxnSpPr>
        <p:spPr bwMode="auto">
          <a:xfrm>
            <a:off x="3497841" y="525135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31210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797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32734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321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34258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3845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35782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369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7" name="Rectangle 86"/>
          <p:cNvSpPr/>
          <p:nvPr/>
        </p:nvSpPr>
        <p:spPr bwMode="auto">
          <a:xfrm>
            <a:off x="3729733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88445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3882133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40845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34533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993245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4186933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45645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43402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2989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4492649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51361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3018888" y="2162864"/>
            <a:ext cx="171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TIM bitmap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777204" y="2732987"/>
            <a:ext cx="4491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AID:</a:t>
            </a:r>
            <a:endParaRPr lang="ko-KR" altLang="en-US" sz="1000" baseline="-2500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4653642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612354" y="2493624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806042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64754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4958442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917154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5111758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70470" y="2503672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109" name="Rectangle 108"/>
          <p:cNvSpPr/>
          <p:nvPr/>
        </p:nvSpPr>
        <p:spPr bwMode="auto">
          <a:xfrm>
            <a:off x="5264158" y="2514259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222870" y="252376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2394" y="2739130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N</a:t>
            </a:r>
            <a:endParaRPr lang="ko-KR" altLang="en-US" sz="1000" baseline="-250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204547" y="2732225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M</a:t>
            </a:r>
            <a:endParaRPr lang="ko-KR" altLang="en-US" sz="1000" baseline="-25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184273" y="2739130"/>
            <a:ext cx="4138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N+1</a:t>
            </a:r>
            <a:endParaRPr lang="ko-KR" altLang="en-US" sz="1000" baseline="-25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845917" y="268912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smtClean="0"/>
              <a:t>x</a:t>
            </a:r>
            <a:endParaRPr lang="ko-KR" altLang="en-US" sz="1400" i="1" baseline="-25000" dirty="0"/>
          </a:p>
        </p:txBody>
      </p:sp>
      <p:cxnSp>
        <p:nvCxnSpPr>
          <p:cNvPr id="121" name="Curved Connector 120"/>
          <p:cNvCxnSpPr>
            <a:stCxn id="119" idx="2"/>
          </p:cNvCxnSpPr>
          <p:nvPr/>
        </p:nvCxnSpPr>
        <p:spPr bwMode="auto">
          <a:xfrm rot="5400000">
            <a:off x="2637424" y="3479582"/>
            <a:ext cx="1823584" cy="858219"/>
          </a:xfrm>
          <a:prstGeom prst="curvedConnector3">
            <a:avLst>
              <a:gd name="adj1" fmla="val 2371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3" name="TextBox 36"/>
          <p:cNvSpPr txBox="1"/>
          <p:nvPr/>
        </p:nvSpPr>
        <p:spPr>
          <a:xfrm>
            <a:off x="2751756" y="3347407"/>
            <a:ext cx="2619242" cy="276999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STA with AID = </a:t>
            </a:r>
            <a:r>
              <a:rPr lang="en-US" altLang="ko-KR" i="1" dirty="0" smtClean="0">
                <a:solidFill>
                  <a:srgbClr val="FF0000"/>
                </a:solidFill>
              </a:rPr>
              <a:t>x</a:t>
            </a:r>
            <a:r>
              <a:rPr lang="en-US" altLang="ko-KR" dirty="0" smtClean="0">
                <a:solidFill>
                  <a:srgbClr val="FF0000"/>
                </a:solidFill>
              </a:rPr>
              <a:t> mapped to </a:t>
            </a:r>
            <a:r>
              <a:rPr lang="en-US" altLang="ko-KR" i="1" dirty="0" err="1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>
                <a:solidFill>
                  <a:srgbClr val="FF0000"/>
                </a:solidFill>
              </a:rPr>
              <a:t> -</a:t>
            </a:r>
            <a:r>
              <a:rPr lang="en-US" altLang="ko-KR" i="1" dirty="0" err="1" smtClean="0">
                <a:solidFill>
                  <a:srgbClr val="FF0000"/>
                </a:solidFill>
              </a:rPr>
              <a:t>th</a:t>
            </a:r>
            <a:r>
              <a:rPr lang="en-US" altLang="ko-KR" dirty="0" smtClean="0">
                <a:solidFill>
                  <a:srgbClr val="FF0000"/>
                </a:solidFill>
              </a:rPr>
              <a:t> slot 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4" name="TextBox 36"/>
          <p:cNvSpPr txBox="1"/>
          <p:nvPr/>
        </p:nvSpPr>
        <p:spPr>
          <a:xfrm>
            <a:off x="2837666" y="4906296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</a:t>
            </a:r>
            <a:r>
              <a:rPr lang="en-US" altLang="ko-KR" sz="1400" i="1" dirty="0" err="1" smtClean="0"/>
              <a:t>i</a:t>
            </a:r>
            <a:endParaRPr lang="en-US" altLang="ko-KR" sz="1400" i="1" baseline="-25000" dirty="0" smtClean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1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458200" cy="5105400"/>
              </a:xfrm>
            </p:spPr>
            <p:txBody>
              <a:bodyPr/>
              <a:lstStyle/>
              <a:p>
                <a:r>
                  <a:rPr lang="en-US" sz="1800" dirty="0" smtClean="0"/>
                  <a:t>Define a field in the slot definition field that indicates the slot duration (T</a:t>
                </a:r>
                <a:r>
                  <a:rPr lang="en-US" sz="1800" baseline="-25000" dirty="0" smtClean="0"/>
                  <a:t>S</a:t>
                </a:r>
                <a:r>
                  <a:rPr lang="en-US" sz="1800" dirty="0" smtClean="0"/>
                  <a:t>)</a:t>
                </a:r>
              </a:p>
              <a:p>
                <a:pPr lvl="1"/>
                <a:endParaRPr lang="en-US" sz="1400" dirty="0" smtClean="0"/>
              </a:p>
              <a:p>
                <a:r>
                  <a:rPr lang="en-US" sz="1800" dirty="0" smtClean="0"/>
                  <a:t>Derive N</a:t>
                </a:r>
                <a:r>
                  <a:rPr lang="en-US" sz="1800" baseline="-25000" dirty="0" smtClean="0"/>
                  <a:t>RAW</a:t>
                </a:r>
                <a:r>
                  <a:rPr lang="en-US" sz="1800" dirty="0" smtClean="0"/>
                  <a:t> by dividing the RAW duration (T</a:t>
                </a:r>
                <a:r>
                  <a:rPr lang="en-US" sz="1800" baseline="-25000" dirty="0" smtClean="0"/>
                  <a:t>RAW</a:t>
                </a:r>
                <a:r>
                  <a:rPr lang="en-US" sz="1800" dirty="0" smtClean="0"/>
                  <a:t>) with the slot duration (T</a:t>
                </a:r>
                <a:r>
                  <a:rPr lang="en-US" sz="1800" baseline="-25000" dirty="0" smtClean="0"/>
                  <a:t>S</a:t>
                </a:r>
                <a:r>
                  <a:rPr lang="en-US" sz="1800" dirty="0" smtClean="0"/>
                  <a:t>)</a:t>
                </a:r>
              </a:p>
              <a:p>
                <a:pPr lvl="1"/>
                <a:r>
                  <a:rPr lang="en-US" sz="1400" dirty="0" smtClean="0"/>
                  <a:t>i.e. N</a:t>
                </a:r>
                <a:r>
                  <a:rPr lang="en-US" sz="1400" baseline="-25000" dirty="0" smtClean="0"/>
                  <a:t>RAW</a:t>
                </a:r>
                <a:r>
                  <a:rPr lang="en-US" sz="1400" dirty="0" smtClean="0"/>
                  <a:t> = T</a:t>
                </a:r>
                <a:r>
                  <a:rPr lang="en-US" sz="1400" baseline="-25000" dirty="0" smtClean="0"/>
                  <a:t>RAW</a:t>
                </a:r>
                <a:r>
                  <a:rPr lang="en-US" sz="1400" dirty="0" smtClean="0"/>
                  <a:t>/T</a:t>
                </a:r>
                <a:r>
                  <a:rPr lang="en-US" sz="1400" baseline="-25000" dirty="0" smtClean="0"/>
                  <a:t>S</a:t>
                </a:r>
              </a:p>
              <a:p>
                <a:pPr lvl="1"/>
                <a:endParaRPr lang="en-US" sz="1400" dirty="0" smtClean="0"/>
              </a:p>
              <a:p>
                <a:r>
                  <a:rPr lang="en-US" sz="1800" dirty="0" smtClean="0"/>
                  <a:t>Define a STA-Slot mapping function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 smtClean="0">
                            <a:latin typeface="Cambria Math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sz="1800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𝑜𝑓𝑓𝑠𝑒𝑡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𝑚𝑜𝑑</m:t>
                    </m:r>
                    <m:r>
                      <a:rPr lang="en-US" sz="14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𝑅𝐴𝑊</m:t>
                        </m:r>
                      </m:sub>
                    </m:sSub>
                  </m:oMath>
                </a14:m>
                <a:r>
                  <a:rPr lang="en-US" sz="1400" b="0" dirty="0" smtClean="0"/>
                  <a:t> = </a:t>
                </a:r>
                <a:r>
                  <a:rPr lang="en-US" sz="1400" b="0" i="1" dirty="0" err="1" smtClean="0">
                    <a:latin typeface="+mj-lt"/>
                  </a:rPr>
                  <a:t>i</a:t>
                </a:r>
                <a:r>
                  <a:rPr lang="en-US" sz="1400" b="0" i="1" dirty="0" smtClean="0">
                    <a:latin typeface="+mj-lt"/>
                  </a:rPr>
                  <a:t> </a:t>
                </a:r>
                <a:r>
                  <a:rPr lang="en-US" sz="1400" dirty="0"/>
                  <a:t>(the slot index assigned to </a:t>
                </a:r>
                <a:r>
                  <a:rPr lang="en-US" sz="1400" dirty="0" smtClean="0"/>
                  <a:t>a STA</a:t>
                </a:r>
                <a:r>
                  <a:rPr lang="en-US" sz="1400" dirty="0" smtClean="0"/>
                  <a:t>)</a:t>
                </a:r>
                <a:endParaRPr lang="en-US" sz="1400" dirty="0" smtClean="0"/>
              </a:p>
              <a:p>
                <a:pPr lvl="1"/>
                <a:r>
                  <a:rPr lang="en-US" sz="1400" dirty="0" smtClean="0"/>
                  <a:t>If </a:t>
                </a:r>
                <a:r>
                  <a:rPr lang="en-US" sz="1400" dirty="0"/>
                  <a:t>the RAW is for both paged and unpaged STAs  </a:t>
                </a:r>
              </a:p>
              <a:p>
                <a:pPr lvl="2"/>
                <a:r>
                  <a:rPr lang="en-US" sz="1400" i="1" dirty="0"/>
                  <a:t>x</a:t>
                </a:r>
                <a:r>
                  <a:rPr lang="en-US" sz="1400" dirty="0"/>
                  <a:t> is the AID of a </a:t>
                </a:r>
                <a:r>
                  <a:rPr lang="en-US" sz="1400" dirty="0" smtClean="0"/>
                  <a:t>STA</a:t>
                </a:r>
                <a:endParaRPr lang="en-US" sz="1400" dirty="0"/>
              </a:p>
              <a:p>
                <a:pPr lvl="1"/>
                <a:r>
                  <a:rPr lang="en-US" sz="1400" dirty="0"/>
                  <a:t>If the RAW is restricted to paged STAs only</a:t>
                </a:r>
              </a:p>
              <a:p>
                <a:pPr lvl="2"/>
                <a:r>
                  <a:rPr lang="en-US" sz="1400" i="1" dirty="0"/>
                  <a:t>x</a:t>
                </a:r>
                <a:r>
                  <a:rPr lang="en-US" sz="1400" dirty="0"/>
                  <a:t> is the </a:t>
                </a:r>
                <a:r>
                  <a:rPr lang="en-US" sz="1400" dirty="0" smtClean="0"/>
                  <a:t>position index of </a:t>
                </a:r>
                <a:r>
                  <a:rPr lang="en-US" sz="1400" dirty="0"/>
                  <a:t>a paged STA </a:t>
                </a:r>
                <a:r>
                  <a:rPr lang="en-US" sz="1400" dirty="0" smtClean="0"/>
                  <a:t>among all the paged STAs when sequentially arranged based on their AIDs</a:t>
                </a:r>
                <a:endParaRPr lang="en-US" sz="1400" dirty="0"/>
              </a:p>
              <a:p>
                <a:pPr lvl="3"/>
                <a:r>
                  <a:rPr lang="en-US" sz="1200" dirty="0"/>
                  <a:t>For example, if there are </a:t>
                </a:r>
                <a:r>
                  <a:rPr lang="en-US" sz="1200" i="1" dirty="0"/>
                  <a:t>n</a:t>
                </a:r>
                <a:r>
                  <a:rPr lang="en-US" sz="1200" dirty="0"/>
                  <a:t> paged STAs in front of </a:t>
                </a:r>
                <a:r>
                  <a:rPr lang="en-US" sz="1200" dirty="0" smtClean="0"/>
                  <a:t>the </a:t>
                </a:r>
                <a:r>
                  <a:rPr lang="en-US" sz="1200" dirty="0"/>
                  <a:t>paged STA, </a:t>
                </a:r>
                <a:r>
                  <a:rPr lang="en-US" sz="1200" i="1" dirty="0" smtClean="0"/>
                  <a:t>x</a:t>
                </a:r>
                <a:r>
                  <a:rPr lang="en-US" sz="1200" dirty="0" smtClean="0"/>
                  <a:t>=n (assuming </a:t>
                </a:r>
                <a:r>
                  <a:rPr lang="en-US" sz="1200" dirty="0"/>
                  <a:t>that the first paged STA’s bit position </a:t>
                </a:r>
                <a:r>
                  <a:rPr lang="en-US" sz="1200" dirty="0" smtClean="0"/>
                  <a:t>is defined to be </a:t>
                </a:r>
                <a:r>
                  <a:rPr lang="en-US" sz="1200" i="1" dirty="0" smtClean="0"/>
                  <a:t>x</a:t>
                </a:r>
                <a:r>
                  <a:rPr lang="en-US" sz="1200" dirty="0" smtClean="0"/>
                  <a:t>=0).</a:t>
                </a:r>
                <a:endParaRPr lang="en-US" sz="12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𝑜𝑓𝑓𝑠𝑒𝑡</m:t>
                        </m:r>
                      </m:sub>
                    </m:sSub>
                  </m:oMath>
                </a14:m>
                <a:r>
                  <a:rPr lang="en-US" sz="1400" b="0" dirty="0" smtClean="0"/>
                  <a:t> is an offset value in the mapping function that is provided to address fairness among the STAs indicated in the </a:t>
                </a:r>
                <a:r>
                  <a:rPr lang="en-US" sz="1400" b="0" dirty="0" smtClean="0"/>
                  <a:t>TIM</a:t>
                </a:r>
              </a:p>
              <a:p>
                <a:pPr lvl="2"/>
                <a:r>
                  <a:rPr lang="en-US" sz="1400" dirty="0" smtClean="0"/>
                  <a:t>Use </a:t>
                </a:r>
                <a:r>
                  <a:rPr lang="en-US" sz="1400" dirty="0"/>
                  <a:t>an existing field of the received Beacon frame for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𝑜𝑓𝑓𝑠𝑒𝑡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/>
                  <a:t>(e.g. Timestamp or FCS)</a:t>
                </a:r>
                <a:endParaRPr lang="en-US" sz="1200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𝑚𝑜𝑑</m:t>
                    </m:r>
                    <m:r>
                      <a:rPr lang="en-US" sz="1400" b="0" i="1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sz="1400" b="0" dirty="0" smtClean="0"/>
                  <a:t> indicates the modulo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sz="1400" b="0" dirty="0" smtClean="0"/>
                  <a:t> operation</a:t>
                </a:r>
              </a:p>
              <a:p>
                <a:pPr lvl="1"/>
                <a:endParaRPr lang="en-US" sz="1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71600"/>
                <a:ext cx="8458200" cy="5105400"/>
              </a:xfrm>
              <a:blipFill rotWithShape="1">
                <a:blip r:embed="rId2"/>
                <a:stretch>
                  <a:fillRect l="-505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1a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4847" y="1295400"/>
                <a:ext cx="8305800" cy="4267200"/>
              </a:xfrm>
            </p:spPr>
            <p:txBody>
              <a:bodyPr/>
              <a:lstStyle/>
              <a:p>
                <a:r>
                  <a:rPr lang="en-US" sz="1800" dirty="0" smtClean="0"/>
                  <a:t>Both paged and unpaged STAs </a:t>
                </a:r>
                <a:r>
                  <a:rPr lang="en-US" sz="1800" dirty="0" smtClean="0"/>
                  <a:t>are allowed </a:t>
                </a:r>
                <a:r>
                  <a:rPr lang="en-US" sz="1800" dirty="0" smtClean="0"/>
                  <a:t>to access RAW</a:t>
                </a:r>
              </a:p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Number of AIDs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𝑹𝑨𝑾</m:t>
                        </m:r>
                      </m:sub>
                    </m:sSub>
                  </m:oMath>
                </a14:m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4847" y="1295400"/>
                <a:ext cx="8305800" cy="4267200"/>
              </a:xfrm>
              <a:blipFill rotWithShape="1">
                <a:blip r:embed="rId2"/>
                <a:stretch>
                  <a:fillRect l="-514"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직사각형 60"/>
          <p:cNvSpPr/>
          <p:nvPr/>
        </p:nvSpPr>
        <p:spPr bwMode="auto">
          <a:xfrm>
            <a:off x="6531093" y="4900152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774932" y="4428710"/>
            <a:ext cx="228600" cy="811096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9"/>
          <p:cNvSpPr/>
          <p:nvPr/>
        </p:nvSpPr>
        <p:spPr bwMode="auto">
          <a:xfrm>
            <a:off x="2742372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0" name="직사각형 10"/>
          <p:cNvSpPr/>
          <p:nvPr/>
        </p:nvSpPr>
        <p:spPr bwMode="auto">
          <a:xfrm>
            <a:off x="3497841" y="4896906"/>
            <a:ext cx="762000" cy="3429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1" name="직사각형 11"/>
          <p:cNvSpPr/>
          <p:nvPr/>
        </p:nvSpPr>
        <p:spPr bwMode="auto">
          <a:xfrm>
            <a:off x="197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3" name="직사각형 13"/>
          <p:cNvSpPr/>
          <p:nvPr/>
        </p:nvSpPr>
        <p:spPr bwMode="auto">
          <a:xfrm>
            <a:off x="6531093" y="4900152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4"/>
          <p:cNvSpPr/>
          <p:nvPr/>
        </p:nvSpPr>
        <p:spPr bwMode="auto">
          <a:xfrm>
            <a:off x="8547332" y="4401383"/>
            <a:ext cx="228600" cy="8382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8"/>
          <p:cNvCxnSpPr/>
          <p:nvPr/>
        </p:nvCxnSpPr>
        <p:spPr bwMode="auto">
          <a:xfrm>
            <a:off x="7298024" y="5254331"/>
            <a:ext cx="0" cy="4807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화살표 연결선 19"/>
          <p:cNvCxnSpPr/>
          <p:nvPr/>
        </p:nvCxnSpPr>
        <p:spPr bwMode="auto">
          <a:xfrm>
            <a:off x="1973841" y="5658221"/>
            <a:ext cx="5287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83433" y="5679824"/>
            <a:ext cx="3891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Restricted Access Window (RAW) duration = T</a:t>
            </a:r>
            <a:r>
              <a:rPr lang="en-US" altLang="ko-KR" sz="1400" baseline="-25000" dirty="0" smtClean="0"/>
              <a:t>RAW</a:t>
            </a:r>
            <a:endParaRPr lang="ko-KR" altLang="en-US" sz="1400" baseline="-25000" dirty="0"/>
          </a:p>
        </p:txBody>
      </p:sp>
      <p:sp>
        <p:nvSpPr>
          <p:cNvPr id="19" name="직사각형 32"/>
          <p:cNvSpPr/>
          <p:nvPr/>
        </p:nvSpPr>
        <p:spPr bwMode="auto">
          <a:xfrm>
            <a:off x="4259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cxnSp>
        <p:nvCxnSpPr>
          <p:cNvPr id="26" name="직선 화살표 연결선 19"/>
          <p:cNvCxnSpPr/>
          <p:nvPr/>
        </p:nvCxnSpPr>
        <p:spPr bwMode="auto">
          <a:xfrm>
            <a:off x="2742372" y="5327554"/>
            <a:ext cx="7554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031497" y="5301552"/>
            <a:ext cx="265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Slot duration 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</a:t>
            </a:r>
            <a:r>
              <a:rPr lang="en-US" altLang="ko-KR" sz="1400" baseline="-25000" dirty="0" err="1"/>
              <a:t>s</a:t>
            </a:r>
            <a:r>
              <a:rPr lang="en-US" altLang="ko-KR" sz="1400" baseline="-25000" dirty="0"/>
              <a:t> </a:t>
            </a:r>
            <a:r>
              <a:rPr lang="en-US" altLang="ko-KR" sz="1400" dirty="0" smtClean="0"/>
              <a:t>) = T</a:t>
            </a:r>
            <a:r>
              <a:rPr lang="en-US" altLang="ko-KR" sz="1400" baseline="-25000" dirty="0" smtClean="0"/>
              <a:t>RAW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/ N</a:t>
            </a:r>
            <a:r>
              <a:rPr lang="en-US" altLang="ko-KR" sz="1400" baseline="-25000" dirty="0" smtClean="0"/>
              <a:t>RAW</a:t>
            </a:r>
            <a:endParaRPr lang="ko-KR" altLang="en-US" sz="1400" dirty="0"/>
          </a:p>
        </p:txBody>
      </p:sp>
      <p:cxnSp>
        <p:nvCxnSpPr>
          <p:cNvPr id="28" name="직선 연결선 18"/>
          <p:cNvCxnSpPr/>
          <p:nvPr/>
        </p:nvCxnSpPr>
        <p:spPr bwMode="auto">
          <a:xfrm>
            <a:off x="1973841" y="5254331"/>
            <a:ext cx="0" cy="4807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Left Brace 29"/>
          <p:cNvSpPr/>
          <p:nvPr/>
        </p:nvSpPr>
        <p:spPr bwMode="auto">
          <a:xfrm rot="16200000" flipH="1">
            <a:off x="4466616" y="1897554"/>
            <a:ext cx="303016" cy="5300607"/>
          </a:xfrm>
          <a:prstGeom prst="leftBrace">
            <a:avLst>
              <a:gd name="adj1" fmla="val 48978"/>
              <a:gd name="adj2" fmla="val 18960"/>
            </a:avLst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6"/>
              <p:cNvSpPr txBox="1"/>
              <p:nvPr/>
            </p:nvSpPr>
            <p:spPr>
              <a:xfrm>
                <a:off x="152400" y="3621864"/>
                <a:ext cx="1787028" cy="1030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n-US" altLang="ko-KR" b="1" dirty="0" smtClean="0"/>
                  <a:t>Beacon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TIM IE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RAW Parameter Set IE</a:t>
                </a:r>
              </a:p>
              <a:p>
                <a:pPr marL="628650" lvl="1" indent="-171450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𝑜𝑓𝑓𝑠𝑒𝑡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=3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628650" lvl="1" indent="-171450">
                  <a:buFontTx/>
                  <a:buChar char="-"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31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621864"/>
                <a:ext cx="1787028" cy="10304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46"/>
          <p:cNvSpPr txBox="1"/>
          <p:nvPr/>
        </p:nvSpPr>
        <p:spPr>
          <a:xfrm>
            <a:off x="5105400" y="4889755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/>
              <a:t>…</a:t>
            </a:r>
            <a:endParaRPr lang="ko-KR" altLang="en-US" b="1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1179142" y="5612122"/>
            <a:ext cx="1146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dirty="0" smtClean="0"/>
              <a:t>RAW Start Time</a:t>
            </a:r>
          </a:p>
          <a:p>
            <a:pPr algn="r"/>
            <a:r>
              <a:rPr lang="en-US" altLang="ko-KR" sz="1100" dirty="0" smtClean="0"/>
              <a:t>(T</a:t>
            </a:r>
            <a:r>
              <a:rPr lang="en-US" altLang="ko-KR" sz="1100" baseline="-25000" dirty="0" smtClean="0"/>
              <a:t>RAW START</a:t>
            </a:r>
            <a:r>
              <a:rPr lang="en-US" altLang="ko-KR" sz="1100" dirty="0" smtClean="0"/>
              <a:t>)</a:t>
            </a:r>
            <a:endParaRPr lang="ko-KR" altLang="en-US" sz="1100" baseline="-25000" dirty="0"/>
          </a:p>
        </p:txBody>
      </p:sp>
      <p:sp>
        <p:nvSpPr>
          <p:cNvPr id="35" name="TextBox 36"/>
          <p:cNvSpPr txBox="1"/>
          <p:nvPr/>
        </p:nvSpPr>
        <p:spPr>
          <a:xfrm>
            <a:off x="2050911" y="3965462"/>
            <a:ext cx="15584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z="1100" dirty="0" smtClean="0"/>
              <a:t>Number of slots </a:t>
            </a:r>
          </a:p>
          <a:p>
            <a:r>
              <a:rPr lang="en-US" altLang="ko-KR" sz="1100" dirty="0" smtClean="0"/>
              <a:t>in the RAW = N</a:t>
            </a:r>
            <a:r>
              <a:rPr lang="en-US" altLang="ko-KR" sz="1100" baseline="-25000" dirty="0" smtClean="0"/>
              <a:t>RAW</a:t>
            </a:r>
            <a:r>
              <a:rPr lang="en-US" altLang="ko-KR" sz="1100" dirty="0"/>
              <a:t>=15</a:t>
            </a:r>
            <a:endParaRPr lang="ko-KR" altLang="en-US" sz="1100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546332" y="5239583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18"/>
          <p:cNvCxnSpPr/>
          <p:nvPr/>
        </p:nvCxnSpPr>
        <p:spPr bwMode="auto">
          <a:xfrm flipH="1">
            <a:off x="2735841" y="5251354"/>
            <a:ext cx="3446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18"/>
          <p:cNvCxnSpPr/>
          <p:nvPr/>
        </p:nvCxnSpPr>
        <p:spPr bwMode="auto">
          <a:xfrm>
            <a:off x="3497841" y="525135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31210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797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32734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321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34258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3845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3578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36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7" name="Rectangle 86"/>
          <p:cNvSpPr/>
          <p:nvPr/>
        </p:nvSpPr>
        <p:spPr bwMode="auto">
          <a:xfrm>
            <a:off x="37297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884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38821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408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345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9932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41869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456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4340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298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44926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513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3018888" y="2161401"/>
            <a:ext cx="171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TIM bitmap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586129" y="2627523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i="1" dirty="0" smtClean="0"/>
              <a:t>x</a:t>
            </a:r>
            <a:r>
              <a:rPr lang="en-US" altLang="ko-KR" sz="1000" dirty="0" smtClean="0"/>
              <a:t>=AID:</a:t>
            </a:r>
            <a:endParaRPr lang="ko-KR" altLang="en-US" sz="1000" baseline="-2500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46536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612354" y="2388160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8060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647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49584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9171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51117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70470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109" name="Rectangle 108"/>
          <p:cNvSpPr/>
          <p:nvPr/>
        </p:nvSpPr>
        <p:spPr bwMode="auto">
          <a:xfrm>
            <a:off x="52641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222870" y="2418304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239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</a:t>
            </a:r>
            <a:endParaRPr lang="ko-KR" altLang="en-US" sz="1000" baseline="-25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21291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2</a:t>
            </a:r>
            <a:endParaRPr lang="ko-KR" altLang="en-US" sz="1000" baseline="-25000" dirty="0"/>
          </a:p>
        </p:txBody>
      </p:sp>
      <p:sp>
        <p:nvSpPr>
          <p:cNvPr id="124" name="TextBox 36"/>
          <p:cNvSpPr txBox="1"/>
          <p:nvPr/>
        </p:nvSpPr>
        <p:spPr>
          <a:xfrm>
            <a:off x="2050911" y="491446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0</a:t>
            </a:r>
            <a:endParaRPr lang="en-US" altLang="ko-KR" sz="1400" baseline="-250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38857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3</a:t>
            </a:r>
            <a:endParaRPr lang="ko-KR" altLang="en-US" sz="1000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353909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4</a:t>
            </a:r>
            <a:endParaRPr lang="ko-KR" altLang="en-US" sz="1000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368462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5</a:t>
            </a:r>
            <a:endParaRPr lang="ko-KR" altLang="en-US" sz="1000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383514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6</a:t>
            </a:r>
            <a:endParaRPr lang="ko-KR" altLang="en-US" sz="1000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400730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7</a:t>
            </a:r>
            <a:endParaRPr lang="ko-KR" altLang="en-US" sz="10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415782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8</a:t>
            </a:r>
            <a:endParaRPr lang="ko-KR" altLang="en-US" sz="1000" baseline="-25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296696" y="262629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9</a:t>
            </a:r>
            <a:endParaRPr lang="ko-KR" altLang="en-US" sz="1000" baseline="-25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419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10</a:t>
            </a:r>
            <a:endParaRPr lang="ko-KR" altLang="en-US" sz="1000" baseline="-25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5720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11</a:t>
            </a:r>
            <a:endParaRPr lang="ko-KR" altLang="en-US" sz="1000" baseline="-25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7244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12</a:t>
            </a:r>
            <a:endParaRPr lang="ko-KR" altLang="en-US" sz="1000" baseline="-25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8768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13</a:t>
            </a:r>
            <a:endParaRPr lang="ko-KR" altLang="en-US" sz="1000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0292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14</a:t>
            </a:r>
            <a:endParaRPr lang="ko-KR" altLang="en-US" sz="1000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181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15</a:t>
            </a:r>
            <a:endParaRPr lang="ko-KR" altLang="en-US" sz="1000" baseline="-25000" dirty="0"/>
          </a:p>
        </p:txBody>
      </p:sp>
      <p:sp>
        <p:nvSpPr>
          <p:cNvPr id="126" name="TextBox 36"/>
          <p:cNvSpPr txBox="1"/>
          <p:nvPr/>
        </p:nvSpPr>
        <p:spPr>
          <a:xfrm>
            <a:off x="2799522" y="492384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1</a:t>
            </a:r>
            <a:endParaRPr lang="en-US" altLang="ko-KR" sz="1400" baseline="-25000" dirty="0" smtClean="0"/>
          </a:p>
        </p:txBody>
      </p:sp>
      <p:sp>
        <p:nvSpPr>
          <p:cNvPr id="127" name="TextBox 36"/>
          <p:cNvSpPr txBox="1"/>
          <p:nvPr/>
        </p:nvSpPr>
        <p:spPr>
          <a:xfrm>
            <a:off x="3584825" y="491446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2</a:t>
            </a:r>
            <a:endParaRPr lang="en-US" altLang="ko-KR" sz="1400" baseline="-25000" dirty="0" smtClean="0"/>
          </a:p>
        </p:txBody>
      </p:sp>
      <p:sp>
        <p:nvSpPr>
          <p:cNvPr id="128" name="TextBox 36"/>
          <p:cNvSpPr txBox="1"/>
          <p:nvPr/>
        </p:nvSpPr>
        <p:spPr>
          <a:xfrm>
            <a:off x="4288097" y="4923846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3</a:t>
            </a:r>
            <a:endParaRPr lang="en-US" altLang="ko-KR" sz="1400" baseline="-25000" dirty="0" smtClean="0"/>
          </a:p>
        </p:txBody>
      </p:sp>
      <p:sp>
        <p:nvSpPr>
          <p:cNvPr id="129" name="TextBox 36"/>
          <p:cNvSpPr txBox="1"/>
          <p:nvPr/>
        </p:nvSpPr>
        <p:spPr>
          <a:xfrm>
            <a:off x="6563280" y="4927092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14</a:t>
            </a:r>
            <a:endParaRPr lang="en-US" altLang="ko-KR" sz="1400" baseline="-25000" dirty="0" smtClean="0"/>
          </a:p>
        </p:txBody>
      </p:sp>
      <p:cxnSp>
        <p:nvCxnSpPr>
          <p:cNvPr id="29" name="Curved Connector 28"/>
          <p:cNvCxnSpPr>
            <a:stCxn id="77" idx="2"/>
          </p:cNvCxnSpPr>
          <p:nvPr/>
        </p:nvCxnSpPr>
        <p:spPr bwMode="auto">
          <a:xfrm rot="16200000" flipH="1">
            <a:off x="3826684" y="3184896"/>
            <a:ext cx="1996913" cy="138689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1" name="TextBox 45"/>
          <p:cNvSpPr txBox="1"/>
          <p:nvPr/>
        </p:nvSpPr>
        <p:spPr>
          <a:xfrm>
            <a:off x="5138228" y="3821369"/>
            <a:ext cx="2491388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(7) = (7+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15 = 10</a:t>
            </a:r>
            <a:endParaRPr lang="ko-KR" altLang="en-US" dirty="0"/>
          </a:p>
        </p:txBody>
      </p:sp>
      <p:sp>
        <p:nvSpPr>
          <p:cNvPr id="132" name="직사각형 60"/>
          <p:cNvSpPr/>
          <p:nvPr/>
        </p:nvSpPr>
        <p:spPr bwMode="auto">
          <a:xfrm>
            <a:off x="5486400" y="4900152"/>
            <a:ext cx="762000" cy="3429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직사각형 13"/>
          <p:cNvSpPr/>
          <p:nvPr/>
        </p:nvSpPr>
        <p:spPr bwMode="auto">
          <a:xfrm>
            <a:off x="5486400" y="4900152"/>
            <a:ext cx="762000" cy="3429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36"/>
          <p:cNvSpPr txBox="1"/>
          <p:nvPr/>
        </p:nvSpPr>
        <p:spPr>
          <a:xfrm>
            <a:off x="5518587" y="4927092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10</a:t>
            </a:r>
            <a:endParaRPr lang="en-US" altLang="ko-KR" sz="1400" baseline="-25000" dirty="0" smtClean="0"/>
          </a:p>
        </p:txBody>
      </p:sp>
      <p:sp>
        <p:nvSpPr>
          <p:cNvPr id="135" name="TextBox 46"/>
          <p:cNvSpPr txBox="1"/>
          <p:nvPr/>
        </p:nvSpPr>
        <p:spPr>
          <a:xfrm>
            <a:off x="6214645" y="4876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/>
              <a:t>…</a:t>
            </a:r>
            <a:endParaRPr lang="ko-KR" altLang="en-US" b="1" dirty="0"/>
          </a:p>
        </p:txBody>
      </p:sp>
      <p:sp>
        <p:nvSpPr>
          <p:cNvPr id="136" name="TextBox 45"/>
          <p:cNvSpPr txBox="1"/>
          <p:nvPr/>
        </p:nvSpPr>
        <p:spPr>
          <a:xfrm>
            <a:off x="5121590" y="3065407"/>
            <a:ext cx="2568332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(14) = (14+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15 = 2</a:t>
            </a:r>
            <a:endParaRPr lang="ko-KR" altLang="en-US" dirty="0"/>
          </a:p>
        </p:txBody>
      </p:sp>
      <p:cxnSp>
        <p:nvCxnSpPr>
          <p:cNvPr id="37" name="Curved Connector 36"/>
          <p:cNvCxnSpPr/>
          <p:nvPr/>
        </p:nvCxnSpPr>
        <p:spPr bwMode="auto">
          <a:xfrm rot="5400000">
            <a:off x="3347781" y="3038928"/>
            <a:ext cx="2003056" cy="1672688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1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1b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4847" y="1295400"/>
                <a:ext cx="8305800" cy="4267200"/>
              </a:xfrm>
            </p:spPr>
            <p:txBody>
              <a:bodyPr/>
              <a:lstStyle/>
              <a:p>
                <a:r>
                  <a:rPr lang="en-US" sz="1800" dirty="0" smtClean="0"/>
                  <a:t>Both paged and unpaged STAs </a:t>
                </a:r>
                <a:r>
                  <a:rPr lang="en-US" sz="1800" dirty="0" smtClean="0"/>
                  <a:t>are allowed </a:t>
                </a:r>
                <a:r>
                  <a:rPr lang="en-US" sz="1800" dirty="0" smtClean="0"/>
                  <a:t>to access RAW</a:t>
                </a:r>
              </a:p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Number of AIDs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𝑹𝑨𝑾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4847" y="1295400"/>
                <a:ext cx="8305800" cy="4267200"/>
              </a:xfrm>
              <a:blipFill rotWithShape="1">
                <a:blip r:embed="rId2"/>
                <a:stretch>
                  <a:fillRect l="-514" t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직사각형 7"/>
          <p:cNvSpPr/>
          <p:nvPr/>
        </p:nvSpPr>
        <p:spPr bwMode="auto">
          <a:xfrm>
            <a:off x="774932" y="4428710"/>
            <a:ext cx="228600" cy="811096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9"/>
          <p:cNvSpPr/>
          <p:nvPr/>
        </p:nvSpPr>
        <p:spPr bwMode="auto">
          <a:xfrm>
            <a:off x="2742372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0" name="직사각형 10"/>
          <p:cNvSpPr/>
          <p:nvPr/>
        </p:nvSpPr>
        <p:spPr bwMode="auto">
          <a:xfrm>
            <a:off x="3497841" y="4896906"/>
            <a:ext cx="762000" cy="342900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00B0F0"/>
            </a:bgClr>
          </a:pattFill>
          <a:ln w="12700" cap="flat" cmpd="sng" algn="ctr">
            <a:solidFill>
              <a:srgbClr val="00B0F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1" name="직사각형 11"/>
          <p:cNvSpPr/>
          <p:nvPr/>
        </p:nvSpPr>
        <p:spPr bwMode="auto">
          <a:xfrm>
            <a:off x="1973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14" name="직사각형 14"/>
          <p:cNvSpPr/>
          <p:nvPr/>
        </p:nvSpPr>
        <p:spPr bwMode="auto">
          <a:xfrm>
            <a:off x="8547332" y="4401383"/>
            <a:ext cx="228600" cy="8382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8"/>
          <p:cNvCxnSpPr/>
          <p:nvPr/>
        </p:nvCxnSpPr>
        <p:spPr bwMode="auto">
          <a:xfrm>
            <a:off x="6248400" y="5254331"/>
            <a:ext cx="0" cy="4807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화살표 연결선 19"/>
          <p:cNvCxnSpPr/>
          <p:nvPr/>
        </p:nvCxnSpPr>
        <p:spPr bwMode="auto">
          <a:xfrm>
            <a:off x="1973841" y="5658221"/>
            <a:ext cx="42745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83433" y="5679824"/>
            <a:ext cx="3891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Restricted Access Window (RAW) duration = T</a:t>
            </a:r>
            <a:r>
              <a:rPr lang="en-US" altLang="ko-KR" sz="1400" baseline="-25000" dirty="0" smtClean="0"/>
              <a:t>RAW</a:t>
            </a:r>
            <a:endParaRPr lang="ko-KR" altLang="en-US" sz="1400" baseline="-25000" dirty="0"/>
          </a:p>
        </p:txBody>
      </p:sp>
      <p:sp>
        <p:nvSpPr>
          <p:cNvPr id="19" name="직사각형 32"/>
          <p:cNvSpPr/>
          <p:nvPr/>
        </p:nvSpPr>
        <p:spPr bwMode="auto">
          <a:xfrm>
            <a:off x="4259841" y="4896906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cxnSp>
        <p:nvCxnSpPr>
          <p:cNvPr id="26" name="직선 화살표 연결선 19"/>
          <p:cNvCxnSpPr/>
          <p:nvPr/>
        </p:nvCxnSpPr>
        <p:spPr bwMode="auto">
          <a:xfrm>
            <a:off x="2742372" y="5327554"/>
            <a:ext cx="7554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031497" y="5301552"/>
            <a:ext cx="2650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Slot duration 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</a:t>
            </a:r>
            <a:r>
              <a:rPr lang="en-US" altLang="ko-KR" sz="1400" baseline="-25000" dirty="0" err="1"/>
              <a:t>s</a:t>
            </a:r>
            <a:r>
              <a:rPr lang="en-US" altLang="ko-KR" sz="1400" baseline="-25000" dirty="0"/>
              <a:t> </a:t>
            </a:r>
            <a:r>
              <a:rPr lang="en-US" altLang="ko-KR" sz="1400" dirty="0" smtClean="0"/>
              <a:t>) = T</a:t>
            </a:r>
            <a:r>
              <a:rPr lang="en-US" altLang="ko-KR" sz="1400" baseline="-25000" dirty="0" smtClean="0"/>
              <a:t>RAW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/ N</a:t>
            </a:r>
            <a:r>
              <a:rPr lang="en-US" altLang="ko-KR" sz="1400" baseline="-25000" dirty="0" smtClean="0"/>
              <a:t>RAW</a:t>
            </a:r>
            <a:endParaRPr lang="ko-KR" altLang="en-US" sz="1400" dirty="0"/>
          </a:p>
        </p:txBody>
      </p:sp>
      <p:cxnSp>
        <p:nvCxnSpPr>
          <p:cNvPr id="28" name="직선 연결선 18"/>
          <p:cNvCxnSpPr/>
          <p:nvPr/>
        </p:nvCxnSpPr>
        <p:spPr bwMode="auto">
          <a:xfrm>
            <a:off x="1973841" y="5254331"/>
            <a:ext cx="0" cy="4807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Left Brace 29"/>
          <p:cNvSpPr/>
          <p:nvPr/>
        </p:nvSpPr>
        <p:spPr bwMode="auto">
          <a:xfrm rot="16200000">
            <a:off x="4025339" y="3875744"/>
            <a:ext cx="184599" cy="4255913"/>
          </a:xfrm>
          <a:prstGeom prst="leftBrace">
            <a:avLst>
              <a:gd name="adj1" fmla="val 48978"/>
              <a:gd name="adj2" fmla="val 32302"/>
            </a:avLst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6"/>
              <p:cNvSpPr txBox="1"/>
              <p:nvPr/>
            </p:nvSpPr>
            <p:spPr>
              <a:xfrm>
                <a:off x="152400" y="3581400"/>
                <a:ext cx="1787028" cy="845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n-US" altLang="ko-KR" b="1" dirty="0" smtClean="0"/>
                  <a:t>Beacon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TIM IE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altLang="ko-KR" dirty="0" smtClean="0"/>
                  <a:t>RAW Parameter Set IE</a:t>
                </a:r>
              </a:p>
              <a:p>
                <a:pPr marL="628650" lvl="1" indent="-171450"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𝑜𝑓𝑓𝑠𝑒𝑡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=3</m:t>
                    </m:r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1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581400"/>
                <a:ext cx="1787028" cy="845809"/>
              </a:xfrm>
              <a:prstGeom prst="rect">
                <a:avLst/>
              </a:prstGeom>
              <a:blipFill rotWithShape="1">
                <a:blip r:embed="rId3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46"/>
          <p:cNvSpPr txBox="1"/>
          <p:nvPr/>
        </p:nvSpPr>
        <p:spPr>
          <a:xfrm>
            <a:off x="5105400" y="4889755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/>
              <a:t>…</a:t>
            </a:r>
            <a:endParaRPr lang="ko-KR" altLang="en-US" b="1" dirty="0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1179142" y="5612122"/>
            <a:ext cx="1146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dirty="0" smtClean="0"/>
              <a:t>RAW Start Time</a:t>
            </a:r>
          </a:p>
          <a:p>
            <a:pPr algn="r"/>
            <a:r>
              <a:rPr lang="en-US" altLang="ko-KR" sz="1100" dirty="0" smtClean="0"/>
              <a:t>(T</a:t>
            </a:r>
            <a:r>
              <a:rPr lang="en-US" altLang="ko-KR" sz="1100" baseline="-25000" dirty="0" smtClean="0"/>
              <a:t>RAW START</a:t>
            </a:r>
            <a:r>
              <a:rPr lang="en-US" altLang="ko-KR" sz="1100" dirty="0" smtClean="0"/>
              <a:t>)</a:t>
            </a:r>
            <a:endParaRPr lang="ko-KR" altLang="en-US" sz="1100" baseline="-25000" dirty="0"/>
          </a:p>
        </p:txBody>
      </p:sp>
      <p:sp>
        <p:nvSpPr>
          <p:cNvPr id="35" name="TextBox 36"/>
          <p:cNvSpPr txBox="1"/>
          <p:nvPr/>
        </p:nvSpPr>
        <p:spPr>
          <a:xfrm>
            <a:off x="3255481" y="6049297"/>
            <a:ext cx="1487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z="1100" dirty="0" smtClean="0"/>
              <a:t>Number of slots </a:t>
            </a:r>
          </a:p>
          <a:p>
            <a:r>
              <a:rPr lang="en-US" altLang="ko-KR" sz="1100" dirty="0" smtClean="0"/>
              <a:t>in the RAW = N</a:t>
            </a:r>
            <a:r>
              <a:rPr lang="en-US" altLang="ko-KR" sz="1100" baseline="-25000" dirty="0" smtClean="0"/>
              <a:t>RAW</a:t>
            </a:r>
            <a:r>
              <a:rPr lang="en-US" altLang="ko-KR" sz="1100" dirty="0" smtClean="0"/>
              <a:t>=8</a:t>
            </a:r>
            <a:endParaRPr lang="ko-KR" altLang="en-US" sz="1100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546332" y="5239583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18"/>
          <p:cNvCxnSpPr/>
          <p:nvPr/>
        </p:nvCxnSpPr>
        <p:spPr bwMode="auto">
          <a:xfrm flipH="1">
            <a:off x="2735841" y="5251354"/>
            <a:ext cx="3446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18"/>
          <p:cNvCxnSpPr/>
          <p:nvPr/>
        </p:nvCxnSpPr>
        <p:spPr bwMode="auto">
          <a:xfrm>
            <a:off x="3497841" y="525135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31210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797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32734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321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34258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3845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85" name="Rectangle 84"/>
          <p:cNvSpPr/>
          <p:nvPr/>
        </p:nvSpPr>
        <p:spPr bwMode="auto">
          <a:xfrm>
            <a:off x="3578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36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7" name="Rectangle 86"/>
          <p:cNvSpPr/>
          <p:nvPr/>
        </p:nvSpPr>
        <p:spPr bwMode="auto">
          <a:xfrm>
            <a:off x="37297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884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38821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408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0345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9932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3" name="Rectangle 92"/>
          <p:cNvSpPr/>
          <p:nvPr/>
        </p:nvSpPr>
        <p:spPr bwMode="auto">
          <a:xfrm>
            <a:off x="4186933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45645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5" name="Rectangle 94"/>
          <p:cNvSpPr/>
          <p:nvPr/>
        </p:nvSpPr>
        <p:spPr bwMode="auto">
          <a:xfrm>
            <a:off x="43402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2989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4492649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51361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3018888" y="2161401"/>
            <a:ext cx="171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TIM bitmap</a:t>
            </a:r>
            <a:endParaRPr lang="ko-KR" alt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777204" y="2627523"/>
            <a:ext cx="4491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AID:</a:t>
            </a:r>
            <a:endParaRPr lang="ko-KR" altLang="en-US" sz="1000" baseline="-2500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46536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612354" y="2388160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8060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647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4958442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917154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51117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70470" y="2398208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109" name="Rectangle 108"/>
          <p:cNvSpPr/>
          <p:nvPr/>
        </p:nvSpPr>
        <p:spPr bwMode="auto">
          <a:xfrm>
            <a:off x="5264158" y="2408795"/>
            <a:ext cx="152400" cy="257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222870" y="2418304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239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</a:t>
            </a:r>
            <a:endParaRPr lang="ko-KR" altLang="en-US" sz="1000" baseline="-25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212914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2</a:t>
            </a:r>
            <a:endParaRPr lang="ko-KR" altLang="en-US" sz="1000" baseline="-25000" dirty="0"/>
          </a:p>
        </p:txBody>
      </p:sp>
      <p:sp>
        <p:nvSpPr>
          <p:cNvPr id="124" name="TextBox 36"/>
          <p:cNvSpPr txBox="1"/>
          <p:nvPr/>
        </p:nvSpPr>
        <p:spPr>
          <a:xfrm>
            <a:off x="2050911" y="491446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0</a:t>
            </a:r>
            <a:endParaRPr lang="en-US" altLang="ko-KR" sz="1400" baseline="-250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38857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3</a:t>
            </a:r>
            <a:endParaRPr lang="ko-KR" altLang="en-US" sz="1000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3539092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4</a:t>
            </a:r>
            <a:endParaRPr lang="ko-KR" altLang="en-US" sz="1000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368462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5</a:t>
            </a:r>
            <a:endParaRPr lang="ko-KR" altLang="en-US" sz="1000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3835147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6</a:t>
            </a:r>
            <a:endParaRPr lang="ko-KR" altLang="en-US" sz="1000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400730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7</a:t>
            </a:r>
            <a:endParaRPr lang="ko-KR" altLang="en-US" sz="1000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4157820" y="2633666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8</a:t>
            </a:r>
            <a:endParaRPr lang="ko-KR" altLang="en-US" sz="1000" baseline="-25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296696" y="262629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9</a:t>
            </a:r>
            <a:endParaRPr lang="ko-KR" altLang="en-US" sz="1000" baseline="-25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419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10</a:t>
            </a:r>
            <a:endParaRPr lang="ko-KR" altLang="en-US" sz="1000" baseline="-25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5720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11</a:t>
            </a:r>
            <a:endParaRPr lang="ko-KR" altLang="en-US" sz="1000" baseline="-25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7244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12</a:t>
            </a:r>
            <a:endParaRPr lang="ko-KR" altLang="en-US" sz="1000" baseline="-25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8768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13</a:t>
            </a:r>
            <a:endParaRPr lang="ko-KR" altLang="en-US" sz="1000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0292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14</a:t>
            </a:r>
            <a:endParaRPr lang="ko-KR" altLang="en-US" sz="1000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181600" y="262629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15</a:t>
            </a:r>
            <a:endParaRPr lang="ko-KR" altLang="en-US" sz="1000" baseline="-25000" dirty="0"/>
          </a:p>
        </p:txBody>
      </p:sp>
      <p:sp>
        <p:nvSpPr>
          <p:cNvPr id="126" name="TextBox 36"/>
          <p:cNvSpPr txBox="1"/>
          <p:nvPr/>
        </p:nvSpPr>
        <p:spPr>
          <a:xfrm>
            <a:off x="2799522" y="4923847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1</a:t>
            </a:r>
            <a:endParaRPr lang="en-US" altLang="ko-KR" sz="1400" baseline="-25000" dirty="0" smtClean="0"/>
          </a:p>
        </p:txBody>
      </p:sp>
      <p:sp>
        <p:nvSpPr>
          <p:cNvPr id="127" name="TextBox 36"/>
          <p:cNvSpPr txBox="1"/>
          <p:nvPr/>
        </p:nvSpPr>
        <p:spPr>
          <a:xfrm>
            <a:off x="3584825" y="4619315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2</a:t>
            </a:r>
            <a:endParaRPr lang="en-US" altLang="ko-KR" sz="1400" baseline="-25000" dirty="0" smtClean="0"/>
          </a:p>
        </p:txBody>
      </p:sp>
      <p:sp>
        <p:nvSpPr>
          <p:cNvPr id="128" name="TextBox 36"/>
          <p:cNvSpPr txBox="1"/>
          <p:nvPr/>
        </p:nvSpPr>
        <p:spPr>
          <a:xfrm>
            <a:off x="4288097" y="4923846"/>
            <a:ext cx="607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3</a:t>
            </a:r>
            <a:endParaRPr lang="en-US" altLang="ko-KR" sz="1400" baseline="-25000" dirty="0" smtClean="0"/>
          </a:p>
        </p:txBody>
      </p:sp>
      <p:cxnSp>
        <p:nvCxnSpPr>
          <p:cNvPr id="29" name="Curved Connector 28"/>
          <p:cNvCxnSpPr>
            <a:stCxn id="77" idx="2"/>
          </p:cNvCxnSpPr>
          <p:nvPr/>
        </p:nvCxnSpPr>
        <p:spPr bwMode="auto">
          <a:xfrm rot="5400000">
            <a:off x="2827017" y="3554919"/>
            <a:ext cx="1979709" cy="62964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1" name="TextBox 45"/>
          <p:cNvSpPr txBox="1"/>
          <p:nvPr/>
        </p:nvSpPr>
        <p:spPr>
          <a:xfrm>
            <a:off x="2608043" y="3388519"/>
            <a:ext cx="1359668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(7)</a:t>
            </a:r>
          </a:p>
          <a:p>
            <a:r>
              <a:rPr lang="en-US" altLang="ko-KR" dirty="0" smtClean="0"/>
              <a:t> = (7+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8 = 2</a:t>
            </a:r>
            <a:endParaRPr lang="ko-KR" altLang="en-US" dirty="0"/>
          </a:p>
        </p:txBody>
      </p:sp>
      <p:sp>
        <p:nvSpPr>
          <p:cNvPr id="132" name="직사각형 60"/>
          <p:cNvSpPr/>
          <p:nvPr/>
        </p:nvSpPr>
        <p:spPr bwMode="auto">
          <a:xfrm>
            <a:off x="5486400" y="4900152"/>
            <a:ext cx="762000" cy="3429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직사각형 13"/>
          <p:cNvSpPr/>
          <p:nvPr/>
        </p:nvSpPr>
        <p:spPr bwMode="auto">
          <a:xfrm>
            <a:off x="5486400" y="4900152"/>
            <a:ext cx="762000" cy="342900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36"/>
          <p:cNvSpPr txBox="1"/>
          <p:nvPr/>
        </p:nvSpPr>
        <p:spPr>
          <a:xfrm>
            <a:off x="5563471" y="4927092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dirty="0" smtClean="0"/>
              <a:t>Slot 7</a:t>
            </a:r>
            <a:endParaRPr lang="en-US" altLang="ko-KR" sz="1400" baseline="-25000" dirty="0" smtClean="0"/>
          </a:p>
        </p:txBody>
      </p:sp>
      <p:sp>
        <p:nvSpPr>
          <p:cNvPr id="136" name="TextBox 45"/>
          <p:cNvSpPr txBox="1"/>
          <p:nvPr/>
        </p:nvSpPr>
        <p:spPr>
          <a:xfrm>
            <a:off x="4885638" y="3598273"/>
            <a:ext cx="1398140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Slot index= </a:t>
            </a:r>
            <a:r>
              <a:rPr lang="en-US" altLang="ko-KR" i="1" dirty="0" smtClean="0"/>
              <a:t>f</a:t>
            </a:r>
            <a:r>
              <a:rPr lang="en-US" altLang="ko-KR" dirty="0" smtClean="0"/>
              <a:t>(15) </a:t>
            </a:r>
          </a:p>
          <a:p>
            <a:r>
              <a:rPr lang="en-US" altLang="ko-KR" dirty="0" smtClean="0"/>
              <a:t>= (15+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en-US" altLang="ko-KR" dirty="0" smtClean="0"/>
              <a:t>) mod 8 = 2</a:t>
            </a:r>
            <a:endParaRPr lang="ko-KR" altLang="en-US" dirty="0"/>
          </a:p>
        </p:txBody>
      </p:sp>
      <p:cxnSp>
        <p:nvCxnSpPr>
          <p:cNvPr id="39" name="Curved Connector 38"/>
          <p:cNvCxnSpPr>
            <a:stCxn id="122" idx="2"/>
          </p:cNvCxnSpPr>
          <p:nvPr/>
        </p:nvCxnSpPr>
        <p:spPr bwMode="auto">
          <a:xfrm rot="5400000">
            <a:off x="3445032" y="2966573"/>
            <a:ext cx="1987082" cy="179896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3388572" y="4267200"/>
            <a:ext cx="446575" cy="228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extBox 45"/>
          <p:cNvSpPr txBox="1"/>
          <p:nvPr/>
        </p:nvSpPr>
        <p:spPr>
          <a:xfrm>
            <a:off x="4079114" y="4150667"/>
            <a:ext cx="2616294" cy="46166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latin typeface="Calibri" pitchFamily="34" charset="0"/>
                <a:cs typeface="Calibri" pitchFamily="34" charset="0"/>
              </a:rPr>
              <a:t>Two STAs (AID=7 and AID=15) mapped </a:t>
            </a:r>
            <a:br>
              <a:rPr lang="en-US" altLang="ko-KR" dirty="0" smtClean="0">
                <a:latin typeface="Calibri" pitchFamily="34" charset="0"/>
                <a:cs typeface="Calibri" pitchFamily="34" charset="0"/>
              </a:rPr>
            </a:br>
            <a:r>
              <a:rPr lang="en-US" altLang="ko-KR" dirty="0" smtClean="0">
                <a:latin typeface="Calibri" pitchFamily="34" charset="0"/>
                <a:cs typeface="Calibri" pitchFamily="34" charset="0"/>
              </a:rPr>
              <a:t>to one slot (slot index =2) in the RAW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3" name="Straight Arrow Connector 42"/>
          <p:cNvCxnSpPr>
            <a:stCxn id="40" idx="6"/>
            <a:endCxn id="119" idx="1"/>
          </p:cNvCxnSpPr>
          <p:nvPr/>
        </p:nvCxnSpPr>
        <p:spPr bwMode="auto">
          <a:xfrm>
            <a:off x="3835147" y="4381500"/>
            <a:ext cx="2439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881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29919</TotalTime>
  <Words>1267</Words>
  <Application>Microsoft Office PowerPoint</Application>
  <PresentationFormat>On-screen Show (4:3)</PresentationFormat>
  <Paragraphs>333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802-11-Submission</vt:lpstr>
      <vt:lpstr>Microsoft Word Macro-Enabled Template</vt:lpstr>
      <vt:lpstr>Macro-Enabled Template</vt:lpstr>
      <vt:lpstr>Microsoft Word Macro-Enabled Document</vt:lpstr>
      <vt:lpstr>RAW Slot Assignment</vt:lpstr>
      <vt:lpstr>PowerPoint Presentation</vt:lpstr>
      <vt:lpstr>PowerPoint Presentation</vt:lpstr>
      <vt:lpstr>Introduction</vt:lpstr>
      <vt:lpstr>RAW Parameter Set Element</vt:lpstr>
      <vt:lpstr>Slot Assignment using TIM IE</vt:lpstr>
      <vt:lpstr>Proposal </vt:lpstr>
      <vt:lpstr>Example 1a </vt:lpstr>
      <vt:lpstr>Example 1b </vt:lpstr>
      <vt:lpstr>Example 2</vt:lpstr>
      <vt:lpstr>Straw Poll</vt:lpstr>
      <vt:lpstr>Motion</vt:lpstr>
      <vt:lpstr>Reference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802.11-12/1321r0</dc:title>
  <dc:creator>Minyoung Park</dc:creator>
  <cp:lastModifiedBy>mpark1</cp:lastModifiedBy>
  <cp:revision>830</cp:revision>
  <cp:lastPrinted>1998-02-10T13:28:06Z</cp:lastPrinted>
  <dcterms:created xsi:type="dcterms:W3CDTF">2007-05-21T21:00:37Z</dcterms:created>
  <dcterms:modified xsi:type="dcterms:W3CDTF">2012-11-09T03:26:11Z</dcterms:modified>
</cp:coreProperties>
</file>