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haansoftdoc"/>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69" r:id="rId2"/>
    <p:sldId id="309" r:id="rId3"/>
    <p:sldId id="310" r:id="rId4"/>
    <p:sldId id="257" r:id="rId5"/>
    <p:sldId id="318" r:id="rId6"/>
    <p:sldId id="296" r:id="rId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90" d="100"/>
          <a:sy n="90" d="100"/>
        </p:scale>
        <p:origin x="-1452" y="-7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15990563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06667501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2</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3</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4</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5</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6</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28367" cy="276999"/>
          </a:xfrm>
          <a:ln/>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November 2012</a:t>
            </a:r>
            <a:endParaRPr lang="en-US" dirty="0"/>
          </a:p>
        </p:txBody>
      </p:sp>
      <p:sp>
        <p:nvSpPr>
          <p:cNvPr id="1029" name="Rectangle 5"/>
          <p:cNvSpPr>
            <a:spLocks noGrp="1" noChangeArrowheads="1"/>
          </p:cNvSpPr>
          <p:nvPr>
            <p:ph type="ftr" sz="quarter" idx="3"/>
          </p:nvPr>
        </p:nvSpPr>
        <p:spPr bwMode="auto">
          <a:xfrm>
            <a:off x="7204075" y="6475413"/>
            <a:ext cx="13398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t>Ron Porat, Broadcom</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802.11-12/1315r0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Hongyuan@marvell.com" TargetMode="External"/><Relationship Id="rId3" Type="http://schemas.openxmlformats.org/officeDocument/2006/relationships/hyperlink" Target="mailto:rporat@broadcom.com" TargetMode="External"/><Relationship Id="rId7" Type="http://schemas.openxmlformats.org/officeDocument/2006/relationships/hyperlink" Target="mailto:thomas.j.kenney@intel.com" TargetMode="External"/><Relationship Id="rId12" Type="http://schemas.openxmlformats.org/officeDocument/2006/relationships/hyperlink" Target="mailto:verceg@broadcom.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thomas.a.tetzlaff@intel.com" TargetMode="External"/><Relationship Id="rId11" Type="http://schemas.openxmlformats.org/officeDocument/2006/relationships/hyperlink" Target="mailto:yongho.seok@lge.com" TargetMode="External"/><Relationship Id="rId5" Type="http://schemas.openxmlformats.org/officeDocument/2006/relationships/hyperlink" Target="mailto:shahrnaz.azizi@intel.com" TargetMode="External"/><Relationship Id="rId10" Type="http://schemas.openxmlformats.org/officeDocument/2006/relationships/hyperlink" Target="mailto:yongliu@marvell.com" TargetMode="External"/><Relationship Id="rId4" Type="http://schemas.openxmlformats.org/officeDocument/2006/relationships/hyperlink" Target="mailto:eldad.perahia@intel.com" TargetMode="External"/><Relationship Id="rId9" Type="http://schemas.openxmlformats.org/officeDocument/2006/relationships/hyperlink" Target="mailto:sudhirs@marvell.com"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mailto:jasonlee@etri.re.kr" TargetMode="External"/><Relationship Id="rId13" Type="http://schemas.openxmlformats.org/officeDocument/2006/relationships/hyperlink" Target="mailto:Rojan.Chitrakar@sg.panasonic.com" TargetMode="External"/><Relationship Id="rId3" Type="http://schemas.openxmlformats.org/officeDocument/2006/relationships/hyperlink" Target="mailto:sun.bo1@zte.com.cn" TargetMode="External"/><Relationship Id="rId7" Type="http://schemas.openxmlformats.org/officeDocument/2006/relationships/hyperlink" Target="mailto:minho@etri.re.kr" TargetMode="External"/><Relationship Id="rId12" Type="http://schemas.openxmlformats.org/officeDocument/2006/relationships/hyperlink" Target="sayantan.choudhury@nokia.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mailto:chiu.ngo@samsung.com" TargetMode="External"/><Relationship Id="rId11" Type="http://schemas.openxmlformats.org/officeDocument/2006/relationships/hyperlink" Target="mailto:Sk-lee@etri.re.kr" TargetMode="External"/><Relationship Id="rId5" Type="http://schemas.openxmlformats.org/officeDocument/2006/relationships/hyperlink" Target="mailto:hr.shao@samsung.com" TargetMode="External"/><Relationship Id="rId10" Type="http://schemas.openxmlformats.org/officeDocument/2006/relationships/hyperlink" Target="mailto:parkjw@etri.re.kr" TargetMode="External"/><Relationship Id="rId4" Type="http://schemas.openxmlformats.org/officeDocument/2006/relationships/hyperlink" Target="mailto:lv.kaiying@zte.com.cn" TargetMode="External"/><Relationship Id="rId9" Type="http://schemas.openxmlformats.org/officeDocument/2006/relationships/hyperlink" Target="mailto:kwonjin@etri.re.kr" TargetMode="External"/><Relationship Id="rId14" Type="http://schemas.openxmlformats.org/officeDocument/2006/relationships/hyperlink" Target="mailto:mori.ken1@jp.panasonic.com" TargetMode="Externa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3111111.doc"/></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698909" cy="276999"/>
          </a:xfrm>
        </p:spPr>
        <p:txBody>
          <a:bodyPr/>
          <a:lstStyle/>
          <a:p>
            <a:pPr>
              <a:defRPr/>
            </a:pPr>
            <a:r>
              <a:rPr lang="en-US" smtClean="0"/>
              <a:t>November 2012</a:t>
            </a:r>
            <a:endParaRPr lang="en-US" dirty="0"/>
          </a:p>
        </p:txBody>
      </p:sp>
      <p:sp>
        <p:nvSpPr>
          <p:cNvPr id="1028" name="Footer Placeholder 4"/>
          <p:cNvSpPr>
            <a:spLocks noGrp="1"/>
          </p:cNvSpPr>
          <p:nvPr>
            <p:ph type="ftr" sz="quarter" idx="11"/>
          </p:nvPr>
        </p:nvSpPr>
        <p:spPr/>
        <p:txBody>
          <a:bodyPr/>
          <a:lstStyle/>
          <a:p>
            <a:pPr>
              <a:defRPr/>
            </a:pPr>
            <a:r>
              <a:rPr lang="en-US" dirty="0"/>
              <a:t>Ron Porat, Broadcom</a:t>
            </a:r>
          </a:p>
        </p:txBody>
      </p:sp>
      <p:sp>
        <p:nvSpPr>
          <p:cNvPr id="1029" name="Rectangle 2"/>
          <p:cNvSpPr>
            <a:spLocks noGrp="1" noChangeArrowheads="1"/>
          </p:cNvSpPr>
          <p:nvPr>
            <p:ph type="title"/>
          </p:nvPr>
        </p:nvSpPr>
        <p:spPr>
          <a:xfrm>
            <a:off x="381000" y="685800"/>
            <a:ext cx="8305800" cy="1066800"/>
          </a:xfrm>
        </p:spPr>
        <p:txBody>
          <a:bodyPr/>
          <a:lstStyle/>
          <a:p>
            <a:r>
              <a:rPr lang="en-US" sz="2400" dirty="0" smtClean="0"/>
              <a:t>PAPR Reduction for MCS0 Rep 2</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2012-11-12</a:t>
            </a:r>
          </a:p>
        </p:txBody>
      </p:sp>
      <p:sp>
        <p:nvSpPr>
          <p:cNvPr id="1031"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graphicFrame>
        <p:nvGraphicFramePr>
          <p:cNvPr id="3" name="Table 2"/>
          <p:cNvGraphicFramePr>
            <a:graphicFrameLocks noGrp="1"/>
          </p:cNvGraphicFramePr>
          <p:nvPr>
            <p:extLst>
              <p:ext uri="{D42A27DB-BD31-4B8C-83A1-F6EECF244321}">
                <p14:modId xmlns:p14="http://schemas.microsoft.com/office/powerpoint/2010/main" val="3896654256"/>
              </p:ext>
            </p:extLst>
          </p:nvPr>
        </p:nvGraphicFramePr>
        <p:xfrm>
          <a:off x="1166147" y="2504337"/>
          <a:ext cx="6811705" cy="3581400"/>
        </p:xfrm>
        <a:graphic>
          <a:graphicData uri="http://schemas.openxmlformats.org/drawingml/2006/table">
            <a:tbl>
              <a:tblPr>
                <a:tableStyleId>{5C22544A-7EE6-4342-B048-85BDC9FD1C3A}</a:tableStyleId>
              </a:tblPr>
              <a:tblGrid>
                <a:gridCol w="1627833"/>
                <a:gridCol w="1162738"/>
                <a:gridCol w="1356527"/>
                <a:gridCol w="1065843"/>
                <a:gridCol w="1598764"/>
              </a:tblGrid>
              <a:tr h="244187">
                <a:tc>
                  <a:txBody>
                    <a:bodyPr/>
                    <a:lstStyle/>
                    <a:p>
                      <a:pPr marL="0" marR="0">
                        <a:spcBef>
                          <a:spcPts val="0"/>
                        </a:spcBef>
                        <a:spcAft>
                          <a:spcPts val="0"/>
                        </a:spcAft>
                      </a:pPr>
                      <a:r>
                        <a:rPr lang="en-US" sz="800" kern="0" dirty="0">
                          <a:effectLst/>
                        </a:rPr>
                        <a:t>Name</a:t>
                      </a:r>
                      <a:endParaRPr lang="en-US" sz="800" b="1" kern="0" dirty="0">
                        <a:effectLst/>
                        <a:latin typeface="Times New Roman"/>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700" dirty="0">
                          <a:effectLst/>
                        </a:rPr>
                        <a:t>Affiliations</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700" dirty="0">
                          <a:effectLst/>
                        </a:rPr>
                        <a:t>Address</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700" dirty="0">
                          <a:effectLst/>
                        </a:rPr>
                        <a:t>Phone</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700" dirty="0">
                          <a:effectLst/>
                        </a:rPr>
                        <a:t>email</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7107">
                <a:tc>
                  <a:txBody>
                    <a:bodyPr/>
                    <a:lstStyle/>
                    <a:p>
                      <a:pPr marL="0" marR="0">
                        <a:spcBef>
                          <a:spcPts val="0"/>
                        </a:spcBef>
                        <a:spcAft>
                          <a:spcPts val="0"/>
                        </a:spcAft>
                      </a:pPr>
                      <a:r>
                        <a:rPr lang="en-US" sz="1400">
                          <a:effectLst/>
                        </a:rPr>
                        <a:t>Ron Porat</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Broadcom</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00" u="sng" dirty="0">
                          <a:effectLst/>
                          <a:hlinkClick r:id="rId3"/>
                        </a:rPr>
                        <a:t>rporat@broadcom.com</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7107">
                <a:tc>
                  <a:txBody>
                    <a:bodyPr/>
                    <a:lstStyle/>
                    <a:p>
                      <a:pPr marL="0" marR="0">
                        <a:spcBef>
                          <a:spcPts val="0"/>
                        </a:spcBef>
                        <a:spcAft>
                          <a:spcPts val="0"/>
                        </a:spcAft>
                      </a:pPr>
                      <a:r>
                        <a:rPr lang="en-US" sz="1400">
                          <a:effectLst/>
                        </a:rPr>
                        <a:t>Jun Zheng</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Broadcom</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00" dirty="0">
                          <a:effectLst/>
                        </a:rPr>
                        <a:t> </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7107">
                <a:tc>
                  <a:txBody>
                    <a:bodyPr/>
                    <a:lstStyle/>
                    <a:p>
                      <a:pPr marL="0" marR="0">
                        <a:spcBef>
                          <a:spcPts val="0"/>
                        </a:spcBef>
                        <a:spcAft>
                          <a:spcPts val="0"/>
                        </a:spcAft>
                      </a:pPr>
                      <a:r>
                        <a:rPr lang="en-US" sz="1400">
                          <a:effectLst/>
                        </a:rPr>
                        <a:t>Eldad Perahia</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Intel Corp.</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00" u="sng" dirty="0">
                          <a:effectLst/>
                          <a:hlinkClick r:id="rId4"/>
                        </a:rPr>
                        <a:t>eldad.perahia@intel.com</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7107">
                <a:tc>
                  <a:txBody>
                    <a:bodyPr/>
                    <a:lstStyle/>
                    <a:p>
                      <a:pPr marL="0" marR="0">
                        <a:spcBef>
                          <a:spcPts val="0"/>
                        </a:spcBef>
                        <a:spcAft>
                          <a:spcPts val="0"/>
                        </a:spcAft>
                      </a:pPr>
                      <a:r>
                        <a:rPr lang="en-US" sz="1400">
                          <a:effectLst/>
                        </a:rPr>
                        <a:t>Shahrnaz Azizi</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Intel Corp.</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00" u="sng" dirty="0">
                          <a:effectLst/>
                          <a:hlinkClick r:id="rId5"/>
                        </a:rPr>
                        <a:t>shahrnaz.azizi@intel.com</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7107">
                <a:tc>
                  <a:txBody>
                    <a:bodyPr/>
                    <a:lstStyle/>
                    <a:p>
                      <a:pPr marL="0" marR="0">
                        <a:spcBef>
                          <a:spcPts val="0"/>
                        </a:spcBef>
                        <a:spcAft>
                          <a:spcPts val="0"/>
                        </a:spcAft>
                      </a:pPr>
                      <a:r>
                        <a:rPr lang="en-US" sz="1400" dirty="0">
                          <a:effectLst/>
                        </a:rPr>
                        <a:t>Tom Tetzlaff</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Intel Corp.</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00" u="sng" dirty="0">
                          <a:effectLst/>
                          <a:hlinkClick r:id="rId6"/>
                        </a:rPr>
                        <a:t>thomas.a.tetzlaff@intel.com</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7107">
                <a:tc>
                  <a:txBody>
                    <a:bodyPr/>
                    <a:lstStyle/>
                    <a:p>
                      <a:pPr marL="0" marR="0">
                        <a:spcBef>
                          <a:spcPts val="0"/>
                        </a:spcBef>
                        <a:spcAft>
                          <a:spcPts val="0"/>
                        </a:spcAft>
                      </a:pPr>
                      <a:r>
                        <a:rPr lang="en-US" sz="1400">
                          <a:effectLst/>
                        </a:rPr>
                        <a:t>Thomas Kenney</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Intel Corp.</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00" u="sng" dirty="0">
                          <a:effectLst/>
                          <a:hlinkClick r:id="rId7"/>
                        </a:rPr>
                        <a:t>thomas.j.kenney@intel.com</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1581">
                <a:tc>
                  <a:txBody>
                    <a:bodyPr/>
                    <a:lstStyle/>
                    <a:p>
                      <a:pPr marL="0" marR="0">
                        <a:spcBef>
                          <a:spcPts val="0"/>
                        </a:spcBef>
                        <a:spcAft>
                          <a:spcPts val="0"/>
                        </a:spcAft>
                      </a:pPr>
                      <a:r>
                        <a:rPr lang="en-US" sz="1400">
                          <a:effectLst/>
                        </a:rPr>
                        <a:t>Hongyuan Zhang</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Marvell</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00" u="sng" dirty="0">
                          <a:effectLst/>
                          <a:hlinkClick r:id="rId8"/>
                        </a:rPr>
                        <a:t>Hongyuan@marvell.com</a:t>
                      </a:r>
                      <a:endParaRPr lang="en-US" sz="800" dirty="0">
                        <a:effectLst/>
                      </a:endParaRPr>
                    </a:p>
                    <a:p>
                      <a:pPr marL="0" marR="0">
                        <a:spcBef>
                          <a:spcPts val="0"/>
                        </a:spcBef>
                        <a:spcAft>
                          <a:spcPts val="0"/>
                        </a:spcAft>
                      </a:pPr>
                      <a:r>
                        <a:rPr lang="en-US" sz="1000" dirty="0">
                          <a:effectLst/>
                        </a:rPr>
                        <a:t> </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7107">
                <a:tc>
                  <a:txBody>
                    <a:bodyPr/>
                    <a:lstStyle/>
                    <a:p>
                      <a:pPr marL="0" marR="0">
                        <a:spcBef>
                          <a:spcPts val="0"/>
                        </a:spcBef>
                        <a:spcAft>
                          <a:spcPts val="0"/>
                        </a:spcAft>
                      </a:pPr>
                      <a:r>
                        <a:rPr lang="en-US" sz="1400">
                          <a:effectLst/>
                        </a:rPr>
                        <a:t>Sudhir Srinivasa</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Marvell</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00" u="sng" dirty="0">
                          <a:effectLst/>
                          <a:hlinkClick r:id="rId9"/>
                        </a:rPr>
                        <a:t>sudhirs@marvell.com</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7107">
                <a:tc>
                  <a:txBody>
                    <a:bodyPr/>
                    <a:lstStyle/>
                    <a:p>
                      <a:pPr marL="0" marR="0">
                        <a:spcBef>
                          <a:spcPts val="0"/>
                        </a:spcBef>
                        <a:spcAft>
                          <a:spcPts val="0"/>
                        </a:spcAft>
                      </a:pPr>
                      <a:r>
                        <a:rPr lang="en-US" sz="1400">
                          <a:effectLst/>
                        </a:rPr>
                        <a:t>Yong Liu</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Marvell</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00" u="sng" dirty="0">
                          <a:effectLst/>
                          <a:hlinkClick r:id="rId10"/>
                        </a:rPr>
                        <a:t>yongliu@marvell.com</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5265">
                <a:tc>
                  <a:txBody>
                    <a:bodyPr/>
                    <a:lstStyle/>
                    <a:p>
                      <a:pPr marL="0" marR="0">
                        <a:spcBef>
                          <a:spcPts val="0"/>
                        </a:spcBef>
                        <a:spcAft>
                          <a:spcPts val="0"/>
                        </a:spcAft>
                      </a:pPr>
                      <a:r>
                        <a:rPr lang="en-US" sz="1400">
                          <a:effectLst/>
                        </a:rPr>
                        <a:t>Yongho Seok</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effectLst/>
                        </a:rPr>
                        <a:t>LG Electronics</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effectLst/>
                        </a:rPr>
                        <a:t>LG R&amp;D Complex Anyang-Shi, Kyungki-Do, Korea</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effectLst/>
                        </a:rPr>
                        <a:t>+82-31-450-1947</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u="sng" dirty="0">
                          <a:effectLst/>
                          <a:hlinkClick r:id="rId11"/>
                        </a:rPr>
                        <a:t>yongho.seok@lge.com</a:t>
                      </a:r>
                      <a:r>
                        <a:rPr lang="en-US" sz="800" dirty="0">
                          <a:effectLst/>
                        </a:rPr>
                        <a:t> </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7107">
                <a:tc>
                  <a:txBody>
                    <a:bodyPr/>
                    <a:lstStyle/>
                    <a:p>
                      <a:pPr marL="0" marR="0">
                        <a:spcBef>
                          <a:spcPts val="0"/>
                        </a:spcBef>
                        <a:spcAft>
                          <a:spcPts val="0"/>
                        </a:spcAft>
                      </a:pPr>
                      <a:r>
                        <a:rPr lang="en-US" sz="1400">
                          <a:effectLst/>
                        </a:rPr>
                        <a:t>Jinsoo Choi</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effectLst/>
                        </a:rPr>
                        <a:t>LG Electronics</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00" dirty="0">
                          <a:effectLst/>
                        </a:rPr>
                        <a:t> </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7107">
                <a:tc>
                  <a:txBody>
                    <a:bodyPr/>
                    <a:lstStyle/>
                    <a:p>
                      <a:pPr marL="0" marR="0">
                        <a:spcBef>
                          <a:spcPts val="0"/>
                        </a:spcBef>
                        <a:spcAft>
                          <a:spcPts val="0"/>
                        </a:spcAft>
                      </a:pPr>
                      <a:r>
                        <a:rPr lang="en-US" sz="1400">
                          <a:effectLst/>
                        </a:rPr>
                        <a:t>Jeongki Kim</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effectLst/>
                        </a:rPr>
                        <a:t>LG Electronics</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00" dirty="0">
                          <a:effectLst/>
                        </a:rPr>
                        <a:t> </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7107">
                <a:tc>
                  <a:txBody>
                    <a:bodyPr/>
                    <a:lstStyle/>
                    <a:p>
                      <a:pPr marL="0" marR="0">
                        <a:spcBef>
                          <a:spcPts val="0"/>
                        </a:spcBef>
                        <a:spcAft>
                          <a:spcPts val="0"/>
                        </a:spcAft>
                      </a:pPr>
                      <a:r>
                        <a:rPr lang="en-US" sz="1400" kern="1200" dirty="0" err="1" smtClean="0">
                          <a:solidFill>
                            <a:schemeClr val="dk1"/>
                          </a:solidFill>
                          <a:effectLst/>
                          <a:latin typeface="+mn-lt"/>
                          <a:ea typeface="+mn-ea"/>
                          <a:cs typeface="+mn-cs"/>
                        </a:rPr>
                        <a:t>Hangyu</a:t>
                      </a:r>
                      <a:r>
                        <a:rPr lang="en-US" sz="1400" kern="1200" dirty="0" smtClean="0">
                          <a:solidFill>
                            <a:schemeClr val="dk1"/>
                          </a:solidFill>
                          <a:effectLst/>
                          <a:latin typeface="+mn-lt"/>
                          <a:ea typeface="+mn-ea"/>
                          <a:cs typeface="+mn-cs"/>
                        </a:rPr>
                        <a:t> Cho</a:t>
                      </a:r>
                      <a:endParaRPr lang="en-US" sz="14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effectLst/>
                        </a:rPr>
                        <a:t>LG Electronics</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00" dirty="0">
                          <a:effectLst/>
                        </a:rPr>
                        <a:t> </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7107">
                <a:tc>
                  <a:txBody>
                    <a:bodyPr/>
                    <a:lstStyle/>
                    <a:p>
                      <a:pPr marL="0" marR="0">
                        <a:spcBef>
                          <a:spcPts val="0"/>
                        </a:spcBef>
                        <a:spcAft>
                          <a:spcPts val="0"/>
                        </a:spcAft>
                      </a:pPr>
                      <a:r>
                        <a:rPr lang="en-US" sz="1400" dirty="0">
                          <a:effectLst/>
                        </a:rPr>
                        <a:t>Vinko Erceg </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dirty="0">
                          <a:effectLst/>
                        </a:rPr>
                        <a:t>Broadcom</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dirty="0">
                          <a:effectLst/>
                        </a:rPr>
                        <a:t> </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dirty="0">
                          <a:effectLst/>
                        </a:rPr>
                        <a:t> </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00" u="sng" dirty="0">
                          <a:effectLst/>
                          <a:hlinkClick r:id="rId12"/>
                        </a:rPr>
                        <a:t>verceg@broadcom.com</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7107">
                <a:tc>
                  <a:txBody>
                    <a:bodyPr/>
                    <a:lstStyle/>
                    <a:p>
                      <a:pPr marL="0" marR="0">
                        <a:spcBef>
                          <a:spcPts val="0"/>
                        </a:spcBef>
                        <a:spcAft>
                          <a:spcPts val="0"/>
                        </a:spcAft>
                      </a:pPr>
                      <a:r>
                        <a:rPr lang="en-US" sz="1400" dirty="0" smtClean="0">
                          <a:effectLst/>
                          <a:latin typeface="Times New Roman"/>
                          <a:ea typeface="MS Mincho"/>
                        </a:rPr>
                        <a:t>Nihar Jindal</a:t>
                      </a:r>
                      <a:endParaRPr lang="en-US" sz="14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dirty="0" smtClean="0">
                          <a:effectLst/>
                          <a:latin typeface="Times New Roman"/>
                          <a:ea typeface="MS Mincho"/>
                        </a:rPr>
                        <a:t>Broadcom</a:t>
                      </a:r>
                      <a:endParaRPr lang="en-US" sz="14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p:spPr>
        <p:txBody>
          <a:bodyPr/>
          <a:lstStyle/>
          <a:p>
            <a:pPr>
              <a:defRPr/>
            </a:pPr>
            <a:r>
              <a:rPr lang="en-US" smtClean="0"/>
              <a:t>November 2012</a:t>
            </a:r>
            <a:endParaRPr lang="en-US" dirty="0"/>
          </a:p>
        </p:txBody>
      </p:sp>
      <p:sp>
        <p:nvSpPr>
          <p:cNvPr id="1028" name="Footer Placeholder 4"/>
          <p:cNvSpPr>
            <a:spLocks noGrp="1"/>
          </p:cNvSpPr>
          <p:nvPr>
            <p:ph type="ftr" sz="quarter" idx="11"/>
          </p:nvPr>
        </p:nvSpPr>
        <p:spPr/>
        <p:txBody>
          <a:bodyPr/>
          <a:lstStyle/>
          <a:p>
            <a:pPr>
              <a:defRPr/>
            </a:pPr>
            <a:r>
              <a:rPr lang="en-US" dirty="0"/>
              <a:t>Ron Porat, Broadcom</a:t>
            </a:r>
          </a:p>
        </p:txBody>
      </p:sp>
      <p:sp>
        <p:nvSpPr>
          <p:cNvPr id="1031" name="Rectangle 12"/>
          <p:cNvSpPr>
            <a:spLocks noChangeArrowheads="1"/>
          </p:cNvSpPr>
          <p:nvPr/>
        </p:nvSpPr>
        <p:spPr bwMode="auto">
          <a:xfrm>
            <a:off x="533400" y="609600"/>
            <a:ext cx="35814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graphicFrame>
        <p:nvGraphicFramePr>
          <p:cNvPr id="3" name="Table 2"/>
          <p:cNvGraphicFramePr>
            <a:graphicFrameLocks noGrp="1"/>
          </p:cNvGraphicFramePr>
          <p:nvPr>
            <p:extLst>
              <p:ext uri="{D42A27DB-BD31-4B8C-83A1-F6EECF244321}">
                <p14:modId xmlns:p14="http://schemas.microsoft.com/office/powerpoint/2010/main" val="742058211"/>
              </p:ext>
            </p:extLst>
          </p:nvPr>
        </p:nvGraphicFramePr>
        <p:xfrm>
          <a:off x="1752600" y="1524000"/>
          <a:ext cx="5639305" cy="4509017"/>
        </p:xfrm>
        <a:graphic>
          <a:graphicData uri="http://schemas.openxmlformats.org/drawingml/2006/table">
            <a:tbl>
              <a:tblPr>
                <a:tableStyleId>{5C22544A-7EE6-4342-B048-85BDC9FD1C3A}</a:tableStyleId>
              </a:tblPr>
              <a:tblGrid>
                <a:gridCol w="1332958"/>
                <a:gridCol w="1071711"/>
                <a:gridCol w="992406"/>
                <a:gridCol w="873230"/>
                <a:gridCol w="1369000"/>
              </a:tblGrid>
              <a:tr h="235317">
                <a:tc>
                  <a:txBody>
                    <a:bodyPr/>
                    <a:lstStyle/>
                    <a:p>
                      <a:pPr marL="0" marR="0">
                        <a:spcBef>
                          <a:spcPts val="0"/>
                        </a:spcBef>
                        <a:spcAft>
                          <a:spcPts val="0"/>
                        </a:spcAft>
                      </a:pPr>
                      <a:r>
                        <a:rPr lang="en-US" sz="700" kern="0" dirty="0">
                          <a:effectLst/>
                        </a:rPr>
                        <a:t>Name</a:t>
                      </a:r>
                      <a:endParaRPr lang="en-US" sz="700" b="1" kern="0" dirty="0">
                        <a:effectLst/>
                        <a:latin typeface="Times New Roman"/>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Affiliations</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Address</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Phone</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email</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dirty="0">
                          <a:effectLst/>
                        </a:rPr>
                        <a:t>Sameer Vermani</a:t>
                      </a:r>
                      <a:endParaRPr lang="en-US" sz="700" dirty="0">
                        <a:effectLst/>
                        <a:latin typeface="Times New Roman"/>
                        <a:ea typeface="Malgun Gothic"/>
                      </a:endParaRPr>
                    </a:p>
                  </a:txBody>
                  <a:tcPr marL="46803" marR="4680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Qualcomm</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dirty="0">
                          <a:effectLst/>
                        </a:rPr>
                        <a:t>Eugene Baik</a:t>
                      </a:r>
                      <a:endParaRPr lang="en-US" sz="700" dirty="0">
                        <a:effectLst/>
                        <a:latin typeface="Times New Roman"/>
                        <a:ea typeface="Malgun Gothic"/>
                      </a:endParaRPr>
                    </a:p>
                  </a:txBody>
                  <a:tcPr marL="46803" marR="4680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effectLst/>
                        </a:rPr>
                        <a:t>Qualcomm</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dirty="0">
                          <a:effectLst/>
                        </a:rPr>
                        <a:t>Lin Yang</a:t>
                      </a:r>
                      <a:endParaRPr lang="en-US" sz="700" dirty="0">
                        <a:effectLst/>
                        <a:latin typeface="Times New Roman"/>
                        <a:ea typeface="Malgun Gothic"/>
                      </a:endParaRPr>
                    </a:p>
                  </a:txBody>
                  <a:tcPr marL="46803" marR="4680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effectLst/>
                        </a:rPr>
                        <a:t>Qualcomm</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effectLst/>
                        </a:rPr>
                        <a:t> </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effectLst/>
                        </a:rPr>
                        <a:t> </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effectLst/>
                        </a:rPr>
                        <a:t> </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dirty="0" smtClean="0">
                          <a:effectLst/>
                          <a:latin typeface="Times New Roman"/>
                          <a:ea typeface="Malgun Gothic"/>
                        </a:rPr>
                        <a:t>Tao Tian</a:t>
                      </a:r>
                      <a:endParaRPr lang="en-US" sz="1100" dirty="0">
                        <a:effectLst/>
                        <a:latin typeface="Times New Roman"/>
                        <a:ea typeface="Malgun Gothic"/>
                      </a:endParaRPr>
                    </a:p>
                  </a:txBody>
                  <a:tcPr marL="46803" marR="4680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smtClean="0">
                          <a:effectLst/>
                          <a:latin typeface="Times New Roman"/>
                          <a:ea typeface="Malgun Gothic"/>
                        </a:rPr>
                        <a:t>Qualcomm</a:t>
                      </a:r>
                      <a:endParaRPr lang="en-US" sz="11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dirty="0" smtClean="0">
                          <a:effectLst/>
                          <a:latin typeface="Times New Roman"/>
                          <a:ea typeface="Malgun Gothic"/>
                        </a:rPr>
                        <a:t>Bin Tian</a:t>
                      </a:r>
                      <a:endParaRPr lang="en-US" sz="1100" dirty="0">
                        <a:effectLst/>
                        <a:latin typeface="Times New Roman"/>
                        <a:ea typeface="Malgun Gothic"/>
                      </a:endParaRPr>
                    </a:p>
                  </a:txBody>
                  <a:tcPr marL="46803" marR="4680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smtClean="0">
                          <a:effectLst/>
                          <a:latin typeface="Times New Roman"/>
                          <a:ea typeface="Malgun Gothic"/>
                        </a:rPr>
                        <a:t>Qualcomm</a:t>
                      </a:r>
                      <a:endParaRPr lang="en-US" sz="11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a:effectLst/>
                        </a:rPr>
                        <a:t>Hemanth Sampath</a:t>
                      </a:r>
                      <a:endParaRPr lang="en-US" sz="700">
                        <a:effectLst/>
                        <a:latin typeface="Times New Roman"/>
                        <a:ea typeface="Malgun Gothic"/>
                      </a:endParaRPr>
                    </a:p>
                  </a:txBody>
                  <a:tcPr marL="46803" marR="4680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effectLst/>
                        </a:rPr>
                        <a:t>Qualcomm</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effectLst/>
                        </a:rPr>
                        <a:t> </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a:effectLst/>
                        </a:rPr>
                        <a:t>Richard Van Nee</a:t>
                      </a:r>
                      <a:endParaRPr lang="en-US" sz="700">
                        <a:effectLst/>
                        <a:latin typeface="Times New Roman"/>
                        <a:ea typeface="Malgun Gothic"/>
                      </a:endParaRPr>
                    </a:p>
                  </a:txBody>
                  <a:tcPr marL="46803" marR="4680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Qualcomm</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effectLst/>
                        </a:rPr>
                        <a:t> </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a:effectLst/>
                        </a:rPr>
                        <a:t>Allert Van Zelst</a:t>
                      </a:r>
                      <a:endParaRPr lang="en-US" sz="700">
                        <a:effectLst/>
                        <a:latin typeface="Times New Roman"/>
                        <a:ea typeface="Malgun Gothic"/>
                      </a:endParaRPr>
                    </a:p>
                  </a:txBody>
                  <a:tcPr marL="46803" marR="4680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Qualcomm</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effectLst/>
                        </a:rPr>
                        <a:t> </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effectLst/>
                        </a:rPr>
                        <a:t> </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a:effectLst/>
                        </a:rPr>
                        <a:t>VK Jones</a:t>
                      </a:r>
                      <a:endParaRPr lang="en-US" sz="700">
                        <a:effectLst/>
                        <a:latin typeface="Times New Roman"/>
                        <a:ea typeface="Malgun Gothic"/>
                      </a:endParaRPr>
                    </a:p>
                  </a:txBody>
                  <a:tcPr marL="46803" marR="4680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Qualcomm</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effectLst/>
                        </a:rPr>
                        <a:t> </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a:effectLst/>
                        </a:rPr>
                        <a:t>Sun, Bo</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ZTE</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effectLst/>
                        </a:rPr>
                        <a:t> </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u="sng">
                          <a:effectLst/>
                          <a:hlinkClick r:id="rId3"/>
                        </a:rPr>
                        <a:t>sun.bo1@zte.com.cn</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a:effectLst/>
                        </a:rPr>
                        <a:t>Lv, Kaiying</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ZTE</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effectLst/>
                        </a:rPr>
                        <a:t> </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u="sng">
                          <a:effectLst/>
                          <a:hlinkClick r:id="rId4"/>
                        </a:rPr>
                        <a:t>lv.kaiying@zte.com.cn</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a:effectLst/>
                        </a:rPr>
                        <a:t>Huai-Rong Shao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Samsung</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effectLst/>
                        </a:rPr>
                        <a:t> </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u="sng">
                          <a:effectLst/>
                          <a:hlinkClick r:id="rId5"/>
                        </a:rPr>
                        <a:t>hr.shao@samsung.com</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a:effectLst/>
                        </a:rPr>
                        <a:t>Chiu Ngo</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Samsung</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effectLst/>
                        </a:rPr>
                        <a:t> </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u="sng">
                          <a:effectLst/>
                          <a:hlinkClick r:id="rId6"/>
                        </a:rPr>
                        <a:t>chiu.ngo@samsung.com</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12023">
                <a:tc>
                  <a:txBody>
                    <a:bodyPr/>
                    <a:lstStyle/>
                    <a:p>
                      <a:pPr marL="0" marR="0">
                        <a:spcBef>
                          <a:spcPts val="0"/>
                        </a:spcBef>
                        <a:spcAft>
                          <a:spcPts val="0"/>
                        </a:spcAft>
                      </a:pPr>
                      <a:r>
                        <a:rPr lang="en-US" sz="1100">
                          <a:effectLst/>
                        </a:rPr>
                        <a:t>Minho Cheong</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ETRI</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700">
                          <a:effectLst/>
                        </a:rPr>
                        <a:t>138 Gajeongno, Yuseong-gu, Dajeon, Korea</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effectLst/>
                        </a:rPr>
                        <a:t>+82 42 860 5635</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u="sng" dirty="0">
                          <a:effectLst/>
                          <a:hlinkClick r:id="rId7"/>
                        </a:rPr>
                        <a:t>minho@etri.re.kr</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a:effectLst/>
                        </a:rPr>
                        <a:t>Jae Seung Lee</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ETRI</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u="sng" dirty="0">
                          <a:effectLst/>
                          <a:hlinkClick r:id="rId8"/>
                        </a:rPr>
                        <a:t>jasonlee@etri.re.kr</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dirty="0" err="1">
                          <a:effectLst/>
                        </a:rPr>
                        <a:t>Hyoungjin</a:t>
                      </a:r>
                      <a:r>
                        <a:rPr lang="en-US" sz="1100" dirty="0">
                          <a:effectLst/>
                        </a:rPr>
                        <a:t> Kwon</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ETRI</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u="sng" dirty="0">
                          <a:effectLst/>
                          <a:hlinkClick r:id="rId9"/>
                        </a:rPr>
                        <a:t>kwonjin@etri.re.kr</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a:effectLst/>
                        </a:rPr>
                        <a:t>Jaewoo Park</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ETRI</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u="sng">
                          <a:effectLst/>
                          <a:hlinkClick r:id="rId10"/>
                        </a:rPr>
                        <a:t>parkjw@etri.re.kr</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a:effectLst/>
                        </a:rPr>
                        <a:t>Sok-kyu Lee</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ETRI</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u="sng" dirty="0">
                          <a:effectLst/>
                          <a:hlinkClick r:id="rId11"/>
                        </a:rPr>
                        <a:t>Sk-lee@etri.re.kr</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0820">
                <a:tc>
                  <a:txBody>
                    <a:bodyPr/>
                    <a:lstStyle/>
                    <a:p>
                      <a:pPr marL="0" marR="0">
                        <a:spcBef>
                          <a:spcPts val="0"/>
                        </a:spcBef>
                        <a:spcAft>
                          <a:spcPts val="0"/>
                        </a:spcAft>
                      </a:pPr>
                      <a:r>
                        <a:rPr lang="en-US" sz="1100">
                          <a:effectLst/>
                        </a:rPr>
                        <a:t>Sayantan Choudhury</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Nokia</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600">
                          <a:effectLst/>
                        </a:rPr>
                        <a:t>2054 University Avenue, Suite 600, Berkeley, CA 94704</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effectLst/>
                        </a:rPr>
                        <a:t>+1 510 599 9268</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700" u="sng" dirty="0">
                          <a:effectLst/>
                          <a:hlinkClick r:id="rId12" action="ppaction://hlinkfile"/>
                        </a:rPr>
                        <a:t>sayantan.choudhury@nokia.com</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a:effectLst/>
                        </a:rPr>
                        <a:t>Klaus Doppler</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Nokia</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700" dirty="0">
                          <a:effectLst/>
                        </a:rPr>
                        <a:t> </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8817">
                <a:tc>
                  <a:txBody>
                    <a:bodyPr/>
                    <a:lstStyle/>
                    <a:p>
                      <a:pPr marL="0" marR="0">
                        <a:spcBef>
                          <a:spcPts val="0"/>
                        </a:spcBef>
                        <a:spcAft>
                          <a:spcPts val="0"/>
                        </a:spcAft>
                      </a:pPr>
                      <a:r>
                        <a:rPr lang="en-US" sz="1100">
                          <a:effectLst/>
                        </a:rPr>
                        <a:t>Rojan Chitrakar</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Panasonic</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u="sng" dirty="0">
                          <a:effectLst/>
                          <a:hlinkClick r:id="rId13"/>
                        </a:rPr>
                        <a:t>Rojan.Chitrakar@sg.panasonic.com</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a:effectLst/>
                        </a:rPr>
                        <a:t>Ken Mori</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Panasonic</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u="sng" dirty="0">
                          <a:effectLst/>
                          <a:hlinkClick r:id="rId14"/>
                        </a:rPr>
                        <a:t>mori.ken1@jp.panasonic.com</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8817">
                <a:tc>
                  <a:txBody>
                    <a:bodyPr/>
                    <a:lstStyle/>
                    <a:p>
                      <a:pPr marL="0" marR="0">
                        <a:spcBef>
                          <a:spcPts val="0"/>
                        </a:spcBef>
                        <a:spcAft>
                          <a:spcPts val="0"/>
                        </a:spcAft>
                      </a:pPr>
                      <a:r>
                        <a:rPr lang="en-US" sz="1100">
                          <a:effectLst/>
                        </a:rPr>
                        <a:t>Harya Wicaksana</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Panasonic</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effectLst/>
                        </a:rPr>
                        <a:t>Harya.Wicaksana@sg.panasonic.com</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4294967295"/>
          </p:nvPr>
        </p:nvSpPr>
        <p:spPr>
          <a:xfrm>
            <a:off x="696913" y="332601"/>
            <a:ext cx="1182055" cy="276999"/>
          </a:xfrm>
        </p:spPr>
        <p:txBody>
          <a:bodyPr/>
          <a:lstStyle/>
          <a:p>
            <a:pPr>
              <a:defRPr/>
            </a:pPr>
            <a:r>
              <a:rPr lang="en-US" smtClean="0"/>
              <a:t>November 2012</a:t>
            </a:r>
            <a:endParaRPr lang="en-US" dirty="0"/>
          </a:p>
        </p:txBody>
      </p:sp>
      <p:sp>
        <p:nvSpPr>
          <p:cNvPr id="1028" name="Footer Placeholder 4"/>
          <p:cNvSpPr>
            <a:spLocks noGrp="1"/>
          </p:cNvSpPr>
          <p:nvPr>
            <p:ph type="ftr" sz="quarter" idx="11"/>
          </p:nvPr>
        </p:nvSpPr>
        <p:spPr/>
        <p:txBody>
          <a:bodyPr/>
          <a:lstStyle/>
          <a:p>
            <a:pPr>
              <a:defRPr/>
            </a:pPr>
            <a:r>
              <a:rPr lang="en-US" dirty="0"/>
              <a:t>Ron Porat, Broadcom</a:t>
            </a:r>
          </a:p>
        </p:txBody>
      </p:sp>
      <p:sp>
        <p:nvSpPr>
          <p:cNvPr id="1031" name="Rectangle 12"/>
          <p:cNvSpPr>
            <a:spLocks noChangeArrowheads="1"/>
          </p:cNvSpPr>
          <p:nvPr/>
        </p:nvSpPr>
        <p:spPr bwMode="auto">
          <a:xfrm>
            <a:off x="533400" y="838200"/>
            <a:ext cx="35814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graphicFrame>
        <p:nvGraphicFramePr>
          <p:cNvPr id="2" name="Object 1"/>
          <p:cNvGraphicFramePr>
            <a:graphicFrameLocks noChangeAspect="1"/>
          </p:cNvGraphicFramePr>
          <p:nvPr>
            <p:extLst>
              <p:ext uri="{D42A27DB-BD31-4B8C-83A1-F6EECF244321}">
                <p14:modId xmlns:p14="http://schemas.microsoft.com/office/powerpoint/2010/main" val="4218922773"/>
              </p:ext>
            </p:extLst>
          </p:nvPr>
        </p:nvGraphicFramePr>
        <p:xfrm>
          <a:off x="1265238" y="1470025"/>
          <a:ext cx="6464300" cy="5083175"/>
        </p:xfrm>
        <a:graphic>
          <a:graphicData uri="http://schemas.openxmlformats.org/presentationml/2006/ole">
            <mc:AlternateContent xmlns:mc="http://schemas.openxmlformats.org/markup-compatibility/2006">
              <mc:Choice xmlns:v="urn:schemas-microsoft-com:vml" Requires="v">
                <p:oleObj spid="_x0000_s53268" name="Document" r:id="rId4" imgW="8521573" imgH="6713531" progId="Word.Document.8">
                  <p:embed/>
                </p:oleObj>
              </mc:Choice>
              <mc:Fallback>
                <p:oleObj name="Document" r:id="rId4" imgW="8521573" imgH="6713531" progId="Word.Documen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65238" y="1470025"/>
                        <a:ext cx="6464300" cy="508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1182055" cy="276999"/>
          </a:xfrm>
        </p:spPr>
        <p:txBody>
          <a:bodyPr/>
          <a:lstStyle/>
          <a:p>
            <a:pPr>
              <a:defRPr/>
            </a:pPr>
            <a:r>
              <a:rPr lang="en-US" smtClean="0"/>
              <a:t>November 2012</a:t>
            </a:r>
            <a:endParaRPr lang="en-US" dirty="0"/>
          </a:p>
        </p:txBody>
      </p:sp>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p:txBody>
          <a:bodyPr/>
          <a:lstStyle/>
          <a:p>
            <a:r>
              <a:rPr lang="en-US" sz="2800" dirty="0" smtClean="0"/>
              <a:t>Problem Definition and Proposed Solution </a:t>
            </a:r>
          </a:p>
        </p:txBody>
      </p:sp>
      <p:sp>
        <p:nvSpPr>
          <p:cNvPr id="6149" name="Rectangle 3"/>
          <p:cNvSpPr>
            <a:spLocks noGrp="1" noChangeArrowheads="1"/>
          </p:cNvSpPr>
          <p:nvPr>
            <p:ph type="body" idx="1"/>
          </p:nvPr>
        </p:nvSpPr>
        <p:spPr/>
        <p:txBody>
          <a:bodyPr/>
          <a:lstStyle/>
          <a:p>
            <a:r>
              <a:rPr lang="en-US" sz="1400" dirty="0" smtClean="0"/>
              <a:t>Repetition is well known to increase PAPR in OFDM systems.</a:t>
            </a:r>
          </a:p>
          <a:p>
            <a:r>
              <a:rPr lang="en-US" sz="1400" dirty="0" smtClean="0"/>
              <a:t>MCS0 rep2 (MCS10) was adopted as the lowest MCS for 1MHz and, as shown in the next slide, has higher PAPR than MCS0. Higher PAPR is especially problematic for the lowest MCS due to the limiting effect on PA </a:t>
            </a:r>
            <a:r>
              <a:rPr lang="en-US" sz="1400" dirty="0" err="1" smtClean="0"/>
              <a:t>backoff</a:t>
            </a:r>
            <a:r>
              <a:rPr lang="en-US" sz="1400" dirty="0" smtClean="0"/>
              <a:t> which reduces range.</a:t>
            </a:r>
          </a:p>
          <a:p>
            <a:endParaRPr lang="en-US" sz="1400" dirty="0" smtClean="0"/>
          </a:p>
          <a:p>
            <a:r>
              <a:rPr lang="en-US" sz="1400" dirty="0"/>
              <a:t>Typical solutions try </a:t>
            </a:r>
            <a:r>
              <a:rPr lang="en-US" sz="1400" dirty="0" smtClean="0"/>
              <a:t>reduce the PAPR by randomizing </a:t>
            </a:r>
            <a:r>
              <a:rPr lang="en-US" sz="1400" dirty="0"/>
              <a:t>the repeated sequence </a:t>
            </a:r>
          </a:p>
          <a:p>
            <a:endParaRPr lang="en-US" sz="1400" dirty="0"/>
          </a:p>
          <a:p>
            <a:r>
              <a:rPr lang="en-US" sz="1400" dirty="0"/>
              <a:t>We investigate here a simple scheme to reduce PAPR for MCS0 rep2 as follows:</a:t>
            </a:r>
          </a:p>
          <a:p>
            <a:pPr lvl="1"/>
            <a:r>
              <a:rPr lang="en-US" sz="1200" dirty="0" smtClean="0"/>
              <a:t>We start </a:t>
            </a:r>
            <a:r>
              <a:rPr lang="en-US" sz="1200" dirty="0"/>
              <a:t>with </a:t>
            </a:r>
            <a:r>
              <a:rPr lang="en-US" sz="1200" dirty="0" smtClean="0"/>
              <a:t>the 12 </a:t>
            </a:r>
            <a:r>
              <a:rPr lang="en-US" sz="1200" dirty="0"/>
              <a:t>coded </a:t>
            </a:r>
            <a:r>
              <a:rPr lang="en-US" sz="1200" dirty="0" smtClean="0"/>
              <a:t>bits for MCS0 rep2:  </a:t>
            </a:r>
            <a:r>
              <a:rPr lang="en-US" sz="1200" b="1" dirty="0"/>
              <a:t>b</a:t>
            </a:r>
            <a:r>
              <a:rPr lang="en-US" sz="1200" dirty="0"/>
              <a:t>=[b0,b1,b2,…,</a:t>
            </a:r>
            <a:r>
              <a:rPr lang="en-US" sz="1200" dirty="0" smtClean="0"/>
              <a:t>b11]</a:t>
            </a:r>
            <a:endParaRPr lang="en-US" sz="1200" dirty="0"/>
          </a:p>
          <a:p>
            <a:pPr lvl="1"/>
            <a:r>
              <a:rPr lang="en-US" sz="1200" dirty="0"/>
              <a:t>Using </a:t>
            </a:r>
            <a:r>
              <a:rPr lang="en-US" sz="1200" dirty="0" smtClean="0"/>
              <a:t>a 12 bit long sequence  </a:t>
            </a:r>
            <a:r>
              <a:rPr lang="en-US" sz="1200" b="1" dirty="0" smtClean="0"/>
              <a:t>s</a:t>
            </a:r>
            <a:r>
              <a:rPr lang="en-US" sz="1200" dirty="0" smtClean="0"/>
              <a:t> we </a:t>
            </a:r>
            <a:r>
              <a:rPr lang="en-US" sz="1200" dirty="0"/>
              <a:t>create the 2</a:t>
            </a:r>
            <a:r>
              <a:rPr lang="en-US" sz="1200" baseline="30000" dirty="0"/>
              <a:t>nd</a:t>
            </a:r>
            <a:r>
              <a:rPr lang="en-US" sz="1200" dirty="0"/>
              <a:t> copy </a:t>
            </a:r>
            <a:r>
              <a:rPr lang="en-US" sz="1200" b="1" dirty="0" smtClean="0"/>
              <a:t>bb</a:t>
            </a:r>
            <a:r>
              <a:rPr lang="en-US" sz="1200" dirty="0" smtClean="0"/>
              <a:t>=</a:t>
            </a:r>
            <a:r>
              <a:rPr lang="en-US" sz="1200" b="1" dirty="0" smtClean="0"/>
              <a:t>b</a:t>
            </a:r>
            <a:r>
              <a:rPr lang="en-US" sz="1200" dirty="0" smtClean="0"/>
              <a:t> </a:t>
            </a:r>
            <a:r>
              <a:rPr lang="en-US" sz="1200" dirty="0"/>
              <a:t>XOR </a:t>
            </a:r>
            <a:r>
              <a:rPr lang="en-US" sz="1200" b="1" dirty="0"/>
              <a:t>s</a:t>
            </a:r>
          </a:p>
          <a:p>
            <a:pPr lvl="1"/>
            <a:r>
              <a:rPr lang="en-US" sz="1200" dirty="0"/>
              <a:t>Concatenate </a:t>
            </a:r>
            <a:r>
              <a:rPr lang="en-US" sz="1200" b="1" dirty="0"/>
              <a:t>[</a:t>
            </a:r>
            <a:r>
              <a:rPr lang="en-US" sz="1200" b="1" dirty="0" err="1" smtClean="0"/>
              <a:t>b,bb</a:t>
            </a:r>
            <a:r>
              <a:rPr lang="en-US" sz="1200" b="1" dirty="0" smtClean="0"/>
              <a:t>]</a:t>
            </a:r>
            <a:r>
              <a:rPr lang="en-US" sz="1200" dirty="0" smtClean="0"/>
              <a:t> </a:t>
            </a:r>
            <a:r>
              <a:rPr lang="en-US" sz="1200" dirty="0"/>
              <a:t>to create a sequence of 24 coded bits, interleave and add pilots</a:t>
            </a:r>
          </a:p>
          <a:p>
            <a:pPr lvl="1">
              <a:buNone/>
            </a:pPr>
            <a:endParaRPr lang="en-US" sz="1200" dirty="0"/>
          </a:p>
          <a:p>
            <a:r>
              <a:rPr lang="en-US" sz="1400" dirty="0"/>
              <a:t>The best sequence is found by sweeping through all 4096 combinations and minimizing a metric defined as the 2e-4 percentile point of the PAR </a:t>
            </a:r>
            <a:r>
              <a:rPr lang="en-US" sz="1400" dirty="0" smtClean="0"/>
              <a:t>CCDF</a:t>
            </a:r>
            <a:r>
              <a:rPr lang="en-US" sz="1400" dirty="0"/>
              <a:t>.    </a:t>
            </a:r>
          </a:p>
          <a:p>
            <a:r>
              <a:rPr lang="en-US" sz="1400" dirty="0"/>
              <a:t>The best sequence </a:t>
            </a:r>
            <a:r>
              <a:rPr lang="en-US" sz="1400" dirty="0" smtClean="0"/>
              <a:t>found is:</a:t>
            </a:r>
            <a:r>
              <a:rPr lang="en-US" sz="1400" dirty="0"/>
              <a:t> </a:t>
            </a:r>
            <a:r>
              <a:rPr lang="en-US" sz="1400" dirty="0" smtClean="0"/>
              <a:t>s=[1</a:t>
            </a:r>
            <a:r>
              <a:rPr lang="en-US" sz="1400" dirty="0"/>
              <a:t>  0  0  0  0  1  0  1  0  1  1  1</a:t>
            </a:r>
            <a:r>
              <a:rPr lang="en-US" sz="1400" dirty="0" smtClean="0"/>
              <a:t>] (</a:t>
            </a:r>
            <a:r>
              <a:rPr lang="en-US" sz="1400" dirty="0"/>
              <a:t>meaning flip the sign of the 1</a:t>
            </a:r>
            <a:r>
              <a:rPr lang="en-US" sz="1400" baseline="30000" dirty="0"/>
              <a:t>st</a:t>
            </a:r>
            <a:r>
              <a:rPr lang="en-US" sz="1400" dirty="0"/>
              <a:t>, 6</a:t>
            </a:r>
            <a:r>
              <a:rPr lang="en-US" sz="1400" baseline="30000" dirty="0"/>
              <a:t>th</a:t>
            </a:r>
            <a:r>
              <a:rPr lang="en-US" sz="1400" dirty="0"/>
              <a:t>,8</a:t>
            </a:r>
            <a:r>
              <a:rPr lang="en-US" sz="1400" baseline="30000" dirty="0"/>
              <a:t>th</a:t>
            </a:r>
            <a:r>
              <a:rPr lang="en-US" sz="1400" dirty="0"/>
              <a:t>, 10</a:t>
            </a:r>
            <a:r>
              <a:rPr lang="en-US" sz="1400" baseline="30000" dirty="0"/>
              <a:t>th</a:t>
            </a:r>
            <a:r>
              <a:rPr lang="en-US" sz="1400" dirty="0"/>
              <a:t>,11</a:t>
            </a:r>
            <a:r>
              <a:rPr lang="en-US" sz="1400" baseline="30000" dirty="0"/>
              <a:t>th</a:t>
            </a:r>
            <a:r>
              <a:rPr lang="en-US" sz="1400" dirty="0"/>
              <a:t> 12</a:t>
            </a:r>
            <a:r>
              <a:rPr lang="en-US" sz="1400" baseline="30000" dirty="0"/>
              <a:t>th</a:t>
            </a:r>
            <a:r>
              <a:rPr lang="en-US" sz="1400" dirty="0"/>
              <a:t> repetitions) </a:t>
            </a:r>
            <a:r>
              <a:rPr lang="en-US" sz="1400" dirty="0" smtClean="0"/>
              <a:t>.</a:t>
            </a:r>
            <a:endParaRPr lang="en-US" sz="1400" dirty="0"/>
          </a:p>
          <a:p>
            <a:pPr marL="342900" lvl="1" indent="-342900">
              <a:buFontTx/>
              <a:buChar char="•"/>
            </a:pPr>
            <a:endParaRPr lang="en-US" sz="1800" dirty="0" smtClean="0"/>
          </a:p>
          <a:p>
            <a:pPr marL="342900" lvl="1" indent="-342900">
              <a:buFontTx/>
              <a:buChar char="•"/>
            </a:pPr>
            <a:endParaRPr lang="en-US" sz="1800" dirty="0" smtClean="0"/>
          </a:p>
          <a:p>
            <a:endParaRPr lang="en-US" sz="1800" b="0" dirty="0" smtClean="0"/>
          </a:p>
          <a:p>
            <a:endParaRPr lang="en-US" sz="1800" b="0" dirty="0" smtClean="0"/>
          </a:p>
          <a:p>
            <a:pPr>
              <a:buNone/>
            </a:pPr>
            <a:r>
              <a:rPr lang="en-US" sz="1800" b="0" dirty="0" smtClean="0"/>
              <a:t> </a:t>
            </a:r>
          </a:p>
          <a:p>
            <a:pPr lvl="1"/>
            <a:endParaRPr lang="en-US" sz="1400" b="0" dirty="0" smtClean="0"/>
          </a:p>
          <a:p>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1182055" cy="276999"/>
          </a:xfrm>
        </p:spPr>
        <p:txBody>
          <a:bodyPr/>
          <a:lstStyle/>
          <a:p>
            <a:pPr>
              <a:defRPr/>
            </a:pPr>
            <a:r>
              <a:rPr lang="en-US" smtClean="0"/>
              <a:t>November 2012</a:t>
            </a:r>
            <a:endParaRPr lang="en-US" dirty="0"/>
          </a:p>
        </p:txBody>
      </p:sp>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p:txBody>
          <a:bodyPr/>
          <a:lstStyle/>
          <a:p>
            <a:r>
              <a:rPr lang="en-US" sz="2800" dirty="0" smtClean="0"/>
              <a:t>Simulation results</a:t>
            </a:r>
          </a:p>
        </p:txBody>
      </p:sp>
      <p:sp>
        <p:nvSpPr>
          <p:cNvPr id="6149" name="Rectangle 3"/>
          <p:cNvSpPr>
            <a:spLocks noGrp="1" noChangeArrowheads="1"/>
          </p:cNvSpPr>
          <p:nvPr>
            <p:ph type="body" idx="1"/>
          </p:nvPr>
        </p:nvSpPr>
        <p:spPr/>
        <p:txBody>
          <a:bodyPr/>
          <a:lstStyle/>
          <a:p>
            <a:r>
              <a:rPr lang="en-US" sz="1400" b="0" dirty="0"/>
              <a:t>CCDF based on 4x oversampling and 500,000 OFDM </a:t>
            </a:r>
            <a:r>
              <a:rPr lang="en-US" sz="1400" b="0" dirty="0" smtClean="0"/>
              <a:t>symbols.</a:t>
            </a:r>
          </a:p>
          <a:p>
            <a:r>
              <a:rPr lang="en-US" sz="1400" b="0" dirty="0" smtClean="0"/>
              <a:t>Results shown for fixed pilots and boosted traveling pilots </a:t>
            </a:r>
            <a:endParaRPr lang="en-US" sz="1400" b="0" dirty="0"/>
          </a:p>
          <a:p>
            <a:pPr marL="342900" lvl="1" indent="-342900">
              <a:buFontTx/>
              <a:buChar char="•"/>
            </a:pPr>
            <a:endParaRPr lang="en-US" sz="1800" dirty="0" smtClean="0"/>
          </a:p>
          <a:p>
            <a:pPr marL="342900" lvl="1" indent="-342900">
              <a:buFontTx/>
              <a:buChar char="•"/>
            </a:pPr>
            <a:endParaRPr lang="en-US" sz="1800" dirty="0" smtClean="0"/>
          </a:p>
          <a:p>
            <a:endParaRPr lang="en-US" sz="1800" b="0" dirty="0" smtClean="0"/>
          </a:p>
          <a:p>
            <a:endParaRPr lang="en-US" sz="1800" b="0" dirty="0" smtClean="0"/>
          </a:p>
          <a:p>
            <a:pPr>
              <a:buNone/>
            </a:pPr>
            <a:r>
              <a:rPr lang="en-US" sz="1800" b="0" dirty="0" smtClean="0"/>
              <a:t> </a:t>
            </a:r>
          </a:p>
          <a:p>
            <a:pPr lvl="1"/>
            <a:endParaRPr lang="en-US" sz="1400" b="0" dirty="0" smtClean="0"/>
          </a:p>
          <a:p>
            <a:endParaRPr lang="en-US" sz="1800" dirty="0" smtClean="0"/>
          </a:p>
        </p:txBody>
      </p:sp>
      <p:pic>
        <p:nvPicPr>
          <p:cNvPr id="573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07994" y="2714245"/>
            <a:ext cx="5017006" cy="3762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734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2667000"/>
            <a:ext cx="4978400"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37890296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1182055" cy="276999"/>
          </a:xfrm>
        </p:spPr>
        <p:txBody>
          <a:bodyPr/>
          <a:lstStyle/>
          <a:p>
            <a:pPr>
              <a:defRPr/>
            </a:pPr>
            <a:r>
              <a:rPr lang="en-US" smtClean="0"/>
              <a:t>November 2012</a:t>
            </a:r>
            <a:endParaRPr lang="en-US" dirty="0"/>
          </a:p>
        </p:txBody>
      </p:sp>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p:txBody>
          <a:bodyPr/>
          <a:lstStyle/>
          <a:p>
            <a:r>
              <a:rPr lang="en-US" dirty="0" smtClean="0"/>
              <a:t>Straw Poll</a:t>
            </a:r>
          </a:p>
        </p:txBody>
      </p:sp>
      <p:sp>
        <p:nvSpPr>
          <p:cNvPr id="6149" name="Rectangle 3"/>
          <p:cNvSpPr>
            <a:spLocks noGrp="1" noChangeArrowheads="1"/>
          </p:cNvSpPr>
          <p:nvPr>
            <p:ph type="body" idx="1"/>
          </p:nvPr>
        </p:nvSpPr>
        <p:spPr>
          <a:xfrm>
            <a:off x="685800" y="1752600"/>
            <a:ext cx="7772400" cy="4572000"/>
          </a:xfrm>
        </p:spPr>
        <p:txBody>
          <a:bodyPr/>
          <a:lstStyle/>
          <a:p>
            <a:r>
              <a:rPr lang="en-US" sz="1600" dirty="0"/>
              <a:t>Do you support </a:t>
            </a:r>
            <a:r>
              <a:rPr lang="en-US" sz="1600" dirty="0" smtClean="0"/>
              <a:t>the following change in section R.3.2.2.2.A</a:t>
            </a:r>
            <a:endParaRPr lang="en-US" sz="1600" dirty="0"/>
          </a:p>
          <a:p>
            <a:pPr lvl="1"/>
            <a:r>
              <a:rPr lang="en-US" sz="1400" strike="sngStrike" dirty="0"/>
              <a:t>The “2x block-wise repetition” performed on a per-OFDM symbol basis:</a:t>
            </a:r>
          </a:p>
          <a:p>
            <a:pPr lvl="2"/>
            <a:r>
              <a:rPr lang="en-US" sz="1400" strike="sngStrike" dirty="0" err="1"/>
              <a:t>C</a:t>
            </a:r>
            <a:r>
              <a:rPr lang="en-US" sz="1400" strike="sngStrike" baseline="-25000" dirty="0" err="1"/>
              <a:t>out</a:t>
            </a:r>
            <a:r>
              <a:rPr lang="en-US" sz="1400" strike="sngStrike" dirty="0"/>
              <a:t>=[C</a:t>
            </a:r>
            <a:r>
              <a:rPr lang="en-US" sz="1400" strike="sngStrike" baseline="-25000" dirty="0"/>
              <a:t>1</a:t>
            </a:r>
            <a:r>
              <a:rPr lang="en-US" sz="1400" strike="sngStrike" dirty="0"/>
              <a:t>….C</a:t>
            </a:r>
            <a:r>
              <a:rPr lang="en-US" sz="1400" strike="sngStrike" baseline="-25000" dirty="0"/>
              <a:t>2NDBPS</a:t>
            </a:r>
            <a:r>
              <a:rPr lang="en-US" sz="1400" strike="sngStrike" dirty="0"/>
              <a:t> , C</a:t>
            </a:r>
            <a:r>
              <a:rPr lang="en-US" sz="1400" strike="sngStrike" baseline="-25000" dirty="0"/>
              <a:t>1</a:t>
            </a:r>
            <a:r>
              <a:rPr lang="en-US" sz="1400" strike="sngStrike" dirty="0"/>
              <a:t>….C</a:t>
            </a:r>
            <a:r>
              <a:rPr lang="en-US" sz="1400" strike="sngStrike" baseline="-25000" dirty="0"/>
              <a:t>2NDBPS</a:t>
            </a:r>
            <a:r>
              <a:rPr lang="en-US" sz="1400" strike="sngStrike" dirty="0"/>
              <a:t> ], where [C</a:t>
            </a:r>
            <a:r>
              <a:rPr lang="en-US" sz="1400" strike="sngStrike" baseline="-25000" dirty="0"/>
              <a:t>1</a:t>
            </a:r>
            <a:r>
              <a:rPr lang="en-US" sz="1400" strike="sngStrike" dirty="0"/>
              <a:t>….C</a:t>
            </a:r>
            <a:r>
              <a:rPr lang="en-US" sz="1400" strike="sngStrike" baseline="-25000" dirty="0"/>
              <a:t>2NDBPS</a:t>
            </a:r>
            <a:r>
              <a:rPr lang="en-US" sz="1400" strike="sngStrike" dirty="0"/>
              <a:t>] are the FEC output bits per symbol.</a:t>
            </a:r>
          </a:p>
          <a:p>
            <a:pPr lvl="1"/>
            <a:endParaRPr lang="en-US" sz="1400" dirty="0"/>
          </a:p>
          <a:p>
            <a:pPr lvl="1"/>
            <a:r>
              <a:rPr lang="en-US" sz="1400" dirty="0"/>
              <a:t>The “2x block-wise repetition” performed on a per-OFDM symbol basis:</a:t>
            </a:r>
          </a:p>
          <a:p>
            <a:pPr lvl="2"/>
            <a:r>
              <a:rPr lang="en-US" sz="1400" dirty="0" err="1"/>
              <a:t>C</a:t>
            </a:r>
            <a:r>
              <a:rPr lang="en-US" sz="1400" baseline="-25000" dirty="0" err="1"/>
              <a:t>out</a:t>
            </a:r>
            <a:r>
              <a:rPr lang="en-US" sz="1400" dirty="0" smtClean="0"/>
              <a:t>=[[C</a:t>
            </a:r>
            <a:r>
              <a:rPr lang="en-US" sz="1400" baseline="-25000" dirty="0" smtClean="0"/>
              <a:t>1</a:t>
            </a:r>
            <a:r>
              <a:rPr lang="en-US" sz="1400" dirty="0"/>
              <a:t>….C</a:t>
            </a:r>
            <a:r>
              <a:rPr lang="en-US" sz="1400" baseline="-25000" dirty="0"/>
              <a:t>2NDBPS</a:t>
            </a:r>
            <a:r>
              <a:rPr lang="en-US" sz="1400" dirty="0"/>
              <a:t> </a:t>
            </a:r>
            <a:r>
              <a:rPr lang="en-US" sz="1400" dirty="0" smtClean="0"/>
              <a:t>], [C</a:t>
            </a:r>
            <a:r>
              <a:rPr lang="en-US" sz="1400" baseline="-25000" dirty="0" smtClean="0"/>
              <a:t>1</a:t>
            </a:r>
            <a:r>
              <a:rPr lang="en-US" sz="1400" dirty="0"/>
              <a:t>….C</a:t>
            </a:r>
            <a:r>
              <a:rPr lang="en-US" sz="1400" baseline="-25000" dirty="0"/>
              <a:t>2NDBPS</a:t>
            </a:r>
            <a:r>
              <a:rPr lang="en-US" sz="1400" dirty="0"/>
              <a:t> </a:t>
            </a:r>
            <a:r>
              <a:rPr lang="en-US" sz="1400" dirty="0" smtClean="0"/>
              <a:t>] XOR s], </a:t>
            </a:r>
            <a:r>
              <a:rPr lang="en-US" sz="1400" dirty="0"/>
              <a:t>where [C</a:t>
            </a:r>
            <a:r>
              <a:rPr lang="en-US" sz="1400" baseline="-25000" dirty="0"/>
              <a:t>1</a:t>
            </a:r>
            <a:r>
              <a:rPr lang="en-US" sz="1400" dirty="0"/>
              <a:t>….C</a:t>
            </a:r>
            <a:r>
              <a:rPr lang="en-US" sz="1400" baseline="-25000" dirty="0"/>
              <a:t>2NDBPS</a:t>
            </a:r>
            <a:r>
              <a:rPr lang="en-US" sz="1400" dirty="0"/>
              <a:t>] are the FEC output bits per </a:t>
            </a:r>
            <a:r>
              <a:rPr lang="en-US" sz="1400" dirty="0" smtClean="0"/>
              <a:t>symbol and </a:t>
            </a:r>
            <a:r>
              <a:rPr lang="en-US" sz="1400" dirty="0"/>
              <a:t>s=[1  0  0  0  0  1  0  1  0  1  1  1] </a:t>
            </a:r>
          </a:p>
          <a:p>
            <a:endParaRPr lang="en-US" sz="1800" b="0" dirty="0" smtClean="0"/>
          </a:p>
          <a:p>
            <a:endParaRPr lang="en-US" sz="1800" b="0" dirty="0" smtClean="0"/>
          </a:p>
          <a:p>
            <a:r>
              <a:rPr lang="en-US" sz="1800" b="0" dirty="0" smtClean="0"/>
              <a:t>Y</a:t>
            </a:r>
          </a:p>
          <a:p>
            <a:r>
              <a:rPr lang="en-US" sz="1800" b="0" dirty="0" smtClean="0"/>
              <a:t>N</a:t>
            </a:r>
          </a:p>
          <a:p>
            <a:r>
              <a:rPr lang="en-US" sz="1800" b="0" dirty="0" smtClean="0"/>
              <a:t>A</a:t>
            </a:r>
            <a:endParaRPr lang="en-US" sz="1800" b="0"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40843</TotalTime>
  <Words>626</Words>
  <Application>Microsoft Office PowerPoint</Application>
  <PresentationFormat>On-screen Show (4:3)</PresentationFormat>
  <Paragraphs>277</Paragraphs>
  <Slides>6</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8" baseType="lpstr">
      <vt:lpstr>802-11-Submission</vt:lpstr>
      <vt:lpstr>Document</vt:lpstr>
      <vt:lpstr>PAPR Reduction for MCS0 Rep 2</vt:lpstr>
      <vt:lpstr>PowerPoint Presentation</vt:lpstr>
      <vt:lpstr>PowerPoint Presentation</vt:lpstr>
      <vt:lpstr>Problem Definition and Proposed Solution </vt:lpstr>
      <vt:lpstr>Simulation results</vt:lpstr>
      <vt:lpstr>Straw Poll</vt:lpstr>
    </vt:vector>
  </TitlesOfParts>
  <Company>AT&amp;T Labs Research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Ron Porat</cp:lastModifiedBy>
  <cp:revision>699</cp:revision>
  <cp:lastPrinted>1998-02-10T13:28:06Z</cp:lastPrinted>
  <dcterms:created xsi:type="dcterms:W3CDTF">2007-05-21T21:00:37Z</dcterms:created>
  <dcterms:modified xsi:type="dcterms:W3CDTF">2012-11-09T20:25:41Z</dcterms:modified>
</cp:coreProperties>
</file>