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m" ContentType="application/vnd.ms-word.document.macroEnabled.12"/>
  <Default Extension="doc" ContentType="application/haansoftdoc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9" r:id="rId2"/>
    <p:sldId id="296" r:id="rId3"/>
    <p:sldId id="316" r:id="rId4"/>
    <p:sldId id="317" r:id="rId5"/>
    <p:sldId id="326" r:id="rId6"/>
    <p:sldId id="327" r:id="rId7"/>
    <p:sldId id="328" r:id="rId8"/>
    <p:sldId id="330" r:id="rId9"/>
    <p:sldId id="329" r:id="rId10"/>
    <p:sldId id="331" r:id="rId11"/>
    <p:sldId id="332" r:id="rId12"/>
    <p:sldId id="333" r:id="rId13"/>
    <p:sldId id="336" r:id="rId14"/>
    <p:sldId id="334" r:id="rId15"/>
    <p:sldId id="335" r:id="rId16"/>
    <p:sldId id="337" r:id="rId17"/>
    <p:sldId id="345" r:id="rId18"/>
    <p:sldId id="346" r:id="rId19"/>
    <p:sldId id="340" r:id="rId20"/>
    <p:sldId id="341" r:id="rId21"/>
    <p:sldId id="344" r:id="rId22"/>
    <p:sldId id="342" r:id="rId23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8" autoAdjust="0"/>
    <p:restoredTop sz="94629" autoAdjust="0"/>
  </p:normalViewPr>
  <p:slideViewPr>
    <p:cSldViewPr>
      <p:cViewPr>
        <p:scale>
          <a:sx n="90" d="100"/>
          <a:sy n="90" d="100"/>
        </p:scale>
        <p:origin x="-1224" y="-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5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2" d="100"/>
          <a:sy n="72" d="100"/>
        </p:scale>
        <p:origin x="-2995" y="-91"/>
      </p:cViewPr>
      <p:guideLst>
        <p:guide orient="horz" pos="2820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6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12" Type="http://schemas.openxmlformats.org/officeDocument/2006/relationships/image" Target="../media/image15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11" Type="http://schemas.openxmlformats.org/officeDocument/2006/relationships/image" Target="../media/image14.wmf"/><Relationship Id="rId5" Type="http://schemas.openxmlformats.org/officeDocument/2006/relationships/image" Target="../media/image8.wmf"/><Relationship Id="rId15" Type="http://schemas.openxmlformats.org/officeDocument/2006/relationships/image" Target="../media/image18.wmf"/><Relationship Id="rId10" Type="http://schemas.openxmlformats.org/officeDocument/2006/relationships/image" Target="../media/image13.wmf"/><Relationship Id="rId4" Type="http://schemas.openxmlformats.org/officeDocument/2006/relationships/image" Target="../media/image7.wmf"/><Relationship Id="rId9" Type="http://schemas.openxmlformats.org/officeDocument/2006/relationships/image" Target="../media/image12.wmf"/><Relationship Id="rId1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6.wmf"/><Relationship Id="rId7" Type="http://schemas.openxmlformats.org/officeDocument/2006/relationships/image" Target="../media/image13.wmf"/><Relationship Id="rId12" Type="http://schemas.openxmlformats.org/officeDocument/2006/relationships/image" Target="../media/image23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12.wmf"/><Relationship Id="rId11" Type="http://schemas.openxmlformats.org/officeDocument/2006/relationships/image" Target="../media/image22.wmf"/><Relationship Id="rId5" Type="http://schemas.openxmlformats.org/officeDocument/2006/relationships/image" Target="../media/image11.wmf"/><Relationship Id="rId10" Type="http://schemas.openxmlformats.org/officeDocument/2006/relationships/image" Target="../media/image21.wmf"/><Relationship Id="rId4" Type="http://schemas.openxmlformats.org/officeDocument/2006/relationships/image" Target="../media/image10.wmf"/><Relationship Id="rId9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227A30-04C4-4CB9-B843-84342DF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C484B22-A48D-497A-AE59-F5B78FE5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2AB6721E-B978-4DD6-99B1-322D6A39C7F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6411" y="8670925"/>
            <a:ext cx="415177" cy="184666"/>
          </a:xfrm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7B5733-890D-4E57-A4DB-DD6603570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58CF2B-ED5B-4B22-84C1-7B0CB2F4D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B8B7A3-0C1D-4B2D-AD54-FEDEB1831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EABDC-E115-4971-AAD7-AFF4ADFC1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F5F81-441B-4412-A1A3-4FB1BDD48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570ABE7-D4EF-4E25-BAB0-6A04DE330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7F84C7B-6481-409C-AE66-1C51D213B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1627" y="6475413"/>
            <a:ext cx="14523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9614CF-41B1-41BF-AB2B-2C5218219C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1616" y="6475413"/>
            <a:ext cx="14523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8BB3EB-ADCD-4E7A-9C82-B3F0159C7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430AB-6734-4246-A069-1CDA2A6CF0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58F4EB-0F7F-40B0-B818-64BEF566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5539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9929" y="6475413"/>
            <a:ext cx="152400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FFB36D2-EF15-4DDC-805B-218F6C5E12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501" y="334963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802.11-12/1312r0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Word_2007_Macro-enabled_Document1.docm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package" Target="../embeddings/Word_2007_Macro-enabled_Document2.docm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__311111111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1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4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1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oleObject" Target="../embeddings/oleObject28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2.bin"/><Relationship Id="rId12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1.bin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0.bin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19.bin"/><Relationship Id="rId9" Type="http://schemas.openxmlformats.org/officeDocument/2006/relationships/oleObject" Target="../embeddings/oleObject24.bin"/><Relationship Id="rId14" Type="http://schemas.openxmlformats.org/officeDocument/2006/relationships/oleObject" Target="../embeddings/oleObject29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16918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Nov 2012</a:t>
            </a:r>
          </a:p>
        </p:txBody>
      </p:sp>
      <p:sp>
        <p:nvSpPr>
          <p:cNvPr id="210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29" y="6475413"/>
            <a:ext cx="1524007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Hongyuan Zhang, et. Al.</a:t>
            </a:r>
          </a:p>
        </p:txBody>
      </p:sp>
      <p:sp>
        <p:nvSpPr>
          <p:cNvPr id="21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A78FA4BF-601B-4C85-9F97-768BDB1459C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21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err="1" smtClean="0"/>
              <a:t>Beamforming</a:t>
            </a:r>
            <a:r>
              <a:rPr lang="en-US" dirty="0" smtClean="0"/>
              <a:t> Feedback for Single Stream</a:t>
            </a:r>
          </a:p>
        </p:txBody>
      </p:sp>
      <p:sp>
        <p:nvSpPr>
          <p:cNvPr id="21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2012-11-12</a:t>
            </a:r>
          </a:p>
        </p:txBody>
      </p:sp>
      <p:sp>
        <p:nvSpPr>
          <p:cNvPr id="2107" name="Rectangle 12"/>
          <p:cNvSpPr>
            <a:spLocks noChangeArrowheads="1"/>
          </p:cNvSpPr>
          <p:nvPr/>
        </p:nvSpPr>
        <p:spPr bwMode="auto">
          <a:xfrm>
            <a:off x="609600" y="1752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56"/>
          <p:cNvGraphicFramePr>
            <a:graphicFrameLocks noChangeAspect="1"/>
          </p:cNvGraphicFramePr>
          <p:nvPr/>
        </p:nvGraphicFramePr>
        <p:xfrm>
          <a:off x="1066800" y="2133600"/>
          <a:ext cx="7145337" cy="4402137"/>
        </p:xfrm>
        <a:graphic>
          <a:graphicData uri="http://schemas.openxmlformats.org/presentationml/2006/ole">
            <p:oleObj spid="_x0000_s2104" name="Macro-Enabled Template" r:id="rId4" imgW="10364713" imgH="6187365" progId="Word.DocumentMacroEnabled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2x1 DNLOS, MCS7, 2MHz, Ng=4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7" name="Picture 6" descr="DNLOS_2x1_2MHz_MCS7_Ng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219200"/>
            <a:ext cx="7924800" cy="51816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4x1 DNLOS, MCS7, 2MHz, Ng=4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7" name="Picture 6" descr="DNLOS_4x1_2MHz_MCS7_Ng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219200"/>
            <a:ext cx="7924800" cy="51816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2x1 SCM-UMI, MCS7, 4MHz, Ng=4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7" name="Picture 6" descr="UMI_2x1_4MHz_MCS7_Ng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143000"/>
            <a:ext cx="8001000" cy="52578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2x1 SCM-UMA, MCS3, 4MHz, Ng=4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7" name="Picture 6" descr="UMA_2x1_4MHz_MCS3_Ng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219200"/>
            <a:ext cx="8001000" cy="51816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2x1 SCM-UMA, 4MHz, Ng=4 or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7" name="Picture 6" descr="UMA_2x1_4MHz_MCS7_Ng4Ng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219200"/>
            <a:ext cx="7391400" cy="5063781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2x2 SCM-UMA, 1SS, MCS7, 4MHz, Ng=4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7" name="Picture 6" descr="UMA_2x2_1SS_4MHz_MCS7_Ng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295401"/>
            <a:ext cx="7620000" cy="4953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dirty="0" smtClean="0"/>
              <a:t>Discussions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Simulation results show comparable performances between </a:t>
            </a:r>
            <a:r>
              <a:rPr lang="el-GR" sz="2000" b="0" dirty="0" smtClean="0"/>
              <a:t>Φ</a:t>
            </a:r>
            <a:r>
              <a:rPr lang="en-US" sz="2000" b="0" dirty="0" smtClean="0"/>
              <a:t>-only Feedback (2,0) and 11ac full angle feedback (6,4)/(4,2) for single stream cases. </a:t>
            </a:r>
          </a:p>
          <a:p>
            <a:pPr lvl="1"/>
            <a:r>
              <a:rPr lang="en-US" sz="1600" b="0" dirty="0" smtClean="0">
                <a:solidFill>
                  <a:srgbClr val="FF0000"/>
                </a:solidFill>
              </a:rPr>
              <a:t>This observation is constant across all different channels, different antenna configurations, different MCSs and different Ng values</a:t>
            </a:r>
            <a:r>
              <a:rPr lang="en-US" sz="1600" b="0" dirty="0" smtClean="0"/>
              <a:t>.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By doing the </a:t>
            </a:r>
            <a:r>
              <a:rPr lang="el-GR" sz="2000" b="0" dirty="0" smtClean="0"/>
              <a:t>Φ</a:t>
            </a:r>
            <a:r>
              <a:rPr lang="en-US" sz="2000" b="0" dirty="0" smtClean="0"/>
              <a:t>-only feedback, we may get significant feedback overhead reduction</a:t>
            </a:r>
          </a:p>
          <a:p>
            <a:pPr lvl="1"/>
            <a:r>
              <a:rPr lang="en-US" sz="1600" dirty="0" smtClean="0"/>
              <a:t>Refer to next 2 slides.</a:t>
            </a:r>
          </a:p>
          <a:p>
            <a:endParaRPr lang="en-US" b="0" dirty="0" smtClean="0"/>
          </a:p>
          <a:p>
            <a:r>
              <a:rPr lang="en-US" sz="2000" b="0" dirty="0" smtClean="0"/>
              <a:t>Here we propose to re-interpret one choice of the Codebook info subfield in MIMO control field in the case of SU FB and </a:t>
            </a:r>
            <a:r>
              <a:rPr lang="en-US" sz="2000" b="0" dirty="0" err="1" smtClean="0"/>
              <a:t>Nc</a:t>
            </a:r>
            <a:r>
              <a:rPr lang="en-US" sz="2000" b="0" dirty="0" smtClean="0"/>
              <a:t>=1 as (2,0), and keep the other choice as (4,2).</a:t>
            </a:r>
          </a:p>
          <a:p>
            <a:pPr lvl="1"/>
            <a:r>
              <a:rPr lang="en-US" sz="1600" dirty="0" smtClean="0"/>
              <a:t>For MU or SU with multi-stream, we still use the 11ac parameters.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Also propose to keep the same Ng options as in 11ac.</a:t>
            </a:r>
          </a:p>
          <a:p>
            <a:endParaRPr lang="en-US" sz="2000" b="0" dirty="0" smtClean="0"/>
          </a:p>
          <a:p>
            <a:endParaRPr lang="en-US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2012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8305800" cy="609600"/>
          </a:xfrm>
        </p:spPr>
        <p:txBody>
          <a:bodyPr/>
          <a:lstStyle/>
          <a:p>
            <a:r>
              <a:rPr lang="en-US" dirty="0" smtClean="0"/>
              <a:t>Feedback Overhead (Ng=1)</a:t>
            </a:r>
            <a:br>
              <a:rPr lang="en-US" dirty="0" smtClean="0"/>
            </a:br>
            <a:r>
              <a:rPr lang="en-US" dirty="0" smtClean="0"/>
              <a:t>Nr=2, </a:t>
            </a:r>
            <a:r>
              <a:rPr lang="en-US" dirty="0" err="1" smtClean="0"/>
              <a:t>Nc</a:t>
            </a:r>
            <a:r>
              <a:rPr lang="en-US" dirty="0" smtClean="0"/>
              <a:t>=1 (N</a:t>
            </a:r>
            <a:r>
              <a:rPr lang="en-US" baseline="-25000" dirty="0" smtClean="0"/>
              <a:t>TX</a:t>
            </a:r>
            <a:r>
              <a:rPr lang="en-US" dirty="0" smtClean="0"/>
              <a:t>=2, N</a:t>
            </a:r>
            <a:r>
              <a:rPr lang="en-US" baseline="-25000" dirty="0" smtClean="0"/>
              <a:t>RX</a:t>
            </a:r>
            <a:r>
              <a:rPr lang="en-US" dirty="0" smtClean="0"/>
              <a:t>=1)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2194560"/>
          <a:ext cx="7696198" cy="2820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4694"/>
                <a:gridCol w="1005963"/>
                <a:gridCol w="1005963"/>
                <a:gridCol w="2024789"/>
                <a:gridCol w="2024789"/>
              </a:tblGrid>
              <a:tr h="312907">
                <a:tc rowSpan="2">
                  <a:txBody>
                    <a:bodyPr/>
                    <a:lstStyle/>
                    <a:p>
                      <a:r>
                        <a:rPr lang="en-US" sz="2000" dirty="0" smtClean="0"/>
                        <a:t>BW</a:t>
                      </a:r>
                      <a:endParaRPr lang="en-US" sz="20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2000" dirty="0" smtClean="0"/>
                        <a:t>Ns</a:t>
                      </a:r>
                      <a:endParaRPr lang="en-US" sz="20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2000" dirty="0" smtClean="0"/>
                        <a:t>Ns’</a:t>
                      </a:r>
                      <a:endParaRPr lang="en-US" sz="2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2000" baseline="0" dirty="0" smtClean="0"/>
                        <a:t>Bits for  V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4263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Prop (b</a:t>
                      </a:r>
                      <a:r>
                        <a:rPr lang="el-GR" sz="2000" dirty="0" smtClean="0"/>
                        <a:t>Φ</a:t>
                      </a:r>
                      <a:r>
                        <a:rPr lang="en-US" sz="2000" dirty="0" smtClean="0"/>
                        <a:t>=2)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</a:t>
                      </a:r>
                      <a:r>
                        <a:rPr lang="el-GR" sz="2000" dirty="0" smtClean="0"/>
                        <a:t>Φ</a:t>
                      </a:r>
                      <a:r>
                        <a:rPr lang="en-US" sz="2000" dirty="0" smtClean="0"/>
                        <a:t>=4, b</a:t>
                      </a:r>
                      <a:r>
                        <a:rPr lang="el-GR" sz="2000" dirty="0" smtClean="0"/>
                        <a:t>Ψ</a:t>
                      </a:r>
                      <a:r>
                        <a:rPr lang="en-US" sz="2000" dirty="0" smtClean="0"/>
                        <a:t> =2</a:t>
                      </a:r>
                      <a:endParaRPr lang="en-US" sz="2000" dirty="0"/>
                    </a:p>
                  </a:txBody>
                  <a:tcPr/>
                </a:tc>
              </a:tr>
              <a:tr h="26037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 MHz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144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037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 MHz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104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312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037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 MHz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216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648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037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 MHz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234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122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468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1404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037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16 MHz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468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244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936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2808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733800" y="5257800"/>
            <a:ext cx="37734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67% reduction in size of compressed</a:t>
            </a:r>
          </a:p>
          <a:p>
            <a:r>
              <a:rPr lang="en-US" sz="1800" b="1" dirty="0" smtClean="0"/>
              <a:t>beamforming report field </a:t>
            </a:r>
            <a:endParaRPr lang="en-US" sz="1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" y="1828800"/>
            <a:ext cx="3317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/>
              <a:t>Compressed Beamforming Report</a:t>
            </a:r>
            <a:endParaRPr lang="en-US" sz="1800" i="1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2012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Overhead (Ng=1)</a:t>
            </a:r>
            <a:br>
              <a:rPr lang="en-US" dirty="0" smtClean="0"/>
            </a:br>
            <a:r>
              <a:rPr lang="en-US" dirty="0" smtClean="0"/>
              <a:t>Nr=4, </a:t>
            </a:r>
            <a:r>
              <a:rPr lang="en-US" dirty="0" err="1" smtClean="0"/>
              <a:t>Nc</a:t>
            </a:r>
            <a:r>
              <a:rPr lang="en-US" dirty="0" smtClean="0"/>
              <a:t>=1 (N</a:t>
            </a:r>
            <a:r>
              <a:rPr lang="en-US" baseline="-25000" dirty="0" smtClean="0"/>
              <a:t>TX</a:t>
            </a:r>
            <a:r>
              <a:rPr lang="en-US" dirty="0" smtClean="0"/>
              <a:t>=4, N</a:t>
            </a:r>
            <a:r>
              <a:rPr lang="en-US" baseline="-25000" dirty="0" smtClean="0"/>
              <a:t>RX</a:t>
            </a:r>
            <a:r>
              <a:rPr lang="en-US" dirty="0" smtClean="0"/>
              <a:t>=1)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/>
        </p:nvGraphicFramePr>
        <p:xfrm>
          <a:off x="762000" y="2133600"/>
          <a:ext cx="7620000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8508"/>
                <a:gridCol w="996004"/>
                <a:gridCol w="996004"/>
                <a:gridCol w="2004742"/>
                <a:gridCol w="2004742"/>
              </a:tblGrid>
              <a:tr h="366299">
                <a:tc rowSpan="2">
                  <a:txBody>
                    <a:bodyPr/>
                    <a:lstStyle/>
                    <a:p>
                      <a:r>
                        <a:rPr lang="en-US" sz="2000" dirty="0" smtClean="0"/>
                        <a:t>BW</a:t>
                      </a:r>
                      <a:endParaRPr lang="en-US" sz="20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2000" dirty="0" smtClean="0"/>
                        <a:t>Ns</a:t>
                      </a:r>
                      <a:endParaRPr lang="en-US" sz="20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2000" dirty="0" smtClean="0"/>
                        <a:t>Ns’</a:t>
                      </a:r>
                      <a:endParaRPr lang="en-US" sz="2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2000" baseline="0" dirty="0" smtClean="0"/>
                        <a:t>Bits for  V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6629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Prop (b</a:t>
                      </a:r>
                      <a:r>
                        <a:rPr lang="el-GR" sz="2000" dirty="0" smtClean="0"/>
                        <a:t>Φ</a:t>
                      </a:r>
                      <a:r>
                        <a:rPr lang="en-US" sz="2000" dirty="0" smtClean="0"/>
                        <a:t>=2)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</a:t>
                      </a:r>
                      <a:r>
                        <a:rPr lang="el-GR" sz="2000" dirty="0" smtClean="0"/>
                        <a:t>Φ</a:t>
                      </a:r>
                      <a:r>
                        <a:rPr lang="en-US" sz="2000" dirty="0" smtClean="0"/>
                        <a:t>=4, b</a:t>
                      </a:r>
                      <a:r>
                        <a:rPr lang="el-GR" sz="2000" dirty="0" smtClean="0"/>
                        <a:t>Ψ</a:t>
                      </a:r>
                      <a:r>
                        <a:rPr lang="en-US" sz="2000" dirty="0" smtClean="0"/>
                        <a:t> =2</a:t>
                      </a:r>
                      <a:endParaRPr lang="en-US" sz="2000" dirty="0"/>
                    </a:p>
                  </a:txBody>
                  <a:tcPr/>
                </a:tc>
              </a:tr>
              <a:tr h="24972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 MHz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144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432</a:t>
                      </a:r>
                      <a:endParaRPr lang="en-US" sz="2000" dirty="0"/>
                    </a:p>
                  </a:txBody>
                  <a:tcPr/>
                </a:tc>
              </a:tr>
              <a:tr h="24972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 MHz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312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936</a:t>
                      </a:r>
                      <a:endParaRPr lang="en-US" sz="2000" dirty="0"/>
                    </a:p>
                  </a:txBody>
                  <a:tcPr/>
                </a:tc>
              </a:tr>
              <a:tr h="24972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 MHz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648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1944</a:t>
                      </a:r>
                      <a:endParaRPr lang="en-US" sz="2000" dirty="0"/>
                    </a:p>
                  </a:txBody>
                  <a:tcPr/>
                </a:tc>
              </a:tr>
              <a:tr h="24972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 MHz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234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122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1404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4212</a:t>
                      </a:r>
                      <a:endParaRPr lang="en-US" sz="2000" dirty="0"/>
                    </a:p>
                  </a:txBody>
                  <a:tcPr/>
                </a:tc>
              </a:tr>
              <a:tr h="24972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16 MHz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468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244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2808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8424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495800" y="5464314"/>
            <a:ext cx="41669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67% reduction in size of compressed</a:t>
            </a:r>
          </a:p>
          <a:p>
            <a:r>
              <a:rPr lang="en-US" sz="2000" b="1" dirty="0" smtClean="0"/>
              <a:t>beamforming report field 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62000" y="1764268"/>
            <a:ext cx="3317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/>
              <a:t>Compressed Beamforming Report</a:t>
            </a:r>
            <a:endParaRPr lang="en-US" sz="1800" i="1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2012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305800" cy="304800"/>
          </a:xfrm>
        </p:spPr>
        <p:txBody>
          <a:bodyPr/>
          <a:lstStyle/>
          <a:p>
            <a:r>
              <a:rPr lang="en-US" dirty="0" smtClean="0"/>
              <a:t>Pre-Motion</a:t>
            </a:r>
          </a:p>
        </p:txBody>
      </p:sp>
      <p:sp>
        <p:nvSpPr>
          <p:cNvPr id="1028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305800" cy="4267200"/>
          </a:xfrm>
        </p:spPr>
        <p:txBody>
          <a:bodyPr/>
          <a:lstStyle/>
          <a:p>
            <a:r>
              <a:rPr lang="en-US" sz="1800" b="0" dirty="0" smtClean="0"/>
              <a:t>Do you agree to insert the following sub-bullets in SFD R.3.5.A?</a:t>
            </a:r>
            <a:endParaRPr lang="en-US" sz="1400" dirty="0" smtClean="0"/>
          </a:p>
          <a:p>
            <a:pPr lvl="1"/>
            <a:r>
              <a:rPr lang="en-US" sz="1600" u="sng" dirty="0" smtClean="0"/>
              <a:t>Tone grouping values (Ng) and the corresponding tone map for each Ng when bandwidth &gt;=2MHz are the same as in 11ac with the same FFT sizes.</a:t>
            </a:r>
          </a:p>
          <a:p>
            <a:pPr lvl="1"/>
            <a:r>
              <a:rPr lang="en-US" sz="1600" u="sng" dirty="0" smtClean="0"/>
              <a:t>For MU feedback, and SU feedback with </a:t>
            </a:r>
            <a:r>
              <a:rPr lang="en-US" sz="1600" u="sng" dirty="0" err="1" smtClean="0"/>
              <a:t>Nc</a:t>
            </a:r>
            <a:r>
              <a:rPr lang="en-US" sz="1600" u="sng" dirty="0" smtClean="0"/>
              <a:t>&gt;1, angle alignment, angle quantization </a:t>
            </a:r>
            <a:r>
              <a:rPr lang="en-US" sz="1600" u="sng" dirty="0" err="1" smtClean="0"/>
              <a:t>bitwidth</a:t>
            </a:r>
            <a:r>
              <a:rPr lang="en-US" sz="1600" u="sng" dirty="0" smtClean="0"/>
              <a:t> and the definition of the codebook info subfield of VHT MIMO Control field are the same as in 11ac.</a:t>
            </a:r>
          </a:p>
          <a:p>
            <a:pPr lvl="1"/>
            <a:r>
              <a:rPr lang="en-US" sz="1600" u="sng" dirty="0" smtClean="0"/>
              <a:t>For SU feedback with </a:t>
            </a:r>
            <a:r>
              <a:rPr lang="en-US" sz="1600" u="sng" dirty="0" err="1" smtClean="0"/>
              <a:t>Nc</a:t>
            </a:r>
            <a:r>
              <a:rPr lang="en-US" sz="1600" u="sng" dirty="0" smtClean="0"/>
              <a:t>=1, modify the codebook info subfield of VHT MIMO control field as below:</a:t>
            </a:r>
          </a:p>
          <a:p>
            <a:pPr lvl="2"/>
            <a:r>
              <a:rPr lang="en-US" sz="1400" u="sng" dirty="0" smtClean="0"/>
              <a:t>Set to 0 for 2 bits for </a:t>
            </a:r>
            <a:r>
              <a:rPr lang="el-GR" sz="1400" u="sng" dirty="0" smtClean="0"/>
              <a:t>ϕ</a:t>
            </a:r>
            <a:r>
              <a:rPr lang="en-US" sz="1400" u="sng" dirty="0" smtClean="0"/>
              <a:t>, and </a:t>
            </a:r>
            <a:r>
              <a:rPr lang="el-GR" sz="1400" u="sng" dirty="0" smtClean="0"/>
              <a:t>ψ</a:t>
            </a:r>
            <a:r>
              <a:rPr lang="en-US" sz="1400" u="sng" dirty="0" smtClean="0"/>
              <a:t> is not fed back.</a:t>
            </a:r>
          </a:p>
          <a:p>
            <a:pPr lvl="2"/>
            <a:r>
              <a:rPr lang="en-US" sz="1400" u="sng" dirty="0" smtClean="0"/>
              <a:t>Set to 1 for 2 bits for </a:t>
            </a:r>
            <a:r>
              <a:rPr lang="el-GR" sz="1400" u="sng" dirty="0" smtClean="0"/>
              <a:t>ψ</a:t>
            </a:r>
            <a:r>
              <a:rPr lang="en-US" sz="1400" u="sng" dirty="0" smtClean="0"/>
              <a:t>, and 4 bits for </a:t>
            </a:r>
            <a:r>
              <a:rPr lang="el-GR" sz="1400" u="sng" dirty="0" smtClean="0"/>
              <a:t>ϕ</a:t>
            </a:r>
            <a:r>
              <a:rPr lang="en-US" sz="1400" u="sng" dirty="0" smtClean="0"/>
              <a:t>.</a:t>
            </a:r>
          </a:p>
          <a:p>
            <a:pPr lvl="1"/>
            <a:r>
              <a:rPr lang="en-US" sz="1600" u="sng" dirty="0" smtClean="0"/>
              <a:t>The angle alignment table is as below (next slide).</a:t>
            </a:r>
          </a:p>
          <a:p>
            <a:pPr lvl="1"/>
            <a:r>
              <a:rPr lang="en-US" sz="1600" u="sng" dirty="0" smtClean="0"/>
              <a:t>Beamformer shall be capable of receiving and processing a beamforming feedback frame with any tone grouping and angle quantization </a:t>
            </a:r>
            <a:r>
              <a:rPr lang="en-US" sz="1600" u="sng" dirty="0" err="1" smtClean="0"/>
              <a:t>bitwidth</a:t>
            </a:r>
            <a:r>
              <a:rPr lang="en-US" sz="1600" u="sng" dirty="0" smtClean="0"/>
              <a:t>. </a:t>
            </a:r>
          </a:p>
          <a:p>
            <a:pPr lvl="1"/>
            <a:r>
              <a:rPr lang="en-US" sz="1600" u="sng" dirty="0" smtClean="0"/>
              <a:t>When the </a:t>
            </a:r>
            <a:r>
              <a:rPr lang="el-GR" sz="1600" u="sng" dirty="0" smtClean="0"/>
              <a:t>ψ</a:t>
            </a:r>
            <a:r>
              <a:rPr lang="en-US" sz="1600" u="sng" dirty="0" smtClean="0"/>
              <a:t>  angle is not included in the feedback frame, in the case of SU feedback </a:t>
            </a:r>
            <a:r>
              <a:rPr lang="en-US" sz="1600" u="sng" dirty="0" err="1" smtClean="0"/>
              <a:t>Nc</a:t>
            </a:r>
            <a:r>
              <a:rPr lang="en-US" sz="1600" u="sng" dirty="0" smtClean="0"/>
              <a:t>=1,  </a:t>
            </a:r>
            <a:r>
              <a:rPr lang="el-GR" sz="1600" u="sng" dirty="0" smtClean="0"/>
              <a:t>ψ</a:t>
            </a:r>
            <a:r>
              <a:rPr lang="en-US" sz="1600" u="sng" dirty="0" smtClean="0"/>
              <a:t> angle values are assumed as given below, which correspond to the first column of the V matrix having elements with equal magnitude:  </a:t>
            </a:r>
          </a:p>
          <a:p>
            <a:pPr lvl="1"/>
            <a:endParaRPr lang="en-US" sz="1400" u="sng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endParaRPr lang="en-US" dirty="0" smtClean="0"/>
          </a:p>
        </p:txBody>
      </p:sp>
      <p:graphicFrame>
        <p:nvGraphicFramePr>
          <p:cNvPr id="1026" name="Object 12"/>
          <p:cNvGraphicFramePr>
            <a:graphicFrameLocks noChangeAspect="1"/>
          </p:cNvGraphicFramePr>
          <p:nvPr/>
        </p:nvGraphicFramePr>
        <p:xfrm>
          <a:off x="2514600" y="5638800"/>
          <a:ext cx="4284663" cy="762000"/>
        </p:xfrm>
        <a:graphic>
          <a:graphicData uri="http://schemas.openxmlformats.org/presentationml/2006/ole">
            <p:oleObj spid="_x0000_s33794" name="Equation" r:id="rId3" imgW="2793960" imgH="685800" progId="Equation.DSMT4">
              <p:embed/>
            </p:oleObj>
          </a:graphicData>
        </a:graphic>
      </p:graphicFrame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30110" y="6475413"/>
            <a:ext cx="141384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et al</a:t>
            </a:r>
            <a:endParaRPr lang="en-US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6858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continued:</a:t>
            </a:r>
            <a:endParaRPr lang="en-US" sz="2000" dirty="0"/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4291589" y="6477000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2</a:t>
            </a:r>
            <a:endParaRPr lang="en-US" dirty="0">
              <a:cs typeface="+mn-cs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16918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Nov 2012</a:t>
            </a:r>
          </a:p>
        </p:txBody>
      </p:sp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1262063" y="1312863"/>
          <a:ext cx="6823075" cy="4427537"/>
        </p:xfrm>
        <a:graphic>
          <a:graphicData uri="http://schemas.openxmlformats.org/presentationml/2006/ole">
            <p:oleObj spid="_x0000_s16389" name="Macro-Enabled Template" r:id="rId4" imgW="9184890" imgH="5866555" progId="Word.DocumentMacroEnabled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Pre-Motion—cont’d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49400" y="1498600"/>
          <a:ext cx="6045200" cy="3860800"/>
        </p:xfrm>
        <a:graphic>
          <a:graphicData uri="http://schemas.openxmlformats.org/drawingml/2006/table">
            <a:tbl>
              <a:tblPr/>
              <a:tblGrid>
                <a:gridCol w="622300"/>
                <a:gridCol w="838200"/>
                <a:gridCol w="736600"/>
                <a:gridCol w="384810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000000"/>
                        </a:solidFill>
                        <a:latin typeface="Arial"/>
                        <a:ea typeface="SimSun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Arial"/>
                          <a:ea typeface="SimSun"/>
                        </a:rPr>
                        <a:t>Order 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SimSun"/>
                        </a:rPr>
                        <a:t>of angles in the Compressed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Arial"/>
                          <a:ea typeface="SimSun"/>
                        </a:rPr>
                        <a:t>Beamforming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SimSun"/>
                        </a:rPr>
                        <a:t> Feedback Matrix subfield </a:t>
                      </a:r>
                      <a:r>
                        <a:rPr lang="en-US" sz="1000" b="1" dirty="0">
                          <a:solidFill>
                            <a:srgbClr val="FF0000"/>
                          </a:solidFill>
                          <a:latin typeface="Arial"/>
                          <a:ea typeface="SimSun"/>
                        </a:rPr>
                        <a:t>if the Feedback  Type is SU</a:t>
                      </a:r>
                      <a:endParaRPr lang="en-US" sz="1000" b="1" dirty="0">
                        <a:solidFill>
                          <a:srgbClr val="000000"/>
                        </a:solidFill>
                        <a:latin typeface="Arial"/>
                        <a:ea typeface="SimSun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Size of </a:t>
                      </a:r>
                      <a:r>
                        <a:rPr lang="en-US" sz="900" b="1" i="1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V</a:t>
                      </a: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 (</a:t>
                      </a:r>
                      <a:r>
                        <a:rPr lang="en-US" sz="900" b="1" i="1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Nr × Nc</a:t>
                      </a: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)</a:t>
                      </a: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Codebook Information Field</a:t>
                      </a:r>
                    </a:p>
                  </a:txBody>
                  <a:tcPr marL="76200" marR="76200" marT="1016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Number of angles (</a:t>
                      </a:r>
                      <a:r>
                        <a:rPr lang="en-US" sz="900" b="1" i="1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Na</a:t>
                      </a: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)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The order of angles in the Compressed Beamforming Feedback Matrix subfield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2×1</a:t>
                      </a:r>
                    </a:p>
                  </a:txBody>
                  <a:tcPr marL="76200" marR="7620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0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1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11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2×1</a:t>
                      </a:r>
                    </a:p>
                  </a:txBody>
                  <a:tcPr marL="76200" marR="7620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1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11,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21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2×2</a:t>
                      </a:r>
                    </a:p>
                  </a:txBody>
                  <a:tcPr marL="76200" marR="7620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0 or 1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11,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21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3×1</a:t>
                      </a:r>
                    </a:p>
                  </a:txBody>
                  <a:tcPr marL="76200" marR="7620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0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11,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21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3×1</a:t>
                      </a:r>
                    </a:p>
                  </a:txBody>
                  <a:tcPr marL="76200" marR="7620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1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4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11,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21,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21,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31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3×2</a:t>
                      </a:r>
                    </a:p>
                  </a:txBody>
                  <a:tcPr marL="76200" marR="7620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0 or 1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11,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22,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32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3×3</a:t>
                      </a:r>
                    </a:p>
                  </a:txBody>
                  <a:tcPr marL="76200" marR="7620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0 or 1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11,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22,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32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4×1</a:t>
                      </a:r>
                    </a:p>
                  </a:txBody>
                  <a:tcPr marL="76200" marR="7620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0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11,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31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4×1</a:t>
                      </a:r>
                    </a:p>
                  </a:txBody>
                  <a:tcPr marL="76200" marR="7620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1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11,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41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4×2</a:t>
                      </a:r>
                    </a:p>
                  </a:txBody>
                  <a:tcPr marL="76200" marR="7620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0 or 1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10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11,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41,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22,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32,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32,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42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4×3</a:t>
                      </a:r>
                    </a:p>
                  </a:txBody>
                  <a:tcPr marL="76200" marR="7620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0 or 1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12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11,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41,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22,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32,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32,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42,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33,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43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4×4</a:t>
                      </a:r>
                    </a:p>
                  </a:txBody>
                  <a:tcPr marL="76200" marR="7620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0 or 1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12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11,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21,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31,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21,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31,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41,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22,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32,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32,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42,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33,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43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Pre-Motion—cont’d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549400" y="1860550"/>
          <a:ext cx="6045200" cy="3136900"/>
        </p:xfrm>
        <a:graphic>
          <a:graphicData uri="http://schemas.openxmlformats.org/drawingml/2006/table">
            <a:tbl>
              <a:tblPr/>
              <a:tblGrid>
                <a:gridCol w="622300"/>
                <a:gridCol w="838200"/>
                <a:gridCol w="736600"/>
                <a:gridCol w="384810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000000"/>
                        </a:solidFill>
                        <a:latin typeface="Arial"/>
                        <a:ea typeface="SimSun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Arial"/>
                          <a:ea typeface="SimSun"/>
                        </a:rPr>
                        <a:t>Order 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SimSun"/>
                        </a:rPr>
                        <a:t>of angles in the Compressed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Arial"/>
                          <a:ea typeface="SimSun"/>
                        </a:rPr>
                        <a:t>Beamforming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SimSun"/>
                        </a:rPr>
                        <a:t> Feedback Matrix subfield </a:t>
                      </a:r>
                      <a:r>
                        <a:rPr lang="en-US" sz="1000" b="1" dirty="0">
                          <a:solidFill>
                            <a:srgbClr val="FF0000"/>
                          </a:solidFill>
                          <a:latin typeface="Arial"/>
                          <a:ea typeface="SimSun"/>
                        </a:rPr>
                        <a:t>if the Feedback  Type is MU</a:t>
                      </a:r>
                      <a:endParaRPr lang="en-US" sz="1000" b="1" dirty="0">
                        <a:solidFill>
                          <a:srgbClr val="000000"/>
                        </a:solidFill>
                        <a:latin typeface="Arial"/>
                        <a:ea typeface="SimSun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Size of </a:t>
                      </a:r>
                      <a:r>
                        <a:rPr lang="en-US" sz="900" b="1" i="1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V</a:t>
                      </a: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 (</a:t>
                      </a:r>
                      <a:r>
                        <a:rPr lang="en-US" sz="900" b="1" i="1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Nr × Nc</a:t>
                      </a: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)</a:t>
                      </a: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Codebook Information Field</a:t>
                      </a:r>
                    </a:p>
                  </a:txBody>
                  <a:tcPr marL="76200" marR="76200" marT="1016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Number of angles (</a:t>
                      </a:r>
                      <a:r>
                        <a:rPr lang="en-US" sz="900" b="1" i="1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Na</a:t>
                      </a: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)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The order of angles in the Compressed Beamforming Feedback Matrix subfield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2×1</a:t>
                      </a:r>
                    </a:p>
                  </a:txBody>
                  <a:tcPr marL="76200" marR="7620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0 or 1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11,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21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2×2</a:t>
                      </a:r>
                    </a:p>
                  </a:txBody>
                  <a:tcPr marL="76200" marR="7620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0 or 1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11,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21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3×1</a:t>
                      </a:r>
                    </a:p>
                  </a:txBody>
                  <a:tcPr marL="76200" marR="7620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0 or 1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4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11,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31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3×2</a:t>
                      </a:r>
                    </a:p>
                  </a:txBody>
                  <a:tcPr marL="76200" marR="7620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0 or 1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11,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22,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32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3×3</a:t>
                      </a:r>
                    </a:p>
                  </a:txBody>
                  <a:tcPr marL="76200" marR="7620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0 or 1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11,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22,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32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4×1</a:t>
                      </a:r>
                    </a:p>
                  </a:txBody>
                  <a:tcPr marL="76200" marR="7620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0 or 1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6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11,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41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4×2</a:t>
                      </a:r>
                    </a:p>
                  </a:txBody>
                  <a:tcPr marL="76200" marR="7620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0 or 1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10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11,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41,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22,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32,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32,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42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4×3</a:t>
                      </a:r>
                    </a:p>
                  </a:txBody>
                  <a:tcPr marL="76200" marR="7620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0 or 1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12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11,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41,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22,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32,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32,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42,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33,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43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4×4</a:t>
                      </a:r>
                    </a:p>
                  </a:txBody>
                  <a:tcPr marL="76200" marR="7620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0 or 1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12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11,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21,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31,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21,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31,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41,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22,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32,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32,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42,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f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33,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Symbol"/>
                          <a:ea typeface="SimSun"/>
                          <a:cs typeface="Symbol"/>
                        </a:rPr>
                        <a:t>y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43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305800" cy="304800"/>
          </a:xfrm>
        </p:spPr>
        <p:txBody>
          <a:bodyPr/>
          <a:lstStyle/>
          <a:p>
            <a:r>
              <a:rPr lang="en-US" dirty="0" smtClean="0"/>
              <a:t>Motion</a:t>
            </a:r>
          </a:p>
        </p:txBody>
      </p:sp>
      <p:sp>
        <p:nvSpPr>
          <p:cNvPr id="1028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305800" cy="4267200"/>
          </a:xfrm>
        </p:spPr>
        <p:txBody>
          <a:bodyPr/>
          <a:lstStyle/>
          <a:p>
            <a:r>
              <a:rPr lang="en-US" sz="1800" b="0" dirty="0" smtClean="0"/>
              <a:t>Move to adopt the proposed SFD changes as shown in the pre-motion in slides 19~21.</a:t>
            </a:r>
            <a:endParaRPr lang="en-US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6858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continued:</a:t>
            </a:r>
            <a:endParaRPr lang="en-US" sz="20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566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Nov 2012</a:t>
            </a:r>
          </a:p>
        </p:txBody>
      </p:sp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1295400" y="1143000"/>
          <a:ext cx="6464300" cy="5080000"/>
        </p:xfrm>
        <a:graphic>
          <a:graphicData uri="http://schemas.openxmlformats.org/presentationml/2006/ole">
            <p:oleObj spid="_x0000_s18437" name="Document" r:id="rId3" imgW="8521573" imgH="6713531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dirty="0" smtClean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4419600"/>
          </a:xfrm>
        </p:spPr>
        <p:txBody>
          <a:bodyPr>
            <a:normAutofit/>
          </a:bodyPr>
          <a:lstStyle/>
          <a:p>
            <a:r>
              <a:rPr lang="en-US" sz="2000" b="0" dirty="0" smtClean="0"/>
              <a:t>In 11ah, the </a:t>
            </a:r>
            <a:r>
              <a:rPr lang="en-US" sz="2000" b="0" dirty="0" err="1" smtClean="0"/>
              <a:t>beamforming</a:t>
            </a:r>
            <a:r>
              <a:rPr lang="en-US" sz="2000" b="0" dirty="0" smtClean="0"/>
              <a:t> sounding exchange </a:t>
            </a:r>
            <a:r>
              <a:rPr lang="en-US" sz="2000" b="0" dirty="0" smtClean="0"/>
              <a:t>duration </a:t>
            </a:r>
            <a:r>
              <a:rPr lang="en-US" sz="2000" b="0" dirty="0" smtClean="0"/>
              <a:t>(especially the feedback packet) is ~10x of that in 11ac, but the coherence time (hence sounding interval) does not increase </a:t>
            </a:r>
            <a:r>
              <a:rPr lang="en-US" sz="2000" b="0" dirty="0" smtClean="0"/>
              <a:t>by </a:t>
            </a:r>
            <a:r>
              <a:rPr lang="en-US" sz="2000" b="0" dirty="0" smtClean="0"/>
              <a:t>the same magnitude.</a:t>
            </a:r>
          </a:p>
          <a:p>
            <a:pPr lvl="1"/>
            <a:r>
              <a:rPr lang="en-US" sz="1600" b="0" dirty="0" smtClean="0"/>
              <a:t>Feedback frame </a:t>
            </a:r>
            <a:r>
              <a:rPr lang="en-US" sz="1600" b="0" dirty="0" smtClean="0"/>
              <a:t>results in a </a:t>
            </a:r>
            <a:r>
              <a:rPr lang="en-US" sz="1600" b="0" dirty="0" smtClean="0"/>
              <a:t>relatively larger overhead than in 11ac.</a:t>
            </a:r>
            <a:endParaRPr lang="en-US" sz="2000" b="0" dirty="0" smtClean="0"/>
          </a:p>
          <a:p>
            <a:endParaRPr lang="en-US" sz="2000" b="0" dirty="0" smtClean="0"/>
          </a:p>
          <a:p>
            <a:r>
              <a:rPr lang="en-US" sz="2000" b="0" dirty="0" smtClean="0"/>
              <a:t>It is desirable to seek approaches to reduce the </a:t>
            </a:r>
            <a:r>
              <a:rPr lang="en-US" sz="2000" b="0" dirty="0" smtClean="0"/>
              <a:t>feedback overhead.</a:t>
            </a:r>
            <a:endParaRPr lang="en-US" sz="2000" b="0" dirty="0" smtClean="0"/>
          </a:p>
          <a:p>
            <a:pPr lvl="1"/>
            <a:r>
              <a:rPr lang="en-US" sz="1600" dirty="0" smtClean="0"/>
              <a:t>Here we target </a:t>
            </a:r>
            <a:r>
              <a:rPr lang="en-US" sz="1600" dirty="0" smtClean="0"/>
              <a:t>the </a:t>
            </a:r>
            <a:r>
              <a:rPr lang="en-US" sz="1600" dirty="0" smtClean="0"/>
              <a:t>most common case: single stream Nx1 </a:t>
            </a:r>
            <a:r>
              <a:rPr lang="en-US" sz="1600" dirty="0" err="1" smtClean="0"/>
              <a:t>beamforming</a:t>
            </a:r>
            <a:r>
              <a:rPr lang="en-US" sz="1600" dirty="0" smtClean="0"/>
              <a:t>.</a:t>
            </a:r>
            <a:endParaRPr lang="en-US" sz="1600" b="0" dirty="0" smtClean="0"/>
          </a:p>
          <a:p>
            <a:endParaRPr lang="en-US" sz="2000" b="0" dirty="0" smtClean="0"/>
          </a:p>
          <a:p>
            <a:r>
              <a:rPr lang="en-US" sz="2000" b="0" dirty="0" smtClean="0"/>
              <a:t>We propose to reuse the exact 11ac </a:t>
            </a:r>
            <a:r>
              <a:rPr lang="en-US" sz="2000" b="0" dirty="0" err="1" smtClean="0"/>
              <a:t>beamforming</a:t>
            </a:r>
            <a:r>
              <a:rPr lang="en-US" sz="2000" b="0" dirty="0" smtClean="0"/>
              <a:t> feedback format and parameters, with </a:t>
            </a:r>
            <a:r>
              <a:rPr lang="en-US" sz="2000" b="0" dirty="0" smtClean="0"/>
              <a:t>a </a:t>
            </a:r>
            <a:r>
              <a:rPr lang="en-US" sz="2000" b="0" dirty="0" smtClean="0"/>
              <a:t>small change in the case of single stream </a:t>
            </a:r>
            <a:r>
              <a:rPr lang="en-US" sz="2000" b="0" dirty="0" err="1" smtClean="0"/>
              <a:t>beamforming</a:t>
            </a:r>
            <a:r>
              <a:rPr lang="en-US" sz="2000" b="0" dirty="0" smtClean="0"/>
              <a:t> matrix feedback to reduce the </a:t>
            </a:r>
            <a:r>
              <a:rPr lang="en-US" sz="2000" b="0" dirty="0" smtClean="0"/>
              <a:t>overhead</a:t>
            </a:r>
            <a:r>
              <a:rPr lang="en-US" sz="2000" b="0" dirty="0" smtClean="0"/>
              <a:t>.</a:t>
            </a:r>
          </a:p>
          <a:p>
            <a:pPr lvl="1"/>
            <a:endParaRPr lang="en-US" sz="800" dirty="0" smtClean="0"/>
          </a:p>
          <a:p>
            <a:pPr>
              <a:defRPr/>
            </a:pPr>
            <a:endParaRPr lang="en-US" sz="2200" dirty="0" smtClean="0"/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>
              <a:defRPr/>
            </a:pPr>
            <a:endParaRPr lang="en-US" sz="2000" b="0" dirty="0" smtClean="0"/>
          </a:p>
          <a:p>
            <a:pPr marL="1200150" lvl="2" indent="-457200">
              <a:defRPr/>
            </a:pPr>
            <a:endParaRPr lang="en-US" dirty="0" smtClean="0"/>
          </a:p>
          <a:p>
            <a:pPr lvl="2"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16918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Nov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dirty="0" smtClean="0"/>
              <a:t>Discussions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4419600"/>
          </a:xfrm>
        </p:spPr>
        <p:txBody>
          <a:bodyPr>
            <a:normAutofit lnSpcReduction="10000"/>
          </a:bodyPr>
          <a:lstStyle/>
          <a:p>
            <a:r>
              <a:rPr lang="en-US" sz="2000" b="0" dirty="0" smtClean="0"/>
              <a:t>11n and 11ac are mainly “MIMO-Centric” technologies.</a:t>
            </a:r>
          </a:p>
          <a:p>
            <a:pPr lvl="1"/>
            <a:r>
              <a:rPr lang="en-US" sz="1800" dirty="0" smtClean="0"/>
              <a:t>Compressed Feedback angle precision is mainly designed for MIMO scenarios.</a:t>
            </a:r>
          </a:p>
          <a:p>
            <a:pPr lvl="1"/>
            <a:r>
              <a:rPr lang="en-US" sz="1800" dirty="0" smtClean="0"/>
              <a:t>Example: in 11ac the lowest precision is (b</a:t>
            </a:r>
            <a:r>
              <a:rPr lang="el-GR" sz="1200" dirty="0" smtClean="0"/>
              <a:t>ϕ</a:t>
            </a:r>
            <a:r>
              <a:rPr lang="en-US" sz="1800" dirty="0" smtClean="0"/>
              <a:t>=4, b</a:t>
            </a:r>
            <a:r>
              <a:rPr lang="el-GR" sz="1200" dirty="0" smtClean="0"/>
              <a:t>ψ</a:t>
            </a:r>
            <a:r>
              <a:rPr lang="en-US" sz="1800" dirty="0" smtClean="0"/>
              <a:t>=2)—lower precisions will not work well for multi-stream cases.</a:t>
            </a:r>
          </a:p>
          <a:p>
            <a:pPr lvl="1"/>
            <a:endParaRPr lang="en-US" sz="1800" dirty="0" smtClean="0"/>
          </a:p>
          <a:p>
            <a:r>
              <a:rPr lang="en-US" sz="2000" b="0" dirty="0" smtClean="0"/>
              <a:t>11ah should mainly be a SISO (single SS) technology, hence it makes sense that the compressed feedback design gives some considerations for </a:t>
            </a:r>
            <a:r>
              <a:rPr lang="en-US" sz="2000" b="0" dirty="0" err="1" smtClean="0"/>
              <a:t>Nc</a:t>
            </a:r>
            <a:r>
              <a:rPr lang="en-US" sz="2000" b="0" dirty="0" smtClean="0"/>
              <a:t>=1 scenarios.</a:t>
            </a:r>
          </a:p>
          <a:p>
            <a:pPr lvl="1"/>
            <a:r>
              <a:rPr lang="en-US" sz="1800" dirty="0" smtClean="0"/>
              <a:t>In particular, 2x1 V matrix will be the major </a:t>
            </a:r>
            <a:r>
              <a:rPr lang="en-US" sz="1800" dirty="0" err="1" smtClean="0"/>
              <a:t>TxBF</a:t>
            </a:r>
            <a:r>
              <a:rPr lang="en-US" sz="1800" dirty="0" smtClean="0"/>
              <a:t> usage case.</a:t>
            </a:r>
          </a:p>
          <a:p>
            <a:pPr lvl="1"/>
            <a:endParaRPr lang="en-US" sz="1800" dirty="0" smtClean="0"/>
          </a:p>
          <a:p>
            <a:r>
              <a:rPr lang="en-US" sz="2000" b="0" dirty="0" smtClean="0"/>
              <a:t>A viable solution here is to define a slightly different angle </a:t>
            </a:r>
            <a:r>
              <a:rPr lang="en-US" sz="2000" b="0" dirty="0" err="1" smtClean="0"/>
              <a:t>bitwidth</a:t>
            </a:r>
            <a:r>
              <a:rPr lang="en-US" sz="2000" b="0" dirty="0" smtClean="0"/>
              <a:t> (indicated by “codebook info” in MIMO Ctrl field) interpretation and angle alignment table in the case of single column feedback for SU, to reduce the feedback overhead.</a:t>
            </a:r>
          </a:p>
          <a:p>
            <a:pPr lvl="1"/>
            <a:endParaRPr lang="en-US" sz="900" dirty="0" smtClean="0"/>
          </a:p>
          <a:p>
            <a:pPr>
              <a:defRPr/>
            </a:pPr>
            <a:endParaRPr lang="en-US" sz="2200" dirty="0" smtClean="0"/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>
              <a:defRPr/>
            </a:pPr>
            <a:endParaRPr lang="en-US" sz="2000" b="0" dirty="0" smtClean="0"/>
          </a:p>
          <a:p>
            <a:pPr marL="1200150" lvl="2" indent="-457200">
              <a:defRPr/>
            </a:pPr>
            <a:endParaRPr lang="en-US" dirty="0" smtClean="0"/>
          </a:p>
          <a:p>
            <a:pPr lvl="2"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16918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Nov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z="2800" b="0" dirty="0" smtClean="0"/>
              <a:t>Recall: 11n/11ac V Matrix Compression Procedure</a:t>
            </a:r>
          </a:p>
        </p:txBody>
      </p:sp>
      <p:sp>
        <p:nvSpPr>
          <p:cNvPr id="3090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772400" cy="533400"/>
          </a:xfrm>
        </p:spPr>
        <p:txBody>
          <a:bodyPr/>
          <a:lstStyle/>
          <a:p>
            <a:r>
              <a:rPr lang="en-US" b="0" smtClean="0"/>
              <a:t>Use 4x1 as an example.</a:t>
            </a:r>
          </a:p>
        </p:txBody>
      </p:sp>
      <p:sp>
        <p:nvSpPr>
          <p:cNvPr id="3093" name="AutoShape 55"/>
          <p:cNvSpPr>
            <a:spLocks noChangeArrowheads="1"/>
          </p:cNvSpPr>
          <p:nvPr/>
        </p:nvSpPr>
        <p:spPr bwMode="auto">
          <a:xfrm>
            <a:off x="5619750" y="2266950"/>
            <a:ext cx="381000" cy="228600"/>
          </a:xfrm>
          <a:prstGeom prst="curvedRightArrow">
            <a:avLst>
              <a:gd name="adj1" fmla="val 20000"/>
              <a:gd name="adj2" fmla="val 40000"/>
              <a:gd name="adj3" fmla="val 5555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5562600" y="1905000"/>
          <a:ext cx="454025" cy="373063"/>
        </p:xfrm>
        <a:graphic>
          <a:graphicData uri="http://schemas.openxmlformats.org/presentationml/2006/ole">
            <p:oleObj spid="_x0000_s30722" name="Equation" r:id="rId3" imgW="279360" imgH="228600" progId="Equation.DSMT4">
              <p:embed/>
            </p:oleObj>
          </a:graphicData>
        </a:graphic>
      </p:graphicFrame>
      <p:sp>
        <p:nvSpPr>
          <p:cNvPr id="3094" name="AutoShape 59"/>
          <p:cNvSpPr>
            <a:spLocks noChangeArrowheads="1"/>
          </p:cNvSpPr>
          <p:nvPr/>
        </p:nvSpPr>
        <p:spPr bwMode="auto">
          <a:xfrm>
            <a:off x="5619750" y="2847975"/>
            <a:ext cx="381000" cy="228600"/>
          </a:xfrm>
          <a:prstGeom prst="curvedRightArrow">
            <a:avLst>
              <a:gd name="adj1" fmla="val 20000"/>
              <a:gd name="adj2" fmla="val 40000"/>
              <a:gd name="adj3" fmla="val 5555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075" name="Object 4"/>
          <p:cNvGraphicFramePr>
            <a:graphicFrameLocks noChangeAspect="1"/>
          </p:cNvGraphicFramePr>
          <p:nvPr/>
        </p:nvGraphicFramePr>
        <p:xfrm>
          <a:off x="5553075" y="2486025"/>
          <a:ext cx="474663" cy="373063"/>
        </p:xfrm>
        <a:graphic>
          <a:graphicData uri="http://schemas.openxmlformats.org/presentationml/2006/ole">
            <p:oleObj spid="_x0000_s30723" name="Equation" r:id="rId4" imgW="291960" imgH="228600" progId="Equation.DSMT4">
              <p:embed/>
            </p:oleObj>
          </a:graphicData>
        </a:graphic>
      </p:graphicFrame>
      <p:sp>
        <p:nvSpPr>
          <p:cNvPr id="3095" name="AutoShape 61"/>
          <p:cNvSpPr>
            <a:spLocks noChangeArrowheads="1"/>
          </p:cNvSpPr>
          <p:nvPr/>
        </p:nvSpPr>
        <p:spPr bwMode="auto">
          <a:xfrm>
            <a:off x="5619750" y="3409950"/>
            <a:ext cx="381000" cy="228600"/>
          </a:xfrm>
          <a:prstGeom prst="curvedRightArrow">
            <a:avLst>
              <a:gd name="adj1" fmla="val 20000"/>
              <a:gd name="adj2" fmla="val 40000"/>
              <a:gd name="adj3" fmla="val 5555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076" name="Object 5"/>
          <p:cNvGraphicFramePr>
            <a:graphicFrameLocks noChangeAspect="1"/>
          </p:cNvGraphicFramePr>
          <p:nvPr/>
        </p:nvGraphicFramePr>
        <p:xfrm>
          <a:off x="5564188" y="3048000"/>
          <a:ext cx="454025" cy="373063"/>
        </p:xfrm>
        <a:graphic>
          <a:graphicData uri="http://schemas.openxmlformats.org/presentationml/2006/ole">
            <p:oleObj spid="_x0000_s30724" name="Equation" r:id="rId5" imgW="279360" imgH="228600" progId="Equation.DSMT4">
              <p:embed/>
            </p:oleObj>
          </a:graphicData>
        </a:graphic>
      </p:graphicFrame>
      <p:sp>
        <p:nvSpPr>
          <p:cNvPr id="3096" name="AutoShape 63"/>
          <p:cNvSpPr>
            <a:spLocks noChangeAspect="1" noChangeArrowheads="1"/>
          </p:cNvSpPr>
          <p:nvPr/>
        </p:nvSpPr>
        <p:spPr bwMode="auto">
          <a:xfrm>
            <a:off x="6484938" y="2205038"/>
            <a:ext cx="249237" cy="1295400"/>
          </a:xfrm>
          <a:prstGeom prst="curvedLeftArrow">
            <a:avLst>
              <a:gd name="adj1" fmla="val 20164"/>
              <a:gd name="adj2" fmla="val 75026"/>
              <a:gd name="adj3" fmla="val 2986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7" name="AutoShape 64"/>
          <p:cNvSpPr>
            <a:spLocks noChangeAspect="1" noChangeArrowheads="1"/>
          </p:cNvSpPr>
          <p:nvPr/>
        </p:nvSpPr>
        <p:spPr bwMode="auto">
          <a:xfrm>
            <a:off x="6484938" y="2243138"/>
            <a:ext cx="122237" cy="635000"/>
          </a:xfrm>
          <a:prstGeom prst="curvedLeftArrow">
            <a:avLst>
              <a:gd name="adj1" fmla="val 6157"/>
              <a:gd name="adj2" fmla="val 74988"/>
              <a:gd name="adj3" fmla="val 1565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077" name="Object 6"/>
          <p:cNvGraphicFramePr>
            <a:graphicFrameLocks noChangeAspect="1"/>
          </p:cNvGraphicFramePr>
          <p:nvPr/>
        </p:nvGraphicFramePr>
        <p:xfrm>
          <a:off x="6799263" y="2787650"/>
          <a:ext cx="515937" cy="373063"/>
        </p:xfrm>
        <a:graphic>
          <a:graphicData uri="http://schemas.openxmlformats.org/presentationml/2006/ole">
            <p:oleObj spid="_x0000_s30725" name="Equation" r:id="rId6" imgW="317160" imgH="228600" progId="Equation.DSMT4">
              <p:embed/>
            </p:oleObj>
          </a:graphicData>
        </a:graphic>
      </p:graphicFrame>
      <p:graphicFrame>
        <p:nvGraphicFramePr>
          <p:cNvPr id="3078" name="Object 7"/>
          <p:cNvGraphicFramePr>
            <a:graphicFrameLocks noChangeAspect="1"/>
          </p:cNvGraphicFramePr>
          <p:nvPr/>
        </p:nvGraphicFramePr>
        <p:xfrm>
          <a:off x="6721475" y="2327275"/>
          <a:ext cx="515938" cy="373063"/>
        </p:xfrm>
        <a:graphic>
          <a:graphicData uri="http://schemas.openxmlformats.org/presentationml/2006/ole">
            <p:oleObj spid="_x0000_s30726" name="Equation" r:id="rId7" imgW="317160" imgH="228600" progId="Equation.DSMT4">
              <p:embed/>
            </p:oleObj>
          </a:graphicData>
        </a:graphic>
      </p:graphicFrame>
      <p:sp>
        <p:nvSpPr>
          <p:cNvPr id="3098" name="AutoShape 83"/>
          <p:cNvSpPr>
            <a:spLocks noChangeAspect="1" noChangeArrowheads="1"/>
          </p:cNvSpPr>
          <p:nvPr/>
        </p:nvSpPr>
        <p:spPr bwMode="auto">
          <a:xfrm>
            <a:off x="6492875" y="2211388"/>
            <a:ext cx="344488" cy="1997075"/>
          </a:xfrm>
          <a:prstGeom prst="curvedLeftArrow">
            <a:avLst>
              <a:gd name="adj1" fmla="val 22491"/>
              <a:gd name="adj2" fmla="val 83684"/>
              <a:gd name="adj3" fmla="val 2986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079" name="Object 8"/>
          <p:cNvGraphicFramePr>
            <a:graphicFrameLocks noChangeAspect="1"/>
          </p:cNvGraphicFramePr>
          <p:nvPr/>
        </p:nvGraphicFramePr>
        <p:xfrm>
          <a:off x="6761163" y="3479800"/>
          <a:ext cx="498475" cy="361950"/>
        </p:xfrm>
        <a:graphic>
          <a:graphicData uri="http://schemas.openxmlformats.org/presentationml/2006/ole">
            <p:oleObj spid="_x0000_s30727" name="Equation" r:id="rId8" imgW="317362" imgH="228501" progId="Equation.DSMT4">
              <p:embed/>
            </p:oleObj>
          </a:graphicData>
        </a:graphic>
      </p:graphicFrame>
      <p:graphicFrame>
        <p:nvGraphicFramePr>
          <p:cNvPr id="3080" name="Object 2"/>
          <p:cNvGraphicFramePr>
            <a:graphicFrameLocks noChangeAspect="1"/>
          </p:cNvGraphicFramePr>
          <p:nvPr/>
        </p:nvGraphicFramePr>
        <p:xfrm>
          <a:off x="1524000" y="2209800"/>
          <a:ext cx="838200" cy="1296988"/>
        </p:xfrm>
        <a:graphic>
          <a:graphicData uri="http://schemas.openxmlformats.org/presentationml/2006/ole">
            <p:oleObj spid="_x0000_s30728" name="Equation" r:id="rId9" imgW="622080" imgH="939600" progId="Equation.DSMT4">
              <p:embed/>
            </p:oleObj>
          </a:graphicData>
        </a:graphic>
      </p:graphicFrame>
      <p:cxnSp>
        <p:nvCxnSpPr>
          <p:cNvPr id="3099" name="Straight Arrow Connector 24"/>
          <p:cNvCxnSpPr>
            <a:cxnSpLocks noChangeShapeType="1"/>
          </p:cNvCxnSpPr>
          <p:nvPr/>
        </p:nvCxnSpPr>
        <p:spPr bwMode="auto">
          <a:xfrm>
            <a:off x="2438400" y="2819400"/>
            <a:ext cx="3810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graphicFrame>
        <p:nvGraphicFramePr>
          <p:cNvPr id="3081" name="Object 13"/>
          <p:cNvGraphicFramePr>
            <a:graphicFrameLocks noChangeAspect="1"/>
          </p:cNvGraphicFramePr>
          <p:nvPr/>
        </p:nvGraphicFramePr>
        <p:xfrm>
          <a:off x="2895600" y="2286000"/>
          <a:ext cx="1868488" cy="1201738"/>
        </p:xfrm>
        <a:graphic>
          <a:graphicData uri="http://schemas.openxmlformats.org/presentationml/2006/ole">
            <p:oleObj spid="_x0000_s30729" name="Equation" r:id="rId10" imgW="1536480" imgH="965160" progId="Equation.DSMT4">
              <p:embed/>
            </p:oleObj>
          </a:graphicData>
        </a:graphic>
      </p:graphicFrame>
      <p:cxnSp>
        <p:nvCxnSpPr>
          <p:cNvPr id="3100" name="Straight Arrow Connector 27"/>
          <p:cNvCxnSpPr>
            <a:cxnSpLocks noChangeShapeType="1"/>
          </p:cNvCxnSpPr>
          <p:nvPr/>
        </p:nvCxnSpPr>
        <p:spPr bwMode="auto">
          <a:xfrm>
            <a:off x="4800600" y="2819400"/>
            <a:ext cx="3810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graphicFrame>
        <p:nvGraphicFramePr>
          <p:cNvPr id="3082" name="Object 10"/>
          <p:cNvGraphicFramePr>
            <a:graphicFrameLocks noChangeAspect="1"/>
          </p:cNvGraphicFramePr>
          <p:nvPr/>
        </p:nvGraphicFramePr>
        <p:xfrm>
          <a:off x="6019800" y="3886200"/>
          <a:ext cx="381000" cy="381000"/>
        </p:xfrm>
        <a:graphic>
          <a:graphicData uri="http://schemas.openxmlformats.org/presentationml/2006/ole">
            <p:oleObj spid="_x0000_s30730" name="Equation" r:id="rId11" imgW="253800" imgH="253800" progId="Equation.DSMT4">
              <p:embed/>
            </p:oleObj>
          </a:graphicData>
        </a:graphic>
      </p:graphicFrame>
      <p:graphicFrame>
        <p:nvGraphicFramePr>
          <p:cNvPr id="3083" name="Object 11"/>
          <p:cNvGraphicFramePr>
            <a:graphicFrameLocks noChangeAspect="1"/>
          </p:cNvGraphicFramePr>
          <p:nvPr/>
        </p:nvGraphicFramePr>
        <p:xfrm>
          <a:off x="6019800" y="3276600"/>
          <a:ext cx="381000" cy="401638"/>
        </p:xfrm>
        <a:graphic>
          <a:graphicData uri="http://schemas.openxmlformats.org/presentationml/2006/ole">
            <p:oleObj spid="_x0000_s30731" name="Equation" r:id="rId12" imgW="228600" imgH="241200" progId="Equation.DSMT4">
              <p:embed/>
            </p:oleObj>
          </a:graphicData>
        </a:graphic>
      </p:graphicFrame>
      <p:graphicFrame>
        <p:nvGraphicFramePr>
          <p:cNvPr id="3084" name="Object 12"/>
          <p:cNvGraphicFramePr>
            <a:graphicFrameLocks noChangeAspect="1"/>
          </p:cNvGraphicFramePr>
          <p:nvPr/>
        </p:nvGraphicFramePr>
        <p:xfrm>
          <a:off x="6019800" y="2667000"/>
          <a:ext cx="419100" cy="442913"/>
        </p:xfrm>
        <a:graphic>
          <a:graphicData uri="http://schemas.openxmlformats.org/presentationml/2006/ole">
            <p:oleObj spid="_x0000_s30732" name="Equation" r:id="rId13" imgW="228600" imgH="241200" progId="Equation.DSMT4">
              <p:embed/>
            </p:oleObj>
          </a:graphicData>
        </a:graphic>
      </p:graphicFrame>
      <p:graphicFrame>
        <p:nvGraphicFramePr>
          <p:cNvPr id="3085" name="Object 13"/>
          <p:cNvGraphicFramePr>
            <a:graphicFrameLocks noChangeAspect="1"/>
          </p:cNvGraphicFramePr>
          <p:nvPr/>
        </p:nvGraphicFramePr>
        <p:xfrm>
          <a:off x="6057900" y="2147888"/>
          <a:ext cx="419100" cy="442912"/>
        </p:xfrm>
        <a:graphic>
          <a:graphicData uri="http://schemas.openxmlformats.org/presentationml/2006/ole">
            <p:oleObj spid="_x0000_s30733" name="Equation" r:id="rId14" imgW="228600" imgH="241200" progId="Equation.DSMT4">
              <p:embed/>
            </p:oleObj>
          </a:graphicData>
        </a:graphic>
      </p:graphicFrame>
      <p:graphicFrame>
        <p:nvGraphicFramePr>
          <p:cNvPr id="3086" name="Object 2"/>
          <p:cNvGraphicFramePr>
            <a:graphicFrameLocks noChangeAspect="1"/>
          </p:cNvGraphicFramePr>
          <p:nvPr/>
        </p:nvGraphicFramePr>
        <p:xfrm>
          <a:off x="1106488" y="4797425"/>
          <a:ext cx="7094537" cy="993775"/>
        </p:xfrm>
        <a:graphic>
          <a:graphicData uri="http://schemas.openxmlformats.org/presentationml/2006/ole">
            <p:oleObj spid="_x0000_s30734" name="Equation" r:id="rId15" imgW="7327800" imgH="939600" progId="Equation.DSMT4">
              <p:embed/>
            </p:oleObj>
          </a:graphicData>
        </a:graphic>
      </p:graphicFrame>
      <p:sp>
        <p:nvSpPr>
          <p:cNvPr id="3101" name="TextBox 33"/>
          <p:cNvSpPr txBox="1">
            <a:spLocks noChangeArrowheads="1"/>
          </p:cNvSpPr>
          <p:nvPr/>
        </p:nvSpPr>
        <p:spPr bwMode="auto">
          <a:xfrm>
            <a:off x="990600" y="5943600"/>
            <a:ext cx="682327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(</a:t>
            </a:r>
            <a:r>
              <a:rPr lang="el-GR" sz="1600" dirty="0" smtClean="0">
                <a:solidFill>
                  <a:srgbClr val="FF0000"/>
                </a:solidFill>
              </a:rPr>
              <a:t>ϕ</a:t>
            </a:r>
            <a:r>
              <a:rPr lang="en-US" sz="1600" dirty="0" smtClean="0">
                <a:solidFill>
                  <a:srgbClr val="FF0000"/>
                </a:solidFill>
              </a:rPr>
              <a:t> angles </a:t>
            </a:r>
            <a:r>
              <a:rPr lang="en-US" sz="1600" dirty="0">
                <a:solidFill>
                  <a:srgbClr val="FF0000"/>
                </a:solidFill>
              </a:rPr>
              <a:t>preserves phase info of V; and </a:t>
            </a:r>
            <a:r>
              <a:rPr lang="el-GR" sz="1600" dirty="0" smtClean="0">
                <a:solidFill>
                  <a:srgbClr val="FF0000"/>
                </a:solidFill>
              </a:rPr>
              <a:t>ψ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rgbClr val="FF0000"/>
                </a:solidFill>
              </a:rPr>
              <a:t>angles preserves amplitude info of V)</a:t>
            </a:r>
          </a:p>
        </p:txBody>
      </p:sp>
      <p:sp>
        <p:nvSpPr>
          <p:cNvPr id="3102" name="TextBox 34"/>
          <p:cNvSpPr txBox="1">
            <a:spLocks noChangeArrowheads="1"/>
          </p:cNvSpPr>
          <p:nvPr/>
        </p:nvSpPr>
        <p:spPr bwMode="auto">
          <a:xfrm>
            <a:off x="2209800" y="4114800"/>
            <a:ext cx="919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Feedback </a:t>
            </a:r>
          </a:p>
        </p:txBody>
      </p:sp>
      <p:graphicFrame>
        <p:nvGraphicFramePr>
          <p:cNvPr id="3087" name="Object 3"/>
          <p:cNvGraphicFramePr>
            <a:graphicFrameLocks noChangeAspect="1"/>
          </p:cNvGraphicFramePr>
          <p:nvPr/>
        </p:nvGraphicFramePr>
        <p:xfrm>
          <a:off x="3200400" y="4038600"/>
          <a:ext cx="2414588" cy="373063"/>
        </p:xfrm>
        <a:graphic>
          <a:graphicData uri="http://schemas.openxmlformats.org/presentationml/2006/ole">
            <p:oleObj spid="_x0000_s30735" name="Equation" r:id="rId16" imgW="1485720" imgH="228600" progId="Equation.DSMT4">
              <p:embed/>
            </p:oleObj>
          </a:graphicData>
        </a:graphic>
      </p:graphicFrame>
      <p:sp>
        <p:nvSpPr>
          <p:cNvPr id="3103" name="Rectangle 36"/>
          <p:cNvSpPr>
            <a:spLocks noChangeArrowheads="1"/>
          </p:cNvSpPr>
          <p:nvPr/>
        </p:nvSpPr>
        <p:spPr bwMode="auto">
          <a:xfrm>
            <a:off x="1905000" y="3962400"/>
            <a:ext cx="3886200" cy="457200"/>
          </a:xfrm>
          <a:prstGeom prst="rect">
            <a:avLst/>
          </a:prstGeom>
          <a:solidFill>
            <a:schemeClr val="accent1">
              <a:alpha val="7059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cxnSp>
        <p:nvCxnSpPr>
          <p:cNvPr id="3104" name="Straight Arrow Connector 37"/>
          <p:cNvCxnSpPr>
            <a:cxnSpLocks noChangeShapeType="1"/>
          </p:cNvCxnSpPr>
          <p:nvPr/>
        </p:nvCxnSpPr>
        <p:spPr bwMode="auto">
          <a:xfrm>
            <a:off x="7391400" y="2895600"/>
            <a:ext cx="3810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graphicFrame>
        <p:nvGraphicFramePr>
          <p:cNvPr id="3088" name="Object 16"/>
          <p:cNvGraphicFramePr>
            <a:graphicFrameLocks noChangeAspect="1"/>
          </p:cNvGraphicFramePr>
          <p:nvPr/>
        </p:nvGraphicFramePr>
        <p:xfrm>
          <a:off x="8001000" y="2438400"/>
          <a:ext cx="381000" cy="939800"/>
        </p:xfrm>
        <a:graphic>
          <a:graphicData uri="http://schemas.openxmlformats.org/presentationml/2006/ole">
            <p:oleObj spid="_x0000_s30736" name="Equation" r:id="rId17" imgW="380880" imgH="939600" progId="Equation.DSMT4">
              <p:embed/>
            </p:oleObj>
          </a:graphicData>
        </a:graphic>
      </p:graphicFrame>
      <p:sp>
        <p:nvSpPr>
          <p:cNvPr id="3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16918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Nov 2012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dirty="0" smtClean="0"/>
              <a:t>Feedback Only </a:t>
            </a:r>
            <a:r>
              <a:rPr lang="el-GR" sz="2800" dirty="0" smtClean="0"/>
              <a:t>ϕ</a:t>
            </a:r>
            <a:r>
              <a:rPr lang="en-US" sz="2800" dirty="0" smtClean="0"/>
              <a:t> Angles for SU Feedback </a:t>
            </a:r>
            <a:r>
              <a:rPr lang="en-US" sz="2800" dirty="0" err="1" smtClean="0"/>
              <a:t>Nc</a:t>
            </a:r>
            <a:r>
              <a:rPr lang="en-US" sz="2800" dirty="0" smtClean="0"/>
              <a:t>=1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en-US" sz="1800" b="0" dirty="0" smtClean="0"/>
              <a:t>It is well-know that the ideal V is SVD (MRT).</a:t>
            </a:r>
          </a:p>
          <a:p>
            <a:pPr lvl="1">
              <a:defRPr/>
            </a:pPr>
            <a:r>
              <a:rPr lang="en-US" sz="1400" dirty="0" smtClean="0"/>
              <a:t>Example of 4x1:</a:t>
            </a:r>
          </a:p>
          <a:p>
            <a:pPr lvl="1">
              <a:defRPr/>
            </a:pPr>
            <a:endParaRPr lang="en-US" sz="1400" dirty="0" smtClean="0"/>
          </a:p>
          <a:p>
            <a:pPr lvl="1">
              <a:defRPr/>
            </a:pPr>
            <a:endParaRPr lang="en-US" sz="1400" dirty="0" smtClean="0"/>
          </a:p>
          <a:p>
            <a:pPr>
              <a:defRPr/>
            </a:pPr>
            <a:r>
              <a:rPr lang="en-US" sz="1600" b="0" dirty="0" smtClean="0"/>
              <a:t>Magnitude information of V matrix will most likely be removed/distorted by the </a:t>
            </a:r>
            <a:r>
              <a:rPr lang="en-US" sz="1600" b="0" dirty="0" err="1" smtClean="0"/>
              <a:t>beamformer</a:t>
            </a:r>
            <a:r>
              <a:rPr lang="en-US" sz="1600" b="0" dirty="0" smtClean="0"/>
              <a:t>.</a:t>
            </a:r>
          </a:p>
          <a:p>
            <a:pPr lvl="1">
              <a:defRPr/>
            </a:pPr>
            <a:r>
              <a:rPr lang="en-US" sz="1400" dirty="0" smtClean="0"/>
              <a:t>For example, transmitter tries to maximize output power, so each antenna output the same maximum possible power from its PA—”PA Balancing”.</a:t>
            </a:r>
          </a:p>
          <a:p>
            <a:pPr lvl="1">
              <a:defRPr/>
            </a:pPr>
            <a:r>
              <a:rPr lang="en-US" sz="1400" b="0" dirty="0" smtClean="0"/>
              <a:t>Therefore only phase information of the SVD V matrix may be effectively preserved without much distortion at </a:t>
            </a:r>
            <a:r>
              <a:rPr lang="en-US" sz="1400" b="0" dirty="0" err="1" smtClean="0"/>
              <a:t>beamformer</a:t>
            </a:r>
            <a:r>
              <a:rPr lang="en-US" sz="1400" b="0" dirty="0" smtClean="0"/>
              <a:t> side.</a:t>
            </a:r>
          </a:p>
          <a:p>
            <a:pPr>
              <a:defRPr/>
            </a:pPr>
            <a:endParaRPr lang="en-US" sz="1600" b="0" dirty="0" smtClean="0"/>
          </a:p>
          <a:p>
            <a:pPr>
              <a:defRPr/>
            </a:pPr>
            <a:r>
              <a:rPr lang="en-US" sz="1600" b="0" dirty="0" smtClean="0"/>
              <a:t>Not </a:t>
            </a:r>
            <a:r>
              <a:rPr lang="en-US" sz="1600" b="0" dirty="0" smtClean="0"/>
              <a:t>feeding back </a:t>
            </a:r>
            <a:r>
              <a:rPr lang="el-GR" sz="1600" dirty="0" smtClean="0"/>
              <a:t>Ψ </a:t>
            </a:r>
            <a:r>
              <a:rPr lang="en-US" sz="1600" dirty="0" smtClean="0"/>
              <a:t> </a:t>
            </a:r>
            <a:r>
              <a:rPr lang="en-US" sz="1600" b="0" dirty="0" smtClean="0"/>
              <a:t>is equivalent to equal gain combining (EGC</a:t>
            </a:r>
            <a:r>
              <a:rPr lang="en-US" sz="1600" b="0" dirty="0" smtClean="0"/>
              <a:t>). </a:t>
            </a:r>
          </a:p>
          <a:p>
            <a:pPr lvl="1">
              <a:defRPr/>
            </a:pPr>
            <a:r>
              <a:rPr lang="en-US" sz="1400" b="0" dirty="0" smtClean="0"/>
              <a:t>It </a:t>
            </a:r>
            <a:r>
              <a:rPr lang="en-US" sz="1400" b="0" dirty="0" smtClean="0"/>
              <a:t>is well-known that EGC is near optimal for single </a:t>
            </a:r>
            <a:r>
              <a:rPr lang="en-US" sz="1400" b="0" dirty="0" smtClean="0"/>
              <a:t>stream.</a:t>
            </a:r>
          </a:p>
          <a:p>
            <a:pPr lvl="1">
              <a:defRPr/>
            </a:pPr>
            <a:r>
              <a:rPr lang="en-US" sz="1400" b="0" dirty="0" smtClean="0"/>
              <a:t>The </a:t>
            </a:r>
            <a:r>
              <a:rPr lang="en-US" sz="1400" b="0" dirty="0" smtClean="0"/>
              <a:t>gap between EGC and SVD is even smaller when PA balancing is applied.</a:t>
            </a:r>
          </a:p>
          <a:p>
            <a:pPr lvl="1">
              <a:defRPr/>
            </a:pPr>
            <a:r>
              <a:rPr lang="en-US" sz="1400" b="0" dirty="0" smtClean="0"/>
              <a:t>If  </a:t>
            </a:r>
            <a:r>
              <a:rPr lang="el-GR" sz="1400" dirty="0" smtClean="0"/>
              <a:t>Ψ</a:t>
            </a:r>
            <a:r>
              <a:rPr lang="en-US" sz="1400" dirty="0" smtClean="0"/>
              <a:t> is not fed back, </a:t>
            </a:r>
            <a:r>
              <a:rPr lang="en-US" sz="1400" dirty="0" err="1" smtClean="0"/>
              <a:t>BFer</a:t>
            </a:r>
            <a:r>
              <a:rPr lang="en-US" sz="1400" dirty="0" smtClean="0"/>
              <a:t> may skip PA balancing logic to reduce complexity.</a:t>
            </a:r>
            <a:endParaRPr lang="en-US" sz="1400" b="0" dirty="0" smtClean="0"/>
          </a:p>
          <a:p>
            <a:pPr>
              <a:defRPr/>
            </a:pPr>
            <a:endParaRPr lang="en-US" sz="1600" b="0" dirty="0" smtClean="0"/>
          </a:p>
          <a:p>
            <a:pPr>
              <a:defRPr/>
            </a:pPr>
            <a:r>
              <a:rPr lang="en-US" sz="1600" b="0" dirty="0" smtClean="0"/>
              <a:t>Furthermore, by simulations (will show), we found </a:t>
            </a:r>
            <a:r>
              <a:rPr lang="el-GR" sz="1600" b="0" dirty="0" smtClean="0"/>
              <a:t>ϕ</a:t>
            </a:r>
            <a:r>
              <a:rPr lang="en-US" sz="1600" b="0" dirty="0" smtClean="0"/>
              <a:t> angle is very insensitive to its quantization precisions in single SS cases.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505200" y="1892300"/>
          <a:ext cx="1824038" cy="317500"/>
        </p:xfrm>
        <a:graphic>
          <a:graphicData uri="http://schemas.openxmlformats.org/presentationml/2006/ole">
            <p:oleObj spid="_x0000_s31746" name="Equation" r:id="rId3" imgW="1498320" imgH="253800" progId="Equation.DSMT4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5486400" y="1371600"/>
          <a:ext cx="2971800" cy="1236663"/>
        </p:xfrm>
        <a:graphic>
          <a:graphicData uri="http://schemas.openxmlformats.org/presentationml/2006/ole">
            <p:oleObj spid="_x0000_s31747" name="Equation" r:id="rId4" imgW="2946240" imgH="1193760" progId="Equation.DSMT4">
              <p:embed/>
            </p:oleObj>
          </a:graphicData>
        </a:graphic>
      </p:graphicFrame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16918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Nov 2012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l-GR" dirty="0" smtClean="0"/>
              <a:t>Φ</a:t>
            </a:r>
            <a:r>
              <a:rPr lang="en-US" dirty="0" smtClean="0"/>
              <a:t>-only Feedback Compression Procedure</a:t>
            </a:r>
            <a:endParaRPr lang="en-US" b="0" dirty="0" smtClean="0"/>
          </a:p>
        </p:txBody>
      </p:sp>
      <p:sp>
        <p:nvSpPr>
          <p:cNvPr id="4111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7772400" cy="838200"/>
          </a:xfrm>
        </p:spPr>
        <p:txBody>
          <a:bodyPr/>
          <a:lstStyle/>
          <a:p>
            <a:r>
              <a:rPr lang="en-US" sz="2200" dirty="0" smtClean="0"/>
              <a:t>Use 4x1 as an example. </a:t>
            </a:r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r>
              <a:rPr lang="en-US" sz="1800" dirty="0" err="1" smtClean="0"/>
              <a:t>Beaformer</a:t>
            </a:r>
            <a:r>
              <a:rPr lang="en-US" sz="1800" dirty="0" smtClean="0"/>
              <a:t> </a:t>
            </a:r>
            <a:r>
              <a:rPr lang="en-US" sz="1800" dirty="0" smtClean="0"/>
              <a:t>may assume </a:t>
            </a:r>
            <a:r>
              <a:rPr lang="el-GR" sz="1800" dirty="0" smtClean="0"/>
              <a:t>Ψ</a:t>
            </a:r>
            <a:r>
              <a:rPr lang="en-US" sz="1800" dirty="0" smtClean="0"/>
              <a:t> angles being:</a:t>
            </a:r>
          </a:p>
          <a:p>
            <a:pPr lvl="2"/>
            <a:endParaRPr lang="en-US" sz="1600" dirty="0" smtClean="0"/>
          </a:p>
          <a:p>
            <a:pPr lvl="2"/>
            <a:endParaRPr lang="en-US" sz="1600" dirty="0" smtClean="0"/>
          </a:p>
          <a:p>
            <a:pPr lvl="2"/>
            <a:endParaRPr lang="en-US" sz="1600" dirty="0" smtClean="0"/>
          </a:p>
          <a:p>
            <a:pPr lvl="2"/>
            <a:endParaRPr lang="en-US" sz="1600" dirty="0" smtClean="0"/>
          </a:p>
          <a:p>
            <a:pPr lvl="2"/>
            <a:r>
              <a:rPr lang="en-US" sz="1600" dirty="0" smtClean="0">
                <a:solidFill>
                  <a:srgbClr val="FF0000"/>
                </a:solidFill>
              </a:rPr>
              <a:t>i.e. derived by equal amplitude among elements of V </a:t>
            </a:r>
          </a:p>
        </p:txBody>
      </p:sp>
      <p:sp>
        <p:nvSpPr>
          <p:cNvPr id="4114" name="AutoShape 55"/>
          <p:cNvSpPr>
            <a:spLocks noChangeArrowheads="1"/>
          </p:cNvSpPr>
          <p:nvPr/>
        </p:nvSpPr>
        <p:spPr bwMode="auto">
          <a:xfrm>
            <a:off x="5619750" y="2114550"/>
            <a:ext cx="381000" cy="228600"/>
          </a:xfrm>
          <a:prstGeom prst="curvedRightArrow">
            <a:avLst>
              <a:gd name="adj1" fmla="val 20000"/>
              <a:gd name="adj2" fmla="val 40000"/>
              <a:gd name="adj3" fmla="val 5555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5562600" y="1752600"/>
          <a:ext cx="454025" cy="373063"/>
        </p:xfrm>
        <a:graphic>
          <a:graphicData uri="http://schemas.openxmlformats.org/presentationml/2006/ole">
            <p:oleObj spid="_x0000_s32770" name="Equation" r:id="rId3" imgW="279360" imgH="228600" progId="Equation.DSMT4">
              <p:embed/>
            </p:oleObj>
          </a:graphicData>
        </a:graphic>
      </p:graphicFrame>
      <p:sp>
        <p:nvSpPr>
          <p:cNvPr id="4115" name="AutoShape 59"/>
          <p:cNvSpPr>
            <a:spLocks noChangeArrowheads="1"/>
          </p:cNvSpPr>
          <p:nvPr/>
        </p:nvSpPr>
        <p:spPr bwMode="auto">
          <a:xfrm>
            <a:off x="5619750" y="2695575"/>
            <a:ext cx="381000" cy="228600"/>
          </a:xfrm>
          <a:prstGeom prst="curvedRightArrow">
            <a:avLst>
              <a:gd name="adj1" fmla="val 20000"/>
              <a:gd name="adj2" fmla="val 40000"/>
              <a:gd name="adj3" fmla="val 5555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099" name="Object 4"/>
          <p:cNvGraphicFramePr>
            <a:graphicFrameLocks noChangeAspect="1"/>
          </p:cNvGraphicFramePr>
          <p:nvPr/>
        </p:nvGraphicFramePr>
        <p:xfrm>
          <a:off x="5553075" y="2333625"/>
          <a:ext cx="474663" cy="373063"/>
        </p:xfrm>
        <a:graphic>
          <a:graphicData uri="http://schemas.openxmlformats.org/presentationml/2006/ole">
            <p:oleObj spid="_x0000_s32771" name="Equation" r:id="rId4" imgW="291960" imgH="228600" progId="Equation.DSMT4">
              <p:embed/>
            </p:oleObj>
          </a:graphicData>
        </a:graphic>
      </p:graphicFrame>
      <p:sp>
        <p:nvSpPr>
          <p:cNvPr id="4116" name="AutoShape 61"/>
          <p:cNvSpPr>
            <a:spLocks noChangeArrowheads="1"/>
          </p:cNvSpPr>
          <p:nvPr/>
        </p:nvSpPr>
        <p:spPr bwMode="auto">
          <a:xfrm>
            <a:off x="5619750" y="3257550"/>
            <a:ext cx="381000" cy="228600"/>
          </a:xfrm>
          <a:prstGeom prst="curvedRightArrow">
            <a:avLst>
              <a:gd name="adj1" fmla="val 20000"/>
              <a:gd name="adj2" fmla="val 40000"/>
              <a:gd name="adj3" fmla="val 5555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100" name="Object 5"/>
          <p:cNvGraphicFramePr>
            <a:graphicFrameLocks noChangeAspect="1"/>
          </p:cNvGraphicFramePr>
          <p:nvPr/>
        </p:nvGraphicFramePr>
        <p:xfrm>
          <a:off x="5564188" y="2895600"/>
          <a:ext cx="454025" cy="373063"/>
        </p:xfrm>
        <a:graphic>
          <a:graphicData uri="http://schemas.openxmlformats.org/presentationml/2006/ole">
            <p:oleObj spid="_x0000_s32772" name="Equation" r:id="rId5" imgW="279360" imgH="228600" progId="Equation.DSMT4">
              <p:embed/>
            </p:oleObj>
          </a:graphicData>
        </a:graphic>
      </p:graphicFrame>
      <p:graphicFrame>
        <p:nvGraphicFramePr>
          <p:cNvPr id="4101" name="Object 2"/>
          <p:cNvGraphicFramePr>
            <a:graphicFrameLocks noChangeAspect="1"/>
          </p:cNvGraphicFramePr>
          <p:nvPr/>
        </p:nvGraphicFramePr>
        <p:xfrm>
          <a:off x="1524000" y="2057400"/>
          <a:ext cx="838200" cy="1296988"/>
        </p:xfrm>
        <a:graphic>
          <a:graphicData uri="http://schemas.openxmlformats.org/presentationml/2006/ole">
            <p:oleObj spid="_x0000_s32773" name="Equation" r:id="rId6" imgW="622080" imgH="939600" progId="Equation.DSMT4">
              <p:embed/>
            </p:oleObj>
          </a:graphicData>
        </a:graphic>
      </p:graphicFrame>
      <p:cxnSp>
        <p:nvCxnSpPr>
          <p:cNvPr id="4117" name="Straight Arrow Connector 18"/>
          <p:cNvCxnSpPr>
            <a:cxnSpLocks noChangeShapeType="1"/>
          </p:cNvCxnSpPr>
          <p:nvPr/>
        </p:nvCxnSpPr>
        <p:spPr bwMode="auto">
          <a:xfrm>
            <a:off x="2438400" y="2667000"/>
            <a:ext cx="3810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graphicFrame>
        <p:nvGraphicFramePr>
          <p:cNvPr id="4102" name="Object 13"/>
          <p:cNvGraphicFramePr>
            <a:graphicFrameLocks noChangeAspect="1"/>
          </p:cNvGraphicFramePr>
          <p:nvPr/>
        </p:nvGraphicFramePr>
        <p:xfrm>
          <a:off x="2895600" y="2133600"/>
          <a:ext cx="1868488" cy="1201738"/>
        </p:xfrm>
        <a:graphic>
          <a:graphicData uri="http://schemas.openxmlformats.org/presentationml/2006/ole">
            <p:oleObj spid="_x0000_s32774" name="Equation" r:id="rId7" imgW="1536480" imgH="965160" progId="Equation.DSMT4">
              <p:embed/>
            </p:oleObj>
          </a:graphicData>
        </a:graphic>
      </p:graphicFrame>
      <p:cxnSp>
        <p:nvCxnSpPr>
          <p:cNvPr id="4118" name="Straight Arrow Connector 20"/>
          <p:cNvCxnSpPr>
            <a:cxnSpLocks noChangeShapeType="1"/>
          </p:cNvCxnSpPr>
          <p:nvPr/>
        </p:nvCxnSpPr>
        <p:spPr bwMode="auto">
          <a:xfrm>
            <a:off x="4800600" y="2667000"/>
            <a:ext cx="3810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graphicFrame>
        <p:nvGraphicFramePr>
          <p:cNvPr id="4103" name="Object 10"/>
          <p:cNvGraphicFramePr>
            <a:graphicFrameLocks noChangeAspect="1"/>
          </p:cNvGraphicFramePr>
          <p:nvPr/>
        </p:nvGraphicFramePr>
        <p:xfrm>
          <a:off x="6019800" y="3581400"/>
          <a:ext cx="381000" cy="381000"/>
        </p:xfrm>
        <a:graphic>
          <a:graphicData uri="http://schemas.openxmlformats.org/presentationml/2006/ole">
            <p:oleObj spid="_x0000_s32775" name="Equation" r:id="rId8" imgW="253800" imgH="253800" progId="Equation.DSMT4">
              <p:embed/>
            </p:oleObj>
          </a:graphicData>
        </a:graphic>
      </p:graphicFrame>
      <p:graphicFrame>
        <p:nvGraphicFramePr>
          <p:cNvPr id="4104" name="Object 11"/>
          <p:cNvGraphicFramePr>
            <a:graphicFrameLocks noChangeAspect="1"/>
          </p:cNvGraphicFramePr>
          <p:nvPr/>
        </p:nvGraphicFramePr>
        <p:xfrm>
          <a:off x="6019800" y="3124200"/>
          <a:ext cx="381000" cy="401638"/>
        </p:xfrm>
        <a:graphic>
          <a:graphicData uri="http://schemas.openxmlformats.org/presentationml/2006/ole">
            <p:oleObj spid="_x0000_s32776" name="Equation" r:id="rId9" imgW="228600" imgH="241200" progId="Equation.DSMT4">
              <p:embed/>
            </p:oleObj>
          </a:graphicData>
        </a:graphic>
      </p:graphicFrame>
      <p:graphicFrame>
        <p:nvGraphicFramePr>
          <p:cNvPr id="4105" name="Object 12"/>
          <p:cNvGraphicFramePr>
            <a:graphicFrameLocks noChangeAspect="1"/>
          </p:cNvGraphicFramePr>
          <p:nvPr/>
        </p:nvGraphicFramePr>
        <p:xfrm>
          <a:off x="6019800" y="2514600"/>
          <a:ext cx="419100" cy="442913"/>
        </p:xfrm>
        <a:graphic>
          <a:graphicData uri="http://schemas.openxmlformats.org/presentationml/2006/ole">
            <p:oleObj spid="_x0000_s32777" name="Equation" r:id="rId10" imgW="228600" imgH="241200" progId="Equation.DSMT4">
              <p:embed/>
            </p:oleObj>
          </a:graphicData>
        </a:graphic>
      </p:graphicFrame>
      <p:graphicFrame>
        <p:nvGraphicFramePr>
          <p:cNvPr id="4106" name="Object 13"/>
          <p:cNvGraphicFramePr>
            <a:graphicFrameLocks noChangeAspect="1"/>
          </p:cNvGraphicFramePr>
          <p:nvPr/>
        </p:nvGraphicFramePr>
        <p:xfrm>
          <a:off x="6057900" y="1995488"/>
          <a:ext cx="419100" cy="442912"/>
        </p:xfrm>
        <a:graphic>
          <a:graphicData uri="http://schemas.openxmlformats.org/presentationml/2006/ole">
            <p:oleObj spid="_x0000_s32778" name="Equation" r:id="rId11" imgW="228600" imgH="241200" progId="Equation.DSMT4">
              <p:embed/>
            </p:oleObj>
          </a:graphicData>
        </a:graphic>
      </p:graphicFrame>
      <p:sp>
        <p:nvSpPr>
          <p:cNvPr id="4119" name="TextBox 25"/>
          <p:cNvSpPr txBox="1">
            <a:spLocks noChangeArrowheads="1"/>
          </p:cNvSpPr>
          <p:nvPr/>
        </p:nvSpPr>
        <p:spPr bwMode="auto">
          <a:xfrm>
            <a:off x="2057400" y="3810000"/>
            <a:ext cx="919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Feedback </a:t>
            </a:r>
          </a:p>
        </p:txBody>
      </p:sp>
      <p:graphicFrame>
        <p:nvGraphicFramePr>
          <p:cNvPr id="4107" name="Object 3"/>
          <p:cNvGraphicFramePr>
            <a:graphicFrameLocks noChangeAspect="1"/>
          </p:cNvGraphicFramePr>
          <p:nvPr/>
        </p:nvGraphicFramePr>
        <p:xfrm>
          <a:off x="2971800" y="3733800"/>
          <a:ext cx="1217613" cy="373063"/>
        </p:xfrm>
        <a:graphic>
          <a:graphicData uri="http://schemas.openxmlformats.org/presentationml/2006/ole">
            <p:oleObj spid="_x0000_s32779" name="Equation" r:id="rId12" imgW="749160" imgH="228600" progId="Equation.DSMT4">
              <p:embed/>
            </p:oleObj>
          </a:graphicData>
        </a:graphic>
      </p:graphicFrame>
      <p:graphicFrame>
        <p:nvGraphicFramePr>
          <p:cNvPr id="4108" name="Object 12"/>
          <p:cNvGraphicFramePr>
            <a:graphicFrameLocks noChangeAspect="1"/>
          </p:cNvGraphicFramePr>
          <p:nvPr/>
        </p:nvGraphicFramePr>
        <p:xfrm>
          <a:off x="2133600" y="4876800"/>
          <a:ext cx="3405188" cy="914400"/>
        </p:xfrm>
        <a:graphic>
          <a:graphicData uri="http://schemas.openxmlformats.org/presentationml/2006/ole">
            <p:oleObj spid="_x0000_s32780" name="Equation" r:id="rId13" imgW="2793960" imgH="685800" progId="Equation.DSMT4">
              <p:embed/>
            </p:oleObj>
          </a:graphicData>
        </a:graphic>
      </p:graphicFrame>
      <p:sp>
        <p:nvSpPr>
          <p:cNvPr id="4120" name="Rectangle 30"/>
          <p:cNvSpPr>
            <a:spLocks noChangeArrowheads="1"/>
          </p:cNvSpPr>
          <p:nvPr/>
        </p:nvSpPr>
        <p:spPr bwMode="auto">
          <a:xfrm>
            <a:off x="1981200" y="3657600"/>
            <a:ext cx="2362200" cy="533400"/>
          </a:xfrm>
          <a:prstGeom prst="rect">
            <a:avLst/>
          </a:prstGeom>
          <a:solidFill>
            <a:schemeClr val="accent1">
              <a:alpha val="7059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cxnSp>
        <p:nvCxnSpPr>
          <p:cNvPr id="4121" name="Straight Arrow Connector 31"/>
          <p:cNvCxnSpPr>
            <a:cxnSpLocks noChangeShapeType="1"/>
          </p:cNvCxnSpPr>
          <p:nvPr/>
        </p:nvCxnSpPr>
        <p:spPr bwMode="auto">
          <a:xfrm>
            <a:off x="6858000" y="2743200"/>
            <a:ext cx="38100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graphicFrame>
        <p:nvGraphicFramePr>
          <p:cNvPr id="4109" name="Object 16"/>
          <p:cNvGraphicFramePr>
            <a:graphicFrameLocks noChangeAspect="1"/>
          </p:cNvGraphicFramePr>
          <p:nvPr/>
        </p:nvGraphicFramePr>
        <p:xfrm>
          <a:off x="7391400" y="2133600"/>
          <a:ext cx="539750" cy="1323975"/>
        </p:xfrm>
        <a:graphic>
          <a:graphicData uri="http://schemas.openxmlformats.org/presentationml/2006/ole">
            <p:oleObj spid="_x0000_s32781" name="Equation" r:id="rId14" imgW="393480" imgH="965160" progId="Equation.DSMT4">
              <p:embed/>
            </p:oleObj>
          </a:graphicData>
        </a:graphic>
      </p:graphicFrame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2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16918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Nov 2012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381000"/>
          </a:xfrm>
        </p:spPr>
        <p:txBody>
          <a:bodyPr/>
          <a:lstStyle/>
          <a:p>
            <a:r>
              <a:rPr lang="en-US" dirty="0" smtClean="0"/>
              <a:t>PER Simulations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382000" cy="4114800"/>
          </a:xfrm>
        </p:spPr>
        <p:txBody>
          <a:bodyPr/>
          <a:lstStyle/>
          <a:p>
            <a:r>
              <a:rPr lang="en-US" sz="2000" b="0" dirty="0" smtClean="0"/>
              <a:t>2MHz, 4MHz, 2x1, 4x1, 2x2, 1SS, Compressed FB, Ng=1 or Ng=4.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DNLOS channel, or SCM </a:t>
            </a:r>
            <a:r>
              <a:rPr lang="en-US" sz="2000" b="0" dirty="0" err="1" smtClean="0"/>
              <a:t>UrbanMacro</a:t>
            </a:r>
            <a:r>
              <a:rPr lang="en-US" sz="2000" b="0" dirty="0" smtClean="0"/>
              <a:t> and </a:t>
            </a:r>
            <a:r>
              <a:rPr lang="en-US" sz="2000" b="0" dirty="0" err="1" smtClean="0"/>
              <a:t>UrbanMicro</a:t>
            </a:r>
            <a:r>
              <a:rPr lang="en-US" sz="2000" b="0" dirty="0" smtClean="0"/>
              <a:t> Channels.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MCS7 or 3</a:t>
            </a:r>
          </a:p>
          <a:p>
            <a:endParaRPr lang="en-US" sz="2000" b="0" dirty="0" smtClean="0"/>
          </a:p>
          <a:p>
            <a:r>
              <a:rPr lang="en-US" sz="2000" b="0" dirty="0" err="1" smtClean="0"/>
              <a:t>Beamforming</a:t>
            </a:r>
            <a:r>
              <a:rPr lang="en-US" sz="2000" b="0" dirty="0" smtClean="0"/>
              <a:t> computation using optimal SVD (MRT)</a:t>
            </a:r>
          </a:p>
          <a:p>
            <a:endParaRPr lang="en-US" sz="2000" b="0" dirty="0" smtClean="0"/>
          </a:p>
          <a:p>
            <a:r>
              <a:rPr lang="en-US" b="0" dirty="0" smtClean="0"/>
              <a:t>Note: for </a:t>
            </a:r>
            <a:r>
              <a:rPr lang="el-GR" b="0" dirty="0" smtClean="0"/>
              <a:t>Φ</a:t>
            </a:r>
            <a:r>
              <a:rPr lang="en-US" b="0" dirty="0" smtClean="0"/>
              <a:t>-only Feedback, with or without PA Balancing gets the same performance as discussed earlier.</a:t>
            </a:r>
          </a:p>
          <a:p>
            <a:pPr lvl="1"/>
            <a:r>
              <a:rPr lang="en-US" dirty="0" smtClean="0"/>
              <a:t>Hence PA balancing is bypassed in the simulations.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13372</TotalTime>
  <Words>1773</Words>
  <Application>Microsoft Office PowerPoint</Application>
  <PresentationFormat>On-screen Show (4:3)</PresentationFormat>
  <Paragraphs>354</Paragraphs>
  <Slides>22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place presentation subject title text here]</vt:lpstr>
      <vt:lpstr>Macro-Enabled Template</vt:lpstr>
      <vt:lpstr>Document</vt:lpstr>
      <vt:lpstr>Equation</vt:lpstr>
      <vt:lpstr>Beamforming Feedback for Single Stream</vt:lpstr>
      <vt:lpstr>Slide 2</vt:lpstr>
      <vt:lpstr>Slide 3</vt:lpstr>
      <vt:lpstr>Background</vt:lpstr>
      <vt:lpstr>Discussions</vt:lpstr>
      <vt:lpstr>Recall: 11n/11ac V Matrix Compression Procedure</vt:lpstr>
      <vt:lpstr>Feedback Only ϕ Angles for SU Feedback Nc=1</vt:lpstr>
      <vt:lpstr>Φ-only Feedback Compression Procedure</vt:lpstr>
      <vt:lpstr>PER Simulations</vt:lpstr>
      <vt:lpstr>2x1 DNLOS, MCS7, 2MHz, Ng=4</vt:lpstr>
      <vt:lpstr>4x1 DNLOS, MCS7, 2MHz, Ng=4</vt:lpstr>
      <vt:lpstr>2x1 SCM-UMI, MCS7, 4MHz, Ng=4</vt:lpstr>
      <vt:lpstr>2x1 SCM-UMA, MCS3, 4MHz, Ng=4</vt:lpstr>
      <vt:lpstr>2x1 SCM-UMA, 4MHz, Ng=4 or 1</vt:lpstr>
      <vt:lpstr>2x2 SCM-UMA, 1SS, MCS7, 4MHz, Ng=4</vt:lpstr>
      <vt:lpstr>Discussions</vt:lpstr>
      <vt:lpstr>Feedback Overhead (Ng=1) Nr=2, Nc=1 (NTX=2, NRX=1)</vt:lpstr>
      <vt:lpstr>Feedback Overhead (Ng=1) Nr=4, Nc=1 (NTX=4, NRX=1)</vt:lpstr>
      <vt:lpstr>Pre-Motion</vt:lpstr>
      <vt:lpstr>Pre-Motion—cont’d</vt:lpstr>
      <vt:lpstr>Pre-Motion—cont’d</vt:lpstr>
      <vt:lpstr>Motion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Raja Banerjea</dc:creator>
  <cp:lastModifiedBy>hongyuan</cp:lastModifiedBy>
  <cp:revision>295</cp:revision>
  <cp:lastPrinted>2010-12-20T20:45:24Z</cp:lastPrinted>
  <dcterms:created xsi:type="dcterms:W3CDTF">2010-12-20T20:39:38Z</dcterms:created>
  <dcterms:modified xsi:type="dcterms:W3CDTF">2012-11-10T00:42:28Z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-879943810</vt:i4>
  </property>
  <property fmtid="{D5CDD505-2E9C-101B-9397-08002B2CF9AE}" pid="3" name="_NewReviewCycle">
    <vt:lpwstr/>
  </property>
  <property fmtid="{D5CDD505-2E9C-101B-9397-08002B2CF9AE}" pid="4" name="_EmailSubject">
    <vt:lpwstr>ah presentations</vt:lpwstr>
  </property>
  <property fmtid="{D5CDD505-2E9C-101B-9397-08002B2CF9AE}" pid="5" name="_AuthorEmail">
    <vt:lpwstr>svverman@qualcomm.com</vt:lpwstr>
  </property>
  <property fmtid="{D5CDD505-2E9C-101B-9397-08002B2CF9AE}" pid="6" name="_AuthorEmailDisplayName">
    <vt:lpwstr>Vermani, Sameer</vt:lpwstr>
  </property>
</Properties>
</file>