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57" r:id="rId3"/>
    <p:sldId id="298" r:id="rId4"/>
    <p:sldId id="310" r:id="rId5"/>
    <p:sldId id="344" r:id="rId6"/>
    <p:sldId id="326" r:id="rId7"/>
    <p:sldId id="343" r:id="rId8"/>
    <p:sldId id="339" r:id="rId9"/>
    <p:sldId id="340" r:id="rId10"/>
    <p:sldId id="348" r:id="rId11"/>
    <p:sldId id="347" r:id="rId12"/>
    <p:sldId id="351" r:id="rId13"/>
    <p:sldId id="350" r:id="rId14"/>
    <p:sldId id="353" r:id="rId15"/>
    <p:sldId id="356" r:id="rId16"/>
    <p:sldId id="337" r:id="rId17"/>
    <p:sldId id="349" r:id="rId18"/>
    <p:sldId id="327" r:id="rId19"/>
    <p:sldId id="346" r:id="rId20"/>
    <p:sldId id="273" r:id="rId21"/>
  </p:sldIdLst>
  <p:sldSz cx="9144000" cy="6858000" type="screen4x3"/>
  <p:notesSz cx="9280525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ngping 66059" initials="f6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  <a:srgbClr val="FF717A"/>
    <a:srgbClr val="7394FF"/>
    <a:srgbClr val="FFA264"/>
    <a:srgbClr val="FFFA4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703" autoAdjust="0"/>
  </p:normalViewPr>
  <p:slideViewPr>
    <p:cSldViewPr snapToObjects="1"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18" d="100"/>
          <a:sy n="118" d="100"/>
        </p:scale>
        <p:origin x="-2274" y="-96"/>
      </p:cViewPr>
      <p:guideLst>
        <p:guide orient="horz" pos="2184"/>
        <p:guide pos="2923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54065" y="7634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0602" y="7634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05064" y="6711205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78332" y="671120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928479" y="289419"/>
            <a:ext cx="74235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28478" y="6711205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928478" y="6702902"/>
            <a:ext cx="7629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11432" y="1704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5361" y="170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1475" y="523875"/>
            <a:ext cx="3457575" cy="2592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554" y="3293924"/>
            <a:ext cx="6807418" cy="312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294532" y="6713578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81563" y="671357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68846" y="671357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968846" y="6712391"/>
            <a:ext cx="73428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66862" y="221809"/>
            <a:ext cx="75468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911475" y="523875"/>
            <a:ext cx="3457575" cy="25923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>
          <a:xfrm>
            <a:off x="875361" y="17040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>
          <a:xfrm>
            <a:off x="5767528" y="6713578"/>
            <a:ext cx="2639762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4584155" y="6713578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45063BF3-45BC-42CE-B0D3-BE10919FF50F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0415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Nov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983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802.11-12/1281r0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46094780"/>
              </p:ext>
            </p:extLst>
          </p:nvPr>
        </p:nvGraphicFramePr>
        <p:xfrm>
          <a:off x="609600" y="2362200"/>
          <a:ext cx="7924800" cy="2780030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Name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Phone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email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Robert Sun; </a:t>
                      </a: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Huawei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Technologies Co.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, Ltd.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CA" sz="1200" dirty="0" smtClean="0"/>
                        <a:t>Suite 400, 303 Terry Fox Drive, Kanata, Ontario K2K 3J1 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</a:t>
                      </a: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1-613-2871948</a:t>
                      </a: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Rob.sun@huawei.com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/>
                      </a:r>
                      <a:b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</a:b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0" lang="ko-KR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+mj-lt"/>
                          <a:ea typeface="SimSun"/>
                          <a:cs typeface="Times New Roman"/>
                        </a:rPr>
                        <a:t>      </a:t>
                      </a:r>
                      <a:endParaRPr lang="en-CA" sz="1200" dirty="0">
                        <a:solidFill>
                          <a:schemeClr val="tx1"/>
                        </a:solidFill>
                        <a:latin typeface="+mj-lt"/>
                        <a:ea typeface="SimSun"/>
                        <a:cs typeface="Times New Roman"/>
                      </a:endParaRPr>
                    </a:p>
                  </a:txBody>
                  <a:tcPr marL="52705" marR="52705" marT="82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 </a:t>
            </a:r>
            <a:r>
              <a:rPr lang="en-US" altLang="ja-JP" dirty="0" err="1" smtClean="0">
                <a:ea typeface="MS PGothic" pitchFamily="34" charset="-128"/>
              </a:rPr>
              <a:t>TGai</a:t>
            </a:r>
            <a:r>
              <a:rPr lang="en-US" altLang="ja-JP" dirty="0" smtClean="0">
                <a:ea typeface="MS PGothic" pitchFamily="34" charset="-128"/>
              </a:rPr>
              <a:t> FILS Authentication Protocol and State Machine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</a:t>
            </a:r>
          </a:p>
        </p:txBody>
      </p:sp>
      <p:sp>
        <p:nvSpPr>
          <p:cNvPr id="208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dirty="0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195799" y="6475413"/>
            <a:ext cx="1348126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Rob Sun etc, Huawei.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1815"/>
            <a:ext cx="7772400" cy="1066800"/>
          </a:xfrm>
        </p:spPr>
        <p:txBody>
          <a:bodyPr/>
          <a:lstStyle/>
          <a:p>
            <a:r>
              <a:rPr lang="en-US" dirty="0" smtClean="0"/>
              <a:t>Protocol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538615"/>
            <a:ext cx="7772400" cy="4114800"/>
          </a:xfrm>
        </p:spPr>
        <p:txBody>
          <a:bodyPr/>
          <a:lstStyle/>
          <a:p>
            <a:r>
              <a:rPr lang="en-US" sz="1800" dirty="0" smtClean="0"/>
              <a:t>Pros: </a:t>
            </a:r>
          </a:p>
          <a:p>
            <a:pPr lvl="1"/>
            <a:r>
              <a:rPr lang="en-US" sz="1600" dirty="0" smtClean="0"/>
              <a:t>Keep IEEE 802.11 RSNA architecture (Authentication then Data Communication)</a:t>
            </a:r>
          </a:p>
          <a:p>
            <a:pPr lvl="1"/>
            <a:r>
              <a:rPr lang="en-US" sz="1600" dirty="0" smtClean="0"/>
              <a:t> Omit the IEEE 802.11 open authentication handshake and association handshake. (FILS association is done when the FILS authentication is completed)</a:t>
            </a:r>
          </a:p>
          <a:p>
            <a:pPr lvl="1"/>
            <a:r>
              <a:rPr lang="en-US" sz="1600" dirty="0" smtClean="0"/>
              <a:t> Keep the 4 way handshake intact (No need to evaluate  the security property)</a:t>
            </a:r>
          </a:p>
          <a:p>
            <a:pPr lvl="1"/>
            <a:r>
              <a:rPr lang="en-US" sz="1600" dirty="0" smtClean="0"/>
              <a:t> Generally applicable to TTP based authentication and IBSS based authentication.</a:t>
            </a:r>
          </a:p>
          <a:p>
            <a:pPr lvl="1"/>
            <a:r>
              <a:rPr lang="en-US" sz="1600" dirty="0" smtClean="0"/>
              <a:t> No piggyback datagram on Frames (Piggyback datagram on frame is violating the IEEE 802.1x design principles)</a:t>
            </a:r>
          </a:p>
          <a:p>
            <a:pPr lvl="1"/>
            <a:r>
              <a:rPr lang="en-US" sz="1600" dirty="0" smtClean="0"/>
              <a:t> No impact on relevant Standards and implementations</a:t>
            </a:r>
          </a:p>
          <a:p>
            <a:r>
              <a:rPr lang="en-US" sz="1800" dirty="0" smtClean="0"/>
              <a:t>Cons:</a:t>
            </a:r>
          </a:p>
          <a:p>
            <a:pPr lvl="1"/>
            <a:r>
              <a:rPr lang="en-US" sz="1600" dirty="0" smtClean="0"/>
              <a:t> No improvements on EAP-(TLS) multiple rounds of handshake given fragmentation could take place</a:t>
            </a:r>
          </a:p>
          <a:p>
            <a:pPr lvl="2"/>
            <a:r>
              <a:rPr lang="en-US" sz="1600" dirty="0" smtClean="0"/>
              <a:t> EAP based authentication with Remote AAA server still takes significant time</a:t>
            </a:r>
          </a:p>
          <a:p>
            <a:pPr lvl="2"/>
            <a:r>
              <a:rPr lang="en-US" sz="1600" dirty="0" smtClean="0"/>
              <a:t> IP layer functions (DHCP and DNS) is still taking its toll in making FILS authentication slow</a:t>
            </a:r>
          </a:p>
          <a:p>
            <a:pPr lvl="3">
              <a:buNone/>
            </a:pPr>
            <a:endParaRPr lang="en-US" dirty="0" smtClean="0"/>
          </a:p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Network 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547155"/>
            <a:ext cx="7772400" cy="4114800"/>
          </a:xfrm>
        </p:spPr>
        <p:txBody>
          <a:bodyPr/>
          <a:lstStyle/>
          <a:p>
            <a:r>
              <a:rPr lang="en-US" dirty="0" smtClean="0"/>
              <a:t>Enable the Wall gardened FILS solution</a:t>
            </a:r>
          </a:p>
          <a:p>
            <a:pPr lvl="1"/>
            <a:r>
              <a:rPr lang="en-US" dirty="0" smtClean="0"/>
              <a:t> </a:t>
            </a:r>
            <a:r>
              <a:rPr lang="en-US" sz="1800" dirty="0" smtClean="0"/>
              <a:t>Enable Virtual Port on IEEE 802.1X PAE on both supplicant and Authenticator  to guide the FILS specific authentication scheme into a “Wall Garden” /VLAN. </a:t>
            </a:r>
          </a:p>
          <a:p>
            <a:pPr lvl="1">
              <a:buNone/>
            </a:pPr>
            <a:r>
              <a:rPr lang="en-US" sz="1800" dirty="0" smtClean="0"/>
              <a:t>      Note: Section 12.1 of IEEE 802.1X Rev-d4.</a:t>
            </a:r>
          </a:p>
          <a:p>
            <a:pPr lvl="1"/>
            <a:r>
              <a:rPr lang="en-US" sz="1800" dirty="0" smtClean="0"/>
              <a:t> AP (authenticator) can choose most flexible authentication scheme (PSK, or no authentication) to provide minimum effort in authentication. </a:t>
            </a:r>
          </a:p>
          <a:p>
            <a:pPr lvl="1"/>
            <a:r>
              <a:rPr lang="en-US" sz="1800" dirty="0" smtClean="0"/>
              <a:t> STA and AP can still utilize the 4 way handshake to generate keying materials (PTK, GTK|IGTK) to protect the OTA communication.</a:t>
            </a:r>
          </a:p>
          <a:p>
            <a:pPr lvl="1"/>
            <a:r>
              <a:rPr lang="en-US" sz="1800" dirty="0" smtClean="0"/>
              <a:t> The DHCP / DNS could be arranged locally  (on AP or collocating with AP)</a:t>
            </a:r>
          </a:p>
          <a:p>
            <a:pPr lvl="2"/>
            <a:r>
              <a:rPr lang="en-US" dirty="0" smtClean="0"/>
              <a:t> Or using Frame-IP-Address (Radius Attribute 8) to allocate IP address to device during the authentication process</a:t>
            </a:r>
          </a:p>
          <a:p>
            <a:pPr lvl="1"/>
            <a:r>
              <a:rPr lang="en-US" sz="1800" dirty="0" smtClean="0"/>
              <a:t>  </a:t>
            </a:r>
            <a:r>
              <a:rPr lang="en-US" sz="1800" b="1" dirty="0" smtClean="0"/>
              <a:t>FILS traffic are contained within the “zone” (with Firewall or other means) which regulates the traffic which is beyond the scope of IEEE 802.11TGai</a:t>
            </a:r>
          </a:p>
          <a:p>
            <a:pPr lvl="1"/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Virtual Port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defined in IEEE 802.1X rev d4</a:t>
            </a:r>
          </a:p>
          <a:p>
            <a:pPr lvl="1"/>
            <a:r>
              <a:rPr lang="en-US" dirty="0" smtClean="0"/>
              <a:t>A MAC Service or Internal </a:t>
            </a:r>
            <a:r>
              <a:rPr lang="en-US" dirty="0" err="1" smtClean="0"/>
              <a:t>Sublayer</a:t>
            </a:r>
            <a:r>
              <a:rPr lang="en-US" dirty="0" smtClean="0"/>
              <a:t> service access point (D.4) that is created on demand. Virtual ports can be used to provide separate secure connectivity associations over the same LAN. </a:t>
            </a:r>
          </a:p>
          <a:p>
            <a:pPr lvl="1"/>
            <a:r>
              <a:rPr lang="en-US" dirty="0" smtClean="0"/>
              <a:t> How to create and delete the Virtual ports on Authenticator’s PAE is based on section 12.7 of IEEE 802.1X.</a:t>
            </a:r>
          </a:p>
          <a:p>
            <a:pPr lvl="1"/>
            <a:r>
              <a:rPr lang="en-US" dirty="0" smtClean="0"/>
              <a:t> Within the virtual port, the FILS station can maintain different security association than “regular” association. 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/>
          <p:cNvSpPr/>
          <p:nvPr/>
        </p:nvSpPr>
        <p:spPr bwMode="auto">
          <a:xfrm>
            <a:off x="1354347" y="3626103"/>
            <a:ext cx="6167042" cy="2930406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3726334" y="1086295"/>
            <a:ext cx="3572421" cy="80650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 flipH="1">
            <a:off x="4325752" y="1752600"/>
            <a:ext cx="3989" cy="47120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Rounded Rectangle 58"/>
          <p:cNvSpPr/>
          <p:nvPr/>
        </p:nvSpPr>
        <p:spPr bwMode="auto">
          <a:xfrm>
            <a:off x="3397076" y="3902172"/>
            <a:ext cx="1368860" cy="472516"/>
          </a:xfrm>
          <a:prstGeom prst="round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Authentication  with 4 way handshake</a:t>
            </a:r>
            <a:br>
              <a:rPr lang="en-US" sz="1800" dirty="0" smtClean="0"/>
            </a:br>
            <a:endParaRPr lang="en-CA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78775" y="6583363"/>
            <a:ext cx="479425" cy="184150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4835" y="658336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13</a:t>
            </a:fld>
            <a:endParaRPr lang="en-US" altLang="ja-JP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81836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0794" y="1368550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85567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6443" y="1245440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28842" y="1189945"/>
            <a:ext cx="880369" cy="562655"/>
          </a:xfrm>
          <a:prstGeom prst="rect">
            <a:avLst/>
          </a:prstGeom>
          <a:noFill/>
          <a:ln w="12700" cap="flat" cmpd="dbl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1167" y="1353162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AS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18034" y="1752600"/>
            <a:ext cx="3987" cy="4542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6669026" y="1752600"/>
            <a:ext cx="1" cy="4160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2022021" y="232867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462205" y="2098245"/>
            <a:ext cx="9348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1)  802.11 Beacon</a:t>
            </a:r>
            <a:endParaRPr lang="en-CA" sz="800" dirty="0" smtClean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018034" y="271272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440489" y="2520700"/>
            <a:ext cx="13260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2)  802.11  Probe Request  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22021" y="317358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440489" y="2958141"/>
            <a:ext cx="1337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3)  802.11  Probe Response 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22021" y="37496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22021" y="3534216"/>
            <a:ext cx="170431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4)  |802.1x EAP OL-Start with FILS </a:t>
            </a:r>
            <a:endParaRPr lang="en-CA" sz="8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3420268" y="3902172"/>
            <a:ext cx="1452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AP  create the  Virtual Port on </a:t>
            </a:r>
          </a:p>
          <a:p>
            <a:r>
              <a:rPr lang="en-US" sz="800" dirty="0" smtClean="0"/>
              <a:t>Receipt of EAPOL-Start</a:t>
            </a:r>
            <a:endParaRPr lang="en-CA" sz="800" dirty="0" smtClean="0"/>
          </a:p>
        </p:txBody>
      </p:sp>
      <p:sp>
        <p:nvSpPr>
          <p:cNvPr id="32" name="Rectangle 31"/>
          <p:cNvSpPr/>
          <p:nvPr/>
        </p:nvSpPr>
        <p:spPr bwMode="auto">
          <a:xfrm>
            <a:off x="6241373" y="4482950"/>
            <a:ext cx="819747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76932" y="4484650"/>
            <a:ext cx="784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AS Generates</a:t>
            </a:r>
          </a:p>
          <a:p>
            <a:r>
              <a:rPr lang="en-US" sz="800" b="1" dirty="0" smtClean="0"/>
              <a:t>PMK</a:t>
            </a:r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325752" y="4639287"/>
            <a:ext cx="191562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882551" y="4374576"/>
            <a:ext cx="144142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Authentication Scheme (TBD)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18034" y="530675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970242" y="5091306"/>
            <a:ext cx="2031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5) </a:t>
            </a:r>
            <a:r>
              <a:rPr lang="en-US" sz="800" dirty="0" err="1" smtClean="0"/>
              <a:t>msg</a:t>
            </a:r>
            <a:r>
              <a:rPr lang="en-US" sz="800" dirty="0" smtClean="0"/>
              <a:t> 1: EAPOL-KEY (</a:t>
            </a:r>
            <a:r>
              <a:rPr lang="en-US" sz="800" dirty="0" err="1" smtClean="0"/>
              <a:t>Anounce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</a:t>
            </a:r>
            <a:r>
              <a:rPr lang="en-US" sz="800" dirty="0" smtClean="0"/>
              <a:t>))</a:t>
            </a:r>
            <a:endParaRPr lang="en-CA" sz="800" dirty="0" smtClean="0"/>
          </a:p>
        </p:txBody>
      </p:sp>
      <p:sp>
        <p:nvSpPr>
          <p:cNvPr id="42" name="Rectangle 41"/>
          <p:cNvSpPr/>
          <p:nvPr/>
        </p:nvSpPr>
        <p:spPr bwMode="auto">
          <a:xfrm>
            <a:off x="1525730" y="577360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88860" y="5604330"/>
            <a:ext cx="917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Generates  PMK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926443" y="5454492"/>
            <a:ext cx="880369" cy="57797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85567" y="5481219"/>
            <a:ext cx="824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Authenticator </a:t>
            </a:r>
          </a:p>
          <a:p>
            <a:r>
              <a:rPr lang="en-US" sz="800" b="1" dirty="0" smtClean="0"/>
              <a:t>Stores PMK</a:t>
            </a:r>
          </a:p>
          <a:p>
            <a:r>
              <a:rPr lang="en-US" sz="800" b="1" dirty="0" smtClean="0"/>
              <a:t>And Generate </a:t>
            </a:r>
          </a:p>
          <a:p>
            <a:r>
              <a:rPr lang="en-US" sz="800" b="1" dirty="0" err="1" smtClean="0"/>
              <a:t>Anounce</a:t>
            </a:r>
            <a:endParaRPr lang="en-US" sz="800" b="1" dirty="0" smtClean="0"/>
          </a:p>
        </p:txBody>
      </p:sp>
      <p:sp>
        <p:nvSpPr>
          <p:cNvPr id="49" name="Rectangle 48"/>
          <p:cNvSpPr/>
          <p:nvPr/>
        </p:nvSpPr>
        <p:spPr bwMode="auto">
          <a:xfrm>
            <a:off x="1525730" y="612946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4966" y="612606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Derives PTK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2066" y="271272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58" name="Freeform 57"/>
          <p:cNvSpPr/>
          <p:nvPr/>
        </p:nvSpPr>
        <p:spPr bwMode="auto">
          <a:xfrm>
            <a:off x="1181819" y="230325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Freeform 60"/>
          <p:cNvSpPr/>
          <p:nvPr/>
        </p:nvSpPr>
        <p:spPr bwMode="auto">
          <a:xfrm>
            <a:off x="1181819" y="2889849"/>
            <a:ext cx="172528" cy="48307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10564" y="415913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3" name="Freeform 62"/>
          <p:cNvSpPr/>
          <p:nvPr/>
        </p:nvSpPr>
        <p:spPr bwMode="auto">
          <a:xfrm>
            <a:off x="1170317" y="3749660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Freeform 63"/>
          <p:cNvSpPr/>
          <p:nvPr/>
        </p:nvSpPr>
        <p:spPr bwMode="auto">
          <a:xfrm>
            <a:off x="1170317" y="4336256"/>
            <a:ext cx="172528" cy="195908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4735902" y="2225615"/>
            <a:ext cx="146649" cy="379562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29709" y="2649681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71" name="Freeform 70"/>
          <p:cNvSpPr/>
          <p:nvPr/>
        </p:nvSpPr>
        <p:spPr bwMode="auto">
          <a:xfrm>
            <a:off x="4718649" y="285534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Freeform 71"/>
          <p:cNvSpPr/>
          <p:nvPr/>
        </p:nvSpPr>
        <p:spPr bwMode="auto">
          <a:xfrm>
            <a:off x="4675358" y="3749660"/>
            <a:ext cx="197552" cy="1026477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Freeform 72"/>
          <p:cNvSpPr/>
          <p:nvPr/>
        </p:nvSpPr>
        <p:spPr bwMode="auto">
          <a:xfrm>
            <a:off x="4675357" y="4958108"/>
            <a:ext cx="207194" cy="1337235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75357" y="474266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cxnSp>
        <p:nvCxnSpPr>
          <p:cNvPr id="55" name="Straight Arrow Connector 54"/>
          <p:cNvCxnSpPr/>
          <p:nvPr/>
        </p:nvCxnSpPr>
        <p:spPr bwMode="auto">
          <a:xfrm flipH="1">
            <a:off x="2006812" y="4930926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138321" y="4715482"/>
            <a:ext cx="2491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EAPOL-EAP ( EAP Authentication Protocol Exchange)</a:t>
            </a:r>
            <a:endParaRPr lang="en-CA" sz="800" dirty="0" smtClean="0"/>
          </a:p>
        </p:txBody>
      </p:sp>
      <p:sp>
        <p:nvSpPr>
          <p:cNvPr id="67" name="Down Arrow 66"/>
          <p:cNvSpPr/>
          <p:nvPr/>
        </p:nvSpPr>
        <p:spPr bwMode="auto">
          <a:xfrm>
            <a:off x="5359302" y="3323721"/>
            <a:ext cx="345645" cy="917005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5142151" y="3108277"/>
            <a:ext cx="830748" cy="2154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Times New Roman" charset="0"/>
              </a:rPr>
              <a:t>VLAN ABC</a:t>
            </a:r>
            <a:endParaRPr kumimoji="0" lang="en-CA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704947" y="3611160"/>
            <a:ext cx="2513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FILS authentication Scheme (TBD)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82" name="Down Arrow 81"/>
          <p:cNvSpPr/>
          <p:nvPr/>
        </p:nvSpPr>
        <p:spPr bwMode="auto">
          <a:xfrm rot="10800000">
            <a:off x="5511699" y="4687323"/>
            <a:ext cx="345645" cy="619426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096503" y="5306751"/>
            <a:ext cx="2277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If enable the Frame-IP-address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on EAP request, then DHCP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Can be omitted</a:t>
            </a:r>
            <a:endParaRPr lang="en-CA" b="1" dirty="0" smtClean="0">
              <a:solidFill>
                <a:srgbClr val="FF0000"/>
              </a:solidFill>
            </a:endParaRPr>
          </a:p>
        </p:txBody>
      </p:sp>
      <p:sp>
        <p:nvSpPr>
          <p:cNvPr id="65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 bwMode="auto">
          <a:xfrm>
            <a:off x="1082216" y="2340754"/>
            <a:ext cx="6167042" cy="40070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 bwMode="auto">
          <a:xfrm>
            <a:off x="1601072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30030" y="1931205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04803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45679" y="1808095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37270" y="2315255"/>
            <a:ext cx="3987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348975" y="2315255"/>
            <a:ext cx="1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078222" y="327538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500677" y="3083355"/>
            <a:ext cx="2303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6) </a:t>
            </a:r>
            <a:r>
              <a:rPr lang="en-US" sz="800" dirty="0" err="1" smtClean="0"/>
              <a:t>Msg</a:t>
            </a:r>
            <a:r>
              <a:rPr lang="en-US" sz="800" dirty="0" smtClean="0"/>
              <a:t> 2:  EAPOL-Key (</a:t>
            </a:r>
            <a:r>
              <a:rPr lang="en-US" sz="800" dirty="0" err="1" smtClean="0"/>
              <a:t>Snounce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Unicastm</a:t>
            </a:r>
            <a:r>
              <a:rPr lang="en-US" sz="800" dirty="0" smtClean="0"/>
              <a:t> MIC)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37270" y="427391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500677" y="3928265"/>
            <a:ext cx="33826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7) </a:t>
            </a:r>
            <a:r>
              <a:rPr lang="en-US" sz="800" dirty="0" err="1" smtClean="0"/>
              <a:t>Msg</a:t>
            </a:r>
            <a:r>
              <a:rPr lang="en-US" sz="800" dirty="0" smtClean="0"/>
              <a:t> 3: EAPOL-Key (Install PTK, 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MIC, Encrypt (GTK, IGTK) ))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37270" y="4542745"/>
            <a:ext cx="230771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56615" y="4273910"/>
            <a:ext cx="18197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8) </a:t>
            </a:r>
            <a:r>
              <a:rPr lang="en-US" sz="800" dirty="0" err="1" smtClean="0"/>
              <a:t>Msg</a:t>
            </a:r>
            <a:r>
              <a:rPr lang="en-US" sz="800" dirty="0" smtClean="0"/>
              <a:t> 4: EAPOL-Key (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MIC) 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78222" y="61941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746759" y="5978716"/>
            <a:ext cx="14189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  Secure Data Communication</a:t>
            </a:r>
            <a:endParaRPr lang="en-CA" sz="800" dirty="0" smtClean="0"/>
          </a:p>
        </p:txBody>
      </p:sp>
      <p:sp>
        <p:nvSpPr>
          <p:cNvPr id="36" name="Rectangle 35"/>
          <p:cNvSpPr/>
          <p:nvPr/>
        </p:nvSpPr>
        <p:spPr bwMode="auto">
          <a:xfrm>
            <a:off x="1601072" y="2545685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20308" y="2542286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with</a:t>
            </a:r>
          </a:p>
          <a:p>
            <a:r>
              <a:rPr lang="en-US" sz="800" b="1" dirty="0" smtClean="0"/>
              <a:t>PTK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863927" y="3423608"/>
            <a:ext cx="1168933" cy="3823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08791" y="3467405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smtClean="0"/>
              <a:t>Authenticator with</a:t>
            </a:r>
            <a:endParaRPr lang="en-US" sz="800" b="1" dirty="0" smtClean="0"/>
          </a:p>
          <a:p>
            <a:r>
              <a:rPr lang="en-US" sz="800" b="1" dirty="0" smtClean="0"/>
              <a:t>PTK |GTK|IGTK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581836" y="5314244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60892" y="5310845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966623" y="5297367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45679" y="5293968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Handshake </a:t>
            </a:r>
            <a:br>
              <a:rPr lang="en-US" sz="1800" dirty="0" smtClean="0"/>
            </a:br>
            <a:r>
              <a:rPr lang="en-US" sz="1800" dirty="0" smtClean="0"/>
              <a:t>(Option 1: With 4 Way handshake))</a:t>
            </a:r>
            <a:endParaRPr lang="en-CA" sz="1800" dirty="0"/>
          </a:p>
        </p:txBody>
      </p:sp>
      <p:sp>
        <p:nvSpPr>
          <p:cNvPr id="59" name="Freeform 58"/>
          <p:cNvSpPr/>
          <p:nvPr/>
        </p:nvSpPr>
        <p:spPr bwMode="auto">
          <a:xfrm>
            <a:off x="1247955" y="2362123"/>
            <a:ext cx="163902" cy="1105281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Freeform 59"/>
          <p:cNvSpPr/>
          <p:nvPr/>
        </p:nvSpPr>
        <p:spPr bwMode="auto">
          <a:xfrm>
            <a:off x="1247955" y="3805958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3797" y="3590514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2" name="Freeform 61"/>
          <p:cNvSpPr/>
          <p:nvPr/>
        </p:nvSpPr>
        <p:spPr bwMode="auto">
          <a:xfrm>
            <a:off x="1251320" y="4677379"/>
            <a:ext cx="160537" cy="636866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Freeform 62"/>
          <p:cNvSpPr/>
          <p:nvPr/>
        </p:nvSpPr>
        <p:spPr bwMode="auto">
          <a:xfrm>
            <a:off x="1251320" y="5529689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54741" y="5314245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 4</a:t>
            </a:r>
            <a:endParaRPr lang="en-CA" sz="800" dirty="0" smtClean="0"/>
          </a:p>
        </p:txBody>
      </p:sp>
      <p:sp>
        <p:nvSpPr>
          <p:cNvPr id="65" name="Freeform 64"/>
          <p:cNvSpPr/>
          <p:nvPr/>
        </p:nvSpPr>
        <p:spPr bwMode="auto">
          <a:xfrm>
            <a:off x="5179509" y="2302326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5179509" y="3106103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928640" y="2890659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8" name="Freeform 67"/>
          <p:cNvSpPr/>
          <p:nvPr/>
        </p:nvSpPr>
        <p:spPr bwMode="auto">
          <a:xfrm>
            <a:off x="5185260" y="4677379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5185260" y="5481156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179509" y="526571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4</a:t>
            </a:r>
            <a:endParaRPr lang="en-CA" sz="800" dirty="0" smtClean="0"/>
          </a:p>
        </p:txBody>
      </p:sp>
      <p:sp>
        <p:nvSpPr>
          <p:cNvPr id="44" name="Down Arrow 43"/>
          <p:cNvSpPr/>
          <p:nvPr/>
        </p:nvSpPr>
        <p:spPr bwMode="auto">
          <a:xfrm>
            <a:off x="6100485" y="2191272"/>
            <a:ext cx="345645" cy="917005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883334" y="1975828"/>
            <a:ext cx="830748" cy="21544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Times New Roman" charset="0"/>
              </a:rPr>
              <a:t>VLAN ABC</a:t>
            </a:r>
            <a:endParaRPr kumimoji="0" lang="en-CA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685800"/>
            <a:ext cx="7772400" cy="1066800"/>
          </a:xfrm>
        </p:spPr>
        <p:txBody>
          <a:bodyPr/>
          <a:lstStyle/>
          <a:p>
            <a:r>
              <a:rPr lang="en-US" dirty="0" smtClean="0"/>
              <a:t>Protocol Analysis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Utilizing the “Virtual Port” to contain the FILS traffic and regulate on the basis of backend security system design.</a:t>
            </a:r>
          </a:p>
          <a:p>
            <a:r>
              <a:rPr lang="en-US" sz="2000" dirty="0" smtClean="0"/>
              <a:t> Enable separate FILS security association which can separate the FILS state from regular Association</a:t>
            </a:r>
          </a:p>
          <a:p>
            <a:r>
              <a:rPr lang="en-US" sz="2000" dirty="0" smtClean="0"/>
              <a:t> Inheriting the 4 way handshake to make sure the OTA communication is secured</a:t>
            </a:r>
          </a:p>
          <a:p>
            <a:r>
              <a:rPr lang="en-US" sz="2000" dirty="0" smtClean="0"/>
              <a:t> Local Authentication (At the proximity of the AP) which should be faster </a:t>
            </a:r>
          </a:p>
          <a:p>
            <a:r>
              <a:rPr lang="en-US" sz="2000" dirty="0" smtClean="0"/>
              <a:t> Timer or Event triggers the FILS device to do the Full authentication/Full association. </a:t>
            </a:r>
            <a:endParaRPr lang="en-CA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15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544" y="570585"/>
            <a:ext cx="7772400" cy="630925"/>
          </a:xfrm>
        </p:spPr>
        <p:txBody>
          <a:bodyPr/>
          <a:lstStyle/>
          <a:p>
            <a:r>
              <a:rPr lang="en-US" sz="1800" dirty="0" smtClean="0"/>
              <a:t>Modified 802.11 FILS Authentication and Association State Machine</a:t>
            </a:r>
            <a:endParaRPr lang="en-CA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07102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  <p:sp>
        <p:nvSpPr>
          <p:cNvPr id="8" name="Rectangle 7"/>
          <p:cNvSpPr/>
          <p:nvPr/>
        </p:nvSpPr>
        <p:spPr bwMode="auto">
          <a:xfrm>
            <a:off x="3611875" y="1224930"/>
            <a:ext cx="1574606" cy="776799"/>
          </a:xfrm>
          <a:prstGeom prst="rect">
            <a:avLst/>
          </a:prstGeom>
          <a:solidFill>
            <a:schemeClr val="bg1"/>
          </a:solidFill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49545" y="1201510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3611875" y="1416954"/>
            <a:ext cx="15746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904803" y="1416954"/>
            <a:ext cx="8803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Unauthenticated,</a:t>
            </a:r>
          </a:p>
          <a:p>
            <a:r>
              <a:rPr lang="en-US" sz="800" dirty="0" smtClean="0"/>
              <a:t>Unassociated</a:t>
            </a:r>
          </a:p>
          <a:p>
            <a:endParaRPr lang="en-US" sz="800" dirty="0" smtClean="0"/>
          </a:p>
          <a:p>
            <a:r>
              <a:rPr lang="en-US" sz="800" dirty="0" smtClean="0"/>
              <a:t>Class 1 Frames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650280" y="2439841"/>
            <a:ext cx="1574606" cy="776799"/>
          </a:xfrm>
          <a:prstGeom prst="rect">
            <a:avLst/>
          </a:prstGeom>
          <a:solidFill>
            <a:schemeClr val="bg1"/>
          </a:solidFill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87950" y="2416421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2</a:t>
            </a:r>
            <a:endParaRPr lang="en-CA" sz="800" dirty="0" smtClean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3650280" y="2631865"/>
            <a:ext cx="15746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943208" y="2631865"/>
            <a:ext cx="9941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Authenticated,</a:t>
            </a:r>
          </a:p>
          <a:p>
            <a:r>
              <a:rPr lang="en-US" sz="800" dirty="0" smtClean="0"/>
              <a:t>Unassociated</a:t>
            </a:r>
          </a:p>
          <a:p>
            <a:endParaRPr lang="en-US" sz="800" dirty="0" smtClean="0"/>
          </a:p>
          <a:p>
            <a:r>
              <a:rPr lang="en-US" sz="800" dirty="0" smtClean="0"/>
              <a:t>Class 1 &amp; 2 Frames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381445" y="3691414"/>
            <a:ext cx="2112275" cy="1007229"/>
          </a:xfrm>
          <a:prstGeom prst="rect">
            <a:avLst/>
          </a:prstGeom>
          <a:solidFill>
            <a:schemeClr val="bg1"/>
          </a:solidFill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26354" y="3667994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3</a:t>
            </a:r>
            <a:endParaRPr lang="en-CA" sz="800" dirty="0" smtClean="0"/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3381445" y="3883438"/>
            <a:ext cx="21122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813854" y="3883438"/>
            <a:ext cx="17652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Authenticated,</a:t>
            </a:r>
          </a:p>
          <a:p>
            <a:r>
              <a:rPr lang="en-US" sz="800" dirty="0" smtClean="0"/>
              <a:t>Associated </a:t>
            </a:r>
          </a:p>
          <a:p>
            <a:r>
              <a:rPr lang="en-US" sz="800" dirty="0" smtClean="0"/>
              <a:t>(Pending RSN Authentication)</a:t>
            </a:r>
          </a:p>
          <a:p>
            <a:endParaRPr lang="en-US" sz="800" dirty="0" smtClean="0"/>
          </a:p>
          <a:p>
            <a:r>
              <a:rPr lang="en-US" sz="800" dirty="0" smtClean="0"/>
              <a:t>Class 1 ,2  &amp; 3 Frames</a:t>
            </a:r>
          </a:p>
          <a:p>
            <a:r>
              <a:rPr lang="en-US" sz="800" dirty="0" smtClean="0"/>
              <a:t>IEEE 802.1X Controlled Port Blocked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3381445" y="5247949"/>
            <a:ext cx="2112275" cy="1007229"/>
          </a:xfrm>
          <a:prstGeom prst="rect">
            <a:avLst/>
          </a:prstGeom>
          <a:solidFill>
            <a:schemeClr val="bg1"/>
          </a:solidFill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26354" y="5224529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4</a:t>
            </a:r>
            <a:endParaRPr lang="en-CA" sz="800" dirty="0" smtClean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3381445" y="5439973"/>
            <a:ext cx="211227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813854" y="5439973"/>
            <a:ext cx="14237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Authenticated,</a:t>
            </a:r>
          </a:p>
          <a:p>
            <a:r>
              <a:rPr lang="en-US" sz="800" dirty="0" smtClean="0"/>
              <a:t>Associated </a:t>
            </a:r>
          </a:p>
          <a:p>
            <a:endParaRPr lang="en-US" sz="800" dirty="0" smtClean="0"/>
          </a:p>
          <a:p>
            <a:r>
              <a:rPr lang="en-US" sz="800" dirty="0" smtClean="0"/>
              <a:t>Class 1 ,2  &amp; 3 Frames</a:t>
            </a:r>
          </a:p>
          <a:p>
            <a:r>
              <a:rPr lang="en-US" sz="800" dirty="0" smtClean="0"/>
              <a:t>IEEE 802.1X Controlled Port </a:t>
            </a:r>
          </a:p>
          <a:p>
            <a:r>
              <a:rPr lang="en-US" sz="800" dirty="0" err="1" smtClean="0"/>
              <a:t>UnBlocked</a:t>
            </a:r>
            <a:endParaRPr lang="en-US" sz="800" dirty="0" smtClean="0"/>
          </a:p>
        </p:txBody>
      </p:sp>
      <p:cxnSp>
        <p:nvCxnSpPr>
          <p:cNvPr id="34" name="Straight Arrow Connector 33"/>
          <p:cNvCxnSpPr>
            <a:stCxn id="12" idx="2"/>
          </p:cNvCxnSpPr>
          <p:nvPr/>
        </p:nvCxnSpPr>
        <p:spPr bwMode="auto">
          <a:xfrm>
            <a:off x="4344988" y="2001729"/>
            <a:ext cx="0" cy="414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4341570" y="3236975"/>
            <a:ext cx="0" cy="414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>
            <a:off x="4341570" y="4780938"/>
            <a:ext cx="0" cy="4146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3813854" y="2077867"/>
            <a:ext cx="11015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Successful </a:t>
            </a:r>
          </a:p>
          <a:p>
            <a:r>
              <a:rPr lang="en-US" sz="800" dirty="0" smtClean="0"/>
              <a:t>802.11 Authentication</a:t>
            </a:r>
            <a:endParaRPr lang="en-CA" sz="8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3794196" y="3236975"/>
            <a:ext cx="16017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Successful </a:t>
            </a:r>
          </a:p>
          <a:p>
            <a:r>
              <a:rPr lang="en-US" sz="800" dirty="0" smtClean="0"/>
              <a:t>(Re)Association –RSNA Required</a:t>
            </a:r>
            <a:endParaRPr lang="en-CA" sz="800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3794196" y="4780938"/>
            <a:ext cx="1407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4- way Handshake Successful</a:t>
            </a:r>
            <a:endParaRPr lang="en-CA" sz="800" dirty="0" smtClean="0"/>
          </a:p>
        </p:txBody>
      </p:sp>
      <p:sp>
        <p:nvSpPr>
          <p:cNvPr id="44" name="Freeform 43"/>
          <p:cNvSpPr/>
          <p:nvPr/>
        </p:nvSpPr>
        <p:spPr bwMode="auto">
          <a:xfrm>
            <a:off x="5495026" y="4304581"/>
            <a:ext cx="1043797" cy="1052423"/>
          </a:xfrm>
          <a:custGeom>
            <a:avLst/>
            <a:gdLst>
              <a:gd name="connsiteX0" fmla="*/ 0 w 1043797"/>
              <a:gd name="connsiteY0" fmla="*/ 1052423 h 1052423"/>
              <a:gd name="connsiteX1" fmla="*/ 1043797 w 1043797"/>
              <a:gd name="connsiteY1" fmla="*/ 1052423 h 1052423"/>
              <a:gd name="connsiteX2" fmla="*/ 1035170 w 1043797"/>
              <a:gd name="connsiteY2" fmla="*/ 0 h 1052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3797" h="1052423">
                <a:moveTo>
                  <a:pt x="0" y="1052423"/>
                </a:moveTo>
                <a:lnTo>
                  <a:pt x="1043797" y="1052423"/>
                </a:lnTo>
                <a:cubicBezTo>
                  <a:pt x="1040921" y="701615"/>
                  <a:pt x="1038046" y="350808"/>
                  <a:pt x="103517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5201728" y="1276709"/>
            <a:ext cx="1328468" cy="3027872"/>
          </a:xfrm>
          <a:custGeom>
            <a:avLst/>
            <a:gdLst>
              <a:gd name="connsiteX0" fmla="*/ 293298 w 1328468"/>
              <a:gd name="connsiteY0" fmla="*/ 3027872 h 3027872"/>
              <a:gd name="connsiteX1" fmla="*/ 1328468 w 1328468"/>
              <a:gd name="connsiteY1" fmla="*/ 3027872 h 3027872"/>
              <a:gd name="connsiteX2" fmla="*/ 1302589 w 1328468"/>
              <a:gd name="connsiteY2" fmla="*/ 0 h 3027872"/>
              <a:gd name="connsiteX3" fmla="*/ 0 w 1328468"/>
              <a:gd name="connsiteY3" fmla="*/ 0 h 3027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8468" h="3027872">
                <a:moveTo>
                  <a:pt x="293298" y="3027872"/>
                </a:moveTo>
                <a:lnTo>
                  <a:pt x="1328468" y="3027872"/>
                </a:lnTo>
                <a:lnTo>
                  <a:pt x="1302589" y="0"/>
                </a:ln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79081" y="5116807"/>
            <a:ext cx="8835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Deauthentication</a:t>
            </a:r>
            <a:endParaRPr lang="en-CA" sz="800" dirty="0" smtClean="0"/>
          </a:p>
        </p:txBody>
      </p:sp>
      <p:sp>
        <p:nvSpPr>
          <p:cNvPr id="47" name="TextBox 46"/>
          <p:cNvSpPr txBox="1"/>
          <p:nvPr/>
        </p:nvSpPr>
        <p:spPr>
          <a:xfrm>
            <a:off x="5579081" y="4089137"/>
            <a:ext cx="8835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Deauthentication</a:t>
            </a:r>
            <a:endParaRPr lang="en-CA" sz="800" dirty="0" smtClean="0"/>
          </a:p>
        </p:txBody>
      </p:sp>
      <p:sp>
        <p:nvSpPr>
          <p:cNvPr id="48" name="Freeform 47"/>
          <p:cNvSpPr/>
          <p:nvPr/>
        </p:nvSpPr>
        <p:spPr bwMode="auto">
          <a:xfrm>
            <a:off x="5227608" y="2907102"/>
            <a:ext cx="724618" cy="879894"/>
          </a:xfrm>
          <a:custGeom>
            <a:avLst/>
            <a:gdLst>
              <a:gd name="connsiteX0" fmla="*/ 267418 w 724618"/>
              <a:gd name="connsiteY0" fmla="*/ 879894 h 879894"/>
              <a:gd name="connsiteX1" fmla="*/ 724618 w 724618"/>
              <a:gd name="connsiteY1" fmla="*/ 879894 h 879894"/>
              <a:gd name="connsiteX2" fmla="*/ 724618 w 724618"/>
              <a:gd name="connsiteY2" fmla="*/ 0 h 879894"/>
              <a:gd name="connsiteX3" fmla="*/ 0 w 724618"/>
              <a:gd name="connsiteY3" fmla="*/ 0 h 879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4618" h="879894">
                <a:moveTo>
                  <a:pt x="267418" y="879894"/>
                </a:moveTo>
                <a:lnTo>
                  <a:pt x="724618" y="879894"/>
                </a:lnTo>
                <a:lnTo>
                  <a:pt x="724618" y="0"/>
                </a:ln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79081" y="3216640"/>
            <a:ext cx="7585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Deassociation</a:t>
            </a:r>
            <a:endParaRPr lang="en-CA" sz="800" dirty="0" smtClean="0"/>
          </a:p>
        </p:txBody>
      </p:sp>
      <p:sp>
        <p:nvSpPr>
          <p:cNvPr id="51" name="Freeform 50"/>
          <p:cNvSpPr/>
          <p:nvPr/>
        </p:nvSpPr>
        <p:spPr bwMode="auto">
          <a:xfrm>
            <a:off x="5184475" y="1699404"/>
            <a:ext cx="569344" cy="845388"/>
          </a:xfrm>
          <a:custGeom>
            <a:avLst/>
            <a:gdLst>
              <a:gd name="connsiteX0" fmla="*/ 43133 w 569344"/>
              <a:gd name="connsiteY0" fmla="*/ 845388 h 845388"/>
              <a:gd name="connsiteX1" fmla="*/ 569344 w 569344"/>
              <a:gd name="connsiteY1" fmla="*/ 845388 h 845388"/>
              <a:gd name="connsiteX2" fmla="*/ 569344 w 569344"/>
              <a:gd name="connsiteY2" fmla="*/ 0 h 845388"/>
              <a:gd name="connsiteX3" fmla="*/ 0 w 569344"/>
              <a:gd name="connsiteY3" fmla="*/ 0 h 845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9344" h="845388">
                <a:moveTo>
                  <a:pt x="43133" y="845388"/>
                </a:moveTo>
                <a:lnTo>
                  <a:pt x="569344" y="845388"/>
                </a:lnTo>
                <a:lnTo>
                  <a:pt x="569344" y="0"/>
                </a:ln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95917" y="1970145"/>
            <a:ext cx="8835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Deauthentication</a:t>
            </a:r>
            <a:endParaRPr lang="en-CA" sz="800" dirty="0" smtClean="0"/>
          </a:p>
        </p:txBody>
      </p:sp>
      <p:sp>
        <p:nvSpPr>
          <p:cNvPr id="56" name="Freeform 55"/>
          <p:cNvSpPr/>
          <p:nvPr/>
        </p:nvSpPr>
        <p:spPr bwMode="auto">
          <a:xfrm>
            <a:off x="2337758" y="3062377"/>
            <a:ext cx="1285336" cy="741872"/>
          </a:xfrm>
          <a:custGeom>
            <a:avLst/>
            <a:gdLst>
              <a:gd name="connsiteX0" fmla="*/ 1035170 w 1285336"/>
              <a:gd name="connsiteY0" fmla="*/ 741872 h 741872"/>
              <a:gd name="connsiteX1" fmla="*/ 0 w 1285336"/>
              <a:gd name="connsiteY1" fmla="*/ 741872 h 741872"/>
              <a:gd name="connsiteX2" fmla="*/ 0 w 1285336"/>
              <a:gd name="connsiteY2" fmla="*/ 0 h 741872"/>
              <a:gd name="connsiteX3" fmla="*/ 1285336 w 1285336"/>
              <a:gd name="connsiteY3" fmla="*/ 0 h 741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336" h="741872">
                <a:moveTo>
                  <a:pt x="1035170" y="741872"/>
                </a:moveTo>
                <a:lnTo>
                  <a:pt x="0" y="741872"/>
                </a:lnTo>
                <a:lnTo>
                  <a:pt x="0" y="0"/>
                </a:lnTo>
                <a:lnTo>
                  <a:pt x="1285336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958487" y="3324362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Unsuccessful</a:t>
            </a:r>
          </a:p>
          <a:p>
            <a:r>
              <a:rPr lang="en-US" sz="800" dirty="0" smtClean="0"/>
              <a:t>(Re)Association</a:t>
            </a:r>
          </a:p>
          <a:p>
            <a:r>
              <a:rPr lang="en-US" sz="800" dirty="0" smtClean="0"/>
              <a:t>(Non-AP STA)</a:t>
            </a:r>
            <a:endParaRPr lang="en-CA" sz="800" dirty="0" smtClean="0"/>
          </a:p>
        </p:txBody>
      </p:sp>
      <p:sp>
        <p:nvSpPr>
          <p:cNvPr id="60" name="Freeform 59"/>
          <p:cNvSpPr/>
          <p:nvPr/>
        </p:nvSpPr>
        <p:spPr bwMode="auto">
          <a:xfrm>
            <a:off x="2139351" y="2950234"/>
            <a:ext cx="1457864" cy="1242204"/>
          </a:xfrm>
          <a:custGeom>
            <a:avLst/>
            <a:gdLst>
              <a:gd name="connsiteX0" fmla="*/ 1250830 w 1457864"/>
              <a:gd name="connsiteY0" fmla="*/ 1242204 h 1242204"/>
              <a:gd name="connsiteX1" fmla="*/ 0 w 1457864"/>
              <a:gd name="connsiteY1" fmla="*/ 1242204 h 1242204"/>
              <a:gd name="connsiteX2" fmla="*/ 0 w 1457864"/>
              <a:gd name="connsiteY2" fmla="*/ 0 h 1242204"/>
              <a:gd name="connsiteX3" fmla="*/ 1457864 w 1457864"/>
              <a:gd name="connsiteY3" fmla="*/ 0 h 1242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7864" h="1242204">
                <a:moveTo>
                  <a:pt x="1250830" y="1242204"/>
                </a:moveTo>
                <a:lnTo>
                  <a:pt x="0" y="1242204"/>
                </a:lnTo>
                <a:lnTo>
                  <a:pt x="0" y="0"/>
                </a:lnTo>
                <a:lnTo>
                  <a:pt x="1457864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337758" y="3961605"/>
            <a:ext cx="793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Successful</a:t>
            </a:r>
          </a:p>
          <a:p>
            <a:r>
              <a:rPr lang="en-US" sz="800" dirty="0" smtClean="0"/>
              <a:t>802.11</a:t>
            </a:r>
          </a:p>
          <a:p>
            <a:r>
              <a:rPr lang="en-US" sz="800" dirty="0" smtClean="0"/>
              <a:t>Authentication</a:t>
            </a:r>
            <a:endParaRPr lang="en-CA" sz="800" dirty="0" smtClean="0"/>
          </a:p>
        </p:txBody>
      </p:sp>
      <p:sp>
        <p:nvSpPr>
          <p:cNvPr id="62" name="Freeform 61"/>
          <p:cNvSpPr/>
          <p:nvPr/>
        </p:nvSpPr>
        <p:spPr bwMode="auto">
          <a:xfrm>
            <a:off x="1940943" y="2829464"/>
            <a:ext cx="1664899" cy="2527540"/>
          </a:xfrm>
          <a:custGeom>
            <a:avLst/>
            <a:gdLst>
              <a:gd name="connsiteX0" fmla="*/ 1431985 w 1664899"/>
              <a:gd name="connsiteY0" fmla="*/ 2527540 h 2527540"/>
              <a:gd name="connsiteX1" fmla="*/ 0 w 1664899"/>
              <a:gd name="connsiteY1" fmla="*/ 2527540 h 2527540"/>
              <a:gd name="connsiteX2" fmla="*/ 17253 w 1664899"/>
              <a:gd name="connsiteY2" fmla="*/ 0 h 2527540"/>
              <a:gd name="connsiteX3" fmla="*/ 1664899 w 1664899"/>
              <a:gd name="connsiteY3" fmla="*/ 0 h 252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4899" h="2527540">
                <a:moveTo>
                  <a:pt x="1431985" y="2527540"/>
                </a:moveTo>
                <a:lnTo>
                  <a:pt x="0" y="2527540"/>
                </a:lnTo>
                <a:lnTo>
                  <a:pt x="17253" y="0"/>
                </a:lnTo>
                <a:lnTo>
                  <a:pt x="1664899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429129" y="5033838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Unsuccessful</a:t>
            </a:r>
          </a:p>
          <a:p>
            <a:r>
              <a:rPr lang="en-US" sz="800" dirty="0" smtClean="0"/>
              <a:t>(Re)Association</a:t>
            </a:r>
          </a:p>
          <a:p>
            <a:r>
              <a:rPr lang="en-US" sz="800" dirty="0" smtClean="0"/>
              <a:t>(Non-AP STA)</a:t>
            </a:r>
            <a:endParaRPr lang="en-CA" sz="800" dirty="0" smtClean="0"/>
          </a:p>
        </p:txBody>
      </p:sp>
      <p:sp>
        <p:nvSpPr>
          <p:cNvPr id="64" name="Freeform 63"/>
          <p:cNvSpPr/>
          <p:nvPr/>
        </p:nvSpPr>
        <p:spPr bwMode="auto">
          <a:xfrm>
            <a:off x="1802921" y="2665562"/>
            <a:ext cx="1777041" cy="2941608"/>
          </a:xfrm>
          <a:custGeom>
            <a:avLst/>
            <a:gdLst>
              <a:gd name="connsiteX0" fmla="*/ 1578634 w 1777041"/>
              <a:gd name="connsiteY0" fmla="*/ 2941608 h 2941608"/>
              <a:gd name="connsiteX1" fmla="*/ 0 w 1777041"/>
              <a:gd name="connsiteY1" fmla="*/ 2941608 h 2941608"/>
              <a:gd name="connsiteX2" fmla="*/ 8626 w 1777041"/>
              <a:gd name="connsiteY2" fmla="*/ 0 h 2941608"/>
              <a:gd name="connsiteX3" fmla="*/ 1777041 w 1777041"/>
              <a:gd name="connsiteY3" fmla="*/ 0 h 2941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7041" h="2941608">
                <a:moveTo>
                  <a:pt x="1578634" y="2941608"/>
                </a:moveTo>
                <a:lnTo>
                  <a:pt x="0" y="2941608"/>
                </a:lnTo>
                <a:cubicBezTo>
                  <a:pt x="2875" y="1961072"/>
                  <a:pt x="5751" y="980536"/>
                  <a:pt x="8626" y="0"/>
                </a:cubicBezTo>
                <a:lnTo>
                  <a:pt x="1777041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417106" y="5439973"/>
            <a:ext cx="7825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Disassociation</a:t>
            </a:r>
            <a:endParaRPr lang="en-CA" sz="800" dirty="0" smtClean="0"/>
          </a:p>
        </p:txBody>
      </p:sp>
      <p:sp>
        <p:nvSpPr>
          <p:cNvPr id="66" name="Freeform 65"/>
          <p:cNvSpPr/>
          <p:nvPr/>
        </p:nvSpPr>
        <p:spPr bwMode="auto">
          <a:xfrm>
            <a:off x="1647645" y="2527540"/>
            <a:ext cx="1949570" cy="3364302"/>
          </a:xfrm>
          <a:custGeom>
            <a:avLst/>
            <a:gdLst>
              <a:gd name="connsiteX0" fmla="*/ 1725283 w 1949570"/>
              <a:gd name="connsiteY0" fmla="*/ 3364302 h 3364302"/>
              <a:gd name="connsiteX1" fmla="*/ 0 w 1949570"/>
              <a:gd name="connsiteY1" fmla="*/ 3364302 h 3364302"/>
              <a:gd name="connsiteX2" fmla="*/ 0 w 1949570"/>
              <a:gd name="connsiteY2" fmla="*/ 0 h 3364302"/>
              <a:gd name="connsiteX3" fmla="*/ 1949570 w 1949570"/>
              <a:gd name="connsiteY3" fmla="*/ 0 h 3364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9570" h="3364302">
                <a:moveTo>
                  <a:pt x="1725283" y="3364302"/>
                </a:moveTo>
                <a:lnTo>
                  <a:pt x="0" y="3364302"/>
                </a:lnTo>
                <a:lnTo>
                  <a:pt x="0" y="0"/>
                </a:lnTo>
                <a:lnTo>
                  <a:pt x="1949570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337758" y="5607170"/>
            <a:ext cx="11015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Successful</a:t>
            </a:r>
          </a:p>
          <a:p>
            <a:r>
              <a:rPr lang="en-US" sz="800" dirty="0" smtClean="0"/>
              <a:t>802.11 Authentication</a:t>
            </a:r>
            <a:endParaRPr lang="en-CA" sz="800" dirty="0" smtClean="0"/>
          </a:p>
        </p:txBody>
      </p:sp>
      <p:sp>
        <p:nvSpPr>
          <p:cNvPr id="68" name="Freeform 67"/>
          <p:cNvSpPr/>
          <p:nvPr/>
        </p:nvSpPr>
        <p:spPr bwMode="auto">
          <a:xfrm>
            <a:off x="1500996" y="2449902"/>
            <a:ext cx="2104846" cy="3640347"/>
          </a:xfrm>
          <a:custGeom>
            <a:avLst/>
            <a:gdLst>
              <a:gd name="connsiteX0" fmla="*/ 1889185 w 2104846"/>
              <a:gd name="connsiteY0" fmla="*/ 3640347 h 3640347"/>
              <a:gd name="connsiteX1" fmla="*/ 0 w 2104846"/>
              <a:gd name="connsiteY1" fmla="*/ 3640347 h 3640347"/>
              <a:gd name="connsiteX2" fmla="*/ 17253 w 2104846"/>
              <a:gd name="connsiteY2" fmla="*/ 0 h 3640347"/>
              <a:gd name="connsiteX3" fmla="*/ 2104846 w 2104846"/>
              <a:gd name="connsiteY3" fmla="*/ 0 h 3640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4846" h="3640347">
                <a:moveTo>
                  <a:pt x="1889185" y="3640347"/>
                </a:moveTo>
                <a:lnTo>
                  <a:pt x="0" y="3640347"/>
                </a:lnTo>
                <a:lnTo>
                  <a:pt x="17253" y="0"/>
                </a:lnTo>
                <a:lnTo>
                  <a:pt x="2104846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353788" y="5891842"/>
            <a:ext cx="10855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Successful</a:t>
            </a:r>
          </a:p>
          <a:p>
            <a:r>
              <a:rPr lang="en-US" sz="800" dirty="0" smtClean="0"/>
              <a:t>(Re) Association</a:t>
            </a:r>
          </a:p>
          <a:p>
            <a:r>
              <a:rPr lang="en-US" sz="800" dirty="0" smtClean="0"/>
              <a:t>No RSNA required or</a:t>
            </a:r>
          </a:p>
          <a:p>
            <a:r>
              <a:rPr lang="en-US" sz="800" dirty="0" smtClean="0"/>
              <a:t>Fast BSS Transitions</a:t>
            </a:r>
            <a:endParaRPr lang="en-CA" sz="800" dirty="0" smtClean="0"/>
          </a:p>
        </p:txBody>
      </p:sp>
      <p:sp>
        <p:nvSpPr>
          <p:cNvPr id="70" name="Rectangle 69"/>
          <p:cNvSpPr/>
          <p:nvPr/>
        </p:nvSpPr>
        <p:spPr bwMode="auto">
          <a:xfrm>
            <a:off x="6761085" y="3206908"/>
            <a:ext cx="1574606" cy="1216362"/>
          </a:xfrm>
          <a:prstGeom prst="rect">
            <a:avLst/>
          </a:prstGeom>
          <a:solidFill>
            <a:schemeClr val="bg1"/>
          </a:solidFill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98755" y="3157398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3300"/>
                </a:solidFill>
              </a:rPr>
              <a:t>State 5</a:t>
            </a:r>
            <a:endParaRPr lang="en-CA" sz="800" dirty="0" smtClean="0">
              <a:solidFill>
                <a:srgbClr val="FF3300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6761085" y="3372842"/>
            <a:ext cx="15746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6761085" y="3361441"/>
            <a:ext cx="1377300" cy="83099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3300"/>
                </a:solidFill>
              </a:rPr>
              <a:t>FILS Authenticated </a:t>
            </a:r>
          </a:p>
          <a:p>
            <a:endParaRPr lang="en-US" sz="800" dirty="0" smtClean="0">
              <a:solidFill>
                <a:srgbClr val="FF3300"/>
              </a:solidFill>
            </a:endParaRPr>
          </a:p>
          <a:p>
            <a:r>
              <a:rPr lang="en-US" sz="800" dirty="0" smtClean="0">
                <a:solidFill>
                  <a:srgbClr val="FF3300"/>
                </a:solidFill>
              </a:rPr>
              <a:t> Class 1, 2 &amp;3  Frames</a:t>
            </a:r>
          </a:p>
          <a:p>
            <a:endParaRPr lang="en-US" sz="800" dirty="0" smtClean="0">
              <a:solidFill>
                <a:srgbClr val="FF3300"/>
              </a:solidFill>
            </a:endParaRPr>
          </a:p>
          <a:p>
            <a:r>
              <a:rPr lang="en-US" sz="800" dirty="0" smtClean="0">
                <a:solidFill>
                  <a:srgbClr val="FF3300"/>
                </a:solidFill>
              </a:rPr>
              <a:t>IEEE 802.1x controlled Port </a:t>
            </a:r>
          </a:p>
          <a:p>
            <a:r>
              <a:rPr lang="en-US" sz="800" dirty="0" smtClean="0">
                <a:solidFill>
                  <a:srgbClr val="FF3300"/>
                </a:solidFill>
              </a:rPr>
              <a:t>unblocked</a:t>
            </a:r>
          </a:p>
        </p:txBody>
      </p:sp>
      <p:sp>
        <p:nvSpPr>
          <p:cNvPr id="74" name="Freeform 73"/>
          <p:cNvSpPr/>
          <p:nvPr/>
        </p:nvSpPr>
        <p:spPr bwMode="auto">
          <a:xfrm>
            <a:off x="5201728" y="1587260"/>
            <a:ext cx="2199736" cy="1619648"/>
          </a:xfrm>
          <a:custGeom>
            <a:avLst/>
            <a:gdLst>
              <a:gd name="connsiteX0" fmla="*/ 0 w 2199736"/>
              <a:gd name="connsiteY0" fmla="*/ 0 h 923027"/>
              <a:gd name="connsiteX1" fmla="*/ 2199736 w 2199736"/>
              <a:gd name="connsiteY1" fmla="*/ 0 h 923027"/>
              <a:gd name="connsiteX2" fmla="*/ 2191110 w 2199736"/>
              <a:gd name="connsiteY2" fmla="*/ 923027 h 92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9736" h="923027">
                <a:moveTo>
                  <a:pt x="0" y="0"/>
                </a:moveTo>
                <a:lnTo>
                  <a:pt x="2199736" y="0"/>
                </a:lnTo>
                <a:cubicBezTo>
                  <a:pt x="2196861" y="307676"/>
                  <a:pt x="2193985" y="615351"/>
                  <a:pt x="2191110" y="92302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971698" y="2270564"/>
            <a:ext cx="8595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3300"/>
                </a:solidFill>
              </a:rPr>
              <a:t>Successful FILS</a:t>
            </a:r>
          </a:p>
          <a:p>
            <a:r>
              <a:rPr lang="en-US" sz="800" dirty="0" smtClean="0">
                <a:solidFill>
                  <a:srgbClr val="FF3300"/>
                </a:solidFill>
              </a:rPr>
              <a:t> Authentication </a:t>
            </a:r>
            <a:endParaRPr lang="en-CA" sz="800" dirty="0" smtClean="0">
              <a:solidFill>
                <a:srgbClr val="FF3300"/>
              </a:solidFill>
            </a:endParaRPr>
          </a:p>
        </p:txBody>
      </p:sp>
      <p:sp>
        <p:nvSpPr>
          <p:cNvPr id="76" name="Freeform 75"/>
          <p:cNvSpPr/>
          <p:nvPr/>
        </p:nvSpPr>
        <p:spPr bwMode="auto">
          <a:xfrm>
            <a:off x="5201728" y="1466490"/>
            <a:ext cx="2493034" cy="1740417"/>
          </a:xfrm>
          <a:custGeom>
            <a:avLst/>
            <a:gdLst>
              <a:gd name="connsiteX0" fmla="*/ 2493034 w 2493034"/>
              <a:gd name="connsiteY0" fmla="*/ 1043796 h 1043796"/>
              <a:gd name="connsiteX1" fmla="*/ 2484408 w 2493034"/>
              <a:gd name="connsiteY1" fmla="*/ 0 h 1043796"/>
              <a:gd name="connsiteX2" fmla="*/ 0 w 2493034"/>
              <a:gd name="connsiteY2" fmla="*/ 0 h 1043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3034" h="1043796">
                <a:moveTo>
                  <a:pt x="2493034" y="1043796"/>
                </a:moveTo>
                <a:cubicBezTo>
                  <a:pt x="2490159" y="695864"/>
                  <a:pt x="2487283" y="347932"/>
                  <a:pt x="2484408" y="0"/>
                </a:cubicBezTo>
                <a:lnTo>
                  <a:pt x="0" y="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453223" y="1739313"/>
            <a:ext cx="928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3300"/>
                </a:solidFill>
              </a:rPr>
              <a:t>FILS </a:t>
            </a:r>
          </a:p>
          <a:p>
            <a:r>
              <a:rPr lang="en-US" sz="800" dirty="0" err="1" smtClean="0">
                <a:solidFill>
                  <a:srgbClr val="FF3300"/>
                </a:solidFill>
              </a:rPr>
              <a:t>Deauthentication</a:t>
            </a:r>
            <a:r>
              <a:rPr lang="en-US" sz="800" dirty="0" smtClean="0">
                <a:solidFill>
                  <a:srgbClr val="FF3300"/>
                </a:solidFill>
              </a:rPr>
              <a:t> </a:t>
            </a:r>
          </a:p>
          <a:p>
            <a:r>
              <a:rPr lang="en-US" sz="800" dirty="0" smtClean="0">
                <a:solidFill>
                  <a:srgbClr val="FF3300"/>
                </a:solidFill>
              </a:rPr>
              <a:t> (Timer  or Event)</a:t>
            </a:r>
            <a:endParaRPr lang="en-CA" sz="800" dirty="0" smtClean="0">
              <a:solidFill>
                <a:srgbClr val="FF33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942077" y="4606713"/>
            <a:ext cx="11224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3300"/>
                </a:solidFill>
              </a:rPr>
              <a:t>FILS  Key Handshake </a:t>
            </a:r>
            <a:endParaRPr lang="en-CA" sz="800" dirty="0" smtClean="0">
              <a:solidFill>
                <a:srgbClr val="FF3300"/>
              </a:solidFill>
            </a:endParaRPr>
          </a:p>
        </p:txBody>
      </p:sp>
      <p:sp>
        <p:nvSpPr>
          <p:cNvPr id="80" name="Freeform 79"/>
          <p:cNvSpPr/>
          <p:nvPr/>
        </p:nvSpPr>
        <p:spPr bwMode="auto">
          <a:xfrm>
            <a:off x="5520906" y="4423270"/>
            <a:ext cx="1932317" cy="1365055"/>
          </a:xfrm>
          <a:custGeom>
            <a:avLst/>
            <a:gdLst>
              <a:gd name="connsiteX0" fmla="*/ 1923690 w 1932317"/>
              <a:gd name="connsiteY0" fmla="*/ 0 h 2329133"/>
              <a:gd name="connsiteX1" fmla="*/ 1932317 w 1932317"/>
              <a:gd name="connsiteY1" fmla="*/ 2329133 h 2329133"/>
              <a:gd name="connsiteX2" fmla="*/ 0 w 1932317"/>
              <a:gd name="connsiteY2" fmla="*/ 2329133 h 2329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2317" h="2329133">
                <a:moveTo>
                  <a:pt x="1923690" y="0"/>
                </a:moveTo>
                <a:cubicBezTo>
                  <a:pt x="1926566" y="776378"/>
                  <a:pt x="1929441" y="1552755"/>
                  <a:pt x="1932317" y="2329133"/>
                </a:cubicBezTo>
                <a:lnTo>
                  <a:pt x="0" y="2329133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Slide Number Placeholder 5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F849415C-ECDB-492C-B7EB-181F05134429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1066800"/>
          </a:xfrm>
        </p:spPr>
        <p:txBody>
          <a:bodyPr/>
          <a:lstStyle/>
          <a:p>
            <a:r>
              <a:rPr lang="en-US" dirty="0" smtClean="0"/>
              <a:t>The Security Model of RSNA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18</a:t>
            </a:fld>
            <a:endParaRPr lang="en-US" altLang="ja-JP"/>
          </a:p>
        </p:txBody>
      </p:sp>
      <p:sp>
        <p:nvSpPr>
          <p:cNvPr id="9" name="Rectangle 8"/>
          <p:cNvSpPr/>
          <p:nvPr/>
        </p:nvSpPr>
        <p:spPr bwMode="auto">
          <a:xfrm>
            <a:off x="1883650" y="200801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09808" y="2090561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Decision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14" name="Rectangle 13"/>
          <p:cNvSpPr/>
          <p:nvPr/>
        </p:nvSpPr>
        <p:spPr bwMode="auto">
          <a:xfrm>
            <a:off x="5416910" y="200801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7770" y="2200040"/>
            <a:ext cx="7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Decision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16" name="Rectangle 15"/>
          <p:cNvSpPr/>
          <p:nvPr/>
        </p:nvSpPr>
        <p:spPr bwMode="auto">
          <a:xfrm>
            <a:off x="1153955" y="1752600"/>
            <a:ext cx="2765160" cy="37356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725620" y="1752600"/>
            <a:ext cx="2765160" cy="17916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725620" y="3696615"/>
            <a:ext cx="2765160" cy="179161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883650" y="400507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09808" y="4087621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Enforcement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21" name="Rectangle 20"/>
          <p:cNvSpPr/>
          <p:nvPr/>
        </p:nvSpPr>
        <p:spPr bwMode="auto">
          <a:xfrm>
            <a:off x="5416910" y="4005075"/>
            <a:ext cx="1497795" cy="99853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43068" y="4087621"/>
            <a:ext cx="982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Policy </a:t>
            </a:r>
          </a:p>
          <a:p>
            <a:r>
              <a:rPr lang="en-US" dirty="0" smtClean="0"/>
              <a:t>Enforcement</a:t>
            </a:r>
          </a:p>
          <a:p>
            <a:r>
              <a:rPr lang="en-US" dirty="0" smtClean="0"/>
              <a:t>Point</a:t>
            </a:r>
            <a:endParaRPr lang="en-CA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1229945" y="1813562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</a:t>
            </a:r>
            <a:endParaRPr lang="en-CA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7028281" y="17526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</a:t>
            </a:r>
            <a:endParaRPr lang="en-CA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7110548" y="3728076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CA" dirty="0" smtClean="0"/>
          </a:p>
        </p:txBody>
      </p:sp>
      <p:cxnSp>
        <p:nvCxnSpPr>
          <p:cNvPr id="27" name="Straight Arrow Connector 26"/>
          <p:cNvCxnSpPr>
            <a:stCxn id="9" idx="3"/>
            <a:endCxn id="14" idx="1"/>
          </p:cNvCxnSpPr>
          <p:nvPr/>
        </p:nvCxnSpPr>
        <p:spPr bwMode="auto">
          <a:xfrm>
            <a:off x="3381445" y="2507280"/>
            <a:ext cx="20354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3381445" y="4465935"/>
            <a:ext cx="20354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0" name="Straight Arrow Connector 29"/>
          <p:cNvCxnSpPr>
            <a:stCxn id="9" idx="2"/>
            <a:endCxn id="19" idx="0"/>
          </p:cNvCxnSpPr>
          <p:nvPr/>
        </p:nvCxnSpPr>
        <p:spPr bwMode="auto">
          <a:xfrm>
            <a:off x="2632548" y="3006545"/>
            <a:ext cx="0" cy="9985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6261820" y="3006545"/>
            <a:ext cx="0" cy="9985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611875" y="2029599"/>
            <a:ext cx="1789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eriod"/>
            </a:pPr>
            <a:r>
              <a:rPr lang="en-US" dirty="0" smtClean="0"/>
              <a:t>Authenticate to derive</a:t>
            </a:r>
          </a:p>
          <a:p>
            <a:pPr marL="228600" indent="-228600"/>
            <a:r>
              <a:rPr lang="en-US" dirty="0" smtClean="0"/>
              <a:t>       MSK</a:t>
            </a:r>
            <a:endParaRPr lang="en-CA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3611875" y="3234950"/>
            <a:ext cx="19191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/>
            <a:r>
              <a:rPr lang="en-US" dirty="0" smtClean="0"/>
              <a:t>2:  Derive PMK from MSK </a:t>
            </a:r>
            <a:endParaRPr lang="en-CA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3611875" y="4733952"/>
            <a:ext cx="1689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/>
            <a:r>
              <a:rPr lang="en-US" dirty="0" smtClean="0"/>
              <a:t>3:  Use PMK to enforce </a:t>
            </a:r>
          </a:p>
          <a:p>
            <a:pPr marL="228600" indent="-228600"/>
            <a:r>
              <a:rPr lang="en-US" dirty="0" smtClean="0"/>
              <a:t>802.11 channel access</a:t>
            </a:r>
          </a:p>
          <a:p>
            <a:pPr marL="228600" indent="-228600"/>
            <a:r>
              <a:rPr lang="en-US" dirty="0" smtClean="0"/>
              <a:t>Derive and use PTK</a:t>
            </a:r>
            <a:endParaRPr lang="en-CA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1229945" y="5886920"/>
            <a:ext cx="4524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Reference:  “IEEE 802.11i Overview”, 2002, Nancy Cam-</a:t>
            </a:r>
            <a:r>
              <a:rPr lang="en-US" i="1" dirty="0" err="1" smtClean="0"/>
              <a:t>Winget</a:t>
            </a:r>
            <a:r>
              <a:rPr lang="en-US" i="1" dirty="0" smtClean="0"/>
              <a:t>, et al</a:t>
            </a:r>
            <a:endParaRPr lang="en-CA" i="1" dirty="0" smtClean="0"/>
          </a:p>
        </p:txBody>
      </p:sp>
      <p:sp>
        <p:nvSpPr>
          <p:cNvPr id="3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802.1X-REV/D4.5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19</a:t>
            </a:fld>
            <a:endParaRPr lang="en-US" altLang="ja-JP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30765" y="1519298"/>
            <a:ext cx="6558251" cy="457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    </a:t>
            </a: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26156" y="6475413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9" name="日付プレースホルダ 3"/>
          <p:cNvSpPr txBox="1">
            <a:spLocks/>
          </p:cNvSpPr>
          <p:nvPr/>
        </p:nvSpPr>
        <p:spPr bwMode="auto">
          <a:xfrm>
            <a:off x="685800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Nov 2012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470345"/>
            <a:ext cx="7772400" cy="468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This submission </a:t>
            </a:r>
            <a:r>
              <a:rPr lang="en-US" sz="2400" b="1" kern="0" dirty="0" smtClean="0">
                <a:latin typeface="+mn-lt"/>
                <a:ea typeface="+mn-ea"/>
              </a:rPr>
              <a:t>is aiming at providing in depth analysis of the </a:t>
            </a:r>
            <a:r>
              <a:rPr lang="en-US" sz="2400" b="1" kern="0" dirty="0" err="1" smtClean="0">
                <a:latin typeface="+mn-lt"/>
                <a:ea typeface="+mn-ea"/>
              </a:rPr>
              <a:t>FILS</a:t>
            </a:r>
            <a:r>
              <a:rPr lang="en-US" sz="2400" b="1" kern="0" dirty="0" smtClean="0">
                <a:latin typeface="+mn-lt"/>
                <a:ea typeface="+mn-ea"/>
              </a:rPr>
              <a:t> authentication scheme and  </a:t>
            </a:r>
            <a:r>
              <a:rPr lang="en-US" sz="2400" b="1" kern="0" dirty="0" err="1" smtClean="0">
                <a:latin typeface="+mn-lt"/>
                <a:ea typeface="+mn-ea"/>
              </a:rPr>
              <a:t>FILS</a:t>
            </a:r>
            <a:r>
              <a:rPr lang="en-US" sz="2400" b="1" kern="0" dirty="0" smtClean="0">
                <a:latin typeface="+mn-lt"/>
                <a:ea typeface="+mn-ea"/>
              </a:rPr>
              <a:t> state machine  in respective and also providing the technical ground for  proposed texts in 11-12-1282r0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ea typeface="MS PGothic" pitchFamily="34" charset="-128"/>
              </a:rPr>
              <a:t>Questions &amp; Comments</a:t>
            </a:r>
            <a:endParaRPr lang="ja-JP" altLang="en-US" smtClean="0">
              <a:ea typeface="MS PGothic" pitchFamily="34" charset="-128"/>
            </a:endParaRPr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 dirty="0" smtClean="0">
              <a:ea typeface="MS PGothic" pitchFamily="34" charset="-128"/>
            </a:endParaRPr>
          </a:p>
        </p:txBody>
      </p:sp>
      <p:sp>
        <p:nvSpPr>
          <p:cNvPr id="1331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5EEDE67D-7578-47CF-A960-C08727E616ED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26156" y="6475413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Conformance w/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PAR &amp; 5C </a:t>
            </a:r>
          </a:p>
        </p:txBody>
      </p:sp>
      <p:sp>
        <p:nvSpPr>
          <p:cNvPr id="5018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987683" y="6475413"/>
            <a:ext cx="556242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 Huawei.</a:t>
            </a:r>
            <a:endParaRPr lang="en-US" altLang="ja-JP" dirty="0"/>
          </a:p>
        </p:txBody>
      </p:sp>
      <p:sp>
        <p:nvSpPr>
          <p:cNvPr id="5018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/>
              <a:t>Slide </a:t>
            </a:r>
            <a:fld id="{CE5FDA55-19C9-445A-8ACE-31249D7C0257}" type="slidenum">
              <a:rPr lang="en-US" altLang="ja-JP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31640252"/>
              </p:ext>
            </p:extLst>
          </p:nvPr>
        </p:nvGraphicFramePr>
        <p:xfrm>
          <a:off x="685800" y="1905000"/>
          <a:ext cx="7772400" cy="3733801"/>
        </p:xfrm>
        <a:graphic>
          <a:graphicData uri="http://schemas.openxmlformats.org/drawingml/2006/table">
            <a:tbl>
              <a:tblPr/>
              <a:tblGrid>
                <a:gridCol w="5848539"/>
                <a:gridCol w="1923861"/>
              </a:tblGrid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062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  <p:sp>
        <p:nvSpPr>
          <p:cNvPr id="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Authentication Design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470345"/>
            <a:ext cx="7772400" cy="4685410"/>
          </a:xfrm>
        </p:spPr>
        <p:txBody>
          <a:bodyPr/>
          <a:lstStyle/>
          <a:p>
            <a:r>
              <a:rPr lang="en-US" dirty="0" smtClean="0"/>
              <a:t>  The desirable FILS authentication design should consider:</a:t>
            </a:r>
          </a:p>
          <a:p>
            <a:pPr lvl="1"/>
            <a:r>
              <a:rPr lang="en-US" dirty="0" smtClean="0"/>
              <a:t> Reusable: possibly most of the existing AKM protocols, cipher suites</a:t>
            </a:r>
          </a:p>
          <a:p>
            <a:pPr lvl="1"/>
            <a:r>
              <a:rPr lang="en-US" dirty="0" smtClean="0"/>
              <a:t> Less impact: on 802.1x and EAP state machine; no need to drastically re-design the </a:t>
            </a:r>
            <a:r>
              <a:rPr lang="en-US" dirty="0" err="1" smtClean="0"/>
              <a:t>WiFi</a:t>
            </a:r>
            <a:r>
              <a:rPr lang="en-US" dirty="0" smtClean="0"/>
              <a:t> security system. </a:t>
            </a:r>
          </a:p>
          <a:p>
            <a:pPr lvl="1"/>
            <a:r>
              <a:rPr lang="en-US" dirty="0" smtClean="0"/>
              <a:t> Cost effective: easier to implement and no tangible IPR liability.</a:t>
            </a:r>
          </a:p>
          <a:p>
            <a:r>
              <a:rPr lang="en-US" dirty="0" smtClean="0"/>
              <a:t>  How to design the FILS authentication scheme</a:t>
            </a:r>
          </a:p>
          <a:p>
            <a:pPr lvl="1"/>
            <a:r>
              <a:rPr lang="en-US" dirty="0" smtClean="0"/>
              <a:t> System level design: How can a  system architecture  help to make FILS authentication/FILS easier?</a:t>
            </a:r>
          </a:p>
          <a:p>
            <a:pPr lvl="1"/>
            <a:r>
              <a:rPr lang="en-US" dirty="0" smtClean="0"/>
              <a:t> Other relevant performance hog components: </a:t>
            </a:r>
            <a:r>
              <a:rPr lang="en-US" dirty="0" err="1" smtClean="0"/>
              <a:t>ie</a:t>
            </a:r>
            <a:r>
              <a:rPr lang="en-US" dirty="0" smtClean="0"/>
              <a:t>, DHCP/DNS, remote TTP server. How can we make them fly for FILS?</a:t>
            </a:r>
          </a:p>
          <a:p>
            <a:pPr lvl="1"/>
            <a:r>
              <a:rPr lang="en-US" dirty="0" smtClean="0"/>
              <a:t>  Re-authentication </a:t>
            </a:r>
            <a:r>
              <a:rPr lang="en-US" dirty="0" err="1" smtClean="0"/>
              <a:t>vs</a:t>
            </a:r>
            <a:r>
              <a:rPr lang="en-US" dirty="0" smtClean="0"/>
              <a:t> Initial Authentication: How to make re-authentication design to be compatible with Initial Authentication</a:t>
            </a:r>
          </a:p>
          <a:p>
            <a:pPr lvl="1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main contributors of the Delay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68450"/>
            <a:ext cx="7772400" cy="4906963"/>
          </a:xfrm>
        </p:spPr>
        <p:txBody>
          <a:bodyPr/>
          <a:lstStyle/>
          <a:p>
            <a:r>
              <a:rPr lang="en-US" dirty="0" smtClean="0"/>
              <a:t> Authentication and 4 way handshake are taking too long (in range of 100ms to 1000ms)</a:t>
            </a:r>
          </a:p>
          <a:p>
            <a:pPr lvl="1"/>
            <a:r>
              <a:rPr lang="en-US" sz="1600" dirty="0" smtClean="0"/>
              <a:t>12/041r1 contribution has the detailed performance analysis of 802.11EAP authentication.</a:t>
            </a:r>
          </a:p>
          <a:p>
            <a:pPr lvl="1">
              <a:buNone/>
            </a:pPr>
            <a:r>
              <a:rPr lang="en-US" sz="1600" dirty="0" smtClean="0"/>
              <a:t>https://mentor.ieee.org/802.11/documents?is_dcn=41&amp;is_group=00ai</a:t>
            </a:r>
          </a:p>
          <a:p>
            <a:pPr lvl="1"/>
            <a:r>
              <a:rPr lang="en-US" sz="1600" dirty="0" smtClean="0"/>
              <a:t>Authentication at some occasions also involves backend systems which adds significantly to the overall delay in BSS.</a:t>
            </a:r>
          </a:p>
          <a:p>
            <a:pPr lvl="2"/>
            <a:r>
              <a:rPr lang="en-US" sz="1600" dirty="0" smtClean="0"/>
              <a:t>  Certification reading and verification</a:t>
            </a:r>
          </a:p>
          <a:p>
            <a:pPr lvl="2"/>
            <a:r>
              <a:rPr lang="en-US" sz="1600" dirty="0" smtClean="0"/>
              <a:t>  Authentication Key initialization and generation.</a:t>
            </a:r>
          </a:p>
          <a:p>
            <a:pPr lvl="2"/>
            <a:r>
              <a:rPr lang="en-US" sz="1600" dirty="0" smtClean="0"/>
              <a:t>  EAP interlock state machine</a:t>
            </a:r>
          </a:p>
          <a:p>
            <a:pPr lvl="2"/>
            <a:r>
              <a:rPr lang="en-US" sz="1600" dirty="0" smtClean="0"/>
              <a:t>  Chatty EAP-TLS handshake</a:t>
            </a:r>
          </a:p>
          <a:p>
            <a:r>
              <a:rPr lang="en-US" dirty="0" smtClean="0"/>
              <a:t> IP layer functions taking too long</a:t>
            </a:r>
          </a:p>
          <a:p>
            <a:pPr lvl="1"/>
            <a:r>
              <a:rPr lang="en-US" sz="1600" dirty="0" smtClean="0"/>
              <a:t> 802.1x state machine blocks the DHCP and Other IP layer functions till the STA is authenticated.</a:t>
            </a:r>
          </a:p>
          <a:p>
            <a:pPr lvl="2"/>
            <a:r>
              <a:rPr lang="en-US" sz="1400" dirty="0" smtClean="0"/>
              <a:t> Can we do the piggy-back way (</a:t>
            </a:r>
            <a:r>
              <a:rPr lang="en-US" sz="1400" dirty="0" err="1" smtClean="0"/>
              <a:t>i.e</a:t>
            </a:r>
            <a:r>
              <a:rPr lang="en-US" sz="1400" dirty="0" smtClean="0"/>
              <a:t> piggy-back DHCP over other messages) 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val 60"/>
          <p:cNvSpPr/>
          <p:nvPr/>
        </p:nvSpPr>
        <p:spPr bwMode="auto">
          <a:xfrm rot="154454">
            <a:off x="5477946" y="3443980"/>
            <a:ext cx="2265895" cy="27688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2Top"/>
            <a:lightRig rig="balanced" dir="t"/>
          </a:scene3d>
          <a:sp3d z="50800" prstMaterial="matte">
            <a:bevelT h="0"/>
            <a:bevelB w="146050" h="15875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FILS System Design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947" y="1962783"/>
            <a:ext cx="3659188" cy="41148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 Network A:</a:t>
            </a:r>
          </a:p>
          <a:p>
            <a:pPr lvl="1">
              <a:buNone/>
            </a:pPr>
            <a:r>
              <a:rPr lang="en-US" sz="1400" dirty="0" smtClean="0"/>
              <a:t>  -TTP authentication/Authorization</a:t>
            </a:r>
          </a:p>
          <a:p>
            <a:pPr lvl="1">
              <a:buNone/>
            </a:pPr>
            <a:r>
              <a:rPr lang="en-US" sz="1400" dirty="0" smtClean="0"/>
              <a:t>  -802.1X/EAP based RSNA architecture</a:t>
            </a:r>
          </a:p>
          <a:p>
            <a:pPr lvl="1">
              <a:buNone/>
            </a:pPr>
            <a:r>
              <a:rPr lang="en-US" sz="1400" dirty="0" smtClean="0"/>
              <a:t>  </a:t>
            </a:r>
          </a:p>
          <a:p>
            <a:pPr lvl="1">
              <a:buNone/>
            </a:pPr>
            <a:endParaRPr lang="en-US" sz="14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Network B:</a:t>
            </a:r>
          </a:p>
          <a:p>
            <a:pPr lvl="1">
              <a:buNone/>
            </a:pPr>
            <a:r>
              <a:rPr lang="en-US" sz="1400" dirty="0" smtClean="0"/>
              <a:t>  -Wall Gardened Architecture for FILS client</a:t>
            </a:r>
          </a:p>
          <a:p>
            <a:pPr lvl="1">
              <a:buNone/>
            </a:pPr>
            <a:r>
              <a:rPr lang="en-US" sz="1400" dirty="0" smtClean="0"/>
              <a:t>  - Routed FILS connectivity within Wall Gardened zone</a:t>
            </a:r>
          </a:p>
          <a:p>
            <a:pPr lvl="1">
              <a:buNone/>
            </a:pPr>
            <a:r>
              <a:rPr lang="en-US" sz="1400" dirty="0" smtClean="0"/>
              <a:t>  -802.1x (EAP is optional, </a:t>
            </a:r>
            <a:r>
              <a:rPr lang="en-US" sz="1400" dirty="0" err="1" smtClean="0"/>
              <a:t>ie</a:t>
            </a:r>
            <a:r>
              <a:rPr lang="en-US" sz="1400" dirty="0" smtClean="0"/>
              <a:t>. PSK) based RSNA architecture</a:t>
            </a:r>
          </a:p>
          <a:p>
            <a:pPr lvl="1">
              <a:buNone/>
            </a:pPr>
            <a:r>
              <a:rPr lang="en-US" sz="1400" dirty="0" smtClean="0"/>
              <a:t>  - Similar to Guest 802.1x port in implementation.</a:t>
            </a:r>
          </a:p>
          <a:p>
            <a:pPr lvl="1">
              <a:buNone/>
            </a:pPr>
            <a:r>
              <a:rPr lang="en-US" sz="1000" dirty="0" smtClean="0"/>
              <a:t>Ref: http://www.cisco.com/en/US/docs/solutions/Enterprise/Network_Virtualization/AccContr.pdf</a:t>
            </a:r>
          </a:p>
          <a:p>
            <a:pPr lvl="1">
              <a:buNone/>
            </a:pPr>
            <a:r>
              <a:rPr lang="en-US" sz="1400" dirty="0" smtClean="0"/>
              <a:t>  </a:t>
            </a:r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2">
              <a:buNone/>
            </a:pP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pic>
        <p:nvPicPr>
          <p:cNvPr id="8" name="Picture 7" descr="compute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150" y="2353660"/>
            <a:ext cx="447675" cy="45720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 bwMode="auto">
          <a:xfrm rot="154454">
            <a:off x="5477946" y="1314895"/>
            <a:ext cx="2265895" cy="27688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2Top"/>
            <a:lightRig rig="balanced" dir="t"/>
          </a:scene3d>
          <a:sp3d z="50800" prstMaterial="matte">
            <a:bevelT h="0"/>
            <a:bevelB w="146050" h="15875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32125" y="2353660"/>
            <a:ext cx="307240" cy="34564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LeftDown"/>
            <a:lightRig rig="threePt" dir="t"/>
          </a:scene3d>
          <a:sp3d>
            <a:bevelB w="254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4568825" y="2507280"/>
            <a:ext cx="9633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932727" y="3313785"/>
            <a:ext cx="824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WiFi</a:t>
            </a:r>
            <a:r>
              <a:rPr lang="en-US" dirty="0" smtClean="0"/>
              <a:t> Host</a:t>
            </a:r>
            <a:endParaRPr lang="en-CA" dirty="0" smtClean="0"/>
          </a:p>
        </p:txBody>
      </p:sp>
      <p:cxnSp>
        <p:nvCxnSpPr>
          <p:cNvPr id="19" name="Straight Arrow Connector 18"/>
          <p:cNvCxnSpPr/>
          <p:nvPr/>
        </p:nvCxnSpPr>
        <p:spPr bwMode="auto">
          <a:xfrm flipV="1">
            <a:off x="4344988" y="2810860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532125" y="331378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CA" dirty="0" smtClean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676532" y="2804760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Can 21"/>
          <p:cNvSpPr/>
          <p:nvPr/>
        </p:nvSpPr>
        <p:spPr bwMode="auto">
          <a:xfrm>
            <a:off x="6914705" y="2334457"/>
            <a:ext cx="422455" cy="345645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20488" y="3307685"/>
            <a:ext cx="1544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Server</a:t>
            </a:r>
            <a:endParaRPr lang="en-CA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7145135" y="2814520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5839365" y="2507280"/>
            <a:ext cx="10753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912357" y="1614100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Secured Network</a:t>
            </a:r>
            <a:endParaRPr lang="en-CA" dirty="0" smtClean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6520488" y="1752600"/>
            <a:ext cx="0" cy="3322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48" name="Picture 47" descr="computer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0558" y="4482744"/>
            <a:ext cx="447675" cy="457200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 bwMode="auto">
          <a:xfrm>
            <a:off x="5611533" y="4482744"/>
            <a:ext cx="307240" cy="345645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LeftDown"/>
            <a:lightRig rig="threePt" dir="t"/>
          </a:scene3d>
          <a:sp3d>
            <a:bevelB w="254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4648233" y="4636364"/>
            <a:ext cx="9633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4012135" y="5442869"/>
            <a:ext cx="8245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WiFi</a:t>
            </a:r>
            <a:r>
              <a:rPr lang="en-US" dirty="0" smtClean="0"/>
              <a:t> Host</a:t>
            </a:r>
            <a:endParaRPr lang="en-CA" dirty="0" smtClean="0"/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4424396" y="4939944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5611533" y="5442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</a:t>
            </a:r>
            <a:endParaRPr lang="en-CA" dirty="0" smtClean="0"/>
          </a:p>
        </p:txBody>
      </p:sp>
      <p:cxnSp>
        <p:nvCxnSpPr>
          <p:cNvPr id="54" name="Straight Arrow Connector 53"/>
          <p:cNvCxnSpPr/>
          <p:nvPr/>
        </p:nvCxnSpPr>
        <p:spPr bwMode="auto">
          <a:xfrm flipV="1">
            <a:off x="5755940" y="4933844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5" name="Can 54"/>
          <p:cNvSpPr/>
          <p:nvPr/>
        </p:nvSpPr>
        <p:spPr bwMode="auto">
          <a:xfrm>
            <a:off x="6994113" y="4463541"/>
            <a:ext cx="422455" cy="345645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532125" y="5865167"/>
            <a:ext cx="1239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Authentication </a:t>
            </a:r>
          </a:p>
          <a:p>
            <a:r>
              <a:rPr lang="en-US" dirty="0" smtClean="0"/>
              <a:t>Server</a:t>
            </a:r>
            <a:endParaRPr lang="en-CA" dirty="0" smtClean="0"/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5918773" y="4636364"/>
            <a:ext cx="10753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991765" y="3743184"/>
            <a:ext cx="12586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Secured Network</a:t>
            </a:r>
            <a:endParaRPr lang="en-CA" dirty="0" smtClean="0"/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6599896" y="3881684"/>
            <a:ext cx="0" cy="3322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2" name="Oval 61"/>
          <p:cNvSpPr/>
          <p:nvPr/>
        </p:nvSpPr>
        <p:spPr bwMode="auto">
          <a:xfrm rot="1173043">
            <a:off x="6078390" y="3891822"/>
            <a:ext cx="1043010" cy="248058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scene3d>
            <a:camera prst="isometricOffAxis2Top"/>
            <a:lightRig rig="balanced" dir="t"/>
          </a:scene3d>
          <a:sp3d z="50800" prstMaterial="matte">
            <a:bevelT h="0"/>
            <a:bevelB w="146050" h="15875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6" name="Straight Connector 65"/>
          <p:cNvCxnSpPr>
            <a:stCxn id="48" idx="3"/>
          </p:cNvCxnSpPr>
          <p:nvPr/>
        </p:nvCxnSpPr>
        <p:spPr bwMode="auto">
          <a:xfrm>
            <a:off x="4648233" y="4711344"/>
            <a:ext cx="9633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>
            <a:off x="5991765" y="4809186"/>
            <a:ext cx="608131" cy="38644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4" name="Can 73"/>
          <p:cNvSpPr/>
          <p:nvPr/>
        </p:nvSpPr>
        <p:spPr bwMode="auto">
          <a:xfrm>
            <a:off x="6599896" y="4954402"/>
            <a:ext cx="240596" cy="252026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5" name="Can 74"/>
          <p:cNvSpPr/>
          <p:nvPr/>
        </p:nvSpPr>
        <p:spPr bwMode="auto">
          <a:xfrm>
            <a:off x="6146605" y="4980789"/>
            <a:ext cx="240596" cy="252026"/>
          </a:xfrm>
          <a:prstGeom prst="can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6261820" y="5232815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flipV="1">
            <a:off x="6840492" y="5232815"/>
            <a:ext cx="0" cy="5029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6650376" y="5719868"/>
            <a:ext cx="10285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DHCP Server</a:t>
            </a:r>
            <a:endParaRPr lang="en-CA" dirty="0" smtClean="0"/>
          </a:p>
        </p:txBody>
      </p:sp>
      <p:sp>
        <p:nvSpPr>
          <p:cNvPr id="80" name="TextBox 79"/>
          <p:cNvSpPr txBox="1"/>
          <p:nvPr/>
        </p:nvSpPr>
        <p:spPr>
          <a:xfrm>
            <a:off x="7506386" y="5442869"/>
            <a:ext cx="1188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Wall –Gardened</a:t>
            </a:r>
          </a:p>
          <a:p>
            <a:r>
              <a:rPr lang="en-US" dirty="0" smtClean="0"/>
              <a:t> Network</a:t>
            </a:r>
            <a:endParaRPr lang="en-CA" dirty="0" smtClean="0"/>
          </a:p>
        </p:txBody>
      </p:sp>
      <p:cxnSp>
        <p:nvCxnSpPr>
          <p:cNvPr id="82" name="Straight Arrow Connector 81"/>
          <p:cNvCxnSpPr/>
          <p:nvPr/>
        </p:nvCxnSpPr>
        <p:spPr bwMode="auto">
          <a:xfrm flipV="1">
            <a:off x="5148075" y="4809186"/>
            <a:ext cx="0" cy="6336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3" name="TextBox 82"/>
          <p:cNvSpPr txBox="1"/>
          <p:nvPr/>
        </p:nvSpPr>
        <p:spPr>
          <a:xfrm>
            <a:off x="4757248" y="5436769"/>
            <a:ext cx="9621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“FILS Link”</a:t>
            </a:r>
            <a:endParaRPr lang="en-CA" dirty="0" smtClean="0"/>
          </a:p>
        </p:txBody>
      </p:sp>
      <p:cxnSp>
        <p:nvCxnSpPr>
          <p:cNvPr id="85" name="Straight Arrow Connector 84"/>
          <p:cNvCxnSpPr/>
          <p:nvPr/>
        </p:nvCxnSpPr>
        <p:spPr bwMode="auto">
          <a:xfrm flipH="1" flipV="1">
            <a:off x="6994113" y="5195630"/>
            <a:ext cx="512273" cy="2472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Network 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7155"/>
            <a:ext cx="7772400" cy="4114800"/>
          </a:xfrm>
        </p:spPr>
        <p:txBody>
          <a:bodyPr/>
          <a:lstStyle/>
          <a:p>
            <a:r>
              <a:rPr lang="en-US" dirty="0" smtClean="0"/>
              <a:t>Existing IEEE 802.11 components</a:t>
            </a:r>
          </a:p>
          <a:p>
            <a:pPr lvl="1"/>
            <a:r>
              <a:rPr lang="en-US" dirty="0" smtClean="0"/>
              <a:t> 802.1X PAE (including state machine and Management Entities, MIB)</a:t>
            </a:r>
          </a:p>
          <a:p>
            <a:pPr lvl="1"/>
            <a:r>
              <a:rPr lang="en-US" dirty="0" smtClean="0"/>
              <a:t> EAP (EAP-TLS, RFC 5216 and RFC 3748) (Only as reference model)</a:t>
            </a:r>
          </a:p>
          <a:p>
            <a:pPr lvl="1"/>
            <a:r>
              <a:rPr lang="en-US" dirty="0" smtClean="0"/>
              <a:t> 4-way handshake  </a:t>
            </a:r>
          </a:p>
          <a:p>
            <a:pPr lvl="2"/>
            <a:r>
              <a:rPr lang="en-US" dirty="0" smtClean="0"/>
              <a:t> Note: IEEE 802.11ad is reliant on 4-way handshake to delivery information??</a:t>
            </a:r>
          </a:p>
          <a:p>
            <a:r>
              <a:rPr lang="en-US" dirty="0" smtClean="0"/>
              <a:t> Mandates strong WPA/WPA2 security requirements</a:t>
            </a:r>
          </a:p>
          <a:p>
            <a:pPr lvl="1"/>
            <a:r>
              <a:rPr lang="en-US" dirty="0" smtClean="0"/>
              <a:t>  Mutual authentication with 4 way handshake (RSNA)</a:t>
            </a:r>
          </a:p>
          <a:p>
            <a:pPr lvl="1"/>
            <a:r>
              <a:rPr lang="en-US" dirty="0" smtClean="0"/>
              <a:t>  Link Setup time requirements can not degrade the security property. </a:t>
            </a:r>
          </a:p>
          <a:p>
            <a:pPr lvl="2">
              <a:buNone/>
            </a:pP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Authentication </a:t>
            </a:r>
            <a:br>
              <a:rPr lang="en-US" sz="1800" dirty="0" smtClean="0"/>
            </a:br>
            <a:endParaRPr lang="en-CA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78775" y="6583363"/>
            <a:ext cx="479425" cy="184150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4835" y="658336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581836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0794" y="1368550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85567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26443" y="1245440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204179" y="1189945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1167" y="1353162"/>
            <a:ext cx="31611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AS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18034" y="1752600"/>
            <a:ext cx="3987" cy="45427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325752" y="1752600"/>
            <a:ext cx="3989" cy="47120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6669026" y="1752600"/>
            <a:ext cx="1" cy="416015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2022021" y="232867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2462205" y="2098245"/>
            <a:ext cx="9348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1)  802.11 Beacon</a:t>
            </a:r>
            <a:endParaRPr lang="en-CA" sz="800" dirty="0" smtClean="0"/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018034" y="271272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440489" y="2520700"/>
            <a:ext cx="13260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2)  802.11  Probe Request  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22021" y="3173585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440489" y="2958141"/>
            <a:ext cx="133722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3)  802.11  Probe Response 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22021" y="37496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022021" y="3534216"/>
            <a:ext cx="32576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4)  |802.1x EAP OL-Start with Security Parameters for FILS handshake)  </a:t>
            </a:r>
            <a:endParaRPr lang="en-CA" sz="800" dirty="0" smtClean="0"/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>
            <a:off x="4329739" y="413371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4953034" y="3902060"/>
            <a:ext cx="14718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Access Request (EAP Request)</a:t>
            </a:r>
            <a:endParaRPr lang="en-CA" sz="800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2605115" y="4377626"/>
            <a:ext cx="2491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EAPOL-EAP ( EAP Authentication Protocol Exchange)</a:t>
            </a:r>
            <a:endParaRPr lang="en-CA" sz="800" dirty="0" smtClean="0"/>
          </a:p>
        </p:txBody>
      </p:sp>
      <p:sp>
        <p:nvSpPr>
          <p:cNvPr id="32" name="Rectangle 31"/>
          <p:cNvSpPr/>
          <p:nvPr/>
        </p:nvSpPr>
        <p:spPr bwMode="auto">
          <a:xfrm>
            <a:off x="6300360" y="4639287"/>
            <a:ext cx="709514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00359" y="4593070"/>
            <a:ext cx="7841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AS Generates</a:t>
            </a:r>
          </a:p>
          <a:p>
            <a:r>
              <a:rPr lang="en-US" sz="800" b="1" dirty="0" smtClean="0"/>
              <a:t>PMK</a:t>
            </a:r>
          </a:p>
        </p:txBody>
      </p:sp>
      <p:cxnSp>
        <p:nvCxnSpPr>
          <p:cNvPr id="38" name="Straight Arrow Connector 37"/>
          <p:cNvCxnSpPr>
            <a:stCxn id="33" idx="1"/>
          </p:cNvCxnSpPr>
          <p:nvPr/>
        </p:nvCxnSpPr>
        <p:spPr bwMode="auto">
          <a:xfrm flipH="1">
            <a:off x="4384737" y="4762347"/>
            <a:ext cx="1915622" cy="137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953034" y="4764097"/>
            <a:ext cx="13997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Accept/ EAP Success/ PMK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18034" y="530675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1970242" y="5091306"/>
            <a:ext cx="20313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5) </a:t>
            </a:r>
            <a:r>
              <a:rPr lang="en-US" sz="800" dirty="0" err="1" smtClean="0"/>
              <a:t>msg</a:t>
            </a:r>
            <a:r>
              <a:rPr lang="en-US" sz="800" dirty="0" smtClean="0"/>
              <a:t> 1: EAPOL-KEY (</a:t>
            </a:r>
            <a:r>
              <a:rPr lang="en-US" sz="800" dirty="0" err="1" smtClean="0"/>
              <a:t>Anounce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</a:t>
            </a:r>
            <a:r>
              <a:rPr lang="en-US" sz="800" dirty="0" smtClean="0"/>
              <a:t>))</a:t>
            </a:r>
            <a:endParaRPr lang="en-CA" sz="800" dirty="0" smtClean="0"/>
          </a:p>
        </p:txBody>
      </p:sp>
      <p:sp>
        <p:nvSpPr>
          <p:cNvPr id="42" name="Rectangle 41"/>
          <p:cNvSpPr/>
          <p:nvPr/>
        </p:nvSpPr>
        <p:spPr bwMode="auto">
          <a:xfrm>
            <a:off x="1525730" y="577360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88860" y="5743481"/>
            <a:ext cx="917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Generates  PMK</a:t>
            </a:r>
          </a:p>
        </p:txBody>
      </p:sp>
      <p:sp>
        <p:nvSpPr>
          <p:cNvPr id="45" name="Line Callout 1 44"/>
          <p:cNvSpPr/>
          <p:nvPr/>
        </p:nvSpPr>
        <p:spPr bwMode="auto">
          <a:xfrm>
            <a:off x="6077987" y="2301980"/>
            <a:ext cx="1598583" cy="821490"/>
          </a:xfrm>
          <a:prstGeom prst="borderCallout1">
            <a:avLst>
              <a:gd name="adj1" fmla="val 18750"/>
              <a:gd name="adj2" fmla="val -8333"/>
              <a:gd name="adj3" fmla="val 155329"/>
              <a:gd name="adj4" fmla="val -111140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charset="0"/>
              </a:rPr>
              <a:t>EAPOL-Start Triggers the 802.1X PAE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EAPOL-Start TLV carries the NID information  (</a:t>
            </a:r>
            <a:r>
              <a:rPr kumimoji="0" lang="en-US" sz="1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i.e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Certificate)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3926443" y="5454492"/>
            <a:ext cx="880369" cy="57797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85567" y="5481219"/>
            <a:ext cx="824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Authenticator </a:t>
            </a:r>
          </a:p>
          <a:p>
            <a:r>
              <a:rPr lang="en-US" sz="800" b="1" dirty="0" smtClean="0"/>
              <a:t>Stores PMK</a:t>
            </a:r>
          </a:p>
          <a:p>
            <a:r>
              <a:rPr lang="en-US" sz="800" b="1" dirty="0" smtClean="0"/>
              <a:t>And Generate </a:t>
            </a:r>
          </a:p>
          <a:p>
            <a:r>
              <a:rPr lang="en-US" sz="800" b="1" dirty="0" err="1" smtClean="0"/>
              <a:t>Anounce</a:t>
            </a:r>
            <a:endParaRPr lang="en-US" sz="800" b="1" dirty="0" smtClean="0"/>
          </a:p>
        </p:txBody>
      </p:sp>
      <p:sp>
        <p:nvSpPr>
          <p:cNvPr id="49" name="Rectangle 48"/>
          <p:cNvSpPr/>
          <p:nvPr/>
        </p:nvSpPr>
        <p:spPr bwMode="auto">
          <a:xfrm>
            <a:off x="1525730" y="6129467"/>
            <a:ext cx="880369" cy="33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544966" y="6126068"/>
            <a:ext cx="777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</a:t>
            </a:r>
          </a:p>
          <a:p>
            <a:r>
              <a:rPr lang="en-US" sz="800" b="1" dirty="0" smtClean="0"/>
              <a:t>Derives PTK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022066" y="271272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58" name="Freeform 57"/>
          <p:cNvSpPr/>
          <p:nvPr/>
        </p:nvSpPr>
        <p:spPr bwMode="auto">
          <a:xfrm>
            <a:off x="1181819" y="230325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Freeform 60"/>
          <p:cNvSpPr/>
          <p:nvPr/>
        </p:nvSpPr>
        <p:spPr bwMode="auto">
          <a:xfrm>
            <a:off x="1181819" y="2889849"/>
            <a:ext cx="172528" cy="48307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10564" y="415913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3" name="Freeform 62"/>
          <p:cNvSpPr/>
          <p:nvPr/>
        </p:nvSpPr>
        <p:spPr bwMode="auto">
          <a:xfrm>
            <a:off x="1170317" y="3749660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Freeform 63"/>
          <p:cNvSpPr/>
          <p:nvPr/>
        </p:nvSpPr>
        <p:spPr bwMode="auto">
          <a:xfrm>
            <a:off x="1170317" y="4336256"/>
            <a:ext cx="172528" cy="1959089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4735902" y="2225615"/>
            <a:ext cx="146649" cy="379562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29709" y="2649681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1</a:t>
            </a:r>
            <a:endParaRPr lang="en-CA" sz="800" dirty="0" smtClean="0"/>
          </a:p>
        </p:txBody>
      </p:sp>
      <p:sp>
        <p:nvSpPr>
          <p:cNvPr id="71" name="Freeform 70"/>
          <p:cNvSpPr/>
          <p:nvPr/>
        </p:nvSpPr>
        <p:spPr bwMode="auto">
          <a:xfrm>
            <a:off x="4718649" y="2855343"/>
            <a:ext cx="163902" cy="414068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2" name="Freeform 71"/>
          <p:cNvSpPr/>
          <p:nvPr/>
        </p:nvSpPr>
        <p:spPr bwMode="auto">
          <a:xfrm>
            <a:off x="4718649" y="4240726"/>
            <a:ext cx="146649" cy="489244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3" name="Freeform 72"/>
          <p:cNvSpPr/>
          <p:nvPr/>
        </p:nvSpPr>
        <p:spPr bwMode="auto">
          <a:xfrm>
            <a:off x="4675357" y="4958108"/>
            <a:ext cx="207194" cy="1337235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675357" y="4742665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53" name="Left-Right Arrow 52"/>
          <p:cNvSpPr/>
          <p:nvPr/>
        </p:nvSpPr>
        <p:spPr bwMode="auto">
          <a:xfrm>
            <a:off x="2022022" y="4260723"/>
            <a:ext cx="4055965" cy="503374"/>
          </a:xfrm>
          <a:prstGeom prst="left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Line Callout 1 53"/>
          <p:cNvSpPr/>
          <p:nvPr/>
        </p:nvSpPr>
        <p:spPr bwMode="auto">
          <a:xfrm>
            <a:off x="7084548" y="3560267"/>
            <a:ext cx="1598583" cy="1419274"/>
          </a:xfrm>
          <a:prstGeom prst="borderCallout1">
            <a:avLst>
              <a:gd name="adj1" fmla="val 18750"/>
              <a:gd name="adj2" fmla="val -8333"/>
              <a:gd name="adj3" fmla="val 25932"/>
              <a:gd name="adj4" fmla="val -198886"/>
            </a:avLst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charset="0"/>
              </a:rPr>
              <a:t>Remove EAP-ID </a:t>
            </a:r>
            <a:r>
              <a:rPr lang="en-US" sz="1000" dirty="0" err="1" smtClean="0">
                <a:latin typeface="Times New Roman" charset="0"/>
              </a:rPr>
              <a:t>req</a:t>
            </a:r>
            <a:r>
              <a:rPr lang="en-US" sz="1000" dirty="0" smtClean="0">
                <a:latin typeface="Times New Roman" charset="0"/>
              </a:rPr>
              <a:t>/response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000" dirty="0" smtClean="0">
              <a:latin typeface="Times New Roman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Times New Roman" charset="0"/>
              </a:rPr>
              <a:t>RFC 3748 states: EAP-ID Request/Response not necessarily the first message, in section 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 bwMode="auto">
          <a:xfrm flipH="1">
            <a:off x="2018034" y="4979541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2138321" y="4764097"/>
            <a:ext cx="2491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EAPOL-EAP ( EAP Authentication Protocol Exchange)</a:t>
            </a:r>
            <a:endParaRPr lang="en-CA" sz="800" dirty="0" smtClean="0"/>
          </a:p>
        </p:txBody>
      </p:sp>
      <p:sp>
        <p:nvSpPr>
          <p:cNvPr id="5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7" name="Rectangle 6"/>
          <p:cNvSpPr/>
          <p:nvPr/>
        </p:nvSpPr>
        <p:spPr bwMode="auto">
          <a:xfrm>
            <a:off x="1601072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30030" y="1931205"/>
            <a:ext cx="6607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904803" y="1752600"/>
            <a:ext cx="880369" cy="5626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45679" y="1808095"/>
            <a:ext cx="7986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AP /</a:t>
            </a:r>
          </a:p>
          <a:p>
            <a:r>
              <a:rPr lang="en-US" sz="800" b="1" dirty="0" smtClean="0"/>
              <a:t>Authenticator</a:t>
            </a:r>
          </a:p>
        </p:txBody>
      </p:sp>
      <p:cxnSp>
        <p:nvCxnSpPr>
          <p:cNvPr id="14" name="Straight Connector 13"/>
          <p:cNvCxnSpPr>
            <a:stCxn id="7" idx="2"/>
          </p:cNvCxnSpPr>
          <p:nvPr/>
        </p:nvCxnSpPr>
        <p:spPr bwMode="auto">
          <a:xfrm flipH="1">
            <a:off x="2037270" y="2315255"/>
            <a:ext cx="3987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H="1">
            <a:off x="4348975" y="2315255"/>
            <a:ext cx="1" cy="40325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078222" y="327538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500677" y="3083355"/>
            <a:ext cx="23038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6) </a:t>
            </a:r>
            <a:r>
              <a:rPr lang="en-US" sz="800" dirty="0" err="1" smtClean="0"/>
              <a:t>Msg</a:t>
            </a:r>
            <a:r>
              <a:rPr lang="en-US" sz="800" dirty="0" smtClean="0"/>
              <a:t> 2:  EAPOL-Key (</a:t>
            </a:r>
            <a:r>
              <a:rPr lang="en-US" sz="800" dirty="0" err="1" smtClean="0"/>
              <a:t>Snounce</a:t>
            </a:r>
            <a:r>
              <a:rPr lang="en-US" sz="800" dirty="0" smtClean="0"/>
              <a:t>, </a:t>
            </a:r>
            <a:r>
              <a:rPr lang="en-US" sz="800" dirty="0" err="1" smtClean="0"/>
              <a:t>Unicastm</a:t>
            </a:r>
            <a:r>
              <a:rPr lang="en-US" sz="800" dirty="0" smtClean="0"/>
              <a:t> MIC) </a:t>
            </a:r>
            <a:endParaRPr lang="en-CA" sz="800" dirty="0" smtClean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H="1">
            <a:off x="2037270" y="427391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500677" y="3928265"/>
            <a:ext cx="33826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7) </a:t>
            </a:r>
            <a:r>
              <a:rPr lang="en-US" sz="800" dirty="0" err="1" smtClean="0"/>
              <a:t>Msg</a:t>
            </a:r>
            <a:r>
              <a:rPr lang="en-US" sz="800" dirty="0" smtClean="0"/>
              <a:t> 3: EAPOL-Key (Install PTK, 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MIC, Encrypt (GTK, IGTK) ))</a:t>
            </a:r>
            <a:endParaRPr lang="en-CA" sz="800" dirty="0" smtClean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2037270" y="4542745"/>
            <a:ext cx="230771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56615" y="4273910"/>
            <a:ext cx="181972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8) </a:t>
            </a:r>
            <a:r>
              <a:rPr lang="en-US" sz="800" dirty="0" err="1" smtClean="0"/>
              <a:t>Msg</a:t>
            </a:r>
            <a:r>
              <a:rPr lang="en-US" sz="800" dirty="0" smtClean="0"/>
              <a:t> 4: EAPOL-Key (</a:t>
            </a:r>
            <a:r>
              <a:rPr lang="en-US" sz="800" dirty="0" err="1" smtClean="0"/>
              <a:t>Unicast</a:t>
            </a:r>
            <a:r>
              <a:rPr lang="en-US" sz="800" dirty="0" smtClean="0"/>
              <a:t>, MIC) </a:t>
            </a:r>
            <a:endParaRPr lang="en-CA" sz="800" dirty="0" smtClean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2078222" y="6194160"/>
            <a:ext cx="230771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746759" y="5978716"/>
            <a:ext cx="14189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  Secure Data Communication</a:t>
            </a:r>
            <a:endParaRPr lang="en-CA" sz="800" dirty="0" smtClean="0"/>
          </a:p>
        </p:txBody>
      </p:sp>
      <p:sp>
        <p:nvSpPr>
          <p:cNvPr id="36" name="Rectangle 35"/>
          <p:cNvSpPr/>
          <p:nvPr/>
        </p:nvSpPr>
        <p:spPr bwMode="auto">
          <a:xfrm>
            <a:off x="1601072" y="2545685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20308" y="2542286"/>
            <a:ext cx="8803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Supplicant with</a:t>
            </a:r>
          </a:p>
          <a:p>
            <a:r>
              <a:rPr lang="en-US" sz="800" b="1" dirty="0" smtClean="0"/>
              <a:t>PTK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863927" y="3423608"/>
            <a:ext cx="1168933" cy="38235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08791" y="3467405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smtClean="0"/>
              <a:t>Authenticator with</a:t>
            </a:r>
            <a:endParaRPr lang="en-US" sz="800" b="1" dirty="0" smtClean="0"/>
          </a:p>
          <a:p>
            <a:r>
              <a:rPr lang="en-US" sz="800" b="1" dirty="0" smtClean="0"/>
              <a:t>PTK |GTK|IGTK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581836" y="5314244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60892" y="5310845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3966623" y="5297367"/>
            <a:ext cx="880369" cy="3402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45679" y="5293968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Install PTK, GTK</a:t>
            </a:r>
          </a:p>
          <a:p>
            <a:r>
              <a:rPr lang="en-US" sz="800" b="1" dirty="0" smtClean="0"/>
              <a:t>IGTK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/>
          </p:nvPr>
        </p:nvSpPr>
        <p:spPr>
          <a:xfrm>
            <a:off x="696913" y="635830"/>
            <a:ext cx="7772400" cy="554115"/>
          </a:xfrm>
        </p:spPr>
        <p:txBody>
          <a:bodyPr/>
          <a:lstStyle/>
          <a:p>
            <a:r>
              <a:rPr lang="en-US" sz="1800" dirty="0" smtClean="0"/>
              <a:t>IEEE 802.11 </a:t>
            </a:r>
            <a:r>
              <a:rPr lang="en-US" sz="1800" dirty="0" err="1" smtClean="0"/>
              <a:t>TGai</a:t>
            </a:r>
            <a:r>
              <a:rPr lang="en-US" sz="1800" dirty="0" smtClean="0"/>
              <a:t> FILS Handshake </a:t>
            </a:r>
            <a:br>
              <a:rPr lang="en-US" sz="1800" dirty="0" smtClean="0"/>
            </a:br>
            <a:r>
              <a:rPr lang="en-US" sz="1800" dirty="0" smtClean="0"/>
              <a:t>(Revising 802.11Revmb Section 4.10.3.2)</a:t>
            </a:r>
            <a:endParaRPr lang="en-CA" sz="1800" dirty="0"/>
          </a:p>
        </p:txBody>
      </p:sp>
      <p:sp>
        <p:nvSpPr>
          <p:cNvPr id="59" name="Freeform 58"/>
          <p:cNvSpPr/>
          <p:nvPr/>
        </p:nvSpPr>
        <p:spPr bwMode="auto">
          <a:xfrm>
            <a:off x="1247955" y="2362123"/>
            <a:ext cx="163902" cy="1105281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Freeform 59"/>
          <p:cNvSpPr/>
          <p:nvPr/>
        </p:nvSpPr>
        <p:spPr bwMode="auto">
          <a:xfrm>
            <a:off x="1247955" y="3805958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3797" y="3590514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2" name="Freeform 61"/>
          <p:cNvSpPr/>
          <p:nvPr/>
        </p:nvSpPr>
        <p:spPr bwMode="auto">
          <a:xfrm>
            <a:off x="1251320" y="4677379"/>
            <a:ext cx="160537" cy="636866"/>
          </a:xfrm>
          <a:custGeom>
            <a:avLst/>
            <a:gdLst>
              <a:gd name="connsiteX0" fmla="*/ 163902 w 163902"/>
              <a:gd name="connsiteY0" fmla="*/ 0 h 414068"/>
              <a:gd name="connsiteX1" fmla="*/ 0 w 163902"/>
              <a:gd name="connsiteY1" fmla="*/ 0 h 414068"/>
              <a:gd name="connsiteX2" fmla="*/ 0 w 163902"/>
              <a:gd name="connsiteY2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0" y="0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Freeform 62"/>
          <p:cNvSpPr/>
          <p:nvPr/>
        </p:nvSpPr>
        <p:spPr bwMode="auto">
          <a:xfrm>
            <a:off x="1251320" y="5529689"/>
            <a:ext cx="163902" cy="736787"/>
          </a:xfrm>
          <a:custGeom>
            <a:avLst/>
            <a:gdLst>
              <a:gd name="connsiteX0" fmla="*/ 0 w 172528"/>
              <a:gd name="connsiteY0" fmla="*/ 0 h 483079"/>
              <a:gd name="connsiteX1" fmla="*/ 0 w 172528"/>
              <a:gd name="connsiteY1" fmla="*/ 483079 h 483079"/>
              <a:gd name="connsiteX2" fmla="*/ 172528 w 172528"/>
              <a:gd name="connsiteY2" fmla="*/ 483079 h 48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2528" h="483079">
                <a:moveTo>
                  <a:pt x="0" y="0"/>
                </a:moveTo>
                <a:lnTo>
                  <a:pt x="0" y="483079"/>
                </a:lnTo>
                <a:lnTo>
                  <a:pt x="172528" y="483079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54741" y="5314245"/>
            <a:ext cx="4924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 4</a:t>
            </a:r>
            <a:endParaRPr lang="en-CA" sz="800" dirty="0" smtClean="0"/>
          </a:p>
        </p:txBody>
      </p:sp>
      <p:sp>
        <p:nvSpPr>
          <p:cNvPr id="65" name="Freeform 64"/>
          <p:cNvSpPr/>
          <p:nvPr/>
        </p:nvSpPr>
        <p:spPr bwMode="auto">
          <a:xfrm>
            <a:off x="5179509" y="2302326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6" name="Freeform 65"/>
          <p:cNvSpPr/>
          <p:nvPr/>
        </p:nvSpPr>
        <p:spPr bwMode="auto">
          <a:xfrm>
            <a:off x="5179509" y="3106103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928640" y="2890659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5</a:t>
            </a:r>
            <a:endParaRPr lang="en-CA" sz="800" dirty="0" smtClean="0"/>
          </a:p>
        </p:txBody>
      </p:sp>
      <p:sp>
        <p:nvSpPr>
          <p:cNvPr id="68" name="Freeform 67"/>
          <p:cNvSpPr/>
          <p:nvPr/>
        </p:nvSpPr>
        <p:spPr bwMode="auto">
          <a:xfrm>
            <a:off x="5185260" y="4677379"/>
            <a:ext cx="146649" cy="565585"/>
          </a:xfrm>
          <a:custGeom>
            <a:avLst/>
            <a:gdLst>
              <a:gd name="connsiteX0" fmla="*/ 0 w 146649"/>
              <a:gd name="connsiteY0" fmla="*/ 0 h 379562"/>
              <a:gd name="connsiteX1" fmla="*/ 146649 w 146649"/>
              <a:gd name="connsiteY1" fmla="*/ 0 h 379562"/>
              <a:gd name="connsiteX2" fmla="*/ 146649 w 146649"/>
              <a:gd name="connsiteY2" fmla="*/ 379562 h 379562"/>
              <a:gd name="connsiteX3" fmla="*/ 138023 w 146649"/>
              <a:gd name="connsiteY3" fmla="*/ 370936 h 379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6649" h="379562">
                <a:moveTo>
                  <a:pt x="0" y="0"/>
                </a:moveTo>
                <a:lnTo>
                  <a:pt x="146649" y="0"/>
                </a:lnTo>
                <a:lnTo>
                  <a:pt x="146649" y="379562"/>
                </a:lnTo>
                <a:lnTo>
                  <a:pt x="138023" y="370936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5185260" y="5481156"/>
            <a:ext cx="146649" cy="722604"/>
          </a:xfrm>
          <a:custGeom>
            <a:avLst/>
            <a:gdLst>
              <a:gd name="connsiteX0" fmla="*/ 163902 w 163902"/>
              <a:gd name="connsiteY0" fmla="*/ 0 h 414068"/>
              <a:gd name="connsiteX1" fmla="*/ 163902 w 163902"/>
              <a:gd name="connsiteY1" fmla="*/ 414068 h 414068"/>
              <a:gd name="connsiteX2" fmla="*/ 0 w 163902"/>
              <a:gd name="connsiteY2" fmla="*/ 414068 h 414068"/>
              <a:gd name="connsiteX3" fmla="*/ 0 w 163902"/>
              <a:gd name="connsiteY3" fmla="*/ 414068 h 414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902" h="414068">
                <a:moveTo>
                  <a:pt x="163902" y="0"/>
                </a:moveTo>
                <a:lnTo>
                  <a:pt x="163902" y="414068"/>
                </a:lnTo>
                <a:lnTo>
                  <a:pt x="0" y="414068"/>
                </a:lnTo>
                <a:lnTo>
                  <a:pt x="0" y="41406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179509" y="5265712"/>
            <a:ext cx="46679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State 4</a:t>
            </a:r>
            <a:endParaRPr lang="en-CA" sz="800" dirty="0" smtClean="0"/>
          </a:p>
        </p:txBody>
      </p:sp>
      <p:sp>
        <p:nvSpPr>
          <p:cNvPr id="43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65251</TotalTime>
  <Words>1875</Words>
  <Application>Microsoft Office PowerPoint</Application>
  <PresentationFormat>On-screen Show (4:3)</PresentationFormat>
  <Paragraphs>407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802-11-Submission</vt:lpstr>
      <vt:lpstr> TGai FILS Authentication Protocol and State Machine</vt:lpstr>
      <vt:lpstr>Abstract</vt:lpstr>
      <vt:lpstr>Conformance w/ TGai PAR &amp; 5C </vt:lpstr>
      <vt:lpstr>FILS Authentication Design</vt:lpstr>
      <vt:lpstr>What’s the main contributors of the Delay</vt:lpstr>
      <vt:lpstr>FILS System Design</vt:lpstr>
      <vt:lpstr>For Network A</vt:lpstr>
      <vt:lpstr>IEEE 802.11 TGai FILS Authentication  </vt:lpstr>
      <vt:lpstr>IEEE 802.11 TGai FILS Handshake  (Revising 802.11Revmb Section 4.10.3.2)</vt:lpstr>
      <vt:lpstr>Protocol Analysis</vt:lpstr>
      <vt:lpstr>For Network B</vt:lpstr>
      <vt:lpstr>What is Virtual Port</vt:lpstr>
      <vt:lpstr>IEEE 802.11 TGai FILS Authentication  with 4 way handshake </vt:lpstr>
      <vt:lpstr>IEEE 802.11 TGai FILS Handshake  (Option 1: With 4 Way handshake))</vt:lpstr>
      <vt:lpstr>Protocol Analysis</vt:lpstr>
      <vt:lpstr>Modified 802.11 FILS Authentication and Association State Machine</vt:lpstr>
      <vt:lpstr>Back Up</vt:lpstr>
      <vt:lpstr>The Security Model of RSNA</vt:lpstr>
      <vt:lpstr>802.1X-REV/D4.5</vt:lpstr>
      <vt:lpstr>Questions &amp; Comments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R00903747</cp:lastModifiedBy>
  <cp:revision>4461</cp:revision>
  <cp:lastPrinted>1998-02-10T13:28:06Z</cp:lastPrinted>
  <dcterms:created xsi:type="dcterms:W3CDTF">2011-07-17T04:42:17Z</dcterms:created>
  <dcterms:modified xsi:type="dcterms:W3CDTF">2012-11-06T18:32:35Z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(3)02fPBxpNSJTtn4gwoVd+M+Ft3yzQWHAorVh98dhL4UPLvzYkQR2IlJROoVH30J2AliRn2uiK
cdspj0vWMgOuRvOcgpO6TSH1bKjlTItOJnI4CLQ7p6a/F1Am86tyMC2uodJf22T6f/igXB6i
olAyqnzFz/E+JON8KQfqfsyfCQTCNa8ifCR/P2am4WxGjK9g5g+ZXVndPPDcIoKb7Jj7MC27
wBJBHUUw1L2QRbWk9oX+U</vt:lpwstr>
  </property>
  <property fmtid="{D5CDD505-2E9C-101B-9397-08002B2CF9AE}" pid="3" name="_ms_pID_7253431">
    <vt:lpwstr>Pu9qRzLIkJZM9kykQAqNZeQUeC4v/HjaQud3s0AqwsSTvIv9QPN
lCcTGjuicPozBwNTR3TwBR5fztUZf+8E7C+9po/uCZ9KWQgYfpYbxJFEVTcG4X68iSmSUcvU
RnRSSKgGTxDZnr94GO6yrwXY/BIs16ilWY6RkiEexfnrIT77LAx6DEC+Yhh9NiSdxOeB6ww4
Vw0rJk1/GwEB2HccIr0eyTvQTJxSJuDu6Sra44uJ1g</vt:lpwstr>
  </property>
  <property fmtid="{D5CDD505-2E9C-101B-9397-08002B2CF9AE}" pid="4" name="_ms_pID_7253432">
    <vt:lpwstr>tnZGtMmqbmP1cKuxyd2Vms1Saa21wn
6TM5JPbBJ5rC+QoGfsFEMrnE9mRzioBEdUn0KWah8hKnApoS42aAPzCP3yMLBUAH1HCV32av</vt:lpwstr>
  </property>
  <property fmtid="{D5CDD505-2E9C-101B-9397-08002B2CF9AE}" pid="5" name="sflag">
    <vt:lpwstr>1351626512</vt:lpwstr>
  </property>
</Properties>
</file>