
<file path=[Content_Types].xml><?xml version="1.0" encoding="utf-8"?>
<Types xmlns="http://schemas.openxmlformats.org/package/2006/content-types"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Default Extension="vml" ContentType="application/vnd.openxmlformats-officedocument.vmlDrawing"/>
  <Default Extension="doc" ContentType="application/msword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8"/>
  </p:notesMasterIdLst>
  <p:handoutMasterIdLst>
    <p:handoutMasterId r:id="rId19"/>
  </p:handoutMasterIdLst>
  <p:sldIdLst>
    <p:sldId id="256" r:id="rId5"/>
    <p:sldId id="257" r:id="rId6"/>
    <p:sldId id="262" r:id="rId7"/>
    <p:sldId id="265" r:id="rId8"/>
    <p:sldId id="346" r:id="rId9"/>
    <p:sldId id="332" r:id="rId10"/>
    <p:sldId id="367" r:id="rId11"/>
    <p:sldId id="365" r:id="rId12"/>
    <p:sldId id="368" r:id="rId13"/>
    <p:sldId id="370" r:id="rId14"/>
    <p:sldId id="316" r:id="rId15"/>
    <p:sldId id="317" r:id="rId16"/>
    <p:sldId id="292" r:id="rId17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wangxc" initials="w" lastIdx="5" clrIdx="0"/>
  <p:cmAuthor id="1" name="Berger-Admin, James (Rodney)" initials="BJ(" lastIdx="3" clrIdx="1"/>
  <p:cmAuthor id="2" name="Lei Wang" initials="LW" lastIdx="0" clrIdx="2"/>
  <p:cmAuthor id="3" name="olesenrl" initials="o" lastIdx="10" clrIdx="3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00FF"/>
    <a:srgbClr val="0080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620"/>
    <p:restoredTop sz="94660"/>
  </p:normalViewPr>
  <p:slideViewPr>
    <p:cSldViewPr>
      <p:cViewPr>
        <p:scale>
          <a:sx n="70" d="100"/>
          <a:sy n="70" d="100"/>
        </p:scale>
        <p:origin x="-300" y="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882"/>
    </p:cViewPr>
  </p:sorterViewPr>
  <p:notesViewPr>
    <p:cSldViewPr>
      <p:cViewPr varScale="1">
        <p:scale>
          <a:sx n="49" d="100"/>
          <a:sy n="49" d="100"/>
        </p:scale>
        <p:origin x="-2400" y="-102"/>
      </p:cViewPr>
      <p:guideLst>
        <p:guide orient="horz" pos="2880"/>
        <p:guide pos="2160"/>
      </p:guideLst>
    </p:cSldViewPr>
  </p:notesViewPr>
  <p:gridSpacing cx="39327138" cy="3932713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commentAuthors" Target="commentAuthor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11/4/2012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6072393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81969518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IDCC, HTC, KDDI R&amp;D, China Mobile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it-IT" smtClean="0"/>
              <a:t>IDCC, HTC, KDDI R&amp;D, China Mobile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November 2012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IDCC, HTC, KDDI R&amp;D, China Mobile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2012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IDCC, HTC, KDDI R&amp;D, China Mobile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2012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IDCC, HTC, KDDI R&amp;D, China Mobile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2012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IDCC, HTC, KDDI R&amp;D, China Mobile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2012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IDCC, HTC, KDDI R&amp;D, China Mobile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IDCC, HTC, KDDI R&amp;D, China Mobile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IDCC, HTC, KDDI R&amp;D, China Mobile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outline text format</a:t>
            </a:r>
          </a:p>
          <a:p>
            <a:pPr lvl="1"/>
            <a:r>
              <a:rPr lang="en-GB" dirty="0" smtClean="0"/>
              <a:t>Second Outline Level</a:t>
            </a:r>
          </a:p>
          <a:p>
            <a:pPr lvl="2"/>
            <a:r>
              <a:rPr lang="en-GB" dirty="0" smtClean="0"/>
              <a:t>Third Outline Level</a:t>
            </a:r>
          </a:p>
          <a:p>
            <a:pPr lvl="3"/>
            <a:r>
              <a:rPr lang="en-GB" dirty="0" smtClean="0"/>
              <a:t>Fourth Outline Level</a:t>
            </a:r>
          </a:p>
          <a:p>
            <a:pPr lvl="4"/>
            <a:r>
              <a:rPr lang="en-GB" dirty="0" smtClean="0"/>
              <a:t>Fifth Outline Level</a:t>
            </a:r>
          </a:p>
          <a:p>
            <a:pPr lvl="4"/>
            <a:r>
              <a:rPr lang="en-GB" dirty="0" smtClean="0"/>
              <a:t>Sixth Outline Level</a:t>
            </a:r>
          </a:p>
          <a:p>
            <a:pPr lvl="4"/>
            <a:r>
              <a:rPr lang="en-GB" dirty="0" smtClean="0"/>
              <a:t>Seventh Outline Level</a:t>
            </a:r>
          </a:p>
          <a:p>
            <a:pPr lvl="4"/>
            <a:r>
              <a:rPr lang="en-GB" dirty="0" smtClean="0"/>
              <a:t>Eighth Outline Level</a:t>
            </a:r>
          </a:p>
          <a:p>
            <a:pPr lvl="4"/>
            <a:r>
              <a:rPr lang="en-GB" dirty="0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November 2012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it-IT" smtClean="0"/>
              <a:t>IDCC, HTC, KDDI R&amp;D, China Mobile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6797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IEEE </a:t>
            </a:r>
            <a:r>
              <a:rPr lang="en-US" sz="1800" b="1" dirty="0" smtClean="0">
                <a:solidFill>
                  <a:schemeClr val="tx1"/>
                </a:solidFill>
              </a:rPr>
              <a:t>11-12-1272-00-00ai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smtClean="0"/>
              <a:t>November 2012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it-IT" dirty="0" smtClean="0"/>
              <a:t>IDCC, HTC, KDDI R&amp;D, China Mobile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571500" y="762000"/>
            <a:ext cx="8115300" cy="9525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800" dirty="0" smtClean="0"/>
              <a:t>BSS/Network Status Information for a Fast AP/Network Selection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2012-11-04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/>
        </p:nvGraphicFramePr>
        <p:xfrm>
          <a:off x="569913" y="2801938"/>
          <a:ext cx="7113587" cy="3373437"/>
        </p:xfrm>
        <a:graphic>
          <a:graphicData uri="http://schemas.openxmlformats.org/presentationml/2006/ole">
            <p:oleObj spid="_x0000_s3079" name="Document" r:id="rId4" imgW="9047401" imgH="4233998" progId="Word.Document.8">
              <p:embed/>
            </p:oleObj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609600" y="240030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November 2012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it-IT" smtClean="0"/>
              <a:t>IDCC, HTC, KDDI R&amp;D, China Mobile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F5D8E26B-7BCF-4D25-9C89-0168A6618F18}" type="slidenum">
              <a:rPr lang="en-GB" smtClean="0"/>
              <a:pPr/>
              <a:t>10</a:t>
            </a:fld>
            <a:endParaRPr lang="en-GB"/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685800" y="685800"/>
            <a:ext cx="7772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 algn="ctr" defTabSz="914400">
              <a:buClrTx/>
              <a:buSzTx/>
              <a:defRPr/>
            </a:pPr>
            <a:r>
              <a:rPr kumimoji="0" 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Backhaul </a:t>
            </a:r>
            <a:r>
              <a:rPr kumimoji="0" lang="en-US" sz="2800" b="1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Link Status IE</a:t>
            </a:r>
            <a:endParaRPr kumimoji="0" lang="en-US" sz="2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j-ea"/>
              <a:cs typeface="+mj-cs"/>
            </a:endParaRPr>
          </a:p>
        </p:txBody>
      </p:sp>
      <p:graphicFrame>
        <p:nvGraphicFramePr>
          <p:cNvPr id="9" name="表 6"/>
          <p:cNvGraphicFramePr>
            <a:graphicFrameLocks noGrp="1"/>
          </p:cNvGraphicFramePr>
          <p:nvPr/>
        </p:nvGraphicFramePr>
        <p:xfrm>
          <a:off x="609600" y="1652587"/>
          <a:ext cx="5715000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38200"/>
                <a:gridCol w="914400"/>
                <a:gridCol w="990600"/>
                <a:gridCol w="990600"/>
                <a:gridCol w="990600"/>
                <a:gridCol w="9906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Element ID</a:t>
                      </a:r>
                      <a:endParaRPr kumimoji="1" lang="ja-JP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Length</a:t>
                      </a:r>
                      <a:endParaRPr kumimoji="1" lang="ja-JP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Backhaul Link</a:t>
                      </a:r>
                    </a:p>
                    <a:p>
                      <a:pPr algn="ctr"/>
                      <a:r>
                        <a:rPr kumimoji="1" lang="en-US" altLang="ja-JP" sz="1400" dirty="0" smtClean="0"/>
                        <a:t>Info</a:t>
                      </a:r>
                      <a:endParaRPr kumimoji="1" lang="ja-JP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DL Rate</a:t>
                      </a:r>
                      <a:endParaRPr kumimoji="1" lang="ja-JP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UL Rate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DL/UL Load</a:t>
                      </a:r>
                      <a:endParaRPr kumimoji="1" lang="ja-JP" altLang="en-US" sz="140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10" name="テキスト ボックス 7"/>
          <p:cNvSpPr txBox="1">
            <a:spLocks noChangeArrowheads="1"/>
          </p:cNvSpPr>
          <p:nvPr/>
        </p:nvSpPr>
        <p:spPr bwMode="auto">
          <a:xfrm>
            <a:off x="207962" y="2436812"/>
            <a:ext cx="847725" cy="306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ja-JP" sz="1400" dirty="0">
                <a:solidFill>
                  <a:schemeClr val="tx1"/>
                </a:solidFill>
              </a:rPr>
              <a:t>Octets:</a:t>
            </a:r>
            <a:endParaRPr lang="ja-JP" altLang="en-US" sz="1400">
              <a:solidFill>
                <a:schemeClr val="tx1"/>
              </a:solidFill>
            </a:endParaRPr>
          </a:p>
        </p:txBody>
      </p:sp>
      <p:graphicFrame>
        <p:nvGraphicFramePr>
          <p:cNvPr id="15" name="表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137519897"/>
              </p:ext>
            </p:extLst>
          </p:nvPr>
        </p:nvGraphicFramePr>
        <p:xfrm>
          <a:off x="865188" y="2971800"/>
          <a:ext cx="2792412" cy="5181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22728"/>
                <a:gridCol w="1369684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</a:rPr>
                        <a:t>Link</a:t>
                      </a:r>
                    </a:p>
                    <a:p>
                      <a:pPr algn="ctr"/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</a:rPr>
                        <a:t>Status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</a:rPr>
                        <a:t>Reserved</a:t>
                      </a:r>
                    </a:p>
                  </a:txBody>
                  <a:tcPr anchor="ctr"/>
                </a:tc>
              </a:tr>
            </a:tbl>
          </a:graphicData>
        </a:graphic>
      </p:graphicFrame>
      <p:cxnSp>
        <p:nvCxnSpPr>
          <p:cNvPr id="16" name="直線コネクタ 15"/>
          <p:cNvCxnSpPr>
            <a:cxnSpLocks noChangeShapeType="1"/>
          </p:cNvCxnSpPr>
          <p:nvPr/>
        </p:nvCxnSpPr>
        <p:spPr bwMode="auto">
          <a:xfrm flipH="1">
            <a:off x="865188" y="2384424"/>
            <a:ext cx="1497012" cy="587377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/>
          </a:ln>
        </p:spPr>
      </p:cxnSp>
      <p:cxnSp>
        <p:nvCxnSpPr>
          <p:cNvPr id="17" name="直線コネクタ 17"/>
          <p:cNvCxnSpPr>
            <a:cxnSpLocks noChangeShapeType="1"/>
          </p:cNvCxnSpPr>
          <p:nvPr/>
        </p:nvCxnSpPr>
        <p:spPr bwMode="auto">
          <a:xfrm>
            <a:off x="3343040" y="2400300"/>
            <a:ext cx="304801" cy="533399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/>
          </a:ln>
        </p:spPr>
      </p:cxnSp>
      <p:sp>
        <p:nvSpPr>
          <p:cNvPr id="18" name="テキスト ボックス 18"/>
          <p:cNvSpPr txBox="1">
            <a:spLocks noChangeArrowheads="1"/>
          </p:cNvSpPr>
          <p:nvPr/>
        </p:nvSpPr>
        <p:spPr bwMode="auto">
          <a:xfrm>
            <a:off x="300037" y="3543480"/>
            <a:ext cx="88106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ja-JP" sz="1400" dirty="0">
                <a:solidFill>
                  <a:schemeClr val="tx1"/>
                </a:solidFill>
              </a:rPr>
              <a:t>Bits:</a:t>
            </a:r>
            <a:endParaRPr lang="ja-JP" altLang="en-US" sz="1400" dirty="0">
              <a:solidFill>
                <a:schemeClr val="tx1"/>
              </a:solidFill>
            </a:endParaRPr>
          </a:p>
        </p:txBody>
      </p:sp>
      <p:graphicFrame>
        <p:nvGraphicFramePr>
          <p:cNvPr id="22" name="表 22"/>
          <p:cNvGraphicFramePr>
            <a:graphicFrameLocks noGrp="1"/>
          </p:cNvGraphicFramePr>
          <p:nvPr/>
        </p:nvGraphicFramePr>
        <p:xfrm>
          <a:off x="692572" y="4419600"/>
          <a:ext cx="2736428" cy="182880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868780"/>
                <a:gridCol w="867648"/>
              </a:tblGrid>
              <a:tr h="33528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 smtClean="0">
                          <a:solidFill>
                            <a:schemeClr val="tx1"/>
                          </a:solidFill>
                        </a:rPr>
                        <a:t>Meaning</a:t>
                      </a:r>
                      <a:endParaRPr kumimoji="1" lang="ja-JP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 smtClean="0">
                          <a:solidFill>
                            <a:schemeClr val="tx1"/>
                          </a:solidFill>
                        </a:rPr>
                        <a:t>Value</a:t>
                      </a:r>
                      <a:endParaRPr kumimoji="1" lang="ja-JP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35280">
                <a:tc>
                  <a:txBody>
                    <a:bodyPr/>
                    <a:lstStyle/>
                    <a:p>
                      <a:r>
                        <a:rPr kumimoji="1" lang="en-US" altLang="ja-JP" sz="1800" dirty="0" smtClean="0">
                          <a:solidFill>
                            <a:schemeClr val="tx1"/>
                          </a:solidFill>
                        </a:rPr>
                        <a:t>Link Down</a:t>
                      </a:r>
                      <a:endParaRPr kumimoji="1" lang="ja-JP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 smtClean="0">
                          <a:solidFill>
                            <a:schemeClr val="tx1"/>
                          </a:solidFill>
                        </a:rPr>
                        <a:t>0b00</a:t>
                      </a:r>
                      <a:endParaRPr kumimoji="1" lang="ja-JP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35280">
                <a:tc>
                  <a:txBody>
                    <a:bodyPr/>
                    <a:lstStyle/>
                    <a:p>
                      <a:r>
                        <a:rPr kumimoji="1" lang="en-US" altLang="ja-JP" sz="1800" dirty="0" smtClean="0">
                          <a:solidFill>
                            <a:schemeClr val="tx1"/>
                          </a:solidFill>
                        </a:rPr>
                        <a:t>Link up</a:t>
                      </a:r>
                      <a:endParaRPr kumimoji="1" lang="ja-JP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 smtClean="0">
                          <a:solidFill>
                            <a:schemeClr val="tx1"/>
                          </a:solidFill>
                        </a:rPr>
                        <a:t>0b01</a:t>
                      </a:r>
                      <a:endParaRPr kumimoji="1" lang="ja-JP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35280">
                <a:tc>
                  <a:txBody>
                    <a:bodyPr/>
                    <a:lstStyle/>
                    <a:p>
                      <a:r>
                        <a:rPr kumimoji="1" lang="en-US" altLang="ja-JP" sz="1800" dirty="0" smtClean="0">
                          <a:solidFill>
                            <a:schemeClr val="tx1"/>
                          </a:solidFill>
                        </a:rPr>
                        <a:t>Link under test</a:t>
                      </a:r>
                      <a:endParaRPr kumimoji="1" lang="ja-JP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 smtClean="0">
                          <a:solidFill>
                            <a:schemeClr val="tx1"/>
                          </a:solidFill>
                        </a:rPr>
                        <a:t>0b10</a:t>
                      </a:r>
                      <a:endParaRPr kumimoji="1" lang="ja-JP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35280">
                <a:tc>
                  <a:txBody>
                    <a:bodyPr/>
                    <a:lstStyle/>
                    <a:p>
                      <a:r>
                        <a:rPr kumimoji="1" lang="en-US" altLang="ja-JP" sz="1800" dirty="0" smtClean="0">
                          <a:solidFill>
                            <a:schemeClr val="tx1"/>
                          </a:solidFill>
                        </a:rPr>
                        <a:t>Link</a:t>
                      </a:r>
                      <a:r>
                        <a:rPr kumimoji="1" lang="en-US" altLang="ja-JP" sz="1800" baseline="0" dirty="0" smtClean="0">
                          <a:solidFill>
                            <a:schemeClr val="tx1"/>
                          </a:solidFill>
                        </a:rPr>
                        <a:t> Full</a:t>
                      </a:r>
                      <a:endParaRPr kumimoji="1" lang="ja-JP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 smtClean="0">
                          <a:solidFill>
                            <a:schemeClr val="tx1"/>
                          </a:solidFill>
                        </a:rPr>
                        <a:t>0b11</a:t>
                      </a:r>
                      <a:endParaRPr kumimoji="1" lang="ja-JP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cxnSp>
        <p:nvCxnSpPr>
          <p:cNvPr id="28" name="Straight Arrow Connector 27"/>
          <p:cNvCxnSpPr/>
          <p:nvPr/>
        </p:nvCxnSpPr>
        <p:spPr>
          <a:xfrm rot="16200000" flipH="1">
            <a:off x="664370" y="4017169"/>
            <a:ext cx="560387" cy="1587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Rectangle 28"/>
          <p:cNvSpPr/>
          <p:nvPr/>
        </p:nvSpPr>
        <p:spPr>
          <a:xfrm>
            <a:off x="4343400" y="4343400"/>
            <a:ext cx="438150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31775" indent="-231775">
              <a:buFont typeface="Arial" pitchFamily="34" charset="0"/>
              <a:buChar char="•"/>
            </a:pPr>
            <a:r>
              <a:rPr lang="en-US" sz="1600" b="1" dirty="0" smtClean="0">
                <a:solidFill>
                  <a:schemeClr val="tx1"/>
                </a:solidFill>
              </a:rPr>
              <a:t>DL / UL  Rate</a:t>
            </a:r>
            <a:r>
              <a:rPr lang="en-US" sz="1600" dirty="0" smtClean="0">
                <a:solidFill>
                  <a:schemeClr val="tx1"/>
                </a:solidFill>
              </a:rPr>
              <a:t>: in unit of 100 kilobits per second</a:t>
            </a:r>
          </a:p>
          <a:p>
            <a:pPr marL="231775" indent="-231775">
              <a:buFont typeface="Arial" pitchFamily="34" charset="0"/>
              <a:buChar char="•"/>
            </a:pPr>
            <a:r>
              <a:rPr lang="en-US" sz="1600" b="1" dirty="0" smtClean="0">
                <a:solidFill>
                  <a:schemeClr val="tx1"/>
                </a:solidFill>
              </a:rPr>
              <a:t>DL / UL Load</a:t>
            </a:r>
            <a:r>
              <a:rPr lang="en-US" sz="1600" dirty="0" smtClean="0">
                <a:solidFill>
                  <a:schemeClr val="tx1"/>
                </a:solidFill>
              </a:rPr>
              <a:t>: </a:t>
            </a:r>
          </a:p>
          <a:p>
            <a:pPr marL="469900" lvl="1" indent="-231775">
              <a:buFont typeface="Wingdings" pitchFamily="2" charset="2"/>
              <a:buChar char="§"/>
            </a:pPr>
            <a:r>
              <a:rPr lang="en-US" sz="1600" dirty="0" smtClean="0">
                <a:solidFill>
                  <a:schemeClr val="tx1"/>
                </a:solidFill>
              </a:rPr>
              <a:t>0b0000 to 0b1010: load  in percentage, at a step of 10%;</a:t>
            </a:r>
          </a:p>
          <a:p>
            <a:pPr marL="469900" lvl="1" indent="-231775">
              <a:buFont typeface="Wingdings" pitchFamily="2" charset="2"/>
              <a:buChar char="§"/>
            </a:pPr>
            <a:r>
              <a:rPr lang="en-US" sz="1600" dirty="0" smtClean="0">
                <a:solidFill>
                  <a:schemeClr val="tx1"/>
                </a:solidFill>
              </a:rPr>
              <a:t>0b1011 to 0b1110: reserved</a:t>
            </a:r>
          </a:p>
          <a:p>
            <a:pPr marL="469900" lvl="1" indent="-231775">
              <a:buFont typeface="Wingdings" pitchFamily="2" charset="2"/>
              <a:buChar char="§"/>
            </a:pPr>
            <a:r>
              <a:rPr lang="en-US" sz="1600" dirty="0" smtClean="0">
                <a:solidFill>
                  <a:schemeClr val="tx1"/>
                </a:solidFill>
              </a:rPr>
              <a:t>0b1111: load info not available.</a:t>
            </a:r>
          </a:p>
        </p:txBody>
      </p:sp>
      <p:graphicFrame>
        <p:nvGraphicFramePr>
          <p:cNvPr id="31" name="表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393430703"/>
              </p:ext>
            </p:extLst>
          </p:nvPr>
        </p:nvGraphicFramePr>
        <p:xfrm>
          <a:off x="4852987" y="2971801"/>
          <a:ext cx="3071813" cy="5181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65082"/>
                <a:gridCol w="1506731"/>
              </a:tblGrid>
              <a:tr h="49530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</a:rPr>
                        <a:t>DL Load</a:t>
                      </a:r>
                    </a:p>
                    <a:p>
                      <a:pPr algn="ctr"/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</a:rPr>
                        <a:t>(4 bits)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</a:rPr>
                        <a:t>UL Load</a:t>
                      </a:r>
                    </a:p>
                    <a:p>
                      <a:pPr algn="ctr"/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</a:rPr>
                        <a:t>(4 bits)</a:t>
                      </a: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32" name="テキスト ボックス 18"/>
          <p:cNvSpPr txBox="1">
            <a:spLocks noChangeArrowheads="1"/>
          </p:cNvSpPr>
          <p:nvPr/>
        </p:nvSpPr>
        <p:spPr bwMode="auto">
          <a:xfrm>
            <a:off x="4451349" y="3506189"/>
            <a:ext cx="55403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ja-JP" sz="1400" dirty="0">
                <a:solidFill>
                  <a:schemeClr val="tx1"/>
                </a:solidFill>
              </a:rPr>
              <a:t>Bits:</a:t>
            </a:r>
            <a:endParaRPr lang="ja-JP" altLang="en-US" sz="1400" dirty="0">
              <a:solidFill>
                <a:schemeClr val="tx1"/>
              </a:solidFill>
            </a:endParaRPr>
          </a:p>
        </p:txBody>
      </p:sp>
      <p:cxnSp>
        <p:nvCxnSpPr>
          <p:cNvPr id="35" name="直線コネクタ 17"/>
          <p:cNvCxnSpPr>
            <a:cxnSpLocks noChangeShapeType="1"/>
          </p:cNvCxnSpPr>
          <p:nvPr/>
        </p:nvCxnSpPr>
        <p:spPr bwMode="auto">
          <a:xfrm>
            <a:off x="6338630" y="2384424"/>
            <a:ext cx="1586170" cy="587377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/>
          </a:ln>
        </p:spPr>
      </p:cxnSp>
      <p:cxnSp>
        <p:nvCxnSpPr>
          <p:cNvPr id="37" name="直線コネクタ 17"/>
          <p:cNvCxnSpPr>
            <a:cxnSpLocks noChangeShapeType="1"/>
          </p:cNvCxnSpPr>
          <p:nvPr/>
        </p:nvCxnSpPr>
        <p:spPr bwMode="auto">
          <a:xfrm flipH="1">
            <a:off x="4876801" y="2384426"/>
            <a:ext cx="457202" cy="587375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/>
          </a:ln>
        </p:spPr>
      </p:cxnSp>
      <p:graphicFrame>
        <p:nvGraphicFramePr>
          <p:cNvPr id="36" name="表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770903943"/>
              </p:ext>
            </p:extLst>
          </p:nvPr>
        </p:nvGraphicFramePr>
        <p:xfrm>
          <a:off x="623630" y="2430470"/>
          <a:ext cx="5715000" cy="370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38200"/>
                <a:gridCol w="914400"/>
                <a:gridCol w="990600"/>
                <a:gridCol w="990600"/>
                <a:gridCol w="990600"/>
                <a:gridCol w="9906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1</a:t>
                      </a:r>
                      <a:endParaRPr kumimoji="1" lang="ja-JP" altLang="en-US" sz="140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1</a:t>
                      </a:r>
                      <a:endParaRPr kumimoji="1" lang="ja-JP" altLang="en-US" sz="140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1</a:t>
                      </a:r>
                      <a:endParaRPr kumimoji="1" lang="ja-JP" altLang="en-US" sz="140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2</a:t>
                      </a:r>
                      <a:endParaRPr kumimoji="1" lang="ja-JP" altLang="en-US" sz="140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2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1</a:t>
                      </a:r>
                      <a:endParaRPr kumimoji="1" lang="ja-JP" altLang="en-US" sz="140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graphicFrame>
        <p:nvGraphicFramePr>
          <p:cNvPr id="38" name="表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867260259"/>
              </p:ext>
            </p:extLst>
          </p:nvPr>
        </p:nvGraphicFramePr>
        <p:xfrm>
          <a:off x="865188" y="3509191"/>
          <a:ext cx="2792412" cy="370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22728"/>
                <a:gridCol w="1369684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</a:rPr>
                        <a:t>B0 - B1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</a:rPr>
                        <a:t>B2 - B7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graphicFrame>
        <p:nvGraphicFramePr>
          <p:cNvPr id="40" name="表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999485307"/>
              </p:ext>
            </p:extLst>
          </p:nvPr>
        </p:nvGraphicFramePr>
        <p:xfrm>
          <a:off x="4848636" y="3483498"/>
          <a:ext cx="3117596" cy="370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88408"/>
                <a:gridCol w="152918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</a:rPr>
                        <a:t>B0 – B3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</a:rPr>
                        <a:t>B4 - B7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7770813" cy="533400"/>
          </a:xfrm>
        </p:spPr>
        <p:txBody>
          <a:bodyPr/>
          <a:lstStyle/>
          <a:p>
            <a:pPr lvl="0"/>
            <a:r>
              <a:rPr lang="en-US" sz="2400" dirty="0" smtClean="0"/>
              <a:t>Straw Polls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343900" cy="5143500"/>
          </a:xfrm>
        </p:spPr>
        <p:txBody>
          <a:bodyPr>
            <a:normAutofit/>
          </a:bodyPr>
          <a:lstStyle/>
          <a:p>
            <a:pPr marL="1541463" indent="-1541463">
              <a:spcAft>
                <a:spcPts val="600"/>
              </a:spcAft>
            </a:pPr>
            <a:r>
              <a:rPr lang="en-US" sz="2000" dirty="0" smtClean="0">
                <a:solidFill>
                  <a:schemeClr val="tx1"/>
                </a:solidFill>
              </a:rPr>
              <a:t>Straw-Poll-1: Do you support that 11ai-capable BSS/AP shall include the BSS Load IE, as defined in Subsection 8.4.2.30 in 802.11-2012 spec,  in the Beacon / Probe Response frame?</a:t>
            </a:r>
            <a:endParaRPr lang="en-US" u="sng" dirty="0" smtClean="0">
              <a:solidFill>
                <a:srgbClr val="0000FF"/>
              </a:solidFill>
            </a:endParaRPr>
          </a:p>
          <a:p>
            <a:pPr>
              <a:spcAft>
                <a:spcPts val="600"/>
              </a:spcAft>
            </a:pPr>
            <a:endParaRPr lang="en-US" sz="2000" dirty="0" smtClean="0">
              <a:solidFill>
                <a:schemeClr val="tx1"/>
              </a:solidFill>
            </a:endParaRPr>
          </a:p>
          <a:p>
            <a:pPr>
              <a:spcAft>
                <a:spcPts val="600"/>
              </a:spcAft>
            </a:pPr>
            <a:endParaRPr lang="en-US" sz="2000" dirty="0" smtClean="0">
              <a:solidFill>
                <a:schemeClr val="tx1"/>
              </a:solidFill>
            </a:endParaRPr>
          </a:p>
          <a:p>
            <a:pPr>
              <a:spcAft>
                <a:spcPts val="600"/>
              </a:spcAft>
            </a:pPr>
            <a:endParaRPr lang="en-US" sz="2000" dirty="0" smtClean="0">
              <a:solidFill>
                <a:schemeClr val="tx1"/>
              </a:solidFill>
            </a:endParaRPr>
          </a:p>
          <a:p>
            <a:pPr>
              <a:spcAft>
                <a:spcPts val="600"/>
              </a:spcAft>
            </a:pPr>
            <a:r>
              <a:rPr lang="en-US" sz="2000" dirty="0" smtClean="0">
                <a:solidFill>
                  <a:schemeClr val="tx1"/>
                </a:solidFill>
              </a:rPr>
              <a:t> </a:t>
            </a:r>
          </a:p>
          <a:p>
            <a:pPr>
              <a:spcAft>
                <a:spcPts val="600"/>
              </a:spcAft>
            </a:pPr>
            <a:r>
              <a:rPr lang="en-US" sz="2000" dirty="0" smtClean="0">
                <a:solidFill>
                  <a:schemeClr val="tx1"/>
                </a:solidFill>
              </a:rPr>
              <a:t>Result    </a:t>
            </a:r>
            <a:r>
              <a:rPr lang="en-US" sz="2000" u="sng" dirty="0" smtClean="0">
                <a:solidFill>
                  <a:schemeClr val="tx1"/>
                </a:solidFill>
              </a:rPr>
              <a:t>Yes                </a:t>
            </a:r>
            <a:r>
              <a:rPr lang="en-US" sz="2000" dirty="0" smtClean="0">
                <a:solidFill>
                  <a:schemeClr val="tx1"/>
                </a:solidFill>
              </a:rPr>
              <a:t>    </a:t>
            </a:r>
            <a:r>
              <a:rPr lang="en-US" sz="2000" u="sng" dirty="0" smtClean="0">
                <a:solidFill>
                  <a:schemeClr val="tx1"/>
                </a:solidFill>
              </a:rPr>
              <a:t>No               </a:t>
            </a:r>
            <a:r>
              <a:rPr lang="en-US" sz="2000" dirty="0" smtClean="0">
                <a:solidFill>
                  <a:schemeClr val="tx1"/>
                </a:solidFill>
              </a:rPr>
              <a:t>      </a:t>
            </a:r>
            <a:r>
              <a:rPr lang="en-US" sz="2000" u="sng" dirty="0" smtClean="0">
                <a:solidFill>
                  <a:schemeClr val="tx1"/>
                </a:solidFill>
              </a:rPr>
              <a:t>Abstain</a:t>
            </a:r>
            <a:r>
              <a:rPr lang="en-US" sz="2000" dirty="0" smtClean="0">
                <a:solidFill>
                  <a:schemeClr val="tx1"/>
                </a:solidFill>
              </a:rPr>
              <a:t>_______________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it-IT" smtClean="0"/>
              <a:t>IDCC, HTC, KDDI R&amp;D, China Mobile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2012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7770813" cy="533400"/>
          </a:xfrm>
        </p:spPr>
        <p:txBody>
          <a:bodyPr/>
          <a:lstStyle/>
          <a:p>
            <a:pPr lvl="0"/>
            <a:r>
              <a:rPr lang="en-US" sz="2400" dirty="0" smtClean="0"/>
              <a:t>Straw Polls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343900" cy="5143500"/>
          </a:xfrm>
        </p:spPr>
        <p:txBody>
          <a:bodyPr>
            <a:normAutofit/>
          </a:bodyPr>
          <a:lstStyle/>
          <a:p>
            <a:pPr marL="1541463" indent="-1541463">
              <a:spcAft>
                <a:spcPts val="600"/>
              </a:spcAft>
            </a:pPr>
            <a:r>
              <a:rPr lang="en-US" sz="2000" dirty="0" smtClean="0">
                <a:solidFill>
                  <a:schemeClr val="tx1"/>
                </a:solidFill>
              </a:rPr>
              <a:t>Straw-Poll-2: Do you support introducing the </a:t>
            </a:r>
            <a:r>
              <a:rPr lang="en-US" sz="2000" dirty="0" smtClean="0">
                <a:solidFill>
                  <a:schemeClr val="tx1"/>
                </a:solidFill>
              </a:rPr>
              <a:t>Backhaul Link </a:t>
            </a:r>
            <a:r>
              <a:rPr lang="en-US" sz="2000" dirty="0" smtClean="0">
                <a:solidFill>
                  <a:schemeClr val="tx1"/>
                </a:solidFill>
              </a:rPr>
              <a:t>Status Element as proposed on Slide 10 in this contribution, to the Beacon / Probe Response for the 11ai-capable AP?</a:t>
            </a:r>
          </a:p>
          <a:p>
            <a:pPr marL="1541463" indent="-339725">
              <a:spcAft>
                <a:spcPts val="600"/>
              </a:spcAft>
              <a:buFont typeface="Arial" pitchFamily="34" charset="0"/>
              <a:buChar char="•"/>
            </a:pPr>
            <a:endParaRPr lang="en-US" u="sng" dirty="0" smtClean="0">
              <a:solidFill>
                <a:srgbClr val="0000FF"/>
              </a:solidFill>
            </a:endParaRPr>
          </a:p>
          <a:p>
            <a:pPr>
              <a:spcAft>
                <a:spcPts val="600"/>
              </a:spcAft>
            </a:pPr>
            <a:endParaRPr lang="en-US" sz="2000" dirty="0" smtClean="0">
              <a:solidFill>
                <a:schemeClr val="tx1"/>
              </a:solidFill>
            </a:endParaRPr>
          </a:p>
          <a:p>
            <a:pPr>
              <a:spcAft>
                <a:spcPts val="600"/>
              </a:spcAft>
            </a:pPr>
            <a:r>
              <a:rPr lang="en-US" sz="2000" dirty="0" smtClean="0">
                <a:solidFill>
                  <a:schemeClr val="tx1"/>
                </a:solidFill>
              </a:rPr>
              <a:t> </a:t>
            </a:r>
          </a:p>
          <a:p>
            <a:pPr>
              <a:spcAft>
                <a:spcPts val="600"/>
              </a:spcAft>
            </a:pPr>
            <a:r>
              <a:rPr lang="en-US" sz="2000" dirty="0" smtClean="0">
                <a:solidFill>
                  <a:schemeClr val="tx1"/>
                </a:solidFill>
              </a:rPr>
              <a:t>Result    </a:t>
            </a:r>
            <a:r>
              <a:rPr lang="en-US" sz="2000" u="sng" dirty="0" smtClean="0">
                <a:solidFill>
                  <a:schemeClr val="tx1"/>
                </a:solidFill>
              </a:rPr>
              <a:t>Yes                </a:t>
            </a:r>
            <a:r>
              <a:rPr lang="en-US" sz="2000" dirty="0" smtClean="0">
                <a:solidFill>
                  <a:schemeClr val="tx1"/>
                </a:solidFill>
              </a:rPr>
              <a:t>    </a:t>
            </a:r>
            <a:r>
              <a:rPr lang="en-US" sz="2000" u="sng" dirty="0" smtClean="0">
                <a:solidFill>
                  <a:schemeClr val="tx1"/>
                </a:solidFill>
              </a:rPr>
              <a:t>No               </a:t>
            </a:r>
            <a:r>
              <a:rPr lang="en-US" sz="2000" dirty="0" smtClean="0">
                <a:solidFill>
                  <a:schemeClr val="tx1"/>
                </a:solidFill>
              </a:rPr>
              <a:t>      </a:t>
            </a:r>
            <a:r>
              <a:rPr lang="en-US" sz="2000" u="sng" dirty="0" smtClean="0">
                <a:solidFill>
                  <a:schemeClr val="tx1"/>
                </a:solidFill>
              </a:rPr>
              <a:t>Abstain</a:t>
            </a:r>
            <a:r>
              <a:rPr lang="en-US" sz="2000" dirty="0" smtClean="0">
                <a:solidFill>
                  <a:schemeClr val="tx1"/>
                </a:solidFill>
              </a:rPr>
              <a:t>_______________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it-IT" smtClean="0"/>
              <a:t>IDCC, HTC, KDDI R&amp;D, China Mobile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2012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November 2012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it-IT" smtClean="0"/>
              <a:t>IDCC, HTC, KDDI R&amp;D, China Mobile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F5D8E26B-7BCF-4D25-9C89-0168A6618F18}" type="slidenum">
              <a:rPr lang="en-GB" smtClean="0"/>
              <a:pPr/>
              <a:t>13</a:t>
            </a:fld>
            <a:endParaRPr lang="en-GB"/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685800" y="685800"/>
            <a:ext cx="7772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References:</a:t>
            </a:r>
            <a:endParaRPr kumimoji="0" lang="en-US" sz="3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j-ea"/>
              <a:cs typeface="+mj-cs"/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419100" y="1333500"/>
            <a:ext cx="8077200" cy="4991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rmAutofit/>
          </a:bodyPr>
          <a:lstStyle/>
          <a:p>
            <a:pPr marL="342900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Char char="•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IEEE Std 802.11™-2012</a:t>
            </a:r>
            <a:endParaRPr kumimoji="0" lang="en-US" b="1" i="0" u="none" strike="noStrike" kern="0" cap="none" spc="0" normalizeH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342900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Char char="•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11-12-0151-13-00ai-proposed-specification-framework-for-tgai</a:t>
            </a:r>
          </a:p>
          <a:p>
            <a:pPr marL="342900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Char char="•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11-11-1565-00-00ai-ap-status-broadcast</a:t>
            </a:r>
          </a:p>
          <a:p>
            <a:pPr marL="342900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Char char="•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11-12-0545-01-00ai-access-control-mechanism-for-fils</a:t>
            </a:r>
          </a:p>
          <a:p>
            <a:pPr marL="342900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Char char="•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11-12-1051-02-00ai-multi-channel-information-for-ap-discovery</a:t>
            </a:r>
          </a:p>
          <a:p>
            <a:pPr marL="342900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Char char="•"/>
              <a:defRPr/>
            </a:pPr>
            <a:endParaRPr lang="en-US" b="1" kern="0" dirty="0" smtClean="0">
              <a:solidFill>
                <a:srgbClr val="000000"/>
              </a:solidFill>
              <a:latin typeface="Times New Roman"/>
              <a:ea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smtClean="0"/>
              <a:t>November 2012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it-IT" smtClean="0"/>
              <a:t>IDCC, HTC, KDDI R&amp;D, China Mobile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419600"/>
          </a:xfrm>
          <a:ln/>
        </p:spPr>
        <p:txBody>
          <a:bodyPr>
            <a:normAutofit/>
          </a:bodyPr>
          <a:lstStyle/>
          <a:p>
            <a:pPr marL="0" indent="0" algn="just"/>
            <a:r>
              <a:rPr lang="en-US" dirty="0" smtClean="0"/>
              <a:t>This document provides further details for a feature described in Subsection 6.3.4 in the 802.11ai SFD (Specification Framework Document), 12/0151r13, for a fast AP/Network selection.</a:t>
            </a:r>
          </a:p>
          <a:p>
            <a:pPr marL="0" indent="0" algn="just"/>
            <a:endParaRPr lang="en-US" dirty="0" smtClean="0"/>
          </a:p>
          <a:p>
            <a:pPr marL="0" indent="0" algn="just"/>
            <a:r>
              <a:rPr lang="en-US" dirty="0" smtClean="0"/>
              <a:t>This contribution also provides supporting materials to the detailed text proposal for the </a:t>
            </a:r>
            <a:r>
              <a:rPr lang="en-US" dirty="0" err="1" smtClean="0"/>
              <a:t>TGai</a:t>
            </a:r>
            <a:r>
              <a:rPr lang="en-US" dirty="0" smtClean="0"/>
              <a:t> draft Specification document, as proposed in Contribution 12/1271.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November 2012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600700" y="6477000"/>
            <a:ext cx="2941638" cy="179388"/>
          </a:xfrm>
        </p:spPr>
        <p:txBody>
          <a:bodyPr/>
          <a:lstStyle/>
          <a:p>
            <a:r>
              <a:rPr lang="it-IT" smtClean="0"/>
              <a:t>IDCC, HTC, KDDI R&amp;D, China Mobile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/>
          </a:p>
        </p:txBody>
      </p:sp>
      <p:sp>
        <p:nvSpPr>
          <p:cNvPr id="7" name="Titel 1"/>
          <p:cNvSpPr txBox="1">
            <a:spLocks/>
          </p:cNvSpPr>
          <p:nvPr/>
        </p:nvSpPr>
        <p:spPr bwMode="auto">
          <a:xfrm>
            <a:off x="647700" y="685800"/>
            <a:ext cx="7772400" cy="1066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0" 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Conformance w/ </a:t>
            </a:r>
            <a:r>
              <a:rPr kumimoji="0" lang="en-US" sz="32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TGai</a:t>
            </a:r>
            <a:r>
              <a:rPr kumimoji="0" 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PAR &amp; 5C </a:t>
            </a:r>
            <a:endParaRPr kumimoji="0" lang="en-US" sz="3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8" name="Tabelle 6"/>
          <p:cNvGraphicFramePr>
            <a:graphicFrameLocks noGrp="1"/>
          </p:cNvGraphicFramePr>
          <p:nvPr/>
        </p:nvGraphicFramePr>
        <p:xfrm>
          <a:off x="762000" y="1600200"/>
          <a:ext cx="7924800" cy="40767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63216"/>
                <a:gridCol w="1961584"/>
              </a:tblGrid>
              <a:tr h="455742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Conformance Question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Response</a:t>
                      </a:r>
                      <a:endParaRPr lang="en-US" sz="1400" dirty="0"/>
                    </a:p>
                  </a:txBody>
                  <a:tcPr/>
                </a:tc>
              </a:tr>
              <a:tr h="636789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Does the proposal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dirty="0" smtClean="0"/>
                        <a:t>degrade the security offered by Robust Security Network Association (RSNA) already defined in 802.11?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</a:t>
                      </a:r>
                      <a:endParaRPr lang="en-US" sz="1400" dirty="0"/>
                    </a:p>
                  </a:txBody>
                  <a:tcPr/>
                </a:tc>
              </a:tr>
              <a:tr h="455742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Does the proposal change the MAC SAP interface?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??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55742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Does the proposal</a:t>
                      </a:r>
                      <a:r>
                        <a:rPr lang="en-US" sz="1400" baseline="0" dirty="0" smtClean="0"/>
                        <a:t> require or introduce a change to the 802.1 architecture?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No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55742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Does the proposal</a:t>
                      </a:r>
                      <a:r>
                        <a:rPr lang="en-US" sz="1400" baseline="0" dirty="0" smtClean="0"/>
                        <a:t> introduce a change in the channel access mechanism?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</a:t>
                      </a:r>
                      <a:endParaRPr lang="en-US" sz="1400" dirty="0"/>
                    </a:p>
                  </a:txBody>
                  <a:tcPr/>
                </a:tc>
              </a:tr>
              <a:tr h="455742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Does the proposal introduce a change in the PHY?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</a:t>
                      </a:r>
                      <a:endParaRPr lang="en-US" sz="1400" dirty="0"/>
                    </a:p>
                  </a:txBody>
                  <a:tcPr/>
                </a:tc>
              </a:tr>
              <a:tr h="1161203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Which of the following link set-up phases is addressed by the proposal?</a:t>
                      </a:r>
                    </a:p>
                    <a:p>
                      <a:r>
                        <a:rPr lang="en-US" sz="1400" dirty="0" smtClean="0"/>
                        <a:t>(1) AP Discovery (2) Network Discovery (3) Link (re-)establishment</a:t>
                      </a:r>
                      <a:r>
                        <a:rPr lang="en-US" sz="1400" baseline="0" dirty="0" smtClean="0"/>
                        <a:t> / exchange of security related messages (4) Higher layer aspects, e.g. IP address assignment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1,2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November 2012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it-IT" smtClean="0"/>
              <a:t>IDCC, HTC, KDDI R&amp;D, China Mobile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F5D8E26B-7BCF-4D25-9C89-0168A6618F18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685800" y="685800"/>
            <a:ext cx="7772400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Background</a:t>
            </a:r>
            <a:endParaRPr kumimoji="0" lang="en-US" sz="3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j-ea"/>
              <a:cs typeface="+mj-cs"/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419100" y="1181100"/>
            <a:ext cx="8077200" cy="533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rmAutofit fontScale="70000" lnSpcReduction="20000"/>
          </a:bodyPr>
          <a:lstStyle/>
          <a:p>
            <a:pPr marL="342900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Char char="•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A high-level feature description in Subsection 6.3.4 in </a:t>
            </a:r>
            <a:r>
              <a:rPr lang="en-US" b="1" kern="0" dirty="0" err="1" smtClean="0">
                <a:solidFill>
                  <a:srgbClr val="000000"/>
                </a:solidFill>
                <a:latin typeface="Times New Roman"/>
                <a:ea typeface="+mn-ea"/>
              </a:rPr>
              <a:t>TGai</a:t>
            </a: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 SFD:</a:t>
            </a:r>
          </a:p>
          <a:p>
            <a:pPr marL="341313" lvl="1" indent="-7938" defTabSz="914400">
              <a:spcBef>
                <a:spcPts val="500"/>
              </a:spcBef>
              <a:spcAft>
                <a:spcPts val="500"/>
              </a:spcAft>
              <a:buClrTx/>
              <a:buSzTx/>
              <a:defRPr/>
            </a:pPr>
            <a:r>
              <a:rPr lang="en-US" i="1" kern="0" dirty="0" smtClean="0">
                <a:solidFill>
                  <a:srgbClr val="008000"/>
                </a:solidFill>
                <a:latin typeface="Times New Roman"/>
                <a:ea typeface="+mn-ea"/>
              </a:rPr>
              <a:t>AP may include an indicator for AP availability to attachment to the Beacon and Probe Response.</a:t>
            </a:r>
          </a:p>
          <a:p>
            <a:pPr marL="342900" lvl="1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Char char="•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Multiple previous </a:t>
            </a:r>
            <a:r>
              <a:rPr lang="en-US" b="1" kern="0" dirty="0" err="1" smtClean="0">
                <a:solidFill>
                  <a:srgbClr val="000000"/>
                </a:solidFill>
                <a:latin typeface="Times New Roman"/>
                <a:ea typeface="+mn-ea"/>
              </a:rPr>
              <a:t>TGai</a:t>
            </a: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 contributions:</a:t>
            </a:r>
          </a:p>
          <a:p>
            <a:pPr marL="573088" lvl="1" indent="-239713" defTabSz="914400">
              <a:spcBef>
                <a:spcPts val="500"/>
              </a:spcBef>
              <a:spcAft>
                <a:spcPts val="500"/>
              </a:spcAft>
              <a:buClrTx/>
              <a:buSzTx/>
              <a:buFont typeface="Wingdings" pitchFamily="2" charset="2"/>
              <a:buChar char="Ø"/>
              <a:defRPr/>
            </a:pPr>
            <a:r>
              <a:rPr lang="en-US" kern="0" dirty="0" smtClean="0">
                <a:solidFill>
                  <a:srgbClr val="000000"/>
                </a:solidFill>
                <a:latin typeface="Times New Roman"/>
                <a:ea typeface="+mn-ea"/>
              </a:rPr>
              <a:t>KDDI: 11/1565r0, AP Status Broadcast</a:t>
            </a:r>
          </a:p>
          <a:p>
            <a:pPr marL="804863" lvl="2" indent="-234950" defTabSz="914400">
              <a:spcBef>
                <a:spcPts val="500"/>
              </a:spcBef>
              <a:spcAft>
                <a:spcPts val="500"/>
              </a:spcAft>
              <a:buClrTx/>
              <a:buSzTx/>
              <a:buFont typeface="Wingdings" pitchFamily="2" charset="2"/>
              <a:buChar char="§"/>
              <a:defRPr/>
            </a:pPr>
            <a:r>
              <a:rPr lang="en-US" kern="0" dirty="0" smtClean="0">
                <a:solidFill>
                  <a:srgbClr val="000000"/>
                </a:solidFill>
                <a:latin typeface="Times New Roman"/>
                <a:ea typeface="+mn-ea"/>
              </a:rPr>
              <a:t>include IEs, e.g., BSS load or other IEs related with AP status and performance in Beacon.</a:t>
            </a:r>
          </a:p>
          <a:p>
            <a:pPr marL="804863" lvl="2" indent="-234950" defTabSz="914400">
              <a:spcBef>
                <a:spcPts val="500"/>
              </a:spcBef>
              <a:spcAft>
                <a:spcPts val="500"/>
              </a:spcAft>
              <a:buClrTx/>
              <a:buSzTx/>
              <a:buFont typeface="Wingdings" pitchFamily="2" charset="2"/>
              <a:buChar char="§"/>
              <a:defRPr/>
            </a:pPr>
            <a:r>
              <a:rPr lang="en-US" kern="0" dirty="0" smtClean="0">
                <a:solidFill>
                  <a:srgbClr val="000000"/>
                </a:solidFill>
                <a:latin typeface="Times New Roman"/>
                <a:ea typeface="+mn-ea"/>
              </a:rPr>
              <a:t>Include WAN Status info in Beacon.</a:t>
            </a:r>
          </a:p>
          <a:p>
            <a:pPr marL="573088" lvl="1" indent="-239713" defTabSz="914400">
              <a:spcBef>
                <a:spcPts val="500"/>
              </a:spcBef>
              <a:spcAft>
                <a:spcPts val="500"/>
              </a:spcAft>
              <a:buClrTx/>
              <a:buSzTx/>
              <a:buFont typeface="Wingdings" pitchFamily="2" charset="2"/>
              <a:buChar char="Ø"/>
              <a:defRPr/>
            </a:pPr>
            <a:r>
              <a:rPr lang="en-US" kern="0" dirty="0" smtClean="0">
                <a:solidFill>
                  <a:srgbClr val="000000"/>
                </a:solidFill>
                <a:latin typeface="Times New Roman"/>
                <a:ea typeface="+mn-ea"/>
              </a:rPr>
              <a:t>China Mobile contribution: 12/0545r1, Access Control Mechanism for FILS</a:t>
            </a:r>
          </a:p>
          <a:p>
            <a:pPr marL="803275" lvl="2" indent="-230188" defTabSz="914400">
              <a:spcBef>
                <a:spcPts val="500"/>
              </a:spcBef>
              <a:spcAft>
                <a:spcPts val="500"/>
              </a:spcAft>
              <a:buClrTx/>
              <a:buSzTx/>
              <a:buFont typeface="Wingdings" pitchFamily="2" charset="2"/>
              <a:buChar char="§"/>
              <a:defRPr/>
            </a:pPr>
            <a:r>
              <a:rPr lang="en-US" kern="0" dirty="0" smtClean="0">
                <a:solidFill>
                  <a:srgbClr val="000000"/>
                </a:solidFill>
                <a:latin typeface="Times New Roman"/>
                <a:ea typeface="+mn-ea"/>
              </a:rPr>
              <a:t>In 11ai management frames, </a:t>
            </a:r>
            <a:r>
              <a:rPr lang="en-US" kern="0" dirty="0" err="1" smtClean="0">
                <a:solidFill>
                  <a:srgbClr val="000000"/>
                </a:solidFill>
                <a:latin typeface="Times New Roman"/>
                <a:ea typeface="+mn-ea"/>
              </a:rPr>
              <a:t>e.g</a:t>
            </a:r>
            <a:r>
              <a:rPr lang="en-US" kern="0" dirty="0" smtClean="0">
                <a:solidFill>
                  <a:srgbClr val="000000"/>
                </a:solidFill>
                <a:latin typeface="Times New Roman"/>
                <a:ea typeface="+mn-ea"/>
              </a:rPr>
              <a:t>: beacon, probe response , GAS, carry the network load information for STA’s AP/Network selection:  </a:t>
            </a:r>
          </a:p>
          <a:p>
            <a:pPr marL="803275" lvl="2" indent="-230188" defTabSz="914400">
              <a:spcBef>
                <a:spcPts val="500"/>
              </a:spcBef>
              <a:spcAft>
                <a:spcPts val="500"/>
              </a:spcAft>
              <a:buClrTx/>
              <a:buSzTx/>
              <a:buFont typeface="Wingdings" pitchFamily="2" charset="2"/>
              <a:buChar char="§"/>
              <a:defRPr/>
            </a:pPr>
            <a:r>
              <a:rPr lang="en-US" kern="0" dirty="0" smtClean="0">
                <a:solidFill>
                  <a:srgbClr val="000000"/>
                </a:solidFill>
                <a:latin typeface="Times New Roman"/>
                <a:ea typeface="+mn-ea"/>
              </a:rPr>
              <a:t>the congestion information of the AP; The available bandwidth information etc.</a:t>
            </a:r>
          </a:p>
          <a:p>
            <a:pPr marL="573088" lvl="1" indent="-239713" defTabSz="914400">
              <a:spcBef>
                <a:spcPts val="500"/>
              </a:spcBef>
              <a:spcAft>
                <a:spcPts val="500"/>
              </a:spcAft>
              <a:buClrTx/>
              <a:buSzTx/>
              <a:buFont typeface="Wingdings" pitchFamily="2" charset="2"/>
              <a:buChar char="Ø"/>
              <a:defRPr/>
            </a:pPr>
            <a:r>
              <a:rPr lang="en-US" kern="0" dirty="0" smtClean="0">
                <a:solidFill>
                  <a:srgbClr val="000000"/>
                </a:solidFill>
                <a:latin typeface="Times New Roman"/>
                <a:ea typeface="+mn-ea"/>
              </a:rPr>
              <a:t>HTC contribution: 12/1051r2, Multi-channel information for AP discovery</a:t>
            </a:r>
          </a:p>
          <a:p>
            <a:pPr marL="912813" lvl="2" indent="-285750" defTabSz="914400">
              <a:spcBef>
                <a:spcPts val="500"/>
              </a:spcBef>
              <a:spcAft>
                <a:spcPts val="500"/>
              </a:spcAft>
              <a:buClrTx/>
              <a:buSzTx/>
              <a:buFont typeface="Wingdings" pitchFamily="2" charset="2"/>
              <a:buChar char="§"/>
              <a:defRPr/>
            </a:pPr>
            <a:r>
              <a:rPr lang="en-US" kern="0" dirty="0" smtClean="0">
                <a:solidFill>
                  <a:srgbClr val="000000"/>
                </a:solidFill>
                <a:latin typeface="Times New Roman"/>
                <a:ea typeface="+mn-ea"/>
              </a:rPr>
              <a:t>AP can attach the loading information of BSSs on other channels in the probe response and beacon, e.g., A condensed and aggregated loading information; Use a coarser unit to represent info such as BSS load, BSS </a:t>
            </a:r>
            <a:r>
              <a:rPr lang="en-US" kern="0" dirty="0" err="1" smtClean="0">
                <a:solidFill>
                  <a:srgbClr val="000000"/>
                </a:solidFill>
                <a:latin typeface="Times New Roman"/>
                <a:ea typeface="+mn-ea"/>
              </a:rPr>
              <a:t>Avg</a:t>
            </a:r>
            <a:r>
              <a:rPr lang="en-US" kern="0" dirty="0" smtClean="0">
                <a:solidFill>
                  <a:srgbClr val="000000"/>
                </a:solidFill>
                <a:latin typeface="Times New Roman"/>
                <a:ea typeface="+mn-ea"/>
              </a:rPr>
              <a:t> access delay, BSS Available Admission Capacity</a:t>
            </a:r>
          </a:p>
          <a:p>
            <a:pPr marL="342900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Char char="•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Further details are needed for </a:t>
            </a:r>
            <a:r>
              <a:rPr lang="en-US" b="1" kern="0" dirty="0" err="1" smtClean="0">
                <a:solidFill>
                  <a:srgbClr val="000000"/>
                </a:solidFill>
                <a:latin typeface="Times New Roman"/>
                <a:ea typeface="+mn-ea"/>
              </a:rPr>
              <a:t>TGai</a:t>
            </a: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 Specification Document.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8343900" cy="533400"/>
          </a:xfrm>
        </p:spPr>
        <p:txBody>
          <a:bodyPr/>
          <a:lstStyle/>
          <a:p>
            <a:pPr lvl="0"/>
            <a:r>
              <a:rPr lang="en-US" sz="2800" dirty="0" smtClean="0"/>
              <a:t>Discussion on AP Availability Information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257300"/>
            <a:ext cx="8039100" cy="5181600"/>
          </a:xfrm>
        </p:spPr>
        <p:txBody>
          <a:bodyPr>
            <a:normAutofit fontScale="85000" lnSpcReduction="20000"/>
          </a:bodyPr>
          <a:lstStyle/>
          <a:p>
            <a:pPr>
              <a:spcBef>
                <a:spcPts val="400"/>
              </a:spcBef>
              <a:spcAft>
                <a:spcPts val="400"/>
              </a:spcAft>
              <a:buFont typeface="Arial" pitchFamily="34" charset="0"/>
              <a:buChar char="•"/>
            </a:pPr>
            <a:r>
              <a:rPr lang="en-GB" b="0" dirty="0" smtClean="0">
                <a:solidFill>
                  <a:schemeClr val="tx1"/>
                </a:solidFill>
              </a:rPr>
              <a:t>The purpose of providing AP availability information in Beacon/Probe Response:</a:t>
            </a:r>
          </a:p>
          <a:p>
            <a:pPr lvl="1" indent="-401638">
              <a:spcBef>
                <a:spcPts val="400"/>
              </a:spcBef>
              <a:spcAft>
                <a:spcPts val="400"/>
              </a:spcAft>
              <a:buFont typeface="Wingdings" pitchFamily="2" charset="2"/>
              <a:buChar char="Ø"/>
            </a:pPr>
            <a:r>
              <a:rPr lang="en-GB" dirty="0" smtClean="0">
                <a:solidFill>
                  <a:schemeClr val="tx1"/>
                </a:solidFill>
              </a:rPr>
              <a:t>For a fast AP/Network selection, by avoiding selecting a congested or near-congested AP/Network and also by avoiding the query overhead. </a:t>
            </a:r>
          </a:p>
          <a:p>
            <a:pPr lvl="1" indent="-401638">
              <a:spcBef>
                <a:spcPts val="400"/>
              </a:spcBef>
              <a:spcAft>
                <a:spcPts val="400"/>
              </a:spcAft>
              <a:buFont typeface="Wingdings" pitchFamily="2" charset="2"/>
              <a:buChar char="Ø"/>
            </a:pPr>
            <a:r>
              <a:rPr lang="en-GB" dirty="0" smtClean="0">
                <a:solidFill>
                  <a:schemeClr val="tx1"/>
                </a:solidFill>
              </a:rPr>
              <a:t>Note that AP Availability info in Beacon / Probe Response is not about the physical link availability, as it assumes that the STA already can receive Beacon / probe response.</a:t>
            </a:r>
            <a:endParaRPr lang="en-GB" b="0" dirty="0" smtClean="0">
              <a:solidFill>
                <a:schemeClr val="tx1"/>
              </a:solidFill>
            </a:endParaRPr>
          </a:p>
          <a:p>
            <a:pPr>
              <a:spcBef>
                <a:spcPts val="400"/>
              </a:spcBef>
              <a:spcAft>
                <a:spcPts val="400"/>
              </a:spcAft>
              <a:buFont typeface="Arial" pitchFamily="34" charset="0"/>
              <a:buChar char="•"/>
            </a:pPr>
            <a:r>
              <a:rPr lang="en-GB" b="0" dirty="0" smtClean="0">
                <a:solidFill>
                  <a:schemeClr val="tx1"/>
                </a:solidFill>
              </a:rPr>
              <a:t>AP availability information can be presented by:</a:t>
            </a:r>
          </a:p>
          <a:p>
            <a:pPr lvl="1" indent="-455613">
              <a:spcBef>
                <a:spcPts val="400"/>
              </a:spcBef>
              <a:spcAft>
                <a:spcPts val="400"/>
              </a:spcAft>
              <a:buFont typeface="Wingdings" pitchFamily="2" charset="2"/>
              <a:buChar char="Ø"/>
            </a:pPr>
            <a:r>
              <a:rPr lang="en-GB" dirty="0" smtClean="0">
                <a:solidFill>
                  <a:schemeClr val="tx1"/>
                </a:solidFill>
              </a:rPr>
              <a:t>BSS/AP status/load indicators;</a:t>
            </a:r>
          </a:p>
          <a:p>
            <a:pPr lvl="1" indent="-455613">
              <a:spcBef>
                <a:spcPts val="400"/>
              </a:spcBef>
              <a:spcAft>
                <a:spcPts val="400"/>
              </a:spcAft>
              <a:buFont typeface="Wingdings" pitchFamily="2" charset="2"/>
              <a:buChar char="Ø"/>
            </a:pPr>
            <a:r>
              <a:rPr lang="en-GB" b="0" dirty="0" smtClean="0">
                <a:solidFill>
                  <a:schemeClr val="tx1"/>
                </a:solidFill>
              </a:rPr>
              <a:t>Access Network link, or called Backhaul Link, status/load indicators.</a:t>
            </a:r>
          </a:p>
          <a:p>
            <a:pPr>
              <a:spcBef>
                <a:spcPts val="400"/>
              </a:spcBef>
              <a:spcAft>
                <a:spcPts val="400"/>
              </a:spcAft>
              <a:buFont typeface="Arial" pitchFamily="34" charset="0"/>
              <a:buChar char="•"/>
            </a:pPr>
            <a:r>
              <a:rPr lang="en-GB" b="0" dirty="0" smtClean="0">
                <a:solidFill>
                  <a:schemeClr val="tx1"/>
                </a:solidFill>
              </a:rPr>
              <a:t>BSS/AP Status/load Indicators</a:t>
            </a:r>
          </a:p>
          <a:p>
            <a:pPr lvl="1" indent="-401638">
              <a:spcBef>
                <a:spcPts val="400"/>
              </a:spcBef>
              <a:spcAft>
                <a:spcPts val="400"/>
              </a:spcAft>
              <a:buFont typeface="Wingdings" pitchFamily="2" charset="2"/>
              <a:buChar char="Ø"/>
            </a:pPr>
            <a:r>
              <a:rPr lang="en-GB" b="0" dirty="0" smtClean="0">
                <a:solidFill>
                  <a:schemeClr val="tx1"/>
                </a:solidFill>
              </a:rPr>
              <a:t>Already have multiple in the curren</a:t>
            </a:r>
            <a:r>
              <a:rPr lang="en-GB" dirty="0" smtClean="0">
                <a:solidFill>
                  <a:schemeClr val="tx1"/>
                </a:solidFill>
              </a:rPr>
              <a:t>t 802.11 Spec (802.11-2012); see next two slides for further discussions;</a:t>
            </a:r>
          </a:p>
          <a:p>
            <a:pPr lvl="1" indent="-401638">
              <a:spcBef>
                <a:spcPts val="400"/>
              </a:spcBef>
              <a:spcAft>
                <a:spcPts val="400"/>
              </a:spcAft>
              <a:buFont typeface="Wingdings" pitchFamily="2" charset="2"/>
              <a:buChar char="Ø"/>
            </a:pPr>
            <a:r>
              <a:rPr lang="en-GB" dirty="0" smtClean="0">
                <a:solidFill>
                  <a:schemeClr val="tx1"/>
                </a:solidFill>
              </a:rPr>
              <a:t>Too many / Too much overhead </a:t>
            </a:r>
            <a:r>
              <a:rPr lang="en-GB" dirty="0" smtClean="0">
                <a:solidFill>
                  <a:schemeClr val="tx1"/>
                </a:solidFill>
                <a:sym typeface="Wingdings" pitchFamily="2" charset="2"/>
              </a:rPr>
              <a:t> need to pick!</a:t>
            </a:r>
            <a:endParaRPr lang="en-GB" b="0" dirty="0" smtClean="0">
              <a:solidFill>
                <a:schemeClr val="tx1"/>
              </a:solidFill>
            </a:endParaRPr>
          </a:p>
          <a:p>
            <a:pPr>
              <a:spcBef>
                <a:spcPts val="400"/>
              </a:spcBef>
              <a:spcAft>
                <a:spcPts val="400"/>
              </a:spcAft>
              <a:buFont typeface="Arial" pitchFamily="34" charset="0"/>
              <a:buChar char="•"/>
            </a:pPr>
            <a:r>
              <a:rPr lang="en-GB" b="0" dirty="0" smtClean="0">
                <a:solidFill>
                  <a:schemeClr val="tx1"/>
                </a:solidFill>
              </a:rPr>
              <a:t>Backhaul Link Status/Load indicators</a:t>
            </a:r>
          </a:p>
          <a:p>
            <a:pPr lvl="1" indent="-455613">
              <a:spcBef>
                <a:spcPts val="400"/>
              </a:spcBef>
              <a:spcAft>
                <a:spcPts val="400"/>
              </a:spcAft>
              <a:buFont typeface="Wingdings" pitchFamily="2" charset="2"/>
              <a:buChar char="Ø"/>
            </a:pPr>
            <a:r>
              <a:rPr lang="en-GB" b="0" dirty="0" smtClean="0">
                <a:solidFill>
                  <a:schemeClr val="tx1"/>
                </a:solidFill>
              </a:rPr>
              <a:t>Does not exist in the current 802.11 spec;</a:t>
            </a:r>
          </a:p>
          <a:p>
            <a:pPr lvl="1" indent="-455613">
              <a:spcBef>
                <a:spcPts val="400"/>
              </a:spcBef>
              <a:spcAft>
                <a:spcPts val="400"/>
              </a:spcAft>
              <a:buFont typeface="Wingdings" pitchFamily="2" charset="2"/>
              <a:buChar char="Ø"/>
            </a:pPr>
            <a:r>
              <a:rPr lang="en-GB" b="0" dirty="0" smtClean="0">
                <a:solidFill>
                  <a:schemeClr val="tx1"/>
                </a:solidFill>
              </a:rPr>
              <a:t>Need to be defined.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it-IT" smtClean="0"/>
              <a:t>IDCC, HTC, KDDI R&amp;D, China Mobile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2012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November 2012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it-IT" smtClean="0"/>
              <a:t>IDCC, HTC, KDDI R&amp;D, China Mobile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F5D8E26B-7BCF-4D25-9C89-0168A6618F18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685800" y="685800"/>
            <a:ext cx="7772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 algn="ctr" defTabSz="914400">
              <a:buClrTx/>
              <a:buSzTx/>
              <a:defRPr/>
            </a:pPr>
            <a:r>
              <a:rPr lang="en-US" sz="2800" b="1" kern="0" dirty="0" smtClean="0">
                <a:solidFill>
                  <a:srgbClr val="000000"/>
                </a:solidFill>
                <a:latin typeface="Times New Roman"/>
                <a:ea typeface="+mj-ea"/>
                <a:cs typeface="+mj-cs"/>
              </a:rPr>
              <a:t>802.11-2012 BSS Status/Load Indicators</a:t>
            </a:r>
            <a:endParaRPr kumimoji="0" lang="en-US" sz="2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j-ea"/>
              <a:cs typeface="+mj-cs"/>
            </a:endParaRPr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533400" y="1295400"/>
            <a:ext cx="8115300" cy="514350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pPr marL="341313" marR="0" lvl="1" indent="-341313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5 relevant IEs in 802.11-2012 spec:</a:t>
            </a:r>
          </a:p>
          <a:p>
            <a:pPr marL="682625" marR="0" lvl="2" indent="-396875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  <a:buClrTx/>
              <a:buSzTx/>
              <a:buFont typeface="+mj-lt"/>
              <a:buAutoNum type="arabicParenR"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BSS load IE: 2+5 bytes, containing the info of </a:t>
            </a:r>
          </a:p>
          <a:p>
            <a:pPr marL="1023938" marR="0" lvl="3" indent="-341313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STA count: the total number of STAs currently associated with this BSS;</a:t>
            </a:r>
          </a:p>
          <a:p>
            <a:pPr marL="1023938" marR="0" lvl="3" indent="-341313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Channel utilization: </a:t>
            </a: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the percentage of time, linearly scaled with 255 representing 100%, that the AP sensed the medium was busy;</a:t>
            </a: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1023938" marR="0" lvl="3" indent="-341313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Admission Capability: </a:t>
            </a: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the remaining amount of medium time available via explicit admission control, in units of 32 </a:t>
            </a:r>
            <a:r>
              <a:rPr kumimoji="0" lang="en-US" sz="1800" b="0" i="0" u="none" strike="noStrike" kern="0" cap="none" spc="0" normalizeH="0" baseline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μs</a:t>
            </a: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/s.</a:t>
            </a: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682625" marR="0" lvl="2" indent="-395288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  <a:buClrTx/>
              <a:buSzTx/>
              <a:buFont typeface="+mj-lt"/>
              <a:buAutoNum type="arabicParenR"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BSS Available Admission Capacity IE: 2+2+2*n bytes, containing the info of Admission Capabilities for each UP/AC (User Priority / Access Category);</a:t>
            </a:r>
          </a:p>
          <a:p>
            <a:pPr marL="682625" marR="0" lvl="2" indent="-395288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  <a:buClrTx/>
              <a:buSzTx/>
              <a:buFont typeface="+mj-lt"/>
              <a:buAutoNum type="arabicParenR"/>
              <a:tabLst/>
              <a:defRPr/>
            </a:pPr>
            <a:r>
              <a:rPr kumimoji="0" lang="en-US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QoS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Traffic Capability IE: 2+1+m bytes,  containing the info of STA counts for each UP/AC ;</a:t>
            </a:r>
          </a:p>
          <a:p>
            <a:pPr marL="682625" marR="0" lvl="2" indent="-395288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  <a:buClrTx/>
              <a:buSzTx/>
              <a:buFont typeface="+mj-lt"/>
              <a:buAutoNum type="arabicParenR"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BSS Average Access Delay IE: 2+1 bytes, containing the info of a scalar indication of average medium access delay;</a:t>
            </a:r>
          </a:p>
          <a:p>
            <a:pPr marL="682625" marR="0" lvl="2" indent="-395288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  <a:buClrTx/>
              <a:buSzTx/>
              <a:buFont typeface="+mj-lt"/>
              <a:buAutoNum type="arabicParenR"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BSS AC Access Delay IE: 2+4 bytes; containing the info of Access Delay for each UP/AC.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November 2012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it-IT" smtClean="0"/>
              <a:t>IDCC, HTC, KDDI R&amp;D, China Mobile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F5D8E26B-7BCF-4D25-9C89-0168A6618F18}" type="slidenum">
              <a:rPr lang="en-GB" smtClean="0"/>
              <a:pPr/>
              <a:t>7</a:t>
            </a:fld>
            <a:endParaRPr lang="en-GB"/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685800" y="571500"/>
            <a:ext cx="7772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 algn="ctr" defTabSz="914400">
              <a:buClrTx/>
              <a:buSzTx/>
              <a:defRPr/>
            </a:pPr>
            <a:r>
              <a:rPr lang="en-US" sz="2800" b="1" kern="0" dirty="0" smtClean="0">
                <a:solidFill>
                  <a:srgbClr val="000000"/>
                </a:solidFill>
                <a:latin typeface="Times New Roman"/>
                <a:ea typeface="+mj-ea"/>
                <a:cs typeface="+mj-cs"/>
              </a:rPr>
              <a:t>Discussions on BSS Status/Load Indicators </a:t>
            </a:r>
            <a:endParaRPr kumimoji="0" lang="en-US" sz="2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j-ea"/>
              <a:cs typeface="+mj-cs"/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381000" y="1143000"/>
            <a:ext cx="8382000" cy="5372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231775" marR="0" lvl="2" indent="-231775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Do</a:t>
            </a:r>
            <a:r>
              <a:rPr kumimoji="0" lang="en-US" sz="2200" b="0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we need all those 5 BSS Status/Load IEs in Beacon / Probe response for a fast AP/Network selection?</a:t>
            </a:r>
          </a:p>
          <a:p>
            <a:pPr marL="688975" lvl="3" indent="-457200" defTabSz="914400" eaLnBrk="1" fontAlgn="auto" hangingPunct="1">
              <a:spcBef>
                <a:spcPts val="400"/>
              </a:spcBef>
              <a:spcAft>
                <a:spcPts val="400"/>
              </a:spcAft>
              <a:buClrTx/>
              <a:buSzTx/>
              <a:buFont typeface="Wingdings" pitchFamily="2" charset="2"/>
              <a:buChar char="Ø"/>
              <a:defRPr/>
            </a:pPr>
            <a:r>
              <a:rPr kumimoji="0" lang="en-US" sz="2200" b="0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No. Too much overhead, also redundant. </a:t>
            </a:r>
          </a:p>
          <a:p>
            <a:pPr marL="688975" lvl="3" indent="-457200" defTabSz="914400" eaLnBrk="1" fontAlgn="auto" hangingPunct="1">
              <a:spcBef>
                <a:spcPts val="400"/>
              </a:spcBef>
              <a:spcAft>
                <a:spcPts val="400"/>
              </a:spcAft>
              <a:buClrTx/>
              <a:buSzTx/>
              <a:buFont typeface="Wingdings" pitchFamily="2" charset="2"/>
              <a:buChar char="Ø"/>
              <a:defRPr/>
            </a:pPr>
            <a:r>
              <a:rPr lang="en-US" sz="2200" kern="0" dirty="0" smtClean="0">
                <a:solidFill>
                  <a:srgbClr val="000000"/>
                </a:solidFill>
                <a:latin typeface="Arial"/>
                <a:ea typeface="+mn-ea"/>
                <a:cs typeface="Arial"/>
              </a:rPr>
              <a:t>A simple indicator or indicators for the STA to avoid selecting a congested or near-congested BSS.</a:t>
            </a:r>
          </a:p>
          <a:p>
            <a:pPr marL="688975" lvl="3" indent="-457200" defTabSz="914400" eaLnBrk="1" fontAlgn="auto" hangingPunct="1">
              <a:spcBef>
                <a:spcPts val="400"/>
              </a:spcBef>
              <a:spcAft>
                <a:spcPts val="400"/>
              </a:spcAft>
              <a:buClrTx/>
              <a:buSzTx/>
              <a:buFont typeface="Wingdings" pitchFamily="2" charset="2"/>
              <a:buChar char="Ø"/>
              <a:defRPr/>
            </a:pPr>
            <a:r>
              <a:rPr kumimoji="0" lang="en-US" sz="2200" b="0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How about just BSS Load IE?</a:t>
            </a:r>
          </a:p>
          <a:p>
            <a:pPr marL="231775" marR="0" lvl="2" indent="-231775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2200" kern="0" baseline="0" dirty="0" smtClean="0">
                <a:solidFill>
                  <a:srgbClr val="000000"/>
                </a:solidFill>
                <a:latin typeface="Arial"/>
                <a:ea typeface="+mn-ea"/>
                <a:cs typeface="Arial"/>
              </a:rPr>
              <a:t>Do we need the per-UP/AC BSS Status/Load indicators?</a:t>
            </a:r>
          </a:p>
          <a:p>
            <a:pPr marL="688975" lvl="3" indent="-457200" defTabSz="914400" eaLnBrk="1" fontAlgn="auto" hangingPunct="1">
              <a:spcBef>
                <a:spcPts val="400"/>
              </a:spcBef>
              <a:spcAft>
                <a:spcPts val="400"/>
              </a:spcAft>
              <a:buClrTx/>
              <a:buSzTx/>
              <a:buFont typeface="Wingdings" pitchFamily="2" charset="2"/>
              <a:buChar char="Ø"/>
              <a:defRPr/>
            </a:pPr>
            <a:r>
              <a:rPr kumimoji="0" lang="en-US" sz="2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Not really,</a:t>
            </a:r>
            <a:r>
              <a:rPr kumimoji="0" lang="en-US" sz="2200" b="0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for overhead reduction!</a:t>
            </a:r>
            <a:endParaRPr kumimoji="0" lang="en-US" sz="22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688975" lvl="3" indent="-457200" defTabSz="914400" eaLnBrk="1" fontAlgn="auto" hangingPunct="1">
              <a:spcBef>
                <a:spcPts val="400"/>
              </a:spcBef>
              <a:spcAft>
                <a:spcPts val="400"/>
              </a:spcAft>
              <a:buClrTx/>
              <a:buSzTx/>
              <a:buFont typeface="Wingdings" pitchFamily="2" charset="2"/>
              <a:buChar char="Ø"/>
              <a:defRPr/>
            </a:pPr>
            <a:r>
              <a:rPr kumimoji="0" lang="en-US" sz="2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At initial link setup,</a:t>
            </a:r>
            <a:r>
              <a:rPr kumimoji="0" lang="en-US" sz="2200" b="0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the STA can use a simple indicator of LAN link loading and other parameters, e.g., PHY rates, to estimate if it should avoid the BSS/AP due to the potential LAN link congestion.</a:t>
            </a:r>
            <a:endParaRPr kumimoji="0" lang="en-US" sz="22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November 2012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it-IT" smtClean="0"/>
              <a:t>IDCC, HTC, KDDI R&amp;D, China Mobile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F5D8E26B-7BCF-4D25-9C89-0168A6618F18}" type="slidenum">
              <a:rPr lang="en-GB" smtClean="0"/>
              <a:pPr/>
              <a:t>8</a:t>
            </a:fld>
            <a:endParaRPr lang="en-GB"/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685800" y="685800"/>
            <a:ext cx="7772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 algn="ctr" defTabSz="914400">
              <a:buClrTx/>
              <a:buSzTx/>
              <a:defRPr/>
            </a:pPr>
            <a:r>
              <a:rPr lang="en-US" sz="2800" b="1" kern="0" dirty="0" smtClean="0">
                <a:solidFill>
                  <a:srgbClr val="000000"/>
                </a:solidFill>
                <a:latin typeface="Times New Roman"/>
                <a:ea typeface="+mj-ea"/>
                <a:cs typeface="+mj-cs"/>
              </a:rPr>
              <a:t>Backhaul Link Status Indicator Considerations</a:t>
            </a:r>
            <a:endParaRPr kumimoji="0" lang="en-US" sz="2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j-ea"/>
              <a:cs typeface="+mj-cs"/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419100" y="1333500"/>
            <a:ext cx="8305800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rmAutofit/>
          </a:bodyPr>
          <a:lstStyle/>
          <a:p>
            <a:pPr marL="344488" lvl="1" indent="-341313" defTabSz="914400">
              <a:spcBef>
                <a:spcPts val="500"/>
              </a:spcBef>
              <a:spcAft>
                <a:spcPts val="500"/>
              </a:spcAft>
              <a:buClrTx/>
              <a:buSzTx/>
              <a:buFont typeface="Arial" pitchFamily="34" charset="0"/>
              <a:buChar char="•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Backhaul Link: the communication link that connects the BSS/AP with external networks.</a:t>
            </a:r>
          </a:p>
          <a:p>
            <a:pPr marL="342900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Char char="•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Backhaul Link Status descriptors / measures: </a:t>
            </a:r>
          </a:p>
          <a:p>
            <a:pPr marL="676275" lvl="1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 typeface="Wingdings" pitchFamily="2" charset="2"/>
              <a:buChar char="Ø"/>
              <a:defRPr/>
            </a:pPr>
            <a:r>
              <a:rPr lang="en-US" sz="2000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Backhaul Link availability: available, not-available;</a:t>
            </a:r>
          </a:p>
          <a:p>
            <a:pPr marL="676275" lvl="1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 typeface="Wingdings" pitchFamily="2" charset="2"/>
              <a:buChar char="Ø"/>
              <a:defRPr/>
            </a:pPr>
            <a:r>
              <a:rPr lang="en-US" sz="2000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Downlink / Uplink Rate: the data rate of the Backhaul link;</a:t>
            </a:r>
          </a:p>
          <a:p>
            <a:pPr marL="676275" lvl="1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 typeface="Wingdings" pitchFamily="2" charset="2"/>
              <a:buChar char="Ø"/>
              <a:defRPr/>
            </a:pPr>
            <a:r>
              <a:rPr lang="en-US" sz="2000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Downlink / Uplink Load: the traffic load on the Backhaul link.</a:t>
            </a:r>
          </a:p>
          <a:p>
            <a:pPr marL="342900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Char char="•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</a:rPr>
              <a:t>Downlink (DL): </a:t>
            </a:r>
          </a:p>
          <a:p>
            <a:pPr marL="676275" lvl="1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 typeface="Wingdings" pitchFamily="2" charset="2"/>
              <a:buChar char="Ø"/>
              <a:defRPr/>
            </a:pPr>
            <a:r>
              <a:rPr lang="en-US" sz="2000" b="1" kern="0" dirty="0" smtClean="0">
                <a:solidFill>
                  <a:srgbClr val="000000"/>
                </a:solidFill>
                <a:latin typeface="Times New Roman"/>
              </a:rPr>
              <a:t>Backhaul Link direction from external network to the BSS/AP;</a:t>
            </a:r>
          </a:p>
          <a:p>
            <a:pPr marL="342900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Char char="•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</a:rPr>
              <a:t>Uplink (UL): </a:t>
            </a:r>
          </a:p>
          <a:p>
            <a:pPr marL="676275" lvl="1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 typeface="Wingdings" pitchFamily="2" charset="2"/>
              <a:buChar char="Ø"/>
              <a:defRPr/>
            </a:pPr>
            <a:r>
              <a:rPr lang="en-US" sz="2000" b="1" kern="0" dirty="0" smtClean="0">
                <a:solidFill>
                  <a:srgbClr val="000000"/>
                </a:solidFill>
                <a:latin typeface="Times New Roman"/>
              </a:rPr>
              <a:t>Backhaul Link direction from the BSS/AP to external network.</a:t>
            </a:r>
            <a:endParaRPr lang="en-US" sz="2000" b="1" kern="0" dirty="0" smtClean="0">
              <a:solidFill>
                <a:srgbClr val="000000"/>
              </a:solidFill>
              <a:latin typeface="Times New Roman"/>
              <a:ea typeface="+mn-ea"/>
            </a:endParaRPr>
          </a:p>
          <a:p>
            <a:pPr marL="676275" lvl="1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defRPr/>
            </a:pPr>
            <a:endParaRPr lang="en-US" sz="2000" b="1" kern="0" dirty="0" smtClean="0">
              <a:solidFill>
                <a:srgbClr val="000000"/>
              </a:solidFill>
              <a:latin typeface="Times New Roman"/>
              <a:ea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November 2012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it-IT" smtClean="0"/>
              <a:t>IDCC, HTC, KDDI R&amp;D, China Mobile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F5D8E26B-7BCF-4D25-9C89-0168A6618F18}" type="slidenum">
              <a:rPr lang="en-GB" smtClean="0"/>
              <a:pPr/>
              <a:t>9</a:t>
            </a:fld>
            <a:endParaRPr lang="en-GB"/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685800" y="685800"/>
            <a:ext cx="7772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 algn="ctr" defTabSz="914400">
              <a:buClrTx/>
              <a:buSzTx/>
              <a:defRPr/>
            </a:pPr>
            <a:r>
              <a:rPr lang="en-US" sz="2800" b="1" kern="0" dirty="0" smtClean="0">
                <a:solidFill>
                  <a:srgbClr val="000000"/>
                </a:solidFill>
                <a:latin typeface="Times New Roman"/>
                <a:ea typeface="+mj-ea"/>
                <a:cs typeface="+mj-cs"/>
              </a:rPr>
              <a:t>Proposals</a:t>
            </a:r>
            <a:endParaRPr kumimoji="0" lang="en-US" sz="2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j-ea"/>
              <a:cs typeface="+mj-cs"/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457200" y="1295400"/>
            <a:ext cx="8305800" cy="514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rmAutofit/>
          </a:bodyPr>
          <a:lstStyle/>
          <a:p>
            <a:pPr marL="457200" indent="-457200" defTabSz="914400">
              <a:spcBef>
                <a:spcPts val="500"/>
              </a:spcBef>
              <a:spcAft>
                <a:spcPts val="500"/>
              </a:spcAft>
              <a:buClrTx/>
              <a:buSzTx/>
              <a:buFont typeface="+mj-lt"/>
              <a:buAutoNum type="arabicParenR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Mandate BSS Load IE, as defined in Subsection 8.4.2.30 in 802.11-2012 spec, in Beacon and Probe Response frames, for 11ai-capable BSS/AP;</a:t>
            </a:r>
          </a:p>
          <a:p>
            <a:pPr marL="457200" indent="-457200" defTabSz="914400">
              <a:spcBef>
                <a:spcPts val="500"/>
              </a:spcBef>
              <a:spcAft>
                <a:spcPts val="500"/>
              </a:spcAft>
              <a:buClrTx/>
              <a:buSzTx/>
              <a:buFont typeface="+mj-lt"/>
              <a:buAutoNum type="arabicParenR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Define a Backhaul Link Status Information Element (IE)</a:t>
            </a:r>
            <a:endParaRPr lang="en-US" sz="2000" b="1" kern="0" dirty="0" smtClean="0">
              <a:solidFill>
                <a:srgbClr val="000000"/>
              </a:solidFill>
              <a:latin typeface="Times New Roman"/>
              <a:ea typeface="+mn-ea"/>
            </a:endParaRPr>
          </a:p>
          <a:p>
            <a:pPr marL="682625" lvl="1" indent="-341313" defTabSz="914400">
              <a:spcBef>
                <a:spcPts val="500"/>
              </a:spcBef>
              <a:spcAft>
                <a:spcPts val="500"/>
              </a:spcAft>
              <a:buClrTx/>
              <a:buSzTx/>
              <a:buFont typeface="Wingdings" pitchFamily="2" charset="2"/>
              <a:buChar char="Ø"/>
              <a:defRPr/>
            </a:pPr>
            <a:r>
              <a:rPr lang="en-US" sz="2000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Can be included in Beacon and/or Probe Response frames;</a:t>
            </a:r>
          </a:p>
          <a:p>
            <a:pPr marL="682625" lvl="1" indent="-341313" defTabSz="914400">
              <a:spcBef>
                <a:spcPts val="500"/>
              </a:spcBef>
              <a:spcAft>
                <a:spcPts val="500"/>
              </a:spcAft>
              <a:buClrTx/>
              <a:buSzTx/>
              <a:buFont typeface="Wingdings" pitchFamily="2" charset="2"/>
              <a:buChar char="Ø"/>
              <a:defRPr/>
            </a:pPr>
            <a:r>
              <a:rPr lang="en-US" sz="2000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Can also be included as a sub-element in Neighbor report.</a:t>
            </a:r>
          </a:p>
          <a:p>
            <a:pPr marL="676275" lvl="1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defRPr/>
            </a:pPr>
            <a:endParaRPr lang="en-US" sz="2000" b="1" kern="0" dirty="0" smtClean="0">
              <a:solidFill>
                <a:srgbClr val="000000"/>
              </a:solidFill>
              <a:latin typeface="Times New Roman"/>
              <a:ea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F6BA44925D6774DAAAE4851C3660231" ma:contentTypeVersion="0" ma:contentTypeDescription="Create a new document." ma:contentTypeScope="" ma:versionID="f59c400df60e69bdea7e932f2be50d75">
  <xsd:schema xmlns:xsd="http://www.w3.org/2001/XMLSchema" xmlns:p="http://schemas.microsoft.com/office/2006/metadata/properties" targetNamespace="http://schemas.microsoft.com/office/2006/metadata/properties" ma:root="true" ma:fieldsID="4aeb20c0e3442673af7ee10786458764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Props1.xml><?xml version="1.0" encoding="utf-8"?>
<ds:datastoreItem xmlns:ds="http://schemas.openxmlformats.org/officeDocument/2006/customXml" ds:itemID="{1126C232-CB9E-4C1D-9A1D-FF83F24851FD}">
  <ds:schemaRefs>
    <ds:schemaRef ds:uri="http://schemas.microsoft.com/office/2006/documentManagement/types"/>
    <ds:schemaRef ds:uri="http://purl.org/dc/elements/1.1/"/>
    <ds:schemaRef ds:uri="http://purl.org/dc/terms/"/>
    <ds:schemaRef ds:uri="http://purl.org/dc/dcmitype/"/>
    <ds:schemaRef ds:uri="http://www.w3.org/XML/1998/namespace"/>
    <ds:schemaRef ds:uri="http://schemas.microsoft.com/office/2006/metadata/properties"/>
    <ds:schemaRef ds:uri="http://schemas.openxmlformats.org/package/2006/metadata/core-properties"/>
  </ds:schemaRefs>
</ds:datastoreItem>
</file>

<file path=customXml/itemProps2.xml><?xml version="1.0" encoding="utf-8"?>
<ds:datastoreItem xmlns:ds="http://schemas.openxmlformats.org/officeDocument/2006/customXml" ds:itemID="{112D949B-22B9-402C-ABB9-3F8AA271433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5683213-1B0F-49E7-915B-39D8BA408C5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34264</TotalTime>
  <Words>1360</Words>
  <Application>Microsoft Office PowerPoint</Application>
  <PresentationFormat>On-screen Show (4:3)</PresentationFormat>
  <Paragraphs>195</Paragraphs>
  <Slides>13</Slides>
  <Notes>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5" baseType="lpstr">
      <vt:lpstr>802-11-Submission</vt:lpstr>
      <vt:lpstr>Microsoft Office Word 97 - 2003 Document</vt:lpstr>
      <vt:lpstr>BSS/Network Status Information for a Fast AP/Network Selection</vt:lpstr>
      <vt:lpstr>Abstract</vt:lpstr>
      <vt:lpstr>Slide 3</vt:lpstr>
      <vt:lpstr>Slide 4</vt:lpstr>
      <vt:lpstr>Discussion on AP Availability Information</vt:lpstr>
      <vt:lpstr>Slide 6</vt:lpstr>
      <vt:lpstr>Slide 7</vt:lpstr>
      <vt:lpstr>Slide 8</vt:lpstr>
      <vt:lpstr>Slide 9</vt:lpstr>
      <vt:lpstr>Slide 10</vt:lpstr>
      <vt:lpstr>Straw Polls</vt:lpstr>
      <vt:lpstr>Straw Polls</vt:lpstr>
      <vt:lpstr>Slide 13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LeiW</dc:creator>
  <cp:lastModifiedBy>LeiW</cp:lastModifiedBy>
  <cp:revision>560</cp:revision>
  <cp:lastPrinted>1601-01-01T00:00:00Z</cp:lastPrinted>
  <dcterms:created xsi:type="dcterms:W3CDTF">2012-01-06T05:35:07Z</dcterms:created>
  <dcterms:modified xsi:type="dcterms:W3CDTF">2012-11-05T07:27:08Z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0x010100EF6BA44925D6774DAAAE4851C3660231</vt:lpwstr>
  </property>
</Properties>
</file>