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57" r:id="rId3"/>
    <p:sldId id="292" r:id="rId4"/>
    <p:sldId id="319" r:id="rId5"/>
    <p:sldId id="340" r:id="rId6"/>
    <p:sldId id="339" r:id="rId7"/>
    <p:sldId id="302" r:id="rId8"/>
    <p:sldId id="342" r:id="rId9"/>
    <p:sldId id="345" r:id="rId10"/>
    <p:sldId id="343" r:id="rId11"/>
    <p:sldId id="344" r:id="rId12"/>
    <p:sldId id="335" r:id="rId13"/>
    <p:sldId id="286" r:id="rId14"/>
    <p:sldId id="298" r:id="rId15"/>
    <p:sldId id="322" r:id="rId16"/>
    <p:sldId id="350" r:id="rId17"/>
    <p:sldId id="336" r:id="rId18"/>
    <p:sldId id="337" r:id="rId19"/>
    <p:sldId id="338" r:id="rId20"/>
    <p:sldId id="346" r:id="rId21"/>
    <p:sldId id="347" r:id="rId22"/>
    <p:sldId id="348" r:id="rId23"/>
    <p:sldId id="349"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89" autoAdjust="0"/>
    <p:restoredTop sz="94638" autoAdjust="0"/>
  </p:normalViewPr>
  <p:slideViewPr>
    <p:cSldViewPr>
      <p:cViewPr>
        <p:scale>
          <a:sx n="75" d="100"/>
          <a:sy n="75" d="100"/>
        </p:scale>
        <p:origin x="-1440" y="-3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125" d="100"/>
          <a:sy n="125" d="100"/>
        </p:scale>
        <p:origin x="-966" y="169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dirty="0" smtClean="0"/>
              <a:t>doc.: IEEE 802.11-12/0294r0</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Jonathan Segev (Intel)</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97640F8-96AC-44C1-8286-F4196CB4C75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0170425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dirty="0" smtClean="0"/>
              <a:t>doc.: IEEE 802.11-12/0294r0</a:t>
            </a:r>
            <a:endParaRPr lang="en-US" dirty="0"/>
          </a:p>
        </p:txBody>
      </p:sp>
      <p:sp>
        <p:nvSpPr>
          <p:cNvPr id="2051" name="Rectangle 3"/>
          <p:cNvSpPr>
            <a:spLocks noGrp="1" noChangeArrowheads="1"/>
          </p:cNvSpPr>
          <p:nvPr>
            <p:ph type="dt" idx="1"/>
          </p:nvPr>
        </p:nvSpPr>
        <p:spPr bwMode="auto">
          <a:xfrm>
            <a:off x="654050" y="95706"/>
            <a:ext cx="83811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dirty="0" smtClean="0"/>
              <a:t>Nov.   2012</a:t>
            </a:r>
            <a:endParaRPr 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Jonathan Segev (Intel)</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AB6D9D46-FD8C-44D7-9BBE-86788FBEA43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93561067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802.11-12/0294r0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Jonathan Segev (Intel)</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13661810-3081-43C6-981F-BBBC01A0961C}"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10</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11</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12</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13</a:t>
            </a:fld>
            <a:endParaRPr lang="en-US"/>
          </a:p>
        </p:txBody>
      </p:sp>
    </p:spTree>
    <p:extLst>
      <p:ext uri="{BB962C8B-B14F-4D97-AF65-F5344CB8AC3E}">
        <p14:creationId xmlns:p14="http://schemas.microsoft.com/office/powerpoint/2010/main" val="42354325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14</a:t>
            </a:fld>
            <a:endParaRPr lang="en-US"/>
          </a:p>
        </p:txBody>
      </p:sp>
    </p:spTree>
    <p:extLst>
      <p:ext uri="{BB962C8B-B14F-4D97-AF65-F5344CB8AC3E}">
        <p14:creationId xmlns:p14="http://schemas.microsoft.com/office/powerpoint/2010/main" val="3177191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15</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16</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17</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18</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19</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802.11-12/0294r0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Jonathan Segev (Intel)</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F8512970-70E0-469C-97F8-194F660DFD17}"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802.11-12/0294r0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Jonathan Segev (Intel)</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F8512970-70E0-469C-97F8-194F660DFD17}"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4</a:t>
            </a:fld>
            <a:endParaRPr lang="en-US"/>
          </a:p>
        </p:txBody>
      </p:sp>
    </p:spTree>
    <p:extLst>
      <p:ext uri="{BB962C8B-B14F-4D97-AF65-F5344CB8AC3E}">
        <p14:creationId xmlns:p14="http://schemas.microsoft.com/office/powerpoint/2010/main" val="758229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5</a:t>
            </a:fld>
            <a:endParaRPr lang="en-US"/>
          </a:p>
        </p:txBody>
      </p:sp>
    </p:spTree>
    <p:extLst>
      <p:ext uri="{BB962C8B-B14F-4D97-AF65-F5344CB8AC3E}">
        <p14:creationId xmlns:p14="http://schemas.microsoft.com/office/powerpoint/2010/main" val="758229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6</a:t>
            </a:fld>
            <a:endParaRPr lang="en-US"/>
          </a:p>
        </p:txBody>
      </p:sp>
    </p:spTree>
    <p:extLst>
      <p:ext uri="{BB962C8B-B14F-4D97-AF65-F5344CB8AC3E}">
        <p14:creationId xmlns:p14="http://schemas.microsoft.com/office/powerpoint/2010/main" val="758229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7</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8</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9</a:t>
            </a:fld>
            <a:endParaRPr lang="en-US"/>
          </a:p>
        </p:txBody>
      </p:sp>
    </p:spTree>
    <p:extLst>
      <p:ext uri="{BB962C8B-B14F-4D97-AF65-F5344CB8AC3E}">
        <p14:creationId xmlns:p14="http://schemas.microsoft.com/office/powerpoint/2010/main" val="2987181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3568" y="332656"/>
            <a:ext cx="1019574" cy="276999"/>
          </a:xfrm>
        </p:spPr>
        <p:txBody>
          <a:bodyPr/>
          <a:lstStyle>
            <a:lvl1pPr>
              <a:defRPr/>
            </a:lvl1pPr>
          </a:lstStyle>
          <a:p>
            <a:r>
              <a:rPr lang="en-US" dirty="0" smtClean="0"/>
              <a:t>Nov.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8FD21D4-2BC5-4B20-BFB4-B9AD87709C34}"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0945144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083B7D0-0CDF-4B21-87C6-6F28CC25B5D9}" type="slidenum">
              <a:rPr lang="en-US"/>
              <a:pPr/>
              <a:t>‹#›</a:t>
            </a:fld>
            <a:endParaRPr lang="en-US"/>
          </a:p>
        </p:txBody>
      </p:sp>
    </p:spTree>
    <p:extLst>
      <p:ext uri="{BB962C8B-B14F-4D97-AF65-F5344CB8AC3E}">
        <p14:creationId xmlns:p14="http://schemas.microsoft.com/office/powerpoint/2010/main" val="335560817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3272D0-8C17-46B7-8B14-BE54831DF18A}" type="slidenum">
              <a:rPr lang="en-US"/>
              <a:pPr/>
              <a:t>‹#›</a:t>
            </a:fld>
            <a:endParaRPr lang="en-US"/>
          </a:p>
        </p:txBody>
      </p:sp>
    </p:spTree>
    <p:extLst>
      <p:ext uri="{BB962C8B-B14F-4D97-AF65-F5344CB8AC3E}">
        <p14:creationId xmlns:p14="http://schemas.microsoft.com/office/powerpoint/2010/main" val="1574590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696913" y="332601"/>
            <a:ext cx="1019574" cy="276999"/>
          </a:xfrm>
        </p:spPr>
        <p:txBody>
          <a:bodyPr/>
          <a:lstStyle/>
          <a:p>
            <a:r>
              <a:rPr lang="en-US" dirty="0" smtClean="0"/>
              <a:t>Nov.  2012</a:t>
            </a:r>
            <a:endParaRPr lang="en-US" dirty="0"/>
          </a:p>
        </p:txBody>
      </p:sp>
      <p:sp>
        <p:nvSpPr>
          <p:cNvPr id="8" name="Footer Placeholder 7"/>
          <p:cNvSpPr>
            <a:spLocks noGrp="1"/>
          </p:cNvSpPr>
          <p:nvPr>
            <p:ph type="ftr" sz="quarter" idx="11"/>
          </p:nvPr>
        </p:nvSpPr>
        <p:spPr/>
        <p:txBody>
          <a:bodyPr/>
          <a:lstStyle/>
          <a:p>
            <a:r>
              <a:rPr lang="en-US" dirty="0" smtClean="0"/>
              <a:t>Jonathan Segev (Intel)</a:t>
            </a:r>
            <a:endParaRPr lang="en-US" dirty="0"/>
          </a:p>
        </p:txBody>
      </p:sp>
      <p:sp>
        <p:nvSpPr>
          <p:cNvPr id="9" name="Slide Number Placeholder 8"/>
          <p:cNvSpPr>
            <a:spLocks noGrp="1"/>
          </p:cNvSpPr>
          <p:nvPr>
            <p:ph type="sldNum" sz="quarter" idx="12"/>
          </p:nvPr>
        </p:nvSpPr>
        <p:spPr/>
        <p:txBody>
          <a:bodyPr/>
          <a:lstStyle/>
          <a:p>
            <a:r>
              <a:rPr lang="en-US" smtClean="0"/>
              <a:t>Slide </a:t>
            </a:r>
            <a:fld id="{1555E099-16F6-413B-A159-CD656C8430EC}" type="slidenum">
              <a:rPr lang="en-US" smtClean="0"/>
              <a:pPr/>
              <a:t>‹#›</a:t>
            </a:fld>
            <a:endParaRPr lang="en-US"/>
          </a:p>
        </p:txBody>
      </p:sp>
    </p:spTree>
    <p:extLst>
      <p:ext uri="{BB962C8B-B14F-4D97-AF65-F5344CB8AC3E}">
        <p14:creationId xmlns:p14="http://schemas.microsoft.com/office/powerpoint/2010/main" val="24330895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7AA595-764E-4A46-B326-B3632829CD48}" type="slidenum">
              <a:rPr lang="en-US"/>
              <a:pPr/>
              <a:t>‹#›</a:t>
            </a:fld>
            <a:endParaRPr lang="en-US"/>
          </a:p>
        </p:txBody>
      </p:sp>
    </p:spTree>
    <p:extLst>
      <p:ext uri="{BB962C8B-B14F-4D97-AF65-F5344CB8AC3E}">
        <p14:creationId xmlns:p14="http://schemas.microsoft.com/office/powerpoint/2010/main" val="30190655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Jonathan Segev (Intel)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BAAA85A-6B74-44C3-AD15-4C4690601840}" type="slidenum">
              <a:rPr lang="en-US"/>
              <a:pPr/>
              <a:t>‹#›</a:t>
            </a:fld>
            <a:endParaRPr lang="en-US"/>
          </a:p>
        </p:txBody>
      </p:sp>
    </p:spTree>
    <p:extLst>
      <p:ext uri="{BB962C8B-B14F-4D97-AF65-F5344CB8AC3E}">
        <p14:creationId xmlns:p14="http://schemas.microsoft.com/office/powerpoint/2010/main" val="3936275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8" name="Footer Placeholder 7"/>
          <p:cNvSpPr>
            <a:spLocks noGrp="1"/>
          </p:cNvSpPr>
          <p:nvPr>
            <p:ph type="ftr" sz="quarter" idx="11"/>
          </p:nvPr>
        </p:nvSpPr>
        <p:spPr/>
        <p:txBody>
          <a:bodyPr/>
          <a:lstStyle>
            <a:lvl1pPr>
              <a:defRPr/>
            </a:lvl1pPr>
          </a:lstStyle>
          <a:p>
            <a:r>
              <a:rPr lang="en-US" smtClean="0"/>
              <a:t>Jonathan Segev (Intel)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5A3672B-8111-48B4-A976-844A74CDD57F}" type="slidenum">
              <a:rPr lang="en-US"/>
              <a:pPr/>
              <a:t>‹#›</a:t>
            </a:fld>
            <a:endParaRPr lang="en-US"/>
          </a:p>
        </p:txBody>
      </p:sp>
    </p:spTree>
    <p:extLst>
      <p:ext uri="{BB962C8B-B14F-4D97-AF65-F5344CB8AC3E}">
        <p14:creationId xmlns:p14="http://schemas.microsoft.com/office/powerpoint/2010/main" val="33925034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4" name="Footer Placeholder 3"/>
          <p:cNvSpPr>
            <a:spLocks noGrp="1"/>
          </p:cNvSpPr>
          <p:nvPr>
            <p:ph type="ftr" sz="quarter" idx="11"/>
          </p:nvPr>
        </p:nvSpPr>
        <p:spPr/>
        <p:txBody>
          <a:bodyPr/>
          <a:lstStyle>
            <a:lvl1pPr>
              <a:defRPr/>
            </a:lvl1pPr>
          </a:lstStyle>
          <a:p>
            <a:r>
              <a:rPr lang="en-US" smtClean="0"/>
              <a:t>Jonathan Segev (Intel)</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4416AF8-54DF-4ABD-BE0A-EBAB318CD856}" type="slidenum">
              <a:rPr lang="en-US"/>
              <a:pPr/>
              <a:t>‹#›</a:t>
            </a:fld>
            <a:endParaRPr lang="en-US"/>
          </a:p>
        </p:txBody>
      </p:sp>
    </p:spTree>
    <p:extLst>
      <p:ext uri="{BB962C8B-B14F-4D97-AF65-F5344CB8AC3E}">
        <p14:creationId xmlns:p14="http://schemas.microsoft.com/office/powerpoint/2010/main" val="12042590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a:xfrm>
            <a:off x="696913" y="332601"/>
            <a:ext cx="1019574" cy="276999"/>
          </a:xfrm>
        </p:spPr>
        <p:txBody>
          <a:bodyPr/>
          <a:lstStyle/>
          <a:p>
            <a:r>
              <a:rPr lang="en-US" dirty="0" smtClean="0"/>
              <a:t>Nov.  2012</a:t>
            </a:r>
            <a:endParaRPr lang="en-US" dirty="0"/>
          </a:p>
        </p:txBody>
      </p:sp>
      <p:sp>
        <p:nvSpPr>
          <p:cNvPr id="9" name="Slide Number Placeholder 8"/>
          <p:cNvSpPr>
            <a:spLocks noGrp="1"/>
          </p:cNvSpPr>
          <p:nvPr>
            <p:ph type="sldNum" sz="quarter" idx="11"/>
          </p:nvPr>
        </p:nvSpPr>
        <p:spPr/>
        <p:txBody>
          <a:bodyPr/>
          <a:lstStyle/>
          <a:p>
            <a:r>
              <a:rPr lang="en-US" smtClean="0"/>
              <a:t>Slide </a:t>
            </a:r>
            <a:fld id="{1555E099-16F6-413B-A159-CD656C8430EC}"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Jonathan Segev (Intel)</a:t>
            </a:r>
            <a:endParaRPr lang="en-US" dirty="0"/>
          </a:p>
        </p:txBody>
      </p:sp>
    </p:spTree>
    <p:extLst>
      <p:ext uri="{BB962C8B-B14F-4D97-AF65-F5344CB8AC3E}">
        <p14:creationId xmlns:p14="http://schemas.microsoft.com/office/powerpoint/2010/main" val="288071307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Jonathan Segev (Intel)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F1B8078-FDA2-41F8-AAB9-4790A2E98CF3}" type="slidenum">
              <a:rPr lang="en-US"/>
              <a:pPr/>
              <a:t>‹#›</a:t>
            </a:fld>
            <a:endParaRPr lang="en-US"/>
          </a:p>
        </p:txBody>
      </p:sp>
    </p:spTree>
    <p:extLst>
      <p:ext uri="{BB962C8B-B14F-4D97-AF65-F5344CB8AC3E}">
        <p14:creationId xmlns:p14="http://schemas.microsoft.com/office/powerpoint/2010/main" val="34850152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Jonathan Segev (Intel)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C4A0C28-BF42-4474-81B5-7AF2470AB71F}" type="slidenum">
              <a:rPr lang="en-US"/>
              <a:pPr/>
              <a:t>‹#›</a:t>
            </a:fld>
            <a:endParaRPr lang="en-US"/>
          </a:p>
        </p:txBody>
      </p:sp>
    </p:spTree>
    <p:extLst>
      <p:ext uri="{BB962C8B-B14F-4D97-AF65-F5344CB8AC3E}">
        <p14:creationId xmlns:p14="http://schemas.microsoft.com/office/powerpoint/2010/main" val="265026412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dirty="0" smtClean="0"/>
              <a:t>Rapids Scan Procedure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0195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Nov.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555E099-16F6-413B-A159-CD656C8430EC}"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802.11-12/1260</a:t>
            </a:r>
            <a:r>
              <a:rPr lang="en-US" sz="1800" b="1" dirty="0" smtClean="0">
                <a:effectLst/>
              </a:rPr>
              <a:t>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2/11-12-1033-02-00ai-rapid-sca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2/11-12-1040-01-00ai-rapid-scan-amendment-text.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7" name="Footer Placeholder 4"/>
          <p:cNvSpPr>
            <a:spLocks noGrp="1"/>
          </p:cNvSpPr>
          <p:nvPr>
            <p:ph type="ftr" sz="quarter" idx="11"/>
          </p:nvPr>
        </p:nvSpPr>
        <p:spPr>
          <a:xfrm>
            <a:off x="7155724" y="6475413"/>
            <a:ext cx="1388201" cy="184666"/>
          </a:xfrm>
        </p:spPr>
        <p:txBody>
          <a:bodyPr/>
          <a:lstStyle/>
          <a:p>
            <a:r>
              <a:rPr lang="en-US" dirty="0" smtClean="0"/>
              <a:t>Jonathan Segev (Intel)</a:t>
            </a:r>
            <a:endParaRPr lang="en-US" dirty="0"/>
          </a:p>
        </p:txBody>
      </p:sp>
      <p:sp>
        <p:nvSpPr>
          <p:cNvPr id="8" name="Slide Number Placeholder 5"/>
          <p:cNvSpPr>
            <a:spLocks noGrp="1"/>
          </p:cNvSpPr>
          <p:nvPr>
            <p:ph type="sldNum" sz="quarter" idx="12"/>
          </p:nvPr>
        </p:nvSpPr>
        <p:spPr>
          <a:xfrm>
            <a:off x="4344988" y="6475413"/>
            <a:ext cx="530225" cy="182562"/>
          </a:xfrm>
        </p:spPr>
        <p:txBody>
          <a:bodyPr/>
          <a:lstStyle/>
          <a:p>
            <a:r>
              <a:rPr lang="en-US" dirty="0" smtClean="0"/>
              <a:t>Slide </a:t>
            </a:r>
            <a:fld id="{47BEF44D-91E2-4E92-9477-86D6CA1B5FB7}" type="slidenum">
              <a:rPr lang="en-US" smtClean="0"/>
              <a:pPr/>
              <a:t>1</a:t>
            </a:fld>
            <a:endParaRPr lang="en-US" dirty="0"/>
          </a:p>
        </p:txBody>
      </p:sp>
      <p:sp>
        <p:nvSpPr>
          <p:cNvPr id="30722" name="Rectangle 2"/>
          <p:cNvSpPr>
            <a:spLocks noGrp="1" noChangeArrowheads="1"/>
          </p:cNvSpPr>
          <p:nvPr>
            <p:ph type="title"/>
          </p:nvPr>
        </p:nvSpPr>
        <p:spPr>
          <a:noFill/>
          <a:ln/>
        </p:spPr>
        <p:txBody>
          <a:bodyPr/>
          <a:lstStyle/>
          <a:p>
            <a:r>
              <a:rPr lang="en-US" dirty="0" smtClean="0"/>
              <a:t>Rapid Scanning Procedure</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smtClean="0"/>
              <a:t>Date:</a:t>
            </a:r>
            <a:r>
              <a:rPr lang="en-US" sz="2000" b="0" dirty="0" smtClean="0"/>
              <a:t> 2012-11-14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651726993"/>
              </p:ext>
            </p:extLst>
          </p:nvPr>
        </p:nvGraphicFramePr>
        <p:xfrm>
          <a:off x="510084" y="2492896"/>
          <a:ext cx="8077200" cy="3095625"/>
        </p:xfrm>
        <a:graphic>
          <a:graphicData uri="http://schemas.openxmlformats.org/presentationml/2006/ole">
            <mc:AlternateContent xmlns:mc="http://schemas.openxmlformats.org/markup-compatibility/2006">
              <mc:Choice xmlns:v="urn:schemas-microsoft-com:vml" Requires="v">
                <p:oleObj spid="_x0000_s30816" name="Document" r:id="rId4" imgW="8796258" imgH="3364812" progId="Word.Document.8">
                  <p:embed/>
                </p:oleObj>
              </mc:Choice>
              <mc:Fallback>
                <p:oleObj name="Document" r:id="rId4" imgW="8796258" imgH="3364812" progId="Word.Document.8">
                  <p:embed/>
                  <p:pic>
                    <p:nvPicPr>
                      <p:cNvPr id="0" name="Picture 25"/>
                      <p:cNvPicPr>
                        <a:picLocks noChangeAspect="1" noChangeArrowheads="1"/>
                      </p:cNvPicPr>
                      <p:nvPr/>
                    </p:nvPicPr>
                    <p:blipFill>
                      <a:blip r:embed="rId5"/>
                      <a:srcRect/>
                      <a:stretch>
                        <a:fillRect/>
                      </a:stretch>
                    </p:blipFill>
                    <p:spPr bwMode="auto">
                      <a:xfrm>
                        <a:off x="510084" y="2492896"/>
                        <a:ext cx="8077200" cy="3095625"/>
                      </a:xfrm>
                      <a:prstGeom prst="rect">
                        <a:avLst/>
                      </a:prstGeom>
                      <a:noFill/>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Using Probe Request for Rapid Scan</a:t>
            </a:r>
            <a:endParaRPr lang="en-US" dirty="0"/>
          </a:p>
        </p:txBody>
      </p:sp>
      <p:sp>
        <p:nvSpPr>
          <p:cNvPr id="3" name="Content Placeholder 2"/>
          <p:cNvSpPr>
            <a:spLocks noGrp="1"/>
          </p:cNvSpPr>
          <p:nvPr>
            <p:ph idx="1"/>
          </p:nvPr>
        </p:nvSpPr>
        <p:spPr>
          <a:xfrm>
            <a:off x="685800" y="1412776"/>
            <a:ext cx="8020020" cy="576064"/>
          </a:xfrm>
        </p:spPr>
        <p:txBody>
          <a:bodyPr/>
          <a:lstStyle/>
          <a:p>
            <a:r>
              <a:rPr lang="en-US" sz="2000" dirty="0" smtClean="0"/>
              <a:t>If only non FILS capable APs operates over the channel</a:t>
            </a:r>
            <a:r>
              <a:rPr lang="en-US" sz="1400" b="0" dirty="0"/>
              <a:t>:</a:t>
            </a:r>
            <a:endParaRPr lang="en-US" sz="2000" dirty="0" smtClean="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10</a:t>
            </a:fld>
            <a:endParaRPr lang="en-US" dirty="0"/>
          </a:p>
        </p:txBody>
      </p:sp>
      <p:sp>
        <p:nvSpPr>
          <p:cNvPr id="10" name="Rectangle 9"/>
          <p:cNvSpPr/>
          <p:nvPr/>
        </p:nvSpPr>
        <p:spPr bwMode="auto">
          <a:xfrm>
            <a:off x="1619672" y="2670422"/>
            <a:ext cx="5696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sp>
        <p:nvSpPr>
          <p:cNvPr id="62" name="Rectangle 61"/>
          <p:cNvSpPr/>
          <p:nvPr/>
        </p:nvSpPr>
        <p:spPr bwMode="auto">
          <a:xfrm>
            <a:off x="4043794" y="3472982"/>
            <a:ext cx="124828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Non related</a:t>
            </a:r>
          </a:p>
          <a:p>
            <a:pPr algn="ctr" eaLnBrk="0" hangingPunct="0"/>
            <a:r>
              <a:rPr lang="en-US" sz="1100" dirty="0" smtClean="0">
                <a:latin typeface="Neo Sans Intel" pitchFamily="34" charset="0"/>
                <a:cs typeface="Arial" pitchFamily="34" charset="0"/>
              </a:rPr>
              <a:t>MPDU</a:t>
            </a:r>
          </a:p>
        </p:txBody>
      </p:sp>
      <p:cxnSp>
        <p:nvCxnSpPr>
          <p:cNvPr id="60" name="Straight Connector 59"/>
          <p:cNvCxnSpPr/>
          <p:nvPr/>
        </p:nvCxnSpPr>
        <p:spPr>
          <a:xfrm flipH="1">
            <a:off x="2978444" y="2994589"/>
            <a:ext cx="9381" cy="137018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396167" y="3310659"/>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21" name="Group 20"/>
          <p:cNvGrpSpPr/>
          <p:nvPr/>
        </p:nvGrpSpPr>
        <p:grpSpPr>
          <a:xfrm>
            <a:off x="179512" y="2782678"/>
            <a:ext cx="8359953" cy="330513"/>
            <a:chOff x="123825" y="1944990"/>
            <a:chExt cx="7623810" cy="398160"/>
          </a:xfrm>
        </p:grpSpPr>
        <p:cxnSp>
          <p:nvCxnSpPr>
            <p:cNvPr id="57" name="Straight Connector 56"/>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8" name="Rectangle 57"/>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22" name="Group 21"/>
          <p:cNvGrpSpPr/>
          <p:nvPr/>
        </p:nvGrpSpPr>
        <p:grpSpPr>
          <a:xfrm>
            <a:off x="179512" y="3600424"/>
            <a:ext cx="8349508" cy="330513"/>
            <a:chOff x="133350" y="2821290"/>
            <a:chExt cx="7614285" cy="398160"/>
          </a:xfrm>
        </p:grpSpPr>
        <p:cxnSp>
          <p:nvCxnSpPr>
            <p:cNvPr id="55" name="Straight Connector 54"/>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6" name="Rectangle 55"/>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Non FILS </a:t>
              </a:r>
            </a:p>
            <a:p>
              <a:pPr eaLnBrk="0" hangingPunct="0"/>
              <a:r>
                <a:rPr lang="en-US" sz="1050" dirty="0" smtClean="0">
                  <a:latin typeface="Neo Sans Intel" pitchFamily="34" charset="0"/>
                  <a:cs typeface="Arial" pitchFamily="34" charset="0"/>
                </a:rPr>
                <a:t>Capable AP</a:t>
              </a:r>
            </a:p>
          </p:txBody>
        </p:sp>
      </p:grpSp>
      <p:grpSp>
        <p:nvGrpSpPr>
          <p:cNvPr id="15" name="Group 14"/>
          <p:cNvGrpSpPr/>
          <p:nvPr/>
        </p:nvGrpSpPr>
        <p:grpSpPr>
          <a:xfrm>
            <a:off x="2022253" y="3861048"/>
            <a:ext cx="679490" cy="230832"/>
            <a:chOff x="2022253" y="5096769"/>
            <a:chExt cx="679490" cy="230832"/>
          </a:xfrm>
        </p:grpSpPr>
        <p:cxnSp>
          <p:nvCxnSpPr>
            <p:cNvPr id="50" name="Straight Arrow Connector 49"/>
            <p:cNvCxnSpPr/>
            <p:nvPr/>
          </p:nvCxnSpPr>
          <p:spPr bwMode="auto">
            <a:xfrm flipV="1">
              <a:off x="252627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51" name="Straight Arrow Connector 50"/>
            <p:cNvCxnSpPr/>
            <p:nvPr/>
          </p:nvCxnSpPr>
          <p:spPr bwMode="auto">
            <a:xfrm flipH="1" flipV="1">
              <a:off x="202225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52" name="TextBox 51"/>
            <p:cNvSpPr txBox="1"/>
            <p:nvPr/>
          </p:nvSpPr>
          <p:spPr>
            <a:xfrm>
              <a:off x="2175622" y="5096769"/>
              <a:ext cx="423586" cy="230832"/>
            </a:xfrm>
            <a:prstGeom prst="rect">
              <a:avLst/>
            </a:prstGeom>
            <a:noFill/>
            <a:ln>
              <a:noFill/>
            </a:ln>
          </p:spPr>
          <p:txBody>
            <a:bodyPr wrap="square" rtlCol="0">
              <a:spAutoFit/>
            </a:bodyPr>
            <a:lstStyle/>
            <a:p>
              <a:r>
                <a:rPr lang="en-US" sz="900" dirty="0" smtClean="0"/>
                <a:t>SIFS</a:t>
              </a:r>
              <a:endParaRPr lang="en-US" sz="900" dirty="0"/>
            </a:p>
          </p:txBody>
        </p:sp>
      </p:grpSp>
      <p:sp>
        <p:nvSpPr>
          <p:cNvPr id="26" name="TextBox 25"/>
          <p:cNvSpPr txBox="1"/>
          <p:nvPr/>
        </p:nvSpPr>
        <p:spPr>
          <a:xfrm>
            <a:off x="8368749" y="3858075"/>
            <a:ext cx="309653" cy="210776"/>
          </a:xfrm>
          <a:prstGeom prst="rect">
            <a:avLst/>
          </a:prstGeom>
          <a:noFill/>
          <a:ln>
            <a:noFill/>
          </a:ln>
        </p:spPr>
        <p:txBody>
          <a:bodyPr wrap="square" rtlCol="0">
            <a:spAutoFit/>
          </a:bodyPr>
          <a:lstStyle/>
          <a:p>
            <a:r>
              <a:rPr lang="en-US" sz="1050" b="1" dirty="0" smtClean="0"/>
              <a:t>T</a:t>
            </a:r>
            <a:endParaRPr lang="en-US" sz="1050" b="1" dirty="0"/>
          </a:p>
        </p:txBody>
      </p:sp>
      <p:cxnSp>
        <p:nvCxnSpPr>
          <p:cNvPr id="59" name="Straight Connector 58"/>
          <p:cNvCxnSpPr/>
          <p:nvPr/>
        </p:nvCxnSpPr>
        <p:spPr>
          <a:xfrm flipH="1">
            <a:off x="2199561" y="2994589"/>
            <a:ext cx="1" cy="136933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bwMode="auto">
          <a:xfrm flipV="1">
            <a:off x="2987824" y="423246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9" name="Straight Arrow Connector 78"/>
          <p:cNvCxnSpPr/>
          <p:nvPr/>
        </p:nvCxnSpPr>
        <p:spPr bwMode="auto">
          <a:xfrm flipH="1" flipV="1">
            <a:off x="2017356" y="423246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0" name="TextBox 79"/>
          <p:cNvSpPr txBox="1"/>
          <p:nvPr/>
        </p:nvSpPr>
        <p:spPr>
          <a:xfrm>
            <a:off x="2411760" y="4133940"/>
            <a:ext cx="511918" cy="230832"/>
          </a:xfrm>
          <a:prstGeom prst="rect">
            <a:avLst/>
          </a:prstGeom>
          <a:noFill/>
          <a:ln>
            <a:noFill/>
          </a:ln>
        </p:spPr>
        <p:txBody>
          <a:bodyPr wrap="square" rtlCol="0">
            <a:spAutoFit/>
          </a:bodyPr>
          <a:lstStyle/>
          <a:p>
            <a:r>
              <a:rPr lang="en-US" sz="900" dirty="0" smtClean="0"/>
              <a:t>DIFS</a:t>
            </a:r>
            <a:endParaRPr lang="en-US" sz="900" dirty="0"/>
          </a:p>
        </p:txBody>
      </p:sp>
      <p:cxnSp>
        <p:nvCxnSpPr>
          <p:cNvPr id="54" name="Straight Connector 53"/>
          <p:cNvCxnSpPr/>
          <p:nvPr/>
        </p:nvCxnSpPr>
        <p:spPr>
          <a:xfrm flipH="1">
            <a:off x="2536726" y="2996952"/>
            <a:ext cx="9382" cy="97951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bwMode="auto">
          <a:xfrm>
            <a:off x="2978444" y="3472982"/>
            <a:ext cx="1075248"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65" name="Rounded Rectangular Callout 64"/>
          <p:cNvSpPr/>
          <p:nvPr/>
        </p:nvSpPr>
        <p:spPr bwMode="auto">
          <a:xfrm>
            <a:off x="3033506" y="2138465"/>
            <a:ext cx="1322470" cy="691186"/>
          </a:xfrm>
          <a:prstGeom prst="wedgeRoundRectCallout">
            <a:avLst>
              <a:gd name="adj1" fmla="val -82932"/>
              <a:gd name="adj2" fmla="val 72242"/>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US" sz="800" dirty="0" smtClean="0"/>
              <a:t>After SIFS + preamble STA switches to another channel.</a:t>
            </a:r>
            <a:endParaRPr lang="en-US" sz="800" u="sng" dirty="0"/>
          </a:p>
        </p:txBody>
      </p:sp>
      <p:grpSp>
        <p:nvGrpSpPr>
          <p:cNvPr id="67" name="Group 66"/>
          <p:cNvGrpSpPr/>
          <p:nvPr/>
        </p:nvGrpSpPr>
        <p:grpSpPr>
          <a:xfrm>
            <a:off x="6804248" y="4221088"/>
            <a:ext cx="1811800" cy="376140"/>
            <a:chOff x="6457150" y="5371871"/>
            <a:chExt cx="1811800" cy="376140"/>
          </a:xfrm>
        </p:grpSpPr>
        <p:sp>
          <p:nvSpPr>
            <p:cNvPr id="71" name="Rectangle 70"/>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72" name="Rectangle 71"/>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75" name="Rectangle 74"/>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88" name="Rectangle 87"/>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grpSp>
    </p:spTree>
    <p:extLst>
      <p:ext uri="{BB962C8B-B14F-4D97-AF65-F5344CB8AC3E}">
        <p14:creationId xmlns:p14="http://schemas.microsoft.com/office/powerpoint/2010/main" val="1321069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Using Probe Request for Rapid Scan</a:t>
            </a:r>
            <a:endParaRPr lang="en-US" dirty="0"/>
          </a:p>
        </p:txBody>
      </p:sp>
      <p:sp>
        <p:nvSpPr>
          <p:cNvPr id="3" name="Content Placeholder 2"/>
          <p:cNvSpPr>
            <a:spLocks noGrp="1"/>
          </p:cNvSpPr>
          <p:nvPr>
            <p:ph idx="1"/>
          </p:nvPr>
        </p:nvSpPr>
        <p:spPr>
          <a:xfrm>
            <a:off x="685800" y="1412776"/>
            <a:ext cx="8020020" cy="576064"/>
          </a:xfrm>
        </p:spPr>
        <p:txBody>
          <a:bodyPr/>
          <a:lstStyle/>
          <a:p>
            <a:r>
              <a:rPr lang="en-US" sz="2000" dirty="0" smtClean="0"/>
              <a:t>If no AP operates over the channel</a:t>
            </a:r>
            <a:r>
              <a:rPr lang="en-US" sz="1400" b="0" dirty="0"/>
              <a:t>:</a:t>
            </a:r>
            <a:endParaRPr lang="en-US" sz="2000" dirty="0" smtClean="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11</a:t>
            </a:fld>
            <a:endParaRPr lang="en-US" dirty="0"/>
          </a:p>
        </p:txBody>
      </p:sp>
      <p:sp>
        <p:nvSpPr>
          <p:cNvPr id="10" name="Rectangle 9"/>
          <p:cNvSpPr/>
          <p:nvPr/>
        </p:nvSpPr>
        <p:spPr bwMode="auto">
          <a:xfrm>
            <a:off x="1619672" y="2670422"/>
            <a:ext cx="5696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sp>
        <p:nvSpPr>
          <p:cNvPr id="14" name="TextBox 13"/>
          <p:cNvSpPr txBox="1"/>
          <p:nvPr/>
        </p:nvSpPr>
        <p:spPr>
          <a:xfrm>
            <a:off x="8396167" y="3310659"/>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21" name="Group 20"/>
          <p:cNvGrpSpPr/>
          <p:nvPr/>
        </p:nvGrpSpPr>
        <p:grpSpPr>
          <a:xfrm>
            <a:off x="179512" y="2782678"/>
            <a:ext cx="8359953" cy="330513"/>
            <a:chOff x="123825" y="1944990"/>
            <a:chExt cx="7623810" cy="398160"/>
          </a:xfrm>
        </p:grpSpPr>
        <p:cxnSp>
          <p:nvCxnSpPr>
            <p:cNvPr id="57" name="Straight Connector 56"/>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8" name="Rectangle 57"/>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22" name="Group 21"/>
          <p:cNvGrpSpPr/>
          <p:nvPr/>
        </p:nvGrpSpPr>
        <p:grpSpPr>
          <a:xfrm>
            <a:off x="179512" y="3600424"/>
            <a:ext cx="8349508" cy="330513"/>
            <a:chOff x="133350" y="2821290"/>
            <a:chExt cx="7614285" cy="398160"/>
          </a:xfrm>
        </p:grpSpPr>
        <p:cxnSp>
          <p:nvCxnSpPr>
            <p:cNvPr id="55" name="Straight Connector 54"/>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6" name="Rectangle 55"/>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Non FILS </a:t>
              </a:r>
            </a:p>
            <a:p>
              <a:pPr eaLnBrk="0" hangingPunct="0"/>
              <a:r>
                <a:rPr lang="en-US" sz="1050" dirty="0" smtClean="0">
                  <a:latin typeface="Neo Sans Intel" pitchFamily="34" charset="0"/>
                  <a:cs typeface="Arial" pitchFamily="34" charset="0"/>
                </a:rPr>
                <a:t>Capable AP</a:t>
              </a:r>
            </a:p>
          </p:txBody>
        </p:sp>
      </p:grpSp>
      <p:grpSp>
        <p:nvGrpSpPr>
          <p:cNvPr id="15" name="Group 14"/>
          <p:cNvGrpSpPr/>
          <p:nvPr/>
        </p:nvGrpSpPr>
        <p:grpSpPr>
          <a:xfrm>
            <a:off x="2022253" y="3861048"/>
            <a:ext cx="679490" cy="230832"/>
            <a:chOff x="2022253" y="5096769"/>
            <a:chExt cx="679490" cy="230832"/>
          </a:xfrm>
        </p:grpSpPr>
        <p:cxnSp>
          <p:nvCxnSpPr>
            <p:cNvPr id="50" name="Straight Arrow Connector 49"/>
            <p:cNvCxnSpPr/>
            <p:nvPr/>
          </p:nvCxnSpPr>
          <p:spPr bwMode="auto">
            <a:xfrm flipV="1">
              <a:off x="252627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51" name="Straight Arrow Connector 50"/>
            <p:cNvCxnSpPr/>
            <p:nvPr/>
          </p:nvCxnSpPr>
          <p:spPr bwMode="auto">
            <a:xfrm flipH="1" flipV="1">
              <a:off x="202225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52" name="TextBox 51"/>
            <p:cNvSpPr txBox="1"/>
            <p:nvPr/>
          </p:nvSpPr>
          <p:spPr>
            <a:xfrm>
              <a:off x="2175622" y="5096769"/>
              <a:ext cx="423586" cy="230832"/>
            </a:xfrm>
            <a:prstGeom prst="rect">
              <a:avLst/>
            </a:prstGeom>
            <a:noFill/>
            <a:ln>
              <a:noFill/>
            </a:ln>
          </p:spPr>
          <p:txBody>
            <a:bodyPr wrap="square" rtlCol="0">
              <a:spAutoFit/>
            </a:bodyPr>
            <a:lstStyle/>
            <a:p>
              <a:r>
                <a:rPr lang="en-US" sz="900" dirty="0" smtClean="0"/>
                <a:t>SIFS</a:t>
              </a:r>
              <a:endParaRPr lang="en-US" sz="900" dirty="0"/>
            </a:p>
          </p:txBody>
        </p:sp>
      </p:grpSp>
      <p:sp>
        <p:nvSpPr>
          <p:cNvPr id="26" name="TextBox 25"/>
          <p:cNvSpPr txBox="1"/>
          <p:nvPr/>
        </p:nvSpPr>
        <p:spPr>
          <a:xfrm>
            <a:off x="8368749" y="3858075"/>
            <a:ext cx="309653" cy="210776"/>
          </a:xfrm>
          <a:prstGeom prst="rect">
            <a:avLst/>
          </a:prstGeom>
          <a:noFill/>
          <a:ln>
            <a:noFill/>
          </a:ln>
        </p:spPr>
        <p:txBody>
          <a:bodyPr wrap="square" rtlCol="0">
            <a:spAutoFit/>
          </a:bodyPr>
          <a:lstStyle/>
          <a:p>
            <a:r>
              <a:rPr lang="en-US" sz="1050" b="1" dirty="0" smtClean="0"/>
              <a:t>T</a:t>
            </a:r>
            <a:endParaRPr lang="en-US" sz="1050" b="1" dirty="0"/>
          </a:p>
        </p:txBody>
      </p:sp>
      <p:cxnSp>
        <p:nvCxnSpPr>
          <p:cNvPr id="59" name="Straight Connector 58"/>
          <p:cNvCxnSpPr/>
          <p:nvPr/>
        </p:nvCxnSpPr>
        <p:spPr>
          <a:xfrm flipH="1">
            <a:off x="2199562" y="2994589"/>
            <a:ext cx="1" cy="109729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2536726" y="2996952"/>
            <a:ext cx="9382" cy="97951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5" name="Rounded Rectangular Callout 64"/>
          <p:cNvSpPr/>
          <p:nvPr/>
        </p:nvSpPr>
        <p:spPr bwMode="auto">
          <a:xfrm>
            <a:off x="3033506" y="2138465"/>
            <a:ext cx="1322470" cy="691186"/>
          </a:xfrm>
          <a:prstGeom prst="wedgeRoundRectCallout">
            <a:avLst>
              <a:gd name="adj1" fmla="val -82932"/>
              <a:gd name="adj2" fmla="val 72242"/>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US" sz="800" dirty="0" smtClean="0"/>
              <a:t>After SIFS + preamble STA switches to another channel.</a:t>
            </a:r>
            <a:endParaRPr lang="en-US" sz="800" u="sng" dirty="0"/>
          </a:p>
        </p:txBody>
      </p:sp>
      <p:grpSp>
        <p:nvGrpSpPr>
          <p:cNvPr id="30" name="Group 29"/>
          <p:cNvGrpSpPr/>
          <p:nvPr/>
        </p:nvGrpSpPr>
        <p:grpSpPr>
          <a:xfrm>
            <a:off x="6804248" y="4149080"/>
            <a:ext cx="1811800" cy="376140"/>
            <a:chOff x="6457150" y="5371871"/>
            <a:chExt cx="1811800" cy="376140"/>
          </a:xfrm>
        </p:grpSpPr>
        <p:sp>
          <p:nvSpPr>
            <p:cNvPr id="31" name="Rectangle 30"/>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32" name="Rectangle 31"/>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33" name="Rectangle 32"/>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34" name="Rectangle 33"/>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grpSp>
    </p:spTree>
    <p:extLst>
      <p:ext uri="{BB962C8B-B14F-4D97-AF65-F5344CB8AC3E}">
        <p14:creationId xmlns:p14="http://schemas.microsoft.com/office/powerpoint/2010/main" val="981184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Summary</a:t>
            </a:r>
            <a:endParaRPr lang="en-US" dirty="0"/>
          </a:p>
        </p:txBody>
      </p:sp>
      <p:sp>
        <p:nvSpPr>
          <p:cNvPr id="3" name="Content Placeholder 2"/>
          <p:cNvSpPr>
            <a:spLocks noGrp="1"/>
          </p:cNvSpPr>
          <p:nvPr>
            <p:ph idx="1"/>
          </p:nvPr>
        </p:nvSpPr>
        <p:spPr>
          <a:xfrm>
            <a:off x="685800" y="1412776"/>
            <a:ext cx="8020020" cy="2160240"/>
          </a:xfrm>
        </p:spPr>
        <p:txBody>
          <a:bodyPr/>
          <a:lstStyle/>
          <a:p>
            <a:r>
              <a:rPr lang="en-US" sz="2000" dirty="0" smtClean="0"/>
              <a:t>Benefits of using Probe Request/Response for Rapid Scanning:</a:t>
            </a:r>
          </a:p>
          <a:p>
            <a:pPr lvl="1"/>
            <a:r>
              <a:rPr lang="en-US" sz="1600" dirty="0" smtClean="0"/>
              <a:t>Reuse of existing resources and procedures (management message, ACK procedure).</a:t>
            </a:r>
          </a:p>
          <a:p>
            <a:pPr lvl="1"/>
            <a:r>
              <a:rPr lang="en-US" sz="1600" dirty="0" smtClean="0"/>
              <a:t>Fast separation between regular and FILS capable (~1/10-1/20 of current duration).</a:t>
            </a:r>
          </a:p>
          <a:p>
            <a:pPr lvl="1"/>
            <a:r>
              <a:rPr lang="en-US" sz="1600" dirty="0" smtClean="0"/>
              <a:t>Power efficient procedure enables more frequent polling supporting the faster automatic discovery.</a:t>
            </a:r>
          </a:p>
          <a:p>
            <a:pPr lvl="1"/>
            <a:endParaRPr lang="en-US" sz="1600" dirty="0"/>
          </a:p>
          <a:p>
            <a:pPr lvl="1"/>
            <a:endParaRPr lang="en-US" sz="1600" dirty="0" smtClean="0"/>
          </a:p>
          <a:p>
            <a:r>
              <a:rPr lang="en-US" dirty="0" smtClean="0"/>
              <a:t>References:</a:t>
            </a:r>
            <a:endParaRPr lang="en-US" dirty="0"/>
          </a:p>
          <a:p>
            <a:pPr lvl="1"/>
            <a:r>
              <a:rPr lang="en-US" sz="1600" dirty="0" smtClean="0">
                <a:hlinkClick r:id="rId3"/>
              </a:rPr>
              <a:t>11-12-1261-00-00ai-probe-request-based-rapid-scan-text.docx</a:t>
            </a:r>
            <a:endParaRPr lang="en-US" sz="1600" dirty="0">
              <a:hlinkClick r:id="rId3"/>
            </a:endParaRPr>
          </a:p>
          <a:p>
            <a:pPr lvl="1"/>
            <a:r>
              <a:rPr lang="en-US" sz="1600" dirty="0" smtClean="0">
                <a:hlinkClick r:id="rId3"/>
              </a:rPr>
              <a:t>11-12-1033-02-00ai-rapid-scan.pptx</a:t>
            </a:r>
            <a:endParaRPr lang="en-US" sz="1600" dirty="0"/>
          </a:p>
          <a:p>
            <a:pPr lvl="1"/>
            <a:r>
              <a:rPr lang="en-US" sz="1600" dirty="0">
                <a:hlinkClick r:id="rId4"/>
              </a:rPr>
              <a:t>11-12-1040-01-00ai-rapid-scan-amendment-text.docx</a:t>
            </a:r>
            <a:endParaRPr lang="en-US" sz="1600" dirty="0"/>
          </a:p>
          <a:p>
            <a:pPr lvl="1"/>
            <a:endParaRPr lang="en-US" sz="1600" dirty="0" smtClean="0"/>
          </a:p>
          <a:p>
            <a:pPr lvl="1"/>
            <a:endParaRPr lang="en-US" sz="1600" dirty="0" smtClean="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12</a:t>
            </a:fld>
            <a:endParaRPr lang="en-US" dirty="0"/>
          </a:p>
        </p:txBody>
      </p:sp>
    </p:spTree>
    <p:extLst>
      <p:ext uri="{BB962C8B-B14F-4D97-AF65-F5344CB8AC3E}">
        <p14:creationId xmlns:p14="http://schemas.microsoft.com/office/powerpoint/2010/main" val="2080046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8077200" y="6475413"/>
            <a:ext cx="466725" cy="182562"/>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13</a:t>
            </a:fld>
            <a:endParaRPr lang="en-US"/>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Motion</a:t>
            </a:r>
            <a:endParaRPr lang="en-GB" dirty="0"/>
          </a:p>
        </p:txBody>
      </p:sp>
      <p:sp>
        <p:nvSpPr>
          <p:cNvPr id="32771" name="Rectangle 3"/>
          <p:cNvSpPr>
            <a:spLocks noGrp="1" noChangeArrowheads="1"/>
          </p:cNvSpPr>
          <p:nvPr>
            <p:ph type="body" idx="1"/>
          </p:nvPr>
        </p:nvSpPr>
        <p:spPr>
          <a:xfrm>
            <a:off x="685800" y="1556792"/>
            <a:ext cx="7772400" cy="4539208"/>
          </a:xfrm>
        </p:spPr>
        <p:txBody>
          <a:bodyPr/>
          <a:lstStyle/>
          <a:p>
            <a:r>
              <a:rPr lang="en-US" sz="1800" dirty="0" smtClean="0"/>
              <a:t>Insert the following text on clause 6 of the SFD </a:t>
            </a:r>
            <a:r>
              <a:rPr kumimoji="1" lang="en-US" altLang="ja-JP" sz="1800" dirty="0" smtClean="0">
                <a:latin typeface="Times New Roman" pitchFamily="18" charset="0"/>
                <a:cs typeface="Times New Roman" pitchFamily="18" charset="0"/>
              </a:rPr>
              <a:t>(11-12/0151r12)</a:t>
            </a:r>
            <a:r>
              <a:rPr lang="en-US" sz="1800" dirty="0" smtClean="0"/>
              <a:t>:</a:t>
            </a:r>
          </a:p>
          <a:p>
            <a:pPr marL="0">
              <a:spcBef>
                <a:spcPts val="0"/>
              </a:spcBef>
              <a:buNone/>
            </a:pPr>
            <a:endParaRPr lang="en-US" sz="1800" b="0" dirty="0" smtClean="0"/>
          </a:p>
          <a:p>
            <a:pPr marL="0">
              <a:spcBef>
                <a:spcPts val="0"/>
              </a:spcBef>
              <a:buNone/>
            </a:pPr>
            <a:r>
              <a:rPr lang="en-US" sz="1800" b="0" dirty="0" smtClean="0"/>
              <a:t>The amendment should define a mechanism to reduce the FILS capable AP presence discovery duration. The procedure will enable the STA to identify FILS capable AP coverage within SIFS plus ACK message delay post request by STA by using decoding an ACK message or using CCA in case of a collision.</a:t>
            </a:r>
          </a:p>
          <a:p>
            <a:pPr marL="0">
              <a:spcBef>
                <a:spcPts val="0"/>
              </a:spcBef>
              <a:buNone/>
            </a:pPr>
            <a:endParaRPr lang="en-US" sz="1800" b="0" dirty="0" smtClean="0"/>
          </a:p>
          <a:p>
            <a:pPr>
              <a:buNone/>
            </a:pPr>
            <a:endParaRPr lang="en-US" sz="1400" dirty="0" smtClean="0"/>
          </a:p>
          <a:p>
            <a:pPr>
              <a:buNone/>
            </a:pPr>
            <a:r>
              <a:rPr lang="en-US" sz="1400" dirty="0" smtClean="0"/>
              <a:t>Yes:</a:t>
            </a:r>
          </a:p>
          <a:p>
            <a:pPr>
              <a:buNone/>
            </a:pPr>
            <a:r>
              <a:rPr lang="en-US" sz="1400" dirty="0" smtClean="0"/>
              <a:t>No:</a:t>
            </a:r>
          </a:p>
          <a:p>
            <a:pPr>
              <a:buNone/>
            </a:pPr>
            <a:r>
              <a:rPr lang="en-US" sz="1400" dirty="0" smtClean="0"/>
              <a:t>Abstain:</a:t>
            </a:r>
            <a:endParaRPr lang="en-US" sz="1800" b="0" dirty="0" smtClean="0"/>
          </a:p>
          <a:p>
            <a:pPr marL="0">
              <a:spcBef>
                <a:spcPts val="0"/>
              </a:spcBef>
              <a:buNone/>
            </a:pPr>
            <a:endParaRPr lang="en-US"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7024278" y="6475413"/>
            <a:ext cx="1519647" cy="184666"/>
          </a:xfrm>
        </p:spPr>
        <p:txBody>
          <a:bodyPr/>
          <a:lstStyle/>
          <a:p>
            <a:r>
              <a:rPr lang="en-US" smtClean="0"/>
              <a:t>Jonathan Segev (Intel)</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14</a:t>
            </a:fld>
            <a:endParaRPr lang="en-US"/>
          </a:p>
        </p:txBody>
      </p:sp>
      <p:sp>
        <p:nvSpPr>
          <p:cNvPr id="32770" name="Rectangle 2"/>
          <p:cNvSpPr>
            <a:spLocks noGrp="1" noChangeArrowheads="1"/>
          </p:cNvSpPr>
          <p:nvPr>
            <p:ph type="title"/>
          </p:nvPr>
        </p:nvSpPr>
        <p:spPr/>
        <p:txBody>
          <a:bodyPr/>
          <a:lstStyle/>
          <a:p>
            <a:r>
              <a:rPr lang="en-GB" dirty="0" smtClean="0"/>
              <a:t>Backup</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bwMode="auto">
          <a:xfrm>
            <a:off x="6034063" y="3220528"/>
            <a:ext cx="897592"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3" name="Rectangle 62"/>
          <p:cNvSpPr/>
          <p:nvPr/>
        </p:nvSpPr>
        <p:spPr bwMode="auto">
          <a:xfrm>
            <a:off x="4799649" y="3220528"/>
            <a:ext cx="1234414" cy="345274"/>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2" name="Title 1"/>
          <p:cNvSpPr>
            <a:spLocks noGrp="1"/>
          </p:cNvSpPr>
          <p:nvPr>
            <p:ph type="title"/>
          </p:nvPr>
        </p:nvSpPr>
        <p:spPr>
          <a:xfrm>
            <a:off x="685800" y="685800"/>
            <a:ext cx="8278688" cy="582960"/>
          </a:xfrm>
        </p:spPr>
        <p:txBody>
          <a:bodyPr/>
          <a:lstStyle/>
          <a:p>
            <a:r>
              <a:rPr lang="en-US" dirty="0" smtClean="0"/>
              <a:t>Rapid Scan using dedicated message</a:t>
            </a:r>
            <a:endParaRPr lang="en-US"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15</a:t>
            </a:fld>
            <a:endParaRPr lang="en-US"/>
          </a:p>
        </p:txBody>
      </p:sp>
      <p:grpSp>
        <p:nvGrpSpPr>
          <p:cNvPr id="10" name="Group 9"/>
          <p:cNvGrpSpPr/>
          <p:nvPr/>
        </p:nvGrpSpPr>
        <p:grpSpPr>
          <a:xfrm>
            <a:off x="3022864" y="1437028"/>
            <a:ext cx="1591435" cy="656645"/>
            <a:chOff x="3022864" y="1437028"/>
            <a:chExt cx="1591435" cy="656645"/>
          </a:xfrm>
        </p:grpSpPr>
        <p:sp>
          <p:nvSpPr>
            <p:cNvPr id="51" name="Rounded Rectangular Callout 50"/>
            <p:cNvSpPr/>
            <p:nvPr/>
          </p:nvSpPr>
          <p:spPr bwMode="auto">
            <a:xfrm>
              <a:off x="3066542" y="1631450"/>
              <a:ext cx="1468833" cy="388843"/>
            </a:xfrm>
            <a:prstGeom prst="wedgeRoundRectCallout">
              <a:avLst>
                <a:gd name="adj1" fmla="val -65730"/>
                <a:gd name="adj2" fmla="val 35676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2" name="Rounded Rectangular Callout 51"/>
            <p:cNvSpPr/>
            <p:nvPr/>
          </p:nvSpPr>
          <p:spPr bwMode="auto">
            <a:xfrm>
              <a:off x="3022864" y="1437028"/>
              <a:ext cx="1591435" cy="656645"/>
            </a:xfrm>
            <a:prstGeom prst="wedgeRoundRectCallout">
              <a:avLst>
                <a:gd name="adj1" fmla="val -65281"/>
                <a:gd name="adj2" fmla="val 33420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Multiple APs respond</a:t>
              </a:r>
              <a:r>
                <a:rPr kumimoji="0" lang="en-US" sz="1050" b="0" i="0" u="none" strike="noStrike" cap="none" normalizeH="0" dirty="0" smtClean="0">
                  <a:ln>
                    <a:noFill/>
                  </a:ln>
                  <a:solidFill>
                    <a:schemeClr val="tx1"/>
                  </a:solidFill>
                  <a:effectLst/>
                  <a:latin typeface="Times New Roman" pitchFamily="18" charset="0"/>
                </a:rPr>
                <a:t> after SIFS and identified by STA’s CCA</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42" name="Rectangle 41"/>
          <p:cNvSpPr/>
          <p:nvPr/>
        </p:nvSpPr>
        <p:spPr bwMode="auto">
          <a:xfrm>
            <a:off x="1668032"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Rapid Scan</a:t>
            </a:r>
          </a:p>
          <a:p>
            <a:pPr algn="ctr" eaLnBrk="0" hangingPunct="0"/>
            <a:r>
              <a:rPr lang="en-US" sz="1100" dirty="0" smtClean="0">
                <a:latin typeface="Neo Sans Intel" pitchFamily="34" charset="0"/>
                <a:cs typeface="Arial" pitchFamily="34" charset="0"/>
              </a:rPr>
              <a:t>Request</a:t>
            </a:r>
          </a:p>
        </p:txBody>
      </p:sp>
      <p:sp>
        <p:nvSpPr>
          <p:cNvPr id="43" name="Rectangle 42"/>
          <p:cNvSpPr/>
          <p:nvPr/>
        </p:nvSpPr>
        <p:spPr bwMode="auto">
          <a:xfrm>
            <a:off x="3628074"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Request</a:t>
            </a:r>
          </a:p>
        </p:txBody>
      </p:sp>
      <p:sp>
        <p:nvSpPr>
          <p:cNvPr id="44" name="Rectangle 43"/>
          <p:cNvSpPr/>
          <p:nvPr/>
        </p:nvSpPr>
        <p:spPr bwMode="auto">
          <a:xfrm>
            <a:off x="2729510" y="321036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nvGrpSpPr>
          <p:cNvPr id="45" name="Group 44"/>
          <p:cNvGrpSpPr/>
          <p:nvPr/>
        </p:nvGrpSpPr>
        <p:grpSpPr>
          <a:xfrm>
            <a:off x="2403755" y="2814331"/>
            <a:ext cx="324054" cy="2023110"/>
            <a:chOff x="2429996" y="2200275"/>
            <a:chExt cx="360060" cy="1981200"/>
          </a:xfrm>
        </p:grpSpPr>
        <p:cxnSp>
          <p:nvCxnSpPr>
            <p:cNvPr id="91" name="Straight Connector 9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9" name="Group 8"/>
          <p:cNvGrpSpPr/>
          <p:nvPr/>
        </p:nvGrpSpPr>
        <p:grpSpPr>
          <a:xfrm>
            <a:off x="328200" y="2584575"/>
            <a:ext cx="7988215" cy="1884249"/>
            <a:chOff x="328201" y="2584575"/>
            <a:chExt cx="6861430" cy="1884249"/>
          </a:xfrm>
        </p:grpSpPr>
        <p:grpSp>
          <p:nvGrpSpPr>
            <p:cNvPr id="53" name="Group 52"/>
            <p:cNvGrpSpPr/>
            <p:nvPr/>
          </p:nvGrpSpPr>
          <p:grpSpPr>
            <a:xfrm>
              <a:off x="328201" y="2584575"/>
              <a:ext cx="6861430" cy="358344"/>
              <a:chOff x="123825" y="1944990"/>
              <a:chExt cx="7623810" cy="398160"/>
            </a:xfrm>
          </p:grpSpPr>
          <p:cxnSp>
            <p:nvCxnSpPr>
              <p:cNvPr id="89" name="Straight Connector 88"/>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90" name="Rectangle 89"/>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54" name="Group 53"/>
            <p:cNvGrpSpPr/>
            <p:nvPr/>
          </p:nvGrpSpPr>
          <p:grpSpPr>
            <a:xfrm>
              <a:off x="328201" y="3347527"/>
              <a:ext cx="6852858" cy="358344"/>
              <a:chOff x="133350" y="2821290"/>
              <a:chExt cx="7614285" cy="398160"/>
            </a:xfrm>
          </p:grpSpPr>
          <p:cxnSp>
            <p:nvCxnSpPr>
              <p:cNvPr id="87" name="Straight Connector 86"/>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8" name="Rectangle 87"/>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1</a:t>
                </a:r>
              </a:p>
            </p:txBody>
          </p:sp>
        </p:grpSp>
        <p:grpSp>
          <p:nvGrpSpPr>
            <p:cNvPr id="55" name="Group 54"/>
            <p:cNvGrpSpPr/>
            <p:nvPr/>
          </p:nvGrpSpPr>
          <p:grpSpPr>
            <a:xfrm>
              <a:off x="328201" y="4110480"/>
              <a:ext cx="6852858" cy="358344"/>
              <a:chOff x="161925" y="2983215"/>
              <a:chExt cx="7614285" cy="398160"/>
            </a:xfrm>
          </p:grpSpPr>
          <p:cxnSp>
            <p:nvCxnSpPr>
              <p:cNvPr id="85" name="Straight Connector 84"/>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6" name="Rectangle 85"/>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2</a:t>
                </a:r>
              </a:p>
            </p:txBody>
          </p:sp>
        </p:grpSp>
      </p:grpSp>
      <p:grpSp>
        <p:nvGrpSpPr>
          <p:cNvPr id="56" name="Group 55"/>
          <p:cNvGrpSpPr/>
          <p:nvPr/>
        </p:nvGrpSpPr>
        <p:grpSpPr>
          <a:xfrm>
            <a:off x="2139883" y="4541958"/>
            <a:ext cx="846963" cy="228524"/>
            <a:chOff x="2136805" y="4119860"/>
            <a:chExt cx="941070" cy="253916"/>
          </a:xfrm>
        </p:grpSpPr>
        <p:cxnSp>
          <p:nvCxnSpPr>
            <p:cNvPr id="82" name="Straight Arrow Connector 8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sp>
        <p:nvSpPr>
          <p:cNvPr id="57" name="Rectangle 56"/>
          <p:cNvSpPr/>
          <p:nvPr/>
        </p:nvSpPr>
        <p:spPr bwMode="auto">
          <a:xfrm>
            <a:off x="2720938" y="396474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8" name="TextBox 57"/>
          <p:cNvSpPr txBox="1"/>
          <p:nvPr/>
        </p:nvSpPr>
        <p:spPr>
          <a:xfrm>
            <a:off x="8288274" y="3573265"/>
            <a:ext cx="290456" cy="228524"/>
          </a:xfrm>
          <a:prstGeom prst="rect">
            <a:avLst/>
          </a:prstGeom>
          <a:noFill/>
          <a:ln>
            <a:noFill/>
          </a:ln>
        </p:spPr>
        <p:txBody>
          <a:bodyPr wrap="square" rtlCol="0">
            <a:spAutoFit/>
          </a:bodyPr>
          <a:lstStyle/>
          <a:p>
            <a:r>
              <a:rPr lang="en-US" sz="1050" b="1" dirty="0" smtClean="0"/>
              <a:t>T</a:t>
            </a:r>
            <a:endParaRPr lang="en-US" sz="1050" b="1" dirty="0"/>
          </a:p>
        </p:txBody>
      </p:sp>
      <p:sp>
        <p:nvSpPr>
          <p:cNvPr id="59" name="TextBox 58"/>
          <p:cNvSpPr txBox="1"/>
          <p:nvPr/>
        </p:nvSpPr>
        <p:spPr>
          <a:xfrm>
            <a:off x="8253984" y="430192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61" name="Group 60"/>
          <p:cNvGrpSpPr/>
          <p:nvPr/>
        </p:nvGrpSpPr>
        <p:grpSpPr>
          <a:xfrm>
            <a:off x="6668792" y="2822904"/>
            <a:ext cx="855536" cy="2023110"/>
            <a:chOff x="4841905" y="2209800"/>
            <a:chExt cx="950595" cy="2247900"/>
          </a:xfrm>
        </p:grpSpPr>
        <p:grpSp>
          <p:nvGrpSpPr>
            <p:cNvPr id="75" name="Group 74"/>
            <p:cNvGrpSpPr/>
            <p:nvPr/>
          </p:nvGrpSpPr>
          <p:grpSpPr>
            <a:xfrm>
              <a:off x="5135096" y="2209800"/>
              <a:ext cx="360060" cy="2247900"/>
              <a:chOff x="2429996" y="2200275"/>
              <a:chExt cx="360060" cy="1981200"/>
            </a:xfrm>
          </p:grpSpPr>
          <p:cxnSp>
            <p:nvCxnSpPr>
              <p:cNvPr id="80" name="Straight Connector 79"/>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76" name="Group 75"/>
            <p:cNvGrpSpPr/>
            <p:nvPr/>
          </p:nvGrpSpPr>
          <p:grpSpPr>
            <a:xfrm>
              <a:off x="4841905" y="4119860"/>
              <a:ext cx="950595" cy="253916"/>
              <a:chOff x="2136805" y="4119860"/>
              <a:chExt cx="950595" cy="253916"/>
            </a:xfrm>
          </p:grpSpPr>
          <p:cxnSp>
            <p:nvCxnSpPr>
              <p:cNvPr id="77" name="Straight Arrow Connector 76"/>
              <p:cNvCxnSpPr/>
              <p:nvPr/>
            </p:nvCxnSpPr>
            <p:spPr bwMode="auto">
              <a:xfrm flipV="1">
                <a:off x="281308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8" name="Straight Arrow Connector 77"/>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9" name="TextBox 78"/>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grpSp>
      <p:grpSp>
        <p:nvGrpSpPr>
          <p:cNvPr id="62" name="Group 61"/>
          <p:cNvGrpSpPr/>
          <p:nvPr/>
        </p:nvGrpSpPr>
        <p:grpSpPr>
          <a:xfrm>
            <a:off x="4099925" y="2822904"/>
            <a:ext cx="941261" cy="2023110"/>
            <a:chOff x="4841905" y="2209800"/>
            <a:chExt cx="1045845" cy="2247900"/>
          </a:xfrm>
        </p:grpSpPr>
        <p:grpSp>
          <p:nvGrpSpPr>
            <p:cNvPr id="68" name="Group 86"/>
            <p:cNvGrpSpPr/>
            <p:nvPr/>
          </p:nvGrpSpPr>
          <p:grpSpPr>
            <a:xfrm>
              <a:off x="5135096" y="2209800"/>
              <a:ext cx="474360" cy="2247900"/>
              <a:chOff x="2429996" y="2200275"/>
              <a:chExt cx="474360" cy="1981200"/>
            </a:xfrm>
          </p:grpSpPr>
          <p:cxnSp>
            <p:nvCxnSpPr>
              <p:cNvPr id="73" name="Straight Connector 72"/>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19137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9" name="Group 92"/>
            <p:cNvGrpSpPr/>
            <p:nvPr/>
          </p:nvGrpSpPr>
          <p:grpSpPr>
            <a:xfrm>
              <a:off x="4841905" y="4119860"/>
              <a:ext cx="1045845" cy="253916"/>
              <a:chOff x="2136805" y="4119860"/>
              <a:chExt cx="1045845" cy="253916"/>
            </a:xfrm>
          </p:grpSpPr>
          <p:cxnSp>
            <p:nvCxnSpPr>
              <p:cNvPr id="70" name="Straight Arrow Connector 69"/>
              <p:cNvCxnSpPr/>
              <p:nvPr/>
            </p:nvCxnSpPr>
            <p:spPr bwMode="auto">
              <a:xfrm flipV="1">
                <a:off x="290833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1" name="Straight Arrow Connector 70"/>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2" name="TextBox 71"/>
              <p:cNvSpPr txBox="1"/>
              <p:nvPr/>
            </p:nvSpPr>
            <p:spPr>
              <a:xfrm>
                <a:off x="2487146" y="4119860"/>
                <a:ext cx="417979" cy="253916"/>
              </a:xfrm>
              <a:prstGeom prst="rect">
                <a:avLst/>
              </a:prstGeom>
              <a:noFill/>
              <a:ln>
                <a:noFill/>
              </a:ln>
            </p:spPr>
            <p:txBody>
              <a:bodyPr wrap="square" rtlCol="0">
                <a:spAutoFit/>
              </a:bodyPr>
              <a:lstStyle/>
              <a:p>
                <a:r>
                  <a:rPr lang="en-US" sz="1050" b="1" dirty="0" smtClean="0"/>
                  <a:t>G3</a:t>
                </a:r>
                <a:endParaRPr lang="en-US" sz="1050" b="1" dirty="0"/>
              </a:p>
            </p:txBody>
          </p:sp>
        </p:grpSp>
      </p:grpSp>
      <p:sp>
        <p:nvSpPr>
          <p:cNvPr id="50" name="Rounded Rectangular Callout 49"/>
          <p:cNvSpPr/>
          <p:nvPr/>
        </p:nvSpPr>
        <p:spPr bwMode="auto">
          <a:xfrm>
            <a:off x="1251940" y="1696257"/>
            <a:ext cx="1468833" cy="388843"/>
          </a:xfrm>
          <a:prstGeom prst="wedgeRoundRectCallout">
            <a:avLst>
              <a:gd name="adj1" fmla="val -2114"/>
              <a:gd name="adj2" fmla="val 15614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sends</a:t>
            </a:r>
            <a:r>
              <a:rPr kumimoji="0" lang="en-US" sz="1050" b="0" i="0" u="none" strike="noStrike" cap="none" normalizeH="0" dirty="0" smtClean="0">
                <a:ln>
                  <a:noFill/>
                </a:ln>
                <a:solidFill>
                  <a:schemeClr val="tx1"/>
                </a:solidFill>
                <a:effectLst/>
                <a:latin typeface="Times New Roman" pitchFamily="18" charset="0"/>
              </a:rPr>
              <a:t> a Rapid Scan Request</a:t>
            </a:r>
            <a:endParaRPr kumimoji="0" lang="en-US" sz="1050" b="0" i="0" u="none" strike="noStrike" cap="none" normalizeH="0" baseline="0" dirty="0" smtClean="0">
              <a:ln>
                <a:noFill/>
              </a:ln>
              <a:solidFill>
                <a:schemeClr val="tx1"/>
              </a:solidFill>
              <a:effectLst/>
              <a:latin typeface="Times New Roman" pitchFamily="18" charset="0"/>
            </a:endParaRPr>
          </a:p>
        </p:txBody>
      </p:sp>
      <p:grpSp>
        <p:nvGrpSpPr>
          <p:cNvPr id="7" name="Group 6"/>
          <p:cNvGrpSpPr/>
          <p:nvPr/>
        </p:nvGrpSpPr>
        <p:grpSpPr>
          <a:xfrm>
            <a:off x="5580112" y="5248250"/>
            <a:ext cx="2314950" cy="1250476"/>
            <a:chOff x="5609850" y="4726290"/>
            <a:chExt cx="2314950" cy="1250476"/>
          </a:xfrm>
        </p:grpSpPr>
        <p:sp>
          <p:nvSpPr>
            <p:cNvPr id="66" name="Rectangle 65"/>
            <p:cNvSpPr/>
            <p:nvPr/>
          </p:nvSpPr>
          <p:spPr bwMode="auto">
            <a:xfrm>
              <a:off x="5613027" y="4726290"/>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7" name="Rectangle 66"/>
            <p:cNvSpPr/>
            <p:nvPr/>
          </p:nvSpPr>
          <p:spPr bwMode="auto">
            <a:xfrm>
              <a:off x="6248400" y="47262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message</a:t>
              </a:r>
            </a:p>
          </p:txBody>
        </p:sp>
        <p:sp>
          <p:nvSpPr>
            <p:cNvPr id="93" name="Rectangle 92"/>
            <p:cNvSpPr/>
            <p:nvPr/>
          </p:nvSpPr>
          <p:spPr bwMode="auto">
            <a:xfrm>
              <a:off x="5613027" y="4945365"/>
              <a:ext cx="530598" cy="188610"/>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4" name="Rectangle 93"/>
            <p:cNvSpPr/>
            <p:nvPr/>
          </p:nvSpPr>
          <p:spPr bwMode="auto">
            <a:xfrm>
              <a:off x="6257925" y="49548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Rapid Scan Ack</a:t>
              </a:r>
            </a:p>
          </p:txBody>
        </p:sp>
        <p:sp>
          <p:nvSpPr>
            <p:cNvPr id="95" name="Rectangle 94"/>
            <p:cNvSpPr/>
            <p:nvPr/>
          </p:nvSpPr>
          <p:spPr bwMode="auto">
            <a:xfrm>
              <a:off x="5613027" y="5164440"/>
              <a:ext cx="530598" cy="188610"/>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6" name="Rectangle 95"/>
            <p:cNvSpPr/>
            <p:nvPr/>
          </p:nvSpPr>
          <p:spPr bwMode="auto">
            <a:xfrm>
              <a:off x="6257925" y="51834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Probe Response ACK</a:t>
              </a:r>
            </a:p>
          </p:txBody>
        </p:sp>
        <p:sp>
          <p:nvSpPr>
            <p:cNvPr id="97" name="Rectangle 96"/>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98" name="Rectangle 97"/>
            <p:cNvSpPr/>
            <p:nvPr/>
          </p:nvSpPr>
          <p:spPr bwMode="auto">
            <a:xfrm>
              <a:off x="6124575" y="5410521"/>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r>
                <a:rPr lang="en-US" sz="1050" dirty="0" err="1" smtClean="0">
                  <a:latin typeface="Neo Sans Intel" pitchFamily="34" charset="0"/>
                  <a:cs typeface="Arial" pitchFamily="34" charset="0"/>
                </a:rPr>
                <a:t>Min_Probe_Response_Time</a:t>
              </a:r>
              <a:endParaRPr lang="en-US" sz="1050" dirty="0" smtClean="0">
                <a:latin typeface="Neo Sans Intel" pitchFamily="34" charset="0"/>
                <a:cs typeface="Arial" pitchFamily="34" charset="0"/>
              </a:endParaRPr>
            </a:p>
          </p:txBody>
        </p:sp>
        <p:sp>
          <p:nvSpPr>
            <p:cNvPr id="99" name="Rectangle 98"/>
            <p:cNvSpPr/>
            <p:nvPr/>
          </p:nvSpPr>
          <p:spPr bwMode="auto">
            <a:xfrm>
              <a:off x="6257925" y="557022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00" name="Rectangle 99"/>
            <p:cNvSpPr/>
            <p:nvPr/>
          </p:nvSpPr>
          <p:spPr bwMode="auto">
            <a:xfrm>
              <a:off x="6267450" y="577977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
        <p:nvSpPr>
          <p:cNvPr id="41" name="Rectangle 40"/>
          <p:cNvSpPr/>
          <p:nvPr/>
        </p:nvSpPr>
        <p:spPr bwMode="auto">
          <a:xfrm>
            <a:off x="7258419" y="2496780"/>
            <a:ext cx="127579" cy="345643"/>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dirty="0" smtClean="0">
              <a:latin typeface="Neo Sans Intel" pitchFamily="34" charset="0"/>
              <a:cs typeface="Arial" pitchFamily="34" charset="0"/>
            </a:endParaRPr>
          </a:p>
        </p:txBody>
      </p:sp>
      <p:grpSp>
        <p:nvGrpSpPr>
          <p:cNvPr id="14" name="Group 13"/>
          <p:cNvGrpSpPr/>
          <p:nvPr/>
        </p:nvGrpSpPr>
        <p:grpSpPr>
          <a:xfrm>
            <a:off x="4927712" y="1435926"/>
            <a:ext cx="1660853" cy="649174"/>
            <a:chOff x="4927712" y="1435926"/>
            <a:chExt cx="1660853" cy="649174"/>
          </a:xfrm>
        </p:grpSpPr>
        <p:sp>
          <p:nvSpPr>
            <p:cNvPr id="65" name="Rounded Rectangular Callout 64"/>
            <p:cNvSpPr/>
            <p:nvPr/>
          </p:nvSpPr>
          <p:spPr bwMode="auto">
            <a:xfrm>
              <a:off x="4927712" y="1437028"/>
              <a:ext cx="1656525" cy="648072"/>
            </a:xfrm>
            <a:prstGeom prst="wedgeRoundRectCallout">
              <a:avLst>
                <a:gd name="adj1" fmla="val -98997"/>
                <a:gd name="adj2" fmla="val 11293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1" name="Rounded Rectangular Callout 100"/>
            <p:cNvSpPr/>
            <p:nvPr/>
          </p:nvSpPr>
          <p:spPr bwMode="auto">
            <a:xfrm>
              <a:off x="4932040" y="1435926"/>
              <a:ext cx="1656525" cy="648072"/>
            </a:xfrm>
            <a:prstGeom prst="wedgeRoundRectCallout">
              <a:avLst>
                <a:gd name="adj1" fmla="val 7211"/>
                <a:gd name="adj2" fmla="val 223663"/>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2" name="Rounded Rectangular Callout 101"/>
            <p:cNvSpPr/>
            <p:nvPr/>
          </p:nvSpPr>
          <p:spPr bwMode="auto">
            <a:xfrm>
              <a:off x="4932040" y="1435926"/>
              <a:ext cx="1656525" cy="648072"/>
            </a:xfrm>
            <a:prstGeom prst="wedgeRoundRectCallout">
              <a:avLst>
                <a:gd name="adj1" fmla="val 42147"/>
                <a:gd name="adj2" fmla="val 22009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12" name="Rounded Rectangle 11"/>
          <p:cNvSpPr/>
          <p:nvPr/>
        </p:nvSpPr>
        <p:spPr bwMode="auto">
          <a:xfrm>
            <a:off x="1403649" y="2020292"/>
            <a:ext cx="1728192" cy="3157063"/>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AP coverage discovery </a:t>
            </a:r>
            <a:endParaRPr kumimoji="0" lang="en-US" sz="1200" b="1" i="0" u="none" strike="noStrike" cap="none" normalizeH="0" baseline="0" dirty="0" smtClean="0">
              <a:ln>
                <a:noFill/>
              </a:ln>
              <a:solidFill>
                <a:schemeClr val="tx1"/>
              </a:solidFill>
              <a:effectLst/>
            </a:endParaRPr>
          </a:p>
        </p:txBody>
      </p:sp>
      <p:sp>
        <p:nvSpPr>
          <p:cNvPr id="104" name="Rounded Rectangle 103"/>
          <p:cNvSpPr/>
          <p:nvPr/>
        </p:nvSpPr>
        <p:spPr bwMode="auto">
          <a:xfrm>
            <a:off x="3354045" y="2020293"/>
            <a:ext cx="4398142" cy="3157062"/>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Existing Active Scan procedure – AP identity discovery</a:t>
            </a:r>
          </a:p>
        </p:txBody>
      </p:sp>
      <p:sp>
        <p:nvSpPr>
          <p:cNvPr id="15" name="TextBox 14"/>
          <p:cNvSpPr txBox="1"/>
          <p:nvPr/>
        </p:nvSpPr>
        <p:spPr>
          <a:xfrm>
            <a:off x="1880208" y="4952201"/>
            <a:ext cx="963600" cy="276999"/>
          </a:xfrm>
          <a:prstGeom prst="rect">
            <a:avLst/>
          </a:prstGeom>
          <a:noFill/>
        </p:spPr>
        <p:txBody>
          <a:bodyPr wrap="square" rtlCol="0">
            <a:spAutoFit/>
          </a:bodyPr>
          <a:lstStyle/>
          <a:p>
            <a:r>
              <a:rPr lang="en-US" b="1" dirty="0" smtClean="0"/>
              <a:t>~230usec</a:t>
            </a:r>
            <a:endParaRPr lang="en-US" b="1" dirty="0"/>
          </a:p>
        </p:txBody>
      </p:sp>
      <p:sp>
        <p:nvSpPr>
          <p:cNvPr id="105" name="TextBox 104"/>
          <p:cNvSpPr txBox="1"/>
          <p:nvPr/>
        </p:nvSpPr>
        <p:spPr>
          <a:xfrm>
            <a:off x="4904544" y="4952201"/>
            <a:ext cx="963600" cy="276999"/>
          </a:xfrm>
          <a:prstGeom prst="rect">
            <a:avLst/>
          </a:prstGeom>
          <a:noFill/>
        </p:spPr>
        <p:txBody>
          <a:bodyPr wrap="square" rtlCol="0">
            <a:spAutoFit/>
          </a:bodyPr>
          <a:lstStyle/>
          <a:p>
            <a:r>
              <a:rPr lang="en-US" b="1" dirty="0" smtClean="0"/>
              <a:t>~5-10msec</a:t>
            </a:r>
            <a:endParaRPr lang="en-US" b="1" dirty="0"/>
          </a:p>
        </p:txBody>
      </p:sp>
    </p:spTree>
    <p:extLst>
      <p:ext uri="{BB962C8B-B14F-4D97-AF65-F5344CB8AC3E}">
        <p14:creationId xmlns:p14="http://schemas.microsoft.com/office/powerpoint/2010/main" val="328550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Vertical)">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50"/>
                                        </p:tgtEl>
                                        <p:attrNameLst>
                                          <p:attrName>style.visibility</p:attrName>
                                        </p:attrNameLst>
                                      </p:cBhvr>
                                      <p:to>
                                        <p:strVal val="hidden"/>
                                      </p:to>
                                    </p:set>
                                  </p:childTnLst>
                                </p:cTn>
                              </p:par>
                              <p:par>
                                <p:cTn id="20" presetID="1" presetClass="exit" presetSubtype="0" fill="hold" nodeType="withEffect">
                                  <p:stCondLst>
                                    <p:cond delay="0"/>
                                  </p:stCondLst>
                                  <p:childTnLst>
                                    <p:set>
                                      <p:cBhvr>
                                        <p:cTn id="21" dur="1" fill="hold">
                                          <p:stCondLst>
                                            <p:cond delay="0"/>
                                          </p:stCondLst>
                                        </p:cTn>
                                        <p:tgtEl>
                                          <p:spTgt spid="10"/>
                                        </p:tgtEl>
                                        <p:attrNameLst>
                                          <p:attrName>style.visibility</p:attrName>
                                        </p:attrNameLst>
                                      </p:cBhvr>
                                      <p:to>
                                        <p:strVal val="hidden"/>
                                      </p:to>
                                    </p:set>
                                  </p:childTnLst>
                                </p:cTn>
                              </p:par>
                              <p:par>
                                <p:cTn id="22" presetID="1" presetClass="exit" presetSubtype="0" fill="hold" nodeType="withEffect">
                                  <p:stCondLst>
                                    <p:cond delay="0"/>
                                  </p:stCondLst>
                                  <p:childTnLst>
                                    <p:set>
                                      <p:cBhvr>
                                        <p:cTn id="23" dur="1" fill="hold">
                                          <p:stCondLst>
                                            <p:cond delay="0"/>
                                          </p:stCondLst>
                                        </p:cTn>
                                        <p:tgtEl>
                                          <p:spTgt spid="1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0" grpId="1" animBg="1"/>
      <p:bldP spid="12" grpId="0" animBg="1"/>
      <p:bldP spid="10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bwMode="auto">
          <a:xfrm>
            <a:off x="6034063" y="3220528"/>
            <a:ext cx="897592"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3" name="Rectangle 62"/>
          <p:cNvSpPr/>
          <p:nvPr/>
        </p:nvSpPr>
        <p:spPr bwMode="auto">
          <a:xfrm>
            <a:off x="4799649" y="3220528"/>
            <a:ext cx="1234414" cy="345274"/>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2" name="Title 1"/>
          <p:cNvSpPr>
            <a:spLocks noGrp="1"/>
          </p:cNvSpPr>
          <p:nvPr>
            <p:ph type="title"/>
          </p:nvPr>
        </p:nvSpPr>
        <p:spPr>
          <a:xfrm>
            <a:off x="685800" y="685800"/>
            <a:ext cx="8278688" cy="582960"/>
          </a:xfrm>
        </p:spPr>
        <p:txBody>
          <a:bodyPr/>
          <a:lstStyle/>
          <a:p>
            <a:r>
              <a:rPr lang="en-US" dirty="0" smtClean="0"/>
              <a:t>Rapid Scan using dedicated message</a:t>
            </a:r>
            <a:endParaRPr lang="en-US"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16</a:t>
            </a:fld>
            <a:endParaRPr lang="en-US"/>
          </a:p>
        </p:txBody>
      </p:sp>
      <p:grpSp>
        <p:nvGrpSpPr>
          <p:cNvPr id="10" name="Group 9"/>
          <p:cNvGrpSpPr/>
          <p:nvPr/>
        </p:nvGrpSpPr>
        <p:grpSpPr>
          <a:xfrm>
            <a:off x="3022864" y="1437028"/>
            <a:ext cx="1591435" cy="656645"/>
            <a:chOff x="3022864" y="1437028"/>
            <a:chExt cx="1591435" cy="656645"/>
          </a:xfrm>
        </p:grpSpPr>
        <p:sp>
          <p:nvSpPr>
            <p:cNvPr id="51" name="Rounded Rectangular Callout 50"/>
            <p:cNvSpPr/>
            <p:nvPr/>
          </p:nvSpPr>
          <p:spPr bwMode="auto">
            <a:xfrm>
              <a:off x="3066542" y="1631450"/>
              <a:ext cx="1468833" cy="388843"/>
            </a:xfrm>
            <a:prstGeom prst="wedgeRoundRectCallout">
              <a:avLst>
                <a:gd name="adj1" fmla="val -65730"/>
                <a:gd name="adj2" fmla="val 35676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2" name="Rounded Rectangular Callout 51"/>
            <p:cNvSpPr/>
            <p:nvPr/>
          </p:nvSpPr>
          <p:spPr bwMode="auto">
            <a:xfrm>
              <a:off x="3022864" y="1437028"/>
              <a:ext cx="1591435" cy="656645"/>
            </a:xfrm>
            <a:prstGeom prst="wedgeRoundRectCallout">
              <a:avLst>
                <a:gd name="adj1" fmla="val -65281"/>
                <a:gd name="adj2" fmla="val 33420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Multiple APs respond</a:t>
              </a:r>
              <a:r>
                <a:rPr kumimoji="0" lang="en-US" sz="1050" b="0" i="0" u="none" strike="noStrike" cap="none" normalizeH="0" dirty="0" smtClean="0">
                  <a:ln>
                    <a:noFill/>
                  </a:ln>
                  <a:solidFill>
                    <a:schemeClr val="tx1"/>
                  </a:solidFill>
                  <a:effectLst/>
                  <a:latin typeface="Times New Roman" pitchFamily="18" charset="0"/>
                </a:rPr>
                <a:t> after SIFS and identified by STA’s CCA</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42" name="Rectangle 41"/>
          <p:cNvSpPr/>
          <p:nvPr/>
        </p:nvSpPr>
        <p:spPr bwMode="auto">
          <a:xfrm>
            <a:off x="1668032"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Rapid Scan</a:t>
            </a:r>
          </a:p>
          <a:p>
            <a:pPr algn="ctr" eaLnBrk="0" hangingPunct="0"/>
            <a:r>
              <a:rPr lang="en-US" sz="1100" dirty="0" smtClean="0">
                <a:latin typeface="Neo Sans Intel" pitchFamily="34" charset="0"/>
                <a:cs typeface="Arial" pitchFamily="34" charset="0"/>
              </a:rPr>
              <a:t>Request</a:t>
            </a:r>
          </a:p>
        </p:txBody>
      </p:sp>
      <p:sp>
        <p:nvSpPr>
          <p:cNvPr id="43" name="Rectangle 42"/>
          <p:cNvSpPr/>
          <p:nvPr/>
        </p:nvSpPr>
        <p:spPr bwMode="auto">
          <a:xfrm>
            <a:off x="3628074"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Request</a:t>
            </a:r>
          </a:p>
        </p:txBody>
      </p:sp>
      <p:sp>
        <p:nvSpPr>
          <p:cNvPr id="44" name="Rectangle 43"/>
          <p:cNvSpPr/>
          <p:nvPr/>
        </p:nvSpPr>
        <p:spPr bwMode="auto">
          <a:xfrm>
            <a:off x="2729510" y="321036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nvGrpSpPr>
          <p:cNvPr id="45" name="Group 44"/>
          <p:cNvGrpSpPr/>
          <p:nvPr/>
        </p:nvGrpSpPr>
        <p:grpSpPr>
          <a:xfrm>
            <a:off x="2403755" y="2814331"/>
            <a:ext cx="324054" cy="2023110"/>
            <a:chOff x="2429996" y="2200275"/>
            <a:chExt cx="360060" cy="1981200"/>
          </a:xfrm>
        </p:grpSpPr>
        <p:cxnSp>
          <p:nvCxnSpPr>
            <p:cNvPr id="91" name="Straight Connector 9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9" name="Group 8"/>
          <p:cNvGrpSpPr/>
          <p:nvPr/>
        </p:nvGrpSpPr>
        <p:grpSpPr>
          <a:xfrm>
            <a:off x="328200" y="2584575"/>
            <a:ext cx="7988215" cy="1884249"/>
            <a:chOff x="328201" y="2584575"/>
            <a:chExt cx="6861430" cy="1884249"/>
          </a:xfrm>
        </p:grpSpPr>
        <p:grpSp>
          <p:nvGrpSpPr>
            <p:cNvPr id="53" name="Group 52"/>
            <p:cNvGrpSpPr/>
            <p:nvPr/>
          </p:nvGrpSpPr>
          <p:grpSpPr>
            <a:xfrm>
              <a:off x="328201" y="2584575"/>
              <a:ext cx="6861430" cy="358344"/>
              <a:chOff x="123825" y="1944990"/>
              <a:chExt cx="7623810" cy="398160"/>
            </a:xfrm>
          </p:grpSpPr>
          <p:cxnSp>
            <p:nvCxnSpPr>
              <p:cNvPr id="89" name="Straight Connector 88"/>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90" name="Rectangle 89"/>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54" name="Group 53"/>
            <p:cNvGrpSpPr/>
            <p:nvPr/>
          </p:nvGrpSpPr>
          <p:grpSpPr>
            <a:xfrm>
              <a:off x="328201" y="3347527"/>
              <a:ext cx="6852858" cy="358344"/>
              <a:chOff x="133350" y="2821290"/>
              <a:chExt cx="7614285" cy="398160"/>
            </a:xfrm>
          </p:grpSpPr>
          <p:cxnSp>
            <p:nvCxnSpPr>
              <p:cNvPr id="87" name="Straight Connector 86"/>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8" name="Rectangle 87"/>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1</a:t>
                </a:r>
              </a:p>
            </p:txBody>
          </p:sp>
        </p:grpSp>
        <p:grpSp>
          <p:nvGrpSpPr>
            <p:cNvPr id="55" name="Group 54"/>
            <p:cNvGrpSpPr/>
            <p:nvPr/>
          </p:nvGrpSpPr>
          <p:grpSpPr>
            <a:xfrm>
              <a:off x="328201" y="4110480"/>
              <a:ext cx="6852858" cy="358344"/>
              <a:chOff x="161925" y="2983215"/>
              <a:chExt cx="7614285" cy="398160"/>
            </a:xfrm>
          </p:grpSpPr>
          <p:cxnSp>
            <p:nvCxnSpPr>
              <p:cNvPr id="85" name="Straight Connector 84"/>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6" name="Rectangle 85"/>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2</a:t>
                </a:r>
              </a:p>
            </p:txBody>
          </p:sp>
        </p:grpSp>
      </p:grpSp>
      <p:grpSp>
        <p:nvGrpSpPr>
          <p:cNvPr id="56" name="Group 55"/>
          <p:cNvGrpSpPr/>
          <p:nvPr/>
        </p:nvGrpSpPr>
        <p:grpSpPr>
          <a:xfrm>
            <a:off x="2139883" y="4541958"/>
            <a:ext cx="846963" cy="228524"/>
            <a:chOff x="2136805" y="4119860"/>
            <a:chExt cx="941070" cy="253916"/>
          </a:xfrm>
        </p:grpSpPr>
        <p:cxnSp>
          <p:nvCxnSpPr>
            <p:cNvPr id="82" name="Straight Arrow Connector 8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sp>
        <p:nvSpPr>
          <p:cNvPr id="57" name="Rectangle 56"/>
          <p:cNvSpPr/>
          <p:nvPr/>
        </p:nvSpPr>
        <p:spPr bwMode="auto">
          <a:xfrm>
            <a:off x="2720938" y="396474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8" name="TextBox 57"/>
          <p:cNvSpPr txBox="1"/>
          <p:nvPr/>
        </p:nvSpPr>
        <p:spPr>
          <a:xfrm>
            <a:off x="8288274" y="3573265"/>
            <a:ext cx="290456" cy="228524"/>
          </a:xfrm>
          <a:prstGeom prst="rect">
            <a:avLst/>
          </a:prstGeom>
          <a:noFill/>
          <a:ln>
            <a:noFill/>
          </a:ln>
        </p:spPr>
        <p:txBody>
          <a:bodyPr wrap="square" rtlCol="0">
            <a:spAutoFit/>
          </a:bodyPr>
          <a:lstStyle/>
          <a:p>
            <a:r>
              <a:rPr lang="en-US" sz="1050" b="1" dirty="0" smtClean="0"/>
              <a:t>T</a:t>
            </a:r>
            <a:endParaRPr lang="en-US" sz="1050" b="1" dirty="0"/>
          </a:p>
        </p:txBody>
      </p:sp>
      <p:sp>
        <p:nvSpPr>
          <p:cNvPr id="59" name="TextBox 58"/>
          <p:cNvSpPr txBox="1"/>
          <p:nvPr/>
        </p:nvSpPr>
        <p:spPr>
          <a:xfrm>
            <a:off x="8253984" y="430192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61" name="Group 60"/>
          <p:cNvGrpSpPr/>
          <p:nvPr/>
        </p:nvGrpSpPr>
        <p:grpSpPr>
          <a:xfrm>
            <a:off x="6668792" y="2822904"/>
            <a:ext cx="855536" cy="2023110"/>
            <a:chOff x="4841905" y="2209800"/>
            <a:chExt cx="950595" cy="2247900"/>
          </a:xfrm>
        </p:grpSpPr>
        <p:grpSp>
          <p:nvGrpSpPr>
            <p:cNvPr id="75" name="Group 74"/>
            <p:cNvGrpSpPr/>
            <p:nvPr/>
          </p:nvGrpSpPr>
          <p:grpSpPr>
            <a:xfrm>
              <a:off x="5135096" y="2209800"/>
              <a:ext cx="360060" cy="2247900"/>
              <a:chOff x="2429996" y="2200275"/>
              <a:chExt cx="360060" cy="1981200"/>
            </a:xfrm>
          </p:grpSpPr>
          <p:cxnSp>
            <p:nvCxnSpPr>
              <p:cNvPr id="80" name="Straight Connector 79"/>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76" name="Group 75"/>
            <p:cNvGrpSpPr/>
            <p:nvPr/>
          </p:nvGrpSpPr>
          <p:grpSpPr>
            <a:xfrm>
              <a:off x="4841905" y="4119860"/>
              <a:ext cx="950595" cy="253916"/>
              <a:chOff x="2136805" y="4119860"/>
              <a:chExt cx="950595" cy="253916"/>
            </a:xfrm>
          </p:grpSpPr>
          <p:cxnSp>
            <p:nvCxnSpPr>
              <p:cNvPr id="77" name="Straight Arrow Connector 76"/>
              <p:cNvCxnSpPr/>
              <p:nvPr/>
            </p:nvCxnSpPr>
            <p:spPr bwMode="auto">
              <a:xfrm flipV="1">
                <a:off x="281308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8" name="Straight Arrow Connector 77"/>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9" name="TextBox 78"/>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grpSp>
      <p:grpSp>
        <p:nvGrpSpPr>
          <p:cNvPr id="62" name="Group 61"/>
          <p:cNvGrpSpPr/>
          <p:nvPr/>
        </p:nvGrpSpPr>
        <p:grpSpPr>
          <a:xfrm>
            <a:off x="4099925" y="2822904"/>
            <a:ext cx="941261" cy="2023110"/>
            <a:chOff x="4841905" y="2209800"/>
            <a:chExt cx="1045845" cy="2247900"/>
          </a:xfrm>
        </p:grpSpPr>
        <p:grpSp>
          <p:nvGrpSpPr>
            <p:cNvPr id="68" name="Group 86"/>
            <p:cNvGrpSpPr/>
            <p:nvPr/>
          </p:nvGrpSpPr>
          <p:grpSpPr>
            <a:xfrm>
              <a:off x="5135096" y="2209800"/>
              <a:ext cx="474360" cy="2247900"/>
              <a:chOff x="2429996" y="2200275"/>
              <a:chExt cx="474360" cy="1981200"/>
            </a:xfrm>
          </p:grpSpPr>
          <p:cxnSp>
            <p:nvCxnSpPr>
              <p:cNvPr id="73" name="Straight Connector 72"/>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19137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9" name="Group 92"/>
            <p:cNvGrpSpPr/>
            <p:nvPr/>
          </p:nvGrpSpPr>
          <p:grpSpPr>
            <a:xfrm>
              <a:off x="4841905" y="4119860"/>
              <a:ext cx="1045845" cy="253916"/>
              <a:chOff x="2136805" y="4119860"/>
              <a:chExt cx="1045845" cy="253916"/>
            </a:xfrm>
          </p:grpSpPr>
          <p:cxnSp>
            <p:nvCxnSpPr>
              <p:cNvPr id="70" name="Straight Arrow Connector 69"/>
              <p:cNvCxnSpPr/>
              <p:nvPr/>
            </p:nvCxnSpPr>
            <p:spPr bwMode="auto">
              <a:xfrm flipV="1">
                <a:off x="290833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1" name="Straight Arrow Connector 70"/>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2" name="TextBox 71"/>
              <p:cNvSpPr txBox="1"/>
              <p:nvPr/>
            </p:nvSpPr>
            <p:spPr>
              <a:xfrm>
                <a:off x="2487146" y="4119860"/>
                <a:ext cx="417979" cy="253916"/>
              </a:xfrm>
              <a:prstGeom prst="rect">
                <a:avLst/>
              </a:prstGeom>
              <a:noFill/>
              <a:ln>
                <a:noFill/>
              </a:ln>
            </p:spPr>
            <p:txBody>
              <a:bodyPr wrap="square" rtlCol="0">
                <a:spAutoFit/>
              </a:bodyPr>
              <a:lstStyle/>
              <a:p>
                <a:r>
                  <a:rPr lang="en-US" sz="1050" b="1" dirty="0" smtClean="0"/>
                  <a:t>G3</a:t>
                </a:r>
                <a:endParaRPr lang="en-US" sz="1050" b="1" dirty="0"/>
              </a:p>
            </p:txBody>
          </p:sp>
        </p:grpSp>
      </p:grpSp>
      <p:sp>
        <p:nvSpPr>
          <p:cNvPr id="50" name="Rounded Rectangular Callout 49"/>
          <p:cNvSpPr/>
          <p:nvPr/>
        </p:nvSpPr>
        <p:spPr bwMode="auto">
          <a:xfrm>
            <a:off x="1251940" y="1696257"/>
            <a:ext cx="1468833" cy="388843"/>
          </a:xfrm>
          <a:prstGeom prst="wedgeRoundRectCallout">
            <a:avLst>
              <a:gd name="adj1" fmla="val -2114"/>
              <a:gd name="adj2" fmla="val 15614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sends</a:t>
            </a:r>
            <a:r>
              <a:rPr kumimoji="0" lang="en-US" sz="1050" b="0" i="0" u="none" strike="noStrike" cap="none" normalizeH="0" dirty="0" smtClean="0">
                <a:ln>
                  <a:noFill/>
                </a:ln>
                <a:solidFill>
                  <a:schemeClr val="tx1"/>
                </a:solidFill>
                <a:effectLst/>
                <a:latin typeface="Times New Roman" pitchFamily="18" charset="0"/>
              </a:rPr>
              <a:t> a Rapid Scan Request</a:t>
            </a:r>
            <a:endParaRPr kumimoji="0" lang="en-US" sz="1050" b="0" i="0" u="none" strike="noStrike" cap="none" normalizeH="0" baseline="0" dirty="0" smtClean="0">
              <a:ln>
                <a:noFill/>
              </a:ln>
              <a:solidFill>
                <a:schemeClr val="tx1"/>
              </a:solidFill>
              <a:effectLst/>
              <a:latin typeface="Times New Roman" pitchFamily="18" charset="0"/>
            </a:endParaRPr>
          </a:p>
        </p:txBody>
      </p:sp>
      <p:grpSp>
        <p:nvGrpSpPr>
          <p:cNvPr id="7" name="Group 6"/>
          <p:cNvGrpSpPr/>
          <p:nvPr/>
        </p:nvGrpSpPr>
        <p:grpSpPr>
          <a:xfrm>
            <a:off x="5580112" y="5248250"/>
            <a:ext cx="2314950" cy="1250476"/>
            <a:chOff x="5609850" y="4726290"/>
            <a:chExt cx="2314950" cy="1250476"/>
          </a:xfrm>
        </p:grpSpPr>
        <p:sp>
          <p:nvSpPr>
            <p:cNvPr id="66" name="Rectangle 65"/>
            <p:cNvSpPr/>
            <p:nvPr/>
          </p:nvSpPr>
          <p:spPr bwMode="auto">
            <a:xfrm>
              <a:off x="5613027" y="4726290"/>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7" name="Rectangle 66"/>
            <p:cNvSpPr/>
            <p:nvPr/>
          </p:nvSpPr>
          <p:spPr bwMode="auto">
            <a:xfrm>
              <a:off x="6248400" y="47262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message</a:t>
              </a:r>
            </a:p>
          </p:txBody>
        </p:sp>
        <p:sp>
          <p:nvSpPr>
            <p:cNvPr id="93" name="Rectangle 92"/>
            <p:cNvSpPr/>
            <p:nvPr/>
          </p:nvSpPr>
          <p:spPr bwMode="auto">
            <a:xfrm>
              <a:off x="5613027" y="4945365"/>
              <a:ext cx="530598" cy="188610"/>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4" name="Rectangle 93"/>
            <p:cNvSpPr/>
            <p:nvPr/>
          </p:nvSpPr>
          <p:spPr bwMode="auto">
            <a:xfrm>
              <a:off x="6257925" y="49548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Rapid Scan Ack</a:t>
              </a:r>
            </a:p>
          </p:txBody>
        </p:sp>
        <p:sp>
          <p:nvSpPr>
            <p:cNvPr id="95" name="Rectangle 94"/>
            <p:cNvSpPr/>
            <p:nvPr/>
          </p:nvSpPr>
          <p:spPr bwMode="auto">
            <a:xfrm>
              <a:off x="5613027" y="5164440"/>
              <a:ext cx="530598" cy="188610"/>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6" name="Rectangle 95"/>
            <p:cNvSpPr/>
            <p:nvPr/>
          </p:nvSpPr>
          <p:spPr bwMode="auto">
            <a:xfrm>
              <a:off x="6257925" y="51834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Probe Response ACK</a:t>
              </a:r>
            </a:p>
          </p:txBody>
        </p:sp>
        <p:sp>
          <p:nvSpPr>
            <p:cNvPr id="97" name="Rectangle 96"/>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98" name="Rectangle 97"/>
            <p:cNvSpPr/>
            <p:nvPr/>
          </p:nvSpPr>
          <p:spPr bwMode="auto">
            <a:xfrm>
              <a:off x="6124575" y="5410521"/>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r>
                <a:rPr lang="en-US" sz="1050" dirty="0" err="1" smtClean="0">
                  <a:latin typeface="Neo Sans Intel" pitchFamily="34" charset="0"/>
                  <a:cs typeface="Arial" pitchFamily="34" charset="0"/>
                </a:rPr>
                <a:t>Min_Probe_Response_Time</a:t>
              </a:r>
              <a:endParaRPr lang="en-US" sz="1050" dirty="0" smtClean="0">
                <a:latin typeface="Neo Sans Intel" pitchFamily="34" charset="0"/>
                <a:cs typeface="Arial" pitchFamily="34" charset="0"/>
              </a:endParaRPr>
            </a:p>
          </p:txBody>
        </p:sp>
        <p:sp>
          <p:nvSpPr>
            <p:cNvPr id="99" name="Rectangle 98"/>
            <p:cNvSpPr/>
            <p:nvPr/>
          </p:nvSpPr>
          <p:spPr bwMode="auto">
            <a:xfrm>
              <a:off x="6257925" y="557022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00" name="Rectangle 99"/>
            <p:cNvSpPr/>
            <p:nvPr/>
          </p:nvSpPr>
          <p:spPr bwMode="auto">
            <a:xfrm>
              <a:off x="6267450" y="577977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
        <p:nvSpPr>
          <p:cNvPr id="41" name="Rectangle 40"/>
          <p:cNvSpPr/>
          <p:nvPr/>
        </p:nvSpPr>
        <p:spPr bwMode="auto">
          <a:xfrm>
            <a:off x="7258419" y="2496780"/>
            <a:ext cx="127579" cy="345643"/>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dirty="0" smtClean="0">
              <a:latin typeface="Neo Sans Intel" pitchFamily="34" charset="0"/>
              <a:cs typeface="Arial" pitchFamily="34" charset="0"/>
            </a:endParaRPr>
          </a:p>
        </p:txBody>
      </p:sp>
      <p:grpSp>
        <p:nvGrpSpPr>
          <p:cNvPr id="14" name="Group 13"/>
          <p:cNvGrpSpPr/>
          <p:nvPr/>
        </p:nvGrpSpPr>
        <p:grpSpPr>
          <a:xfrm>
            <a:off x="4927712" y="1435926"/>
            <a:ext cx="1660853" cy="649174"/>
            <a:chOff x="4927712" y="1435926"/>
            <a:chExt cx="1660853" cy="649174"/>
          </a:xfrm>
        </p:grpSpPr>
        <p:sp>
          <p:nvSpPr>
            <p:cNvPr id="65" name="Rounded Rectangular Callout 64"/>
            <p:cNvSpPr/>
            <p:nvPr/>
          </p:nvSpPr>
          <p:spPr bwMode="auto">
            <a:xfrm>
              <a:off x="4927712" y="1437028"/>
              <a:ext cx="1656525" cy="648072"/>
            </a:xfrm>
            <a:prstGeom prst="wedgeRoundRectCallout">
              <a:avLst>
                <a:gd name="adj1" fmla="val -98997"/>
                <a:gd name="adj2" fmla="val 11293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1" name="Rounded Rectangular Callout 100"/>
            <p:cNvSpPr/>
            <p:nvPr/>
          </p:nvSpPr>
          <p:spPr bwMode="auto">
            <a:xfrm>
              <a:off x="4932040" y="1435926"/>
              <a:ext cx="1656525" cy="648072"/>
            </a:xfrm>
            <a:prstGeom prst="wedgeRoundRectCallout">
              <a:avLst>
                <a:gd name="adj1" fmla="val 7211"/>
                <a:gd name="adj2" fmla="val 223663"/>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2" name="Rounded Rectangular Callout 101"/>
            <p:cNvSpPr/>
            <p:nvPr/>
          </p:nvSpPr>
          <p:spPr bwMode="auto">
            <a:xfrm>
              <a:off x="4932040" y="1435926"/>
              <a:ext cx="1656525" cy="648072"/>
            </a:xfrm>
            <a:prstGeom prst="wedgeRoundRectCallout">
              <a:avLst>
                <a:gd name="adj1" fmla="val 42147"/>
                <a:gd name="adj2" fmla="val 22009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12" name="Rounded Rectangle 11"/>
          <p:cNvSpPr/>
          <p:nvPr/>
        </p:nvSpPr>
        <p:spPr bwMode="auto">
          <a:xfrm>
            <a:off x="1403649" y="2020292"/>
            <a:ext cx="1728192" cy="3157063"/>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AP coverage discovery </a:t>
            </a:r>
            <a:endParaRPr kumimoji="0" lang="en-US" sz="1200" b="1" i="0" u="none" strike="noStrike" cap="none" normalizeH="0" baseline="0" dirty="0" smtClean="0">
              <a:ln>
                <a:noFill/>
              </a:ln>
              <a:solidFill>
                <a:schemeClr val="tx1"/>
              </a:solidFill>
              <a:effectLst/>
            </a:endParaRPr>
          </a:p>
        </p:txBody>
      </p:sp>
      <p:sp>
        <p:nvSpPr>
          <p:cNvPr id="104" name="Rounded Rectangle 103"/>
          <p:cNvSpPr/>
          <p:nvPr/>
        </p:nvSpPr>
        <p:spPr bwMode="auto">
          <a:xfrm>
            <a:off x="3354045" y="2020293"/>
            <a:ext cx="4398142" cy="3157062"/>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Existing Active Scan procedure – AP identity discovery</a:t>
            </a:r>
          </a:p>
        </p:txBody>
      </p:sp>
      <p:sp>
        <p:nvSpPr>
          <p:cNvPr id="15" name="TextBox 14"/>
          <p:cNvSpPr txBox="1"/>
          <p:nvPr/>
        </p:nvSpPr>
        <p:spPr>
          <a:xfrm>
            <a:off x="1880208" y="4952201"/>
            <a:ext cx="963600" cy="276999"/>
          </a:xfrm>
          <a:prstGeom prst="rect">
            <a:avLst/>
          </a:prstGeom>
          <a:noFill/>
        </p:spPr>
        <p:txBody>
          <a:bodyPr wrap="square" rtlCol="0">
            <a:spAutoFit/>
          </a:bodyPr>
          <a:lstStyle/>
          <a:p>
            <a:r>
              <a:rPr lang="en-US" b="1" dirty="0" smtClean="0"/>
              <a:t>~230usec</a:t>
            </a:r>
            <a:endParaRPr lang="en-US" b="1" dirty="0"/>
          </a:p>
        </p:txBody>
      </p:sp>
      <p:sp>
        <p:nvSpPr>
          <p:cNvPr id="105" name="TextBox 104"/>
          <p:cNvSpPr txBox="1"/>
          <p:nvPr/>
        </p:nvSpPr>
        <p:spPr>
          <a:xfrm>
            <a:off x="4904544" y="4952201"/>
            <a:ext cx="963600" cy="276999"/>
          </a:xfrm>
          <a:prstGeom prst="rect">
            <a:avLst/>
          </a:prstGeom>
          <a:noFill/>
        </p:spPr>
        <p:txBody>
          <a:bodyPr wrap="square" rtlCol="0">
            <a:spAutoFit/>
          </a:bodyPr>
          <a:lstStyle/>
          <a:p>
            <a:r>
              <a:rPr lang="en-US" b="1" dirty="0" smtClean="0"/>
              <a:t>~5-10msec</a:t>
            </a:r>
            <a:endParaRPr lang="en-US" b="1" dirty="0"/>
          </a:p>
        </p:txBody>
      </p:sp>
    </p:spTree>
    <p:extLst>
      <p:ext uri="{BB962C8B-B14F-4D97-AF65-F5344CB8AC3E}">
        <p14:creationId xmlns:p14="http://schemas.microsoft.com/office/powerpoint/2010/main" val="3061017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Vertical)">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50"/>
                                        </p:tgtEl>
                                        <p:attrNameLst>
                                          <p:attrName>style.visibility</p:attrName>
                                        </p:attrNameLst>
                                      </p:cBhvr>
                                      <p:to>
                                        <p:strVal val="hidden"/>
                                      </p:to>
                                    </p:set>
                                  </p:childTnLst>
                                </p:cTn>
                              </p:par>
                              <p:par>
                                <p:cTn id="20" presetID="1" presetClass="exit" presetSubtype="0" fill="hold" nodeType="withEffect">
                                  <p:stCondLst>
                                    <p:cond delay="0"/>
                                  </p:stCondLst>
                                  <p:childTnLst>
                                    <p:set>
                                      <p:cBhvr>
                                        <p:cTn id="21" dur="1" fill="hold">
                                          <p:stCondLst>
                                            <p:cond delay="0"/>
                                          </p:stCondLst>
                                        </p:cTn>
                                        <p:tgtEl>
                                          <p:spTgt spid="10"/>
                                        </p:tgtEl>
                                        <p:attrNameLst>
                                          <p:attrName>style.visibility</p:attrName>
                                        </p:attrNameLst>
                                      </p:cBhvr>
                                      <p:to>
                                        <p:strVal val="hidden"/>
                                      </p:to>
                                    </p:set>
                                  </p:childTnLst>
                                </p:cTn>
                              </p:par>
                              <p:par>
                                <p:cTn id="22" presetID="1" presetClass="exit" presetSubtype="0" fill="hold" nodeType="withEffect">
                                  <p:stCondLst>
                                    <p:cond delay="0"/>
                                  </p:stCondLst>
                                  <p:childTnLst>
                                    <p:set>
                                      <p:cBhvr>
                                        <p:cTn id="23" dur="1" fill="hold">
                                          <p:stCondLst>
                                            <p:cond delay="0"/>
                                          </p:stCondLst>
                                        </p:cTn>
                                        <p:tgtEl>
                                          <p:spTgt spid="1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0" grpId="1" animBg="1"/>
      <p:bldP spid="12" grpId="0" animBg="1"/>
      <p:bldP spid="10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ounded Rectangular Callout 105"/>
          <p:cNvSpPr/>
          <p:nvPr/>
        </p:nvSpPr>
        <p:spPr bwMode="auto">
          <a:xfrm>
            <a:off x="3563888" y="1412776"/>
            <a:ext cx="2121690" cy="538640"/>
          </a:xfrm>
          <a:prstGeom prst="wedgeRoundRectCallout">
            <a:avLst>
              <a:gd name="adj1" fmla="val -122133"/>
              <a:gd name="adj2" fmla="val 151922"/>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No response identified STA goes to next channel within </a:t>
            </a:r>
            <a:r>
              <a:rPr kumimoji="0" lang="en-US" sz="1050" b="0" i="0" u="sng" strike="noStrike" cap="none" normalizeH="0" baseline="0" dirty="0" smtClean="0">
                <a:ln>
                  <a:noFill/>
                </a:ln>
                <a:solidFill>
                  <a:schemeClr val="tx1"/>
                </a:solidFill>
                <a:effectLst/>
                <a:latin typeface="Times New Roman" pitchFamily="18" charset="0"/>
              </a:rPr>
              <a:t>~80usec</a:t>
            </a:r>
          </a:p>
        </p:txBody>
      </p:sp>
      <p:sp>
        <p:nvSpPr>
          <p:cNvPr id="2" name="Title 1"/>
          <p:cNvSpPr>
            <a:spLocks noGrp="1"/>
          </p:cNvSpPr>
          <p:nvPr>
            <p:ph type="title"/>
          </p:nvPr>
        </p:nvSpPr>
        <p:spPr>
          <a:xfrm>
            <a:off x="685800" y="685800"/>
            <a:ext cx="8278688" cy="582960"/>
          </a:xfrm>
        </p:spPr>
        <p:txBody>
          <a:bodyPr/>
          <a:lstStyle/>
          <a:p>
            <a:r>
              <a:rPr lang="en-US" dirty="0" smtClean="0"/>
              <a:t>Dedicated RSR – </a:t>
            </a:r>
            <a:r>
              <a:rPr lang="en-US" sz="2400" b="0" dirty="0" smtClean="0"/>
              <a:t>clear channel case</a:t>
            </a:r>
            <a:endParaRPr lang="en-US" b="0"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17</a:t>
            </a:fld>
            <a:endParaRPr lang="en-US"/>
          </a:p>
        </p:txBody>
      </p:sp>
      <p:sp>
        <p:nvSpPr>
          <p:cNvPr id="42" name="Rectangle 41"/>
          <p:cNvSpPr/>
          <p:nvPr/>
        </p:nvSpPr>
        <p:spPr bwMode="auto">
          <a:xfrm>
            <a:off x="1668032"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Rapid Scan</a:t>
            </a:r>
          </a:p>
          <a:p>
            <a:pPr algn="ctr" eaLnBrk="0" hangingPunct="0"/>
            <a:r>
              <a:rPr lang="en-US" sz="1100" dirty="0" smtClean="0">
                <a:latin typeface="Neo Sans Intel" pitchFamily="34" charset="0"/>
                <a:cs typeface="Arial" pitchFamily="34" charset="0"/>
              </a:rPr>
              <a:t>Request</a:t>
            </a:r>
          </a:p>
        </p:txBody>
      </p:sp>
      <p:grpSp>
        <p:nvGrpSpPr>
          <p:cNvPr id="45" name="Group 44"/>
          <p:cNvGrpSpPr/>
          <p:nvPr/>
        </p:nvGrpSpPr>
        <p:grpSpPr>
          <a:xfrm>
            <a:off x="2403755" y="2814331"/>
            <a:ext cx="324054" cy="614669"/>
            <a:chOff x="2429996" y="2200275"/>
            <a:chExt cx="360060" cy="1981200"/>
          </a:xfrm>
        </p:grpSpPr>
        <p:cxnSp>
          <p:nvCxnSpPr>
            <p:cNvPr id="91" name="Straight Connector 9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cxnSp>
        <p:nvCxnSpPr>
          <p:cNvPr id="89" name="Straight Connector 88"/>
          <p:cNvCxnSpPr/>
          <p:nvPr/>
        </p:nvCxnSpPr>
        <p:spPr bwMode="auto">
          <a:xfrm flipV="1">
            <a:off x="1226425" y="2814331"/>
            <a:ext cx="7313040" cy="18474"/>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90" name="Rectangle 89"/>
          <p:cNvSpPr/>
          <p:nvPr/>
        </p:nvSpPr>
        <p:spPr bwMode="auto">
          <a:xfrm>
            <a:off x="328200" y="2584575"/>
            <a:ext cx="1187653" cy="35834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nvGrpSpPr>
          <p:cNvPr id="56" name="Group 55"/>
          <p:cNvGrpSpPr/>
          <p:nvPr/>
        </p:nvGrpSpPr>
        <p:grpSpPr>
          <a:xfrm>
            <a:off x="2139883" y="3140968"/>
            <a:ext cx="846963" cy="228524"/>
            <a:chOff x="2136805" y="4119860"/>
            <a:chExt cx="941070" cy="253916"/>
          </a:xfrm>
        </p:grpSpPr>
        <p:cxnSp>
          <p:nvCxnSpPr>
            <p:cNvPr id="82" name="Straight Arrow Connector 8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grpSp>
        <p:nvGrpSpPr>
          <p:cNvPr id="7" name="Group 6"/>
          <p:cNvGrpSpPr/>
          <p:nvPr/>
        </p:nvGrpSpPr>
        <p:grpSpPr>
          <a:xfrm>
            <a:off x="6948264" y="5517232"/>
            <a:ext cx="2314950" cy="980698"/>
            <a:chOff x="5609850" y="5166702"/>
            <a:chExt cx="2314950" cy="980698"/>
          </a:xfrm>
        </p:grpSpPr>
        <p:sp>
          <p:nvSpPr>
            <p:cNvPr id="66" name="Rectangle 65"/>
            <p:cNvSpPr/>
            <p:nvPr/>
          </p:nvSpPr>
          <p:spPr bwMode="auto">
            <a:xfrm>
              <a:off x="5613027" y="5166702"/>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7" name="Rectangle 66"/>
            <p:cNvSpPr/>
            <p:nvPr/>
          </p:nvSpPr>
          <p:spPr bwMode="auto">
            <a:xfrm>
              <a:off x="6248400" y="5166702"/>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message</a:t>
              </a:r>
            </a:p>
          </p:txBody>
        </p:sp>
        <p:sp>
          <p:nvSpPr>
            <p:cNvPr id="97" name="Rectangle 96"/>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98" name="Rectangle 97"/>
            <p:cNvSpPr/>
            <p:nvPr/>
          </p:nvSpPr>
          <p:spPr bwMode="auto">
            <a:xfrm>
              <a:off x="6124575" y="5464259"/>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p>
            <a:p>
              <a:pPr eaLnBrk="0" hangingPunct="0"/>
              <a:r>
                <a:rPr lang="en-US" sz="1050" dirty="0" smtClean="0">
                  <a:latin typeface="Neo Sans Intel" pitchFamily="34" charset="0"/>
                  <a:cs typeface="Arial" pitchFamily="34" charset="0"/>
                </a:rPr>
                <a:t> </a:t>
              </a:r>
              <a:r>
                <a:rPr lang="en-US" sz="1050" dirty="0" err="1" smtClean="0">
                  <a:latin typeface="Neo Sans Intel" pitchFamily="34" charset="0"/>
                  <a:cs typeface="Arial" pitchFamily="34" charset="0"/>
                </a:rPr>
                <a:t>Min_Probe_Response_Time</a:t>
              </a:r>
              <a:endParaRPr lang="en-US" sz="1050" dirty="0" smtClean="0">
                <a:latin typeface="Neo Sans Intel" pitchFamily="34" charset="0"/>
                <a:cs typeface="Arial" pitchFamily="34" charset="0"/>
              </a:endParaRPr>
            </a:p>
          </p:txBody>
        </p:sp>
        <p:sp>
          <p:nvSpPr>
            <p:cNvPr id="99" name="Rectangle 98"/>
            <p:cNvSpPr/>
            <p:nvPr/>
          </p:nvSpPr>
          <p:spPr bwMode="auto">
            <a:xfrm>
              <a:off x="6257925" y="5740856"/>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00" name="Rectangle 99"/>
            <p:cNvSpPr/>
            <p:nvPr/>
          </p:nvSpPr>
          <p:spPr bwMode="auto">
            <a:xfrm>
              <a:off x="6267450" y="5950406"/>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
        <p:nvSpPr>
          <p:cNvPr id="12" name="Rounded Rectangle 11"/>
          <p:cNvSpPr/>
          <p:nvPr/>
        </p:nvSpPr>
        <p:spPr bwMode="auto">
          <a:xfrm>
            <a:off x="1403649" y="2020292"/>
            <a:ext cx="1728192" cy="1667235"/>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endParaRPr>
          </a:p>
        </p:txBody>
      </p:sp>
      <p:sp>
        <p:nvSpPr>
          <p:cNvPr id="15" name="TextBox 14"/>
          <p:cNvSpPr txBox="1"/>
          <p:nvPr/>
        </p:nvSpPr>
        <p:spPr>
          <a:xfrm>
            <a:off x="1952216" y="2020292"/>
            <a:ext cx="963600" cy="276999"/>
          </a:xfrm>
          <a:prstGeom prst="rect">
            <a:avLst/>
          </a:prstGeom>
          <a:noFill/>
        </p:spPr>
        <p:txBody>
          <a:bodyPr wrap="square" rtlCol="0">
            <a:spAutoFit/>
          </a:bodyPr>
          <a:lstStyle/>
          <a:p>
            <a:r>
              <a:rPr lang="en-US" b="1" dirty="0" smtClean="0"/>
              <a:t>~230usec</a:t>
            </a:r>
            <a:endParaRPr lang="en-US" b="1" dirty="0"/>
          </a:p>
        </p:txBody>
      </p:sp>
      <p:sp>
        <p:nvSpPr>
          <p:cNvPr id="113" name="Rectangle 112"/>
          <p:cNvSpPr/>
          <p:nvPr/>
        </p:nvSpPr>
        <p:spPr bwMode="auto">
          <a:xfrm>
            <a:off x="1668032" y="4105898"/>
            <a:ext cx="178329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Req</a:t>
            </a:r>
          </a:p>
        </p:txBody>
      </p:sp>
      <p:cxnSp>
        <p:nvCxnSpPr>
          <p:cNvPr id="147" name="Straight Connector 146"/>
          <p:cNvCxnSpPr/>
          <p:nvPr/>
        </p:nvCxnSpPr>
        <p:spPr>
          <a:xfrm>
            <a:off x="3453164" y="4398446"/>
            <a:ext cx="1022" cy="9747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798635" y="4398446"/>
            <a:ext cx="0" cy="48738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116" name="Group 115"/>
          <p:cNvGrpSpPr/>
          <p:nvPr/>
        </p:nvGrpSpPr>
        <p:grpSpPr>
          <a:xfrm>
            <a:off x="179512" y="4186534"/>
            <a:ext cx="8359953" cy="330513"/>
            <a:chOff x="123825" y="1944990"/>
            <a:chExt cx="7623810" cy="398160"/>
          </a:xfrm>
        </p:grpSpPr>
        <p:cxnSp>
          <p:nvCxnSpPr>
            <p:cNvPr id="145" name="Straight Connector 144"/>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46" name="Rectangle 145"/>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Active Scan</a:t>
              </a:r>
            </a:p>
          </p:txBody>
        </p:sp>
      </p:grpSp>
      <p:cxnSp>
        <p:nvCxnSpPr>
          <p:cNvPr id="119" name="Straight Arrow Connector 118"/>
          <p:cNvCxnSpPr/>
          <p:nvPr/>
        </p:nvCxnSpPr>
        <p:spPr bwMode="auto">
          <a:xfrm flipV="1">
            <a:off x="3779876" y="467685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20" name="Straight Arrow Connector 119"/>
          <p:cNvCxnSpPr/>
          <p:nvPr/>
        </p:nvCxnSpPr>
        <p:spPr bwMode="auto">
          <a:xfrm flipH="1" flipV="1">
            <a:off x="3275856" y="467685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21" name="TextBox 120"/>
          <p:cNvSpPr txBox="1"/>
          <p:nvPr/>
        </p:nvSpPr>
        <p:spPr>
          <a:xfrm>
            <a:off x="3444025" y="4578334"/>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125" name="Rectangle 124"/>
          <p:cNvSpPr/>
          <p:nvPr/>
        </p:nvSpPr>
        <p:spPr bwMode="auto">
          <a:xfrm>
            <a:off x="3794827" y="4083803"/>
            <a:ext cx="4133382"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cxnSp>
        <p:nvCxnSpPr>
          <p:cNvPr id="135" name="Straight Arrow Connector 134"/>
          <p:cNvCxnSpPr/>
          <p:nvPr/>
        </p:nvCxnSpPr>
        <p:spPr bwMode="auto">
          <a:xfrm>
            <a:off x="3442948" y="5158261"/>
            <a:ext cx="4485261"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36" name="Straight Connector 135"/>
          <p:cNvCxnSpPr/>
          <p:nvPr/>
        </p:nvCxnSpPr>
        <p:spPr>
          <a:xfrm>
            <a:off x="7928209" y="4434318"/>
            <a:ext cx="0" cy="84321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37" name="TextBox 136"/>
          <p:cNvSpPr txBox="1"/>
          <p:nvPr/>
        </p:nvSpPr>
        <p:spPr>
          <a:xfrm>
            <a:off x="3498666" y="4953074"/>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sp>
        <p:nvSpPr>
          <p:cNvPr id="160" name="Rounded Rectangle 159"/>
          <p:cNvSpPr/>
          <p:nvPr/>
        </p:nvSpPr>
        <p:spPr bwMode="auto">
          <a:xfrm>
            <a:off x="1403648" y="3777989"/>
            <a:ext cx="6768752" cy="1667235"/>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endParaRPr>
          </a:p>
        </p:txBody>
      </p:sp>
      <p:sp>
        <p:nvSpPr>
          <p:cNvPr id="161" name="TextBox 160"/>
          <p:cNvSpPr txBox="1"/>
          <p:nvPr/>
        </p:nvSpPr>
        <p:spPr>
          <a:xfrm>
            <a:off x="4103598" y="3777989"/>
            <a:ext cx="963600" cy="276999"/>
          </a:xfrm>
          <a:prstGeom prst="rect">
            <a:avLst/>
          </a:prstGeom>
          <a:noFill/>
        </p:spPr>
        <p:txBody>
          <a:bodyPr wrap="square" rtlCol="0">
            <a:spAutoFit/>
          </a:bodyPr>
          <a:lstStyle/>
          <a:p>
            <a:r>
              <a:rPr lang="en-US" b="1" dirty="0" smtClean="0"/>
              <a:t>~5.350msec</a:t>
            </a:r>
            <a:endParaRPr lang="en-US" b="1" dirty="0"/>
          </a:p>
        </p:txBody>
      </p:sp>
      <p:sp>
        <p:nvSpPr>
          <p:cNvPr id="162" name="Rounded Rectangular Callout 161"/>
          <p:cNvSpPr/>
          <p:nvPr/>
        </p:nvSpPr>
        <p:spPr bwMode="auto">
          <a:xfrm>
            <a:off x="5364088" y="2942919"/>
            <a:ext cx="1736911" cy="538640"/>
          </a:xfrm>
          <a:prstGeom prst="wedgeRoundRectCallout">
            <a:avLst>
              <a:gd name="adj1" fmla="val -208016"/>
              <a:gd name="adj2" fmla="val 166069"/>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waits </a:t>
            </a:r>
            <a:r>
              <a:rPr kumimoji="0" lang="en-US" sz="1050" b="0" i="0" u="sng" strike="noStrike" cap="none" normalizeH="0" baseline="0" dirty="0" smtClean="0">
                <a:ln>
                  <a:noFill/>
                </a:ln>
                <a:solidFill>
                  <a:schemeClr val="tx1"/>
                </a:solidFill>
                <a:effectLst/>
                <a:latin typeface="Times New Roman" pitchFamily="18" charset="0"/>
              </a:rPr>
              <a:t>5msec</a:t>
            </a:r>
            <a:r>
              <a:rPr kumimoji="0" lang="en-US" sz="1050" b="0" i="0" u="none" strike="noStrike" cap="none" normalizeH="0" baseline="0" dirty="0" smtClean="0">
                <a:ln>
                  <a:noFill/>
                </a:ln>
                <a:solidFill>
                  <a:schemeClr val="tx1"/>
                </a:solidFill>
                <a:effectLst/>
                <a:latin typeface="Times New Roman" pitchFamily="18" charset="0"/>
              </a:rPr>
              <a:t> for AP to response</a:t>
            </a:r>
            <a:r>
              <a:rPr kumimoji="0" lang="en-US" sz="1050" b="0" i="0" u="none" strike="noStrike" cap="none" normalizeH="0" dirty="0" smtClean="0">
                <a:ln>
                  <a:noFill/>
                </a:ln>
                <a:solidFill>
                  <a:schemeClr val="tx1"/>
                </a:solidFill>
                <a:effectLst/>
                <a:latin typeface="Times New Roman" pitchFamily="18" charset="0"/>
              </a:rPr>
              <a:t> than switch to next channel</a:t>
            </a:r>
            <a:endParaRPr kumimoji="0" lang="en-US" sz="105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72186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16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9036496" cy="582960"/>
          </a:xfrm>
        </p:spPr>
        <p:txBody>
          <a:bodyPr/>
          <a:lstStyle/>
          <a:p>
            <a:r>
              <a:rPr lang="en-US" dirty="0" smtClean="0"/>
              <a:t>Dedicated RSR –</a:t>
            </a:r>
            <a:r>
              <a:rPr lang="en-US" sz="3600" b="0" dirty="0" smtClean="0"/>
              <a:t> </a:t>
            </a:r>
            <a:r>
              <a:rPr lang="en-US" sz="2400" b="0" dirty="0" smtClean="0"/>
              <a:t>in case of </a:t>
            </a:r>
            <a:r>
              <a:rPr lang="en-US" sz="2400" b="0" dirty="0" smtClean="0"/>
              <a:t>non </a:t>
            </a:r>
            <a:r>
              <a:rPr lang="en-US" sz="2400" b="0" dirty="0" smtClean="0"/>
              <a:t>11ai capable APs </a:t>
            </a:r>
            <a:endParaRPr lang="en-US" sz="3600" b="0"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18</a:t>
            </a:fld>
            <a:endParaRPr lang="en-US"/>
          </a:p>
        </p:txBody>
      </p:sp>
      <p:grpSp>
        <p:nvGrpSpPr>
          <p:cNvPr id="11" name="Group 10"/>
          <p:cNvGrpSpPr/>
          <p:nvPr/>
        </p:nvGrpSpPr>
        <p:grpSpPr>
          <a:xfrm>
            <a:off x="179512" y="1772816"/>
            <a:ext cx="8526308" cy="3968906"/>
            <a:chOff x="179512" y="1340768"/>
            <a:chExt cx="8526308" cy="3968906"/>
          </a:xfrm>
        </p:grpSpPr>
        <p:sp>
          <p:nvSpPr>
            <p:cNvPr id="106" name="Rounded Rectangular Callout 105"/>
            <p:cNvSpPr/>
            <p:nvPr/>
          </p:nvSpPr>
          <p:spPr bwMode="auto">
            <a:xfrm>
              <a:off x="3993316" y="1340768"/>
              <a:ext cx="2244396" cy="570283"/>
            </a:xfrm>
            <a:prstGeom prst="wedgeRoundRectCallout">
              <a:avLst>
                <a:gd name="adj1" fmla="val -153576"/>
                <a:gd name="adj2" fmla="val 15369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No response identified STA goes to next channel within ~</a:t>
              </a:r>
              <a:r>
                <a:rPr kumimoji="0" lang="en-US" sz="1050" b="1" i="0" u="sng" strike="noStrike" cap="none" normalizeH="0" baseline="0" dirty="0" smtClean="0">
                  <a:ln>
                    <a:noFill/>
                  </a:ln>
                  <a:solidFill>
                    <a:schemeClr val="tx1"/>
                  </a:solidFill>
                  <a:effectLst/>
                </a:rPr>
                <a:t>80</a:t>
              </a:r>
              <a:r>
                <a:rPr lang="en-US" sz="1050" b="1" u="sng" dirty="0" smtClean="0"/>
                <a:t>usec</a:t>
              </a:r>
              <a:r>
                <a:rPr lang="en-US" sz="1050" dirty="0" smtClean="0"/>
                <a:t> with minimal </a:t>
              </a:r>
              <a:r>
                <a:rPr kumimoji="0" lang="en-US" sz="1050" b="0" i="0" u="none" strike="noStrike" cap="none" normalizeH="0" baseline="0" dirty="0" smtClean="0">
                  <a:ln>
                    <a:noFill/>
                  </a:ln>
                  <a:solidFill>
                    <a:schemeClr val="tx1"/>
                  </a:solidFill>
                  <a:effectLst/>
                  <a:latin typeface="Times New Roman" pitchFamily="18" charset="0"/>
                </a:rPr>
                <a:t>impact on medium</a:t>
              </a:r>
            </a:p>
          </p:txBody>
        </p:sp>
        <p:sp>
          <p:nvSpPr>
            <p:cNvPr id="43" name="Rectangle 42"/>
            <p:cNvSpPr/>
            <p:nvPr/>
          </p:nvSpPr>
          <p:spPr bwMode="auto">
            <a:xfrm>
              <a:off x="1444755" y="2497149"/>
              <a:ext cx="246925"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RSR</a:t>
              </a:r>
            </a:p>
          </p:txBody>
        </p:sp>
        <p:grpSp>
          <p:nvGrpSpPr>
            <p:cNvPr id="44" name="Group 43"/>
            <p:cNvGrpSpPr/>
            <p:nvPr/>
          </p:nvGrpSpPr>
          <p:grpSpPr>
            <a:xfrm>
              <a:off x="1718561" y="2814331"/>
              <a:ext cx="324054" cy="614669"/>
              <a:chOff x="2429996" y="2200275"/>
              <a:chExt cx="360060" cy="1981200"/>
            </a:xfrm>
          </p:grpSpPr>
          <p:cxnSp>
            <p:nvCxnSpPr>
              <p:cNvPr id="47" name="Straight Connector 46"/>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9" name="TextBox 48"/>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cxnSp>
          <p:nvCxnSpPr>
            <p:cNvPr id="50" name="Straight Connector 49"/>
            <p:cNvCxnSpPr/>
            <p:nvPr/>
          </p:nvCxnSpPr>
          <p:spPr bwMode="auto">
            <a:xfrm flipV="1">
              <a:off x="1226425" y="2814331"/>
              <a:ext cx="7313040" cy="18474"/>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1" name="Rectangle 50"/>
            <p:cNvSpPr/>
            <p:nvPr/>
          </p:nvSpPr>
          <p:spPr bwMode="auto">
            <a:xfrm>
              <a:off x="328200" y="2584575"/>
              <a:ext cx="1187653" cy="35834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cxnSp>
          <p:nvCxnSpPr>
            <p:cNvPr id="57" name="Straight Arrow Connector 56"/>
            <p:cNvCxnSpPr/>
            <p:nvPr/>
          </p:nvCxnSpPr>
          <p:spPr bwMode="auto">
            <a:xfrm flipV="1">
              <a:off x="2054764" y="3247786"/>
              <a:ext cx="246888"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60" name="Straight Arrow Connector 59"/>
            <p:cNvCxnSpPr/>
            <p:nvPr/>
          </p:nvCxnSpPr>
          <p:spPr bwMode="auto">
            <a:xfrm flipH="1" flipV="1">
              <a:off x="1454689" y="3247786"/>
              <a:ext cx="246888"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61" name="TextBox 60"/>
            <p:cNvSpPr txBox="1"/>
            <p:nvPr/>
          </p:nvSpPr>
          <p:spPr>
            <a:xfrm>
              <a:off x="1720255" y="3212976"/>
              <a:ext cx="788774" cy="415498"/>
            </a:xfrm>
            <a:prstGeom prst="rect">
              <a:avLst/>
            </a:prstGeom>
            <a:noFill/>
            <a:ln>
              <a:noFill/>
            </a:ln>
          </p:spPr>
          <p:txBody>
            <a:bodyPr wrap="square" rtlCol="0">
              <a:spAutoFit/>
            </a:bodyPr>
            <a:lstStyle/>
            <a:p>
              <a:r>
                <a:rPr lang="en-US" sz="1050" b="1" dirty="0" smtClean="0"/>
                <a:t>G1</a:t>
              </a:r>
            </a:p>
            <a:p>
              <a:r>
                <a:rPr lang="en-US" sz="1050" b="1" dirty="0" smtClean="0"/>
                <a:t>10usec</a:t>
              </a:r>
              <a:endParaRPr lang="en-US" sz="1050" b="1" dirty="0"/>
            </a:p>
          </p:txBody>
        </p:sp>
        <p:sp>
          <p:nvSpPr>
            <p:cNvPr id="62" name="TextBox 61"/>
            <p:cNvSpPr txBox="1"/>
            <p:nvPr/>
          </p:nvSpPr>
          <p:spPr>
            <a:xfrm>
              <a:off x="1578697" y="2143889"/>
              <a:ext cx="963600" cy="276999"/>
            </a:xfrm>
            <a:prstGeom prst="rect">
              <a:avLst/>
            </a:prstGeom>
            <a:noFill/>
          </p:spPr>
          <p:txBody>
            <a:bodyPr wrap="square" rtlCol="0">
              <a:spAutoFit/>
            </a:bodyPr>
            <a:lstStyle/>
            <a:p>
              <a:r>
                <a:rPr lang="en-US" b="1" dirty="0" smtClean="0"/>
                <a:t>~230usec</a:t>
              </a:r>
              <a:endParaRPr lang="en-US" b="1" dirty="0"/>
            </a:p>
          </p:txBody>
        </p:sp>
        <p:grpSp>
          <p:nvGrpSpPr>
            <p:cNvPr id="131" name="Group 86"/>
            <p:cNvGrpSpPr/>
            <p:nvPr/>
          </p:nvGrpSpPr>
          <p:grpSpPr>
            <a:xfrm>
              <a:off x="4661515" y="4366464"/>
              <a:ext cx="233374" cy="358680"/>
              <a:chOff x="2475874" y="2200275"/>
              <a:chExt cx="474360" cy="1981200"/>
            </a:xfrm>
          </p:grpSpPr>
          <p:cxnSp>
            <p:nvCxnSpPr>
              <p:cNvPr id="136" name="Straight Connector 135"/>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cxnSp>
          <p:nvCxnSpPr>
            <p:cNvPr id="132" name="Straight Arrow Connector 131"/>
            <p:cNvCxnSpPr/>
            <p:nvPr/>
          </p:nvCxnSpPr>
          <p:spPr bwMode="auto">
            <a:xfrm flipV="1">
              <a:off x="4879970" y="450378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33" name="Straight Arrow Connector 132"/>
            <p:cNvCxnSpPr/>
            <p:nvPr/>
          </p:nvCxnSpPr>
          <p:spPr bwMode="auto">
            <a:xfrm flipH="1" flipV="1">
              <a:off x="4471004" y="450378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34" name="TextBox 133"/>
            <p:cNvSpPr txBox="1"/>
            <p:nvPr/>
          </p:nvSpPr>
          <p:spPr>
            <a:xfrm>
              <a:off x="4590972" y="4405264"/>
              <a:ext cx="401044" cy="210776"/>
            </a:xfrm>
            <a:prstGeom prst="rect">
              <a:avLst/>
            </a:prstGeom>
            <a:noFill/>
            <a:ln>
              <a:noFill/>
            </a:ln>
          </p:spPr>
          <p:txBody>
            <a:bodyPr wrap="square" rtlCol="0">
              <a:spAutoFit/>
            </a:bodyPr>
            <a:lstStyle/>
            <a:p>
              <a:r>
                <a:rPr lang="en-US" sz="1050" b="1" dirty="0" smtClean="0"/>
                <a:t>G1</a:t>
              </a:r>
              <a:endParaRPr lang="en-US" sz="1050" b="1" dirty="0"/>
            </a:p>
          </p:txBody>
        </p:sp>
        <p:sp>
          <p:nvSpPr>
            <p:cNvPr id="135" name="Rectangle 134"/>
            <p:cNvSpPr/>
            <p:nvPr/>
          </p:nvSpPr>
          <p:spPr bwMode="auto">
            <a:xfrm>
              <a:off x="4894296" y="3861048"/>
              <a:ext cx="267613" cy="31879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grpSp>
          <p:nvGrpSpPr>
            <p:cNvPr id="68" name="Group 67"/>
            <p:cNvGrpSpPr/>
            <p:nvPr/>
          </p:nvGrpSpPr>
          <p:grpSpPr>
            <a:xfrm>
              <a:off x="7557939" y="4187753"/>
              <a:ext cx="233374" cy="848835"/>
              <a:chOff x="2475874" y="2200275"/>
              <a:chExt cx="474360" cy="1981200"/>
            </a:xfrm>
          </p:grpSpPr>
          <p:cxnSp>
            <p:nvCxnSpPr>
              <p:cNvPr id="129" name="Straight Connector 128"/>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9" name="Group 68"/>
            <p:cNvGrpSpPr/>
            <p:nvPr/>
          </p:nvGrpSpPr>
          <p:grpSpPr>
            <a:xfrm>
              <a:off x="5161909" y="4203604"/>
              <a:ext cx="345472" cy="860702"/>
              <a:chOff x="2429996" y="2200275"/>
              <a:chExt cx="360060" cy="1981200"/>
            </a:xfrm>
          </p:grpSpPr>
          <p:cxnSp>
            <p:nvCxnSpPr>
              <p:cNvPr id="127" name="Straight Connector 126"/>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70" name="Rectangle 69"/>
            <p:cNvSpPr/>
            <p:nvPr/>
          </p:nvSpPr>
          <p:spPr bwMode="auto">
            <a:xfrm>
              <a:off x="1454690" y="3861048"/>
              <a:ext cx="8424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125" name="Straight Connector 124"/>
            <p:cNvCxnSpPr/>
            <p:nvPr/>
          </p:nvCxnSpPr>
          <p:spPr>
            <a:xfrm flipH="1">
              <a:off x="2305541" y="4185216"/>
              <a:ext cx="1838" cy="112445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rot="5400000">
              <a:off x="2165465" y="4672601"/>
              <a:ext cx="97477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8396167" y="4278396"/>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73" name="Group 72"/>
            <p:cNvGrpSpPr/>
            <p:nvPr/>
          </p:nvGrpSpPr>
          <p:grpSpPr>
            <a:xfrm>
              <a:off x="179512" y="3973304"/>
              <a:ext cx="8359953" cy="330513"/>
              <a:chOff x="123825" y="1944990"/>
              <a:chExt cx="7623810" cy="398160"/>
            </a:xfrm>
          </p:grpSpPr>
          <p:cxnSp>
            <p:nvCxnSpPr>
              <p:cNvPr id="123" name="Straight Connector 122"/>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24" name="Rectangle 123"/>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cxnSp>
          <p:nvCxnSpPr>
            <p:cNvPr id="76" name="Straight Arrow Connector 75"/>
            <p:cNvCxnSpPr/>
            <p:nvPr/>
          </p:nvCxnSpPr>
          <p:spPr bwMode="auto">
            <a:xfrm flipV="1">
              <a:off x="2634091" y="455086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7" name="Straight Arrow Connector 76"/>
            <p:cNvCxnSpPr/>
            <p:nvPr/>
          </p:nvCxnSpPr>
          <p:spPr bwMode="auto">
            <a:xfrm flipH="1" flipV="1">
              <a:off x="2130071" y="455086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8" name="TextBox 77"/>
            <p:cNvSpPr txBox="1"/>
            <p:nvPr/>
          </p:nvSpPr>
          <p:spPr>
            <a:xfrm>
              <a:off x="2298240" y="4452346"/>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79" name="TextBox 78"/>
            <p:cNvSpPr txBox="1"/>
            <p:nvPr/>
          </p:nvSpPr>
          <p:spPr>
            <a:xfrm>
              <a:off x="8368749" y="4264448"/>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80" name="TextBox 79"/>
            <p:cNvSpPr txBox="1"/>
            <p:nvPr/>
          </p:nvSpPr>
          <p:spPr>
            <a:xfrm>
              <a:off x="8332193" y="4785516"/>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81" name="Rectangle 80"/>
            <p:cNvSpPr/>
            <p:nvPr/>
          </p:nvSpPr>
          <p:spPr bwMode="auto">
            <a:xfrm>
              <a:off x="3991122" y="3861048"/>
              <a:ext cx="655442"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101" name="Rectangle 100"/>
            <p:cNvSpPr/>
            <p:nvPr/>
          </p:nvSpPr>
          <p:spPr bwMode="auto">
            <a:xfrm>
              <a:off x="2649043" y="3861048"/>
              <a:ext cx="1342078"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102" name="Rectangle 101"/>
            <p:cNvSpPr/>
            <p:nvPr/>
          </p:nvSpPr>
          <p:spPr bwMode="auto">
            <a:xfrm>
              <a:off x="6880934" y="3861048"/>
              <a:ext cx="675487"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Probe</a:t>
              </a:r>
            </a:p>
            <a:p>
              <a:pPr algn="ctr"/>
              <a:r>
                <a:rPr lang="en-US" sz="1100" dirty="0">
                  <a:latin typeface="Neo Sans Intel" pitchFamily="34" charset="0"/>
                  <a:cs typeface="Arial" pitchFamily="34" charset="0"/>
                </a:rPr>
                <a:t>Response</a:t>
              </a:r>
            </a:p>
          </p:txBody>
        </p:sp>
        <p:sp>
          <p:nvSpPr>
            <p:cNvPr id="103" name="Rectangle 102"/>
            <p:cNvSpPr/>
            <p:nvPr/>
          </p:nvSpPr>
          <p:spPr bwMode="auto">
            <a:xfrm>
              <a:off x="5507381" y="3861048"/>
              <a:ext cx="1373553"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cxnSp>
          <p:nvCxnSpPr>
            <p:cNvPr id="104" name="Straight Arrow Connector 103"/>
            <p:cNvCxnSpPr/>
            <p:nvPr/>
          </p:nvCxnSpPr>
          <p:spPr bwMode="auto">
            <a:xfrm flipV="1">
              <a:off x="5488431" y="4915492"/>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07" name="Straight Arrow Connector 106"/>
            <p:cNvCxnSpPr/>
            <p:nvPr/>
          </p:nvCxnSpPr>
          <p:spPr bwMode="auto">
            <a:xfrm flipH="1" flipV="1">
              <a:off x="4984411" y="4915492"/>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08" name="TextBox 107"/>
            <p:cNvSpPr txBox="1"/>
            <p:nvPr/>
          </p:nvSpPr>
          <p:spPr>
            <a:xfrm>
              <a:off x="5152580" y="4816970"/>
              <a:ext cx="401044" cy="210776"/>
            </a:xfrm>
            <a:prstGeom prst="rect">
              <a:avLst/>
            </a:prstGeom>
            <a:noFill/>
            <a:ln>
              <a:noFill/>
            </a:ln>
          </p:spPr>
          <p:txBody>
            <a:bodyPr wrap="square" rtlCol="0">
              <a:spAutoFit/>
            </a:bodyPr>
            <a:lstStyle/>
            <a:p>
              <a:r>
                <a:rPr lang="en-US" sz="1050" b="1" dirty="0" smtClean="0"/>
                <a:t>G3</a:t>
              </a:r>
              <a:endParaRPr lang="en-US" sz="1050" b="1" dirty="0"/>
            </a:p>
          </p:txBody>
        </p:sp>
        <p:cxnSp>
          <p:nvCxnSpPr>
            <p:cNvPr id="109" name="Straight Arrow Connector 108"/>
            <p:cNvCxnSpPr/>
            <p:nvPr/>
          </p:nvCxnSpPr>
          <p:spPr bwMode="auto">
            <a:xfrm flipV="1">
              <a:off x="7758115" y="449841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10" name="Straight Arrow Connector 109"/>
            <p:cNvCxnSpPr/>
            <p:nvPr/>
          </p:nvCxnSpPr>
          <p:spPr bwMode="auto">
            <a:xfrm flipH="1" flipV="1">
              <a:off x="7349149" y="449841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11" name="TextBox 110"/>
            <p:cNvSpPr txBox="1"/>
            <p:nvPr/>
          </p:nvSpPr>
          <p:spPr>
            <a:xfrm>
              <a:off x="7496807" y="4399894"/>
              <a:ext cx="401044" cy="210776"/>
            </a:xfrm>
            <a:prstGeom prst="rect">
              <a:avLst/>
            </a:prstGeom>
            <a:noFill/>
            <a:ln>
              <a:noFill/>
            </a:ln>
          </p:spPr>
          <p:txBody>
            <a:bodyPr wrap="square" rtlCol="0">
              <a:spAutoFit/>
            </a:bodyPr>
            <a:lstStyle/>
            <a:p>
              <a:r>
                <a:rPr lang="en-US" sz="1050" b="1" dirty="0" smtClean="0"/>
                <a:t>G1</a:t>
              </a:r>
              <a:endParaRPr lang="en-US" sz="1050" b="1" dirty="0"/>
            </a:p>
          </p:txBody>
        </p:sp>
        <p:sp>
          <p:nvSpPr>
            <p:cNvPr id="112" name="Rectangle 111"/>
            <p:cNvSpPr/>
            <p:nvPr/>
          </p:nvSpPr>
          <p:spPr bwMode="auto">
            <a:xfrm>
              <a:off x="7790719" y="3861048"/>
              <a:ext cx="267613" cy="31879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113" name="Straight Arrow Connector 112"/>
            <p:cNvCxnSpPr/>
            <p:nvPr/>
          </p:nvCxnSpPr>
          <p:spPr bwMode="auto">
            <a:xfrm>
              <a:off x="2297163" y="5017039"/>
              <a:ext cx="1693958"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14" name="Straight Connector 113"/>
            <p:cNvCxnSpPr/>
            <p:nvPr/>
          </p:nvCxnSpPr>
          <p:spPr>
            <a:xfrm>
              <a:off x="3991122" y="4221088"/>
              <a:ext cx="0" cy="84321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2352881" y="4811852"/>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cxnSp>
          <p:nvCxnSpPr>
            <p:cNvPr id="116" name="Straight Connector 115"/>
            <p:cNvCxnSpPr/>
            <p:nvPr/>
          </p:nvCxnSpPr>
          <p:spPr>
            <a:xfrm>
              <a:off x="8316416" y="4211126"/>
              <a:ext cx="0" cy="109854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bwMode="auto">
            <a:xfrm>
              <a:off x="2305541" y="5256134"/>
              <a:ext cx="6010875"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18" name="TextBox 117"/>
            <p:cNvSpPr txBox="1"/>
            <p:nvPr/>
          </p:nvSpPr>
          <p:spPr>
            <a:xfrm>
              <a:off x="3882352" y="5063453"/>
              <a:ext cx="2561856" cy="246221"/>
            </a:xfrm>
            <a:prstGeom prst="rect">
              <a:avLst/>
            </a:prstGeom>
            <a:noFill/>
            <a:ln>
              <a:noFill/>
            </a:ln>
          </p:spPr>
          <p:txBody>
            <a:bodyPr wrap="square" rtlCol="0">
              <a:spAutoFit/>
            </a:bodyPr>
            <a:lstStyle/>
            <a:p>
              <a:r>
                <a:rPr lang="en-US" sz="1000" b="1" dirty="0" smtClean="0"/>
                <a:t>Max_Probe_Response_Time = ~10msec</a:t>
              </a:r>
              <a:endParaRPr lang="en-US" sz="1000" b="1" dirty="0"/>
            </a:p>
          </p:txBody>
        </p:sp>
        <p:sp>
          <p:nvSpPr>
            <p:cNvPr id="138" name="Rounded Rectangular Callout 137"/>
            <p:cNvSpPr/>
            <p:nvPr/>
          </p:nvSpPr>
          <p:spPr bwMode="auto">
            <a:xfrm>
              <a:off x="4791494" y="2669785"/>
              <a:ext cx="1736911" cy="750939"/>
            </a:xfrm>
            <a:prstGeom prst="wedgeRoundRectCallout">
              <a:avLst>
                <a:gd name="adj1" fmla="val -206371"/>
                <a:gd name="adj2" fmla="val 107722"/>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a:t>
              </a:r>
              <a:r>
                <a:rPr lang="en-US" sz="1050" dirty="0" smtClean="0"/>
                <a:t>takes up substantial medium resource.</a:t>
              </a:r>
            </a:p>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Procedure</a:t>
              </a:r>
              <a:r>
                <a:rPr kumimoji="0" lang="en-US" sz="1050" b="0" i="0" u="none" strike="noStrike" cap="none" normalizeH="0" dirty="0" smtClean="0">
                  <a:ln>
                    <a:noFill/>
                  </a:ln>
                  <a:solidFill>
                    <a:schemeClr val="tx1"/>
                  </a:solidFill>
                  <a:effectLst/>
                  <a:latin typeface="Times New Roman" pitchFamily="18" charset="0"/>
                </a:rPr>
                <a:t> takes </a:t>
              </a:r>
              <a:r>
                <a:rPr kumimoji="0" lang="en-US" sz="1050" b="1" i="0" u="sng" strike="noStrike" cap="none" normalizeH="0" dirty="0" smtClean="0">
                  <a:ln>
                    <a:noFill/>
                  </a:ln>
                  <a:solidFill>
                    <a:schemeClr val="tx1"/>
                  </a:solidFill>
                  <a:effectLst/>
                  <a:latin typeface="Times New Roman" pitchFamily="18" charset="0"/>
                </a:rPr>
                <a:t>10msec</a:t>
              </a:r>
              <a:r>
                <a:rPr kumimoji="0" lang="en-US" sz="1050" b="0" i="0" u="none" strike="noStrike" cap="none" normalizeH="0" dirty="0" smtClean="0">
                  <a:ln>
                    <a:noFill/>
                  </a:ln>
                  <a:solidFill>
                    <a:schemeClr val="tx1"/>
                  </a:solidFill>
                  <a:effectLst/>
                  <a:latin typeface="Times New Roman" pitchFamily="18" charset="0"/>
                </a:rPr>
                <a:t> to identify no 11ai support.</a:t>
              </a:r>
              <a:endParaRPr kumimoji="0" lang="en-US" sz="1050" b="0" i="0" u="none" strike="noStrike" cap="none" normalizeH="0" baseline="0" dirty="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3281553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bwMode="auto">
          <a:xfrm>
            <a:off x="6034063" y="3220528"/>
            <a:ext cx="897592"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3" name="Rectangle 62"/>
          <p:cNvSpPr/>
          <p:nvPr/>
        </p:nvSpPr>
        <p:spPr bwMode="auto">
          <a:xfrm>
            <a:off x="4799649" y="3220528"/>
            <a:ext cx="1234414" cy="345274"/>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2" name="Title 1"/>
          <p:cNvSpPr>
            <a:spLocks noGrp="1"/>
          </p:cNvSpPr>
          <p:nvPr>
            <p:ph type="title"/>
          </p:nvPr>
        </p:nvSpPr>
        <p:spPr>
          <a:xfrm>
            <a:off x="685800" y="685800"/>
            <a:ext cx="8278688" cy="582960"/>
          </a:xfrm>
        </p:spPr>
        <p:txBody>
          <a:bodyPr/>
          <a:lstStyle/>
          <a:p>
            <a:r>
              <a:rPr lang="en-US" dirty="0" smtClean="0"/>
              <a:t>Suggested </a:t>
            </a:r>
            <a:r>
              <a:rPr lang="en-US" dirty="0"/>
              <a:t>Improvement – </a:t>
            </a:r>
            <a:r>
              <a:rPr lang="en-US" b="0" dirty="0" smtClean="0"/>
              <a:t> </a:t>
            </a:r>
            <a:r>
              <a:rPr lang="en-US" sz="2000" b="0" dirty="0" smtClean="0"/>
              <a:t>mix of 11ai and non 11ai APs </a:t>
            </a:r>
            <a:endParaRPr lang="en-US" b="0"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19</a:t>
            </a:fld>
            <a:endParaRPr lang="en-US"/>
          </a:p>
        </p:txBody>
      </p:sp>
      <p:grpSp>
        <p:nvGrpSpPr>
          <p:cNvPr id="3" name="Group 2"/>
          <p:cNvGrpSpPr/>
          <p:nvPr/>
        </p:nvGrpSpPr>
        <p:grpSpPr>
          <a:xfrm>
            <a:off x="3022864" y="1437028"/>
            <a:ext cx="1591435" cy="656645"/>
            <a:chOff x="3022864" y="1437028"/>
            <a:chExt cx="1591435" cy="656645"/>
          </a:xfrm>
        </p:grpSpPr>
        <p:sp>
          <p:nvSpPr>
            <p:cNvPr id="51" name="Rounded Rectangular Callout 50"/>
            <p:cNvSpPr/>
            <p:nvPr/>
          </p:nvSpPr>
          <p:spPr bwMode="auto">
            <a:xfrm>
              <a:off x="3066542" y="1631450"/>
              <a:ext cx="1468833" cy="388843"/>
            </a:xfrm>
            <a:prstGeom prst="wedgeRoundRectCallout">
              <a:avLst>
                <a:gd name="adj1" fmla="val -65730"/>
                <a:gd name="adj2" fmla="val 35676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2" name="Rounded Rectangular Callout 51"/>
            <p:cNvSpPr/>
            <p:nvPr/>
          </p:nvSpPr>
          <p:spPr bwMode="auto">
            <a:xfrm>
              <a:off x="3022864" y="1437028"/>
              <a:ext cx="1591435" cy="656645"/>
            </a:xfrm>
            <a:prstGeom prst="wedgeRoundRectCallout">
              <a:avLst>
                <a:gd name="adj1" fmla="val -65281"/>
                <a:gd name="adj2" fmla="val 33420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Multiple APs respond</a:t>
              </a:r>
              <a:r>
                <a:rPr kumimoji="0" lang="en-US" sz="1050" b="0" i="0" u="none" strike="noStrike" cap="none" normalizeH="0" dirty="0" smtClean="0">
                  <a:ln>
                    <a:noFill/>
                  </a:ln>
                  <a:solidFill>
                    <a:schemeClr val="tx1"/>
                  </a:solidFill>
                  <a:effectLst/>
                  <a:latin typeface="Times New Roman" pitchFamily="18" charset="0"/>
                </a:rPr>
                <a:t> after SIFS and identified by STA’s CCA</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42" name="Rectangle 41"/>
          <p:cNvSpPr/>
          <p:nvPr/>
        </p:nvSpPr>
        <p:spPr bwMode="auto">
          <a:xfrm>
            <a:off x="1668032"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Rapid Scan</a:t>
            </a:r>
          </a:p>
          <a:p>
            <a:pPr algn="ctr" eaLnBrk="0" hangingPunct="0"/>
            <a:r>
              <a:rPr lang="en-US" sz="1100" dirty="0" smtClean="0">
                <a:latin typeface="Neo Sans Intel" pitchFamily="34" charset="0"/>
                <a:cs typeface="Arial" pitchFamily="34" charset="0"/>
              </a:rPr>
              <a:t>Request</a:t>
            </a:r>
          </a:p>
        </p:txBody>
      </p:sp>
      <p:sp>
        <p:nvSpPr>
          <p:cNvPr id="43" name="Rectangle 42"/>
          <p:cNvSpPr/>
          <p:nvPr/>
        </p:nvSpPr>
        <p:spPr bwMode="auto">
          <a:xfrm>
            <a:off x="3628074"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Request</a:t>
            </a:r>
          </a:p>
        </p:txBody>
      </p:sp>
      <p:sp>
        <p:nvSpPr>
          <p:cNvPr id="44" name="Rectangle 43"/>
          <p:cNvSpPr/>
          <p:nvPr/>
        </p:nvSpPr>
        <p:spPr bwMode="auto">
          <a:xfrm>
            <a:off x="2729510" y="321036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nvGrpSpPr>
          <p:cNvPr id="45" name="Group 44"/>
          <p:cNvGrpSpPr/>
          <p:nvPr/>
        </p:nvGrpSpPr>
        <p:grpSpPr>
          <a:xfrm>
            <a:off x="2403755" y="2814331"/>
            <a:ext cx="324054" cy="2023110"/>
            <a:chOff x="2429996" y="2200275"/>
            <a:chExt cx="360060" cy="1981200"/>
          </a:xfrm>
        </p:grpSpPr>
        <p:cxnSp>
          <p:nvCxnSpPr>
            <p:cNvPr id="91" name="Straight Connector 9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9" name="Group 8"/>
          <p:cNvGrpSpPr/>
          <p:nvPr/>
        </p:nvGrpSpPr>
        <p:grpSpPr>
          <a:xfrm>
            <a:off x="328200" y="2584575"/>
            <a:ext cx="7988215" cy="1884249"/>
            <a:chOff x="328201" y="2584575"/>
            <a:chExt cx="6861430" cy="1884249"/>
          </a:xfrm>
        </p:grpSpPr>
        <p:grpSp>
          <p:nvGrpSpPr>
            <p:cNvPr id="53" name="Group 52"/>
            <p:cNvGrpSpPr/>
            <p:nvPr/>
          </p:nvGrpSpPr>
          <p:grpSpPr>
            <a:xfrm>
              <a:off x="328201" y="2584575"/>
              <a:ext cx="6861430" cy="358344"/>
              <a:chOff x="123825" y="1944990"/>
              <a:chExt cx="7623810" cy="398160"/>
            </a:xfrm>
          </p:grpSpPr>
          <p:cxnSp>
            <p:nvCxnSpPr>
              <p:cNvPr id="89" name="Straight Connector 88"/>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90" name="Rectangle 89"/>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54" name="Group 53"/>
            <p:cNvGrpSpPr/>
            <p:nvPr/>
          </p:nvGrpSpPr>
          <p:grpSpPr>
            <a:xfrm>
              <a:off x="328201" y="3347527"/>
              <a:ext cx="6852858" cy="358344"/>
              <a:chOff x="133350" y="2821290"/>
              <a:chExt cx="7614285" cy="398160"/>
            </a:xfrm>
          </p:grpSpPr>
          <p:cxnSp>
            <p:nvCxnSpPr>
              <p:cNvPr id="87" name="Straight Connector 86"/>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8" name="Rectangle 87"/>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1</a:t>
                </a:r>
              </a:p>
            </p:txBody>
          </p:sp>
        </p:grpSp>
        <p:grpSp>
          <p:nvGrpSpPr>
            <p:cNvPr id="55" name="Group 54"/>
            <p:cNvGrpSpPr/>
            <p:nvPr/>
          </p:nvGrpSpPr>
          <p:grpSpPr>
            <a:xfrm>
              <a:off x="328201" y="4110480"/>
              <a:ext cx="6852858" cy="358344"/>
              <a:chOff x="161925" y="2983215"/>
              <a:chExt cx="7614285" cy="398160"/>
            </a:xfrm>
          </p:grpSpPr>
          <p:cxnSp>
            <p:nvCxnSpPr>
              <p:cNvPr id="85" name="Straight Connector 84"/>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6" name="Rectangle 85"/>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2</a:t>
                </a:r>
              </a:p>
            </p:txBody>
          </p:sp>
        </p:grpSp>
      </p:grpSp>
      <p:grpSp>
        <p:nvGrpSpPr>
          <p:cNvPr id="56" name="Group 55"/>
          <p:cNvGrpSpPr/>
          <p:nvPr/>
        </p:nvGrpSpPr>
        <p:grpSpPr>
          <a:xfrm>
            <a:off x="2139883" y="4541958"/>
            <a:ext cx="846963" cy="228524"/>
            <a:chOff x="2136805" y="4119860"/>
            <a:chExt cx="941070" cy="253916"/>
          </a:xfrm>
        </p:grpSpPr>
        <p:cxnSp>
          <p:nvCxnSpPr>
            <p:cNvPr id="82" name="Straight Arrow Connector 8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sp>
        <p:nvSpPr>
          <p:cNvPr id="57" name="Rectangle 56"/>
          <p:cNvSpPr/>
          <p:nvPr/>
        </p:nvSpPr>
        <p:spPr bwMode="auto">
          <a:xfrm>
            <a:off x="2720938" y="396474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8" name="TextBox 57"/>
          <p:cNvSpPr txBox="1"/>
          <p:nvPr/>
        </p:nvSpPr>
        <p:spPr>
          <a:xfrm>
            <a:off x="8288274" y="3573265"/>
            <a:ext cx="290456" cy="228524"/>
          </a:xfrm>
          <a:prstGeom prst="rect">
            <a:avLst/>
          </a:prstGeom>
          <a:noFill/>
          <a:ln>
            <a:noFill/>
          </a:ln>
        </p:spPr>
        <p:txBody>
          <a:bodyPr wrap="square" rtlCol="0">
            <a:spAutoFit/>
          </a:bodyPr>
          <a:lstStyle/>
          <a:p>
            <a:r>
              <a:rPr lang="en-US" sz="1050" b="1" dirty="0" smtClean="0"/>
              <a:t>T</a:t>
            </a:r>
            <a:endParaRPr lang="en-US" sz="1050" b="1" dirty="0"/>
          </a:p>
        </p:txBody>
      </p:sp>
      <p:sp>
        <p:nvSpPr>
          <p:cNvPr id="59" name="TextBox 58"/>
          <p:cNvSpPr txBox="1"/>
          <p:nvPr/>
        </p:nvSpPr>
        <p:spPr>
          <a:xfrm>
            <a:off x="8253984" y="430192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61" name="Group 60"/>
          <p:cNvGrpSpPr/>
          <p:nvPr/>
        </p:nvGrpSpPr>
        <p:grpSpPr>
          <a:xfrm>
            <a:off x="6668792" y="2822904"/>
            <a:ext cx="855536" cy="2023110"/>
            <a:chOff x="4841905" y="2209800"/>
            <a:chExt cx="950595" cy="2247900"/>
          </a:xfrm>
        </p:grpSpPr>
        <p:grpSp>
          <p:nvGrpSpPr>
            <p:cNvPr id="75" name="Group 74"/>
            <p:cNvGrpSpPr/>
            <p:nvPr/>
          </p:nvGrpSpPr>
          <p:grpSpPr>
            <a:xfrm>
              <a:off x="5135096" y="2209800"/>
              <a:ext cx="360060" cy="2247900"/>
              <a:chOff x="2429996" y="2200275"/>
              <a:chExt cx="360060" cy="1981200"/>
            </a:xfrm>
          </p:grpSpPr>
          <p:cxnSp>
            <p:nvCxnSpPr>
              <p:cNvPr id="80" name="Straight Connector 79"/>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76" name="Group 75"/>
            <p:cNvGrpSpPr/>
            <p:nvPr/>
          </p:nvGrpSpPr>
          <p:grpSpPr>
            <a:xfrm>
              <a:off x="4841905" y="4119860"/>
              <a:ext cx="950595" cy="253916"/>
              <a:chOff x="2136805" y="4119860"/>
              <a:chExt cx="950595" cy="253916"/>
            </a:xfrm>
          </p:grpSpPr>
          <p:cxnSp>
            <p:nvCxnSpPr>
              <p:cNvPr id="77" name="Straight Arrow Connector 76"/>
              <p:cNvCxnSpPr/>
              <p:nvPr/>
            </p:nvCxnSpPr>
            <p:spPr bwMode="auto">
              <a:xfrm flipV="1">
                <a:off x="281308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8" name="Straight Arrow Connector 77"/>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9" name="TextBox 78"/>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grpSp>
      <p:grpSp>
        <p:nvGrpSpPr>
          <p:cNvPr id="62" name="Group 61"/>
          <p:cNvGrpSpPr/>
          <p:nvPr/>
        </p:nvGrpSpPr>
        <p:grpSpPr>
          <a:xfrm>
            <a:off x="4099925" y="2822904"/>
            <a:ext cx="941261" cy="2023110"/>
            <a:chOff x="4841905" y="2209800"/>
            <a:chExt cx="1045845" cy="2247900"/>
          </a:xfrm>
        </p:grpSpPr>
        <p:grpSp>
          <p:nvGrpSpPr>
            <p:cNvPr id="68" name="Group 86"/>
            <p:cNvGrpSpPr/>
            <p:nvPr/>
          </p:nvGrpSpPr>
          <p:grpSpPr>
            <a:xfrm>
              <a:off x="5135096" y="2209800"/>
              <a:ext cx="474360" cy="2247900"/>
              <a:chOff x="2429996" y="2200275"/>
              <a:chExt cx="474360" cy="1981200"/>
            </a:xfrm>
          </p:grpSpPr>
          <p:cxnSp>
            <p:nvCxnSpPr>
              <p:cNvPr id="73" name="Straight Connector 72"/>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19137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9" name="Group 92"/>
            <p:cNvGrpSpPr/>
            <p:nvPr/>
          </p:nvGrpSpPr>
          <p:grpSpPr>
            <a:xfrm>
              <a:off x="4841905" y="4119860"/>
              <a:ext cx="1045845" cy="253916"/>
              <a:chOff x="2136805" y="4119860"/>
              <a:chExt cx="1045845" cy="253916"/>
            </a:xfrm>
          </p:grpSpPr>
          <p:cxnSp>
            <p:nvCxnSpPr>
              <p:cNvPr id="70" name="Straight Arrow Connector 69"/>
              <p:cNvCxnSpPr/>
              <p:nvPr/>
            </p:nvCxnSpPr>
            <p:spPr bwMode="auto">
              <a:xfrm flipV="1">
                <a:off x="290833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1" name="Straight Arrow Connector 70"/>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2" name="TextBox 71"/>
              <p:cNvSpPr txBox="1"/>
              <p:nvPr/>
            </p:nvSpPr>
            <p:spPr>
              <a:xfrm>
                <a:off x="2487146" y="4119860"/>
                <a:ext cx="417979" cy="253916"/>
              </a:xfrm>
              <a:prstGeom prst="rect">
                <a:avLst/>
              </a:prstGeom>
              <a:noFill/>
              <a:ln>
                <a:noFill/>
              </a:ln>
            </p:spPr>
            <p:txBody>
              <a:bodyPr wrap="square" rtlCol="0">
                <a:spAutoFit/>
              </a:bodyPr>
              <a:lstStyle/>
              <a:p>
                <a:r>
                  <a:rPr lang="en-US" sz="1050" b="1" dirty="0" smtClean="0"/>
                  <a:t>G3</a:t>
                </a:r>
                <a:endParaRPr lang="en-US" sz="1050" b="1" dirty="0"/>
              </a:p>
            </p:txBody>
          </p:sp>
        </p:grpSp>
      </p:grpSp>
      <p:sp>
        <p:nvSpPr>
          <p:cNvPr id="50" name="Rounded Rectangular Callout 49"/>
          <p:cNvSpPr/>
          <p:nvPr/>
        </p:nvSpPr>
        <p:spPr bwMode="auto">
          <a:xfrm>
            <a:off x="1251940" y="1696257"/>
            <a:ext cx="1468833" cy="388843"/>
          </a:xfrm>
          <a:prstGeom prst="wedgeRoundRectCallout">
            <a:avLst>
              <a:gd name="adj1" fmla="val -2114"/>
              <a:gd name="adj2" fmla="val 15614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sends</a:t>
            </a:r>
            <a:r>
              <a:rPr kumimoji="0" lang="en-US" sz="1050" b="0" i="0" u="none" strike="noStrike" cap="none" normalizeH="0" dirty="0" smtClean="0">
                <a:ln>
                  <a:noFill/>
                </a:ln>
                <a:solidFill>
                  <a:schemeClr val="tx1"/>
                </a:solidFill>
                <a:effectLst/>
                <a:latin typeface="Times New Roman" pitchFamily="18" charset="0"/>
              </a:rPr>
              <a:t> a Rapid Scan Request</a:t>
            </a:r>
            <a:endParaRPr kumimoji="0" lang="en-US" sz="1050" b="0" i="0" u="none" strike="noStrike" cap="none" normalizeH="0" baseline="0" dirty="0" smtClean="0">
              <a:ln>
                <a:noFill/>
              </a:ln>
              <a:solidFill>
                <a:schemeClr val="tx1"/>
              </a:solidFill>
              <a:effectLst/>
              <a:latin typeface="Times New Roman" pitchFamily="18" charset="0"/>
            </a:endParaRPr>
          </a:p>
        </p:txBody>
      </p:sp>
      <p:grpSp>
        <p:nvGrpSpPr>
          <p:cNvPr id="7" name="Group 6"/>
          <p:cNvGrpSpPr/>
          <p:nvPr/>
        </p:nvGrpSpPr>
        <p:grpSpPr>
          <a:xfrm>
            <a:off x="5580112" y="5248250"/>
            <a:ext cx="2314950" cy="1250476"/>
            <a:chOff x="5609850" y="4726290"/>
            <a:chExt cx="2314950" cy="1250476"/>
          </a:xfrm>
        </p:grpSpPr>
        <p:sp>
          <p:nvSpPr>
            <p:cNvPr id="66" name="Rectangle 65"/>
            <p:cNvSpPr/>
            <p:nvPr/>
          </p:nvSpPr>
          <p:spPr bwMode="auto">
            <a:xfrm>
              <a:off x="5613027" y="4726290"/>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7" name="Rectangle 66"/>
            <p:cNvSpPr/>
            <p:nvPr/>
          </p:nvSpPr>
          <p:spPr bwMode="auto">
            <a:xfrm>
              <a:off x="6248400" y="47262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message</a:t>
              </a:r>
            </a:p>
          </p:txBody>
        </p:sp>
        <p:sp>
          <p:nvSpPr>
            <p:cNvPr id="93" name="Rectangle 92"/>
            <p:cNvSpPr/>
            <p:nvPr/>
          </p:nvSpPr>
          <p:spPr bwMode="auto">
            <a:xfrm>
              <a:off x="5613027" y="4945365"/>
              <a:ext cx="530598" cy="188610"/>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4" name="Rectangle 93"/>
            <p:cNvSpPr/>
            <p:nvPr/>
          </p:nvSpPr>
          <p:spPr bwMode="auto">
            <a:xfrm>
              <a:off x="6257925" y="49548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Rapid Scan Ack</a:t>
              </a:r>
            </a:p>
          </p:txBody>
        </p:sp>
        <p:sp>
          <p:nvSpPr>
            <p:cNvPr id="95" name="Rectangle 94"/>
            <p:cNvSpPr/>
            <p:nvPr/>
          </p:nvSpPr>
          <p:spPr bwMode="auto">
            <a:xfrm>
              <a:off x="5613027" y="5164440"/>
              <a:ext cx="530598" cy="188610"/>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6" name="Rectangle 95"/>
            <p:cNvSpPr/>
            <p:nvPr/>
          </p:nvSpPr>
          <p:spPr bwMode="auto">
            <a:xfrm>
              <a:off x="6257925" y="51834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Probe Response ACK</a:t>
              </a:r>
            </a:p>
          </p:txBody>
        </p:sp>
        <p:sp>
          <p:nvSpPr>
            <p:cNvPr id="97" name="Rectangle 96"/>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98" name="Rectangle 97"/>
            <p:cNvSpPr/>
            <p:nvPr/>
          </p:nvSpPr>
          <p:spPr bwMode="auto">
            <a:xfrm>
              <a:off x="6124575" y="5410521"/>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r>
                <a:rPr lang="en-US" sz="1050" dirty="0" err="1" smtClean="0">
                  <a:latin typeface="Neo Sans Intel" pitchFamily="34" charset="0"/>
                  <a:cs typeface="Arial" pitchFamily="34" charset="0"/>
                </a:rPr>
                <a:t>Min_Probe_Response_Time</a:t>
              </a:r>
              <a:endParaRPr lang="en-US" sz="1050" dirty="0" smtClean="0">
                <a:latin typeface="Neo Sans Intel" pitchFamily="34" charset="0"/>
                <a:cs typeface="Arial" pitchFamily="34" charset="0"/>
              </a:endParaRPr>
            </a:p>
          </p:txBody>
        </p:sp>
        <p:sp>
          <p:nvSpPr>
            <p:cNvPr id="99" name="Rectangle 98"/>
            <p:cNvSpPr/>
            <p:nvPr/>
          </p:nvSpPr>
          <p:spPr bwMode="auto">
            <a:xfrm>
              <a:off x="6257925" y="557022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00" name="Rectangle 99"/>
            <p:cNvSpPr/>
            <p:nvPr/>
          </p:nvSpPr>
          <p:spPr bwMode="auto">
            <a:xfrm>
              <a:off x="6267450" y="577977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
        <p:nvSpPr>
          <p:cNvPr id="41" name="Rectangle 40"/>
          <p:cNvSpPr/>
          <p:nvPr/>
        </p:nvSpPr>
        <p:spPr bwMode="auto">
          <a:xfrm>
            <a:off x="7258419" y="2496780"/>
            <a:ext cx="127579" cy="345643"/>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dirty="0" smtClean="0">
              <a:latin typeface="Neo Sans Intel" pitchFamily="34" charset="0"/>
              <a:cs typeface="Arial" pitchFamily="34" charset="0"/>
            </a:endParaRPr>
          </a:p>
        </p:txBody>
      </p:sp>
      <p:grpSp>
        <p:nvGrpSpPr>
          <p:cNvPr id="14" name="Group 13"/>
          <p:cNvGrpSpPr/>
          <p:nvPr/>
        </p:nvGrpSpPr>
        <p:grpSpPr>
          <a:xfrm>
            <a:off x="4927712" y="1435926"/>
            <a:ext cx="1660853" cy="649174"/>
            <a:chOff x="4927712" y="1435926"/>
            <a:chExt cx="1660853" cy="649174"/>
          </a:xfrm>
        </p:grpSpPr>
        <p:sp>
          <p:nvSpPr>
            <p:cNvPr id="65" name="Rounded Rectangular Callout 64"/>
            <p:cNvSpPr/>
            <p:nvPr/>
          </p:nvSpPr>
          <p:spPr bwMode="auto">
            <a:xfrm>
              <a:off x="4927712" y="1437028"/>
              <a:ext cx="1656525" cy="648072"/>
            </a:xfrm>
            <a:prstGeom prst="wedgeRoundRectCallout">
              <a:avLst>
                <a:gd name="adj1" fmla="val -98997"/>
                <a:gd name="adj2" fmla="val 11293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1" name="Rounded Rectangular Callout 100"/>
            <p:cNvSpPr/>
            <p:nvPr/>
          </p:nvSpPr>
          <p:spPr bwMode="auto">
            <a:xfrm>
              <a:off x="4932040" y="1435926"/>
              <a:ext cx="1656525" cy="648072"/>
            </a:xfrm>
            <a:prstGeom prst="wedgeRoundRectCallout">
              <a:avLst>
                <a:gd name="adj1" fmla="val 7211"/>
                <a:gd name="adj2" fmla="val 223663"/>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2" name="Rounded Rectangular Callout 101"/>
            <p:cNvSpPr/>
            <p:nvPr/>
          </p:nvSpPr>
          <p:spPr bwMode="auto">
            <a:xfrm>
              <a:off x="4932040" y="1435926"/>
              <a:ext cx="1656525" cy="648072"/>
            </a:xfrm>
            <a:prstGeom prst="wedgeRoundRectCallout">
              <a:avLst>
                <a:gd name="adj1" fmla="val 42147"/>
                <a:gd name="adj2" fmla="val 22009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12" name="Rounded Rectangle 11"/>
          <p:cNvSpPr/>
          <p:nvPr/>
        </p:nvSpPr>
        <p:spPr bwMode="auto">
          <a:xfrm>
            <a:off x="1403649" y="2020292"/>
            <a:ext cx="1728192" cy="3157063"/>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AP coverage discovery </a:t>
            </a:r>
            <a:endParaRPr kumimoji="0" lang="en-US" sz="1200" b="1" i="0" u="none" strike="noStrike" cap="none" normalizeH="0" baseline="0" dirty="0" smtClean="0">
              <a:ln>
                <a:noFill/>
              </a:ln>
              <a:solidFill>
                <a:schemeClr val="tx1"/>
              </a:solidFill>
              <a:effectLst/>
            </a:endParaRPr>
          </a:p>
        </p:txBody>
      </p:sp>
      <p:sp>
        <p:nvSpPr>
          <p:cNvPr id="104" name="Rounded Rectangle 103"/>
          <p:cNvSpPr/>
          <p:nvPr/>
        </p:nvSpPr>
        <p:spPr bwMode="auto">
          <a:xfrm>
            <a:off x="3354045" y="2020293"/>
            <a:ext cx="4398142" cy="3157062"/>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Existing Active Scan procedure – AP identity discovery</a:t>
            </a:r>
          </a:p>
        </p:txBody>
      </p:sp>
      <p:sp>
        <p:nvSpPr>
          <p:cNvPr id="15" name="TextBox 14"/>
          <p:cNvSpPr txBox="1"/>
          <p:nvPr/>
        </p:nvSpPr>
        <p:spPr>
          <a:xfrm>
            <a:off x="1880208" y="4952201"/>
            <a:ext cx="963600" cy="276999"/>
          </a:xfrm>
          <a:prstGeom prst="rect">
            <a:avLst/>
          </a:prstGeom>
          <a:noFill/>
        </p:spPr>
        <p:txBody>
          <a:bodyPr wrap="square" rtlCol="0">
            <a:spAutoFit/>
          </a:bodyPr>
          <a:lstStyle/>
          <a:p>
            <a:r>
              <a:rPr lang="en-US" b="1" dirty="0" smtClean="0"/>
              <a:t>~230usec</a:t>
            </a:r>
            <a:endParaRPr lang="en-US" b="1" dirty="0"/>
          </a:p>
        </p:txBody>
      </p:sp>
      <p:sp>
        <p:nvSpPr>
          <p:cNvPr id="105" name="TextBox 104"/>
          <p:cNvSpPr txBox="1"/>
          <p:nvPr/>
        </p:nvSpPr>
        <p:spPr>
          <a:xfrm>
            <a:off x="4904544" y="4952201"/>
            <a:ext cx="963600" cy="276999"/>
          </a:xfrm>
          <a:prstGeom prst="rect">
            <a:avLst/>
          </a:prstGeom>
          <a:noFill/>
        </p:spPr>
        <p:txBody>
          <a:bodyPr wrap="square" rtlCol="0">
            <a:spAutoFit/>
          </a:bodyPr>
          <a:lstStyle/>
          <a:p>
            <a:r>
              <a:rPr lang="en-US" b="1" dirty="0"/>
              <a:t>~</a:t>
            </a:r>
            <a:r>
              <a:rPr lang="en-US" b="1" dirty="0" smtClean="0"/>
              <a:t>10msec</a:t>
            </a:r>
            <a:endParaRPr lang="en-US" b="1" dirty="0"/>
          </a:p>
        </p:txBody>
      </p:sp>
      <p:grpSp>
        <p:nvGrpSpPr>
          <p:cNvPr id="8" name="Group 7"/>
          <p:cNvGrpSpPr/>
          <p:nvPr/>
        </p:nvGrpSpPr>
        <p:grpSpPr>
          <a:xfrm>
            <a:off x="6990710" y="2565769"/>
            <a:ext cx="1005093" cy="431183"/>
            <a:chOff x="2329998" y="5805264"/>
            <a:chExt cx="1005093" cy="431183"/>
          </a:xfrm>
        </p:grpSpPr>
        <p:sp>
          <p:nvSpPr>
            <p:cNvPr id="5" name="TextBox 4"/>
            <p:cNvSpPr txBox="1"/>
            <p:nvPr/>
          </p:nvSpPr>
          <p:spPr>
            <a:xfrm rot="16200000">
              <a:off x="2583272" y="5566392"/>
              <a:ext cx="416781" cy="923330"/>
            </a:xfrm>
            <a:prstGeom prst="rect">
              <a:avLst/>
            </a:prstGeom>
            <a:noFill/>
          </p:spPr>
          <p:txBody>
            <a:bodyPr wrap="none" lIns="0" tIns="0" rIns="0" bIns="0" rtlCol="0">
              <a:spAutoFit/>
            </a:bodyPr>
            <a:lstStyle/>
            <a:p>
              <a:r>
                <a:rPr lang="en-US" sz="6000" dirty="0" smtClean="0"/>
                <a:t>~</a:t>
              </a:r>
              <a:endParaRPr lang="en-US" sz="6000" dirty="0"/>
            </a:p>
          </p:txBody>
        </p:sp>
        <p:sp>
          <p:nvSpPr>
            <p:cNvPr id="103" name="TextBox 102"/>
            <p:cNvSpPr txBox="1"/>
            <p:nvPr/>
          </p:nvSpPr>
          <p:spPr>
            <a:xfrm rot="16200000">
              <a:off x="2665035" y="5551990"/>
              <a:ext cx="416781" cy="923330"/>
            </a:xfrm>
            <a:prstGeom prst="rect">
              <a:avLst/>
            </a:prstGeom>
            <a:noFill/>
          </p:spPr>
          <p:txBody>
            <a:bodyPr wrap="none" lIns="0" tIns="0" rIns="0" bIns="0" rtlCol="0">
              <a:spAutoFit/>
            </a:bodyPr>
            <a:lstStyle/>
            <a:p>
              <a:r>
                <a:rPr lang="en-US" sz="6000" dirty="0" smtClean="0"/>
                <a:t>~</a:t>
              </a:r>
              <a:endParaRPr lang="en-US" sz="6000" dirty="0"/>
            </a:p>
          </p:txBody>
        </p:sp>
      </p:grpSp>
      <p:grpSp>
        <p:nvGrpSpPr>
          <p:cNvPr id="107" name="Group 106"/>
          <p:cNvGrpSpPr/>
          <p:nvPr/>
        </p:nvGrpSpPr>
        <p:grpSpPr>
          <a:xfrm>
            <a:off x="6948264" y="3357857"/>
            <a:ext cx="1005093" cy="431183"/>
            <a:chOff x="2329998" y="5805264"/>
            <a:chExt cx="1005093" cy="431183"/>
          </a:xfrm>
        </p:grpSpPr>
        <p:sp>
          <p:nvSpPr>
            <p:cNvPr id="108" name="TextBox 107"/>
            <p:cNvSpPr txBox="1"/>
            <p:nvPr/>
          </p:nvSpPr>
          <p:spPr>
            <a:xfrm rot="16200000">
              <a:off x="2583272" y="5566392"/>
              <a:ext cx="416781" cy="923330"/>
            </a:xfrm>
            <a:prstGeom prst="rect">
              <a:avLst/>
            </a:prstGeom>
            <a:noFill/>
          </p:spPr>
          <p:txBody>
            <a:bodyPr wrap="none" lIns="0" tIns="0" rIns="0" bIns="0" rtlCol="0">
              <a:spAutoFit/>
            </a:bodyPr>
            <a:lstStyle/>
            <a:p>
              <a:r>
                <a:rPr lang="en-US" sz="6000" dirty="0" smtClean="0"/>
                <a:t>~</a:t>
              </a:r>
              <a:endParaRPr lang="en-US" sz="6000" dirty="0"/>
            </a:p>
          </p:txBody>
        </p:sp>
        <p:sp>
          <p:nvSpPr>
            <p:cNvPr id="109" name="TextBox 108"/>
            <p:cNvSpPr txBox="1"/>
            <p:nvPr/>
          </p:nvSpPr>
          <p:spPr>
            <a:xfrm rot="16200000">
              <a:off x="2665035" y="5551990"/>
              <a:ext cx="416781" cy="923330"/>
            </a:xfrm>
            <a:prstGeom prst="rect">
              <a:avLst/>
            </a:prstGeom>
            <a:noFill/>
          </p:spPr>
          <p:txBody>
            <a:bodyPr wrap="none" lIns="0" tIns="0" rIns="0" bIns="0" rtlCol="0">
              <a:spAutoFit/>
            </a:bodyPr>
            <a:lstStyle/>
            <a:p>
              <a:r>
                <a:rPr lang="en-US" sz="6000" dirty="0" smtClean="0"/>
                <a:t>~</a:t>
              </a:r>
              <a:endParaRPr lang="en-US" sz="6000" dirty="0"/>
            </a:p>
          </p:txBody>
        </p:sp>
      </p:grpSp>
      <p:grpSp>
        <p:nvGrpSpPr>
          <p:cNvPr id="110" name="Group 109"/>
          <p:cNvGrpSpPr/>
          <p:nvPr/>
        </p:nvGrpSpPr>
        <p:grpSpPr>
          <a:xfrm>
            <a:off x="6948264" y="4077072"/>
            <a:ext cx="1005093" cy="431183"/>
            <a:chOff x="2329998" y="5805264"/>
            <a:chExt cx="1005093" cy="431183"/>
          </a:xfrm>
        </p:grpSpPr>
        <p:sp>
          <p:nvSpPr>
            <p:cNvPr id="111" name="TextBox 110"/>
            <p:cNvSpPr txBox="1"/>
            <p:nvPr/>
          </p:nvSpPr>
          <p:spPr>
            <a:xfrm rot="16200000">
              <a:off x="2583272" y="5566392"/>
              <a:ext cx="416781" cy="923330"/>
            </a:xfrm>
            <a:prstGeom prst="rect">
              <a:avLst/>
            </a:prstGeom>
            <a:noFill/>
          </p:spPr>
          <p:txBody>
            <a:bodyPr wrap="none" lIns="0" tIns="0" rIns="0" bIns="0" rtlCol="0">
              <a:spAutoFit/>
            </a:bodyPr>
            <a:lstStyle/>
            <a:p>
              <a:r>
                <a:rPr lang="en-US" sz="6000" dirty="0" smtClean="0"/>
                <a:t>~</a:t>
              </a:r>
              <a:endParaRPr lang="en-US" sz="6000" dirty="0"/>
            </a:p>
          </p:txBody>
        </p:sp>
        <p:sp>
          <p:nvSpPr>
            <p:cNvPr id="112" name="TextBox 111"/>
            <p:cNvSpPr txBox="1"/>
            <p:nvPr/>
          </p:nvSpPr>
          <p:spPr>
            <a:xfrm rot="16200000">
              <a:off x="2665035" y="5551990"/>
              <a:ext cx="416781" cy="923330"/>
            </a:xfrm>
            <a:prstGeom prst="rect">
              <a:avLst/>
            </a:prstGeom>
            <a:noFill/>
          </p:spPr>
          <p:txBody>
            <a:bodyPr wrap="none" lIns="0" tIns="0" rIns="0" bIns="0" rtlCol="0">
              <a:spAutoFit/>
            </a:bodyPr>
            <a:lstStyle/>
            <a:p>
              <a:r>
                <a:rPr lang="en-US" sz="6000" dirty="0" smtClean="0"/>
                <a:t>~</a:t>
              </a:r>
              <a:endParaRPr lang="en-US" sz="6000" dirty="0"/>
            </a:p>
          </p:txBody>
        </p:sp>
      </p:grpSp>
    </p:spTree>
    <p:extLst>
      <p:ext uri="{BB962C8B-B14F-4D97-AF65-F5344CB8AC3E}">
        <p14:creationId xmlns:p14="http://schemas.microsoft.com/office/powerpoint/2010/main" val="252192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nodeType="clickEffect">
                                  <p:stCondLst>
                                    <p:cond delay="0"/>
                                  </p:stCondLst>
                                  <p:childTnLst>
                                    <p:animEffect transition="out" filter="fade">
                                      <p:cBhvr>
                                        <p:cTn id="22" dur="500"/>
                                        <p:tgtEl>
                                          <p:spTgt spid="3"/>
                                        </p:tgtEl>
                                      </p:cBhvr>
                                    </p:animEffect>
                                    <p:set>
                                      <p:cBhvr>
                                        <p:cTn id="23" dur="1" fill="hold">
                                          <p:stCondLst>
                                            <p:cond delay="499"/>
                                          </p:stCondLst>
                                        </p:cTn>
                                        <p:tgtEl>
                                          <p:spTgt spid="3"/>
                                        </p:tgtEl>
                                        <p:attrNameLst>
                                          <p:attrName>style.visibility</p:attrName>
                                        </p:attrNameLst>
                                      </p:cBhvr>
                                      <p:to>
                                        <p:strVal val="hidden"/>
                                      </p:to>
                                    </p:set>
                                  </p:childTnLst>
                                </p:cTn>
                              </p:par>
                              <p:par>
                                <p:cTn id="24" presetID="10" presetClass="exit" presetSubtype="0" fill="hold" nodeType="withEffect">
                                  <p:stCondLst>
                                    <p:cond delay="0"/>
                                  </p:stCondLst>
                                  <p:childTnLst>
                                    <p:animEffect transition="out" filter="fade">
                                      <p:cBhvr>
                                        <p:cTn id="25" dur="500"/>
                                        <p:tgtEl>
                                          <p:spTgt spid="14"/>
                                        </p:tgtEl>
                                      </p:cBhvr>
                                    </p:animEffect>
                                    <p:set>
                                      <p:cBhvr>
                                        <p:cTn id="26" dur="1" fill="hold">
                                          <p:stCondLst>
                                            <p:cond delay="499"/>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0" grpId="1" animBg="1"/>
      <p:bldP spid="12" grpId="0" animBg="1"/>
      <p:bldP spid="10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dirty="0" smtClean="0"/>
              <a:t>Jonathan Segev (Intel)</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559DF1DC-0217-43CA-AA8E-D337C722AAC0}" type="slidenum">
              <a:rPr lang="en-US"/>
              <a:pPr/>
              <a:t>2</a:t>
            </a:fld>
            <a:endParaRPr lang="en-US" dirty="0"/>
          </a:p>
        </p:txBody>
      </p:sp>
      <p:sp>
        <p:nvSpPr>
          <p:cNvPr id="5122" name="Rectangle 2"/>
          <p:cNvSpPr>
            <a:spLocks noGrp="1" noChangeArrowheads="1"/>
          </p:cNvSpPr>
          <p:nvPr>
            <p:ph type="title"/>
          </p:nvPr>
        </p:nvSpPr>
        <p:spPr>
          <a:xfrm>
            <a:off x="685800" y="685800"/>
            <a:ext cx="7772400" cy="726976"/>
          </a:xfrm>
          <a:noFill/>
          <a:ln/>
        </p:spPr>
        <p:txBody>
          <a:bodyPr/>
          <a:lstStyle/>
          <a:p>
            <a:r>
              <a:rPr lang="en-US" dirty="0"/>
              <a:t>Abstract</a:t>
            </a:r>
          </a:p>
        </p:txBody>
      </p:sp>
      <p:sp>
        <p:nvSpPr>
          <p:cNvPr id="5123" name="Rectangle 3"/>
          <p:cNvSpPr>
            <a:spLocks noGrp="1" noChangeArrowheads="1"/>
          </p:cNvSpPr>
          <p:nvPr>
            <p:ph type="body" idx="1"/>
          </p:nvPr>
        </p:nvSpPr>
        <p:spPr>
          <a:xfrm>
            <a:off x="685800" y="1628800"/>
            <a:ext cx="7772400" cy="4467200"/>
          </a:xfrm>
          <a:noFill/>
          <a:ln/>
        </p:spPr>
        <p:txBody>
          <a:bodyPr/>
          <a:lstStyle/>
          <a:p>
            <a:pPr marL="0" indent="0">
              <a:buFontTx/>
              <a:buNone/>
            </a:pPr>
            <a:r>
              <a:rPr lang="en-US" dirty="0" smtClean="0"/>
              <a:t>The presentation describes an improvement to the Active Scanning mechanism to reduce the delay on unused channels during the AP discovery phase.</a:t>
            </a:r>
          </a:p>
          <a:p>
            <a:pPr marL="0" indent="0">
              <a:buFontTx/>
              <a:buNone/>
            </a:pPr>
            <a:r>
              <a:rPr lang="en-US" dirty="0" smtClean="0"/>
              <a:t>This presentation will focus on comparing the enhancement  of Rapid Scan to Active Scan compared to the current status of only using Active Scan.</a:t>
            </a:r>
          </a:p>
          <a:p>
            <a:pPr marL="0" indent="0">
              <a:buFontTx/>
              <a:buNone/>
            </a:pPr>
            <a:r>
              <a:rPr lang="en-US" dirty="0" smtClean="0"/>
              <a:t> </a:t>
            </a:r>
          </a:p>
          <a:p>
            <a:pPr marL="0" indent="0">
              <a:buFontTx/>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8768"/>
            <a:ext cx="8229600" cy="762000"/>
          </a:xfrm>
        </p:spPr>
        <p:txBody>
          <a:bodyPr>
            <a:normAutofit fontScale="90000"/>
          </a:bodyPr>
          <a:lstStyle/>
          <a:p>
            <a:r>
              <a:rPr lang="en-US" sz="2800" dirty="0" smtClean="0"/>
              <a:t>AWGN, Probability of Miss-Detection</a:t>
            </a:r>
            <a:br>
              <a:rPr lang="en-US" sz="2800" dirty="0" smtClean="0"/>
            </a:br>
            <a:r>
              <a:rPr lang="en-US" sz="2800" dirty="0" smtClean="0"/>
              <a:t>Fixed timing offsets, without freq-offset</a:t>
            </a:r>
            <a:endParaRPr lang="en-US" sz="2800" dirty="0"/>
          </a:p>
        </p:txBody>
      </p:sp>
      <p:pic>
        <p:nvPicPr>
          <p:cNvPr id="4" name="Content Placeholder 3" descr="awgnTh6_84sym_MCS8_Ave2_r0dB3dB_TO1p8usec_cmpIdeal.png"/>
          <p:cNvPicPr>
            <a:picLocks noGrp="1" noChangeAspect="1"/>
          </p:cNvPicPr>
          <p:nvPr>
            <p:ph idx="1"/>
          </p:nvPr>
        </p:nvPicPr>
        <p:blipFill>
          <a:blip r:embed="rId2" cstate="print"/>
          <a:stretch>
            <a:fillRect/>
          </a:stretch>
        </p:blipFill>
        <p:spPr>
          <a:xfrm>
            <a:off x="0" y="2260998"/>
            <a:ext cx="8915400" cy="4597002"/>
          </a:xfrm>
        </p:spPr>
      </p:pic>
      <p:sp>
        <p:nvSpPr>
          <p:cNvPr id="6" name="Content Placeholder 2"/>
          <p:cNvSpPr txBox="1">
            <a:spLocks/>
          </p:cNvSpPr>
          <p:nvPr/>
        </p:nvSpPr>
        <p:spPr>
          <a:xfrm>
            <a:off x="145976" y="1484784"/>
            <a:ext cx="8763000" cy="1676400"/>
          </a:xfrm>
          <a:prstGeom prst="rect">
            <a:avLst/>
          </a:prstGeom>
        </p:spPr>
        <p:txBody>
          <a:bodyPr vert="horz" lIns="91440" tIns="45720" rIns="91440" bIns="45720" rtlCol="0">
            <a:noAutofit/>
          </a:bodyPr>
          <a:lstStyle/>
          <a:p>
            <a:pPr marL="342900" indent="-342900">
              <a:spcBef>
                <a:spcPct val="20000"/>
              </a:spcBef>
              <a:buFont typeface="Arial" pitchFamily="34" charset="0"/>
              <a:buChar char="•"/>
            </a:pPr>
            <a:r>
              <a:rPr lang="en-US" sz="1600" dirty="0" smtClean="0"/>
              <a:t>Addition of P2 increases the received power, and hence P-miss curves detection in negative SNR.</a:t>
            </a:r>
          </a:p>
          <a:p>
            <a:pPr marL="342900" indent="-342900">
              <a:spcBef>
                <a:spcPct val="20000"/>
              </a:spcBef>
              <a:buFont typeface="Arial" pitchFamily="34" charset="0"/>
              <a:buChar char="•"/>
            </a:pPr>
            <a:r>
              <a:rPr lang="en-US" sz="1600" dirty="0" smtClean="0"/>
              <a:t>When P1 and P2 are completely aligned it has 6dB improvement compared to a single packet</a:t>
            </a:r>
          </a:p>
          <a:p>
            <a:pPr marL="342900" indent="-342900">
              <a:spcBef>
                <a:spcPct val="20000"/>
              </a:spcBef>
              <a:buFont typeface="Arial" pitchFamily="34" charset="0"/>
              <a:buChar char="•"/>
            </a:pPr>
            <a:r>
              <a:rPr lang="en-US" sz="1600" dirty="0" smtClean="0"/>
              <a:t>No symmetry is observed among time delays due to  addition of noise and existence of non-overlapped 0.8usec STS</a:t>
            </a:r>
          </a:p>
        </p:txBody>
      </p:sp>
    </p:spTree>
    <p:extLst>
      <p:ext uri="{BB962C8B-B14F-4D97-AF65-F5344CB8AC3E}">
        <p14:creationId xmlns:p14="http://schemas.microsoft.com/office/powerpoint/2010/main" val="5078441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a:bodyPr>
          <a:lstStyle/>
          <a:p>
            <a:r>
              <a:rPr lang="en-US" sz="2800" dirty="0" smtClean="0"/>
              <a:t>AWGN, Probability of Miss-Detection</a:t>
            </a:r>
            <a:br>
              <a:rPr lang="en-US" sz="2800" dirty="0" smtClean="0"/>
            </a:br>
            <a:r>
              <a:rPr lang="en-US" sz="2800" dirty="0" smtClean="0"/>
              <a:t>0 </a:t>
            </a:r>
            <a:r>
              <a:rPr lang="en-US" sz="2800" dirty="0" err="1" smtClean="0"/>
              <a:t>usec</a:t>
            </a:r>
            <a:r>
              <a:rPr lang="en-US" sz="2800" dirty="0" smtClean="0"/>
              <a:t> timing, max freq-offset</a:t>
            </a:r>
            <a:endParaRPr lang="en-US" sz="2800" dirty="0"/>
          </a:p>
        </p:txBody>
      </p:sp>
      <p:sp>
        <p:nvSpPr>
          <p:cNvPr id="6" name="Content Placeholder 2"/>
          <p:cNvSpPr txBox="1">
            <a:spLocks/>
          </p:cNvSpPr>
          <p:nvPr/>
        </p:nvSpPr>
        <p:spPr>
          <a:xfrm>
            <a:off x="152400" y="1143000"/>
            <a:ext cx="8305800" cy="762000"/>
          </a:xfrm>
          <a:prstGeom prst="rect">
            <a:avLst/>
          </a:prstGeom>
        </p:spPr>
        <p:txBody>
          <a:bodyPr vert="horz" lIns="91440" tIns="45720" rIns="91440" bIns="45720" rtlCol="0">
            <a:normAutofit/>
          </a:bodyPr>
          <a:lstStyle/>
          <a:p>
            <a:pPr marL="342900" indent="-342900">
              <a:spcBef>
                <a:spcPct val="20000"/>
              </a:spcBef>
              <a:buFont typeface="Arial" pitchFamily="34" charset="0"/>
              <a:buChar char="•"/>
            </a:pPr>
            <a:endParaRPr lang="en-US" sz="2000" dirty="0" smtClean="0"/>
          </a:p>
        </p:txBody>
      </p:sp>
      <p:pic>
        <p:nvPicPr>
          <p:cNvPr id="7" name="Content Placeholder 6" descr="awgnTh684symMCS8_Ave2_r0dB_worstFoFixed_FixedTO0us_cmpd_0p1us_new.png"/>
          <p:cNvPicPr>
            <a:picLocks noGrp="1" noChangeAspect="1"/>
          </p:cNvPicPr>
          <p:nvPr>
            <p:ph idx="1"/>
          </p:nvPr>
        </p:nvPicPr>
        <p:blipFill>
          <a:blip r:embed="rId2" cstate="print"/>
          <a:stretch>
            <a:fillRect/>
          </a:stretch>
        </p:blipFill>
        <p:spPr>
          <a:xfrm>
            <a:off x="152400" y="2057401"/>
            <a:ext cx="8839200" cy="4800600"/>
          </a:xfrm>
        </p:spPr>
      </p:pic>
      <p:sp>
        <p:nvSpPr>
          <p:cNvPr id="9" name="Content Placeholder 2"/>
          <p:cNvSpPr txBox="1">
            <a:spLocks/>
          </p:cNvSpPr>
          <p:nvPr/>
        </p:nvSpPr>
        <p:spPr>
          <a:xfrm>
            <a:off x="152400" y="1586880"/>
            <a:ext cx="8305800" cy="762000"/>
          </a:xfrm>
          <a:prstGeom prst="rect">
            <a:avLst/>
          </a:prstGeom>
        </p:spPr>
        <p:txBody>
          <a:bodyPr vert="horz" lIns="91440" tIns="45720" rIns="91440" bIns="45720" rtlCol="0">
            <a:normAutofit/>
          </a:bodyPr>
          <a:lstStyle/>
          <a:p>
            <a:pPr marL="342900" indent="-342900">
              <a:spcBef>
                <a:spcPct val="20000"/>
              </a:spcBef>
              <a:buFont typeface="Arial" pitchFamily="34" charset="0"/>
              <a:buChar char="•"/>
            </a:pPr>
            <a:r>
              <a:rPr lang="en-US" sz="2000" dirty="0" smtClean="0"/>
              <a:t>Combination of time-offset and freq-offset causes performance degradation as expected</a:t>
            </a:r>
          </a:p>
        </p:txBody>
      </p:sp>
    </p:spTree>
    <p:extLst>
      <p:ext uri="{BB962C8B-B14F-4D97-AF65-F5344CB8AC3E}">
        <p14:creationId xmlns:p14="http://schemas.microsoft.com/office/powerpoint/2010/main" val="33769746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6584"/>
            <a:ext cx="8229600" cy="838200"/>
          </a:xfrm>
        </p:spPr>
        <p:txBody>
          <a:bodyPr>
            <a:noAutofit/>
          </a:bodyPr>
          <a:lstStyle/>
          <a:p>
            <a:r>
              <a:rPr lang="en-US" sz="3600" dirty="0" smtClean="0"/>
              <a:t>Probability of Miss-Detection AWGN</a:t>
            </a:r>
            <a:endParaRPr lang="en-US" sz="3600" dirty="0"/>
          </a:p>
        </p:txBody>
      </p:sp>
      <p:pic>
        <p:nvPicPr>
          <p:cNvPr id="4" name="Content Placeholder 3" descr="awgnTh6_84sym_MCS8_Ave2_r0dB3dB_TO1p8usec_cmpIdeal.png"/>
          <p:cNvPicPr>
            <a:picLocks noGrp="1" noChangeAspect="1"/>
          </p:cNvPicPr>
          <p:nvPr>
            <p:ph idx="1"/>
          </p:nvPr>
        </p:nvPicPr>
        <p:blipFill>
          <a:blip r:embed="rId2" cstate="print"/>
          <a:stretch>
            <a:fillRect/>
          </a:stretch>
        </p:blipFill>
        <p:spPr>
          <a:xfrm>
            <a:off x="1250445" y="2276872"/>
            <a:ext cx="6489907" cy="4525963"/>
          </a:xfrm>
        </p:spPr>
      </p:pic>
      <p:sp>
        <p:nvSpPr>
          <p:cNvPr id="5" name="Content Placeholder 2"/>
          <p:cNvSpPr txBox="1">
            <a:spLocks/>
          </p:cNvSpPr>
          <p:nvPr/>
        </p:nvSpPr>
        <p:spPr>
          <a:xfrm>
            <a:off x="228600" y="1485528"/>
            <a:ext cx="8458200" cy="1295400"/>
          </a:xfrm>
          <a:prstGeom prst="rect">
            <a:avLst/>
          </a:prstGeom>
        </p:spPr>
        <p:txBody>
          <a:bodyPr vert="horz" lIns="91440" tIns="45720" rIns="91440" bIns="45720" rtlCol="0">
            <a:normAutofit/>
          </a:bodyPr>
          <a:lstStyle/>
          <a:p>
            <a:pPr marL="342900" indent="-342900">
              <a:spcBef>
                <a:spcPct val="20000"/>
              </a:spcBef>
              <a:buFont typeface="Arial" pitchFamily="34" charset="0"/>
              <a:buChar char="•"/>
            </a:pPr>
            <a:r>
              <a:rPr lang="en-US" sz="1800" dirty="0"/>
              <a:t> </a:t>
            </a:r>
            <a:r>
              <a:rPr lang="en-US" sz="1800" dirty="0" err="1"/>
              <a:t>prob</a:t>
            </a:r>
            <a:r>
              <a:rPr lang="en-US" sz="1800" dirty="0"/>
              <a:t>-miss at 10% </a:t>
            </a:r>
            <a:r>
              <a:rPr lang="en-US" sz="1800" dirty="0" smtClean="0"/>
              <a:t>point (</a:t>
            </a:r>
            <a:r>
              <a:rPr lang="en-US" sz="1800" dirty="0" err="1" smtClean="0"/>
              <a:t>std</a:t>
            </a:r>
            <a:r>
              <a:rPr lang="en-US" sz="1800" dirty="0" smtClean="0"/>
              <a:t> req) </a:t>
            </a:r>
            <a:r>
              <a:rPr lang="en-US" sz="1800" dirty="0"/>
              <a:t>benefits from the additional energy in the 2</a:t>
            </a:r>
            <a:r>
              <a:rPr lang="en-US" sz="1800" baseline="30000" dirty="0"/>
              <a:t>nd</a:t>
            </a:r>
            <a:r>
              <a:rPr lang="en-US" sz="1800" dirty="0"/>
              <a:t> packet </a:t>
            </a:r>
          </a:p>
          <a:p>
            <a:pPr marL="342900" indent="-342900">
              <a:spcBef>
                <a:spcPct val="20000"/>
              </a:spcBef>
              <a:buFont typeface="Arial" pitchFamily="34" charset="0"/>
              <a:buChar char="•"/>
            </a:pPr>
            <a:r>
              <a:rPr lang="en-US" sz="1800" dirty="0" smtClean="0"/>
              <a:t>As interference power decreases the negative impact of freq-offset on </a:t>
            </a:r>
            <a:r>
              <a:rPr lang="en-US" sz="1800" dirty="0" err="1" smtClean="0"/>
              <a:t>prob</a:t>
            </a:r>
            <a:r>
              <a:rPr lang="en-US" sz="1800" dirty="0" smtClean="0"/>
              <a:t>-miss below ~2% diminishes</a:t>
            </a:r>
          </a:p>
        </p:txBody>
      </p:sp>
    </p:spTree>
    <p:extLst>
      <p:ext uri="{BB962C8B-B14F-4D97-AF65-F5344CB8AC3E}">
        <p14:creationId xmlns:p14="http://schemas.microsoft.com/office/powerpoint/2010/main" val="20875339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Receive of a 2nd packet with different freq-offset and at different timing does not have any negative impact on  90% (std. req) probability of detection, in fact, it benefits from the additional received energy.</a:t>
            </a:r>
          </a:p>
          <a:p>
            <a:pPr lvl="1"/>
            <a:r>
              <a:rPr lang="en-US" dirty="0" smtClean="0"/>
              <a:t>It decreases the slope of the curve for </a:t>
            </a:r>
            <a:r>
              <a:rPr lang="en-US" dirty="0" err="1" smtClean="0"/>
              <a:t>prob</a:t>
            </a:r>
            <a:r>
              <a:rPr lang="en-US" dirty="0" smtClean="0"/>
              <a:t>-miss below 2% (or slope of the curve for  probability of detection above %98), in particular, when two packets are received at same power level, 0.5 dB performance degradation is observed at 1% </a:t>
            </a:r>
            <a:r>
              <a:rPr lang="en-US" dirty="0" err="1" smtClean="0"/>
              <a:t>prob</a:t>
            </a:r>
            <a:r>
              <a:rPr lang="en-US" dirty="0" smtClean="0"/>
              <a:t>-miss (vs. the std. 10% req) </a:t>
            </a:r>
            <a:r>
              <a:rPr lang="en-US" smtClean="0"/>
              <a:t>despite the additional </a:t>
            </a:r>
            <a:r>
              <a:rPr lang="en-US" dirty="0" smtClean="0"/>
              <a:t>energy of the 2nd packet.</a:t>
            </a:r>
          </a:p>
          <a:p>
            <a:endParaRPr lang="en-US" dirty="0"/>
          </a:p>
        </p:txBody>
      </p:sp>
    </p:spTree>
    <p:extLst>
      <p:ext uri="{BB962C8B-B14F-4D97-AF65-F5344CB8AC3E}">
        <p14:creationId xmlns:p14="http://schemas.microsoft.com/office/powerpoint/2010/main" val="3952305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dirty="0" smtClean="0"/>
              <a:t>Jonathan Segev (Intel)</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559DF1DC-0217-43CA-AA8E-D337C722AAC0}" type="slidenum">
              <a:rPr lang="en-US"/>
              <a:pPr/>
              <a:t>3</a:t>
            </a:fld>
            <a:endParaRPr lang="en-US" dirty="0"/>
          </a:p>
        </p:txBody>
      </p:sp>
      <p:sp>
        <p:nvSpPr>
          <p:cNvPr id="11" name="Titel 1"/>
          <p:cNvSpPr txBox="1">
            <a:spLocks/>
          </p:cNvSpPr>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Conformance w/ TGai PAR &amp; 5C </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12" name="Tabelle 6"/>
          <p:cNvGraphicFramePr>
            <a:graphicFrameLocks noGrp="1"/>
          </p:cNvGraphicFramePr>
          <p:nvPr>
            <p:extLst>
              <p:ext uri="{D42A27DB-BD31-4B8C-83A1-F6EECF244321}">
                <p14:modId xmlns:p14="http://schemas.microsoft.com/office/powerpoint/2010/main" val="1562023905"/>
              </p:ext>
            </p:extLst>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Yes</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Rapid Scanning</a:t>
            </a:r>
            <a:endParaRPr lang="en-US" dirty="0"/>
          </a:p>
        </p:txBody>
      </p:sp>
      <p:sp>
        <p:nvSpPr>
          <p:cNvPr id="3" name="Content Placeholder 2"/>
          <p:cNvSpPr>
            <a:spLocks noGrp="1"/>
          </p:cNvSpPr>
          <p:nvPr>
            <p:ph idx="1"/>
          </p:nvPr>
        </p:nvSpPr>
        <p:spPr>
          <a:xfrm>
            <a:off x="685800" y="1412776"/>
            <a:ext cx="7772400" cy="1584176"/>
          </a:xfrm>
        </p:spPr>
        <p:txBody>
          <a:bodyPr/>
          <a:lstStyle/>
          <a:p>
            <a:r>
              <a:rPr lang="en-US" sz="2000" dirty="0" smtClean="0"/>
              <a:t>Rapid Scanning was presented during the last meeting:</a:t>
            </a:r>
          </a:p>
          <a:p>
            <a:r>
              <a:rPr lang="en-US" dirty="0" smtClean="0"/>
              <a:t>Benefits include:</a:t>
            </a:r>
          </a:p>
          <a:p>
            <a:pPr lvl="1"/>
            <a:r>
              <a:rPr lang="en-US" b="1" dirty="0" smtClean="0">
                <a:solidFill>
                  <a:srgbClr val="FF0000"/>
                </a:solidFill>
              </a:rPr>
              <a:t>Major latency improvement.</a:t>
            </a:r>
          </a:p>
          <a:p>
            <a:pPr lvl="1"/>
            <a:r>
              <a:rPr lang="en-US" b="1" dirty="0" smtClean="0">
                <a:solidFill>
                  <a:srgbClr val="FF0000"/>
                </a:solidFill>
              </a:rPr>
              <a:t>Major power improvement.</a:t>
            </a:r>
          </a:p>
          <a:p>
            <a:pPr lvl="1"/>
            <a:r>
              <a:rPr lang="en-US" dirty="0" smtClean="0"/>
              <a:t>Does not needlessly load channels without 11ai</a:t>
            </a:r>
            <a:r>
              <a:rPr lang="en-US" dirty="0"/>
              <a:t> </a:t>
            </a:r>
            <a:r>
              <a:rPr lang="en-US" dirty="0" smtClean="0"/>
              <a:t>support.</a:t>
            </a:r>
          </a:p>
          <a:p>
            <a:pPr marL="457200" lvl="1" indent="0">
              <a:buNone/>
            </a:pPr>
            <a:endParaRPr lang="en-US" dirty="0" smtClean="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4</a:t>
            </a:fld>
            <a:endParaRPr lang="en-US" dirty="0"/>
          </a:p>
        </p:txBody>
      </p:sp>
      <p:grpSp>
        <p:nvGrpSpPr>
          <p:cNvPr id="8" name="Group 7"/>
          <p:cNvGrpSpPr/>
          <p:nvPr/>
        </p:nvGrpSpPr>
        <p:grpSpPr>
          <a:xfrm>
            <a:off x="7353678" y="3663198"/>
            <a:ext cx="1826834" cy="773914"/>
            <a:chOff x="6457150" y="5371871"/>
            <a:chExt cx="1826834" cy="773914"/>
          </a:xfrm>
        </p:grpSpPr>
        <p:sp>
          <p:nvSpPr>
            <p:cNvPr id="197" name="Rectangle 196"/>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198" name="Rectangle 197"/>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199" name="Rectangle 198"/>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200" name="Rectangle 199"/>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sp>
          <p:nvSpPr>
            <p:cNvPr id="201" name="Rectangle 200"/>
            <p:cNvSpPr/>
            <p:nvPr/>
          </p:nvSpPr>
          <p:spPr bwMode="auto">
            <a:xfrm>
              <a:off x="6968576" y="5824962"/>
              <a:ext cx="1307891" cy="155457"/>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G1 == SIFS</a:t>
              </a:r>
            </a:p>
          </p:txBody>
        </p:sp>
        <p:sp>
          <p:nvSpPr>
            <p:cNvPr id="202" name="Rectangle 201"/>
            <p:cNvSpPr/>
            <p:nvPr/>
          </p:nvSpPr>
          <p:spPr bwMode="auto">
            <a:xfrm>
              <a:off x="6976093" y="5990328"/>
              <a:ext cx="1307891" cy="155457"/>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G3 == DIFS</a:t>
              </a:r>
            </a:p>
          </p:txBody>
        </p:sp>
      </p:grpSp>
      <p:grpSp>
        <p:nvGrpSpPr>
          <p:cNvPr id="9" name="Group 8"/>
          <p:cNvGrpSpPr/>
          <p:nvPr/>
        </p:nvGrpSpPr>
        <p:grpSpPr>
          <a:xfrm>
            <a:off x="141047" y="3656590"/>
            <a:ext cx="8861906" cy="2724738"/>
            <a:chOff x="141047" y="3656590"/>
            <a:chExt cx="8861906" cy="2724738"/>
          </a:xfrm>
        </p:grpSpPr>
        <p:grpSp>
          <p:nvGrpSpPr>
            <p:cNvPr id="7" name="Group 6"/>
            <p:cNvGrpSpPr>
              <a:grpSpLocks noChangeAspect="1"/>
            </p:cNvGrpSpPr>
            <p:nvPr/>
          </p:nvGrpSpPr>
          <p:grpSpPr>
            <a:xfrm>
              <a:off x="1115616" y="3678556"/>
              <a:ext cx="7887337" cy="2702772"/>
              <a:chOff x="179511" y="2020289"/>
              <a:chExt cx="9994777" cy="3424928"/>
            </a:xfrm>
          </p:grpSpPr>
          <p:sp>
            <p:nvSpPr>
              <p:cNvPr id="161" name="Rectangle 160"/>
              <p:cNvSpPr/>
              <p:nvPr/>
            </p:nvSpPr>
            <p:spPr bwMode="auto">
              <a:xfrm>
                <a:off x="1668032" y="2497147"/>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Rapid Scan</a:t>
                </a:r>
              </a:p>
              <a:p>
                <a:pPr algn="ctr" eaLnBrk="0" hangingPunct="0"/>
                <a:r>
                  <a:rPr lang="en-US" sz="900" dirty="0" smtClean="0">
                    <a:latin typeface="Neo Sans Intel" pitchFamily="34" charset="0"/>
                    <a:cs typeface="Arial" pitchFamily="34" charset="0"/>
                  </a:rPr>
                  <a:t>Request</a:t>
                </a:r>
              </a:p>
            </p:txBody>
          </p:sp>
          <p:grpSp>
            <p:nvGrpSpPr>
              <p:cNvPr id="162" name="Group 161"/>
              <p:cNvGrpSpPr/>
              <p:nvPr/>
            </p:nvGrpSpPr>
            <p:grpSpPr>
              <a:xfrm>
                <a:off x="2403755" y="2814328"/>
                <a:ext cx="324054" cy="614669"/>
                <a:chOff x="2429996" y="2200275"/>
                <a:chExt cx="360060" cy="1981200"/>
              </a:xfrm>
            </p:grpSpPr>
            <p:cxnSp>
              <p:nvCxnSpPr>
                <p:cNvPr id="163" name="Straight Connector 162"/>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65" name="TextBox 164"/>
              <p:cNvSpPr txBox="1"/>
              <p:nvPr/>
            </p:nvSpPr>
            <p:spPr>
              <a:xfrm>
                <a:off x="8313993" y="2861744"/>
                <a:ext cx="290456" cy="273009"/>
              </a:xfrm>
              <a:prstGeom prst="rect">
                <a:avLst/>
              </a:prstGeom>
              <a:noFill/>
              <a:ln>
                <a:noFill/>
              </a:ln>
            </p:spPr>
            <p:txBody>
              <a:bodyPr wrap="square" rtlCol="0">
                <a:spAutoFit/>
              </a:bodyPr>
              <a:lstStyle/>
              <a:p>
                <a:r>
                  <a:rPr lang="en-US" sz="800" b="1" dirty="0" smtClean="0"/>
                  <a:t>T</a:t>
                </a:r>
                <a:endParaRPr lang="en-US" sz="800" b="1" dirty="0"/>
              </a:p>
            </p:txBody>
          </p:sp>
          <p:cxnSp>
            <p:nvCxnSpPr>
              <p:cNvPr id="166" name="Straight Connector 165"/>
              <p:cNvCxnSpPr/>
              <p:nvPr/>
            </p:nvCxnSpPr>
            <p:spPr bwMode="auto">
              <a:xfrm flipV="1">
                <a:off x="1226424" y="2814328"/>
                <a:ext cx="7313042" cy="18474"/>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67" name="Rectangle 166"/>
              <p:cNvSpPr/>
              <p:nvPr/>
            </p:nvSpPr>
            <p:spPr bwMode="auto">
              <a:xfrm>
                <a:off x="328200" y="2584573"/>
                <a:ext cx="1187654" cy="35834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STA performing </a:t>
                </a:r>
              </a:p>
              <a:p>
                <a:pPr eaLnBrk="0" hangingPunct="0"/>
                <a:r>
                  <a:rPr lang="en-US" sz="800" dirty="0" smtClean="0">
                    <a:latin typeface="Neo Sans Intel" pitchFamily="34" charset="0"/>
                    <a:cs typeface="Arial" pitchFamily="34" charset="0"/>
                  </a:rPr>
                  <a:t>Rapid Scan</a:t>
                </a:r>
              </a:p>
            </p:txBody>
          </p:sp>
          <p:grpSp>
            <p:nvGrpSpPr>
              <p:cNvPr id="168" name="Group 167"/>
              <p:cNvGrpSpPr/>
              <p:nvPr/>
            </p:nvGrpSpPr>
            <p:grpSpPr>
              <a:xfrm>
                <a:off x="2139882" y="3140983"/>
                <a:ext cx="846964" cy="273009"/>
                <a:chOff x="2136805" y="4119860"/>
                <a:chExt cx="941070" cy="303343"/>
              </a:xfrm>
            </p:grpSpPr>
            <p:cxnSp>
              <p:nvCxnSpPr>
                <p:cNvPr id="169" name="Straight Arrow Connector 168"/>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70" name="Straight Arrow Connector 169"/>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71" name="TextBox 170"/>
                <p:cNvSpPr txBox="1"/>
                <p:nvPr/>
              </p:nvSpPr>
              <p:spPr>
                <a:xfrm>
                  <a:off x="2366826" y="4119860"/>
                  <a:ext cx="578480" cy="303343"/>
                </a:xfrm>
                <a:prstGeom prst="rect">
                  <a:avLst/>
                </a:prstGeom>
                <a:noFill/>
                <a:ln>
                  <a:noFill/>
                </a:ln>
              </p:spPr>
              <p:txBody>
                <a:bodyPr wrap="square" rtlCol="0">
                  <a:spAutoFit/>
                </a:bodyPr>
                <a:lstStyle/>
                <a:p>
                  <a:r>
                    <a:rPr lang="en-US" sz="800" b="1" dirty="0" smtClean="0"/>
                    <a:t>G1</a:t>
                  </a:r>
                  <a:endParaRPr lang="en-US" sz="800" b="1" dirty="0"/>
                </a:p>
              </p:txBody>
            </p:sp>
          </p:grpSp>
          <p:sp>
            <p:nvSpPr>
              <p:cNvPr id="179" name="Rounded Rectangle 178"/>
              <p:cNvSpPr/>
              <p:nvPr/>
            </p:nvSpPr>
            <p:spPr bwMode="auto">
              <a:xfrm>
                <a:off x="1403648" y="2020289"/>
                <a:ext cx="1728193" cy="1417474"/>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endParaRPr>
              </a:p>
            </p:txBody>
          </p:sp>
          <p:sp>
            <p:nvSpPr>
              <p:cNvPr id="180" name="TextBox 179"/>
              <p:cNvSpPr txBox="1"/>
              <p:nvPr/>
            </p:nvSpPr>
            <p:spPr>
              <a:xfrm>
                <a:off x="1952215" y="2020290"/>
                <a:ext cx="963600" cy="312009"/>
              </a:xfrm>
              <a:prstGeom prst="rect">
                <a:avLst/>
              </a:prstGeom>
              <a:noFill/>
            </p:spPr>
            <p:txBody>
              <a:bodyPr wrap="square" rtlCol="0">
                <a:spAutoFit/>
              </a:bodyPr>
              <a:lstStyle/>
              <a:p>
                <a:r>
                  <a:rPr lang="en-US" sz="1000" b="1" dirty="0" smtClean="0"/>
                  <a:t>~230usec</a:t>
                </a:r>
                <a:endParaRPr lang="en-US" sz="1000" b="1" dirty="0"/>
              </a:p>
            </p:txBody>
          </p:sp>
          <p:sp>
            <p:nvSpPr>
              <p:cNvPr id="181" name="Rectangle 180"/>
              <p:cNvSpPr/>
              <p:nvPr/>
            </p:nvSpPr>
            <p:spPr bwMode="auto">
              <a:xfrm>
                <a:off x="1668032" y="4105892"/>
                <a:ext cx="178329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 Req</a:t>
                </a:r>
              </a:p>
            </p:txBody>
          </p:sp>
          <p:cxnSp>
            <p:nvCxnSpPr>
              <p:cNvPr id="182" name="Straight Connector 181"/>
              <p:cNvCxnSpPr/>
              <p:nvPr/>
            </p:nvCxnSpPr>
            <p:spPr>
              <a:xfrm>
                <a:off x="3453164" y="4398441"/>
                <a:ext cx="1023" cy="974769"/>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3798635" y="4398441"/>
                <a:ext cx="0" cy="48738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184" name="Group 183"/>
              <p:cNvGrpSpPr/>
              <p:nvPr/>
            </p:nvGrpSpPr>
            <p:grpSpPr>
              <a:xfrm>
                <a:off x="179511" y="4186529"/>
                <a:ext cx="8359954" cy="330513"/>
                <a:chOff x="123825" y="1944990"/>
                <a:chExt cx="7623810" cy="398160"/>
              </a:xfrm>
            </p:grpSpPr>
            <p:cxnSp>
              <p:nvCxnSpPr>
                <p:cNvPr id="185" name="Straight Connector 184"/>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86" name="Rectangle 185"/>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STA performing </a:t>
                  </a:r>
                </a:p>
                <a:p>
                  <a:pPr eaLnBrk="0" hangingPunct="0"/>
                  <a:r>
                    <a:rPr lang="en-US" sz="800" dirty="0" smtClean="0">
                      <a:latin typeface="Neo Sans Intel" pitchFamily="34" charset="0"/>
                      <a:cs typeface="Arial" pitchFamily="34" charset="0"/>
                    </a:rPr>
                    <a:t>Active Scan</a:t>
                  </a:r>
                </a:p>
              </p:txBody>
            </p:sp>
          </p:grpSp>
          <p:cxnSp>
            <p:nvCxnSpPr>
              <p:cNvPr id="187" name="Straight Arrow Connector 186"/>
              <p:cNvCxnSpPr/>
              <p:nvPr/>
            </p:nvCxnSpPr>
            <p:spPr bwMode="auto">
              <a:xfrm flipV="1">
                <a:off x="3779875" y="4676849"/>
                <a:ext cx="175469"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88" name="Straight Arrow Connector 187"/>
              <p:cNvCxnSpPr/>
              <p:nvPr/>
            </p:nvCxnSpPr>
            <p:spPr bwMode="auto">
              <a:xfrm flipH="1" flipV="1">
                <a:off x="3275856" y="4676849"/>
                <a:ext cx="175469"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89" name="TextBox 188"/>
              <p:cNvSpPr txBox="1"/>
              <p:nvPr/>
            </p:nvSpPr>
            <p:spPr>
              <a:xfrm>
                <a:off x="3444025" y="4578328"/>
                <a:ext cx="401044" cy="273009"/>
              </a:xfrm>
              <a:prstGeom prst="rect">
                <a:avLst/>
              </a:prstGeom>
              <a:noFill/>
              <a:ln>
                <a:noFill/>
              </a:ln>
            </p:spPr>
            <p:txBody>
              <a:bodyPr wrap="square" rtlCol="0">
                <a:spAutoFit/>
              </a:bodyPr>
              <a:lstStyle/>
              <a:p>
                <a:r>
                  <a:rPr lang="en-US" sz="800" b="1" dirty="0" smtClean="0"/>
                  <a:t>G3</a:t>
                </a:r>
                <a:endParaRPr lang="en-US" sz="800" b="1" dirty="0"/>
              </a:p>
            </p:txBody>
          </p:sp>
          <p:sp>
            <p:nvSpPr>
              <p:cNvPr id="190" name="Rectangle 189"/>
              <p:cNvSpPr/>
              <p:nvPr/>
            </p:nvSpPr>
            <p:spPr bwMode="auto">
              <a:xfrm>
                <a:off x="3794827" y="4083798"/>
                <a:ext cx="4133382"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cxnSp>
            <p:nvCxnSpPr>
              <p:cNvPr id="191" name="Straight Arrow Connector 190"/>
              <p:cNvCxnSpPr/>
              <p:nvPr/>
            </p:nvCxnSpPr>
            <p:spPr bwMode="auto">
              <a:xfrm>
                <a:off x="3442948" y="5158255"/>
                <a:ext cx="4485262"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92" name="Straight Connector 191"/>
              <p:cNvCxnSpPr/>
              <p:nvPr/>
            </p:nvCxnSpPr>
            <p:spPr>
              <a:xfrm>
                <a:off x="7928209" y="4434313"/>
                <a:ext cx="0" cy="843217"/>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93" name="TextBox 192"/>
              <p:cNvSpPr txBox="1"/>
              <p:nvPr/>
            </p:nvSpPr>
            <p:spPr>
              <a:xfrm>
                <a:off x="3498665" y="4953068"/>
                <a:ext cx="1781549" cy="253508"/>
              </a:xfrm>
              <a:prstGeom prst="rect">
                <a:avLst/>
              </a:prstGeom>
              <a:noFill/>
              <a:ln>
                <a:noFill/>
              </a:ln>
            </p:spPr>
            <p:txBody>
              <a:bodyPr wrap="square" rtlCol="0">
                <a:spAutoFit/>
              </a:bodyPr>
              <a:lstStyle/>
              <a:p>
                <a:r>
                  <a:rPr lang="en-US" sz="700" b="1" dirty="0" smtClean="0"/>
                  <a:t>Min_Probe_Response_Time</a:t>
                </a:r>
                <a:endParaRPr lang="en-US" sz="700" b="1" dirty="0"/>
              </a:p>
            </p:txBody>
          </p:sp>
          <p:sp>
            <p:nvSpPr>
              <p:cNvPr id="194" name="Rounded Rectangle 193"/>
              <p:cNvSpPr/>
              <p:nvPr/>
            </p:nvSpPr>
            <p:spPr bwMode="auto">
              <a:xfrm>
                <a:off x="1403647" y="3777984"/>
                <a:ext cx="6768753" cy="1667233"/>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endParaRPr>
              </a:p>
            </p:txBody>
          </p:sp>
          <p:sp>
            <p:nvSpPr>
              <p:cNvPr id="195" name="TextBox 194"/>
              <p:cNvSpPr txBox="1"/>
              <p:nvPr/>
            </p:nvSpPr>
            <p:spPr>
              <a:xfrm>
                <a:off x="4103599" y="3777985"/>
                <a:ext cx="963600" cy="507016"/>
              </a:xfrm>
              <a:prstGeom prst="rect">
                <a:avLst/>
              </a:prstGeom>
              <a:noFill/>
            </p:spPr>
            <p:txBody>
              <a:bodyPr wrap="square" rtlCol="0">
                <a:spAutoFit/>
              </a:bodyPr>
              <a:lstStyle/>
              <a:p>
                <a:r>
                  <a:rPr lang="en-US" sz="1000" b="1" dirty="0" smtClean="0"/>
                  <a:t>~5.350msec</a:t>
                </a:r>
                <a:endParaRPr lang="en-US" sz="1000" b="1" dirty="0"/>
              </a:p>
            </p:txBody>
          </p:sp>
          <p:sp>
            <p:nvSpPr>
              <p:cNvPr id="196" name="Rounded Rectangular Callout 195"/>
              <p:cNvSpPr/>
              <p:nvPr/>
            </p:nvSpPr>
            <p:spPr bwMode="auto">
              <a:xfrm>
                <a:off x="8756825" y="3800985"/>
                <a:ext cx="1417463" cy="875865"/>
              </a:xfrm>
              <a:prstGeom prst="wedgeRoundRectCallout">
                <a:avLst>
                  <a:gd name="adj1" fmla="val -92299"/>
                  <a:gd name="adj2" fmla="val -7686"/>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STA waits </a:t>
                </a:r>
                <a:r>
                  <a:rPr kumimoji="0" lang="en-US" sz="800" b="0" i="0" u="sng" strike="noStrike" cap="none" normalizeH="0" baseline="0" dirty="0" smtClean="0">
                    <a:ln>
                      <a:noFill/>
                    </a:ln>
                    <a:solidFill>
                      <a:schemeClr val="tx1"/>
                    </a:solidFill>
                    <a:effectLst/>
                    <a:latin typeface="Times New Roman" pitchFamily="18" charset="0"/>
                  </a:rPr>
                  <a:t>5msec</a:t>
                </a:r>
                <a:r>
                  <a:rPr kumimoji="0" lang="en-US" sz="800" b="0" i="0" u="none" strike="noStrike" cap="none" normalizeH="0" baseline="0" dirty="0" smtClean="0">
                    <a:ln>
                      <a:noFill/>
                    </a:ln>
                    <a:solidFill>
                      <a:schemeClr val="tx1"/>
                    </a:solidFill>
                    <a:effectLst/>
                    <a:latin typeface="Times New Roman" pitchFamily="18" charset="0"/>
                  </a:rPr>
                  <a:t> for AP to response</a:t>
                </a:r>
                <a:r>
                  <a:rPr kumimoji="0" lang="en-US" sz="800" b="0" i="0" u="none" strike="noStrike" cap="none" normalizeH="0" dirty="0" smtClean="0">
                    <a:ln>
                      <a:noFill/>
                    </a:ln>
                    <a:solidFill>
                      <a:schemeClr val="tx1"/>
                    </a:solidFill>
                    <a:effectLst/>
                    <a:latin typeface="Times New Roman" pitchFamily="18" charset="0"/>
                  </a:rPr>
                  <a:t> than switch to next channel</a:t>
                </a:r>
                <a:endParaRPr kumimoji="0" lang="en-US" sz="800" b="0" i="0" u="none" strike="noStrike" cap="none" normalizeH="0" baseline="0" dirty="0" smtClean="0">
                  <a:ln>
                    <a:noFill/>
                  </a:ln>
                  <a:solidFill>
                    <a:schemeClr val="tx1"/>
                  </a:solidFill>
                  <a:effectLst/>
                  <a:latin typeface="Times New Roman" pitchFamily="18" charset="0"/>
                </a:endParaRPr>
              </a:p>
            </p:txBody>
          </p:sp>
        </p:grpSp>
        <p:sp>
          <p:nvSpPr>
            <p:cNvPr id="203" name="Rounded Rectangular Callout 202"/>
            <p:cNvSpPr/>
            <p:nvPr/>
          </p:nvSpPr>
          <p:spPr bwMode="auto">
            <a:xfrm>
              <a:off x="141047" y="3656590"/>
              <a:ext cx="1118585" cy="691186"/>
            </a:xfrm>
            <a:prstGeom prst="wedgeRoundRectCallout">
              <a:avLst>
                <a:gd name="adj1" fmla="val 122285"/>
                <a:gd name="adj2" fmla="val -13198"/>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US" sz="800" dirty="0"/>
                <a:t>No response identified STA goes to next channel within </a:t>
              </a:r>
              <a:r>
                <a:rPr lang="en-US" sz="800" u="sng" dirty="0" smtClean="0"/>
                <a:t>&lt; 80usec</a:t>
              </a:r>
              <a:endParaRPr lang="en-US" sz="800" u="sng" dirty="0"/>
            </a:p>
          </p:txBody>
        </p:sp>
      </p:grpSp>
    </p:spTree>
    <p:extLst>
      <p:ext uri="{BB962C8B-B14F-4D97-AF65-F5344CB8AC3E}">
        <p14:creationId xmlns:p14="http://schemas.microsoft.com/office/powerpoint/2010/main" val="2412085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Rectangle 175"/>
          <p:cNvSpPr/>
          <p:nvPr/>
        </p:nvSpPr>
        <p:spPr bwMode="auto">
          <a:xfrm>
            <a:off x="6700527" y="5318252"/>
            <a:ext cx="1039825" cy="25131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177" name="Rectangle 176"/>
          <p:cNvSpPr/>
          <p:nvPr/>
        </p:nvSpPr>
        <p:spPr bwMode="auto">
          <a:xfrm>
            <a:off x="7236296" y="5316567"/>
            <a:ext cx="907119" cy="2513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 Rsp</a:t>
            </a:r>
          </a:p>
        </p:txBody>
      </p:sp>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Rapid Scanning</a:t>
            </a:r>
            <a:endParaRPr lang="en-US" dirty="0"/>
          </a:p>
        </p:txBody>
      </p:sp>
      <p:sp>
        <p:nvSpPr>
          <p:cNvPr id="3" name="Content Placeholder 2"/>
          <p:cNvSpPr>
            <a:spLocks noGrp="1"/>
          </p:cNvSpPr>
          <p:nvPr>
            <p:ph idx="1"/>
          </p:nvPr>
        </p:nvSpPr>
        <p:spPr>
          <a:xfrm>
            <a:off x="685800" y="1412776"/>
            <a:ext cx="7772400" cy="1584176"/>
          </a:xfrm>
        </p:spPr>
        <p:txBody>
          <a:bodyPr/>
          <a:lstStyle/>
          <a:p>
            <a:r>
              <a:rPr lang="en-US" sz="2000" dirty="0" smtClean="0"/>
              <a:t>Rapid Scanning was presented during the last meeting:</a:t>
            </a:r>
          </a:p>
          <a:p>
            <a:r>
              <a:rPr lang="en-US" dirty="0" smtClean="0"/>
              <a:t>Benefits include:</a:t>
            </a:r>
          </a:p>
          <a:p>
            <a:pPr lvl="1"/>
            <a:r>
              <a:rPr lang="en-US" dirty="0" smtClean="0"/>
              <a:t>Major latency improvement.</a:t>
            </a:r>
          </a:p>
          <a:p>
            <a:pPr lvl="1"/>
            <a:r>
              <a:rPr lang="en-US" dirty="0" smtClean="0"/>
              <a:t>Major power improvement.</a:t>
            </a:r>
          </a:p>
          <a:p>
            <a:pPr lvl="1"/>
            <a:r>
              <a:rPr lang="en-US" b="1" dirty="0" smtClean="0">
                <a:solidFill>
                  <a:srgbClr val="FF0000"/>
                </a:solidFill>
              </a:rPr>
              <a:t>Does not needlessly load channels without 11ai</a:t>
            </a:r>
            <a:r>
              <a:rPr lang="en-US" b="1" dirty="0">
                <a:solidFill>
                  <a:srgbClr val="FF0000"/>
                </a:solidFill>
              </a:rPr>
              <a:t> </a:t>
            </a:r>
            <a:r>
              <a:rPr lang="en-US" b="1" dirty="0" smtClean="0">
                <a:solidFill>
                  <a:srgbClr val="FF0000"/>
                </a:solidFill>
              </a:rPr>
              <a:t>support.</a:t>
            </a:r>
          </a:p>
          <a:p>
            <a:pPr marL="457200" lvl="1" indent="0">
              <a:buNone/>
            </a:pPr>
            <a:endParaRPr lang="en-US" dirty="0" smtClean="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5</a:t>
            </a:fld>
            <a:endParaRPr lang="en-US" dirty="0"/>
          </a:p>
        </p:txBody>
      </p:sp>
      <p:grpSp>
        <p:nvGrpSpPr>
          <p:cNvPr id="8" name="Group 7"/>
          <p:cNvGrpSpPr/>
          <p:nvPr/>
        </p:nvGrpSpPr>
        <p:grpSpPr>
          <a:xfrm>
            <a:off x="7353678" y="3519182"/>
            <a:ext cx="1826834" cy="773914"/>
            <a:chOff x="6457150" y="5371871"/>
            <a:chExt cx="1826834" cy="773914"/>
          </a:xfrm>
        </p:grpSpPr>
        <p:sp>
          <p:nvSpPr>
            <p:cNvPr id="197" name="Rectangle 196"/>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198" name="Rectangle 197"/>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199" name="Rectangle 198"/>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200" name="Rectangle 199"/>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sp>
          <p:nvSpPr>
            <p:cNvPr id="201" name="Rectangle 200"/>
            <p:cNvSpPr/>
            <p:nvPr/>
          </p:nvSpPr>
          <p:spPr bwMode="auto">
            <a:xfrm>
              <a:off x="6968576" y="5824962"/>
              <a:ext cx="1307891" cy="155457"/>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G1 == SIFS</a:t>
              </a:r>
            </a:p>
          </p:txBody>
        </p:sp>
        <p:sp>
          <p:nvSpPr>
            <p:cNvPr id="202" name="Rectangle 201"/>
            <p:cNvSpPr/>
            <p:nvPr/>
          </p:nvSpPr>
          <p:spPr bwMode="auto">
            <a:xfrm>
              <a:off x="6976093" y="5990328"/>
              <a:ext cx="1307891" cy="155457"/>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G3 == DIFS</a:t>
              </a:r>
            </a:p>
          </p:txBody>
        </p:sp>
      </p:grpSp>
      <p:sp>
        <p:nvSpPr>
          <p:cNvPr id="133" name="Rectangle 132"/>
          <p:cNvSpPr/>
          <p:nvPr/>
        </p:nvSpPr>
        <p:spPr bwMode="auto">
          <a:xfrm>
            <a:off x="2290276" y="4054867"/>
            <a:ext cx="573031" cy="272472"/>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Rapid Scan</a:t>
            </a:r>
          </a:p>
          <a:p>
            <a:pPr algn="ctr" eaLnBrk="0" hangingPunct="0"/>
            <a:r>
              <a:rPr lang="en-US" sz="900" dirty="0" smtClean="0">
                <a:latin typeface="Neo Sans Intel" pitchFamily="34" charset="0"/>
                <a:cs typeface="Arial" pitchFamily="34" charset="0"/>
              </a:rPr>
              <a:t>Request</a:t>
            </a:r>
          </a:p>
        </p:txBody>
      </p:sp>
      <p:grpSp>
        <p:nvGrpSpPr>
          <p:cNvPr id="134" name="Group 133"/>
          <p:cNvGrpSpPr/>
          <p:nvPr/>
        </p:nvGrpSpPr>
        <p:grpSpPr>
          <a:xfrm>
            <a:off x="2870869" y="4305170"/>
            <a:ext cx="255726" cy="485064"/>
            <a:chOff x="2429996" y="2200275"/>
            <a:chExt cx="360060" cy="1981200"/>
          </a:xfrm>
        </p:grpSpPr>
        <p:cxnSp>
          <p:nvCxnSpPr>
            <p:cNvPr id="160" name="Straight Connector 159"/>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35" name="TextBox 134"/>
          <p:cNvSpPr txBox="1"/>
          <p:nvPr/>
        </p:nvSpPr>
        <p:spPr>
          <a:xfrm>
            <a:off x="7534909" y="4342588"/>
            <a:ext cx="229212" cy="215444"/>
          </a:xfrm>
          <a:prstGeom prst="rect">
            <a:avLst/>
          </a:prstGeom>
          <a:noFill/>
          <a:ln>
            <a:noFill/>
          </a:ln>
        </p:spPr>
        <p:txBody>
          <a:bodyPr wrap="square" rtlCol="0">
            <a:spAutoFit/>
          </a:bodyPr>
          <a:lstStyle/>
          <a:p>
            <a:r>
              <a:rPr lang="en-US" sz="800" b="1" dirty="0" smtClean="0"/>
              <a:t>T</a:t>
            </a:r>
            <a:endParaRPr lang="en-US" sz="800" b="1" dirty="0"/>
          </a:p>
        </p:txBody>
      </p:sp>
      <p:cxnSp>
        <p:nvCxnSpPr>
          <p:cNvPr id="136" name="Straight Connector 135"/>
          <p:cNvCxnSpPr/>
          <p:nvPr/>
        </p:nvCxnSpPr>
        <p:spPr bwMode="auto">
          <a:xfrm flipV="1">
            <a:off x="1941783" y="4305170"/>
            <a:ext cx="5771057" cy="14579"/>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37" name="Rectangle 136"/>
          <p:cNvSpPr/>
          <p:nvPr/>
        </p:nvSpPr>
        <p:spPr bwMode="auto">
          <a:xfrm>
            <a:off x="1232953" y="4123859"/>
            <a:ext cx="937232" cy="282786"/>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STA performing </a:t>
            </a:r>
          </a:p>
          <a:p>
            <a:pPr eaLnBrk="0" hangingPunct="0"/>
            <a:r>
              <a:rPr lang="en-US" sz="800" dirty="0" smtClean="0">
                <a:latin typeface="Neo Sans Intel" pitchFamily="34" charset="0"/>
                <a:cs typeface="Arial" pitchFamily="34" charset="0"/>
              </a:rPr>
              <a:t>Rapid Scan</a:t>
            </a:r>
          </a:p>
        </p:txBody>
      </p:sp>
      <p:grpSp>
        <p:nvGrpSpPr>
          <p:cNvPr id="138" name="Group 137"/>
          <p:cNvGrpSpPr/>
          <p:nvPr/>
        </p:nvGrpSpPr>
        <p:grpSpPr>
          <a:xfrm>
            <a:off x="2662635" y="4562948"/>
            <a:ext cx="668378" cy="215444"/>
            <a:chOff x="2136805" y="4119860"/>
            <a:chExt cx="941070" cy="303343"/>
          </a:xfrm>
        </p:grpSpPr>
        <p:cxnSp>
          <p:nvCxnSpPr>
            <p:cNvPr id="157" name="Straight Arrow Connector 156"/>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58" name="Straight Arrow Connector 157"/>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59" name="TextBox 158"/>
            <p:cNvSpPr txBox="1"/>
            <p:nvPr/>
          </p:nvSpPr>
          <p:spPr>
            <a:xfrm>
              <a:off x="2366826" y="4119860"/>
              <a:ext cx="578480" cy="303343"/>
            </a:xfrm>
            <a:prstGeom prst="rect">
              <a:avLst/>
            </a:prstGeom>
            <a:noFill/>
            <a:ln>
              <a:noFill/>
            </a:ln>
          </p:spPr>
          <p:txBody>
            <a:bodyPr wrap="square" rtlCol="0">
              <a:spAutoFit/>
            </a:bodyPr>
            <a:lstStyle/>
            <a:p>
              <a:r>
                <a:rPr lang="en-US" sz="800" b="1" dirty="0" smtClean="0"/>
                <a:t>G1</a:t>
              </a:r>
              <a:endParaRPr lang="en-US" sz="800" b="1" dirty="0"/>
            </a:p>
          </p:txBody>
        </p:sp>
      </p:grpSp>
      <p:sp>
        <p:nvSpPr>
          <p:cNvPr id="139" name="Rounded Rectangle 138"/>
          <p:cNvSpPr/>
          <p:nvPr/>
        </p:nvSpPr>
        <p:spPr bwMode="auto">
          <a:xfrm>
            <a:off x="2081639" y="3678556"/>
            <a:ext cx="1363796" cy="1118595"/>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endParaRPr>
          </a:p>
        </p:txBody>
      </p:sp>
      <p:sp>
        <p:nvSpPr>
          <p:cNvPr id="140" name="TextBox 139"/>
          <p:cNvSpPr txBox="1"/>
          <p:nvPr/>
        </p:nvSpPr>
        <p:spPr>
          <a:xfrm>
            <a:off x="2514538" y="3678557"/>
            <a:ext cx="760421" cy="246221"/>
          </a:xfrm>
          <a:prstGeom prst="rect">
            <a:avLst/>
          </a:prstGeom>
          <a:noFill/>
        </p:spPr>
        <p:txBody>
          <a:bodyPr wrap="square" rtlCol="0">
            <a:spAutoFit/>
          </a:bodyPr>
          <a:lstStyle/>
          <a:p>
            <a:r>
              <a:rPr lang="en-US" sz="1000" b="1" dirty="0" smtClean="0"/>
              <a:t>~230usec</a:t>
            </a:r>
            <a:endParaRPr lang="en-US" sz="1000" b="1" dirty="0"/>
          </a:p>
        </p:txBody>
      </p:sp>
      <p:sp>
        <p:nvSpPr>
          <p:cNvPr id="141" name="Rectangle 140"/>
          <p:cNvSpPr/>
          <p:nvPr/>
        </p:nvSpPr>
        <p:spPr bwMode="auto">
          <a:xfrm>
            <a:off x="2290276" y="5324404"/>
            <a:ext cx="1407280" cy="2513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 Req</a:t>
            </a:r>
          </a:p>
        </p:txBody>
      </p:sp>
      <p:cxnSp>
        <p:nvCxnSpPr>
          <p:cNvPr id="142" name="Straight Connector 141"/>
          <p:cNvCxnSpPr/>
          <p:nvPr/>
        </p:nvCxnSpPr>
        <p:spPr>
          <a:xfrm>
            <a:off x="3699006" y="5555268"/>
            <a:ext cx="807" cy="76923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3971633" y="5555268"/>
            <a:ext cx="0" cy="38461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bwMode="auto">
          <a:xfrm>
            <a:off x="1857433" y="5568714"/>
            <a:ext cx="7047804" cy="700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56" name="Rectangle 155"/>
          <p:cNvSpPr/>
          <p:nvPr/>
        </p:nvSpPr>
        <p:spPr bwMode="auto">
          <a:xfrm>
            <a:off x="1115616" y="5388038"/>
            <a:ext cx="980846" cy="26082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STA performing </a:t>
            </a:r>
          </a:p>
          <a:p>
            <a:pPr eaLnBrk="0" hangingPunct="0"/>
            <a:r>
              <a:rPr lang="en-US" sz="800" dirty="0" smtClean="0">
                <a:latin typeface="Neo Sans Intel" pitchFamily="34" charset="0"/>
                <a:cs typeface="Arial" pitchFamily="34" charset="0"/>
              </a:rPr>
              <a:t>Active Scan</a:t>
            </a:r>
          </a:p>
        </p:txBody>
      </p:sp>
      <p:cxnSp>
        <p:nvCxnSpPr>
          <p:cNvPr id="145" name="Straight Arrow Connector 144"/>
          <p:cNvCxnSpPr/>
          <p:nvPr/>
        </p:nvCxnSpPr>
        <p:spPr bwMode="auto">
          <a:xfrm flipV="1">
            <a:off x="3956828" y="5774973"/>
            <a:ext cx="138471"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46" name="Straight Arrow Connector 145"/>
          <p:cNvCxnSpPr/>
          <p:nvPr/>
        </p:nvCxnSpPr>
        <p:spPr bwMode="auto">
          <a:xfrm flipH="1" flipV="1">
            <a:off x="3559084" y="5774973"/>
            <a:ext cx="138471"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47" name="TextBox 146"/>
          <p:cNvSpPr txBox="1"/>
          <p:nvPr/>
        </p:nvSpPr>
        <p:spPr>
          <a:xfrm>
            <a:off x="3691794" y="5697225"/>
            <a:ext cx="316482" cy="215444"/>
          </a:xfrm>
          <a:prstGeom prst="rect">
            <a:avLst/>
          </a:prstGeom>
          <a:noFill/>
          <a:ln>
            <a:noFill/>
          </a:ln>
        </p:spPr>
        <p:txBody>
          <a:bodyPr wrap="square" rtlCol="0">
            <a:spAutoFit/>
          </a:bodyPr>
          <a:lstStyle/>
          <a:p>
            <a:r>
              <a:rPr lang="en-US" sz="800" b="1" dirty="0" smtClean="0"/>
              <a:t>G3</a:t>
            </a:r>
            <a:endParaRPr lang="en-US" sz="800" b="1" dirty="0"/>
          </a:p>
        </p:txBody>
      </p:sp>
      <p:sp>
        <p:nvSpPr>
          <p:cNvPr id="148" name="Rectangle 147"/>
          <p:cNvSpPr/>
          <p:nvPr/>
        </p:nvSpPr>
        <p:spPr bwMode="auto">
          <a:xfrm>
            <a:off x="3968628" y="5306968"/>
            <a:ext cx="1039825" cy="25131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cxnSp>
        <p:nvCxnSpPr>
          <p:cNvPr id="150" name="Straight Connector 149"/>
          <p:cNvCxnSpPr/>
          <p:nvPr/>
        </p:nvCxnSpPr>
        <p:spPr>
          <a:xfrm>
            <a:off x="5057006" y="5592058"/>
            <a:ext cx="0" cy="66542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3690944" y="5877272"/>
            <a:ext cx="1449871" cy="200055"/>
            <a:chOff x="3690944" y="6002238"/>
            <a:chExt cx="1449871" cy="200055"/>
          </a:xfrm>
        </p:grpSpPr>
        <p:cxnSp>
          <p:nvCxnSpPr>
            <p:cNvPr id="149" name="Straight Arrow Connector 148"/>
            <p:cNvCxnSpPr/>
            <p:nvPr/>
          </p:nvCxnSpPr>
          <p:spPr bwMode="auto">
            <a:xfrm>
              <a:off x="3690944" y="6154873"/>
              <a:ext cx="1347078"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51" name="TextBox 150"/>
            <p:cNvSpPr txBox="1"/>
            <p:nvPr/>
          </p:nvSpPr>
          <p:spPr>
            <a:xfrm>
              <a:off x="3734913" y="6002238"/>
              <a:ext cx="1405902" cy="200055"/>
            </a:xfrm>
            <a:prstGeom prst="rect">
              <a:avLst/>
            </a:prstGeom>
            <a:noFill/>
            <a:ln>
              <a:noFill/>
            </a:ln>
          </p:spPr>
          <p:txBody>
            <a:bodyPr wrap="square" rtlCol="0">
              <a:spAutoFit/>
            </a:bodyPr>
            <a:lstStyle/>
            <a:p>
              <a:r>
                <a:rPr lang="en-US" sz="700" b="1" dirty="0" smtClean="0"/>
                <a:t>Min_Probe_Response_Time</a:t>
              </a:r>
              <a:endParaRPr lang="en-US" sz="700" b="1" dirty="0"/>
            </a:p>
          </p:txBody>
        </p:sp>
      </p:grpSp>
      <p:sp>
        <p:nvSpPr>
          <p:cNvPr id="152" name="Rounded Rectangle 151"/>
          <p:cNvSpPr/>
          <p:nvPr/>
        </p:nvSpPr>
        <p:spPr bwMode="auto">
          <a:xfrm>
            <a:off x="2081638" y="5065636"/>
            <a:ext cx="6594817" cy="1315692"/>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endParaRPr>
          </a:p>
        </p:txBody>
      </p:sp>
      <p:sp>
        <p:nvSpPr>
          <p:cNvPr id="154" name="Rounded Rectangular Callout 153"/>
          <p:cNvSpPr/>
          <p:nvPr/>
        </p:nvSpPr>
        <p:spPr bwMode="auto">
          <a:xfrm>
            <a:off x="113758" y="4741437"/>
            <a:ext cx="1118585" cy="691186"/>
          </a:xfrm>
          <a:prstGeom prst="wedgeRoundRectCallout">
            <a:avLst>
              <a:gd name="adj1" fmla="val 125691"/>
              <a:gd name="adj2" fmla="val 33656"/>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STA waits </a:t>
            </a:r>
            <a:r>
              <a:rPr kumimoji="0" lang="en-US" sz="800" b="0" i="0" u="sng" strike="noStrike" cap="none" normalizeH="0" baseline="0" dirty="0" smtClean="0">
                <a:ln>
                  <a:noFill/>
                </a:ln>
                <a:solidFill>
                  <a:schemeClr val="tx1"/>
                </a:solidFill>
                <a:effectLst/>
                <a:latin typeface="Times New Roman" pitchFamily="18" charset="0"/>
              </a:rPr>
              <a:t>10-15msec</a:t>
            </a:r>
            <a:r>
              <a:rPr kumimoji="0" lang="en-US" sz="800" b="0" i="0" u="none" strike="noStrike" cap="none" normalizeH="0" baseline="0" dirty="0" smtClean="0">
                <a:ln>
                  <a:noFill/>
                </a:ln>
                <a:solidFill>
                  <a:schemeClr val="tx1"/>
                </a:solidFill>
                <a:effectLst/>
                <a:latin typeface="Times New Roman" pitchFamily="18" charset="0"/>
              </a:rPr>
              <a:t> only</a:t>
            </a:r>
            <a:r>
              <a:rPr kumimoji="0" lang="en-US" sz="800" b="0" i="0" u="none" strike="noStrike" cap="none" normalizeH="0" dirty="0" smtClean="0">
                <a:ln>
                  <a:noFill/>
                </a:ln>
                <a:solidFill>
                  <a:schemeClr val="tx1"/>
                </a:solidFill>
                <a:effectLst/>
                <a:latin typeface="Times New Roman" pitchFamily="18" charset="0"/>
              </a:rPr>
              <a:t> to discover non 11ai APs on channel.</a:t>
            </a: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132" name="Rounded Rectangular Callout 131"/>
          <p:cNvSpPr/>
          <p:nvPr/>
        </p:nvSpPr>
        <p:spPr bwMode="auto">
          <a:xfrm>
            <a:off x="141047" y="3656590"/>
            <a:ext cx="1118585" cy="691186"/>
          </a:xfrm>
          <a:prstGeom prst="wedgeRoundRectCallout">
            <a:avLst>
              <a:gd name="adj1" fmla="val 122285"/>
              <a:gd name="adj2" fmla="val -13198"/>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US" sz="800" dirty="0"/>
              <a:t>No response </a:t>
            </a:r>
            <a:r>
              <a:rPr lang="en-US" sz="800" dirty="0" smtClean="0"/>
              <a:t>by non 11ai AP. STA goes to </a:t>
            </a:r>
            <a:r>
              <a:rPr lang="en-US" sz="800" dirty="0"/>
              <a:t>next channel within </a:t>
            </a:r>
            <a:r>
              <a:rPr lang="en-US" sz="800" u="sng" dirty="0" smtClean="0"/>
              <a:t>&lt; 80usec</a:t>
            </a:r>
            <a:endParaRPr lang="en-US" sz="800" u="sng" dirty="0"/>
          </a:p>
        </p:txBody>
      </p:sp>
      <p:sp>
        <p:nvSpPr>
          <p:cNvPr id="173" name="Rectangle 172"/>
          <p:cNvSpPr/>
          <p:nvPr/>
        </p:nvSpPr>
        <p:spPr bwMode="auto">
          <a:xfrm>
            <a:off x="4996172" y="5305283"/>
            <a:ext cx="1086713" cy="2513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 Rsp</a:t>
            </a:r>
          </a:p>
        </p:txBody>
      </p:sp>
      <p:sp>
        <p:nvSpPr>
          <p:cNvPr id="174" name="Rectangle 173"/>
          <p:cNvSpPr/>
          <p:nvPr/>
        </p:nvSpPr>
        <p:spPr bwMode="auto">
          <a:xfrm>
            <a:off x="6228184" y="5306968"/>
            <a:ext cx="267613" cy="239416"/>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900" dirty="0">
                <a:latin typeface="Neo Sans Intel" pitchFamily="34" charset="0"/>
                <a:cs typeface="Arial" pitchFamily="34" charset="0"/>
              </a:rPr>
              <a:t>ACK</a:t>
            </a:r>
            <a:endParaRPr lang="en-US" sz="1100" dirty="0">
              <a:latin typeface="Neo Sans Intel" pitchFamily="34" charset="0"/>
              <a:cs typeface="Arial" pitchFamily="34" charset="0"/>
            </a:endParaRPr>
          </a:p>
        </p:txBody>
      </p:sp>
      <p:sp>
        <p:nvSpPr>
          <p:cNvPr id="178" name="Rectangle 177"/>
          <p:cNvSpPr/>
          <p:nvPr/>
        </p:nvSpPr>
        <p:spPr bwMode="auto">
          <a:xfrm>
            <a:off x="8238905" y="5316567"/>
            <a:ext cx="267613" cy="239416"/>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900" dirty="0">
                <a:latin typeface="Neo Sans Intel" pitchFamily="34" charset="0"/>
                <a:cs typeface="Arial" pitchFamily="34" charset="0"/>
              </a:rPr>
              <a:t>ACK</a:t>
            </a:r>
            <a:endParaRPr lang="en-US" sz="1100" dirty="0">
              <a:latin typeface="Neo Sans Intel" pitchFamily="34" charset="0"/>
              <a:cs typeface="Arial" pitchFamily="34" charset="0"/>
            </a:endParaRPr>
          </a:p>
        </p:txBody>
      </p:sp>
      <p:cxnSp>
        <p:nvCxnSpPr>
          <p:cNvPr id="205" name="Straight Arrow Connector 204"/>
          <p:cNvCxnSpPr/>
          <p:nvPr/>
        </p:nvCxnSpPr>
        <p:spPr bwMode="auto">
          <a:xfrm>
            <a:off x="3707903" y="6230619"/>
            <a:ext cx="4815672" cy="6693"/>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206" name="TextBox 205"/>
          <p:cNvSpPr txBox="1"/>
          <p:nvPr/>
        </p:nvSpPr>
        <p:spPr>
          <a:xfrm>
            <a:off x="3853944" y="6068913"/>
            <a:ext cx="3924814" cy="200055"/>
          </a:xfrm>
          <a:prstGeom prst="rect">
            <a:avLst/>
          </a:prstGeom>
          <a:noFill/>
          <a:ln>
            <a:noFill/>
          </a:ln>
        </p:spPr>
        <p:txBody>
          <a:bodyPr wrap="square" rtlCol="0">
            <a:spAutoFit/>
          </a:bodyPr>
          <a:lstStyle/>
          <a:p>
            <a:pPr algn="ctr"/>
            <a:r>
              <a:rPr lang="en-US" sz="700" b="1" dirty="0" smtClean="0"/>
              <a:t>Max_Probe_Response_Time</a:t>
            </a:r>
            <a:endParaRPr lang="en-US" sz="700" b="1" dirty="0"/>
          </a:p>
        </p:txBody>
      </p:sp>
      <p:cxnSp>
        <p:nvCxnSpPr>
          <p:cNvPr id="207" name="Straight Connector 206"/>
          <p:cNvCxnSpPr/>
          <p:nvPr/>
        </p:nvCxnSpPr>
        <p:spPr>
          <a:xfrm>
            <a:off x="8532440" y="5571890"/>
            <a:ext cx="0" cy="66542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4816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Rapid Scanning</a:t>
            </a:r>
            <a:endParaRPr lang="en-US" dirty="0"/>
          </a:p>
        </p:txBody>
      </p:sp>
      <p:sp>
        <p:nvSpPr>
          <p:cNvPr id="3" name="Content Placeholder 2"/>
          <p:cNvSpPr>
            <a:spLocks noGrp="1"/>
          </p:cNvSpPr>
          <p:nvPr>
            <p:ph idx="1"/>
          </p:nvPr>
        </p:nvSpPr>
        <p:spPr>
          <a:xfrm>
            <a:off x="685800" y="1412776"/>
            <a:ext cx="7772400" cy="4752528"/>
          </a:xfrm>
        </p:spPr>
        <p:txBody>
          <a:bodyPr/>
          <a:lstStyle/>
          <a:p>
            <a:r>
              <a:rPr lang="en-US" dirty="0" smtClean="0"/>
              <a:t>Concerns raised on the following:</a:t>
            </a:r>
          </a:p>
          <a:p>
            <a:pPr lvl="1"/>
            <a:r>
              <a:rPr lang="en-US" dirty="0" smtClean="0"/>
              <a:t>Creation of a new control message (action frames are too slow to analyze and acknowledge). </a:t>
            </a:r>
          </a:p>
          <a:p>
            <a:pPr lvl="1"/>
            <a:r>
              <a:rPr lang="en-US" dirty="0" smtClean="0"/>
              <a:t>Replying on ACK for a group broadcast address.</a:t>
            </a:r>
          </a:p>
          <a:p>
            <a:pPr lvl="1"/>
            <a:endParaRPr lang="en-US" sz="1600" dirty="0"/>
          </a:p>
          <a:p>
            <a:r>
              <a:rPr lang="en-US" dirty="0" smtClean="0"/>
              <a:t>We propose to answer these by using an acknowledged existing Probe Request message to achieve same goal of decreased scan duration. </a:t>
            </a:r>
          </a:p>
          <a:p>
            <a:endParaRPr lang="en-US" dirty="0" smtClean="0"/>
          </a:p>
          <a:p>
            <a:endParaRPr lang="en-US" dirty="0" smtClean="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6</a:t>
            </a:fld>
            <a:endParaRPr lang="en-US" dirty="0"/>
          </a:p>
        </p:txBody>
      </p:sp>
    </p:spTree>
    <p:extLst>
      <p:ext uri="{BB962C8B-B14F-4D97-AF65-F5344CB8AC3E}">
        <p14:creationId xmlns:p14="http://schemas.microsoft.com/office/powerpoint/2010/main" val="3987310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Using Probe Request for Rapid Scan</a:t>
            </a:r>
            <a:endParaRPr lang="en-US" dirty="0"/>
          </a:p>
        </p:txBody>
      </p:sp>
      <p:sp>
        <p:nvSpPr>
          <p:cNvPr id="3" name="Content Placeholder 2"/>
          <p:cNvSpPr>
            <a:spLocks noGrp="1"/>
          </p:cNvSpPr>
          <p:nvPr>
            <p:ph idx="1"/>
          </p:nvPr>
        </p:nvSpPr>
        <p:spPr>
          <a:xfrm>
            <a:off x="685800" y="1412776"/>
            <a:ext cx="8020020" cy="2160240"/>
          </a:xfrm>
        </p:spPr>
        <p:txBody>
          <a:bodyPr/>
          <a:lstStyle/>
          <a:p>
            <a:r>
              <a:rPr lang="en-US" sz="2000" dirty="0" smtClean="0"/>
              <a:t>By using a OUI and Probe Request</a:t>
            </a:r>
          </a:p>
          <a:p>
            <a:pPr lvl="1"/>
            <a:r>
              <a:rPr lang="en-US" sz="1600" dirty="0" smtClean="0"/>
              <a:t>The OUI indicates a unicast address allocated to indicate FILS capable AP (same as in 11ae).</a:t>
            </a:r>
          </a:p>
          <a:p>
            <a:pPr lvl="1"/>
            <a:r>
              <a:rPr lang="en-US" sz="1600" dirty="0" smtClean="0"/>
              <a:t>The Probe Request message indicates an ACK.</a:t>
            </a:r>
          </a:p>
          <a:p>
            <a:pPr lvl="1"/>
            <a:r>
              <a:rPr lang="en-US" sz="1600" dirty="0" smtClean="0"/>
              <a:t>FILS capable AP acknowledges the Probe Request (non FILS capable AP ignores it).</a:t>
            </a:r>
          </a:p>
          <a:p>
            <a:pPr lvl="1"/>
            <a:r>
              <a:rPr lang="en-US" sz="1600" dirty="0" smtClean="0"/>
              <a:t>STA identifies the ACK frame and continues to decode the medium for at least Min_Probe_Response_time; enabling the receiving of a Probe Response.</a:t>
            </a:r>
          </a:p>
          <a:p>
            <a:pPr lvl="1"/>
            <a:r>
              <a:rPr lang="en-US" sz="1600" dirty="0" smtClean="0"/>
              <a:t>STA acknowledges the Probe Response.</a:t>
            </a:r>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7</a:t>
            </a:fld>
            <a:endParaRPr lang="en-US" dirty="0"/>
          </a:p>
        </p:txBody>
      </p:sp>
      <p:grpSp>
        <p:nvGrpSpPr>
          <p:cNvPr id="11" name="Group 10"/>
          <p:cNvGrpSpPr/>
          <p:nvPr/>
        </p:nvGrpSpPr>
        <p:grpSpPr>
          <a:xfrm>
            <a:off x="179512" y="4217371"/>
            <a:ext cx="8526308" cy="1626391"/>
            <a:chOff x="179512" y="4217371"/>
            <a:chExt cx="8526308" cy="1626391"/>
          </a:xfrm>
        </p:grpSpPr>
        <p:sp>
          <p:nvSpPr>
            <p:cNvPr id="10" name="Rectangle 9"/>
            <p:cNvSpPr/>
            <p:nvPr/>
          </p:nvSpPr>
          <p:spPr bwMode="auto">
            <a:xfrm>
              <a:off x="1619672" y="4221088"/>
              <a:ext cx="5696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71" name="Straight Connector 70"/>
            <p:cNvCxnSpPr/>
            <p:nvPr/>
          </p:nvCxnSpPr>
          <p:spPr>
            <a:xfrm>
              <a:off x="4540584" y="4571166"/>
              <a:ext cx="0" cy="126573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4398670" y="5058551"/>
              <a:ext cx="97477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bwMode="auto">
            <a:xfrm>
              <a:off x="3883304" y="4812613"/>
              <a:ext cx="655442"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1" name="Rectangle 60"/>
            <p:cNvSpPr/>
            <p:nvPr/>
          </p:nvSpPr>
          <p:spPr bwMode="auto">
            <a:xfrm>
              <a:off x="2808057" y="4812613"/>
              <a:ext cx="1075248"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66" name="Rectangle 65"/>
            <p:cNvSpPr/>
            <p:nvPr/>
          </p:nvSpPr>
          <p:spPr bwMode="auto">
            <a:xfrm>
              <a:off x="2545031" y="4812272"/>
              <a:ext cx="267614" cy="31879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59" name="Straight Connector 58"/>
            <p:cNvCxnSpPr/>
            <p:nvPr/>
          </p:nvCxnSpPr>
          <p:spPr>
            <a:xfrm flipH="1">
              <a:off x="2198642" y="4545256"/>
              <a:ext cx="919" cy="129850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2057647" y="5032641"/>
              <a:ext cx="97477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396167" y="4638436"/>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21" name="Group 20"/>
            <p:cNvGrpSpPr/>
            <p:nvPr/>
          </p:nvGrpSpPr>
          <p:grpSpPr>
            <a:xfrm>
              <a:off x="179512" y="4333344"/>
              <a:ext cx="8359953" cy="330513"/>
              <a:chOff x="123825" y="1944990"/>
              <a:chExt cx="7623810" cy="398160"/>
            </a:xfrm>
          </p:grpSpPr>
          <p:cxnSp>
            <p:nvCxnSpPr>
              <p:cNvPr id="57" name="Straight Connector 56"/>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8" name="Rectangle 57"/>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22" name="Group 21"/>
            <p:cNvGrpSpPr/>
            <p:nvPr/>
          </p:nvGrpSpPr>
          <p:grpSpPr>
            <a:xfrm>
              <a:off x="179512" y="5013176"/>
              <a:ext cx="8349508" cy="330513"/>
              <a:chOff x="133350" y="2923657"/>
              <a:chExt cx="7614285" cy="398160"/>
            </a:xfrm>
          </p:grpSpPr>
          <p:cxnSp>
            <p:nvCxnSpPr>
              <p:cNvPr id="55" name="Straight Connector 54"/>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6" name="Rectangle 55"/>
              <p:cNvSpPr/>
              <p:nvPr/>
            </p:nvSpPr>
            <p:spPr bwMode="auto">
              <a:xfrm>
                <a:off x="133350" y="2923657"/>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FILS capable </a:t>
                </a:r>
              </a:p>
              <a:p>
                <a:pPr eaLnBrk="0" hangingPunct="0"/>
                <a:r>
                  <a:rPr lang="en-US" sz="1050" dirty="0" smtClean="0">
                    <a:latin typeface="Neo Sans Intel" pitchFamily="34" charset="0"/>
                    <a:cs typeface="Arial" pitchFamily="34" charset="0"/>
                  </a:rPr>
                  <a:t>AP # </a:t>
                </a:r>
                <a:r>
                  <a:rPr lang="en-US" sz="1050" dirty="0" smtClean="0">
                    <a:latin typeface="Neo Sans Intel" pitchFamily="34" charset="0"/>
                    <a:cs typeface="Arial" pitchFamily="34" charset="0"/>
                  </a:rPr>
                  <a:t>1</a:t>
                </a:r>
              </a:p>
            </p:txBody>
          </p:sp>
        </p:grpSp>
        <p:cxnSp>
          <p:nvCxnSpPr>
            <p:cNvPr id="50" name="Straight Arrow Connector 49"/>
            <p:cNvCxnSpPr/>
            <p:nvPr/>
          </p:nvCxnSpPr>
          <p:spPr bwMode="auto">
            <a:xfrm flipV="1">
              <a:off x="2526273" y="52989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51" name="Straight Arrow Connector 50"/>
            <p:cNvCxnSpPr/>
            <p:nvPr/>
          </p:nvCxnSpPr>
          <p:spPr bwMode="auto">
            <a:xfrm flipH="1" flipV="1">
              <a:off x="2022253" y="52989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52" name="TextBox 51"/>
            <p:cNvSpPr txBox="1"/>
            <p:nvPr/>
          </p:nvSpPr>
          <p:spPr>
            <a:xfrm>
              <a:off x="2175622" y="5200410"/>
              <a:ext cx="423586" cy="230832"/>
            </a:xfrm>
            <a:prstGeom prst="rect">
              <a:avLst/>
            </a:prstGeom>
            <a:noFill/>
            <a:ln>
              <a:noFill/>
            </a:ln>
          </p:spPr>
          <p:txBody>
            <a:bodyPr wrap="square" rtlCol="0">
              <a:spAutoFit/>
            </a:bodyPr>
            <a:lstStyle/>
            <a:p>
              <a:r>
                <a:rPr lang="en-US" sz="900" dirty="0" smtClean="0"/>
                <a:t>SIFS</a:t>
              </a:r>
              <a:endParaRPr lang="en-US" sz="900" dirty="0"/>
            </a:p>
          </p:txBody>
        </p:sp>
        <p:sp>
          <p:nvSpPr>
            <p:cNvPr id="26" name="TextBox 25"/>
            <p:cNvSpPr txBox="1"/>
            <p:nvPr/>
          </p:nvSpPr>
          <p:spPr>
            <a:xfrm>
              <a:off x="8368749" y="5185852"/>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91" name="Rectangle 90"/>
            <p:cNvSpPr/>
            <p:nvPr/>
          </p:nvSpPr>
          <p:spPr bwMode="auto">
            <a:xfrm>
              <a:off x="4876576" y="4217371"/>
              <a:ext cx="267613" cy="31879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45065" name="Straight Arrow Connector 45064"/>
            <p:cNvCxnSpPr/>
            <p:nvPr/>
          </p:nvCxnSpPr>
          <p:spPr bwMode="auto">
            <a:xfrm>
              <a:off x="2189345" y="5722419"/>
              <a:ext cx="1693958"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96" name="Straight Connector 95"/>
            <p:cNvCxnSpPr/>
            <p:nvPr/>
          </p:nvCxnSpPr>
          <p:spPr>
            <a:xfrm>
              <a:off x="3883304" y="5142492"/>
              <a:ext cx="1" cy="69440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2245063" y="5517232"/>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nvGrpSpPr>
            <p:cNvPr id="5" name="Group 4"/>
            <p:cNvGrpSpPr/>
            <p:nvPr/>
          </p:nvGrpSpPr>
          <p:grpSpPr>
            <a:xfrm>
              <a:off x="4372573" y="5200410"/>
              <a:ext cx="679490" cy="230832"/>
              <a:chOff x="1814614" y="5352810"/>
              <a:chExt cx="679490" cy="230832"/>
            </a:xfrm>
          </p:grpSpPr>
          <p:cxnSp>
            <p:nvCxnSpPr>
              <p:cNvPr id="64" name="Straight Arrow Connector 63"/>
              <p:cNvCxnSpPr/>
              <p:nvPr/>
            </p:nvCxnSpPr>
            <p:spPr bwMode="auto">
              <a:xfrm flipV="1">
                <a:off x="2318634" y="54513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65" name="Straight Arrow Connector 64"/>
              <p:cNvCxnSpPr/>
              <p:nvPr/>
            </p:nvCxnSpPr>
            <p:spPr bwMode="auto">
              <a:xfrm flipH="1" flipV="1">
                <a:off x="1814614" y="54513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67" name="TextBox 66"/>
              <p:cNvSpPr txBox="1"/>
              <p:nvPr/>
            </p:nvSpPr>
            <p:spPr>
              <a:xfrm>
                <a:off x="1967983" y="5352810"/>
                <a:ext cx="423586" cy="230832"/>
              </a:xfrm>
              <a:prstGeom prst="rect">
                <a:avLst/>
              </a:prstGeom>
              <a:noFill/>
              <a:ln>
                <a:noFill/>
              </a:ln>
            </p:spPr>
            <p:txBody>
              <a:bodyPr wrap="square" rtlCol="0">
                <a:spAutoFit/>
              </a:bodyPr>
              <a:lstStyle/>
              <a:p>
                <a:r>
                  <a:rPr lang="en-US" sz="900" dirty="0" smtClean="0"/>
                  <a:t>SIFS</a:t>
                </a:r>
                <a:endParaRPr lang="en-US" sz="900" dirty="0"/>
              </a:p>
            </p:txBody>
          </p:sp>
        </p:grpSp>
      </p:grpSp>
      <p:grpSp>
        <p:nvGrpSpPr>
          <p:cNvPr id="73" name="Group 72"/>
          <p:cNvGrpSpPr/>
          <p:nvPr/>
        </p:nvGrpSpPr>
        <p:grpSpPr>
          <a:xfrm>
            <a:off x="6804248" y="5489694"/>
            <a:ext cx="1811800" cy="376140"/>
            <a:chOff x="6457150" y="5371871"/>
            <a:chExt cx="1811800" cy="376140"/>
          </a:xfrm>
        </p:grpSpPr>
        <p:sp>
          <p:nvSpPr>
            <p:cNvPr id="74" name="Rectangle 73"/>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75" name="Rectangle 74"/>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76" name="Rectangle 75"/>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80" name="Rectangle 79"/>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grpSp>
    </p:spTree>
    <p:extLst>
      <p:ext uri="{BB962C8B-B14F-4D97-AF65-F5344CB8AC3E}">
        <p14:creationId xmlns:p14="http://schemas.microsoft.com/office/powerpoint/2010/main" val="3013334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Using Probe Request for Rapid Scan</a:t>
            </a:r>
            <a:endParaRPr lang="en-US" dirty="0"/>
          </a:p>
        </p:txBody>
      </p:sp>
      <p:sp>
        <p:nvSpPr>
          <p:cNvPr id="3" name="Content Placeholder 2"/>
          <p:cNvSpPr>
            <a:spLocks noGrp="1"/>
          </p:cNvSpPr>
          <p:nvPr>
            <p:ph idx="1"/>
          </p:nvPr>
        </p:nvSpPr>
        <p:spPr>
          <a:xfrm>
            <a:off x="685800" y="1412776"/>
            <a:ext cx="8020020" cy="576064"/>
          </a:xfrm>
        </p:spPr>
        <p:txBody>
          <a:bodyPr/>
          <a:lstStyle/>
          <a:p>
            <a:r>
              <a:rPr lang="en-US" sz="2000" dirty="0" smtClean="0"/>
              <a:t>If a single FILS capable AP operates over the channel:</a:t>
            </a:r>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8</a:t>
            </a:fld>
            <a:endParaRPr lang="en-US" dirty="0"/>
          </a:p>
        </p:txBody>
      </p:sp>
      <p:grpSp>
        <p:nvGrpSpPr>
          <p:cNvPr id="93" name="Group 92"/>
          <p:cNvGrpSpPr/>
          <p:nvPr/>
        </p:nvGrpSpPr>
        <p:grpSpPr>
          <a:xfrm>
            <a:off x="197154" y="2666705"/>
            <a:ext cx="8526308" cy="1626391"/>
            <a:chOff x="179512" y="4217371"/>
            <a:chExt cx="8526308" cy="1626391"/>
          </a:xfrm>
        </p:grpSpPr>
        <p:sp>
          <p:nvSpPr>
            <p:cNvPr id="94" name="Rectangle 93"/>
            <p:cNvSpPr/>
            <p:nvPr/>
          </p:nvSpPr>
          <p:spPr bwMode="auto">
            <a:xfrm>
              <a:off x="1619672" y="4221088"/>
              <a:ext cx="5696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95" name="Straight Connector 94"/>
            <p:cNvCxnSpPr/>
            <p:nvPr/>
          </p:nvCxnSpPr>
          <p:spPr>
            <a:xfrm>
              <a:off x="4540584" y="4571166"/>
              <a:ext cx="0" cy="126573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rot="5400000">
              <a:off x="4398670" y="5058551"/>
              <a:ext cx="97477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98" name="Rectangle 97"/>
            <p:cNvSpPr/>
            <p:nvPr/>
          </p:nvSpPr>
          <p:spPr bwMode="auto">
            <a:xfrm>
              <a:off x="3883304" y="4812613"/>
              <a:ext cx="655442"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99" name="Rectangle 98"/>
            <p:cNvSpPr/>
            <p:nvPr/>
          </p:nvSpPr>
          <p:spPr bwMode="auto">
            <a:xfrm>
              <a:off x="2808057" y="4812613"/>
              <a:ext cx="1075248"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100" name="Rectangle 99"/>
            <p:cNvSpPr/>
            <p:nvPr/>
          </p:nvSpPr>
          <p:spPr bwMode="auto">
            <a:xfrm>
              <a:off x="2545031" y="4812272"/>
              <a:ext cx="267614" cy="31879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101" name="Straight Connector 100"/>
            <p:cNvCxnSpPr/>
            <p:nvPr/>
          </p:nvCxnSpPr>
          <p:spPr>
            <a:xfrm flipH="1">
              <a:off x="2198642" y="4545256"/>
              <a:ext cx="919" cy="129850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rot="5400000">
              <a:off x="2057647" y="5032641"/>
              <a:ext cx="97477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8396167" y="4638436"/>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105" name="Group 104"/>
            <p:cNvGrpSpPr/>
            <p:nvPr/>
          </p:nvGrpSpPr>
          <p:grpSpPr>
            <a:xfrm>
              <a:off x="179512" y="4333344"/>
              <a:ext cx="8359953" cy="330513"/>
              <a:chOff x="123825" y="1944990"/>
              <a:chExt cx="7623810" cy="398160"/>
            </a:xfrm>
          </p:grpSpPr>
          <p:cxnSp>
            <p:nvCxnSpPr>
              <p:cNvPr id="121" name="Straight Connector 120"/>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22" name="Rectangle 121"/>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106" name="Group 105"/>
            <p:cNvGrpSpPr/>
            <p:nvPr/>
          </p:nvGrpSpPr>
          <p:grpSpPr>
            <a:xfrm>
              <a:off x="179512" y="5013176"/>
              <a:ext cx="8349508" cy="330513"/>
              <a:chOff x="133350" y="2923657"/>
              <a:chExt cx="7614285" cy="398160"/>
            </a:xfrm>
          </p:grpSpPr>
          <p:cxnSp>
            <p:nvCxnSpPr>
              <p:cNvPr id="119" name="Straight Connector 118"/>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20" name="Rectangle 119"/>
              <p:cNvSpPr/>
              <p:nvPr/>
            </p:nvSpPr>
            <p:spPr bwMode="auto">
              <a:xfrm>
                <a:off x="133350" y="2923657"/>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FILS capable </a:t>
                </a:r>
              </a:p>
              <a:p>
                <a:pPr eaLnBrk="0" hangingPunct="0"/>
                <a:r>
                  <a:rPr lang="en-US" sz="1050" dirty="0" smtClean="0">
                    <a:latin typeface="Neo Sans Intel" pitchFamily="34" charset="0"/>
                    <a:cs typeface="Arial" pitchFamily="34" charset="0"/>
                  </a:rPr>
                  <a:t>AP # </a:t>
                </a:r>
                <a:r>
                  <a:rPr lang="en-US" sz="1050" dirty="0" smtClean="0">
                    <a:latin typeface="Neo Sans Intel" pitchFamily="34" charset="0"/>
                    <a:cs typeface="Arial" pitchFamily="34" charset="0"/>
                  </a:rPr>
                  <a:t>1</a:t>
                </a:r>
              </a:p>
            </p:txBody>
          </p:sp>
        </p:grpSp>
        <p:cxnSp>
          <p:nvCxnSpPr>
            <p:cNvPr id="107" name="Straight Arrow Connector 106"/>
            <p:cNvCxnSpPr/>
            <p:nvPr/>
          </p:nvCxnSpPr>
          <p:spPr bwMode="auto">
            <a:xfrm flipV="1">
              <a:off x="2526273" y="52989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08" name="Straight Arrow Connector 107"/>
            <p:cNvCxnSpPr/>
            <p:nvPr/>
          </p:nvCxnSpPr>
          <p:spPr bwMode="auto">
            <a:xfrm flipH="1" flipV="1">
              <a:off x="2022253" y="52989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09" name="TextBox 108"/>
            <p:cNvSpPr txBox="1"/>
            <p:nvPr/>
          </p:nvSpPr>
          <p:spPr>
            <a:xfrm>
              <a:off x="2175622" y="5200410"/>
              <a:ext cx="423586" cy="230832"/>
            </a:xfrm>
            <a:prstGeom prst="rect">
              <a:avLst/>
            </a:prstGeom>
            <a:noFill/>
            <a:ln>
              <a:noFill/>
            </a:ln>
          </p:spPr>
          <p:txBody>
            <a:bodyPr wrap="square" rtlCol="0">
              <a:spAutoFit/>
            </a:bodyPr>
            <a:lstStyle/>
            <a:p>
              <a:r>
                <a:rPr lang="en-US" sz="900" dirty="0" smtClean="0"/>
                <a:t>SIFS</a:t>
              </a:r>
              <a:endParaRPr lang="en-US" sz="900" dirty="0"/>
            </a:p>
          </p:txBody>
        </p:sp>
        <p:sp>
          <p:nvSpPr>
            <p:cNvPr id="110" name="TextBox 109"/>
            <p:cNvSpPr txBox="1"/>
            <p:nvPr/>
          </p:nvSpPr>
          <p:spPr>
            <a:xfrm>
              <a:off x="8368749" y="5185852"/>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111" name="Rectangle 110"/>
            <p:cNvSpPr/>
            <p:nvPr/>
          </p:nvSpPr>
          <p:spPr bwMode="auto">
            <a:xfrm>
              <a:off x="4876576" y="4217371"/>
              <a:ext cx="267613" cy="31879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112" name="Straight Arrow Connector 111"/>
            <p:cNvCxnSpPr/>
            <p:nvPr/>
          </p:nvCxnSpPr>
          <p:spPr bwMode="auto">
            <a:xfrm>
              <a:off x="2189345" y="5722419"/>
              <a:ext cx="1693958"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13" name="Straight Connector 112"/>
            <p:cNvCxnSpPr/>
            <p:nvPr/>
          </p:nvCxnSpPr>
          <p:spPr>
            <a:xfrm>
              <a:off x="3883304" y="5142492"/>
              <a:ext cx="1" cy="69440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2245063" y="5517232"/>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nvGrpSpPr>
            <p:cNvPr id="115" name="Group 114"/>
            <p:cNvGrpSpPr/>
            <p:nvPr/>
          </p:nvGrpSpPr>
          <p:grpSpPr>
            <a:xfrm>
              <a:off x="4372573" y="5200410"/>
              <a:ext cx="679490" cy="230832"/>
              <a:chOff x="1814614" y="5352810"/>
              <a:chExt cx="679490" cy="230832"/>
            </a:xfrm>
          </p:grpSpPr>
          <p:cxnSp>
            <p:nvCxnSpPr>
              <p:cNvPr id="116" name="Straight Arrow Connector 115"/>
              <p:cNvCxnSpPr/>
              <p:nvPr/>
            </p:nvCxnSpPr>
            <p:spPr bwMode="auto">
              <a:xfrm flipV="1">
                <a:off x="2318634" y="54513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17" name="Straight Arrow Connector 116"/>
              <p:cNvCxnSpPr/>
              <p:nvPr/>
            </p:nvCxnSpPr>
            <p:spPr bwMode="auto">
              <a:xfrm flipH="1" flipV="1">
                <a:off x="1814614" y="54513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18" name="TextBox 117"/>
              <p:cNvSpPr txBox="1"/>
              <p:nvPr/>
            </p:nvSpPr>
            <p:spPr>
              <a:xfrm>
                <a:off x="1967983" y="5352810"/>
                <a:ext cx="423586" cy="230832"/>
              </a:xfrm>
              <a:prstGeom prst="rect">
                <a:avLst/>
              </a:prstGeom>
              <a:noFill/>
              <a:ln>
                <a:noFill/>
              </a:ln>
            </p:spPr>
            <p:txBody>
              <a:bodyPr wrap="square" rtlCol="0">
                <a:spAutoFit/>
              </a:bodyPr>
              <a:lstStyle/>
              <a:p>
                <a:r>
                  <a:rPr lang="en-US" sz="900" dirty="0" smtClean="0"/>
                  <a:t>SIFS</a:t>
                </a:r>
                <a:endParaRPr lang="en-US" sz="900" dirty="0"/>
              </a:p>
            </p:txBody>
          </p:sp>
        </p:grpSp>
      </p:grpSp>
      <p:grpSp>
        <p:nvGrpSpPr>
          <p:cNvPr id="123" name="Group 122"/>
          <p:cNvGrpSpPr/>
          <p:nvPr/>
        </p:nvGrpSpPr>
        <p:grpSpPr>
          <a:xfrm>
            <a:off x="6804248" y="3861048"/>
            <a:ext cx="1811800" cy="376140"/>
            <a:chOff x="6457150" y="5371871"/>
            <a:chExt cx="1811800" cy="376140"/>
          </a:xfrm>
        </p:grpSpPr>
        <p:sp>
          <p:nvSpPr>
            <p:cNvPr id="124" name="Rectangle 123"/>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125" name="Rectangle 124"/>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126" name="Rectangle 125"/>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127" name="Rectangle 126"/>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grpSp>
    </p:spTree>
    <p:extLst>
      <p:ext uri="{BB962C8B-B14F-4D97-AF65-F5344CB8AC3E}">
        <p14:creationId xmlns:p14="http://schemas.microsoft.com/office/powerpoint/2010/main" val="416523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Using Probe Request for Rapid Scan</a:t>
            </a:r>
            <a:endParaRPr lang="en-US" dirty="0"/>
          </a:p>
        </p:txBody>
      </p:sp>
      <p:sp>
        <p:nvSpPr>
          <p:cNvPr id="3" name="Content Placeholder 2"/>
          <p:cNvSpPr>
            <a:spLocks noGrp="1"/>
          </p:cNvSpPr>
          <p:nvPr>
            <p:ph idx="1"/>
          </p:nvPr>
        </p:nvSpPr>
        <p:spPr>
          <a:xfrm>
            <a:off x="685800" y="1412776"/>
            <a:ext cx="8020020" cy="576064"/>
          </a:xfrm>
        </p:spPr>
        <p:txBody>
          <a:bodyPr/>
          <a:lstStyle/>
          <a:p>
            <a:r>
              <a:rPr lang="en-US" sz="2000" dirty="0" smtClean="0"/>
              <a:t>If multiple FILS capable APs operates over the channel:</a:t>
            </a:r>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9</a:t>
            </a:fld>
            <a:endParaRPr lang="en-US" dirty="0"/>
          </a:p>
        </p:txBody>
      </p:sp>
      <p:sp>
        <p:nvSpPr>
          <p:cNvPr id="10" name="Rectangle 9"/>
          <p:cNvSpPr/>
          <p:nvPr/>
        </p:nvSpPr>
        <p:spPr bwMode="auto">
          <a:xfrm>
            <a:off x="1619672" y="2670422"/>
            <a:ext cx="5696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sp>
        <p:nvSpPr>
          <p:cNvPr id="62" name="Rectangle 61"/>
          <p:cNvSpPr/>
          <p:nvPr/>
        </p:nvSpPr>
        <p:spPr bwMode="auto">
          <a:xfrm>
            <a:off x="3883304" y="3484836"/>
            <a:ext cx="655442"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1" name="Rectangle 60"/>
          <p:cNvSpPr/>
          <p:nvPr/>
        </p:nvSpPr>
        <p:spPr bwMode="auto">
          <a:xfrm>
            <a:off x="2808057" y="3484836"/>
            <a:ext cx="1075248"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66" name="Rectangle 65"/>
          <p:cNvSpPr/>
          <p:nvPr/>
        </p:nvSpPr>
        <p:spPr bwMode="auto">
          <a:xfrm>
            <a:off x="2545031" y="3484495"/>
            <a:ext cx="267614" cy="31879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60" name="Straight Connector 59"/>
          <p:cNvCxnSpPr/>
          <p:nvPr/>
        </p:nvCxnSpPr>
        <p:spPr>
          <a:xfrm flipH="1">
            <a:off x="2526273" y="2994589"/>
            <a:ext cx="18759" cy="181737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396167" y="3310659"/>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21" name="Group 20"/>
          <p:cNvGrpSpPr/>
          <p:nvPr/>
        </p:nvGrpSpPr>
        <p:grpSpPr>
          <a:xfrm>
            <a:off x="179512" y="2782678"/>
            <a:ext cx="8359953" cy="330513"/>
            <a:chOff x="123825" y="1944990"/>
            <a:chExt cx="7623810" cy="398160"/>
          </a:xfrm>
        </p:grpSpPr>
        <p:cxnSp>
          <p:nvCxnSpPr>
            <p:cNvPr id="57" name="Straight Connector 56"/>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8" name="Rectangle 57"/>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22" name="Group 21"/>
          <p:cNvGrpSpPr/>
          <p:nvPr/>
        </p:nvGrpSpPr>
        <p:grpSpPr>
          <a:xfrm>
            <a:off x="179512" y="3674551"/>
            <a:ext cx="8349508" cy="330513"/>
            <a:chOff x="133350" y="2910589"/>
            <a:chExt cx="7614285" cy="398160"/>
          </a:xfrm>
        </p:grpSpPr>
        <p:cxnSp>
          <p:nvCxnSpPr>
            <p:cNvPr id="55" name="Straight Connector 54"/>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6" name="Rectangle 55"/>
            <p:cNvSpPr/>
            <p:nvPr/>
          </p:nvSpPr>
          <p:spPr bwMode="auto">
            <a:xfrm>
              <a:off x="133350" y="2910589"/>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a:latin typeface="Neo Sans Intel" pitchFamily="34" charset="0"/>
                  <a:cs typeface="Arial" pitchFamily="34" charset="0"/>
                </a:rPr>
                <a:t>FILS capable </a:t>
              </a:r>
            </a:p>
            <a:p>
              <a:r>
                <a:rPr lang="en-US" sz="1050" dirty="0" smtClean="0">
                  <a:latin typeface="Neo Sans Intel" pitchFamily="34" charset="0"/>
                  <a:cs typeface="Arial" pitchFamily="34" charset="0"/>
                </a:rPr>
                <a:t>AP # </a:t>
              </a:r>
              <a:r>
                <a:rPr lang="en-US" sz="1050" dirty="0">
                  <a:latin typeface="Neo Sans Intel" pitchFamily="34" charset="0"/>
                  <a:cs typeface="Arial" pitchFamily="34" charset="0"/>
                </a:rPr>
                <a:t>1</a:t>
              </a:r>
            </a:p>
          </p:txBody>
        </p:sp>
      </p:grpSp>
      <p:grpSp>
        <p:nvGrpSpPr>
          <p:cNvPr id="15" name="Group 14"/>
          <p:cNvGrpSpPr/>
          <p:nvPr/>
        </p:nvGrpSpPr>
        <p:grpSpPr>
          <a:xfrm>
            <a:off x="2022253" y="4581128"/>
            <a:ext cx="679490" cy="230832"/>
            <a:chOff x="2022253" y="5096769"/>
            <a:chExt cx="679490" cy="230832"/>
          </a:xfrm>
        </p:grpSpPr>
        <p:cxnSp>
          <p:nvCxnSpPr>
            <p:cNvPr id="50" name="Straight Arrow Connector 49"/>
            <p:cNvCxnSpPr/>
            <p:nvPr/>
          </p:nvCxnSpPr>
          <p:spPr bwMode="auto">
            <a:xfrm flipV="1">
              <a:off x="252627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51" name="Straight Arrow Connector 50"/>
            <p:cNvCxnSpPr/>
            <p:nvPr/>
          </p:nvCxnSpPr>
          <p:spPr bwMode="auto">
            <a:xfrm flipH="1" flipV="1">
              <a:off x="202225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52" name="TextBox 51"/>
            <p:cNvSpPr txBox="1"/>
            <p:nvPr/>
          </p:nvSpPr>
          <p:spPr>
            <a:xfrm>
              <a:off x="2175622" y="5096769"/>
              <a:ext cx="423586" cy="230832"/>
            </a:xfrm>
            <a:prstGeom prst="rect">
              <a:avLst/>
            </a:prstGeom>
            <a:noFill/>
            <a:ln>
              <a:noFill/>
            </a:ln>
          </p:spPr>
          <p:txBody>
            <a:bodyPr wrap="square" rtlCol="0">
              <a:spAutoFit/>
            </a:bodyPr>
            <a:lstStyle/>
            <a:p>
              <a:r>
                <a:rPr lang="en-US" sz="900" dirty="0" smtClean="0"/>
                <a:t>SIFS</a:t>
              </a:r>
              <a:endParaRPr lang="en-US" sz="900" dirty="0"/>
            </a:p>
          </p:txBody>
        </p:sp>
      </p:grpSp>
      <p:sp>
        <p:nvSpPr>
          <p:cNvPr id="26" name="TextBox 25"/>
          <p:cNvSpPr txBox="1"/>
          <p:nvPr/>
        </p:nvSpPr>
        <p:spPr>
          <a:xfrm>
            <a:off x="8368749" y="3858075"/>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91" name="Rectangle 90"/>
          <p:cNvSpPr/>
          <p:nvPr/>
        </p:nvSpPr>
        <p:spPr bwMode="auto">
          <a:xfrm>
            <a:off x="4876576" y="2666705"/>
            <a:ext cx="267613" cy="31879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grpSp>
        <p:nvGrpSpPr>
          <p:cNvPr id="23" name="Group 22"/>
          <p:cNvGrpSpPr/>
          <p:nvPr/>
        </p:nvGrpSpPr>
        <p:grpSpPr>
          <a:xfrm>
            <a:off x="2198642" y="2994589"/>
            <a:ext cx="1684663" cy="2738667"/>
            <a:chOff x="2198642" y="2994589"/>
            <a:chExt cx="1684663" cy="2738667"/>
          </a:xfrm>
        </p:grpSpPr>
        <p:cxnSp>
          <p:nvCxnSpPr>
            <p:cNvPr id="59" name="Straight Connector 58"/>
            <p:cNvCxnSpPr/>
            <p:nvPr/>
          </p:nvCxnSpPr>
          <p:spPr>
            <a:xfrm flipH="1">
              <a:off x="2198642" y="2994589"/>
              <a:ext cx="919" cy="2738667"/>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a:stCxn id="61" idx="3"/>
            </p:cNvCxnSpPr>
            <p:nvPr/>
          </p:nvCxnSpPr>
          <p:spPr>
            <a:xfrm>
              <a:off x="3883305" y="3644065"/>
              <a:ext cx="0" cy="208919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2189345" y="4874408"/>
            <a:ext cx="1837266" cy="210776"/>
            <a:chOff x="2189345" y="5413591"/>
            <a:chExt cx="1837266" cy="210776"/>
          </a:xfrm>
        </p:grpSpPr>
        <p:cxnSp>
          <p:nvCxnSpPr>
            <p:cNvPr id="45065" name="Straight Arrow Connector 45064"/>
            <p:cNvCxnSpPr/>
            <p:nvPr/>
          </p:nvCxnSpPr>
          <p:spPr bwMode="auto">
            <a:xfrm>
              <a:off x="2189345" y="5618778"/>
              <a:ext cx="1693958"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02" name="TextBox 101"/>
            <p:cNvSpPr txBox="1"/>
            <p:nvPr/>
          </p:nvSpPr>
          <p:spPr>
            <a:xfrm>
              <a:off x="2245063" y="5413591"/>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grpSp>
        <p:nvGrpSpPr>
          <p:cNvPr id="63" name="Group 62"/>
          <p:cNvGrpSpPr/>
          <p:nvPr/>
        </p:nvGrpSpPr>
        <p:grpSpPr>
          <a:xfrm>
            <a:off x="173407" y="4394631"/>
            <a:ext cx="8349508" cy="330513"/>
            <a:chOff x="133350" y="2908036"/>
            <a:chExt cx="7614285" cy="398160"/>
          </a:xfrm>
        </p:grpSpPr>
        <p:cxnSp>
          <p:nvCxnSpPr>
            <p:cNvPr id="68" name="Straight Connector 67"/>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69" name="Rectangle 68"/>
            <p:cNvSpPr/>
            <p:nvPr/>
          </p:nvSpPr>
          <p:spPr bwMode="auto">
            <a:xfrm>
              <a:off x="133350" y="2908036"/>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a:latin typeface="Neo Sans Intel" pitchFamily="34" charset="0"/>
                  <a:cs typeface="Arial" pitchFamily="34" charset="0"/>
                </a:rPr>
                <a:t>FILS capable </a:t>
              </a:r>
            </a:p>
            <a:p>
              <a:r>
                <a:rPr lang="en-US" sz="1050" dirty="0" smtClean="0">
                  <a:latin typeface="Neo Sans Intel" pitchFamily="34" charset="0"/>
                  <a:cs typeface="Arial" pitchFamily="34" charset="0"/>
                </a:rPr>
                <a:t>AP # </a:t>
              </a:r>
              <a:r>
                <a:rPr lang="en-US" sz="1050" dirty="0">
                  <a:latin typeface="Neo Sans Intel" pitchFamily="34" charset="0"/>
                  <a:cs typeface="Arial" pitchFamily="34" charset="0"/>
                </a:rPr>
                <a:t>2</a:t>
              </a:r>
            </a:p>
          </p:txBody>
        </p:sp>
      </p:grpSp>
      <p:sp>
        <p:nvSpPr>
          <p:cNvPr id="70" name="Rectangle 69"/>
          <p:cNvSpPr/>
          <p:nvPr/>
        </p:nvSpPr>
        <p:spPr bwMode="auto">
          <a:xfrm>
            <a:off x="2535652" y="4185770"/>
            <a:ext cx="267614" cy="31879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sp>
        <p:nvSpPr>
          <p:cNvPr id="74" name="Rectangle 73"/>
          <p:cNvSpPr/>
          <p:nvPr/>
        </p:nvSpPr>
        <p:spPr bwMode="auto">
          <a:xfrm>
            <a:off x="2808057" y="4186111"/>
            <a:ext cx="3916814"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grpSp>
        <p:nvGrpSpPr>
          <p:cNvPr id="20" name="Group 19"/>
          <p:cNvGrpSpPr/>
          <p:nvPr/>
        </p:nvGrpSpPr>
        <p:grpSpPr>
          <a:xfrm>
            <a:off x="5157589" y="2996952"/>
            <a:ext cx="363328" cy="2232248"/>
            <a:chOff x="5157589" y="2996952"/>
            <a:chExt cx="363328" cy="1851992"/>
          </a:xfrm>
        </p:grpSpPr>
        <p:cxnSp>
          <p:nvCxnSpPr>
            <p:cNvPr id="81" name="Straight Connector 80"/>
            <p:cNvCxnSpPr/>
            <p:nvPr/>
          </p:nvCxnSpPr>
          <p:spPr>
            <a:xfrm flipH="1">
              <a:off x="5157589" y="2996952"/>
              <a:ext cx="18759" cy="181737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5502158" y="3031573"/>
              <a:ext cx="18759" cy="181737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77" name="Group 76"/>
          <p:cNvGrpSpPr/>
          <p:nvPr/>
        </p:nvGrpSpPr>
        <p:grpSpPr>
          <a:xfrm>
            <a:off x="5004048" y="4926360"/>
            <a:ext cx="679490" cy="230832"/>
            <a:chOff x="2022253" y="5096769"/>
            <a:chExt cx="679490" cy="230832"/>
          </a:xfrm>
        </p:grpSpPr>
        <p:cxnSp>
          <p:nvCxnSpPr>
            <p:cNvPr id="78" name="Straight Arrow Connector 77"/>
            <p:cNvCxnSpPr/>
            <p:nvPr/>
          </p:nvCxnSpPr>
          <p:spPr bwMode="auto">
            <a:xfrm flipV="1">
              <a:off x="252627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9" name="Straight Arrow Connector 78"/>
            <p:cNvCxnSpPr/>
            <p:nvPr/>
          </p:nvCxnSpPr>
          <p:spPr bwMode="auto">
            <a:xfrm flipH="1" flipV="1">
              <a:off x="202225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0" name="TextBox 79"/>
            <p:cNvSpPr txBox="1"/>
            <p:nvPr/>
          </p:nvSpPr>
          <p:spPr>
            <a:xfrm>
              <a:off x="2175622" y="5096769"/>
              <a:ext cx="511918" cy="230832"/>
            </a:xfrm>
            <a:prstGeom prst="rect">
              <a:avLst/>
            </a:prstGeom>
            <a:noFill/>
            <a:ln>
              <a:noFill/>
            </a:ln>
          </p:spPr>
          <p:txBody>
            <a:bodyPr wrap="square" rtlCol="0">
              <a:spAutoFit/>
            </a:bodyPr>
            <a:lstStyle/>
            <a:p>
              <a:r>
                <a:rPr lang="en-US" sz="900" dirty="0" smtClean="0"/>
                <a:t>DIFS</a:t>
              </a:r>
              <a:endParaRPr lang="en-US" sz="900" dirty="0"/>
            </a:p>
          </p:txBody>
        </p:sp>
      </p:grpSp>
      <p:cxnSp>
        <p:nvCxnSpPr>
          <p:cNvPr id="82" name="Straight Connector 81"/>
          <p:cNvCxnSpPr/>
          <p:nvPr/>
        </p:nvCxnSpPr>
        <p:spPr>
          <a:xfrm flipH="1">
            <a:off x="4873798" y="3031573"/>
            <a:ext cx="18759" cy="181737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83" name="Group 82"/>
          <p:cNvGrpSpPr/>
          <p:nvPr/>
        </p:nvGrpSpPr>
        <p:grpSpPr>
          <a:xfrm>
            <a:off x="4355976" y="4581128"/>
            <a:ext cx="679490" cy="230832"/>
            <a:chOff x="2022253" y="5096769"/>
            <a:chExt cx="679490" cy="230832"/>
          </a:xfrm>
        </p:grpSpPr>
        <p:cxnSp>
          <p:nvCxnSpPr>
            <p:cNvPr id="84" name="Straight Arrow Connector 83"/>
            <p:cNvCxnSpPr/>
            <p:nvPr/>
          </p:nvCxnSpPr>
          <p:spPr bwMode="auto">
            <a:xfrm flipV="1">
              <a:off x="252627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5" name="Straight Arrow Connector 84"/>
            <p:cNvCxnSpPr/>
            <p:nvPr/>
          </p:nvCxnSpPr>
          <p:spPr bwMode="auto">
            <a:xfrm flipH="1" flipV="1">
              <a:off x="202225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6" name="TextBox 85"/>
            <p:cNvSpPr txBox="1"/>
            <p:nvPr/>
          </p:nvSpPr>
          <p:spPr>
            <a:xfrm>
              <a:off x="2175622" y="5096769"/>
              <a:ext cx="511918" cy="230832"/>
            </a:xfrm>
            <a:prstGeom prst="rect">
              <a:avLst/>
            </a:prstGeom>
            <a:noFill/>
            <a:ln>
              <a:noFill/>
            </a:ln>
          </p:spPr>
          <p:txBody>
            <a:bodyPr wrap="square" rtlCol="0">
              <a:spAutoFit/>
            </a:bodyPr>
            <a:lstStyle/>
            <a:p>
              <a:r>
                <a:rPr lang="en-US" sz="900" dirty="0"/>
                <a:t>S</a:t>
              </a:r>
              <a:r>
                <a:rPr lang="en-US" sz="900" dirty="0" smtClean="0"/>
                <a:t>IFS</a:t>
              </a:r>
              <a:endParaRPr lang="en-US" sz="900" dirty="0"/>
            </a:p>
          </p:txBody>
        </p:sp>
      </p:grpSp>
      <p:sp>
        <p:nvSpPr>
          <p:cNvPr id="73" name="Rectangle 72"/>
          <p:cNvSpPr/>
          <p:nvPr/>
        </p:nvSpPr>
        <p:spPr bwMode="auto">
          <a:xfrm>
            <a:off x="6444208" y="4186111"/>
            <a:ext cx="655442"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cxnSp>
        <p:nvCxnSpPr>
          <p:cNvPr id="89" name="Straight Arrow Connector 88"/>
          <p:cNvCxnSpPr/>
          <p:nvPr/>
        </p:nvCxnSpPr>
        <p:spPr bwMode="auto">
          <a:xfrm>
            <a:off x="2195735" y="5437726"/>
            <a:ext cx="4229714"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90" name="TextBox 89"/>
          <p:cNvSpPr txBox="1"/>
          <p:nvPr/>
        </p:nvSpPr>
        <p:spPr>
          <a:xfrm>
            <a:off x="2339863" y="5162440"/>
            <a:ext cx="4608401" cy="246221"/>
          </a:xfrm>
          <a:prstGeom prst="rect">
            <a:avLst/>
          </a:prstGeom>
          <a:noFill/>
          <a:ln>
            <a:noFill/>
          </a:ln>
        </p:spPr>
        <p:txBody>
          <a:bodyPr wrap="square" rtlCol="0">
            <a:spAutoFit/>
          </a:bodyPr>
          <a:lstStyle/>
          <a:p>
            <a:pPr algn="ctr"/>
            <a:r>
              <a:rPr lang="en-US" sz="1000" b="1" dirty="0" smtClean="0"/>
              <a:t>Max_Probe_Response_Time</a:t>
            </a:r>
            <a:endParaRPr lang="en-US" sz="1000" b="1" dirty="0"/>
          </a:p>
        </p:txBody>
      </p:sp>
      <p:cxnSp>
        <p:nvCxnSpPr>
          <p:cNvPr id="87" name="Straight Connector 86"/>
          <p:cNvCxnSpPr/>
          <p:nvPr/>
        </p:nvCxnSpPr>
        <p:spPr>
          <a:xfrm flipH="1">
            <a:off x="4529229" y="2996952"/>
            <a:ext cx="18759" cy="181737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a:off x="6425449" y="4217650"/>
            <a:ext cx="18760" cy="144359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6804248" y="5285108"/>
            <a:ext cx="1811800" cy="376140"/>
            <a:chOff x="6457150" y="5371871"/>
            <a:chExt cx="1811800" cy="376140"/>
          </a:xfrm>
        </p:grpSpPr>
        <p:sp>
          <p:nvSpPr>
            <p:cNvPr id="54" name="Rectangle 53"/>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64" name="Rectangle 63"/>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65" name="Rectangle 64"/>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67" name="Rectangle 66"/>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grpSp>
    </p:spTree>
    <p:extLst>
      <p:ext uri="{BB962C8B-B14F-4D97-AF65-F5344CB8AC3E}">
        <p14:creationId xmlns:p14="http://schemas.microsoft.com/office/powerpoint/2010/main" val="1719753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94152</TotalTime>
  <Words>1944</Words>
  <Application>Microsoft Office PowerPoint</Application>
  <PresentationFormat>On-screen Show (4:3)</PresentationFormat>
  <Paragraphs>501</Paragraphs>
  <Slides>23</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802-11-Submission</vt:lpstr>
      <vt:lpstr>Document</vt:lpstr>
      <vt:lpstr>Rapid Scanning Procedure</vt:lpstr>
      <vt:lpstr>Abstract</vt:lpstr>
      <vt:lpstr>PowerPoint Presentation</vt:lpstr>
      <vt:lpstr>Recap, Active Rapid Scanning</vt:lpstr>
      <vt:lpstr>Recap, Active Rapid Scanning</vt:lpstr>
      <vt:lpstr>Recap, Active Rapid Scanning</vt:lpstr>
      <vt:lpstr>Using Probe Request for Rapid Scan</vt:lpstr>
      <vt:lpstr>Using Probe Request for Rapid Scan</vt:lpstr>
      <vt:lpstr>Using Probe Request for Rapid Scan</vt:lpstr>
      <vt:lpstr>Using Probe Request for Rapid Scan</vt:lpstr>
      <vt:lpstr>Using Probe Request for Rapid Scan</vt:lpstr>
      <vt:lpstr>Summary</vt:lpstr>
      <vt:lpstr>Motion</vt:lpstr>
      <vt:lpstr>Backup</vt:lpstr>
      <vt:lpstr>Rapid Scan using dedicated message</vt:lpstr>
      <vt:lpstr>Rapid Scan using dedicated message</vt:lpstr>
      <vt:lpstr>Dedicated RSR – clear channel case</vt:lpstr>
      <vt:lpstr>Dedicated RSR – in case of non 11ai capable APs </vt:lpstr>
      <vt:lpstr>Suggested Improvement –  mix of 11ai and non 11ai APs </vt:lpstr>
      <vt:lpstr>AWGN, Probability of Miss-Detection Fixed timing offsets, without freq-offset</vt:lpstr>
      <vt:lpstr>AWGN, Probability of Miss-Detection 0 usec timing, max freq-offset</vt:lpstr>
      <vt:lpstr>Probability of Miss-Detection AWGN</vt:lpstr>
      <vt:lpstr>Summary</vt:lpstr>
    </vt:vector>
  </TitlesOfParts>
  <Company>Intel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IEEE 802.11-12/1260r2</dc:subject>
  <dc:creator>Jonathan Segev</dc:creator>
  <cp:lastModifiedBy>jsegev</cp:lastModifiedBy>
  <cp:revision>163</cp:revision>
  <cp:lastPrinted>1998-02-10T13:28:06Z</cp:lastPrinted>
  <dcterms:created xsi:type="dcterms:W3CDTF">2012-01-15T20:46:20Z</dcterms:created>
  <dcterms:modified xsi:type="dcterms:W3CDTF">2012-11-14T17:35:15Z</dcterms:modified>
</cp:coreProperties>
</file>