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2" r:id="rId4"/>
    <p:sldId id="319" r:id="rId5"/>
    <p:sldId id="340" r:id="rId6"/>
    <p:sldId id="339" r:id="rId7"/>
    <p:sldId id="302" r:id="rId8"/>
    <p:sldId id="342" r:id="rId9"/>
    <p:sldId id="345" r:id="rId10"/>
    <p:sldId id="343" r:id="rId11"/>
    <p:sldId id="344" r:id="rId12"/>
    <p:sldId id="335" r:id="rId13"/>
    <p:sldId id="286" r:id="rId14"/>
    <p:sldId id="298" r:id="rId15"/>
    <p:sldId id="322" r:id="rId16"/>
    <p:sldId id="336" r:id="rId17"/>
    <p:sldId id="337" r:id="rId18"/>
    <p:sldId id="338" r:id="rId19"/>
    <p:sldId id="315" r:id="rId20"/>
    <p:sldId id="326" r:id="rId21"/>
    <p:sldId id="324" r:id="rId22"/>
    <p:sldId id="327" r:id="rId23"/>
    <p:sldId id="329" r:id="rId24"/>
    <p:sldId id="33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p:scale>
          <a:sx n="100" d="100"/>
          <a:sy n="100" d="100"/>
        </p:scale>
        <p:origin x="-486"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25" d="100"/>
          <a:sy n="125" d="100"/>
        </p:scale>
        <p:origin x="-966" y="169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168086144"/>
        <c:axId val="168526208"/>
      </c:barChart>
      <c:catAx>
        <c:axId val="168086144"/>
        <c:scaling>
          <c:orientation val="minMax"/>
        </c:scaling>
        <c:delete val="0"/>
        <c:axPos val="b"/>
        <c:majorTickMark val="out"/>
        <c:minorTickMark val="none"/>
        <c:tickLblPos val="nextTo"/>
        <c:crossAx val="168526208"/>
        <c:crosses val="autoZero"/>
        <c:auto val="1"/>
        <c:lblAlgn val="ctr"/>
        <c:lblOffset val="100"/>
        <c:noMultiLvlLbl val="0"/>
      </c:catAx>
      <c:valAx>
        <c:axId val="168526208"/>
        <c:scaling>
          <c:orientation val="minMax"/>
        </c:scaling>
        <c:delete val="0"/>
        <c:axPos val="l"/>
        <c:majorGridlines/>
        <c:numFmt formatCode="0.00" sourceLinked="1"/>
        <c:majorTickMark val="out"/>
        <c:minorTickMark val="none"/>
        <c:tickLblPos val="nextTo"/>
        <c:crossAx val="1680861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168466304"/>
        <c:axId val="168467840"/>
      </c:barChart>
      <c:catAx>
        <c:axId val="168466304"/>
        <c:scaling>
          <c:orientation val="minMax"/>
        </c:scaling>
        <c:delete val="0"/>
        <c:axPos val="b"/>
        <c:majorTickMark val="out"/>
        <c:minorTickMark val="none"/>
        <c:tickLblPos val="nextTo"/>
        <c:crossAx val="168467840"/>
        <c:crosses val="autoZero"/>
        <c:auto val="1"/>
        <c:lblAlgn val="ctr"/>
        <c:lblOffset val="100"/>
        <c:noMultiLvlLbl val="0"/>
      </c:catAx>
      <c:valAx>
        <c:axId val="168467840"/>
        <c:scaling>
          <c:orientation val="minMax"/>
        </c:scaling>
        <c:delete val="0"/>
        <c:axPos val="l"/>
        <c:majorGridlines/>
        <c:numFmt formatCode="0.00" sourceLinked="1"/>
        <c:majorTickMark val="out"/>
        <c:minorTickMark val="none"/>
        <c:tickLblPos val="nextTo"/>
        <c:crossAx val="1684663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0.33750000000000002</c:v>
                </c:pt>
                <c:pt idx="1">
                  <c:v>0.67500000000000004</c:v>
                </c:pt>
                <c:pt idx="2">
                  <c:v>1.0125000000000002</c:v>
                </c:pt>
                <c:pt idx="3">
                  <c:v>1.35</c:v>
                </c:pt>
                <c:pt idx="4">
                  <c:v>1.6875</c:v>
                </c:pt>
                <c:pt idx="5">
                  <c:v>2.0250000000000004</c:v>
                </c:pt>
                <c:pt idx="6">
                  <c:v>2.3625000000000003</c:v>
                </c:pt>
                <c:pt idx="7">
                  <c:v>2.7</c:v>
                </c:pt>
                <c:pt idx="8">
                  <c:v>3.0375000000000001</c:v>
                </c:pt>
                <c:pt idx="9">
                  <c:v>3.375</c:v>
                </c:pt>
                <c:pt idx="10">
                  <c:v>3.7125000000000004</c:v>
                </c:pt>
                <c:pt idx="11">
                  <c:v>4.0500000000000007</c:v>
                </c:pt>
                <c:pt idx="12">
                  <c:v>4.3875000000000002</c:v>
                </c:pt>
                <c:pt idx="13">
                  <c:v>4.7250000000000005</c:v>
                </c:pt>
                <c:pt idx="14">
                  <c:v>5.0625</c:v>
                </c:pt>
                <c:pt idx="15">
                  <c:v>5.4</c:v>
                </c:pt>
                <c:pt idx="16">
                  <c:v>5.7375000000000007</c:v>
                </c:pt>
                <c:pt idx="17">
                  <c:v>6.0750000000000002</c:v>
                </c:pt>
                <c:pt idx="18">
                  <c:v>6.4125000000000005</c:v>
                </c:pt>
                <c:pt idx="19">
                  <c:v>6.75</c:v>
                </c:pt>
                <c:pt idx="20">
                  <c:v>7.0875000000000004</c:v>
                </c:pt>
                <c:pt idx="21">
                  <c:v>7.4250000000000007</c:v>
                </c:pt>
                <c:pt idx="22">
                  <c:v>7.7625000000000002</c:v>
                </c:pt>
                <c:pt idx="23">
                  <c:v>8.1000000000000014</c:v>
                </c:pt>
                <c:pt idx="24">
                  <c:v>8.4375</c:v>
                </c:pt>
                <c:pt idx="25">
                  <c:v>8.7750000000000004</c:v>
                </c:pt>
                <c:pt idx="26">
                  <c:v>9.1125000000000007</c:v>
                </c:pt>
                <c:pt idx="27">
                  <c:v>9.4500000000000011</c:v>
                </c:pt>
                <c:pt idx="28">
                  <c:v>9.7875000000000014</c:v>
                </c:pt>
                <c:pt idx="29">
                  <c:v>10.125</c:v>
                </c:pt>
                <c:pt idx="30">
                  <c:v>10.4625</c:v>
                </c:pt>
                <c:pt idx="31">
                  <c:v>10.8</c:v>
                </c:pt>
                <c:pt idx="32">
                  <c:v>11.137500000000001</c:v>
                </c:pt>
                <c:pt idx="33">
                  <c:v>11.475000000000001</c:v>
                </c:pt>
                <c:pt idx="34">
                  <c:v>11.8125</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2.8533833333333335E-2</c:v>
                </c:pt>
                <c:pt idx="1">
                  <c:v>5.7067666666666669E-2</c:v>
                </c:pt>
                <c:pt idx="2">
                  <c:v>8.5601499999999997E-2</c:v>
                </c:pt>
                <c:pt idx="3">
                  <c:v>0.11413533333333334</c:v>
                </c:pt>
                <c:pt idx="4">
                  <c:v>0.14266916666666668</c:v>
                </c:pt>
                <c:pt idx="5">
                  <c:v>0.17120299999999999</c:v>
                </c:pt>
                <c:pt idx="6">
                  <c:v>0.19973683333333334</c:v>
                </c:pt>
                <c:pt idx="7">
                  <c:v>0.22827066666666668</c:v>
                </c:pt>
                <c:pt idx="8">
                  <c:v>0.25680449999999999</c:v>
                </c:pt>
                <c:pt idx="9">
                  <c:v>0.28533833333333336</c:v>
                </c:pt>
                <c:pt idx="10">
                  <c:v>0.31387216666666667</c:v>
                </c:pt>
                <c:pt idx="11">
                  <c:v>0.34240599999999999</c:v>
                </c:pt>
                <c:pt idx="12">
                  <c:v>0.37093983333333336</c:v>
                </c:pt>
                <c:pt idx="13">
                  <c:v>0.39947366666666667</c:v>
                </c:pt>
                <c:pt idx="14">
                  <c:v>0.42800750000000004</c:v>
                </c:pt>
                <c:pt idx="15">
                  <c:v>0.45654133333333335</c:v>
                </c:pt>
                <c:pt idx="16">
                  <c:v>0.48507516666666667</c:v>
                </c:pt>
                <c:pt idx="17">
                  <c:v>0.51360899999999998</c:v>
                </c:pt>
                <c:pt idx="18">
                  <c:v>0.54214283333333335</c:v>
                </c:pt>
                <c:pt idx="19">
                  <c:v>0.57067666666666672</c:v>
                </c:pt>
                <c:pt idx="20">
                  <c:v>0.59921049999999998</c:v>
                </c:pt>
                <c:pt idx="21">
                  <c:v>0.62774433333333335</c:v>
                </c:pt>
                <c:pt idx="22">
                  <c:v>0.65627816666666672</c:v>
                </c:pt>
                <c:pt idx="23">
                  <c:v>0.68481199999999998</c:v>
                </c:pt>
                <c:pt idx="24">
                  <c:v>0.71334583333333335</c:v>
                </c:pt>
                <c:pt idx="25">
                  <c:v>0.74187966666666672</c:v>
                </c:pt>
                <c:pt idx="26">
                  <c:v>0.77041350000000008</c:v>
                </c:pt>
                <c:pt idx="27">
                  <c:v>0.79894733333333334</c:v>
                </c:pt>
                <c:pt idx="28">
                  <c:v>0.82748116666666671</c:v>
                </c:pt>
                <c:pt idx="29">
                  <c:v>0.85601500000000008</c:v>
                </c:pt>
                <c:pt idx="30">
                  <c:v>0.88454883333333334</c:v>
                </c:pt>
                <c:pt idx="31">
                  <c:v>0.91308266666666671</c:v>
                </c:pt>
                <c:pt idx="32">
                  <c:v>0.94161650000000008</c:v>
                </c:pt>
                <c:pt idx="33">
                  <c:v>0.97015033333333334</c:v>
                </c:pt>
                <c:pt idx="34">
                  <c:v>0.99868416666666671</c:v>
                </c:pt>
              </c:numCache>
            </c:numRef>
          </c:val>
        </c:ser>
        <c:dLbls>
          <c:showLegendKey val="0"/>
          <c:showVal val="0"/>
          <c:showCatName val="0"/>
          <c:showSerName val="0"/>
          <c:showPercent val="0"/>
          <c:showBubbleSize val="0"/>
        </c:dLbls>
        <c:gapWidth val="150"/>
        <c:axId val="168654336"/>
        <c:axId val="168655872"/>
      </c:barChart>
      <c:catAx>
        <c:axId val="168654336"/>
        <c:scaling>
          <c:orientation val="minMax"/>
        </c:scaling>
        <c:delete val="0"/>
        <c:axPos val="b"/>
        <c:majorTickMark val="out"/>
        <c:minorTickMark val="none"/>
        <c:tickLblPos val="nextTo"/>
        <c:crossAx val="168655872"/>
        <c:crosses val="autoZero"/>
        <c:auto val="1"/>
        <c:lblAlgn val="ctr"/>
        <c:lblOffset val="100"/>
        <c:noMultiLvlLbl val="0"/>
      </c:catAx>
      <c:valAx>
        <c:axId val="168655872"/>
        <c:scaling>
          <c:orientation val="minMax"/>
        </c:scaling>
        <c:delete val="0"/>
        <c:axPos val="l"/>
        <c:majorGridlines/>
        <c:numFmt formatCode="0.00" sourceLinked="1"/>
        <c:majorTickMark val="out"/>
        <c:minorTickMark val="none"/>
        <c:tickLblPos val="nextTo"/>
        <c:crossAx val="1686543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0.34</c:v>
                </c:pt>
                <c:pt idx="1">
                  <c:v>0.68</c:v>
                </c:pt>
                <c:pt idx="2">
                  <c:v>1.02</c:v>
                </c:pt>
                <c:pt idx="3">
                  <c:v>1.36</c:v>
                </c:pt>
                <c:pt idx="4">
                  <c:v>1.7000000000000002</c:v>
                </c:pt>
                <c:pt idx="5">
                  <c:v>2.04</c:v>
                </c:pt>
                <c:pt idx="6">
                  <c:v>2.3800000000000003</c:v>
                </c:pt>
                <c:pt idx="7">
                  <c:v>2.72</c:v>
                </c:pt>
                <c:pt idx="8">
                  <c:v>3.06</c:v>
                </c:pt>
                <c:pt idx="9">
                  <c:v>3.4000000000000004</c:v>
                </c:pt>
                <c:pt idx="10">
                  <c:v>3.74</c:v>
                </c:pt>
                <c:pt idx="11">
                  <c:v>4.08</c:v>
                </c:pt>
                <c:pt idx="12">
                  <c:v>4.42</c:v>
                </c:pt>
                <c:pt idx="13">
                  <c:v>4.7600000000000007</c:v>
                </c:pt>
                <c:pt idx="14">
                  <c:v>5.1000000000000005</c:v>
                </c:pt>
                <c:pt idx="15">
                  <c:v>5.44</c:v>
                </c:pt>
                <c:pt idx="16">
                  <c:v>5.78</c:v>
                </c:pt>
                <c:pt idx="17">
                  <c:v>6.12</c:v>
                </c:pt>
                <c:pt idx="18">
                  <c:v>6.4600000000000009</c:v>
                </c:pt>
                <c:pt idx="19">
                  <c:v>6.8000000000000007</c:v>
                </c:pt>
                <c:pt idx="20">
                  <c:v>7.1400000000000006</c:v>
                </c:pt>
                <c:pt idx="21">
                  <c:v>7.48</c:v>
                </c:pt>
                <c:pt idx="22">
                  <c:v>7.82</c:v>
                </c:pt>
                <c:pt idx="23">
                  <c:v>8.16</c:v>
                </c:pt>
                <c:pt idx="24">
                  <c:v>8.5</c:v>
                </c:pt>
                <c:pt idx="25">
                  <c:v>8.84</c:v>
                </c:pt>
                <c:pt idx="26">
                  <c:v>9.1800000000000015</c:v>
                </c:pt>
                <c:pt idx="27">
                  <c:v>9.5200000000000014</c:v>
                </c:pt>
                <c:pt idx="28">
                  <c:v>9.8600000000000012</c:v>
                </c:pt>
                <c:pt idx="29">
                  <c:v>10.200000000000001</c:v>
                </c:pt>
                <c:pt idx="30">
                  <c:v>10.540000000000001</c:v>
                </c:pt>
                <c:pt idx="31">
                  <c:v>10.88</c:v>
                </c:pt>
                <c:pt idx="32">
                  <c:v>11.22</c:v>
                </c:pt>
                <c:pt idx="33">
                  <c:v>11.56</c:v>
                </c:pt>
                <c:pt idx="34">
                  <c:v>11.9</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3.153333333333333E-2</c:v>
                </c:pt>
                <c:pt idx="1">
                  <c:v>6.306666666666666E-2</c:v>
                </c:pt>
                <c:pt idx="2">
                  <c:v>9.459999999999999E-2</c:v>
                </c:pt>
                <c:pt idx="3">
                  <c:v>0.12613333333333332</c:v>
                </c:pt>
                <c:pt idx="4">
                  <c:v>0.15766666666666665</c:v>
                </c:pt>
                <c:pt idx="5">
                  <c:v>0.18919999999999998</c:v>
                </c:pt>
                <c:pt idx="6">
                  <c:v>0.22073333333333331</c:v>
                </c:pt>
                <c:pt idx="7">
                  <c:v>0.25226666666666664</c:v>
                </c:pt>
                <c:pt idx="8">
                  <c:v>0.28379999999999994</c:v>
                </c:pt>
                <c:pt idx="9">
                  <c:v>0.3153333333333333</c:v>
                </c:pt>
                <c:pt idx="10">
                  <c:v>0.34686666666666666</c:v>
                </c:pt>
                <c:pt idx="11">
                  <c:v>0.37839999999999996</c:v>
                </c:pt>
                <c:pt idx="12">
                  <c:v>0.40993333333333326</c:v>
                </c:pt>
                <c:pt idx="13">
                  <c:v>0.44146666666666662</c:v>
                </c:pt>
                <c:pt idx="14">
                  <c:v>0.47299999999999998</c:v>
                </c:pt>
                <c:pt idx="15">
                  <c:v>0.50453333333333328</c:v>
                </c:pt>
                <c:pt idx="16">
                  <c:v>0.53606666666666658</c:v>
                </c:pt>
                <c:pt idx="17">
                  <c:v>0.56759999999999988</c:v>
                </c:pt>
                <c:pt idx="18">
                  <c:v>0.5991333333333333</c:v>
                </c:pt>
                <c:pt idx="19">
                  <c:v>0.6306666666666666</c:v>
                </c:pt>
                <c:pt idx="20">
                  <c:v>0.6621999999999999</c:v>
                </c:pt>
                <c:pt idx="21">
                  <c:v>0.69373333333333331</c:v>
                </c:pt>
                <c:pt idx="22">
                  <c:v>0.72526666666666662</c:v>
                </c:pt>
                <c:pt idx="23">
                  <c:v>0.75679999999999992</c:v>
                </c:pt>
                <c:pt idx="24">
                  <c:v>0.78833333333333322</c:v>
                </c:pt>
                <c:pt idx="25">
                  <c:v>0.81986666666666652</c:v>
                </c:pt>
                <c:pt idx="26">
                  <c:v>0.85139999999999993</c:v>
                </c:pt>
                <c:pt idx="27">
                  <c:v>0.88293333333333324</c:v>
                </c:pt>
                <c:pt idx="28">
                  <c:v>0.91446666666666654</c:v>
                </c:pt>
                <c:pt idx="29">
                  <c:v>0.94599999999999995</c:v>
                </c:pt>
                <c:pt idx="30">
                  <c:v>0.97753333333333325</c:v>
                </c:pt>
                <c:pt idx="31">
                  <c:v>1.0090666666666666</c:v>
                </c:pt>
                <c:pt idx="32">
                  <c:v>1.0406</c:v>
                </c:pt>
                <c:pt idx="33">
                  <c:v>1.0721333333333332</c:v>
                </c:pt>
                <c:pt idx="34">
                  <c:v>1.1036666666666666</c:v>
                </c:pt>
              </c:numCache>
            </c:numRef>
          </c:val>
        </c:ser>
        <c:dLbls>
          <c:showLegendKey val="0"/>
          <c:showVal val="0"/>
          <c:showCatName val="0"/>
          <c:showSerName val="0"/>
          <c:showPercent val="0"/>
          <c:showBubbleSize val="0"/>
        </c:dLbls>
        <c:gapWidth val="150"/>
        <c:axId val="168981632"/>
        <c:axId val="168983168"/>
      </c:barChart>
      <c:catAx>
        <c:axId val="168981632"/>
        <c:scaling>
          <c:orientation val="minMax"/>
        </c:scaling>
        <c:delete val="0"/>
        <c:axPos val="b"/>
        <c:majorTickMark val="out"/>
        <c:minorTickMark val="none"/>
        <c:tickLblPos val="nextTo"/>
        <c:crossAx val="168983168"/>
        <c:crosses val="autoZero"/>
        <c:auto val="1"/>
        <c:lblAlgn val="ctr"/>
        <c:lblOffset val="100"/>
        <c:noMultiLvlLbl val="0"/>
      </c:catAx>
      <c:valAx>
        <c:axId val="168983168"/>
        <c:scaling>
          <c:orientation val="minMax"/>
        </c:scaling>
        <c:delete val="0"/>
        <c:axPos val="l"/>
        <c:majorGridlines/>
        <c:numFmt formatCode="0.00" sourceLinked="1"/>
        <c:majorTickMark val="out"/>
        <c:minorTickMark val="none"/>
        <c:tickLblPos val="nextTo"/>
        <c:crossAx val="1689816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169058688"/>
        <c:axId val="169060224"/>
      </c:barChart>
      <c:catAx>
        <c:axId val="169058688"/>
        <c:scaling>
          <c:orientation val="minMax"/>
        </c:scaling>
        <c:delete val="0"/>
        <c:axPos val="b"/>
        <c:majorTickMark val="out"/>
        <c:minorTickMark val="none"/>
        <c:tickLblPos val="nextTo"/>
        <c:crossAx val="169060224"/>
        <c:crosses val="autoZero"/>
        <c:auto val="1"/>
        <c:lblAlgn val="ctr"/>
        <c:lblOffset val="100"/>
        <c:noMultiLvlLbl val="0"/>
      </c:catAx>
      <c:valAx>
        <c:axId val="169060224"/>
        <c:scaling>
          <c:orientation val="minMax"/>
        </c:scaling>
        <c:delete val="0"/>
        <c:axPos val="l"/>
        <c:majorGridlines/>
        <c:numFmt formatCode="0.00" sourceLinked="1"/>
        <c:majorTickMark val="out"/>
        <c:minorTickMark val="none"/>
        <c:tickLblPos val="nextTo"/>
        <c:crossAx val="1690586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169189760"/>
        <c:axId val="169191296"/>
      </c:barChart>
      <c:catAx>
        <c:axId val="169189760"/>
        <c:scaling>
          <c:orientation val="minMax"/>
        </c:scaling>
        <c:delete val="0"/>
        <c:axPos val="b"/>
        <c:majorTickMark val="out"/>
        <c:minorTickMark val="none"/>
        <c:tickLblPos val="nextTo"/>
        <c:crossAx val="169191296"/>
        <c:crosses val="autoZero"/>
        <c:auto val="1"/>
        <c:lblAlgn val="ctr"/>
        <c:lblOffset val="100"/>
        <c:noMultiLvlLbl val="0"/>
      </c:catAx>
      <c:valAx>
        <c:axId val="169191296"/>
        <c:scaling>
          <c:orientation val="minMax"/>
        </c:scaling>
        <c:delete val="0"/>
        <c:axPos val="l"/>
        <c:majorGridlines/>
        <c:numFmt formatCode="0.00" sourceLinked="1"/>
        <c:majorTickMark val="out"/>
        <c:minorTickMark val="none"/>
        <c:tickLblPos val="nextTo"/>
        <c:crossAx val="169189760"/>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83811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Nov.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10</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11</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12</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13</a:t>
            </a:fld>
            <a:endParaRPr lang="en-US"/>
          </a:p>
        </p:txBody>
      </p:sp>
    </p:spTree>
    <p:extLst>
      <p:ext uri="{BB962C8B-B14F-4D97-AF65-F5344CB8AC3E}">
        <p14:creationId xmlns:p14="http://schemas.microsoft.com/office/powerpoint/2010/main" val="4235432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14</a:t>
            </a:fld>
            <a:endParaRPr lang="en-US"/>
          </a:p>
        </p:txBody>
      </p:sp>
    </p:spTree>
    <p:extLst>
      <p:ext uri="{BB962C8B-B14F-4D97-AF65-F5344CB8AC3E}">
        <p14:creationId xmlns:p14="http://schemas.microsoft.com/office/powerpoint/2010/main" val="317719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15</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17</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18</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19</a:t>
            </a:fld>
            <a:endParaRPr lang="en-US"/>
          </a:p>
        </p:txBody>
      </p:sp>
    </p:spTree>
    <p:extLst>
      <p:ext uri="{BB962C8B-B14F-4D97-AF65-F5344CB8AC3E}">
        <p14:creationId xmlns:p14="http://schemas.microsoft.com/office/powerpoint/2010/main" val="387633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20</a:t>
            </a:fld>
            <a:endParaRPr lang="en-US"/>
          </a:p>
        </p:txBody>
      </p:sp>
    </p:spTree>
    <p:extLst>
      <p:ext uri="{BB962C8B-B14F-4D97-AF65-F5344CB8AC3E}">
        <p14:creationId xmlns:p14="http://schemas.microsoft.com/office/powerpoint/2010/main" val="2673962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21</a:t>
            </a:fld>
            <a:endParaRPr lang="en-US"/>
          </a:p>
        </p:txBody>
      </p:sp>
    </p:spTree>
    <p:extLst>
      <p:ext uri="{BB962C8B-B14F-4D97-AF65-F5344CB8AC3E}">
        <p14:creationId xmlns:p14="http://schemas.microsoft.com/office/powerpoint/2010/main" val="328082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22</a:t>
            </a:fld>
            <a:endParaRPr lang="en-US"/>
          </a:p>
        </p:txBody>
      </p:sp>
    </p:spTree>
    <p:extLst>
      <p:ext uri="{BB962C8B-B14F-4D97-AF65-F5344CB8AC3E}">
        <p14:creationId xmlns:p14="http://schemas.microsoft.com/office/powerpoint/2010/main" val="3996093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23</a:t>
            </a:fld>
            <a:endParaRPr lang="en-US"/>
          </a:p>
        </p:txBody>
      </p:sp>
    </p:spTree>
    <p:extLst>
      <p:ext uri="{BB962C8B-B14F-4D97-AF65-F5344CB8AC3E}">
        <p14:creationId xmlns:p14="http://schemas.microsoft.com/office/powerpoint/2010/main" val="197003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24</a:t>
            </a:fld>
            <a:endParaRPr lang="en-US"/>
          </a:p>
        </p:txBody>
      </p:sp>
    </p:spTree>
    <p:extLst>
      <p:ext uri="{BB962C8B-B14F-4D97-AF65-F5344CB8AC3E}">
        <p14:creationId xmlns:p14="http://schemas.microsoft.com/office/powerpoint/2010/main" val="99639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4</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5</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6</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9</a:t>
            </a:fld>
            <a:endParaRPr lang="en-US"/>
          </a:p>
        </p:txBody>
      </p:sp>
    </p:spTree>
    <p:extLst>
      <p:ext uri="{BB962C8B-B14F-4D97-AF65-F5344CB8AC3E}">
        <p14:creationId xmlns:p14="http://schemas.microsoft.com/office/powerpoint/2010/main" val="298718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Rapids Scan Procedure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95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802.11-12/1260</a:t>
            </a:r>
            <a:r>
              <a:rPr lang="en-US" sz="1800" b="1" dirty="0" smtClean="0">
                <a:effectLst/>
              </a:rPr>
              <a:t>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Rapid Scanning Procedure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2012-11-01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402788001"/>
              </p:ext>
            </p:extLst>
          </p:nvPr>
        </p:nvGraphicFramePr>
        <p:xfrm>
          <a:off x="514350" y="2419350"/>
          <a:ext cx="8077200" cy="3095625"/>
        </p:xfrm>
        <a:graphic>
          <a:graphicData uri="http://schemas.openxmlformats.org/presentationml/2006/ole">
            <mc:AlternateContent xmlns:mc="http://schemas.openxmlformats.org/markup-compatibility/2006">
              <mc:Choice xmlns:v="urn:schemas-microsoft-com:vml" Requires="v">
                <p:oleObj spid="_x0000_s30800" name="Document" r:id="rId4" imgW="8796258" imgH="3364812" progId="Word.Document.8">
                  <p:embed/>
                </p:oleObj>
              </mc:Choice>
              <mc:Fallback>
                <p:oleObj name="Document" r:id="rId4" imgW="8796258" imgH="3364812" progId="Word.Document.8">
                  <p:embed/>
                  <p:pic>
                    <p:nvPicPr>
                      <p:cNvPr id="0" name="Picture 25"/>
                      <p:cNvPicPr>
                        <a:picLocks noChangeAspect="1" noChangeArrowheads="1"/>
                      </p:cNvPicPr>
                      <p:nvPr/>
                    </p:nvPicPr>
                    <p:blipFill>
                      <a:blip r:embed="rId5"/>
                      <a:srcRect/>
                      <a:stretch>
                        <a:fillRect/>
                      </a:stretch>
                    </p:blipFill>
                    <p:spPr bwMode="auto">
                      <a:xfrm>
                        <a:off x="514350" y="2419350"/>
                        <a:ext cx="8077200" cy="30956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only non FILS capable APs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10</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4043794" y="3472982"/>
            <a:ext cx="124828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Non related</a:t>
            </a:r>
          </a:p>
          <a:p>
            <a:pPr algn="ctr" eaLnBrk="0" hangingPunct="0"/>
            <a:r>
              <a:rPr lang="en-US" sz="1100" dirty="0" smtClean="0">
                <a:latin typeface="Neo Sans Intel" pitchFamily="34" charset="0"/>
                <a:cs typeface="Arial" pitchFamily="34" charset="0"/>
              </a:rPr>
              <a:t>MPDU</a:t>
            </a:r>
          </a:p>
        </p:txBody>
      </p:sp>
      <p:cxnSp>
        <p:nvCxnSpPr>
          <p:cNvPr id="60" name="Straight Connector 59"/>
          <p:cNvCxnSpPr/>
          <p:nvPr/>
        </p:nvCxnSpPr>
        <p:spPr>
          <a:xfrm flipH="1">
            <a:off x="2978444" y="2994589"/>
            <a:ext cx="9381" cy="137018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1" y="2994589"/>
            <a:ext cx="1" cy="136933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flipV="1">
            <a:off x="2987824"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17356"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411760" y="4133940"/>
            <a:ext cx="511918" cy="230832"/>
          </a:xfrm>
          <a:prstGeom prst="rect">
            <a:avLst/>
          </a:prstGeom>
          <a:noFill/>
          <a:ln>
            <a:noFill/>
          </a:ln>
        </p:spPr>
        <p:txBody>
          <a:bodyPr wrap="square" rtlCol="0">
            <a:spAutoFit/>
          </a:bodyPr>
          <a:lstStyle/>
          <a:p>
            <a:r>
              <a:rPr lang="en-US" sz="900" dirty="0" smtClean="0"/>
              <a:t>DIFS</a:t>
            </a:r>
            <a:endParaRPr lang="en-US" sz="900" dirty="0"/>
          </a:p>
        </p:txBody>
      </p: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bwMode="auto">
          <a:xfrm>
            <a:off x="2978444" y="3472982"/>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67" name="Group 66"/>
          <p:cNvGrpSpPr/>
          <p:nvPr/>
        </p:nvGrpSpPr>
        <p:grpSpPr>
          <a:xfrm>
            <a:off x="6804248" y="4221088"/>
            <a:ext cx="1811800" cy="376140"/>
            <a:chOff x="6457150" y="5371871"/>
            <a:chExt cx="1811800" cy="376140"/>
          </a:xfrm>
        </p:grpSpPr>
        <p:sp>
          <p:nvSpPr>
            <p:cNvPr id="71" name="Rectangle 7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2" name="Rectangle 7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5" name="Rectangle 7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8" name="Rectangle 87"/>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321069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no AP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11</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2" y="2994589"/>
            <a:ext cx="1" cy="10972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30" name="Group 29"/>
          <p:cNvGrpSpPr/>
          <p:nvPr/>
        </p:nvGrpSpPr>
        <p:grpSpPr>
          <a:xfrm>
            <a:off x="6804248" y="4149080"/>
            <a:ext cx="1811800" cy="376140"/>
            <a:chOff x="6457150" y="5371871"/>
            <a:chExt cx="1811800" cy="376140"/>
          </a:xfrm>
        </p:grpSpPr>
        <p:sp>
          <p:nvSpPr>
            <p:cNvPr id="31" name="Rectangle 3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32" name="Rectangle 3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33" name="Rectangle 32"/>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34" name="Rectangle 33"/>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981184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Summary</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Benefits of using Probe Request/Response for Rapid Scanning:</a:t>
            </a:r>
          </a:p>
          <a:p>
            <a:pPr lvl="1"/>
            <a:r>
              <a:rPr lang="en-US" sz="1600" dirty="0" smtClean="0"/>
              <a:t>Reuse of existing resources and procedures (management message, ACK procedure).</a:t>
            </a:r>
          </a:p>
          <a:p>
            <a:pPr lvl="1"/>
            <a:r>
              <a:rPr lang="en-US" sz="1600" dirty="0" smtClean="0"/>
              <a:t>Fast separation between regular and FILS capable (~1/10-1/20 of current duration).</a:t>
            </a:r>
          </a:p>
          <a:p>
            <a:pPr lvl="1"/>
            <a:r>
              <a:rPr lang="en-US" sz="1600" dirty="0" smtClean="0"/>
              <a:t>Power efficient procedure enables more frequent polling supporting the faster automatic discovery.</a:t>
            </a:r>
          </a:p>
          <a:p>
            <a:pPr lvl="1"/>
            <a:endParaRPr lang="en-US" sz="16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12</a:t>
            </a:fld>
            <a:endParaRPr lang="en-US" dirty="0"/>
          </a:p>
        </p:txBody>
      </p:sp>
    </p:spTree>
    <p:extLst>
      <p:ext uri="{BB962C8B-B14F-4D97-AF65-F5344CB8AC3E}">
        <p14:creationId xmlns:p14="http://schemas.microsoft.com/office/powerpoint/2010/main" val="2080046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13</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reduces the FILS capable AP presence discovery duration. The procedure will enable the STA to identify FILS capable AP coverage within SIFS plus ACK message delay post request by STA by using decoding an ACK message or using CCA in case of a collision.</a:t>
            </a:r>
          </a:p>
          <a:p>
            <a:pPr marL="0">
              <a:spcBef>
                <a:spcPts val="0"/>
              </a:spcBef>
              <a:buNone/>
            </a:pPr>
            <a:endParaRPr lang="en-US" sz="1800" b="0" dirty="0" smtClean="0"/>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14</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15</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2855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ular Callout 105"/>
          <p:cNvSpPr/>
          <p:nvPr/>
        </p:nvSpPr>
        <p:spPr bwMode="auto">
          <a:xfrm>
            <a:off x="3563888" y="1412776"/>
            <a:ext cx="2121690" cy="538640"/>
          </a:xfrm>
          <a:prstGeom prst="wedgeRoundRectCallout">
            <a:avLst>
              <a:gd name="adj1" fmla="val -122133"/>
              <a:gd name="adj2" fmla="val 1519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0" i="0" u="sng" strike="noStrike" cap="none" normalizeH="0" baseline="0" dirty="0" smtClean="0">
                <a:ln>
                  <a:noFill/>
                </a:ln>
                <a:solidFill>
                  <a:schemeClr val="tx1"/>
                </a:solidFill>
                <a:effectLst/>
                <a:latin typeface="Times New Roman" pitchFamily="18" charset="0"/>
              </a:rPr>
              <a:t>~80usec</a:t>
            </a:r>
          </a:p>
        </p:txBody>
      </p:sp>
      <p:sp>
        <p:nvSpPr>
          <p:cNvPr id="2" name="Title 1"/>
          <p:cNvSpPr>
            <a:spLocks noGrp="1"/>
          </p:cNvSpPr>
          <p:nvPr>
            <p:ph type="title"/>
          </p:nvPr>
        </p:nvSpPr>
        <p:spPr>
          <a:xfrm>
            <a:off x="685800" y="685800"/>
            <a:ext cx="8278688" cy="582960"/>
          </a:xfrm>
        </p:spPr>
        <p:txBody>
          <a:bodyPr/>
          <a:lstStyle/>
          <a:p>
            <a:r>
              <a:rPr lang="en-US" dirty="0" smtClean="0"/>
              <a:t>Suggested Improvement – </a:t>
            </a:r>
            <a:r>
              <a:rPr lang="en-US" sz="2000" dirty="0" smtClean="0"/>
              <a:t>in case of no AP</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16</a:t>
            </a:fld>
            <a:endParaRPr lang="en-US"/>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grpSp>
        <p:nvGrpSpPr>
          <p:cNvPr id="45" name="Group 44"/>
          <p:cNvGrpSpPr/>
          <p:nvPr/>
        </p:nvGrpSpPr>
        <p:grpSpPr>
          <a:xfrm>
            <a:off x="2403755" y="2814331"/>
            <a:ext cx="324054" cy="614669"/>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89" name="Straight Connector 88"/>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nvGrpSpPr>
          <p:cNvPr id="56" name="Group 55"/>
          <p:cNvGrpSpPr/>
          <p:nvPr/>
        </p:nvGrpSpPr>
        <p:grpSpPr>
          <a:xfrm>
            <a:off x="2139883" y="314096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nvGrpSpPr>
          <p:cNvPr id="7" name="Group 6"/>
          <p:cNvGrpSpPr/>
          <p:nvPr/>
        </p:nvGrpSpPr>
        <p:grpSpPr>
          <a:xfrm>
            <a:off x="6948264" y="5517232"/>
            <a:ext cx="2314950" cy="980698"/>
            <a:chOff x="5609850" y="5166702"/>
            <a:chExt cx="2314950" cy="980698"/>
          </a:xfrm>
        </p:grpSpPr>
        <p:sp>
          <p:nvSpPr>
            <p:cNvPr id="66" name="Rectangle 65"/>
            <p:cNvSpPr/>
            <p:nvPr/>
          </p:nvSpPr>
          <p:spPr bwMode="auto">
            <a:xfrm>
              <a:off x="5613027" y="5166702"/>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5166702"/>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64259"/>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74085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95040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12" name="Rounded Rectangle 11"/>
          <p:cNvSpPr/>
          <p:nvPr/>
        </p:nvSpPr>
        <p:spPr bwMode="auto">
          <a:xfrm>
            <a:off x="1403649" y="2020292"/>
            <a:ext cx="172819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5" name="TextBox 14"/>
          <p:cNvSpPr txBox="1"/>
          <p:nvPr/>
        </p:nvSpPr>
        <p:spPr>
          <a:xfrm>
            <a:off x="1952216" y="2020292"/>
            <a:ext cx="963600" cy="276999"/>
          </a:xfrm>
          <a:prstGeom prst="rect">
            <a:avLst/>
          </a:prstGeom>
          <a:noFill/>
        </p:spPr>
        <p:txBody>
          <a:bodyPr wrap="square" rtlCol="0">
            <a:spAutoFit/>
          </a:bodyPr>
          <a:lstStyle/>
          <a:p>
            <a:r>
              <a:rPr lang="en-US" b="1" dirty="0" smtClean="0"/>
              <a:t>~230usec</a:t>
            </a:r>
            <a:endParaRPr lang="en-US" b="1" dirty="0"/>
          </a:p>
        </p:txBody>
      </p:sp>
      <p:sp>
        <p:nvSpPr>
          <p:cNvPr id="113" name="Rectangle 112"/>
          <p:cNvSpPr/>
          <p:nvPr/>
        </p:nvSpPr>
        <p:spPr bwMode="auto">
          <a:xfrm>
            <a:off x="1668032" y="4105898"/>
            <a:ext cx="178329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Req</a:t>
            </a:r>
          </a:p>
        </p:txBody>
      </p:sp>
      <p:cxnSp>
        <p:nvCxnSpPr>
          <p:cNvPr id="147" name="Straight Connector 146"/>
          <p:cNvCxnSpPr/>
          <p:nvPr/>
        </p:nvCxnSpPr>
        <p:spPr>
          <a:xfrm>
            <a:off x="3453164" y="4398446"/>
            <a:ext cx="1022" cy="9747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98635" y="4398446"/>
            <a:ext cx="0" cy="4873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79512" y="4186534"/>
            <a:ext cx="8359953" cy="330513"/>
            <a:chOff x="123825" y="1944990"/>
            <a:chExt cx="7623810" cy="398160"/>
          </a:xfrm>
        </p:grpSpPr>
        <p:cxnSp>
          <p:nvCxnSpPr>
            <p:cNvPr id="145" name="Straight Connector 14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6" name="Rectangle 14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Active Scan</a:t>
              </a:r>
            </a:p>
          </p:txBody>
        </p:sp>
      </p:grpSp>
      <p:cxnSp>
        <p:nvCxnSpPr>
          <p:cNvPr id="119" name="Straight Arrow Connector 118"/>
          <p:cNvCxnSpPr/>
          <p:nvPr/>
        </p:nvCxnSpPr>
        <p:spPr bwMode="auto">
          <a:xfrm flipV="1">
            <a:off x="377987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0" name="Straight Arrow Connector 119"/>
          <p:cNvCxnSpPr/>
          <p:nvPr/>
        </p:nvCxnSpPr>
        <p:spPr bwMode="auto">
          <a:xfrm flipH="1" flipV="1">
            <a:off x="327585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1" name="TextBox 120"/>
          <p:cNvSpPr txBox="1"/>
          <p:nvPr/>
        </p:nvSpPr>
        <p:spPr>
          <a:xfrm>
            <a:off x="3444025" y="4578334"/>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25" name="Rectangle 124"/>
          <p:cNvSpPr/>
          <p:nvPr/>
        </p:nvSpPr>
        <p:spPr bwMode="auto">
          <a:xfrm>
            <a:off x="3794827" y="4083803"/>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35" name="Straight Arrow Connector 134"/>
          <p:cNvCxnSpPr/>
          <p:nvPr/>
        </p:nvCxnSpPr>
        <p:spPr bwMode="auto">
          <a:xfrm>
            <a:off x="3442948" y="5158261"/>
            <a:ext cx="4485261"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36" name="Straight Connector 135"/>
          <p:cNvCxnSpPr/>
          <p:nvPr/>
        </p:nvCxnSpPr>
        <p:spPr>
          <a:xfrm>
            <a:off x="7928209" y="443431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3498666" y="4953074"/>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sp>
        <p:nvSpPr>
          <p:cNvPr id="160" name="Rounded Rectangle 159"/>
          <p:cNvSpPr/>
          <p:nvPr/>
        </p:nvSpPr>
        <p:spPr bwMode="auto">
          <a:xfrm>
            <a:off x="1403648" y="3777989"/>
            <a:ext cx="676875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61" name="TextBox 160"/>
          <p:cNvSpPr txBox="1"/>
          <p:nvPr/>
        </p:nvSpPr>
        <p:spPr>
          <a:xfrm>
            <a:off x="4103598" y="3777989"/>
            <a:ext cx="963600" cy="276999"/>
          </a:xfrm>
          <a:prstGeom prst="rect">
            <a:avLst/>
          </a:prstGeom>
          <a:noFill/>
        </p:spPr>
        <p:txBody>
          <a:bodyPr wrap="square" rtlCol="0">
            <a:spAutoFit/>
          </a:bodyPr>
          <a:lstStyle/>
          <a:p>
            <a:r>
              <a:rPr lang="en-US" b="1" dirty="0" smtClean="0"/>
              <a:t>~5.350msec</a:t>
            </a:r>
            <a:endParaRPr lang="en-US" b="1" dirty="0"/>
          </a:p>
        </p:txBody>
      </p:sp>
      <p:sp>
        <p:nvSpPr>
          <p:cNvPr id="162" name="Rounded Rectangular Callout 161"/>
          <p:cNvSpPr/>
          <p:nvPr/>
        </p:nvSpPr>
        <p:spPr bwMode="auto">
          <a:xfrm>
            <a:off x="5364088" y="2942919"/>
            <a:ext cx="1736911" cy="538640"/>
          </a:xfrm>
          <a:prstGeom prst="wedgeRoundRectCallout">
            <a:avLst>
              <a:gd name="adj1" fmla="val -208016"/>
              <a:gd name="adj2" fmla="val 16606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waits </a:t>
            </a:r>
            <a:r>
              <a:rPr kumimoji="0" lang="en-US" sz="1050" b="0" i="0" u="sng" strike="noStrike" cap="none" normalizeH="0" baseline="0" dirty="0" smtClean="0">
                <a:ln>
                  <a:noFill/>
                </a:ln>
                <a:solidFill>
                  <a:schemeClr val="tx1"/>
                </a:solidFill>
                <a:effectLst/>
                <a:latin typeface="Times New Roman" pitchFamily="18" charset="0"/>
              </a:rPr>
              <a:t>5msec</a:t>
            </a:r>
            <a:r>
              <a:rPr kumimoji="0" lang="en-US" sz="1050" b="0" i="0" u="none" strike="noStrike" cap="none" normalizeH="0" baseline="0" dirty="0" smtClean="0">
                <a:ln>
                  <a:noFill/>
                </a:ln>
                <a:solidFill>
                  <a:schemeClr val="tx1"/>
                </a:solidFill>
                <a:effectLst/>
                <a:latin typeface="Times New Roman" pitchFamily="18" charset="0"/>
              </a:rPr>
              <a:t> for AP to response</a:t>
            </a:r>
            <a:r>
              <a:rPr kumimoji="0" lang="en-US" sz="1050" b="0" i="0" u="none" strike="noStrike" cap="none" normalizeH="0" dirty="0" smtClean="0">
                <a:ln>
                  <a:noFill/>
                </a:ln>
                <a:solidFill>
                  <a:schemeClr val="tx1"/>
                </a:solidFill>
                <a:effectLst/>
                <a:latin typeface="Times New Roman" pitchFamily="18" charset="0"/>
              </a:rPr>
              <a:t> than switch to next channel</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21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6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9036496" cy="582960"/>
          </a:xfrm>
        </p:spPr>
        <p:txBody>
          <a:bodyPr/>
          <a:lstStyle/>
          <a:p>
            <a:r>
              <a:rPr lang="en-US" dirty="0" smtClean="0"/>
              <a:t>Suggested Improvement – </a:t>
            </a:r>
            <a:r>
              <a:rPr lang="en-US" sz="2000" dirty="0" smtClean="0"/>
              <a:t>in case of only non 11ai capable APs </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17</a:t>
            </a:fld>
            <a:endParaRPr lang="en-US"/>
          </a:p>
        </p:txBody>
      </p:sp>
      <p:grpSp>
        <p:nvGrpSpPr>
          <p:cNvPr id="11" name="Group 10"/>
          <p:cNvGrpSpPr/>
          <p:nvPr/>
        </p:nvGrpSpPr>
        <p:grpSpPr>
          <a:xfrm>
            <a:off x="179512" y="1772816"/>
            <a:ext cx="8526308" cy="3968906"/>
            <a:chOff x="179512" y="1340768"/>
            <a:chExt cx="8526308" cy="3968906"/>
          </a:xfrm>
        </p:grpSpPr>
        <p:sp>
          <p:nvSpPr>
            <p:cNvPr id="106" name="Rounded Rectangular Callout 105"/>
            <p:cNvSpPr/>
            <p:nvPr/>
          </p:nvSpPr>
          <p:spPr bwMode="auto">
            <a:xfrm>
              <a:off x="3993316" y="1340768"/>
              <a:ext cx="2244396" cy="570283"/>
            </a:xfrm>
            <a:prstGeom prst="wedgeRoundRectCallout">
              <a:avLst>
                <a:gd name="adj1" fmla="val -153576"/>
                <a:gd name="adj2" fmla="val 15369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1" i="0" u="sng" strike="noStrike" cap="none" normalizeH="0" baseline="0" dirty="0" smtClean="0">
                  <a:ln>
                    <a:noFill/>
                  </a:ln>
                  <a:solidFill>
                    <a:schemeClr val="tx1"/>
                  </a:solidFill>
                  <a:effectLst/>
                </a:rPr>
                <a:t>80</a:t>
              </a:r>
              <a:r>
                <a:rPr lang="en-US" sz="1050" b="1" u="sng" dirty="0" smtClean="0"/>
                <a:t>usec</a:t>
              </a:r>
              <a:r>
                <a:rPr lang="en-US" sz="1050" dirty="0" smtClean="0"/>
                <a:t> with minimal </a:t>
              </a:r>
              <a:r>
                <a:rPr kumimoji="0" lang="en-US" sz="1050" b="0" i="0" u="none" strike="noStrike" cap="none" normalizeH="0" baseline="0" dirty="0" smtClean="0">
                  <a:ln>
                    <a:noFill/>
                  </a:ln>
                  <a:solidFill>
                    <a:schemeClr val="tx1"/>
                  </a:solidFill>
                  <a:effectLst/>
                  <a:latin typeface="Times New Roman" pitchFamily="18" charset="0"/>
                </a:rPr>
                <a:t>impact on medium</a:t>
              </a:r>
            </a:p>
          </p:txBody>
        </p:sp>
        <p:sp>
          <p:nvSpPr>
            <p:cNvPr id="43" name="Rectangle 42"/>
            <p:cNvSpPr/>
            <p:nvPr/>
          </p:nvSpPr>
          <p:spPr bwMode="auto">
            <a:xfrm>
              <a:off x="1444755" y="2497149"/>
              <a:ext cx="246925"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RSR</a:t>
              </a:r>
            </a:p>
          </p:txBody>
        </p:sp>
        <p:grpSp>
          <p:nvGrpSpPr>
            <p:cNvPr id="44" name="Group 43"/>
            <p:cNvGrpSpPr/>
            <p:nvPr/>
          </p:nvGrpSpPr>
          <p:grpSpPr>
            <a:xfrm>
              <a:off x="1718561" y="2814331"/>
              <a:ext cx="324054" cy="614669"/>
              <a:chOff x="2429996" y="2200275"/>
              <a:chExt cx="360060" cy="1981200"/>
            </a:xfrm>
          </p:grpSpPr>
          <p:cxnSp>
            <p:nvCxnSpPr>
              <p:cNvPr id="47" name="Straight Connector 4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50" name="Straight Connector 49"/>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1" name="Rectangle 50"/>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cxnSp>
          <p:nvCxnSpPr>
            <p:cNvPr id="57" name="Straight Arrow Connector 56"/>
            <p:cNvCxnSpPr/>
            <p:nvPr/>
          </p:nvCxnSpPr>
          <p:spPr bwMode="auto">
            <a:xfrm flipV="1">
              <a:off x="2054764"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0" name="Straight Arrow Connector 59"/>
            <p:cNvCxnSpPr/>
            <p:nvPr/>
          </p:nvCxnSpPr>
          <p:spPr bwMode="auto">
            <a:xfrm flipH="1" flipV="1">
              <a:off x="1454689"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1" name="TextBox 60"/>
            <p:cNvSpPr txBox="1"/>
            <p:nvPr/>
          </p:nvSpPr>
          <p:spPr>
            <a:xfrm>
              <a:off x="1720255" y="3212976"/>
              <a:ext cx="788774" cy="415498"/>
            </a:xfrm>
            <a:prstGeom prst="rect">
              <a:avLst/>
            </a:prstGeom>
            <a:noFill/>
            <a:ln>
              <a:noFill/>
            </a:ln>
          </p:spPr>
          <p:txBody>
            <a:bodyPr wrap="square" rtlCol="0">
              <a:spAutoFit/>
            </a:bodyPr>
            <a:lstStyle/>
            <a:p>
              <a:r>
                <a:rPr lang="en-US" sz="1050" b="1" dirty="0" smtClean="0"/>
                <a:t>G1</a:t>
              </a:r>
            </a:p>
            <a:p>
              <a:r>
                <a:rPr lang="en-US" sz="1050" b="1" dirty="0" smtClean="0"/>
                <a:t>10usec</a:t>
              </a:r>
              <a:endParaRPr lang="en-US" sz="1050" b="1" dirty="0"/>
            </a:p>
          </p:txBody>
        </p:sp>
        <p:sp>
          <p:nvSpPr>
            <p:cNvPr id="62" name="TextBox 61"/>
            <p:cNvSpPr txBox="1"/>
            <p:nvPr/>
          </p:nvSpPr>
          <p:spPr>
            <a:xfrm>
              <a:off x="1578697" y="2143889"/>
              <a:ext cx="963600" cy="276999"/>
            </a:xfrm>
            <a:prstGeom prst="rect">
              <a:avLst/>
            </a:prstGeom>
            <a:noFill/>
          </p:spPr>
          <p:txBody>
            <a:bodyPr wrap="square" rtlCol="0">
              <a:spAutoFit/>
            </a:bodyPr>
            <a:lstStyle/>
            <a:p>
              <a:r>
                <a:rPr lang="en-US" b="1" dirty="0" smtClean="0"/>
                <a:t>~230usec</a:t>
              </a:r>
              <a:endParaRPr lang="en-US" b="1" dirty="0"/>
            </a:p>
          </p:txBody>
        </p:sp>
        <p:grpSp>
          <p:nvGrpSpPr>
            <p:cNvPr id="131" name="Group 86"/>
            <p:cNvGrpSpPr/>
            <p:nvPr/>
          </p:nvGrpSpPr>
          <p:grpSpPr>
            <a:xfrm>
              <a:off x="4661515" y="4366464"/>
              <a:ext cx="233374" cy="358680"/>
              <a:chOff x="2475874" y="2200275"/>
              <a:chExt cx="474360" cy="1981200"/>
            </a:xfrm>
          </p:grpSpPr>
          <p:cxnSp>
            <p:nvCxnSpPr>
              <p:cNvPr id="136" name="Straight Connector 135"/>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32" name="Straight Arrow Connector 131"/>
            <p:cNvCxnSpPr/>
            <p:nvPr/>
          </p:nvCxnSpPr>
          <p:spPr bwMode="auto">
            <a:xfrm flipV="1">
              <a:off x="4879970"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3" name="Straight Arrow Connector 132"/>
            <p:cNvCxnSpPr/>
            <p:nvPr/>
          </p:nvCxnSpPr>
          <p:spPr bwMode="auto">
            <a:xfrm flipH="1" flipV="1">
              <a:off x="4471004"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4" name="TextBox 133"/>
            <p:cNvSpPr txBox="1"/>
            <p:nvPr/>
          </p:nvSpPr>
          <p:spPr>
            <a:xfrm>
              <a:off x="4590972" y="440526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35" name="Rectangle 134"/>
            <p:cNvSpPr/>
            <p:nvPr/>
          </p:nvSpPr>
          <p:spPr bwMode="auto">
            <a:xfrm>
              <a:off x="4894296" y="3861048"/>
              <a:ext cx="267613"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68" name="Group 67"/>
            <p:cNvGrpSpPr/>
            <p:nvPr/>
          </p:nvGrpSpPr>
          <p:grpSpPr>
            <a:xfrm>
              <a:off x="7557939" y="4187753"/>
              <a:ext cx="233374" cy="848835"/>
              <a:chOff x="2475874" y="2200275"/>
              <a:chExt cx="474360" cy="1981200"/>
            </a:xfrm>
          </p:grpSpPr>
          <p:cxnSp>
            <p:nvCxnSpPr>
              <p:cNvPr id="129" name="Straight Connector 128"/>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161909" y="4203604"/>
              <a:ext cx="345472" cy="860702"/>
              <a:chOff x="2429996" y="2200275"/>
              <a:chExt cx="360060" cy="1981200"/>
            </a:xfrm>
          </p:grpSpPr>
          <p:cxnSp>
            <p:nvCxnSpPr>
              <p:cNvPr id="127" name="Straight Connector 12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54690" y="3861048"/>
              <a:ext cx="8424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25" name="Straight Connector 124"/>
            <p:cNvCxnSpPr/>
            <p:nvPr/>
          </p:nvCxnSpPr>
          <p:spPr>
            <a:xfrm flipH="1">
              <a:off x="2305541" y="4185216"/>
              <a:ext cx="1838" cy="11244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165465" y="467260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396167" y="427839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973304"/>
              <a:ext cx="8359953" cy="330513"/>
              <a:chOff x="123825" y="1944990"/>
              <a:chExt cx="7623810" cy="398160"/>
            </a:xfrm>
          </p:grpSpPr>
          <p:cxnSp>
            <p:nvCxnSpPr>
              <p:cNvPr id="123" name="Straight Connector 122"/>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4" name="Rectangle 123"/>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76" name="Straight Arrow Connector 75"/>
            <p:cNvCxnSpPr/>
            <p:nvPr/>
          </p:nvCxnSpPr>
          <p:spPr bwMode="auto">
            <a:xfrm flipV="1">
              <a:off x="263409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7" name="Straight Arrow Connector 76"/>
            <p:cNvCxnSpPr/>
            <p:nvPr/>
          </p:nvCxnSpPr>
          <p:spPr bwMode="auto">
            <a:xfrm flipH="1" flipV="1">
              <a:off x="213007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8" name="TextBox 77"/>
            <p:cNvSpPr txBox="1"/>
            <p:nvPr/>
          </p:nvSpPr>
          <p:spPr>
            <a:xfrm>
              <a:off x="2298240" y="445234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9" name="TextBox 78"/>
            <p:cNvSpPr txBox="1"/>
            <p:nvPr/>
          </p:nvSpPr>
          <p:spPr>
            <a:xfrm>
              <a:off x="8368749" y="426444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0" name="TextBox 79"/>
            <p:cNvSpPr txBox="1"/>
            <p:nvPr/>
          </p:nvSpPr>
          <p:spPr>
            <a:xfrm>
              <a:off x="8332193" y="4785516"/>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1" name="Rectangle 80"/>
            <p:cNvSpPr/>
            <p:nvPr/>
          </p:nvSpPr>
          <p:spPr bwMode="auto">
            <a:xfrm>
              <a:off x="3991122" y="3861048"/>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101" name="Rectangle 100"/>
            <p:cNvSpPr/>
            <p:nvPr/>
          </p:nvSpPr>
          <p:spPr bwMode="auto">
            <a:xfrm>
              <a:off x="2649043" y="3861048"/>
              <a:ext cx="134207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2" name="Rectangle 101"/>
            <p:cNvSpPr/>
            <p:nvPr/>
          </p:nvSpPr>
          <p:spPr bwMode="auto">
            <a:xfrm>
              <a:off x="6880934" y="3861048"/>
              <a:ext cx="675487"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103" name="Rectangle 102"/>
            <p:cNvSpPr/>
            <p:nvPr/>
          </p:nvSpPr>
          <p:spPr bwMode="auto">
            <a:xfrm>
              <a:off x="5507381" y="3861048"/>
              <a:ext cx="1373553"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04" name="Straight Arrow Connector 103"/>
            <p:cNvCxnSpPr/>
            <p:nvPr/>
          </p:nvCxnSpPr>
          <p:spPr bwMode="auto">
            <a:xfrm flipV="1">
              <a:off x="548843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7" name="Straight Arrow Connector 106"/>
            <p:cNvCxnSpPr/>
            <p:nvPr/>
          </p:nvCxnSpPr>
          <p:spPr bwMode="auto">
            <a:xfrm flipH="1" flipV="1">
              <a:off x="498441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8" name="TextBox 107"/>
            <p:cNvSpPr txBox="1"/>
            <p:nvPr/>
          </p:nvSpPr>
          <p:spPr>
            <a:xfrm>
              <a:off x="5152580" y="4816970"/>
              <a:ext cx="401044" cy="210776"/>
            </a:xfrm>
            <a:prstGeom prst="rect">
              <a:avLst/>
            </a:prstGeom>
            <a:noFill/>
            <a:ln>
              <a:noFill/>
            </a:ln>
          </p:spPr>
          <p:txBody>
            <a:bodyPr wrap="square" rtlCol="0">
              <a:spAutoFit/>
            </a:bodyPr>
            <a:lstStyle/>
            <a:p>
              <a:r>
                <a:rPr lang="en-US" sz="1050" b="1" dirty="0" smtClean="0"/>
                <a:t>G3</a:t>
              </a:r>
              <a:endParaRPr lang="en-US" sz="1050" b="1" dirty="0"/>
            </a:p>
          </p:txBody>
        </p:sp>
        <p:cxnSp>
          <p:nvCxnSpPr>
            <p:cNvPr id="109" name="Straight Arrow Connector 108"/>
            <p:cNvCxnSpPr/>
            <p:nvPr/>
          </p:nvCxnSpPr>
          <p:spPr bwMode="auto">
            <a:xfrm flipV="1">
              <a:off x="7758115"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0" name="Straight Arrow Connector 109"/>
            <p:cNvCxnSpPr/>
            <p:nvPr/>
          </p:nvCxnSpPr>
          <p:spPr bwMode="auto">
            <a:xfrm flipH="1" flipV="1">
              <a:off x="7349149"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1" name="TextBox 110"/>
            <p:cNvSpPr txBox="1"/>
            <p:nvPr/>
          </p:nvSpPr>
          <p:spPr>
            <a:xfrm>
              <a:off x="7496807" y="439989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12" name="Rectangle 111"/>
            <p:cNvSpPr/>
            <p:nvPr/>
          </p:nvSpPr>
          <p:spPr bwMode="auto">
            <a:xfrm>
              <a:off x="7790719" y="3861048"/>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3" name="Straight Arrow Connector 112"/>
            <p:cNvCxnSpPr/>
            <p:nvPr/>
          </p:nvCxnSpPr>
          <p:spPr bwMode="auto">
            <a:xfrm>
              <a:off x="2297163" y="501703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4" name="Straight Connector 113"/>
            <p:cNvCxnSpPr/>
            <p:nvPr/>
          </p:nvCxnSpPr>
          <p:spPr>
            <a:xfrm>
              <a:off x="3991122" y="422108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352881" y="481185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6" name="Straight Connector 115"/>
            <p:cNvCxnSpPr/>
            <p:nvPr/>
          </p:nvCxnSpPr>
          <p:spPr>
            <a:xfrm>
              <a:off x="8316416" y="4211126"/>
              <a:ext cx="0" cy="109854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bwMode="auto">
            <a:xfrm>
              <a:off x="2305541" y="5256134"/>
              <a:ext cx="6010875"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8" name="TextBox 117"/>
            <p:cNvSpPr txBox="1"/>
            <p:nvPr/>
          </p:nvSpPr>
          <p:spPr>
            <a:xfrm>
              <a:off x="3882352" y="5063453"/>
              <a:ext cx="2561856" cy="246221"/>
            </a:xfrm>
            <a:prstGeom prst="rect">
              <a:avLst/>
            </a:prstGeom>
            <a:noFill/>
            <a:ln>
              <a:noFill/>
            </a:ln>
          </p:spPr>
          <p:txBody>
            <a:bodyPr wrap="square" rtlCol="0">
              <a:spAutoFit/>
            </a:bodyPr>
            <a:lstStyle/>
            <a:p>
              <a:r>
                <a:rPr lang="en-US" sz="1000" b="1" dirty="0" smtClean="0"/>
                <a:t>Max_Probe_Response_Time = ~10msec</a:t>
              </a:r>
              <a:endParaRPr lang="en-US" sz="1000" b="1" dirty="0"/>
            </a:p>
          </p:txBody>
        </p:sp>
        <p:sp>
          <p:nvSpPr>
            <p:cNvPr id="138" name="Rounded Rectangular Callout 137"/>
            <p:cNvSpPr/>
            <p:nvPr/>
          </p:nvSpPr>
          <p:spPr bwMode="auto">
            <a:xfrm>
              <a:off x="4791494" y="2669785"/>
              <a:ext cx="1736911" cy="750939"/>
            </a:xfrm>
            <a:prstGeom prst="wedgeRoundRectCallout">
              <a:avLst>
                <a:gd name="adj1" fmla="val -206371"/>
                <a:gd name="adj2" fmla="val 1077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a:t>
              </a:r>
              <a:r>
                <a:rPr lang="en-US" sz="1050" dirty="0" smtClean="0"/>
                <a:t>takes up substantial medium resource.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Procedure</a:t>
              </a:r>
              <a:r>
                <a:rPr kumimoji="0" lang="en-US" sz="1050" b="0" i="0" u="none" strike="noStrike" cap="none" normalizeH="0" dirty="0" smtClean="0">
                  <a:ln>
                    <a:noFill/>
                  </a:ln>
                  <a:solidFill>
                    <a:schemeClr val="tx1"/>
                  </a:solidFill>
                  <a:effectLst/>
                  <a:latin typeface="Times New Roman" pitchFamily="18" charset="0"/>
                </a:rPr>
                <a:t> takes </a:t>
              </a:r>
              <a:r>
                <a:rPr kumimoji="0" lang="en-US" sz="1050" b="1" i="0" u="sng" strike="noStrike" cap="none" normalizeH="0" dirty="0" smtClean="0">
                  <a:ln>
                    <a:noFill/>
                  </a:ln>
                  <a:solidFill>
                    <a:schemeClr val="tx1"/>
                  </a:solidFill>
                  <a:effectLst/>
                  <a:latin typeface="Times New Roman" pitchFamily="18" charset="0"/>
                </a:rPr>
                <a:t>10msec</a:t>
              </a:r>
              <a:r>
                <a:rPr kumimoji="0" lang="en-US" sz="1050" b="0" i="0" u="none" strike="noStrike" cap="none" normalizeH="0" dirty="0" smtClean="0">
                  <a:ln>
                    <a:noFill/>
                  </a:ln>
                  <a:solidFill>
                    <a:schemeClr val="tx1"/>
                  </a:solidFill>
                  <a:effectLst/>
                  <a:latin typeface="Times New Roman" pitchFamily="18" charset="0"/>
                </a:rPr>
                <a:t> to identify no 11ai support.</a:t>
              </a:r>
              <a:endParaRPr kumimoji="0" lang="en-US" sz="105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28155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a:t>
            </a:r>
            <a:r>
              <a:rPr lang="en-US" dirty="0"/>
              <a:t>Improvement – </a:t>
            </a:r>
            <a:r>
              <a:rPr lang="en-US" dirty="0" smtClean="0"/>
              <a:t> </a:t>
            </a:r>
            <a:r>
              <a:rPr lang="en-US" sz="2000" dirty="0" smtClean="0"/>
              <a:t>mix of 11ai and non 11ai APs </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18</a:t>
            </a:fld>
            <a:endParaRPr lang="en-US"/>
          </a:p>
        </p:txBody>
      </p:sp>
      <p:grpSp>
        <p:nvGrpSpPr>
          <p:cNvPr id="3" name="Group 2"/>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a:t>~</a:t>
            </a:r>
            <a:r>
              <a:rPr lang="en-US" b="1" dirty="0" smtClean="0"/>
              <a:t>10msec</a:t>
            </a:r>
            <a:endParaRPr lang="en-US" b="1" dirty="0"/>
          </a:p>
        </p:txBody>
      </p:sp>
      <p:grpSp>
        <p:nvGrpSpPr>
          <p:cNvPr id="8" name="Group 7"/>
          <p:cNvGrpSpPr/>
          <p:nvPr/>
        </p:nvGrpSpPr>
        <p:grpSpPr>
          <a:xfrm>
            <a:off x="6990710" y="2565769"/>
            <a:ext cx="1005093" cy="431183"/>
            <a:chOff x="2329998" y="5805264"/>
            <a:chExt cx="1005093" cy="431183"/>
          </a:xfrm>
        </p:grpSpPr>
        <p:sp>
          <p:nvSpPr>
            <p:cNvPr id="5" name="TextBox 4"/>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3" name="TextBox 102"/>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07" name="Group 106"/>
          <p:cNvGrpSpPr/>
          <p:nvPr/>
        </p:nvGrpSpPr>
        <p:grpSpPr>
          <a:xfrm>
            <a:off x="6948264" y="3357857"/>
            <a:ext cx="1005093" cy="431183"/>
            <a:chOff x="2329998" y="5805264"/>
            <a:chExt cx="1005093" cy="431183"/>
          </a:xfrm>
        </p:grpSpPr>
        <p:sp>
          <p:nvSpPr>
            <p:cNvPr id="108" name="TextBox 107"/>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9" name="TextBox 108"/>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10" name="Group 109"/>
          <p:cNvGrpSpPr/>
          <p:nvPr/>
        </p:nvGrpSpPr>
        <p:grpSpPr>
          <a:xfrm>
            <a:off x="6948264" y="4077072"/>
            <a:ext cx="1005093" cy="431183"/>
            <a:chOff x="2329998" y="5805264"/>
            <a:chExt cx="1005093" cy="431183"/>
          </a:xfrm>
        </p:grpSpPr>
        <p:sp>
          <p:nvSpPr>
            <p:cNvPr id="111" name="TextBox 110"/>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12" name="TextBox 111"/>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spTree>
    <p:extLst>
      <p:ext uri="{BB962C8B-B14F-4D97-AF65-F5344CB8AC3E}">
        <p14:creationId xmlns:p14="http://schemas.microsoft.com/office/powerpoint/2010/main" val="25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4"/>
                                        </p:tgtEl>
                                      </p:cBhvr>
                                    </p:animEffect>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smtClean="0"/>
              <a:t>KPI comparison – Scan Time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19</a:t>
            </a:fld>
            <a:endParaRPr lang="en-US"/>
          </a:p>
        </p:txBody>
      </p:sp>
      <p:sp>
        <p:nvSpPr>
          <p:cNvPr id="29" name="Rectangle 28"/>
          <p:cNvSpPr/>
          <p:nvPr/>
        </p:nvSpPr>
        <p:spPr>
          <a:xfrm>
            <a:off x="0" y="5229200"/>
            <a:ext cx="9036496" cy="861774"/>
          </a:xfrm>
          <a:prstGeom prst="rect">
            <a:avLst/>
          </a:prstGeom>
        </p:spPr>
        <p:txBody>
          <a:bodyPr wrap="square" lIns="0" rIns="0">
            <a:spAutoFit/>
          </a:bodyPr>
          <a:lstStyle/>
          <a:p>
            <a:pPr marL="168275" lvl="1"/>
            <a:r>
              <a:rPr lang="en-US" sz="1600" b="1" dirty="0"/>
              <a:t>Active Scan Total time </a:t>
            </a:r>
            <a:r>
              <a:rPr lang="en-US" sz="1600" b="1" dirty="0" smtClean="0"/>
              <a:t>w/o Rapid Scan </a:t>
            </a:r>
            <a:r>
              <a:rPr lang="en-US" sz="1600" dirty="0" smtClean="0"/>
              <a:t>= </a:t>
            </a:r>
            <a:r>
              <a:rPr lang="en-US" sz="1600" dirty="0"/>
              <a:t>Number channels * </a:t>
            </a:r>
            <a:r>
              <a:rPr lang="en-US" sz="1600" dirty="0" smtClean="0"/>
              <a:t>(Probe </a:t>
            </a:r>
            <a:r>
              <a:rPr lang="en-US" sz="1600" dirty="0"/>
              <a:t>Req + Min_Probe_Response_Time) </a:t>
            </a:r>
            <a:endParaRPr lang="en-US" sz="1600" dirty="0" smtClean="0"/>
          </a:p>
          <a:p>
            <a:pPr lvl="1"/>
            <a:endParaRPr lang="en-US" sz="1800" dirty="0"/>
          </a:p>
          <a:p>
            <a:pPr marL="168275" lvl="1"/>
            <a:r>
              <a:rPr lang="en-US" sz="1600" b="1" dirty="0"/>
              <a:t>Active Scan Total time w</a:t>
            </a:r>
            <a:r>
              <a:rPr lang="en-US" sz="1600" b="1" dirty="0" smtClean="0"/>
              <a:t>/ </a:t>
            </a:r>
            <a:r>
              <a:rPr lang="en-US" sz="1600" b="1" dirty="0"/>
              <a:t>Rapid Scan</a:t>
            </a:r>
            <a:r>
              <a:rPr lang="en-US" sz="1600" b="1" dirty="0" smtClean="0"/>
              <a:t> =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3152431391"/>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250usec.</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Scanning mechanism to reduce the delay on unused channels during the AP discovery phase.</a:t>
            </a:r>
          </a:p>
          <a:p>
            <a:pPr marL="0" indent="0">
              <a:buFontTx/>
              <a:buNone/>
            </a:pPr>
            <a:r>
              <a:rPr lang="en-US" dirty="0" smtClean="0"/>
              <a:t>This presentation will focus on comparing the enhancement  of Rapid Scan to Active Scan compared to the current status of only using Active Scan.</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Time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20</a:t>
            </a:fld>
            <a:endParaRPr lang="en-US"/>
          </a:p>
        </p:txBody>
      </p:sp>
      <p:sp>
        <p:nvSpPr>
          <p:cNvPr id="9" name="Rounded Rectangle 8"/>
          <p:cNvSpPr/>
          <p:nvPr/>
        </p:nvSpPr>
        <p:spPr bwMode="auto">
          <a:xfrm>
            <a:off x="467544" y="5373216"/>
            <a:ext cx="856895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lvl="1" algn="ctr"/>
            <a:r>
              <a:rPr lang="en-US" sz="1800" dirty="0"/>
              <a:t>Full scan Korea = </a:t>
            </a:r>
            <a:r>
              <a:rPr lang="en-US" sz="1800" dirty="0" smtClean="0"/>
              <a:t>9msec </a:t>
            </a:r>
            <a:r>
              <a:rPr lang="en-US" sz="1800" dirty="0"/>
              <a:t>full </a:t>
            </a:r>
            <a:r>
              <a:rPr lang="en-US" sz="1800" dirty="0" smtClean="0"/>
              <a:t>scan w/ Rapid </a:t>
            </a:r>
            <a:r>
              <a:rPr lang="en-US" sz="1800" dirty="0"/>
              <a:t>Scan vs. </a:t>
            </a:r>
            <a:r>
              <a:rPr lang="en-US" sz="1800" dirty="0" smtClean="0"/>
              <a:t>194.4msec w/o Rapid Scan.</a:t>
            </a:r>
          </a:p>
          <a:p>
            <a:pPr marL="0" lvl="1" algn="ctr"/>
            <a:r>
              <a:rPr lang="en-US" sz="1800" dirty="0"/>
              <a:t>Full scan Japan = </a:t>
            </a:r>
            <a:r>
              <a:rPr lang="en-US" sz="1800" dirty="0" smtClean="0"/>
              <a:t>5.75msec </a:t>
            </a:r>
            <a:r>
              <a:rPr lang="en-US" sz="1800" dirty="0"/>
              <a:t>full </a:t>
            </a:r>
            <a:r>
              <a:rPr lang="en-US" sz="1800" dirty="0" smtClean="0"/>
              <a:t>scan w/ Rapid </a:t>
            </a:r>
            <a:r>
              <a:rPr lang="en-US" sz="1800" dirty="0"/>
              <a:t>Scan vs. </a:t>
            </a:r>
            <a:r>
              <a:rPr lang="en-US" sz="1800" dirty="0" smtClean="0"/>
              <a:t>124.2msec </a:t>
            </a:r>
            <a:r>
              <a:rPr lang="en-US" sz="1800" dirty="0"/>
              <a:t>w/o Rapid Scan.</a:t>
            </a:r>
          </a:p>
          <a:p>
            <a:pPr marL="0" lvl="1" algn="ctr"/>
            <a:endParaRPr lang="en-US" sz="1800" dirty="0"/>
          </a:p>
          <a:p>
            <a:pPr lvl="1" algn="ct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2675900144"/>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250usec.</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48482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Scan PWR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21</a:t>
            </a:fld>
            <a:endParaRPr lang="en-US"/>
          </a:p>
        </p:txBody>
      </p:sp>
      <p:sp>
        <p:nvSpPr>
          <p:cNvPr id="29" name="Rectangle 28"/>
          <p:cNvSpPr/>
          <p:nvPr/>
        </p:nvSpPr>
        <p:spPr>
          <a:xfrm>
            <a:off x="107504" y="5478323"/>
            <a:ext cx="8928992" cy="830997"/>
          </a:xfrm>
          <a:prstGeom prst="rect">
            <a:avLst/>
          </a:prstGeom>
        </p:spPr>
        <p:txBody>
          <a:bodyPr wrap="square" lIns="0" rIns="0">
            <a:spAutoFit/>
          </a:bodyPr>
          <a:lstStyle/>
          <a:p>
            <a:pPr marL="120650" lvl="1"/>
            <a:r>
              <a:rPr lang="en-US" sz="1600" b="1" dirty="0"/>
              <a:t>Active Scan </a:t>
            </a:r>
            <a:r>
              <a:rPr lang="en-US" sz="1600" b="1" dirty="0" smtClean="0"/>
              <a:t>PWR w/o Rapid Scan </a:t>
            </a:r>
            <a:r>
              <a:rPr lang="en-US" sz="1600" dirty="0" smtClean="0"/>
              <a:t>= </a:t>
            </a:r>
            <a:r>
              <a:rPr lang="en-US" sz="1600" dirty="0"/>
              <a:t>Number channels * (Probe Req + Min_Probe_Response_Time</a:t>
            </a:r>
            <a:r>
              <a:rPr lang="en-US" sz="1600" dirty="0" smtClean="0"/>
              <a:t>)</a:t>
            </a:r>
          </a:p>
          <a:p>
            <a:pPr marL="120650" lvl="1"/>
            <a:endParaRPr lang="en-US" sz="1600" b="1" dirty="0"/>
          </a:p>
          <a:p>
            <a:pPr marL="120650" lvl="1"/>
            <a:r>
              <a:rPr lang="en-US" sz="1600" b="1" dirty="0"/>
              <a:t>Active Scan PWR w</a:t>
            </a:r>
            <a:r>
              <a:rPr lang="en-US" sz="1600" b="1" dirty="0" smtClean="0"/>
              <a:t>/ </a:t>
            </a:r>
            <a:r>
              <a:rPr lang="en-US" sz="1600" b="1" dirty="0"/>
              <a:t>Rapid Scan</a:t>
            </a:r>
            <a:r>
              <a:rPr lang="en-US" sz="1600" b="1" dirty="0" smtClean="0"/>
              <a:t> </a:t>
            </a:r>
            <a:r>
              <a:rPr lang="en-US" sz="1600" b="1" dirty="0"/>
              <a:t>=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583090802"/>
              </p:ext>
            </p:extLst>
          </p:nvPr>
        </p:nvGraphicFramePr>
        <p:xfrm>
          <a:off x="395536" y="1556792"/>
          <a:ext cx="864096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70usec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4648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PWR Idle Channel</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22</a:t>
            </a:fld>
            <a:endParaRPr lang="en-US"/>
          </a:p>
        </p:txBody>
      </p:sp>
      <p:sp>
        <p:nvSpPr>
          <p:cNvPr id="9" name="Rounded Rectangle 8"/>
          <p:cNvSpPr/>
          <p:nvPr/>
        </p:nvSpPr>
        <p:spPr bwMode="auto">
          <a:xfrm>
            <a:off x="360040" y="5301208"/>
            <a:ext cx="860444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endParaRPr lang="en-US" sz="900" dirty="0" smtClean="0"/>
          </a:p>
          <a:p>
            <a:pPr lvl="1" algn="ctr"/>
            <a:r>
              <a:rPr lang="en-US" sz="1800" dirty="0" smtClean="0"/>
              <a:t>Single full </a:t>
            </a:r>
            <a:r>
              <a:rPr lang="en-US" sz="1800" dirty="0"/>
              <a:t>scan Korea = </a:t>
            </a:r>
            <a:r>
              <a:rPr lang="en-US" sz="1800" dirty="0" smtClean="0"/>
              <a:t>	1.14mJ/scan with Rapid </a:t>
            </a:r>
            <a:r>
              <a:rPr lang="en-US" sz="1800" dirty="0"/>
              <a:t>Scan vs. </a:t>
            </a:r>
            <a:r>
              <a:rPr lang="en-US" sz="1800" dirty="0" smtClean="0"/>
              <a:t>12.24mJ/full w/o Rapid Scan</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1787128118"/>
              </p:ext>
            </p:extLst>
          </p:nvPr>
        </p:nvGraphicFramePr>
        <p:xfrm>
          <a:off x="540060" y="1340768"/>
          <a:ext cx="8244408"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100usec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2242160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delay</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23</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1915323648"/>
              </p:ext>
            </p:extLst>
          </p:nvPr>
        </p:nvGraphicFramePr>
        <p:xfrm>
          <a:off x="1259632" y="1556792"/>
          <a:ext cx="7272808"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bwMode="auto">
          <a:xfrm>
            <a:off x="3131840" y="5373216"/>
            <a:ext cx="3024336" cy="1080120"/>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Notes</a:t>
            </a:r>
            <a:r>
              <a:rPr kumimoji="0" lang="en-US" sz="1200" b="0" i="0" u="none" strike="noStrike" cap="none" normalizeH="0" baseline="0" dirty="0" smtClean="0">
                <a:ln>
                  <a:noFill/>
                </a:ln>
                <a:solidFill>
                  <a:schemeClr val="tx1"/>
                </a:solidFill>
                <a:effectLst/>
                <a:latin typeface="Times New Roman" pitchFamily="18" charset="0"/>
              </a:rPr>
              <a:t>: Apples</a:t>
            </a:r>
            <a:r>
              <a:rPr kumimoji="0" lang="en-US" sz="1200" b="0" i="0" u="none" strike="noStrike" cap="none" normalizeH="0" dirty="0" smtClean="0">
                <a:ln>
                  <a:noFill/>
                </a:ln>
                <a:solidFill>
                  <a:schemeClr val="tx1"/>
                </a:solidFill>
                <a:effectLst/>
                <a:latin typeface="Times New Roman" pitchFamily="18" charset="0"/>
              </a:rPr>
              <a:t> to Apples</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11ai capable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804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PWR</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24</a:t>
            </a:fld>
            <a:endParaRPr lang="en-US"/>
          </a:p>
        </p:txBody>
      </p:sp>
      <p:sp>
        <p:nvSpPr>
          <p:cNvPr id="12" name="Rounded Rectangle 11"/>
          <p:cNvSpPr/>
          <p:nvPr/>
        </p:nvSpPr>
        <p:spPr bwMode="auto">
          <a:xfrm>
            <a:off x="683568" y="5517232"/>
            <a:ext cx="784887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smtClean="0"/>
              <a:t>Full </a:t>
            </a:r>
            <a:r>
              <a:rPr lang="en-US" sz="1800" dirty="0"/>
              <a:t>scan Korea = </a:t>
            </a:r>
            <a:r>
              <a:rPr lang="en-US" sz="1800" dirty="0" smtClean="0"/>
              <a:t>6.16mJ/Scan full Scan w/ Rapid vs</a:t>
            </a:r>
            <a:r>
              <a:rPr lang="en-US" sz="1800" dirty="0"/>
              <a:t>. </a:t>
            </a:r>
            <a:r>
              <a:rPr lang="en-US" sz="1800" dirty="0" smtClean="0"/>
              <a:t>14.49mJ/Scan w/o Rapid APs deployed at every 1 out of 4 channels</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3223109534"/>
              </p:ext>
            </p:extLst>
          </p:nvPr>
        </p:nvGraphicFramePr>
        <p:xfrm>
          <a:off x="701874" y="1340768"/>
          <a:ext cx="775855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5940152" y="4581128"/>
            <a:ext cx="3024336" cy="864096"/>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74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1562023905"/>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b="1" dirty="0" smtClean="0">
                <a:solidFill>
                  <a:srgbClr val="FF0000"/>
                </a:solidFill>
              </a:rPr>
              <a:t>Major latency improvement.</a:t>
            </a:r>
          </a:p>
          <a:p>
            <a:pPr lvl="1"/>
            <a:r>
              <a:rPr lang="en-US" b="1" dirty="0" smtClean="0">
                <a:solidFill>
                  <a:srgbClr val="FF0000"/>
                </a:solidFill>
              </a:rPr>
              <a:t>Major power improvement.</a:t>
            </a:r>
          </a:p>
          <a:p>
            <a:pPr lvl="1"/>
            <a:r>
              <a:rPr lang="en-US" dirty="0" smtClean="0"/>
              <a:t>Does not needlessly load channels without 11ai</a:t>
            </a:r>
            <a:r>
              <a:rPr lang="en-US" dirty="0"/>
              <a:t> </a:t>
            </a:r>
            <a:r>
              <a:rPr lang="en-US" dirty="0" smtClean="0"/>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4</a:t>
            </a:fld>
            <a:endParaRPr lang="en-US" dirty="0"/>
          </a:p>
        </p:txBody>
      </p:sp>
      <p:grpSp>
        <p:nvGrpSpPr>
          <p:cNvPr id="8" name="Group 7"/>
          <p:cNvGrpSpPr/>
          <p:nvPr/>
        </p:nvGrpSpPr>
        <p:grpSpPr>
          <a:xfrm>
            <a:off x="7353678" y="3663198"/>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grpSp>
        <p:nvGrpSpPr>
          <p:cNvPr id="9" name="Group 8"/>
          <p:cNvGrpSpPr/>
          <p:nvPr/>
        </p:nvGrpSpPr>
        <p:grpSpPr>
          <a:xfrm>
            <a:off x="141047" y="3656590"/>
            <a:ext cx="8861906" cy="2724738"/>
            <a:chOff x="141047" y="3656590"/>
            <a:chExt cx="8861906" cy="2724738"/>
          </a:xfrm>
        </p:grpSpPr>
        <p:grpSp>
          <p:nvGrpSpPr>
            <p:cNvPr id="7" name="Group 6"/>
            <p:cNvGrpSpPr>
              <a:grpSpLocks noChangeAspect="1"/>
            </p:cNvGrpSpPr>
            <p:nvPr/>
          </p:nvGrpSpPr>
          <p:grpSpPr>
            <a:xfrm>
              <a:off x="1115616" y="3678556"/>
              <a:ext cx="7887337" cy="2702772"/>
              <a:chOff x="179511" y="2020289"/>
              <a:chExt cx="9994777" cy="3424928"/>
            </a:xfrm>
          </p:grpSpPr>
          <p:sp>
            <p:nvSpPr>
              <p:cNvPr id="161" name="Rectangle 160"/>
              <p:cNvSpPr/>
              <p:nvPr/>
            </p:nvSpPr>
            <p:spPr bwMode="auto">
              <a:xfrm>
                <a:off x="1668032" y="2497147"/>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62" name="Group 161"/>
              <p:cNvGrpSpPr/>
              <p:nvPr/>
            </p:nvGrpSpPr>
            <p:grpSpPr>
              <a:xfrm>
                <a:off x="2403755" y="2814328"/>
                <a:ext cx="324054" cy="614669"/>
                <a:chOff x="2429996" y="2200275"/>
                <a:chExt cx="360060" cy="1981200"/>
              </a:xfrm>
            </p:grpSpPr>
            <p:cxnSp>
              <p:nvCxnSpPr>
                <p:cNvPr id="163" name="Straight Connector 16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65" name="TextBox 164"/>
              <p:cNvSpPr txBox="1"/>
              <p:nvPr/>
            </p:nvSpPr>
            <p:spPr>
              <a:xfrm>
                <a:off x="8313993" y="2861744"/>
                <a:ext cx="290456" cy="273009"/>
              </a:xfrm>
              <a:prstGeom prst="rect">
                <a:avLst/>
              </a:prstGeom>
              <a:noFill/>
              <a:ln>
                <a:noFill/>
              </a:ln>
            </p:spPr>
            <p:txBody>
              <a:bodyPr wrap="square" rtlCol="0">
                <a:spAutoFit/>
              </a:bodyPr>
              <a:lstStyle/>
              <a:p>
                <a:r>
                  <a:rPr lang="en-US" sz="800" b="1" dirty="0" smtClean="0"/>
                  <a:t>T</a:t>
                </a:r>
                <a:endParaRPr lang="en-US" sz="800" b="1" dirty="0"/>
              </a:p>
            </p:txBody>
          </p:sp>
          <p:cxnSp>
            <p:nvCxnSpPr>
              <p:cNvPr id="166" name="Straight Connector 165"/>
              <p:cNvCxnSpPr/>
              <p:nvPr/>
            </p:nvCxnSpPr>
            <p:spPr bwMode="auto">
              <a:xfrm flipV="1">
                <a:off x="1226424" y="2814328"/>
                <a:ext cx="7313042"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67" name="Rectangle 166"/>
              <p:cNvSpPr/>
              <p:nvPr/>
            </p:nvSpPr>
            <p:spPr bwMode="auto">
              <a:xfrm>
                <a:off x="328200" y="2584573"/>
                <a:ext cx="1187654"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68" name="Group 167"/>
              <p:cNvGrpSpPr/>
              <p:nvPr/>
            </p:nvGrpSpPr>
            <p:grpSpPr>
              <a:xfrm>
                <a:off x="2139882" y="3140983"/>
                <a:ext cx="846964" cy="273009"/>
                <a:chOff x="2136805" y="4119860"/>
                <a:chExt cx="941070" cy="303343"/>
              </a:xfrm>
            </p:grpSpPr>
            <p:cxnSp>
              <p:nvCxnSpPr>
                <p:cNvPr id="169" name="Straight Arrow Connector 168"/>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70" name="Straight Arrow Connector 169"/>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71" name="TextBox 170"/>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79" name="Rounded Rectangle 178"/>
              <p:cNvSpPr/>
              <p:nvPr/>
            </p:nvSpPr>
            <p:spPr bwMode="auto">
              <a:xfrm>
                <a:off x="1403648" y="2020289"/>
                <a:ext cx="1728193" cy="1417474"/>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80" name="TextBox 179"/>
              <p:cNvSpPr txBox="1"/>
              <p:nvPr/>
            </p:nvSpPr>
            <p:spPr>
              <a:xfrm>
                <a:off x="1952215" y="2020290"/>
                <a:ext cx="963600" cy="312009"/>
              </a:xfrm>
              <a:prstGeom prst="rect">
                <a:avLst/>
              </a:prstGeom>
              <a:noFill/>
            </p:spPr>
            <p:txBody>
              <a:bodyPr wrap="square" rtlCol="0">
                <a:spAutoFit/>
              </a:bodyPr>
              <a:lstStyle/>
              <a:p>
                <a:r>
                  <a:rPr lang="en-US" sz="1000" b="1" dirty="0" smtClean="0"/>
                  <a:t>~230usec</a:t>
                </a:r>
                <a:endParaRPr lang="en-US" sz="1000" b="1" dirty="0"/>
              </a:p>
            </p:txBody>
          </p:sp>
          <p:sp>
            <p:nvSpPr>
              <p:cNvPr id="181" name="Rectangle 180"/>
              <p:cNvSpPr/>
              <p:nvPr/>
            </p:nvSpPr>
            <p:spPr bwMode="auto">
              <a:xfrm>
                <a:off x="1668032" y="4105892"/>
                <a:ext cx="178329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82" name="Straight Connector 181"/>
              <p:cNvCxnSpPr/>
              <p:nvPr/>
            </p:nvCxnSpPr>
            <p:spPr>
              <a:xfrm>
                <a:off x="3453164" y="4398441"/>
                <a:ext cx="1023" cy="97476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798635" y="4398441"/>
                <a:ext cx="0" cy="48738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84" name="Group 183"/>
              <p:cNvGrpSpPr/>
              <p:nvPr/>
            </p:nvGrpSpPr>
            <p:grpSpPr>
              <a:xfrm>
                <a:off x="179511" y="4186529"/>
                <a:ext cx="8359954" cy="330513"/>
                <a:chOff x="123825" y="1944990"/>
                <a:chExt cx="7623810" cy="398160"/>
              </a:xfrm>
            </p:grpSpPr>
            <p:cxnSp>
              <p:nvCxnSpPr>
                <p:cNvPr id="185" name="Straight Connector 18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86" name="Rectangle 18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grpSp>
          <p:cxnSp>
            <p:nvCxnSpPr>
              <p:cNvPr id="187" name="Straight Arrow Connector 186"/>
              <p:cNvCxnSpPr/>
              <p:nvPr/>
            </p:nvCxnSpPr>
            <p:spPr bwMode="auto">
              <a:xfrm flipV="1">
                <a:off x="3779875"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88" name="Straight Arrow Connector 187"/>
              <p:cNvCxnSpPr/>
              <p:nvPr/>
            </p:nvCxnSpPr>
            <p:spPr bwMode="auto">
              <a:xfrm flipH="1" flipV="1">
                <a:off x="3275856"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89" name="TextBox 188"/>
              <p:cNvSpPr txBox="1"/>
              <p:nvPr/>
            </p:nvSpPr>
            <p:spPr>
              <a:xfrm>
                <a:off x="3444025" y="4578328"/>
                <a:ext cx="401044" cy="273009"/>
              </a:xfrm>
              <a:prstGeom prst="rect">
                <a:avLst/>
              </a:prstGeom>
              <a:noFill/>
              <a:ln>
                <a:noFill/>
              </a:ln>
            </p:spPr>
            <p:txBody>
              <a:bodyPr wrap="square" rtlCol="0">
                <a:spAutoFit/>
              </a:bodyPr>
              <a:lstStyle/>
              <a:p>
                <a:r>
                  <a:rPr lang="en-US" sz="800" b="1" dirty="0" smtClean="0"/>
                  <a:t>G3</a:t>
                </a:r>
                <a:endParaRPr lang="en-US" sz="800" b="1" dirty="0"/>
              </a:p>
            </p:txBody>
          </p:sp>
          <p:sp>
            <p:nvSpPr>
              <p:cNvPr id="190" name="Rectangle 189"/>
              <p:cNvSpPr/>
              <p:nvPr/>
            </p:nvSpPr>
            <p:spPr bwMode="auto">
              <a:xfrm>
                <a:off x="3794827" y="4083798"/>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91" name="Straight Arrow Connector 190"/>
              <p:cNvCxnSpPr/>
              <p:nvPr/>
            </p:nvCxnSpPr>
            <p:spPr bwMode="auto">
              <a:xfrm>
                <a:off x="3442948" y="5158255"/>
                <a:ext cx="4485262"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92" name="Straight Connector 191"/>
              <p:cNvCxnSpPr/>
              <p:nvPr/>
            </p:nvCxnSpPr>
            <p:spPr>
              <a:xfrm>
                <a:off x="7928209" y="4434313"/>
                <a:ext cx="0" cy="84321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498665" y="4953068"/>
                <a:ext cx="1781549" cy="253508"/>
              </a:xfrm>
              <a:prstGeom prst="rect">
                <a:avLst/>
              </a:prstGeom>
              <a:noFill/>
              <a:ln>
                <a:noFill/>
              </a:ln>
            </p:spPr>
            <p:txBody>
              <a:bodyPr wrap="square" rtlCol="0">
                <a:spAutoFit/>
              </a:bodyPr>
              <a:lstStyle/>
              <a:p>
                <a:r>
                  <a:rPr lang="en-US" sz="700" b="1" dirty="0" smtClean="0"/>
                  <a:t>Min_Probe_Response_Time</a:t>
                </a:r>
                <a:endParaRPr lang="en-US" sz="700" b="1" dirty="0"/>
              </a:p>
            </p:txBody>
          </p:sp>
          <p:sp>
            <p:nvSpPr>
              <p:cNvPr id="194" name="Rounded Rectangle 193"/>
              <p:cNvSpPr/>
              <p:nvPr/>
            </p:nvSpPr>
            <p:spPr bwMode="auto">
              <a:xfrm>
                <a:off x="1403647" y="3777984"/>
                <a:ext cx="6768753" cy="166723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95" name="TextBox 194"/>
              <p:cNvSpPr txBox="1"/>
              <p:nvPr/>
            </p:nvSpPr>
            <p:spPr>
              <a:xfrm>
                <a:off x="4103599" y="3777985"/>
                <a:ext cx="963600" cy="507016"/>
              </a:xfrm>
              <a:prstGeom prst="rect">
                <a:avLst/>
              </a:prstGeom>
              <a:noFill/>
            </p:spPr>
            <p:txBody>
              <a:bodyPr wrap="square" rtlCol="0">
                <a:spAutoFit/>
              </a:bodyPr>
              <a:lstStyle/>
              <a:p>
                <a:r>
                  <a:rPr lang="en-US" sz="1000" b="1" dirty="0" smtClean="0"/>
                  <a:t>~5.350msec</a:t>
                </a:r>
                <a:endParaRPr lang="en-US" sz="1000" b="1" dirty="0"/>
              </a:p>
            </p:txBody>
          </p:sp>
          <p:sp>
            <p:nvSpPr>
              <p:cNvPr id="196" name="Rounded Rectangular Callout 195"/>
              <p:cNvSpPr/>
              <p:nvPr/>
            </p:nvSpPr>
            <p:spPr bwMode="auto">
              <a:xfrm>
                <a:off x="8756825" y="3800985"/>
                <a:ext cx="1417463" cy="875865"/>
              </a:xfrm>
              <a:prstGeom prst="wedgeRoundRectCallout">
                <a:avLst>
                  <a:gd name="adj1" fmla="val -92299"/>
                  <a:gd name="adj2" fmla="val -768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5msec</a:t>
                </a:r>
                <a:r>
                  <a:rPr kumimoji="0" lang="en-US" sz="800" b="0" i="0" u="none" strike="noStrike" cap="none" normalizeH="0" baseline="0" dirty="0" smtClean="0">
                    <a:ln>
                      <a:noFill/>
                    </a:ln>
                    <a:solidFill>
                      <a:schemeClr val="tx1"/>
                    </a:solidFill>
                    <a:effectLst/>
                    <a:latin typeface="Times New Roman" pitchFamily="18" charset="0"/>
                  </a:rPr>
                  <a:t> for AP to response</a:t>
                </a:r>
                <a:r>
                  <a:rPr kumimoji="0" lang="en-US" sz="800" b="0" i="0" u="none" strike="noStrike" cap="none" normalizeH="0" dirty="0" smtClean="0">
                    <a:ln>
                      <a:noFill/>
                    </a:ln>
                    <a:solidFill>
                      <a:schemeClr val="tx1"/>
                    </a:solidFill>
                    <a:effectLst/>
                    <a:latin typeface="Times New Roman" pitchFamily="18" charset="0"/>
                  </a:rPr>
                  <a:t> than switch to next channel</a:t>
                </a:r>
                <a:endParaRPr kumimoji="0" lang="en-US" sz="800" b="0" i="0" u="none" strike="noStrike" cap="none" normalizeH="0" baseline="0" dirty="0" smtClean="0">
                  <a:ln>
                    <a:noFill/>
                  </a:ln>
                  <a:solidFill>
                    <a:schemeClr val="tx1"/>
                  </a:solidFill>
                  <a:effectLst/>
                  <a:latin typeface="Times New Roman" pitchFamily="18" charset="0"/>
                </a:endParaRPr>
              </a:p>
            </p:txBody>
          </p:sp>
        </p:grpSp>
        <p:sp>
          <p:nvSpPr>
            <p:cNvPr id="203" name="Rounded Rectangular Callout 202"/>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identified STA goes to next channel within </a:t>
              </a:r>
              <a:r>
                <a:rPr lang="en-US" sz="800" u="sng" dirty="0" smtClean="0"/>
                <a:t>&lt; 80usec</a:t>
              </a:r>
              <a:endParaRPr lang="en-US" sz="800" u="sng" dirty="0"/>
            </a:p>
          </p:txBody>
        </p:sp>
      </p:gr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angle 175"/>
          <p:cNvSpPr/>
          <p:nvPr/>
        </p:nvSpPr>
        <p:spPr bwMode="auto">
          <a:xfrm>
            <a:off x="6700527" y="5318252"/>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77" name="Rectangle 176"/>
          <p:cNvSpPr/>
          <p:nvPr/>
        </p:nvSpPr>
        <p:spPr bwMode="auto">
          <a:xfrm>
            <a:off x="7236296" y="5316567"/>
            <a:ext cx="907119"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dirty="0" smtClean="0"/>
              <a:t>Major latency improvement.</a:t>
            </a:r>
          </a:p>
          <a:p>
            <a:pPr lvl="1"/>
            <a:r>
              <a:rPr lang="en-US" dirty="0" smtClean="0"/>
              <a:t>Major power improvement.</a:t>
            </a:r>
          </a:p>
          <a:p>
            <a:pPr lvl="1"/>
            <a:r>
              <a:rPr lang="en-US" b="1" dirty="0" smtClean="0">
                <a:solidFill>
                  <a:srgbClr val="FF0000"/>
                </a:solidFill>
              </a:rPr>
              <a:t>Does not needlessly load channels without 11ai</a:t>
            </a:r>
            <a:r>
              <a:rPr lang="en-US" b="1" dirty="0">
                <a:solidFill>
                  <a:srgbClr val="FF0000"/>
                </a:solidFill>
              </a:rPr>
              <a:t> </a:t>
            </a:r>
            <a:r>
              <a:rPr lang="en-US" b="1" dirty="0" smtClean="0">
                <a:solidFill>
                  <a:srgbClr val="FF0000"/>
                </a:solidFill>
              </a:rPr>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grpSp>
        <p:nvGrpSpPr>
          <p:cNvPr id="8" name="Group 7"/>
          <p:cNvGrpSpPr/>
          <p:nvPr/>
        </p:nvGrpSpPr>
        <p:grpSpPr>
          <a:xfrm>
            <a:off x="7353678" y="3519182"/>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sp>
        <p:nvSpPr>
          <p:cNvPr id="133" name="Rectangle 132"/>
          <p:cNvSpPr/>
          <p:nvPr/>
        </p:nvSpPr>
        <p:spPr bwMode="auto">
          <a:xfrm>
            <a:off x="2290276" y="4054867"/>
            <a:ext cx="573031" cy="272472"/>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34" name="Group 133"/>
          <p:cNvGrpSpPr/>
          <p:nvPr/>
        </p:nvGrpSpPr>
        <p:grpSpPr>
          <a:xfrm>
            <a:off x="2870869" y="4305170"/>
            <a:ext cx="255726" cy="485064"/>
            <a:chOff x="2429996" y="2200275"/>
            <a:chExt cx="360060" cy="1981200"/>
          </a:xfrm>
        </p:grpSpPr>
        <p:cxnSp>
          <p:nvCxnSpPr>
            <p:cNvPr id="160" name="Straight Connector 15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35" name="TextBox 134"/>
          <p:cNvSpPr txBox="1"/>
          <p:nvPr/>
        </p:nvSpPr>
        <p:spPr>
          <a:xfrm>
            <a:off x="7534909" y="4342588"/>
            <a:ext cx="229212" cy="215444"/>
          </a:xfrm>
          <a:prstGeom prst="rect">
            <a:avLst/>
          </a:prstGeom>
          <a:noFill/>
          <a:ln>
            <a:noFill/>
          </a:ln>
        </p:spPr>
        <p:txBody>
          <a:bodyPr wrap="square" rtlCol="0">
            <a:spAutoFit/>
          </a:bodyPr>
          <a:lstStyle/>
          <a:p>
            <a:r>
              <a:rPr lang="en-US" sz="800" b="1" dirty="0" smtClean="0"/>
              <a:t>T</a:t>
            </a:r>
            <a:endParaRPr lang="en-US" sz="800" b="1" dirty="0"/>
          </a:p>
        </p:txBody>
      </p:sp>
      <p:cxnSp>
        <p:nvCxnSpPr>
          <p:cNvPr id="136" name="Straight Connector 135"/>
          <p:cNvCxnSpPr/>
          <p:nvPr/>
        </p:nvCxnSpPr>
        <p:spPr bwMode="auto">
          <a:xfrm flipV="1">
            <a:off x="1941783" y="4305170"/>
            <a:ext cx="5771057" cy="14579"/>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7" name="Rectangle 136"/>
          <p:cNvSpPr/>
          <p:nvPr/>
        </p:nvSpPr>
        <p:spPr bwMode="auto">
          <a:xfrm>
            <a:off x="1232953" y="4123859"/>
            <a:ext cx="937232" cy="282786"/>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38" name="Group 137"/>
          <p:cNvGrpSpPr/>
          <p:nvPr/>
        </p:nvGrpSpPr>
        <p:grpSpPr>
          <a:xfrm>
            <a:off x="2662635" y="4562948"/>
            <a:ext cx="668378" cy="215444"/>
            <a:chOff x="2136805" y="4119860"/>
            <a:chExt cx="941070" cy="303343"/>
          </a:xfrm>
        </p:grpSpPr>
        <p:cxnSp>
          <p:nvCxnSpPr>
            <p:cNvPr id="157" name="Straight Arrow Connector 156"/>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58" name="Straight Arrow Connector 15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59" name="TextBox 158"/>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39" name="Rounded Rectangle 138"/>
          <p:cNvSpPr/>
          <p:nvPr/>
        </p:nvSpPr>
        <p:spPr bwMode="auto">
          <a:xfrm>
            <a:off x="2081639" y="3678556"/>
            <a:ext cx="1363796" cy="111859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40" name="TextBox 139"/>
          <p:cNvSpPr txBox="1"/>
          <p:nvPr/>
        </p:nvSpPr>
        <p:spPr>
          <a:xfrm>
            <a:off x="2514538" y="3678557"/>
            <a:ext cx="760421" cy="246221"/>
          </a:xfrm>
          <a:prstGeom prst="rect">
            <a:avLst/>
          </a:prstGeom>
          <a:noFill/>
        </p:spPr>
        <p:txBody>
          <a:bodyPr wrap="square" rtlCol="0">
            <a:spAutoFit/>
          </a:bodyPr>
          <a:lstStyle/>
          <a:p>
            <a:r>
              <a:rPr lang="en-US" sz="1000" b="1" dirty="0" smtClean="0"/>
              <a:t>~230usec</a:t>
            </a:r>
            <a:endParaRPr lang="en-US" sz="1000" b="1" dirty="0"/>
          </a:p>
        </p:txBody>
      </p:sp>
      <p:sp>
        <p:nvSpPr>
          <p:cNvPr id="141" name="Rectangle 140"/>
          <p:cNvSpPr/>
          <p:nvPr/>
        </p:nvSpPr>
        <p:spPr bwMode="auto">
          <a:xfrm>
            <a:off x="2290276" y="5324404"/>
            <a:ext cx="1407280"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42" name="Straight Connector 141"/>
          <p:cNvCxnSpPr/>
          <p:nvPr/>
        </p:nvCxnSpPr>
        <p:spPr>
          <a:xfrm>
            <a:off x="3699006" y="5555268"/>
            <a:ext cx="807" cy="76923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971633" y="5555268"/>
            <a:ext cx="0" cy="3846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bwMode="auto">
          <a:xfrm>
            <a:off x="1857433" y="5568714"/>
            <a:ext cx="7047804" cy="700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56" name="Rectangle 155"/>
          <p:cNvSpPr/>
          <p:nvPr/>
        </p:nvSpPr>
        <p:spPr bwMode="auto">
          <a:xfrm>
            <a:off x="1115616" y="5388038"/>
            <a:ext cx="980846" cy="26082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cxnSp>
        <p:nvCxnSpPr>
          <p:cNvPr id="145" name="Straight Arrow Connector 144"/>
          <p:cNvCxnSpPr/>
          <p:nvPr/>
        </p:nvCxnSpPr>
        <p:spPr bwMode="auto">
          <a:xfrm flipV="1">
            <a:off x="3956828"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46" name="Straight Arrow Connector 145"/>
          <p:cNvCxnSpPr/>
          <p:nvPr/>
        </p:nvCxnSpPr>
        <p:spPr bwMode="auto">
          <a:xfrm flipH="1" flipV="1">
            <a:off x="3559084"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47" name="TextBox 146"/>
          <p:cNvSpPr txBox="1"/>
          <p:nvPr/>
        </p:nvSpPr>
        <p:spPr>
          <a:xfrm>
            <a:off x="3691794" y="5697225"/>
            <a:ext cx="316482" cy="215444"/>
          </a:xfrm>
          <a:prstGeom prst="rect">
            <a:avLst/>
          </a:prstGeom>
          <a:noFill/>
          <a:ln>
            <a:noFill/>
          </a:ln>
        </p:spPr>
        <p:txBody>
          <a:bodyPr wrap="square" rtlCol="0">
            <a:spAutoFit/>
          </a:bodyPr>
          <a:lstStyle/>
          <a:p>
            <a:r>
              <a:rPr lang="en-US" sz="800" b="1" dirty="0" smtClean="0"/>
              <a:t>G3</a:t>
            </a:r>
            <a:endParaRPr lang="en-US" sz="800" b="1" dirty="0"/>
          </a:p>
        </p:txBody>
      </p:sp>
      <p:sp>
        <p:nvSpPr>
          <p:cNvPr id="148" name="Rectangle 147"/>
          <p:cNvSpPr/>
          <p:nvPr/>
        </p:nvSpPr>
        <p:spPr bwMode="auto">
          <a:xfrm>
            <a:off x="3968628" y="5306968"/>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50" name="Straight Connector 149"/>
          <p:cNvCxnSpPr/>
          <p:nvPr/>
        </p:nvCxnSpPr>
        <p:spPr>
          <a:xfrm>
            <a:off x="5057006" y="5592058"/>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3690944" y="5877272"/>
            <a:ext cx="1449871" cy="200055"/>
            <a:chOff x="3690944" y="6002238"/>
            <a:chExt cx="1449871" cy="200055"/>
          </a:xfrm>
        </p:grpSpPr>
        <p:cxnSp>
          <p:nvCxnSpPr>
            <p:cNvPr id="149" name="Straight Arrow Connector 148"/>
            <p:cNvCxnSpPr/>
            <p:nvPr/>
          </p:nvCxnSpPr>
          <p:spPr bwMode="auto">
            <a:xfrm>
              <a:off x="3690944" y="6154873"/>
              <a:ext cx="134707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51" name="TextBox 150"/>
            <p:cNvSpPr txBox="1"/>
            <p:nvPr/>
          </p:nvSpPr>
          <p:spPr>
            <a:xfrm>
              <a:off x="3734913" y="6002238"/>
              <a:ext cx="1405902" cy="200055"/>
            </a:xfrm>
            <a:prstGeom prst="rect">
              <a:avLst/>
            </a:prstGeom>
            <a:noFill/>
            <a:ln>
              <a:noFill/>
            </a:ln>
          </p:spPr>
          <p:txBody>
            <a:bodyPr wrap="square" rtlCol="0">
              <a:spAutoFit/>
            </a:bodyPr>
            <a:lstStyle/>
            <a:p>
              <a:r>
                <a:rPr lang="en-US" sz="700" b="1" dirty="0" smtClean="0"/>
                <a:t>Min_Probe_Response_Time</a:t>
              </a:r>
              <a:endParaRPr lang="en-US" sz="700" b="1" dirty="0"/>
            </a:p>
          </p:txBody>
        </p:sp>
      </p:grpSp>
      <p:sp>
        <p:nvSpPr>
          <p:cNvPr id="152" name="Rounded Rectangle 151"/>
          <p:cNvSpPr/>
          <p:nvPr/>
        </p:nvSpPr>
        <p:spPr bwMode="auto">
          <a:xfrm>
            <a:off x="2081638" y="5065636"/>
            <a:ext cx="6594817" cy="131569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54" name="Rounded Rectangular Callout 153"/>
          <p:cNvSpPr/>
          <p:nvPr/>
        </p:nvSpPr>
        <p:spPr bwMode="auto">
          <a:xfrm>
            <a:off x="113758" y="4741437"/>
            <a:ext cx="1118585" cy="691186"/>
          </a:xfrm>
          <a:prstGeom prst="wedgeRoundRectCallout">
            <a:avLst>
              <a:gd name="adj1" fmla="val 125691"/>
              <a:gd name="adj2" fmla="val 3365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10-15msec</a:t>
            </a:r>
            <a:r>
              <a:rPr kumimoji="0" lang="en-US" sz="800" b="0" i="0" u="none" strike="noStrike" cap="none" normalizeH="0" baseline="0" dirty="0" smtClean="0">
                <a:ln>
                  <a:noFill/>
                </a:ln>
                <a:solidFill>
                  <a:schemeClr val="tx1"/>
                </a:solidFill>
                <a:effectLst/>
                <a:latin typeface="Times New Roman" pitchFamily="18" charset="0"/>
              </a:rPr>
              <a:t> only</a:t>
            </a:r>
            <a:r>
              <a:rPr kumimoji="0" lang="en-US" sz="800" b="0" i="0" u="none" strike="noStrike" cap="none" normalizeH="0" dirty="0" smtClean="0">
                <a:ln>
                  <a:noFill/>
                </a:ln>
                <a:solidFill>
                  <a:schemeClr val="tx1"/>
                </a:solidFill>
                <a:effectLst/>
                <a:latin typeface="Times New Roman" pitchFamily="18" charset="0"/>
              </a:rPr>
              <a:t> to discover non 11ai APs on channel.</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132" name="Rounded Rectangular Callout 131"/>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a:t>
            </a:r>
            <a:r>
              <a:rPr lang="en-US" sz="800" dirty="0" smtClean="0"/>
              <a:t>by non 11ai AP. STA goes to </a:t>
            </a:r>
            <a:r>
              <a:rPr lang="en-US" sz="800" dirty="0"/>
              <a:t>next channel within </a:t>
            </a:r>
            <a:r>
              <a:rPr lang="en-US" sz="800" u="sng" dirty="0" smtClean="0"/>
              <a:t>&lt; 80usec</a:t>
            </a:r>
            <a:endParaRPr lang="en-US" sz="800" u="sng" dirty="0"/>
          </a:p>
        </p:txBody>
      </p:sp>
      <p:sp>
        <p:nvSpPr>
          <p:cNvPr id="173" name="Rectangle 172"/>
          <p:cNvSpPr/>
          <p:nvPr/>
        </p:nvSpPr>
        <p:spPr bwMode="auto">
          <a:xfrm>
            <a:off x="4996172" y="5305283"/>
            <a:ext cx="1086713"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174" name="Rectangle 173"/>
          <p:cNvSpPr/>
          <p:nvPr/>
        </p:nvSpPr>
        <p:spPr bwMode="auto">
          <a:xfrm>
            <a:off x="6228184" y="5306968"/>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sp>
        <p:nvSpPr>
          <p:cNvPr id="178" name="Rectangle 177"/>
          <p:cNvSpPr/>
          <p:nvPr/>
        </p:nvSpPr>
        <p:spPr bwMode="auto">
          <a:xfrm>
            <a:off x="8238905" y="5316567"/>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cxnSp>
        <p:nvCxnSpPr>
          <p:cNvPr id="205" name="Straight Arrow Connector 204"/>
          <p:cNvCxnSpPr/>
          <p:nvPr/>
        </p:nvCxnSpPr>
        <p:spPr bwMode="auto">
          <a:xfrm>
            <a:off x="3707903" y="6230619"/>
            <a:ext cx="4815672" cy="6693"/>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206" name="TextBox 205"/>
          <p:cNvSpPr txBox="1"/>
          <p:nvPr/>
        </p:nvSpPr>
        <p:spPr>
          <a:xfrm>
            <a:off x="3853944" y="6068913"/>
            <a:ext cx="3924814" cy="200055"/>
          </a:xfrm>
          <a:prstGeom prst="rect">
            <a:avLst/>
          </a:prstGeom>
          <a:noFill/>
          <a:ln>
            <a:noFill/>
          </a:ln>
        </p:spPr>
        <p:txBody>
          <a:bodyPr wrap="square" rtlCol="0">
            <a:spAutoFit/>
          </a:bodyPr>
          <a:lstStyle/>
          <a:p>
            <a:pPr algn="ctr"/>
            <a:r>
              <a:rPr lang="en-US" sz="700" b="1" dirty="0" smtClean="0"/>
              <a:t>Max_Probe_Response_Time</a:t>
            </a:r>
            <a:endParaRPr lang="en-US" sz="700" b="1" dirty="0"/>
          </a:p>
        </p:txBody>
      </p:sp>
      <p:cxnSp>
        <p:nvCxnSpPr>
          <p:cNvPr id="207" name="Straight Connector 206"/>
          <p:cNvCxnSpPr/>
          <p:nvPr/>
        </p:nvCxnSpPr>
        <p:spPr>
          <a:xfrm>
            <a:off x="8532440" y="5571890"/>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816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2160240"/>
          </a:xfrm>
        </p:spPr>
        <p:txBody>
          <a:bodyPr/>
          <a:lstStyle/>
          <a:p>
            <a:r>
              <a:rPr lang="en-US" dirty="0" smtClean="0"/>
              <a:t>Concerns raised on the following:</a:t>
            </a:r>
          </a:p>
          <a:p>
            <a:pPr lvl="1"/>
            <a:r>
              <a:rPr lang="en-US" dirty="0" smtClean="0"/>
              <a:t>Creation of a new control message (action frames are too slow to analyze and acknowledge). </a:t>
            </a:r>
          </a:p>
          <a:p>
            <a:pPr lvl="1"/>
            <a:r>
              <a:rPr lang="en-US" dirty="0" smtClean="0"/>
              <a:t>Replying on ACK for a group broadcast address.</a:t>
            </a:r>
          </a:p>
          <a:p>
            <a:pPr lvl="1"/>
            <a:endParaRPr lang="en-US" sz="1600" dirty="0"/>
          </a:p>
          <a:p>
            <a:r>
              <a:rPr lang="en-US" dirty="0" smtClean="0"/>
              <a:t>We propose to answer these by using an acknowledged existing Probe Request message to achieve same goal of decreased scan duration. </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spTree>
    <p:extLst>
      <p:ext uri="{BB962C8B-B14F-4D97-AF65-F5344CB8AC3E}">
        <p14:creationId xmlns:p14="http://schemas.microsoft.com/office/powerpoint/2010/main" val="398731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By using a OUI and Probe Request</a:t>
            </a:r>
          </a:p>
          <a:p>
            <a:pPr lvl="1"/>
            <a:r>
              <a:rPr lang="en-US" sz="1600" dirty="0" smtClean="0"/>
              <a:t>The OUI indicates an unicast address allocated to indicate FILS capable AP (same as in 11ae).</a:t>
            </a:r>
          </a:p>
          <a:p>
            <a:pPr lvl="1"/>
            <a:r>
              <a:rPr lang="en-US" sz="1600" dirty="0" smtClean="0"/>
              <a:t>The Probe Request message indicates an ACK.</a:t>
            </a:r>
          </a:p>
          <a:p>
            <a:pPr lvl="1"/>
            <a:r>
              <a:rPr lang="en-US" sz="1600" dirty="0" smtClean="0"/>
              <a:t>FILS capable AP acknowledges the Probe Request (non FILS capable AP ignores it).</a:t>
            </a:r>
          </a:p>
          <a:p>
            <a:pPr lvl="1"/>
            <a:r>
              <a:rPr lang="en-US" sz="1600" dirty="0" smtClean="0"/>
              <a:t>STA identifies the ACK frame and continues to decode the medium for at least Min_Probe_Response_time; enabling the receiving of a Probe Response.</a:t>
            </a:r>
          </a:p>
          <a:p>
            <a:pPr lvl="1"/>
            <a:r>
              <a:rPr lang="en-US" sz="1600" dirty="0" smtClean="0"/>
              <a:t>STA acknowledges the Probe Response.</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7</a:t>
            </a:fld>
            <a:endParaRPr lang="en-US" dirty="0"/>
          </a:p>
        </p:txBody>
      </p:sp>
      <p:grpSp>
        <p:nvGrpSpPr>
          <p:cNvPr id="11" name="Group 10"/>
          <p:cNvGrpSpPr/>
          <p:nvPr/>
        </p:nvGrpSpPr>
        <p:grpSpPr>
          <a:xfrm>
            <a:off x="179512" y="4217371"/>
            <a:ext cx="8526308" cy="1626391"/>
            <a:chOff x="179512" y="4217371"/>
            <a:chExt cx="8526308" cy="1626391"/>
          </a:xfrm>
        </p:grpSpPr>
        <p:sp>
          <p:nvSpPr>
            <p:cNvPr id="10" name="Rectangle 9"/>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71" name="Straight Connector 70"/>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59" name="Straight Connector 58"/>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4333344"/>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5013176"/>
              <a:ext cx="8349508" cy="330513"/>
              <a:chOff x="133350" y="2923657"/>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Responder # 1</a:t>
                </a:r>
              </a:p>
            </p:txBody>
          </p:sp>
        </p:grpSp>
        <p:cxnSp>
          <p:nvCxnSpPr>
            <p:cNvPr id="50" name="Straight Arrow Connector 49"/>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26" name="TextBox 25"/>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45065" name="Straight Arrow Connector 45064"/>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96" name="Straight Connector 95"/>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5" name="Group 4"/>
            <p:cNvGrpSpPr/>
            <p:nvPr/>
          </p:nvGrpSpPr>
          <p:grpSpPr>
            <a:xfrm>
              <a:off x="4372573" y="5200410"/>
              <a:ext cx="679490" cy="230832"/>
              <a:chOff x="1814614" y="5352810"/>
              <a:chExt cx="679490" cy="230832"/>
            </a:xfrm>
          </p:grpSpPr>
          <p:cxnSp>
            <p:nvCxnSpPr>
              <p:cNvPr id="64" name="Straight Arrow Connector 63"/>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5" name="Straight Arrow Connector 64"/>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7" name="TextBox 66"/>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73" name="Group 72"/>
          <p:cNvGrpSpPr/>
          <p:nvPr/>
        </p:nvGrpSpPr>
        <p:grpSpPr>
          <a:xfrm>
            <a:off x="6804248" y="5489694"/>
            <a:ext cx="1811800" cy="376140"/>
            <a:chOff x="6457150" y="5371871"/>
            <a:chExt cx="1811800" cy="376140"/>
          </a:xfrm>
        </p:grpSpPr>
        <p:sp>
          <p:nvSpPr>
            <p:cNvPr id="74" name="Rectangle 7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5" name="Rectangle 7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6" name="Rectangle 7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0" name="Rectangle 7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a single FILS capable AP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8</a:t>
            </a:fld>
            <a:endParaRPr lang="en-US" dirty="0"/>
          </a:p>
        </p:txBody>
      </p:sp>
      <p:grpSp>
        <p:nvGrpSpPr>
          <p:cNvPr id="93" name="Group 92"/>
          <p:cNvGrpSpPr/>
          <p:nvPr/>
        </p:nvGrpSpPr>
        <p:grpSpPr>
          <a:xfrm>
            <a:off x="197154" y="2666705"/>
            <a:ext cx="8526308" cy="1626391"/>
            <a:chOff x="179512" y="4217371"/>
            <a:chExt cx="8526308" cy="1626391"/>
          </a:xfrm>
        </p:grpSpPr>
        <p:sp>
          <p:nvSpPr>
            <p:cNvPr id="94" name="Rectangle 93"/>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99" name="Rectangle 98"/>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0" name="Rectangle 99"/>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01" name="Straight Connector 100"/>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105" name="Group 104"/>
            <p:cNvGrpSpPr/>
            <p:nvPr/>
          </p:nvGrpSpPr>
          <p:grpSpPr>
            <a:xfrm>
              <a:off x="179512" y="4333344"/>
              <a:ext cx="8359953" cy="330513"/>
              <a:chOff x="123825" y="1944990"/>
              <a:chExt cx="7623810" cy="398160"/>
            </a:xfrm>
          </p:grpSpPr>
          <p:cxnSp>
            <p:nvCxnSpPr>
              <p:cNvPr id="121" name="Straight Connector 120"/>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2" name="Rectangle 121"/>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106" name="Group 105"/>
            <p:cNvGrpSpPr/>
            <p:nvPr/>
          </p:nvGrpSpPr>
          <p:grpSpPr>
            <a:xfrm>
              <a:off x="179512" y="5013176"/>
              <a:ext cx="8349508" cy="330513"/>
              <a:chOff x="133350" y="2923657"/>
              <a:chExt cx="7614285" cy="398160"/>
            </a:xfrm>
          </p:grpSpPr>
          <p:cxnSp>
            <p:nvCxnSpPr>
              <p:cNvPr id="119" name="Straight Connector 118"/>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0" name="Rectangle 119"/>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Responder # 1</a:t>
                </a:r>
              </a:p>
            </p:txBody>
          </p:sp>
        </p:grpSp>
        <p:cxnSp>
          <p:nvCxnSpPr>
            <p:cNvPr id="107" name="Straight Arrow Connector 106"/>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8" name="Straight Arrow Connector 107"/>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9" name="TextBox 108"/>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110" name="TextBox 109"/>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11" name="Rectangle 11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2" name="Straight Arrow Connector 111"/>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3" name="Straight Connector 112"/>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115" name="Group 114"/>
            <p:cNvGrpSpPr/>
            <p:nvPr/>
          </p:nvGrpSpPr>
          <p:grpSpPr>
            <a:xfrm>
              <a:off x="4372573" y="5200410"/>
              <a:ext cx="679490" cy="230832"/>
              <a:chOff x="1814614" y="5352810"/>
              <a:chExt cx="679490" cy="230832"/>
            </a:xfrm>
          </p:grpSpPr>
          <p:cxnSp>
            <p:nvCxnSpPr>
              <p:cNvPr id="116" name="Straight Arrow Connector 115"/>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7" name="Straight Arrow Connector 116"/>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8" name="TextBox 117"/>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123" name="Group 122"/>
          <p:cNvGrpSpPr/>
          <p:nvPr/>
        </p:nvGrpSpPr>
        <p:grpSpPr>
          <a:xfrm>
            <a:off x="6804248" y="3861048"/>
            <a:ext cx="1811800" cy="376140"/>
            <a:chOff x="6457150" y="5371871"/>
            <a:chExt cx="1811800" cy="376140"/>
          </a:xfrm>
        </p:grpSpPr>
        <p:sp>
          <p:nvSpPr>
            <p:cNvPr id="124" name="Rectangle 12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25" name="Rectangle 12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26" name="Rectangle 12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27" name="Rectangle 12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4165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multiple FILS capable APs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9</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3883304" y="3484836"/>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3484836"/>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3484495"/>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60" name="Straight Connector 59"/>
          <p:cNvCxnSpPr/>
          <p:nvPr/>
        </p:nvCxnSpPr>
        <p:spPr>
          <a:xfrm flipH="1">
            <a:off x="2526273" y="2994589"/>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74551"/>
            <a:ext cx="8349508" cy="330513"/>
            <a:chOff x="133350" y="2910589"/>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10589"/>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a:latin typeface="Neo Sans Intel" pitchFamily="34" charset="0"/>
                  <a:cs typeface="Arial" pitchFamily="34" charset="0"/>
                </a:rPr>
                <a:t>Responder # 1</a:t>
              </a:r>
            </a:p>
          </p:txBody>
        </p:sp>
      </p:grpSp>
      <p:grpSp>
        <p:nvGrpSpPr>
          <p:cNvPr id="15" name="Group 14"/>
          <p:cNvGrpSpPr/>
          <p:nvPr/>
        </p:nvGrpSpPr>
        <p:grpSpPr>
          <a:xfrm>
            <a:off x="2022253" y="458112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2666705"/>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23" name="Group 22"/>
          <p:cNvGrpSpPr/>
          <p:nvPr/>
        </p:nvGrpSpPr>
        <p:grpSpPr>
          <a:xfrm>
            <a:off x="2198642" y="2994589"/>
            <a:ext cx="1684663" cy="2738667"/>
            <a:chOff x="2198642" y="2994589"/>
            <a:chExt cx="1684663" cy="2738667"/>
          </a:xfrm>
        </p:grpSpPr>
        <p:cxnSp>
          <p:nvCxnSpPr>
            <p:cNvPr id="59" name="Straight Connector 58"/>
            <p:cNvCxnSpPr/>
            <p:nvPr/>
          </p:nvCxnSpPr>
          <p:spPr>
            <a:xfrm flipH="1">
              <a:off x="2198642" y="2994589"/>
              <a:ext cx="919" cy="273866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61" idx="3"/>
            </p:cNvCxnSpPr>
            <p:nvPr/>
          </p:nvCxnSpPr>
          <p:spPr>
            <a:xfrm>
              <a:off x="3883305" y="3644065"/>
              <a:ext cx="0" cy="20891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189345" y="4874408"/>
            <a:ext cx="1837266" cy="210776"/>
            <a:chOff x="2189345" y="5413591"/>
            <a:chExt cx="1837266" cy="210776"/>
          </a:xfrm>
        </p:grpSpPr>
        <p:cxnSp>
          <p:nvCxnSpPr>
            <p:cNvPr id="45065" name="Straight Arrow Connector 45064"/>
            <p:cNvCxnSpPr/>
            <p:nvPr/>
          </p:nvCxnSpPr>
          <p:spPr bwMode="auto">
            <a:xfrm>
              <a:off x="2189345" y="5618778"/>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2" name="TextBox 101"/>
            <p:cNvSpPr txBox="1"/>
            <p:nvPr/>
          </p:nvSpPr>
          <p:spPr>
            <a:xfrm>
              <a:off x="2245063" y="5413591"/>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grpSp>
        <p:nvGrpSpPr>
          <p:cNvPr id="63" name="Group 62"/>
          <p:cNvGrpSpPr/>
          <p:nvPr/>
        </p:nvGrpSpPr>
        <p:grpSpPr>
          <a:xfrm>
            <a:off x="173407" y="4394631"/>
            <a:ext cx="8349508" cy="330513"/>
            <a:chOff x="133350" y="2908036"/>
            <a:chExt cx="7614285" cy="398160"/>
          </a:xfrm>
        </p:grpSpPr>
        <p:cxnSp>
          <p:nvCxnSpPr>
            <p:cNvPr id="68" name="Straight Connector 67"/>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9" name="Rectangle 68"/>
            <p:cNvSpPr/>
            <p:nvPr/>
          </p:nvSpPr>
          <p:spPr bwMode="auto">
            <a:xfrm>
              <a:off x="133350" y="2908036"/>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a:latin typeface="Neo Sans Intel" pitchFamily="34" charset="0"/>
                  <a:cs typeface="Arial" pitchFamily="34" charset="0"/>
                </a:rPr>
                <a:t>Responder # 2</a:t>
              </a:r>
            </a:p>
          </p:txBody>
        </p:sp>
      </p:grpSp>
      <p:sp>
        <p:nvSpPr>
          <p:cNvPr id="70" name="Rectangle 69"/>
          <p:cNvSpPr/>
          <p:nvPr/>
        </p:nvSpPr>
        <p:spPr bwMode="auto">
          <a:xfrm>
            <a:off x="2535652" y="4185770"/>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sp>
        <p:nvSpPr>
          <p:cNvPr id="74" name="Rectangle 73"/>
          <p:cNvSpPr/>
          <p:nvPr/>
        </p:nvSpPr>
        <p:spPr bwMode="auto">
          <a:xfrm>
            <a:off x="2808057" y="4186111"/>
            <a:ext cx="3916814"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grpSp>
        <p:nvGrpSpPr>
          <p:cNvPr id="20" name="Group 19"/>
          <p:cNvGrpSpPr/>
          <p:nvPr/>
        </p:nvGrpSpPr>
        <p:grpSpPr>
          <a:xfrm>
            <a:off x="5157589" y="2996952"/>
            <a:ext cx="363328" cy="2232248"/>
            <a:chOff x="5157589" y="2996952"/>
            <a:chExt cx="363328" cy="1851992"/>
          </a:xfrm>
        </p:grpSpPr>
        <p:cxnSp>
          <p:nvCxnSpPr>
            <p:cNvPr id="81" name="Straight Connector 80"/>
            <p:cNvCxnSpPr/>
            <p:nvPr/>
          </p:nvCxnSpPr>
          <p:spPr>
            <a:xfrm flipH="1">
              <a:off x="515758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550215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5004048" y="4926360"/>
            <a:ext cx="679490" cy="230832"/>
            <a:chOff x="2022253" y="5096769"/>
            <a:chExt cx="679490" cy="230832"/>
          </a:xfrm>
        </p:grpSpPr>
        <p:cxnSp>
          <p:nvCxnSpPr>
            <p:cNvPr id="78" name="Straight Arrow Connector 77"/>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175622" y="5096769"/>
              <a:ext cx="511918" cy="230832"/>
            </a:xfrm>
            <a:prstGeom prst="rect">
              <a:avLst/>
            </a:prstGeom>
            <a:noFill/>
            <a:ln>
              <a:noFill/>
            </a:ln>
          </p:spPr>
          <p:txBody>
            <a:bodyPr wrap="square" rtlCol="0">
              <a:spAutoFit/>
            </a:bodyPr>
            <a:lstStyle/>
            <a:p>
              <a:r>
                <a:rPr lang="en-US" sz="900" dirty="0" smtClean="0"/>
                <a:t>DIFS</a:t>
              </a:r>
              <a:endParaRPr lang="en-US" sz="900" dirty="0"/>
            </a:p>
          </p:txBody>
        </p:sp>
      </p:grpSp>
      <p:cxnSp>
        <p:nvCxnSpPr>
          <p:cNvPr id="82" name="Straight Connector 81"/>
          <p:cNvCxnSpPr/>
          <p:nvPr/>
        </p:nvCxnSpPr>
        <p:spPr>
          <a:xfrm flipH="1">
            <a:off x="487379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4355976" y="4581128"/>
            <a:ext cx="679490" cy="230832"/>
            <a:chOff x="2022253" y="5096769"/>
            <a:chExt cx="679490" cy="230832"/>
          </a:xfrm>
        </p:grpSpPr>
        <p:cxnSp>
          <p:nvCxnSpPr>
            <p:cNvPr id="84" name="Straight Arrow Connector 83"/>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5" name="Straight Arrow Connector 84"/>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6" name="TextBox 85"/>
            <p:cNvSpPr txBox="1"/>
            <p:nvPr/>
          </p:nvSpPr>
          <p:spPr>
            <a:xfrm>
              <a:off x="2175622" y="5096769"/>
              <a:ext cx="511918" cy="230832"/>
            </a:xfrm>
            <a:prstGeom prst="rect">
              <a:avLst/>
            </a:prstGeom>
            <a:noFill/>
            <a:ln>
              <a:noFill/>
            </a:ln>
          </p:spPr>
          <p:txBody>
            <a:bodyPr wrap="square" rtlCol="0">
              <a:spAutoFit/>
            </a:bodyPr>
            <a:lstStyle/>
            <a:p>
              <a:r>
                <a:rPr lang="en-US" sz="900" dirty="0"/>
                <a:t>S</a:t>
              </a:r>
              <a:r>
                <a:rPr lang="en-US" sz="900" dirty="0" smtClean="0"/>
                <a:t>IFS</a:t>
              </a:r>
              <a:endParaRPr lang="en-US" sz="900" dirty="0"/>
            </a:p>
          </p:txBody>
        </p:sp>
      </p:grpSp>
      <p:sp>
        <p:nvSpPr>
          <p:cNvPr id="73" name="Rectangle 72"/>
          <p:cNvSpPr/>
          <p:nvPr/>
        </p:nvSpPr>
        <p:spPr bwMode="auto">
          <a:xfrm>
            <a:off x="6444208" y="4186111"/>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cxnSp>
        <p:nvCxnSpPr>
          <p:cNvPr id="89" name="Straight Arrow Connector 88"/>
          <p:cNvCxnSpPr/>
          <p:nvPr/>
        </p:nvCxnSpPr>
        <p:spPr bwMode="auto">
          <a:xfrm>
            <a:off x="2195735" y="5437726"/>
            <a:ext cx="4229714"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90" name="TextBox 89"/>
          <p:cNvSpPr txBox="1"/>
          <p:nvPr/>
        </p:nvSpPr>
        <p:spPr>
          <a:xfrm>
            <a:off x="2339863" y="5162440"/>
            <a:ext cx="4608401" cy="246221"/>
          </a:xfrm>
          <a:prstGeom prst="rect">
            <a:avLst/>
          </a:prstGeom>
          <a:noFill/>
          <a:ln>
            <a:noFill/>
          </a:ln>
        </p:spPr>
        <p:txBody>
          <a:bodyPr wrap="square" rtlCol="0">
            <a:spAutoFit/>
          </a:bodyPr>
          <a:lstStyle/>
          <a:p>
            <a:pPr algn="ctr"/>
            <a:r>
              <a:rPr lang="en-US" sz="1000" b="1" dirty="0" smtClean="0"/>
              <a:t>Max_Probe_Response_Time</a:t>
            </a:r>
            <a:endParaRPr lang="en-US" sz="1000" b="1" dirty="0"/>
          </a:p>
        </p:txBody>
      </p:sp>
      <p:cxnSp>
        <p:nvCxnSpPr>
          <p:cNvPr id="87" name="Straight Connector 86"/>
          <p:cNvCxnSpPr/>
          <p:nvPr/>
        </p:nvCxnSpPr>
        <p:spPr>
          <a:xfrm flipH="1">
            <a:off x="452922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6425449" y="4217650"/>
            <a:ext cx="18760" cy="144359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804248" y="5285108"/>
            <a:ext cx="1811800" cy="376140"/>
            <a:chOff x="6457150" y="5371871"/>
            <a:chExt cx="1811800" cy="376140"/>
          </a:xfrm>
        </p:grpSpPr>
        <p:sp>
          <p:nvSpPr>
            <p:cNvPr id="54" name="Rectangle 5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64" name="Rectangle 63"/>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65" name="Rectangle 6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67" name="Rectangle 6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719753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91456</TotalTime>
  <Words>2121</Words>
  <Application>Microsoft Office PowerPoint</Application>
  <PresentationFormat>On-screen Show (4:3)</PresentationFormat>
  <Paragraphs>522</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Rapid Scanning Procedure</vt:lpstr>
      <vt:lpstr>Abstract</vt:lpstr>
      <vt:lpstr>PowerPoint Presentation</vt:lpstr>
      <vt:lpstr>Recap, Active Rapid Scanning</vt:lpstr>
      <vt:lpstr>Recap, Active Rapid Scanning</vt:lpstr>
      <vt:lpstr>Recap, Active Rapid Scanning</vt:lpstr>
      <vt:lpstr>Using Probe Request for Rapid Scan</vt:lpstr>
      <vt:lpstr>Using Probe Request for Rapid Scan</vt:lpstr>
      <vt:lpstr>Using Probe Request for Rapid Scan</vt:lpstr>
      <vt:lpstr>Using Probe Request for Rapid Scan</vt:lpstr>
      <vt:lpstr>Using Probe Request for Rapid Scan</vt:lpstr>
      <vt:lpstr>Summary</vt:lpstr>
      <vt:lpstr>Motion</vt:lpstr>
      <vt:lpstr>Backup</vt:lpstr>
      <vt:lpstr>Suggested Improvement</vt:lpstr>
      <vt:lpstr>Suggested Improvement – in case of no AP</vt:lpstr>
      <vt:lpstr>Suggested Improvement – in case of only non 11ai capable APs </vt:lpstr>
      <vt:lpstr>Suggested Improvement –  mix of 11ai and non 11ai APs </vt:lpstr>
      <vt:lpstr>KPI comparison – Scan Time Idle Channel</vt:lpstr>
      <vt:lpstr>KPI comparison – Scan Time Idle Channel</vt:lpstr>
      <vt:lpstr>KPI comparison – Scan PWR Idle Channel</vt:lpstr>
      <vt:lpstr>KPI comparison – Scan PWR Idle Channel</vt:lpstr>
      <vt:lpstr>KPI comparison – dense deployment delay</vt:lpstr>
      <vt:lpstr>KPI comparison – dense deployment PWR</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Jonathan Segev</dc:creator>
  <cp:lastModifiedBy>jsegev</cp:lastModifiedBy>
  <cp:revision>149</cp:revision>
  <cp:lastPrinted>1998-02-10T13:28:06Z</cp:lastPrinted>
  <dcterms:created xsi:type="dcterms:W3CDTF">2012-01-15T20:46:20Z</dcterms:created>
  <dcterms:modified xsi:type="dcterms:W3CDTF">2012-11-01T09:33:41Z</dcterms:modified>
</cp:coreProperties>
</file>