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rts/chart1.xml" ContentType="application/vnd.openxmlformats-officedocument.drawingml.chart+xml"/>
  <Override PartName="/ppt/notesSlides/notesSlide20.xml" ContentType="application/vnd.openxmlformats-officedocument.presentationml.notesSlide+xml"/>
  <Override PartName="/ppt/charts/chart2.xml" ContentType="application/vnd.openxmlformats-officedocument.drawingml.chart+xml"/>
  <Override PartName="/ppt/notesSlides/notesSlide21.xml" ContentType="application/vnd.openxmlformats-officedocument.presentationml.notesSlide+xml"/>
  <Override PartName="/ppt/charts/chart3.xml" ContentType="application/vnd.openxmlformats-officedocument.drawingml.chart+xml"/>
  <Override PartName="/ppt/notesSlides/notesSlide22.xml" ContentType="application/vnd.openxmlformats-officedocument.presentationml.notesSlide+xml"/>
  <Override PartName="/ppt/charts/chart4.xml" ContentType="application/vnd.openxmlformats-officedocument.drawingml.chart+xml"/>
  <Override PartName="/ppt/notesSlides/notesSlide23.xml" ContentType="application/vnd.openxmlformats-officedocument.presentationml.notesSlide+xml"/>
  <Override PartName="/ppt/charts/chart5.xml" ContentType="application/vnd.openxmlformats-officedocument.drawingml.chart+xml"/>
  <Override PartName="/ppt/notesSlides/notesSlide24.xml" ContentType="application/vnd.openxmlformats-officedocument.presentationml.notesSlide+xml"/>
  <Override PartName="/ppt/charts/chart6.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257" r:id="rId3"/>
    <p:sldId id="292" r:id="rId4"/>
    <p:sldId id="319" r:id="rId5"/>
    <p:sldId id="340" r:id="rId6"/>
    <p:sldId id="339" r:id="rId7"/>
    <p:sldId id="302" r:id="rId8"/>
    <p:sldId id="342" r:id="rId9"/>
    <p:sldId id="345" r:id="rId10"/>
    <p:sldId id="343" r:id="rId11"/>
    <p:sldId id="344" r:id="rId12"/>
    <p:sldId id="335" r:id="rId13"/>
    <p:sldId id="286" r:id="rId14"/>
    <p:sldId id="298" r:id="rId15"/>
    <p:sldId id="322" r:id="rId16"/>
    <p:sldId id="336" r:id="rId17"/>
    <p:sldId id="337" r:id="rId18"/>
    <p:sldId id="338" r:id="rId19"/>
    <p:sldId id="315" r:id="rId20"/>
    <p:sldId id="326" r:id="rId21"/>
    <p:sldId id="324" r:id="rId22"/>
    <p:sldId id="327" r:id="rId23"/>
    <p:sldId id="329" r:id="rId24"/>
    <p:sldId id="330"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189" autoAdjust="0"/>
    <p:restoredTop sz="94638" autoAdjust="0"/>
  </p:normalViewPr>
  <p:slideViewPr>
    <p:cSldViewPr>
      <p:cViewPr>
        <p:scale>
          <a:sx n="100" d="100"/>
          <a:sy n="100" d="100"/>
        </p:scale>
        <p:origin x="-486" y="-21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p:scale>
          <a:sx n="125" d="100"/>
          <a:sy n="125" d="100"/>
        </p:scale>
        <p:origin x="-966" y="1692"/>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jsegev\01.%20802.11\FtF\201209%20IEEE%20Indian%20Wells\TGai\ours\RapidScan.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jsegev\01.%20802.11\FtF\201209%20IEEE%20Indian%20Wells\TGai\ours\RapidScan.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jsegev\01.%20802.11\FtF\201209%20IEEE%20Indian%20Wells\TGai\ours\RapidScan.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jsegev\01.%20802.11\FtF\201209%20IEEE%20Indian%20Wells\TGai\ours\RapidScan.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jsegev\01.%20802.11\FtF\201209%20IEEE%20Indian%20Wells\TGai\ours\RapidScan.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jsegev\01.%20802.11\FtF\201209%20IEEE%20Indian%20Wells\TGai\ours\RapidScan.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'No Coverage'!$B$1</c:f>
              <c:strCache>
                <c:ptCount val="1"/>
                <c:pt idx="0">
                  <c:v>Active scan delay w/o
 Rapid [msec]</c:v>
                </c:pt>
              </c:strCache>
            </c:strRef>
          </c:tx>
          <c:invertIfNegative val="0"/>
          <c:val>
            <c:numRef>
              <c:f>'No Coverage'!$B$2:$B$36</c:f>
              <c:numCache>
                <c:formatCode>0.00</c:formatCode>
                <c:ptCount val="35"/>
                <c:pt idx="0">
                  <c:v>5.4</c:v>
                </c:pt>
                <c:pt idx="1">
                  <c:v>10.8</c:v>
                </c:pt>
                <c:pt idx="2">
                  <c:v>16.200000000000003</c:v>
                </c:pt>
                <c:pt idx="3">
                  <c:v>21.6</c:v>
                </c:pt>
                <c:pt idx="4">
                  <c:v>27</c:v>
                </c:pt>
                <c:pt idx="5">
                  <c:v>32.400000000000006</c:v>
                </c:pt>
                <c:pt idx="6">
                  <c:v>37.800000000000004</c:v>
                </c:pt>
                <c:pt idx="7">
                  <c:v>43.2</c:v>
                </c:pt>
                <c:pt idx="8">
                  <c:v>48.6</c:v>
                </c:pt>
                <c:pt idx="9">
                  <c:v>54</c:v>
                </c:pt>
                <c:pt idx="10">
                  <c:v>59.400000000000006</c:v>
                </c:pt>
                <c:pt idx="11">
                  <c:v>64.800000000000011</c:v>
                </c:pt>
                <c:pt idx="12">
                  <c:v>70.2</c:v>
                </c:pt>
                <c:pt idx="13">
                  <c:v>75.600000000000009</c:v>
                </c:pt>
                <c:pt idx="14">
                  <c:v>81</c:v>
                </c:pt>
                <c:pt idx="15">
                  <c:v>86.4</c:v>
                </c:pt>
                <c:pt idx="16">
                  <c:v>91.800000000000011</c:v>
                </c:pt>
                <c:pt idx="17">
                  <c:v>97.2</c:v>
                </c:pt>
                <c:pt idx="18">
                  <c:v>102.60000000000001</c:v>
                </c:pt>
                <c:pt idx="19">
                  <c:v>108</c:v>
                </c:pt>
                <c:pt idx="20">
                  <c:v>113.4</c:v>
                </c:pt>
                <c:pt idx="21">
                  <c:v>118.80000000000001</c:v>
                </c:pt>
                <c:pt idx="22">
                  <c:v>124.2</c:v>
                </c:pt>
                <c:pt idx="23">
                  <c:v>129.60000000000002</c:v>
                </c:pt>
                <c:pt idx="24">
                  <c:v>135</c:v>
                </c:pt>
                <c:pt idx="25">
                  <c:v>140.4</c:v>
                </c:pt>
                <c:pt idx="26">
                  <c:v>145.80000000000001</c:v>
                </c:pt>
                <c:pt idx="27">
                  <c:v>151.20000000000002</c:v>
                </c:pt>
                <c:pt idx="28">
                  <c:v>156.60000000000002</c:v>
                </c:pt>
                <c:pt idx="29">
                  <c:v>162</c:v>
                </c:pt>
                <c:pt idx="30">
                  <c:v>167.4</c:v>
                </c:pt>
                <c:pt idx="31">
                  <c:v>172.8</c:v>
                </c:pt>
                <c:pt idx="32">
                  <c:v>178.20000000000002</c:v>
                </c:pt>
                <c:pt idx="33">
                  <c:v>183.60000000000002</c:v>
                </c:pt>
                <c:pt idx="34">
                  <c:v>189</c:v>
                </c:pt>
              </c:numCache>
            </c:numRef>
          </c:val>
        </c:ser>
        <c:ser>
          <c:idx val="1"/>
          <c:order val="1"/>
          <c:tx>
            <c:strRef>
              <c:f>'No Coverage'!$C$1</c:f>
              <c:strCache>
                <c:ptCount val="1"/>
                <c:pt idx="0">
                  <c:v>Active scan delay w/ 
Rapid [msec]</c:v>
                </c:pt>
              </c:strCache>
            </c:strRef>
          </c:tx>
          <c:invertIfNegative val="0"/>
          <c:val>
            <c:numRef>
              <c:f>'No Coverage'!$C$2:$C$36</c:f>
              <c:numCache>
                <c:formatCode>0.00</c:formatCode>
                <c:ptCount val="35"/>
                <c:pt idx="0">
                  <c:v>0.23066666666666666</c:v>
                </c:pt>
                <c:pt idx="1">
                  <c:v>0.46133333333333332</c:v>
                </c:pt>
                <c:pt idx="2">
                  <c:v>0.69199999999999995</c:v>
                </c:pt>
                <c:pt idx="3">
                  <c:v>0.92266666666666663</c:v>
                </c:pt>
                <c:pt idx="4">
                  <c:v>1.1533333333333333</c:v>
                </c:pt>
                <c:pt idx="5">
                  <c:v>1.3839999999999999</c:v>
                </c:pt>
                <c:pt idx="6">
                  <c:v>1.6146666666666667</c:v>
                </c:pt>
                <c:pt idx="7">
                  <c:v>1.8453333333333333</c:v>
                </c:pt>
                <c:pt idx="8">
                  <c:v>2.0760000000000001</c:v>
                </c:pt>
                <c:pt idx="9">
                  <c:v>2.3066666666666666</c:v>
                </c:pt>
                <c:pt idx="10">
                  <c:v>2.5373333333333332</c:v>
                </c:pt>
                <c:pt idx="11">
                  <c:v>2.7679999999999998</c:v>
                </c:pt>
                <c:pt idx="12">
                  <c:v>2.9986666666666664</c:v>
                </c:pt>
                <c:pt idx="13">
                  <c:v>3.2293333333333334</c:v>
                </c:pt>
                <c:pt idx="14">
                  <c:v>3.46</c:v>
                </c:pt>
                <c:pt idx="15">
                  <c:v>3.6906666666666665</c:v>
                </c:pt>
                <c:pt idx="16">
                  <c:v>3.9213333333333331</c:v>
                </c:pt>
                <c:pt idx="17">
                  <c:v>4.1520000000000001</c:v>
                </c:pt>
                <c:pt idx="18">
                  <c:v>4.3826666666666663</c:v>
                </c:pt>
                <c:pt idx="19">
                  <c:v>4.6133333333333333</c:v>
                </c:pt>
                <c:pt idx="20">
                  <c:v>4.8439999999999994</c:v>
                </c:pt>
                <c:pt idx="21">
                  <c:v>5.0746666666666664</c:v>
                </c:pt>
                <c:pt idx="22">
                  <c:v>5.3053333333333335</c:v>
                </c:pt>
                <c:pt idx="23">
                  <c:v>5.5359999999999996</c:v>
                </c:pt>
                <c:pt idx="24">
                  <c:v>5.7666666666666666</c:v>
                </c:pt>
                <c:pt idx="25">
                  <c:v>5.9973333333333327</c:v>
                </c:pt>
                <c:pt idx="26">
                  <c:v>6.2279999999999998</c:v>
                </c:pt>
                <c:pt idx="27">
                  <c:v>6.4586666666666668</c:v>
                </c:pt>
                <c:pt idx="28">
                  <c:v>6.6893333333333329</c:v>
                </c:pt>
                <c:pt idx="29">
                  <c:v>6.92</c:v>
                </c:pt>
                <c:pt idx="30">
                  <c:v>7.1506666666666661</c:v>
                </c:pt>
                <c:pt idx="31">
                  <c:v>7.3813333333333331</c:v>
                </c:pt>
                <c:pt idx="32">
                  <c:v>7.6120000000000001</c:v>
                </c:pt>
                <c:pt idx="33">
                  <c:v>7.8426666666666662</c:v>
                </c:pt>
                <c:pt idx="34">
                  <c:v>8.0733333333333324</c:v>
                </c:pt>
              </c:numCache>
            </c:numRef>
          </c:val>
        </c:ser>
        <c:dLbls>
          <c:showLegendKey val="0"/>
          <c:showVal val="0"/>
          <c:showCatName val="0"/>
          <c:showSerName val="0"/>
          <c:showPercent val="0"/>
          <c:showBubbleSize val="0"/>
        </c:dLbls>
        <c:gapWidth val="150"/>
        <c:axId val="168086144"/>
        <c:axId val="168526208"/>
      </c:barChart>
      <c:catAx>
        <c:axId val="168086144"/>
        <c:scaling>
          <c:orientation val="minMax"/>
        </c:scaling>
        <c:delete val="0"/>
        <c:axPos val="b"/>
        <c:majorTickMark val="out"/>
        <c:minorTickMark val="none"/>
        <c:tickLblPos val="nextTo"/>
        <c:crossAx val="168526208"/>
        <c:crosses val="autoZero"/>
        <c:auto val="1"/>
        <c:lblAlgn val="ctr"/>
        <c:lblOffset val="100"/>
        <c:noMultiLvlLbl val="0"/>
      </c:catAx>
      <c:valAx>
        <c:axId val="168526208"/>
        <c:scaling>
          <c:orientation val="minMax"/>
        </c:scaling>
        <c:delete val="0"/>
        <c:axPos val="l"/>
        <c:majorGridlines/>
        <c:numFmt formatCode="0.00" sourceLinked="1"/>
        <c:majorTickMark val="out"/>
        <c:minorTickMark val="none"/>
        <c:tickLblPos val="nextTo"/>
        <c:crossAx val="168086144"/>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'No Coverage'!$B$1</c:f>
              <c:strCache>
                <c:ptCount val="1"/>
                <c:pt idx="0">
                  <c:v>Active scan delay w/o
 Rapid [msec]</c:v>
                </c:pt>
              </c:strCache>
            </c:strRef>
          </c:tx>
          <c:invertIfNegative val="0"/>
          <c:val>
            <c:numRef>
              <c:f>'No Coverage'!$B$2:$B$36</c:f>
              <c:numCache>
                <c:formatCode>0.00</c:formatCode>
                <c:ptCount val="35"/>
                <c:pt idx="0">
                  <c:v>5.4</c:v>
                </c:pt>
                <c:pt idx="1">
                  <c:v>10.8</c:v>
                </c:pt>
                <c:pt idx="2">
                  <c:v>16.200000000000003</c:v>
                </c:pt>
                <c:pt idx="3">
                  <c:v>21.6</c:v>
                </c:pt>
                <c:pt idx="4">
                  <c:v>27</c:v>
                </c:pt>
                <c:pt idx="5">
                  <c:v>32.400000000000006</c:v>
                </c:pt>
                <c:pt idx="6">
                  <c:v>37.800000000000004</c:v>
                </c:pt>
                <c:pt idx="7">
                  <c:v>43.2</c:v>
                </c:pt>
                <c:pt idx="8">
                  <c:v>48.6</c:v>
                </c:pt>
                <c:pt idx="9">
                  <c:v>54</c:v>
                </c:pt>
                <c:pt idx="10">
                  <c:v>59.400000000000006</c:v>
                </c:pt>
                <c:pt idx="11">
                  <c:v>64.800000000000011</c:v>
                </c:pt>
                <c:pt idx="12">
                  <c:v>70.2</c:v>
                </c:pt>
                <c:pt idx="13">
                  <c:v>75.600000000000009</c:v>
                </c:pt>
                <c:pt idx="14">
                  <c:v>81</c:v>
                </c:pt>
                <c:pt idx="15">
                  <c:v>86.4</c:v>
                </c:pt>
                <c:pt idx="16">
                  <c:v>91.800000000000011</c:v>
                </c:pt>
                <c:pt idx="17">
                  <c:v>97.2</c:v>
                </c:pt>
                <c:pt idx="18">
                  <c:v>102.60000000000001</c:v>
                </c:pt>
                <c:pt idx="19">
                  <c:v>108</c:v>
                </c:pt>
                <c:pt idx="20">
                  <c:v>113.4</c:v>
                </c:pt>
                <c:pt idx="21">
                  <c:v>118.80000000000001</c:v>
                </c:pt>
                <c:pt idx="22">
                  <c:v>124.2</c:v>
                </c:pt>
                <c:pt idx="23">
                  <c:v>129.60000000000002</c:v>
                </c:pt>
                <c:pt idx="24">
                  <c:v>135</c:v>
                </c:pt>
                <c:pt idx="25">
                  <c:v>140.4</c:v>
                </c:pt>
                <c:pt idx="26">
                  <c:v>145.80000000000001</c:v>
                </c:pt>
                <c:pt idx="27">
                  <c:v>151.20000000000002</c:v>
                </c:pt>
                <c:pt idx="28">
                  <c:v>156.60000000000002</c:v>
                </c:pt>
                <c:pt idx="29">
                  <c:v>162</c:v>
                </c:pt>
                <c:pt idx="30">
                  <c:v>167.4</c:v>
                </c:pt>
                <c:pt idx="31">
                  <c:v>172.8</c:v>
                </c:pt>
                <c:pt idx="32">
                  <c:v>178.20000000000002</c:v>
                </c:pt>
                <c:pt idx="33">
                  <c:v>183.60000000000002</c:v>
                </c:pt>
                <c:pt idx="34">
                  <c:v>189</c:v>
                </c:pt>
              </c:numCache>
            </c:numRef>
          </c:val>
        </c:ser>
        <c:ser>
          <c:idx val="1"/>
          <c:order val="1"/>
          <c:tx>
            <c:strRef>
              <c:f>'No Coverage'!$C$1</c:f>
              <c:strCache>
                <c:ptCount val="1"/>
                <c:pt idx="0">
                  <c:v>Active scan delay w/ 
Rapid [msec]</c:v>
                </c:pt>
              </c:strCache>
            </c:strRef>
          </c:tx>
          <c:invertIfNegative val="0"/>
          <c:val>
            <c:numRef>
              <c:f>'No Coverage'!$C$2:$C$36</c:f>
              <c:numCache>
                <c:formatCode>0.00</c:formatCode>
                <c:ptCount val="35"/>
                <c:pt idx="0">
                  <c:v>0.23066666666666666</c:v>
                </c:pt>
                <c:pt idx="1">
                  <c:v>0.46133333333333332</c:v>
                </c:pt>
                <c:pt idx="2">
                  <c:v>0.69199999999999995</c:v>
                </c:pt>
                <c:pt idx="3">
                  <c:v>0.92266666666666663</c:v>
                </c:pt>
                <c:pt idx="4">
                  <c:v>1.1533333333333333</c:v>
                </c:pt>
                <c:pt idx="5">
                  <c:v>1.3839999999999999</c:v>
                </c:pt>
                <c:pt idx="6">
                  <c:v>1.6146666666666667</c:v>
                </c:pt>
                <c:pt idx="7">
                  <c:v>1.8453333333333333</c:v>
                </c:pt>
                <c:pt idx="8">
                  <c:v>2.0760000000000001</c:v>
                </c:pt>
                <c:pt idx="9">
                  <c:v>2.3066666666666666</c:v>
                </c:pt>
                <c:pt idx="10">
                  <c:v>2.5373333333333332</c:v>
                </c:pt>
                <c:pt idx="11">
                  <c:v>2.7679999999999998</c:v>
                </c:pt>
                <c:pt idx="12">
                  <c:v>2.9986666666666664</c:v>
                </c:pt>
                <c:pt idx="13">
                  <c:v>3.2293333333333334</c:v>
                </c:pt>
                <c:pt idx="14">
                  <c:v>3.46</c:v>
                </c:pt>
                <c:pt idx="15">
                  <c:v>3.6906666666666665</c:v>
                </c:pt>
                <c:pt idx="16">
                  <c:v>3.9213333333333331</c:v>
                </c:pt>
                <c:pt idx="17">
                  <c:v>4.1520000000000001</c:v>
                </c:pt>
                <c:pt idx="18">
                  <c:v>4.3826666666666663</c:v>
                </c:pt>
                <c:pt idx="19">
                  <c:v>4.6133333333333333</c:v>
                </c:pt>
                <c:pt idx="20">
                  <c:v>4.8439999999999994</c:v>
                </c:pt>
                <c:pt idx="21">
                  <c:v>5.0746666666666664</c:v>
                </c:pt>
                <c:pt idx="22">
                  <c:v>5.3053333333333335</c:v>
                </c:pt>
                <c:pt idx="23">
                  <c:v>5.5359999999999996</c:v>
                </c:pt>
                <c:pt idx="24">
                  <c:v>5.7666666666666666</c:v>
                </c:pt>
                <c:pt idx="25">
                  <c:v>5.9973333333333327</c:v>
                </c:pt>
                <c:pt idx="26">
                  <c:v>6.2279999999999998</c:v>
                </c:pt>
                <c:pt idx="27">
                  <c:v>6.4586666666666668</c:v>
                </c:pt>
                <c:pt idx="28">
                  <c:v>6.6893333333333329</c:v>
                </c:pt>
                <c:pt idx="29">
                  <c:v>6.92</c:v>
                </c:pt>
                <c:pt idx="30">
                  <c:v>7.1506666666666661</c:v>
                </c:pt>
                <c:pt idx="31">
                  <c:v>7.3813333333333331</c:v>
                </c:pt>
                <c:pt idx="32">
                  <c:v>7.6120000000000001</c:v>
                </c:pt>
                <c:pt idx="33">
                  <c:v>7.8426666666666662</c:v>
                </c:pt>
                <c:pt idx="34">
                  <c:v>8.0733333333333324</c:v>
                </c:pt>
              </c:numCache>
            </c:numRef>
          </c:val>
        </c:ser>
        <c:dLbls>
          <c:showLegendKey val="0"/>
          <c:showVal val="0"/>
          <c:showCatName val="0"/>
          <c:showSerName val="0"/>
          <c:showPercent val="0"/>
          <c:showBubbleSize val="0"/>
        </c:dLbls>
        <c:gapWidth val="150"/>
        <c:axId val="168466304"/>
        <c:axId val="168467840"/>
      </c:barChart>
      <c:catAx>
        <c:axId val="168466304"/>
        <c:scaling>
          <c:orientation val="minMax"/>
        </c:scaling>
        <c:delete val="0"/>
        <c:axPos val="b"/>
        <c:majorTickMark val="out"/>
        <c:minorTickMark val="none"/>
        <c:tickLblPos val="nextTo"/>
        <c:crossAx val="168467840"/>
        <c:crosses val="autoZero"/>
        <c:auto val="1"/>
        <c:lblAlgn val="ctr"/>
        <c:lblOffset val="100"/>
        <c:noMultiLvlLbl val="0"/>
      </c:catAx>
      <c:valAx>
        <c:axId val="168467840"/>
        <c:scaling>
          <c:orientation val="minMax"/>
        </c:scaling>
        <c:delete val="0"/>
        <c:axPos val="l"/>
        <c:majorGridlines/>
        <c:numFmt formatCode="0.00" sourceLinked="1"/>
        <c:majorTickMark val="out"/>
        <c:minorTickMark val="none"/>
        <c:tickLblPos val="nextTo"/>
        <c:crossAx val="168466304"/>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'No Coverage'!$D$1</c:f>
              <c:strCache>
                <c:ptCount val="1"/>
                <c:pt idx="0">
                  <c:v>Active Scan PWR 
w/o Rapid [mJ/scan]</c:v>
                </c:pt>
              </c:strCache>
            </c:strRef>
          </c:tx>
          <c:invertIfNegative val="0"/>
          <c:val>
            <c:numRef>
              <c:f>'No Coverage'!$D$2:$D$36</c:f>
              <c:numCache>
                <c:formatCode>0.00</c:formatCode>
                <c:ptCount val="35"/>
                <c:pt idx="0">
                  <c:v>0.33750000000000002</c:v>
                </c:pt>
                <c:pt idx="1">
                  <c:v>0.67500000000000004</c:v>
                </c:pt>
                <c:pt idx="2">
                  <c:v>1.0125000000000002</c:v>
                </c:pt>
                <c:pt idx="3">
                  <c:v>1.35</c:v>
                </c:pt>
                <c:pt idx="4">
                  <c:v>1.6875</c:v>
                </c:pt>
                <c:pt idx="5">
                  <c:v>2.0250000000000004</c:v>
                </c:pt>
                <c:pt idx="6">
                  <c:v>2.3625000000000003</c:v>
                </c:pt>
                <c:pt idx="7">
                  <c:v>2.7</c:v>
                </c:pt>
                <c:pt idx="8">
                  <c:v>3.0375000000000001</c:v>
                </c:pt>
                <c:pt idx="9">
                  <c:v>3.375</c:v>
                </c:pt>
                <c:pt idx="10">
                  <c:v>3.7125000000000004</c:v>
                </c:pt>
                <c:pt idx="11">
                  <c:v>4.0500000000000007</c:v>
                </c:pt>
                <c:pt idx="12">
                  <c:v>4.3875000000000002</c:v>
                </c:pt>
                <c:pt idx="13">
                  <c:v>4.7250000000000005</c:v>
                </c:pt>
                <c:pt idx="14">
                  <c:v>5.0625</c:v>
                </c:pt>
                <c:pt idx="15">
                  <c:v>5.4</c:v>
                </c:pt>
                <c:pt idx="16">
                  <c:v>5.7375000000000007</c:v>
                </c:pt>
                <c:pt idx="17">
                  <c:v>6.0750000000000002</c:v>
                </c:pt>
                <c:pt idx="18">
                  <c:v>6.4125000000000005</c:v>
                </c:pt>
                <c:pt idx="19">
                  <c:v>6.75</c:v>
                </c:pt>
                <c:pt idx="20">
                  <c:v>7.0875000000000004</c:v>
                </c:pt>
                <c:pt idx="21">
                  <c:v>7.4250000000000007</c:v>
                </c:pt>
                <c:pt idx="22">
                  <c:v>7.7625000000000002</c:v>
                </c:pt>
                <c:pt idx="23">
                  <c:v>8.1000000000000014</c:v>
                </c:pt>
                <c:pt idx="24">
                  <c:v>8.4375</c:v>
                </c:pt>
                <c:pt idx="25">
                  <c:v>8.7750000000000004</c:v>
                </c:pt>
                <c:pt idx="26">
                  <c:v>9.1125000000000007</c:v>
                </c:pt>
                <c:pt idx="27">
                  <c:v>9.4500000000000011</c:v>
                </c:pt>
                <c:pt idx="28">
                  <c:v>9.7875000000000014</c:v>
                </c:pt>
                <c:pt idx="29">
                  <c:v>10.125</c:v>
                </c:pt>
                <c:pt idx="30">
                  <c:v>10.4625</c:v>
                </c:pt>
                <c:pt idx="31">
                  <c:v>10.8</c:v>
                </c:pt>
                <c:pt idx="32">
                  <c:v>11.137500000000001</c:v>
                </c:pt>
                <c:pt idx="33">
                  <c:v>11.475000000000001</c:v>
                </c:pt>
                <c:pt idx="34">
                  <c:v>11.8125</c:v>
                </c:pt>
              </c:numCache>
            </c:numRef>
          </c:val>
        </c:ser>
        <c:ser>
          <c:idx val="1"/>
          <c:order val="1"/>
          <c:tx>
            <c:strRef>
              <c:f>'No Coverage'!$E$1</c:f>
              <c:strCache>
                <c:ptCount val="1"/>
                <c:pt idx="0">
                  <c:v>Active Scan PWR 
w/ Rapid [mJ/scan]</c:v>
                </c:pt>
              </c:strCache>
            </c:strRef>
          </c:tx>
          <c:invertIfNegative val="0"/>
          <c:val>
            <c:numRef>
              <c:f>'No Coverage'!$E$2:$E$36</c:f>
              <c:numCache>
                <c:formatCode>0.00</c:formatCode>
                <c:ptCount val="35"/>
                <c:pt idx="0">
                  <c:v>2.8533833333333335E-2</c:v>
                </c:pt>
                <c:pt idx="1">
                  <c:v>5.7067666666666669E-2</c:v>
                </c:pt>
                <c:pt idx="2">
                  <c:v>8.5601499999999997E-2</c:v>
                </c:pt>
                <c:pt idx="3">
                  <c:v>0.11413533333333334</c:v>
                </c:pt>
                <c:pt idx="4">
                  <c:v>0.14266916666666668</c:v>
                </c:pt>
                <c:pt idx="5">
                  <c:v>0.17120299999999999</c:v>
                </c:pt>
                <c:pt idx="6">
                  <c:v>0.19973683333333334</c:v>
                </c:pt>
                <c:pt idx="7">
                  <c:v>0.22827066666666668</c:v>
                </c:pt>
                <c:pt idx="8">
                  <c:v>0.25680449999999999</c:v>
                </c:pt>
                <c:pt idx="9">
                  <c:v>0.28533833333333336</c:v>
                </c:pt>
                <c:pt idx="10">
                  <c:v>0.31387216666666667</c:v>
                </c:pt>
                <c:pt idx="11">
                  <c:v>0.34240599999999999</c:v>
                </c:pt>
                <c:pt idx="12">
                  <c:v>0.37093983333333336</c:v>
                </c:pt>
                <c:pt idx="13">
                  <c:v>0.39947366666666667</c:v>
                </c:pt>
                <c:pt idx="14">
                  <c:v>0.42800750000000004</c:v>
                </c:pt>
                <c:pt idx="15">
                  <c:v>0.45654133333333335</c:v>
                </c:pt>
                <c:pt idx="16">
                  <c:v>0.48507516666666667</c:v>
                </c:pt>
                <c:pt idx="17">
                  <c:v>0.51360899999999998</c:v>
                </c:pt>
                <c:pt idx="18">
                  <c:v>0.54214283333333335</c:v>
                </c:pt>
                <c:pt idx="19">
                  <c:v>0.57067666666666672</c:v>
                </c:pt>
                <c:pt idx="20">
                  <c:v>0.59921049999999998</c:v>
                </c:pt>
                <c:pt idx="21">
                  <c:v>0.62774433333333335</c:v>
                </c:pt>
                <c:pt idx="22">
                  <c:v>0.65627816666666672</c:v>
                </c:pt>
                <c:pt idx="23">
                  <c:v>0.68481199999999998</c:v>
                </c:pt>
                <c:pt idx="24">
                  <c:v>0.71334583333333335</c:v>
                </c:pt>
                <c:pt idx="25">
                  <c:v>0.74187966666666672</c:v>
                </c:pt>
                <c:pt idx="26">
                  <c:v>0.77041350000000008</c:v>
                </c:pt>
                <c:pt idx="27">
                  <c:v>0.79894733333333334</c:v>
                </c:pt>
                <c:pt idx="28">
                  <c:v>0.82748116666666671</c:v>
                </c:pt>
                <c:pt idx="29">
                  <c:v>0.85601500000000008</c:v>
                </c:pt>
                <c:pt idx="30">
                  <c:v>0.88454883333333334</c:v>
                </c:pt>
                <c:pt idx="31">
                  <c:v>0.91308266666666671</c:v>
                </c:pt>
                <c:pt idx="32">
                  <c:v>0.94161650000000008</c:v>
                </c:pt>
                <c:pt idx="33">
                  <c:v>0.97015033333333334</c:v>
                </c:pt>
                <c:pt idx="34">
                  <c:v>0.99868416666666671</c:v>
                </c:pt>
              </c:numCache>
            </c:numRef>
          </c:val>
        </c:ser>
        <c:dLbls>
          <c:showLegendKey val="0"/>
          <c:showVal val="0"/>
          <c:showCatName val="0"/>
          <c:showSerName val="0"/>
          <c:showPercent val="0"/>
          <c:showBubbleSize val="0"/>
        </c:dLbls>
        <c:gapWidth val="150"/>
        <c:axId val="168654336"/>
        <c:axId val="168655872"/>
      </c:barChart>
      <c:catAx>
        <c:axId val="168654336"/>
        <c:scaling>
          <c:orientation val="minMax"/>
        </c:scaling>
        <c:delete val="0"/>
        <c:axPos val="b"/>
        <c:majorTickMark val="out"/>
        <c:minorTickMark val="none"/>
        <c:tickLblPos val="nextTo"/>
        <c:crossAx val="168655872"/>
        <c:crosses val="autoZero"/>
        <c:auto val="1"/>
        <c:lblAlgn val="ctr"/>
        <c:lblOffset val="100"/>
        <c:noMultiLvlLbl val="0"/>
      </c:catAx>
      <c:valAx>
        <c:axId val="168655872"/>
        <c:scaling>
          <c:orientation val="minMax"/>
        </c:scaling>
        <c:delete val="0"/>
        <c:axPos val="l"/>
        <c:majorGridlines/>
        <c:numFmt formatCode="0.00" sourceLinked="1"/>
        <c:majorTickMark val="out"/>
        <c:minorTickMark val="none"/>
        <c:tickLblPos val="nextTo"/>
        <c:crossAx val="168654336"/>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'No Coverage'!$D$1</c:f>
              <c:strCache>
                <c:ptCount val="1"/>
                <c:pt idx="0">
                  <c:v>Active Scan PWR 
w/o Rapid [mJ/scan]</c:v>
                </c:pt>
              </c:strCache>
            </c:strRef>
          </c:tx>
          <c:invertIfNegative val="0"/>
          <c:val>
            <c:numRef>
              <c:f>'No Coverage'!$D$2:$D$36</c:f>
              <c:numCache>
                <c:formatCode>0.00</c:formatCode>
                <c:ptCount val="35"/>
                <c:pt idx="0">
                  <c:v>0.34</c:v>
                </c:pt>
                <c:pt idx="1">
                  <c:v>0.68</c:v>
                </c:pt>
                <c:pt idx="2">
                  <c:v>1.02</c:v>
                </c:pt>
                <c:pt idx="3">
                  <c:v>1.36</c:v>
                </c:pt>
                <c:pt idx="4">
                  <c:v>1.7000000000000002</c:v>
                </c:pt>
                <c:pt idx="5">
                  <c:v>2.04</c:v>
                </c:pt>
                <c:pt idx="6">
                  <c:v>2.3800000000000003</c:v>
                </c:pt>
                <c:pt idx="7">
                  <c:v>2.72</c:v>
                </c:pt>
                <c:pt idx="8">
                  <c:v>3.06</c:v>
                </c:pt>
                <c:pt idx="9">
                  <c:v>3.4000000000000004</c:v>
                </c:pt>
                <c:pt idx="10">
                  <c:v>3.74</c:v>
                </c:pt>
                <c:pt idx="11">
                  <c:v>4.08</c:v>
                </c:pt>
                <c:pt idx="12">
                  <c:v>4.42</c:v>
                </c:pt>
                <c:pt idx="13">
                  <c:v>4.7600000000000007</c:v>
                </c:pt>
                <c:pt idx="14">
                  <c:v>5.1000000000000005</c:v>
                </c:pt>
                <c:pt idx="15">
                  <c:v>5.44</c:v>
                </c:pt>
                <c:pt idx="16">
                  <c:v>5.78</c:v>
                </c:pt>
                <c:pt idx="17">
                  <c:v>6.12</c:v>
                </c:pt>
                <c:pt idx="18">
                  <c:v>6.4600000000000009</c:v>
                </c:pt>
                <c:pt idx="19">
                  <c:v>6.8000000000000007</c:v>
                </c:pt>
                <c:pt idx="20">
                  <c:v>7.1400000000000006</c:v>
                </c:pt>
                <c:pt idx="21">
                  <c:v>7.48</c:v>
                </c:pt>
                <c:pt idx="22">
                  <c:v>7.82</c:v>
                </c:pt>
                <c:pt idx="23">
                  <c:v>8.16</c:v>
                </c:pt>
                <c:pt idx="24">
                  <c:v>8.5</c:v>
                </c:pt>
                <c:pt idx="25">
                  <c:v>8.84</c:v>
                </c:pt>
                <c:pt idx="26">
                  <c:v>9.1800000000000015</c:v>
                </c:pt>
                <c:pt idx="27">
                  <c:v>9.5200000000000014</c:v>
                </c:pt>
                <c:pt idx="28">
                  <c:v>9.8600000000000012</c:v>
                </c:pt>
                <c:pt idx="29">
                  <c:v>10.200000000000001</c:v>
                </c:pt>
                <c:pt idx="30">
                  <c:v>10.540000000000001</c:v>
                </c:pt>
                <c:pt idx="31">
                  <c:v>10.88</c:v>
                </c:pt>
                <c:pt idx="32">
                  <c:v>11.22</c:v>
                </c:pt>
                <c:pt idx="33">
                  <c:v>11.56</c:v>
                </c:pt>
                <c:pt idx="34">
                  <c:v>11.9</c:v>
                </c:pt>
              </c:numCache>
            </c:numRef>
          </c:val>
        </c:ser>
        <c:ser>
          <c:idx val="1"/>
          <c:order val="1"/>
          <c:tx>
            <c:strRef>
              <c:f>'No Coverage'!$E$1</c:f>
              <c:strCache>
                <c:ptCount val="1"/>
                <c:pt idx="0">
                  <c:v>Active Scan PWR 
w/ Rapid [mJ/scan]</c:v>
                </c:pt>
              </c:strCache>
            </c:strRef>
          </c:tx>
          <c:invertIfNegative val="0"/>
          <c:val>
            <c:numRef>
              <c:f>'No Coverage'!$E$2:$E$36</c:f>
              <c:numCache>
                <c:formatCode>0.00</c:formatCode>
                <c:ptCount val="35"/>
                <c:pt idx="0">
                  <c:v>3.153333333333333E-2</c:v>
                </c:pt>
                <c:pt idx="1">
                  <c:v>6.306666666666666E-2</c:v>
                </c:pt>
                <c:pt idx="2">
                  <c:v>9.459999999999999E-2</c:v>
                </c:pt>
                <c:pt idx="3">
                  <c:v>0.12613333333333332</c:v>
                </c:pt>
                <c:pt idx="4">
                  <c:v>0.15766666666666665</c:v>
                </c:pt>
                <c:pt idx="5">
                  <c:v>0.18919999999999998</c:v>
                </c:pt>
                <c:pt idx="6">
                  <c:v>0.22073333333333331</c:v>
                </c:pt>
                <c:pt idx="7">
                  <c:v>0.25226666666666664</c:v>
                </c:pt>
                <c:pt idx="8">
                  <c:v>0.28379999999999994</c:v>
                </c:pt>
                <c:pt idx="9">
                  <c:v>0.3153333333333333</c:v>
                </c:pt>
                <c:pt idx="10">
                  <c:v>0.34686666666666666</c:v>
                </c:pt>
                <c:pt idx="11">
                  <c:v>0.37839999999999996</c:v>
                </c:pt>
                <c:pt idx="12">
                  <c:v>0.40993333333333326</c:v>
                </c:pt>
                <c:pt idx="13">
                  <c:v>0.44146666666666662</c:v>
                </c:pt>
                <c:pt idx="14">
                  <c:v>0.47299999999999998</c:v>
                </c:pt>
                <c:pt idx="15">
                  <c:v>0.50453333333333328</c:v>
                </c:pt>
                <c:pt idx="16">
                  <c:v>0.53606666666666658</c:v>
                </c:pt>
                <c:pt idx="17">
                  <c:v>0.56759999999999988</c:v>
                </c:pt>
                <c:pt idx="18">
                  <c:v>0.5991333333333333</c:v>
                </c:pt>
                <c:pt idx="19">
                  <c:v>0.6306666666666666</c:v>
                </c:pt>
                <c:pt idx="20">
                  <c:v>0.6621999999999999</c:v>
                </c:pt>
                <c:pt idx="21">
                  <c:v>0.69373333333333331</c:v>
                </c:pt>
                <c:pt idx="22">
                  <c:v>0.72526666666666662</c:v>
                </c:pt>
                <c:pt idx="23">
                  <c:v>0.75679999999999992</c:v>
                </c:pt>
                <c:pt idx="24">
                  <c:v>0.78833333333333322</c:v>
                </c:pt>
                <c:pt idx="25">
                  <c:v>0.81986666666666652</c:v>
                </c:pt>
                <c:pt idx="26">
                  <c:v>0.85139999999999993</c:v>
                </c:pt>
                <c:pt idx="27">
                  <c:v>0.88293333333333324</c:v>
                </c:pt>
                <c:pt idx="28">
                  <c:v>0.91446666666666654</c:v>
                </c:pt>
                <c:pt idx="29">
                  <c:v>0.94599999999999995</c:v>
                </c:pt>
                <c:pt idx="30">
                  <c:v>0.97753333333333325</c:v>
                </c:pt>
                <c:pt idx="31">
                  <c:v>1.0090666666666666</c:v>
                </c:pt>
                <c:pt idx="32">
                  <c:v>1.0406</c:v>
                </c:pt>
                <c:pt idx="33">
                  <c:v>1.0721333333333332</c:v>
                </c:pt>
                <c:pt idx="34">
                  <c:v>1.1036666666666666</c:v>
                </c:pt>
              </c:numCache>
            </c:numRef>
          </c:val>
        </c:ser>
        <c:dLbls>
          <c:showLegendKey val="0"/>
          <c:showVal val="0"/>
          <c:showCatName val="0"/>
          <c:showSerName val="0"/>
          <c:showPercent val="0"/>
          <c:showBubbleSize val="0"/>
        </c:dLbls>
        <c:gapWidth val="150"/>
        <c:axId val="168981632"/>
        <c:axId val="168983168"/>
      </c:barChart>
      <c:catAx>
        <c:axId val="168981632"/>
        <c:scaling>
          <c:orientation val="minMax"/>
        </c:scaling>
        <c:delete val="0"/>
        <c:axPos val="b"/>
        <c:majorTickMark val="out"/>
        <c:minorTickMark val="none"/>
        <c:tickLblPos val="nextTo"/>
        <c:crossAx val="168983168"/>
        <c:crosses val="autoZero"/>
        <c:auto val="1"/>
        <c:lblAlgn val="ctr"/>
        <c:lblOffset val="100"/>
        <c:noMultiLvlLbl val="0"/>
      </c:catAx>
      <c:valAx>
        <c:axId val="168983168"/>
        <c:scaling>
          <c:orientation val="minMax"/>
        </c:scaling>
        <c:delete val="0"/>
        <c:axPos val="l"/>
        <c:majorGridlines/>
        <c:numFmt formatCode="0.00" sourceLinked="1"/>
        <c:majorTickMark val="out"/>
        <c:minorTickMark val="none"/>
        <c:tickLblPos val="nextTo"/>
        <c:crossAx val="168981632"/>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'1 of 4'!$D$1</c:f>
              <c:strCache>
                <c:ptCount val="1"/>
                <c:pt idx="0">
                  <c:v>Active Scan PWR w/o
Rapid [mJ/scan]</c:v>
                </c:pt>
              </c:strCache>
            </c:strRef>
          </c:tx>
          <c:invertIfNegative val="0"/>
          <c:val>
            <c:numRef>
              <c:f>'1 of 4'!$D$2:$D$36</c:f>
              <c:numCache>
                <c:formatCode>0.00</c:formatCode>
                <c:ptCount val="35"/>
                <c:pt idx="0">
                  <c:v>0.34</c:v>
                </c:pt>
                <c:pt idx="1">
                  <c:v>0.68</c:v>
                </c:pt>
                <c:pt idx="2">
                  <c:v>1.02</c:v>
                </c:pt>
                <c:pt idx="3">
                  <c:v>1.61</c:v>
                </c:pt>
                <c:pt idx="4">
                  <c:v>1.9500000000000002</c:v>
                </c:pt>
                <c:pt idx="5">
                  <c:v>2.29</c:v>
                </c:pt>
                <c:pt idx="6">
                  <c:v>2.63</c:v>
                </c:pt>
                <c:pt idx="7">
                  <c:v>3.2199999999999998</c:v>
                </c:pt>
                <c:pt idx="8">
                  <c:v>3.5599999999999996</c:v>
                </c:pt>
                <c:pt idx="9">
                  <c:v>3.8999999999999995</c:v>
                </c:pt>
                <c:pt idx="10">
                  <c:v>4.2399999999999993</c:v>
                </c:pt>
                <c:pt idx="11">
                  <c:v>4.8299999999999992</c:v>
                </c:pt>
                <c:pt idx="12">
                  <c:v>5.169999999999999</c:v>
                </c:pt>
                <c:pt idx="13">
                  <c:v>5.5099999999999989</c:v>
                </c:pt>
                <c:pt idx="14">
                  <c:v>5.8499999999999988</c:v>
                </c:pt>
                <c:pt idx="15">
                  <c:v>6.4399999999999986</c:v>
                </c:pt>
                <c:pt idx="16">
                  <c:v>6.7799999999999985</c:v>
                </c:pt>
                <c:pt idx="17">
                  <c:v>7.1199999999999983</c:v>
                </c:pt>
                <c:pt idx="18">
                  <c:v>7.4599999999999982</c:v>
                </c:pt>
                <c:pt idx="19">
                  <c:v>8.0499999999999989</c:v>
                </c:pt>
                <c:pt idx="20">
                  <c:v>8.3899999999999988</c:v>
                </c:pt>
                <c:pt idx="21">
                  <c:v>8.7299999999999986</c:v>
                </c:pt>
                <c:pt idx="22">
                  <c:v>9.0699999999999985</c:v>
                </c:pt>
                <c:pt idx="23">
                  <c:v>9.6599999999999984</c:v>
                </c:pt>
                <c:pt idx="24">
                  <c:v>9.9999999999999982</c:v>
                </c:pt>
                <c:pt idx="25">
                  <c:v>10.339999999999998</c:v>
                </c:pt>
                <c:pt idx="26">
                  <c:v>10.679999999999998</c:v>
                </c:pt>
                <c:pt idx="27">
                  <c:v>11.269999999999998</c:v>
                </c:pt>
                <c:pt idx="28">
                  <c:v>11.609999999999998</c:v>
                </c:pt>
                <c:pt idx="29">
                  <c:v>11.949999999999998</c:v>
                </c:pt>
                <c:pt idx="30">
                  <c:v>12.289999999999997</c:v>
                </c:pt>
                <c:pt idx="31">
                  <c:v>12.879999999999997</c:v>
                </c:pt>
                <c:pt idx="32">
                  <c:v>13.219999999999997</c:v>
                </c:pt>
                <c:pt idx="33">
                  <c:v>13.559999999999997</c:v>
                </c:pt>
                <c:pt idx="34">
                  <c:v>13.899999999999997</c:v>
                </c:pt>
              </c:numCache>
            </c:numRef>
          </c:val>
        </c:ser>
        <c:ser>
          <c:idx val="1"/>
          <c:order val="1"/>
          <c:tx>
            <c:strRef>
              <c:f>'1 of 4'!$E$1</c:f>
              <c:strCache>
                <c:ptCount val="1"/>
                <c:pt idx="0">
                  <c:v>Active Scan PWR  w/ 
Rapid [mJ/scan]</c:v>
                </c:pt>
              </c:strCache>
            </c:strRef>
          </c:tx>
          <c:invertIfNegative val="0"/>
          <c:val>
            <c:numRef>
              <c:f>'1 of 4'!$E$2:$E$36</c:f>
              <c:numCache>
                <c:formatCode>0.00</c:formatCode>
                <c:ptCount val="35"/>
                <c:pt idx="0">
                  <c:v>3.153333333333333E-2</c:v>
                </c:pt>
                <c:pt idx="1">
                  <c:v>6.306666666666666E-2</c:v>
                </c:pt>
                <c:pt idx="2">
                  <c:v>9.459999999999999E-2</c:v>
                </c:pt>
                <c:pt idx="3">
                  <c:v>0.68463153333333338</c:v>
                </c:pt>
                <c:pt idx="4">
                  <c:v>0.71616486666666668</c:v>
                </c:pt>
                <c:pt idx="5">
                  <c:v>0.74769819999999998</c:v>
                </c:pt>
                <c:pt idx="6">
                  <c:v>0.77923153333333328</c:v>
                </c:pt>
                <c:pt idx="7">
                  <c:v>1.3692630666666665</c:v>
                </c:pt>
                <c:pt idx="8">
                  <c:v>1.4007963999999999</c:v>
                </c:pt>
                <c:pt idx="9">
                  <c:v>1.4323297333333334</c:v>
                </c:pt>
                <c:pt idx="10">
                  <c:v>1.4638630666666668</c:v>
                </c:pt>
                <c:pt idx="11">
                  <c:v>2.0538946</c:v>
                </c:pt>
                <c:pt idx="12">
                  <c:v>2.0854279333333334</c:v>
                </c:pt>
                <c:pt idx="13">
                  <c:v>2.1169612666666668</c:v>
                </c:pt>
                <c:pt idx="14">
                  <c:v>2.1484946000000003</c:v>
                </c:pt>
                <c:pt idx="15">
                  <c:v>2.7385261333333335</c:v>
                </c:pt>
                <c:pt idx="16">
                  <c:v>2.7700594666666669</c:v>
                </c:pt>
                <c:pt idx="17">
                  <c:v>2.8015928000000003</c:v>
                </c:pt>
                <c:pt idx="18">
                  <c:v>2.8331261333333337</c:v>
                </c:pt>
                <c:pt idx="19">
                  <c:v>3.423157666666667</c:v>
                </c:pt>
                <c:pt idx="20">
                  <c:v>3.4546910000000004</c:v>
                </c:pt>
                <c:pt idx="21">
                  <c:v>3.4862243333333338</c:v>
                </c:pt>
                <c:pt idx="22">
                  <c:v>3.5177576666666672</c:v>
                </c:pt>
                <c:pt idx="23">
                  <c:v>4.1077892000000009</c:v>
                </c:pt>
                <c:pt idx="24">
                  <c:v>4.1393225333333339</c:v>
                </c:pt>
                <c:pt idx="25">
                  <c:v>4.1708558666666669</c:v>
                </c:pt>
                <c:pt idx="26">
                  <c:v>4.2023891999999998</c:v>
                </c:pt>
                <c:pt idx="27">
                  <c:v>4.7924207333333335</c:v>
                </c:pt>
                <c:pt idx="28">
                  <c:v>4.8239540666666665</c:v>
                </c:pt>
                <c:pt idx="29">
                  <c:v>4.8554873999999995</c:v>
                </c:pt>
                <c:pt idx="30">
                  <c:v>4.8870207333333324</c:v>
                </c:pt>
                <c:pt idx="31">
                  <c:v>5.4770522666666661</c:v>
                </c:pt>
                <c:pt idx="32">
                  <c:v>5.5085855999999991</c:v>
                </c:pt>
                <c:pt idx="33">
                  <c:v>5.5401189333333321</c:v>
                </c:pt>
                <c:pt idx="34">
                  <c:v>5.571652266666665</c:v>
                </c:pt>
              </c:numCache>
            </c:numRef>
          </c:val>
        </c:ser>
        <c:dLbls>
          <c:showLegendKey val="0"/>
          <c:showVal val="0"/>
          <c:showCatName val="0"/>
          <c:showSerName val="0"/>
          <c:showPercent val="0"/>
          <c:showBubbleSize val="0"/>
        </c:dLbls>
        <c:gapWidth val="150"/>
        <c:axId val="169058688"/>
        <c:axId val="169060224"/>
      </c:barChart>
      <c:catAx>
        <c:axId val="169058688"/>
        <c:scaling>
          <c:orientation val="minMax"/>
        </c:scaling>
        <c:delete val="0"/>
        <c:axPos val="b"/>
        <c:majorTickMark val="out"/>
        <c:minorTickMark val="none"/>
        <c:tickLblPos val="nextTo"/>
        <c:crossAx val="169060224"/>
        <c:crosses val="autoZero"/>
        <c:auto val="1"/>
        <c:lblAlgn val="ctr"/>
        <c:lblOffset val="100"/>
        <c:noMultiLvlLbl val="0"/>
      </c:catAx>
      <c:valAx>
        <c:axId val="169060224"/>
        <c:scaling>
          <c:orientation val="minMax"/>
        </c:scaling>
        <c:delete val="0"/>
        <c:axPos val="l"/>
        <c:majorGridlines/>
        <c:numFmt formatCode="0.00" sourceLinked="1"/>
        <c:majorTickMark val="out"/>
        <c:minorTickMark val="none"/>
        <c:tickLblPos val="nextTo"/>
        <c:crossAx val="169058688"/>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'1 of 4'!$D$1</c:f>
              <c:strCache>
                <c:ptCount val="1"/>
                <c:pt idx="0">
                  <c:v>Active Scan PWR w/o
Rapid [mJ/scan]</c:v>
                </c:pt>
              </c:strCache>
            </c:strRef>
          </c:tx>
          <c:invertIfNegative val="0"/>
          <c:val>
            <c:numRef>
              <c:f>'1 of 4'!$D$2:$D$36</c:f>
              <c:numCache>
                <c:formatCode>0.00</c:formatCode>
                <c:ptCount val="35"/>
                <c:pt idx="0">
                  <c:v>0.34</c:v>
                </c:pt>
                <c:pt idx="1">
                  <c:v>0.68</c:v>
                </c:pt>
                <c:pt idx="2">
                  <c:v>1.02</c:v>
                </c:pt>
                <c:pt idx="3">
                  <c:v>1.61</c:v>
                </c:pt>
                <c:pt idx="4">
                  <c:v>1.9500000000000002</c:v>
                </c:pt>
                <c:pt idx="5">
                  <c:v>2.29</c:v>
                </c:pt>
                <c:pt idx="6">
                  <c:v>2.63</c:v>
                </c:pt>
                <c:pt idx="7">
                  <c:v>3.2199999999999998</c:v>
                </c:pt>
                <c:pt idx="8">
                  <c:v>3.5599999999999996</c:v>
                </c:pt>
                <c:pt idx="9">
                  <c:v>3.8999999999999995</c:v>
                </c:pt>
                <c:pt idx="10">
                  <c:v>4.2399999999999993</c:v>
                </c:pt>
                <c:pt idx="11">
                  <c:v>4.8299999999999992</c:v>
                </c:pt>
                <c:pt idx="12">
                  <c:v>5.169999999999999</c:v>
                </c:pt>
                <c:pt idx="13">
                  <c:v>5.5099999999999989</c:v>
                </c:pt>
                <c:pt idx="14">
                  <c:v>5.8499999999999988</c:v>
                </c:pt>
                <c:pt idx="15">
                  <c:v>6.4399999999999986</c:v>
                </c:pt>
                <c:pt idx="16">
                  <c:v>6.7799999999999985</c:v>
                </c:pt>
                <c:pt idx="17">
                  <c:v>7.1199999999999983</c:v>
                </c:pt>
                <c:pt idx="18">
                  <c:v>7.4599999999999982</c:v>
                </c:pt>
                <c:pt idx="19">
                  <c:v>8.0499999999999989</c:v>
                </c:pt>
                <c:pt idx="20">
                  <c:v>8.3899999999999988</c:v>
                </c:pt>
                <c:pt idx="21">
                  <c:v>8.7299999999999986</c:v>
                </c:pt>
                <c:pt idx="22">
                  <c:v>9.0699999999999985</c:v>
                </c:pt>
                <c:pt idx="23">
                  <c:v>9.6599999999999984</c:v>
                </c:pt>
                <c:pt idx="24">
                  <c:v>9.9999999999999982</c:v>
                </c:pt>
                <c:pt idx="25">
                  <c:v>10.339999999999998</c:v>
                </c:pt>
                <c:pt idx="26">
                  <c:v>10.679999999999998</c:v>
                </c:pt>
                <c:pt idx="27">
                  <c:v>11.269999999999998</c:v>
                </c:pt>
                <c:pt idx="28">
                  <c:v>11.609999999999998</c:v>
                </c:pt>
                <c:pt idx="29">
                  <c:v>11.949999999999998</c:v>
                </c:pt>
                <c:pt idx="30">
                  <c:v>12.289999999999997</c:v>
                </c:pt>
                <c:pt idx="31">
                  <c:v>12.879999999999997</c:v>
                </c:pt>
                <c:pt idx="32">
                  <c:v>13.219999999999997</c:v>
                </c:pt>
                <c:pt idx="33">
                  <c:v>13.559999999999997</c:v>
                </c:pt>
                <c:pt idx="34">
                  <c:v>13.899999999999997</c:v>
                </c:pt>
              </c:numCache>
            </c:numRef>
          </c:val>
        </c:ser>
        <c:ser>
          <c:idx val="1"/>
          <c:order val="1"/>
          <c:tx>
            <c:strRef>
              <c:f>'1 of 4'!$E$1</c:f>
              <c:strCache>
                <c:ptCount val="1"/>
                <c:pt idx="0">
                  <c:v>Active Scan PWR  w/ 
Rapid [mJ/scan]</c:v>
                </c:pt>
              </c:strCache>
            </c:strRef>
          </c:tx>
          <c:invertIfNegative val="0"/>
          <c:val>
            <c:numRef>
              <c:f>'1 of 4'!$E$2:$E$36</c:f>
              <c:numCache>
                <c:formatCode>0.00</c:formatCode>
                <c:ptCount val="35"/>
                <c:pt idx="0">
                  <c:v>3.153333333333333E-2</c:v>
                </c:pt>
                <c:pt idx="1">
                  <c:v>6.306666666666666E-2</c:v>
                </c:pt>
                <c:pt idx="2">
                  <c:v>9.459999999999999E-2</c:v>
                </c:pt>
                <c:pt idx="3">
                  <c:v>0.68463153333333338</c:v>
                </c:pt>
                <c:pt idx="4">
                  <c:v>0.71616486666666668</c:v>
                </c:pt>
                <c:pt idx="5">
                  <c:v>0.74769819999999998</c:v>
                </c:pt>
                <c:pt idx="6">
                  <c:v>0.77923153333333328</c:v>
                </c:pt>
                <c:pt idx="7">
                  <c:v>1.3692630666666665</c:v>
                </c:pt>
                <c:pt idx="8">
                  <c:v>1.4007963999999999</c:v>
                </c:pt>
                <c:pt idx="9">
                  <c:v>1.4323297333333334</c:v>
                </c:pt>
                <c:pt idx="10">
                  <c:v>1.4638630666666668</c:v>
                </c:pt>
                <c:pt idx="11">
                  <c:v>2.0538946</c:v>
                </c:pt>
                <c:pt idx="12">
                  <c:v>2.0854279333333334</c:v>
                </c:pt>
                <c:pt idx="13">
                  <c:v>2.1169612666666668</c:v>
                </c:pt>
                <c:pt idx="14">
                  <c:v>2.1484946000000003</c:v>
                </c:pt>
                <c:pt idx="15">
                  <c:v>2.7385261333333335</c:v>
                </c:pt>
                <c:pt idx="16">
                  <c:v>2.7700594666666669</c:v>
                </c:pt>
                <c:pt idx="17">
                  <c:v>2.8015928000000003</c:v>
                </c:pt>
                <c:pt idx="18">
                  <c:v>2.8331261333333337</c:v>
                </c:pt>
                <c:pt idx="19">
                  <c:v>3.423157666666667</c:v>
                </c:pt>
                <c:pt idx="20">
                  <c:v>3.4546910000000004</c:v>
                </c:pt>
                <c:pt idx="21">
                  <c:v>3.4862243333333338</c:v>
                </c:pt>
                <c:pt idx="22">
                  <c:v>3.5177576666666672</c:v>
                </c:pt>
                <c:pt idx="23">
                  <c:v>4.1077892000000009</c:v>
                </c:pt>
                <c:pt idx="24">
                  <c:v>4.1393225333333339</c:v>
                </c:pt>
                <c:pt idx="25">
                  <c:v>4.1708558666666669</c:v>
                </c:pt>
                <c:pt idx="26">
                  <c:v>4.2023891999999998</c:v>
                </c:pt>
                <c:pt idx="27">
                  <c:v>4.7924207333333335</c:v>
                </c:pt>
                <c:pt idx="28">
                  <c:v>4.8239540666666665</c:v>
                </c:pt>
                <c:pt idx="29">
                  <c:v>4.8554873999999995</c:v>
                </c:pt>
                <c:pt idx="30">
                  <c:v>4.8870207333333324</c:v>
                </c:pt>
                <c:pt idx="31">
                  <c:v>5.4770522666666661</c:v>
                </c:pt>
                <c:pt idx="32">
                  <c:v>5.5085855999999991</c:v>
                </c:pt>
                <c:pt idx="33">
                  <c:v>5.5401189333333321</c:v>
                </c:pt>
                <c:pt idx="34">
                  <c:v>5.571652266666665</c:v>
                </c:pt>
              </c:numCache>
            </c:numRef>
          </c:val>
        </c:ser>
        <c:dLbls>
          <c:showLegendKey val="0"/>
          <c:showVal val="0"/>
          <c:showCatName val="0"/>
          <c:showSerName val="0"/>
          <c:showPercent val="0"/>
          <c:showBubbleSize val="0"/>
        </c:dLbls>
        <c:gapWidth val="150"/>
        <c:axId val="169189760"/>
        <c:axId val="169191296"/>
      </c:barChart>
      <c:catAx>
        <c:axId val="169189760"/>
        <c:scaling>
          <c:orientation val="minMax"/>
        </c:scaling>
        <c:delete val="0"/>
        <c:axPos val="b"/>
        <c:majorTickMark val="out"/>
        <c:minorTickMark val="none"/>
        <c:tickLblPos val="nextTo"/>
        <c:crossAx val="169191296"/>
        <c:crosses val="autoZero"/>
        <c:auto val="1"/>
        <c:lblAlgn val="ctr"/>
        <c:lblOffset val="100"/>
        <c:noMultiLvlLbl val="0"/>
      </c:catAx>
      <c:valAx>
        <c:axId val="169191296"/>
        <c:scaling>
          <c:orientation val="minMax"/>
        </c:scaling>
        <c:delete val="0"/>
        <c:axPos val="l"/>
        <c:majorGridlines/>
        <c:numFmt formatCode="0.00" sourceLinked="1"/>
        <c:majorTickMark val="out"/>
        <c:minorTickMark val="none"/>
        <c:tickLblPos val="nextTo"/>
        <c:crossAx val="169189760"/>
        <c:crosses val="autoZero"/>
        <c:crossBetween val="between"/>
      </c:valAx>
    </c:plotArea>
    <c:legend>
      <c:legendPos val="r"/>
      <c:layout/>
      <c:overlay val="0"/>
    </c:legend>
    <c:plotVisOnly val="1"/>
    <c:dispBlanksAs val="gap"/>
    <c:showDLblsOverMax val="0"/>
  </c:chart>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dirty="0" smtClean="0"/>
              <a:t>doc.: IEEE 802.11-12/0294r0</a:t>
            </a:r>
            <a:endParaRPr lang="en-US" dirty="0"/>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January 2012</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Jonathan Segev (Intel)</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297640F8-96AC-44C1-8286-F4196CB4C750}"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a:solidFill>
                <a:srgbClr val="3E8430"/>
              </a:solidFill>
              <a:latin typeface="arial"/>
            </a:endParaRPr>
          </a:p>
        </p:txBody>
      </p:sp>
    </p:spTree>
    <p:extLst>
      <p:ext uri="{BB962C8B-B14F-4D97-AF65-F5344CB8AC3E}">
        <p14:creationId xmlns:p14="http://schemas.microsoft.com/office/powerpoint/2010/main" val="201704252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dirty="0" smtClean="0"/>
              <a:t>doc.: IEEE 802.11-12/0294r0</a:t>
            </a:r>
            <a:endParaRPr lang="en-US" dirty="0"/>
          </a:p>
        </p:txBody>
      </p:sp>
      <p:sp>
        <p:nvSpPr>
          <p:cNvPr id="2051" name="Rectangle 3"/>
          <p:cNvSpPr>
            <a:spLocks noGrp="1" noChangeArrowheads="1"/>
          </p:cNvSpPr>
          <p:nvPr>
            <p:ph type="dt" idx="1"/>
          </p:nvPr>
        </p:nvSpPr>
        <p:spPr bwMode="auto">
          <a:xfrm>
            <a:off x="654050" y="95706"/>
            <a:ext cx="838115"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dirty="0" smtClean="0"/>
              <a:t>Nov.   2012</a:t>
            </a:r>
            <a:endParaRPr lang="en-US" dirty="0"/>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Jonathan Segev (Intel)</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AB6D9D46-FD8C-44D7-9BBE-86788FBEA43F}"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val="393561067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smtClean="0"/>
              <a:t>doc.: IEEE 802.11-12/0294r0</a:t>
            </a:r>
            <a:endParaRPr lang="en-US" dirty="0"/>
          </a:p>
        </p:txBody>
      </p:sp>
      <p:sp>
        <p:nvSpPr>
          <p:cNvPr id="5" name="Rectangle 3"/>
          <p:cNvSpPr>
            <a:spLocks noGrp="1" noChangeArrowheads="1"/>
          </p:cNvSpPr>
          <p:nvPr>
            <p:ph type="dt" idx="1"/>
          </p:nvPr>
        </p:nvSpPr>
        <p:spPr>
          <a:ln/>
        </p:spPr>
        <p:txBody>
          <a:bodyPr/>
          <a:lstStyle/>
          <a:p>
            <a:r>
              <a:rPr lang="en-US" dirty="0" smtClean="0"/>
              <a:t>January 2012</a:t>
            </a:r>
            <a:endParaRPr lang="en-US" dirty="0"/>
          </a:p>
        </p:txBody>
      </p:sp>
      <p:sp>
        <p:nvSpPr>
          <p:cNvPr id="6" name="Rectangle 6"/>
          <p:cNvSpPr>
            <a:spLocks noGrp="1" noChangeArrowheads="1"/>
          </p:cNvSpPr>
          <p:nvPr>
            <p:ph type="ftr" sz="quarter" idx="4"/>
          </p:nvPr>
        </p:nvSpPr>
        <p:spPr>
          <a:ln/>
        </p:spPr>
        <p:txBody>
          <a:bodyPr/>
          <a:lstStyle/>
          <a:p>
            <a:pPr lvl="4"/>
            <a:r>
              <a:rPr lang="en-US" dirty="0" smtClean="0"/>
              <a:t>Jonathan Segev (Intel)</a:t>
            </a:r>
            <a:endParaRPr lang="en-US" dirty="0"/>
          </a:p>
        </p:txBody>
      </p:sp>
      <p:sp>
        <p:nvSpPr>
          <p:cNvPr id="7" name="Rectangle 7"/>
          <p:cNvSpPr>
            <a:spLocks noGrp="1" noChangeArrowheads="1"/>
          </p:cNvSpPr>
          <p:nvPr>
            <p:ph type="sldNum" sz="quarter" idx="5"/>
          </p:nvPr>
        </p:nvSpPr>
        <p:spPr>
          <a:ln/>
        </p:spPr>
        <p:txBody>
          <a:bodyPr/>
          <a:lstStyle/>
          <a:p>
            <a:r>
              <a:rPr lang="en-US" dirty="0"/>
              <a:t>Page </a:t>
            </a:r>
            <a:fld id="{13661810-3081-43C6-981F-BBBC01A0961C}" type="slidenum">
              <a:rPr lang="en-US"/>
              <a:pPr/>
              <a:t>1</a:t>
            </a:fld>
            <a:endParaRPr lang="en-US" dirty="0"/>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802.11-12/1033r1</a:t>
            </a:r>
            <a:endParaRPr lang="en-US" dirty="0"/>
          </a:p>
        </p:txBody>
      </p:sp>
      <p:sp>
        <p:nvSpPr>
          <p:cNvPr id="5" name="Date Placeholder 4"/>
          <p:cNvSpPr>
            <a:spLocks noGrp="1"/>
          </p:cNvSpPr>
          <p:nvPr>
            <p:ph type="dt" idx="11"/>
          </p:nvPr>
        </p:nvSpPr>
        <p:spPr/>
        <p:txBody>
          <a:bodyPr/>
          <a:lstStyle/>
          <a:p>
            <a:r>
              <a:rPr lang="en-US" dirty="0" smtClean="0"/>
              <a:t>Nov.   2012</a:t>
            </a:r>
            <a:endParaRPr lang="en-US" dirty="0"/>
          </a:p>
        </p:txBody>
      </p:sp>
      <p:sp>
        <p:nvSpPr>
          <p:cNvPr id="6" name="Footer Placeholder 5"/>
          <p:cNvSpPr>
            <a:spLocks noGrp="1"/>
          </p:cNvSpPr>
          <p:nvPr>
            <p:ph type="ftr" sz="quarter" idx="12"/>
          </p:nvPr>
        </p:nvSpPr>
        <p:spPr/>
        <p:txBody>
          <a:bodyPr/>
          <a:lstStyle/>
          <a:p>
            <a:pPr lvl="4"/>
            <a:r>
              <a:rPr lang="en-US" smtClean="0"/>
              <a:t>Jonathan Segev (Intel)</a:t>
            </a:r>
            <a:endParaRPr lang="en-US"/>
          </a:p>
        </p:txBody>
      </p:sp>
      <p:sp>
        <p:nvSpPr>
          <p:cNvPr id="7" name="Slide Number Placeholder 6"/>
          <p:cNvSpPr>
            <a:spLocks noGrp="1"/>
          </p:cNvSpPr>
          <p:nvPr>
            <p:ph type="sldNum" sz="quarter" idx="13"/>
          </p:nvPr>
        </p:nvSpPr>
        <p:spPr/>
        <p:txBody>
          <a:bodyPr/>
          <a:lstStyle/>
          <a:p>
            <a:r>
              <a:rPr lang="en-US" smtClean="0"/>
              <a:t>Page </a:t>
            </a:r>
            <a:fld id="{AB6D9D46-FD8C-44D7-9BBE-86788FBEA43F}" type="slidenum">
              <a:rPr lang="en-US" smtClean="0"/>
              <a:pPr/>
              <a:t>10</a:t>
            </a:fld>
            <a:endParaRPr lang="en-US"/>
          </a:p>
        </p:txBody>
      </p:sp>
    </p:spTree>
    <p:extLst>
      <p:ext uri="{BB962C8B-B14F-4D97-AF65-F5344CB8AC3E}">
        <p14:creationId xmlns:p14="http://schemas.microsoft.com/office/powerpoint/2010/main" val="29871817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802.11-12/1033r1</a:t>
            </a:r>
            <a:endParaRPr lang="en-US" dirty="0"/>
          </a:p>
        </p:txBody>
      </p:sp>
      <p:sp>
        <p:nvSpPr>
          <p:cNvPr id="5" name="Date Placeholder 4"/>
          <p:cNvSpPr>
            <a:spLocks noGrp="1"/>
          </p:cNvSpPr>
          <p:nvPr>
            <p:ph type="dt" idx="11"/>
          </p:nvPr>
        </p:nvSpPr>
        <p:spPr/>
        <p:txBody>
          <a:bodyPr/>
          <a:lstStyle/>
          <a:p>
            <a:r>
              <a:rPr lang="en-US" dirty="0" smtClean="0"/>
              <a:t>Nov.   2012</a:t>
            </a:r>
            <a:endParaRPr lang="en-US" dirty="0"/>
          </a:p>
        </p:txBody>
      </p:sp>
      <p:sp>
        <p:nvSpPr>
          <p:cNvPr id="6" name="Footer Placeholder 5"/>
          <p:cNvSpPr>
            <a:spLocks noGrp="1"/>
          </p:cNvSpPr>
          <p:nvPr>
            <p:ph type="ftr" sz="quarter" idx="12"/>
          </p:nvPr>
        </p:nvSpPr>
        <p:spPr/>
        <p:txBody>
          <a:bodyPr/>
          <a:lstStyle/>
          <a:p>
            <a:pPr lvl="4"/>
            <a:r>
              <a:rPr lang="en-US" smtClean="0"/>
              <a:t>Jonathan Segev (Intel)</a:t>
            </a:r>
            <a:endParaRPr lang="en-US"/>
          </a:p>
        </p:txBody>
      </p:sp>
      <p:sp>
        <p:nvSpPr>
          <p:cNvPr id="7" name="Slide Number Placeholder 6"/>
          <p:cNvSpPr>
            <a:spLocks noGrp="1"/>
          </p:cNvSpPr>
          <p:nvPr>
            <p:ph type="sldNum" sz="quarter" idx="13"/>
          </p:nvPr>
        </p:nvSpPr>
        <p:spPr/>
        <p:txBody>
          <a:bodyPr/>
          <a:lstStyle/>
          <a:p>
            <a:r>
              <a:rPr lang="en-US" smtClean="0"/>
              <a:t>Page </a:t>
            </a:r>
            <a:fld id="{AB6D9D46-FD8C-44D7-9BBE-86788FBEA43F}" type="slidenum">
              <a:rPr lang="en-US" smtClean="0"/>
              <a:pPr/>
              <a:t>11</a:t>
            </a:fld>
            <a:endParaRPr lang="en-US"/>
          </a:p>
        </p:txBody>
      </p:sp>
    </p:spTree>
    <p:extLst>
      <p:ext uri="{BB962C8B-B14F-4D97-AF65-F5344CB8AC3E}">
        <p14:creationId xmlns:p14="http://schemas.microsoft.com/office/powerpoint/2010/main" val="29871817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802.11-12/1033r1</a:t>
            </a:r>
            <a:endParaRPr lang="en-US" dirty="0"/>
          </a:p>
        </p:txBody>
      </p:sp>
      <p:sp>
        <p:nvSpPr>
          <p:cNvPr id="5" name="Date Placeholder 4"/>
          <p:cNvSpPr>
            <a:spLocks noGrp="1"/>
          </p:cNvSpPr>
          <p:nvPr>
            <p:ph type="dt" idx="11"/>
          </p:nvPr>
        </p:nvSpPr>
        <p:spPr/>
        <p:txBody>
          <a:bodyPr/>
          <a:lstStyle/>
          <a:p>
            <a:r>
              <a:rPr lang="en-US" dirty="0" smtClean="0"/>
              <a:t>Nov.   2012</a:t>
            </a:r>
            <a:endParaRPr lang="en-US" dirty="0"/>
          </a:p>
        </p:txBody>
      </p:sp>
      <p:sp>
        <p:nvSpPr>
          <p:cNvPr id="6" name="Footer Placeholder 5"/>
          <p:cNvSpPr>
            <a:spLocks noGrp="1"/>
          </p:cNvSpPr>
          <p:nvPr>
            <p:ph type="ftr" sz="quarter" idx="12"/>
          </p:nvPr>
        </p:nvSpPr>
        <p:spPr/>
        <p:txBody>
          <a:bodyPr/>
          <a:lstStyle/>
          <a:p>
            <a:pPr lvl="4"/>
            <a:r>
              <a:rPr lang="en-US" smtClean="0"/>
              <a:t>Jonathan Segev (Intel)</a:t>
            </a:r>
            <a:endParaRPr lang="en-US"/>
          </a:p>
        </p:txBody>
      </p:sp>
      <p:sp>
        <p:nvSpPr>
          <p:cNvPr id="7" name="Slide Number Placeholder 6"/>
          <p:cNvSpPr>
            <a:spLocks noGrp="1"/>
          </p:cNvSpPr>
          <p:nvPr>
            <p:ph type="sldNum" sz="quarter" idx="13"/>
          </p:nvPr>
        </p:nvSpPr>
        <p:spPr/>
        <p:txBody>
          <a:bodyPr/>
          <a:lstStyle/>
          <a:p>
            <a:r>
              <a:rPr lang="en-US" smtClean="0"/>
              <a:t>Page </a:t>
            </a:r>
            <a:fld id="{AB6D9D46-FD8C-44D7-9BBE-86788FBEA43F}" type="slidenum">
              <a:rPr lang="en-US" smtClean="0"/>
              <a:pPr/>
              <a:t>12</a:t>
            </a:fld>
            <a:endParaRPr lang="en-US"/>
          </a:p>
        </p:txBody>
      </p:sp>
    </p:spTree>
    <p:extLst>
      <p:ext uri="{BB962C8B-B14F-4D97-AF65-F5344CB8AC3E}">
        <p14:creationId xmlns:p14="http://schemas.microsoft.com/office/powerpoint/2010/main" val="29871817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802.11-12/1033r1</a:t>
            </a:r>
            <a:endParaRPr lang="en-US" dirty="0"/>
          </a:p>
        </p:txBody>
      </p:sp>
      <p:sp>
        <p:nvSpPr>
          <p:cNvPr id="5" name="Date Placeholder 4"/>
          <p:cNvSpPr>
            <a:spLocks noGrp="1"/>
          </p:cNvSpPr>
          <p:nvPr>
            <p:ph type="dt" idx="11"/>
          </p:nvPr>
        </p:nvSpPr>
        <p:spPr/>
        <p:txBody>
          <a:bodyPr/>
          <a:lstStyle/>
          <a:p>
            <a:r>
              <a:rPr lang="en-US" dirty="0" smtClean="0"/>
              <a:t>Nov.   2012</a:t>
            </a:r>
            <a:endParaRPr lang="en-US" dirty="0"/>
          </a:p>
        </p:txBody>
      </p:sp>
      <p:sp>
        <p:nvSpPr>
          <p:cNvPr id="6" name="Footer Placeholder 5"/>
          <p:cNvSpPr>
            <a:spLocks noGrp="1"/>
          </p:cNvSpPr>
          <p:nvPr>
            <p:ph type="ftr" sz="quarter" idx="12"/>
          </p:nvPr>
        </p:nvSpPr>
        <p:spPr/>
        <p:txBody>
          <a:bodyPr/>
          <a:lstStyle/>
          <a:p>
            <a:pPr lvl="4"/>
            <a:r>
              <a:rPr lang="en-US" smtClean="0"/>
              <a:t>Jonathan Segev (Intel)</a:t>
            </a:r>
            <a:endParaRPr lang="en-US"/>
          </a:p>
        </p:txBody>
      </p:sp>
      <p:sp>
        <p:nvSpPr>
          <p:cNvPr id="7" name="Slide Number Placeholder 6"/>
          <p:cNvSpPr>
            <a:spLocks noGrp="1"/>
          </p:cNvSpPr>
          <p:nvPr>
            <p:ph type="sldNum" sz="quarter" idx="13"/>
          </p:nvPr>
        </p:nvSpPr>
        <p:spPr/>
        <p:txBody>
          <a:bodyPr/>
          <a:lstStyle/>
          <a:p>
            <a:r>
              <a:rPr lang="en-US" smtClean="0"/>
              <a:t>Page </a:t>
            </a:r>
            <a:fld id="{AB6D9D46-FD8C-44D7-9BBE-86788FBEA43F}" type="slidenum">
              <a:rPr lang="en-US" smtClean="0"/>
              <a:pPr/>
              <a:t>13</a:t>
            </a:fld>
            <a:endParaRPr lang="en-US"/>
          </a:p>
        </p:txBody>
      </p:sp>
    </p:spTree>
    <p:extLst>
      <p:ext uri="{BB962C8B-B14F-4D97-AF65-F5344CB8AC3E}">
        <p14:creationId xmlns:p14="http://schemas.microsoft.com/office/powerpoint/2010/main" val="42354325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802.11-12/1033r1</a:t>
            </a:r>
            <a:endParaRPr lang="en-US" dirty="0"/>
          </a:p>
        </p:txBody>
      </p:sp>
      <p:sp>
        <p:nvSpPr>
          <p:cNvPr id="5" name="Date Placeholder 4"/>
          <p:cNvSpPr>
            <a:spLocks noGrp="1"/>
          </p:cNvSpPr>
          <p:nvPr>
            <p:ph type="dt" idx="11"/>
          </p:nvPr>
        </p:nvSpPr>
        <p:spPr/>
        <p:txBody>
          <a:bodyPr/>
          <a:lstStyle/>
          <a:p>
            <a:r>
              <a:rPr lang="en-US" dirty="0" smtClean="0"/>
              <a:t>Nov.   2012</a:t>
            </a:r>
            <a:endParaRPr lang="en-US" dirty="0"/>
          </a:p>
        </p:txBody>
      </p:sp>
      <p:sp>
        <p:nvSpPr>
          <p:cNvPr id="6" name="Footer Placeholder 5"/>
          <p:cNvSpPr>
            <a:spLocks noGrp="1"/>
          </p:cNvSpPr>
          <p:nvPr>
            <p:ph type="ftr" sz="quarter" idx="12"/>
          </p:nvPr>
        </p:nvSpPr>
        <p:spPr/>
        <p:txBody>
          <a:bodyPr/>
          <a:lstStyle/>
          <a:p>
            <a:pPr lvl="4"/>
            <a:r>
              <a:rPr lang="en-US" smtClean="0"/>
              <a:t>Jonathan Segev (Intel)</a:t>
            </a:r>
            <a:endParaRPr lang="en-US"/>
          </a:p>
        </p:txBody>
      </p:sp>
      <p:sp>
        <p:nvSpPr>
          <p:cNvPr id="7" name="Slide Number Placeholder 6"/>
          <p:cNvSpPr>
            <a:spLocks noGrp="1"/>
          </p:cNvSpPr>
          <p:nvPr>
            <p:ph type="sldNum" sz="quarter" idx="13"/>
          </p:nvPr>
        </p:nvSpPr>
        <p:spPr/>
        <p:txBody>
          <a:bodyPr/>
          <a:lstStyle/>
          <a:p>
            <a:r>
              <a:rPr lang="en-US" smtClean="0"/>
              <a:t>Page </a:t>
            </a:r>
            <a:fld id="{AB6D9D46-FD8C-44D7-9BBE-86788FBEA43F}" type="slidenum">
              <a:rPr lang="en-US" smtClean="0"/>
              <a:pPr/>
              <a:t>14</a:t>
            </a:fld>
            <a:endParaRPr lang="en-US"/>
          </a:p>
        </p:txBody>
      </p:sp>
    </p:spTree>
    <p:extLst>
      <p:ext uri="{BB962C8B-B14F-4D97-AF65-F5344CB8AC3E}">
        <p14:creationId xmlns:p14="http://schemas.microsoft.com/office/powerpoint/2010/main" val="31771915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802.11-12/1033r1</a:t>
            </a:r>
            <a:endParaRPr lang="en-US" dirty="0"/>
          </a:p>
        </p:txBody>
      </p:sp>
      <p:sp>
        <p:nvSpPr>
          <p:cNvPr id="5" name="Date Placeholder 4"/>
          <p:cNvSpPr>
            <a:spLocks noGrp="1"/>
          </p:cNvSpPr>
          <p:nvPr>
            <p:ph type="dt" idx="11"/>
          </p:nvPr>
        </p:nvSpPr>
        <p:spPr/>
        <p:txBody>
          <a:bodyPr/>
          <a:lstStyle/>
          <a:p>
            <a:r>
              <a:rPr lang="en-US" dirty="0" smtClean="0"/>
              <a:t>Nov.   2012</a:t>
            </a:r>
            <a:endParaRPr lang="en-US" dirty="0"/>
          </a:p>
        </p:txBody>
      </p:sp>
      <p:sp>
        <p:nvSpPr>
          <p:cNvPr id="6" name="Footer Placeholder 5"/>
          <p:cNvSpPr>
            <a:spLocks noGrp="1"/>
          </p:cNvSpPr>
          <p:nvPr>
            <p:ph type="ftr" sz="quarter" idx="12"/>
          </p:nvPr>
        </p:nvSpPr>
        <p:spPr/>
        <p:txBody>
          <a:bodyPr/>
          <a:lstStyle/>
          <a:p>
            <a:pPr lvl="4"/>
            <a:r>
              <a:rPr lang="en-US" smtClean="0"/>
              <a:t>Jonathan Segev (Intel)</a:t>
            </a:r>
            <a:endParaRPr lang="en-US"/>
          </a:p>
        </p:txBody>
      </p:sp>
      <p:sp>
        <p:nvSpPr>
          <p:cNvPr id="7" name="Slide Number Placeholder 6"/>
          <p:cNvSpPr>
            <a:spLocks noGrp="1"/>
          </p:cNvSpPr>
          <p:nvPr>
            <p:ph type="sldNum" sz="quarter" idx="13"/>
          </p:nvPr>
        </p:nvSpPr>
        <p:spPr/>
        <p:txBody>
          <a:bodyPr/>
          <a:lstStyle/>
          <a:p>
            <a:r>
              <a:rPr lang="en-US" smtClean="0"/>
              <a:t>Page </a:t>
            </a:r>
            <a:fld id="{AB6D9D46-FD8C-44D7-9BBE-86788FBEA43F}" type="slidenum">
              <a:rPr lang="en-US" smtClean="0"/>
              <a:pPr/>
              <a:t>15</a:t>
            </a:fld>
            <a:endParaRPr lang="en-US"/>
          </a:p>
        </p:txBody>
      </p:sp>
    </p:spTree>
    <p:extLst>
      <p:ext uri="{BB962C8B-B14F-4D97-AF65-F5344CB8AC3E}">
        <p14:creationId xmlns:p14="http://schemas.microsoft.com/office/powerpoint/2010/main" val="179085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802.11-12/1033r1</a:t>
            </a:r>
            <a:endParaRPr lang="en-US" dirty="0"/>
          </a:p>
        </p:txBody>
      </p:sp>
      <p:sp>
        <p:nvSpPr>
          <p:cNvPr id="5" name="Date Placeholder 4"/>
          <p:cNvSpPr>
            <a:spLocks noGrp="1"/>
          </p:cNvSpPr>
          <p:nvPr>
            <p:ph type="dt" idx="11"/>
          </p:nvPr>
        </p:nvSpPr>
        <p:spPr/>
        <p:txBody>
          <a:bodyPr/>
          <a:lstStyle/>
          <a:p>
            <a:r>
              <a:rPr lang="en-US" dirty="0" smtClean="0"/>
              <a:t>Nov.   2012</a:t>
            </a:r>
            <a:endParaRPr lang="en-US" dirty="0"/>
          </a:p>
        </p:txBody>
      </p:sp>
      <p:sp>
        <p:nvSpPr>
          <p:cNvPr id="6" name="Footer Placeholder 5"/>
          <p:cNvSpPr>
            <a:spLocks noGrp="1"/>
          </p:cNvSpPr>
          <p:nvPr>
            <p:ph type="ftr" sz="quarter" idx="12"/>
          </p:nvPr>
        </p:nvSpPr>
        <p:spPr/>
        <p:txBody>
          <a:bodyPr/>
          <a:lstStyle/>
          <a:p>
            <a:pPr lvl="4"/>
            <a:r>
              <a:rPr lang="en-US" smtClean="0"/>
              <a:t>Jonathan Segev (Intel)</a:t>
            </a:r>
            <a:endParaRPr lang="en-US"/>
          </a:p>
        </p:txBody>
      </p:sp>
      <p:sp>
        <p:nvSpPr>
          <p:cNvPr id="7" name="Slide Number Placeholder 6"/>
          <p:cNvSpPr>
            <a:spLocks noGrp="1"/>
          </p:cNvSpPr>
          <p:nvPr>
            <p:ph type="sldNum" sz="quarter" idx="13"/>
          </p:nvPr>
        </p:nvSpPr>
        <p:spPr/>
        <p:txBody>
          <a:bodyPr/>
          <a:lstStyle/>
          <a:p>
            <a:r>
              <a:rPr lang="en-US" smtClean="0"/>
              <a:t>Page </a:t>
            </a:r>
            <a:fld id="{AB6D9D46-FD8C-44D7-9BBE-86788FBEA43F}" type="slidenum">
              <a:rPr lang="en-US" smtClean="0"/>
              <a:pPr/>
              <a:t>16</a:t>
            </a:fld>
            <a:endParaRPr lang="en-US"/>
          </a:p>
        </p:txBody>
      </p:sp>
    </p:spTree>
    <p:extLst>
      <p:ext uri="{BB962C8B-B14F-4D97-AF65-F5344CB8AC3E}">
        <p14:creationId xmlns:p14="http://schemas.microsoft.com/office/powerpoint/2010/main" val="179085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802.11-12/1033r1</a:t>
            </a:r>
            <a:endParaRPr lang="en-US" dirty="0"/>
          </a:p>
        </p:txBody>
      </p:sp>
      <p:sp>
        <p:nvSpPr>
          <p:cNvPr id="5" name="Date Placeholder 4"/>
          <p:cNvSpPr>
            <a:spLocks noGrp="1"/>
          </p:cNvSpPr>
          <p:nvPr>
            <p:ph type="dt" idx="11"/>
          </p:nvPr>
        </p:nvSpPr>
        <p:spPr/>
        <p:txBody>
          <a:bodyPr/>
          <a:lstStyle/>
          <a:p>
            <a:r>
              <a:rPr lang="en-US" dirty="0" smtClean="0"/>
              <a:t>Nov.   2012</a:t>
            </a:r>
            <a:endParaRPr lang="en-US" dirty="0"/>
          </a:p>
        </p:txBody>
      </p:sp>
      <p:sp>
        <p:nvSpPr>
          <p:cNvPr id="6" name="Footer Placeholder 5"/>
          <p:cNvSpPr>
            <a:spLocks noGrp="1"/>
          </p:cNvSpPr>
          <p:nvPr>
            <p:ph type="ftr" sz="quarter" idx="12"/>
          </p:nvPr>
        </p:nvSpPr>
        <p:spPr/>
        <p:txBody>
          <a:bodyPr/>
          <a:lstStyle/>
          <a:p>
            <a:pPr lvl="4"/>
            <a:r>
              <a:rPr lang="en-US" smtClean="0"/>
              <a:t>Jonathan Segev (Intel)</a:t>
            </a:r>
            <a:endParaRPr lang="en-US"/>
          </a:p>
        </p:txBody>
      </p:sp>
      <p:sp>
        <p:nvSpPr>
          <p:cNvPr id="7" name="Slide Number Placeholder 6"/>
          <p:cNvSpPr>
            <a:spLocks noGrp="1"/>
          </p:cNvSpPr>
          <p:nvPr>
            <p:ph type="sldNum" sz="quarter" idx="13"/>
          </p:nvPr>
        </p:nvSpPr>
        <p:spPr/>
        <p:txBody>
          <a:bodyPr/>
          <a:lstStyle/>
          <a:p>
            <a:r>
              <a:rPr lang="en-US" smtClean="0"/>
              <a:t>Page </a:t>
            </a:r>
            <a:fld id="{AB6D9D46-FD8C-44D7-9BBE-86788FBEA43F}" type="slidenum">
              <a:rPr lang="en-US" smtClean="0"/>
              <a:pPr/>
              <a:t>17</a:t>
            </a:fld>
            <a:endParaRPr lang="en-US"/>
          </a:p>
        </p:txBody>
      </p:sp>
    </p:spTree>
    <p:extLst>
      <p:ext uri="{BB962C8B-B14F-4D97-AF65-F5344CB8AC3E}">
        <p14:creationId xmlns:p14="http://schemas.microsoft.com/office/powerpoint/2010/main" val="179085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802.11-12/1033r1</a:t>
            </a:r>
            <a:endParaRPr lang="en-US" dirty="0"/>
          </a:p>
        </p:txBody>
      </p:sp>
      <p:sp>
        <p:nvSpPr>
          <p:cNvPr id="5" name="Date Placeholder 4"/>
          <p:cNvSpPr>
            <a:spLocks noGrp="1"/>
          </p:cNvSpPr>
          <p:nvPr>
            <p:ph type="dt" idx="11"/>
          </p:nvPr>
        </p:nvSpPr>
        <p:spPr/>
        <p:txBody>
          <a:bodyPr/>
          <a:lstStyle/>
          <a:p>
            <a:r>
              <a:rPr lang="en-US" dirty="0" smtClean="0"/>
              <a:t>Nov.   2012</a:t>
            </a:r>
            <a:endParaRPr lang="en-US" dirty="0"/>
          </a:p>
        </p:txBody>
      </p:sp>
      <p:sp>
        <p:nvSpPr>
          <p:cNvPr id="6" name="Footer Placeholder 5"/>
          <p:cNvSpPr>
            <a:spLocks noGrp="1"/>
          </p:cNvSpPr>
          <p:nvPr>
            <p:ph type="ftr" sz="quarter" idx="12"/>
          </p:nvPr>
        </p:nvSpPr>
        <p:spPr/>
        <p:txBody>
          <a:bodyPr/>
          <a:lstStyle/>
          <a:p>
            <a:pPr lvl="4"/>
            <a:r>
              <a:rPr lang="en-US" smtClean="0"/>
              <a:t>Jonathan Segev (Intel)</a:t>
            </a:r>
            <a:endParaRPr lang="en-US"/>
          </a:p>
        </p:txBody>
      </p:sp>
      <p:sp>
        <p:nvSpPr>
          <p:cNvPr id="7" name="Slide Number Placeholder 6"/>
          <p:cNvSpPr>
            <a:spLocks noGrp="1"/>
          </p:cNvSpPr>
          <p:nvPr>
            <p:ph type="sldNum" sz="quarter" idx="13"/>
          </p:nvPr>
        </p:nvSpPr>
        <p:spPr/>
        <p:txBody>
          <a:bodyPr/>
          <a:lstStyle/>
          <a:p>
            <a:r>
              <a:rPr lang="en-US" smtClean="0"/>
              <a:t>Page </a:t>
            </a:r>
            <a:fld id="{AB6D9D46-FD8C-44D7-9BBE-86788FBEA43F}" type="slidenum">
              <a:rPr lang="en-US" smtClean="0"/>
              <a:pPr/>
              <a:t>18</a:t>
            </a:fld>
            <a:endParaRPr lang="en-US"/>
          </a:p>
        </p:txBody>
      </p:sp>
    </p:spTree>
    <p:extLst>
      <p:ext uri="{BB962C8B-B14F-4D97-AF65-F5344CB8AC3E}">
        <p14:creationId xmlns:p14="http://schemas.microsoft.com/office/powerpoint/2010/main" val="179085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802.11-12/1033r1</a:t>
            </a:r>
            <a:endParaRPr lang="en-US" dirty="0"/>
          </a:p>
        </p:txBody>
      </p:sp>
      <p:sp>
        <p:nvSpPr>
          <p:cNvPr id="5" name="Date Placeholder 4"/>
          <p:cNvSpPr>
            <a:spLocks noGrp="1"/>
          </p:cNvSpPr>
          <p:nvPr>
            <p:ph type="dt" idx="11"/>
          </p:nvPr>
        </p:nvSpPr>
        <p:spPr/>
        <p:txBody>
          <a:bodyPr/>
          <a:lstStyle/>
          <a:p>
            <a:r>
              <a:rPr lang="en-US" dirty="0" smtClean="0"/>
              <a:t>Nov.   2012</a:t>
            </a:r>
            <a:endParaRPr lang="en-US" dirty="0"/>
          </a:p>
        </p:txBody>
      </p:sp>
      <p:sp>
        <p:nvSpPr>
          <p:cNvPr id="6" name="Footer Placeholder 5"/>
          <p:cNvSpPr>
            <a:spLocks noGrp="1"/>
          </p:cNvSpPr>
          <p:nvPr>
            <p:ph type="ftr" sz="quarter" idx="12"/>
          </p:nvPr>
        </p:nvSpPr>
        <p:spPr/>
        <p:txBody>
          <a:bodyPr/>
          <a:lstStyle/>
          <a:p>
            <a:pPr lvl="4"/>
            <a:r>
              <a:rPr lang="en-US" smtClean="0"/>
              <a:t>Jonathan Segev (Intel)</a:t>
            </a:r>
            <a:endParaRPr lang="en-US"/>
          </a:p>
        </p:txBody>
      </p:sp>
      <p:sp>
        <p:nvSpPr>
          <p:cNvPr id="7" name="Slide Number Placeholder 6"/>
          <p:cNvSpPr>
            <a:spLocks noGrp="1"/>
          </p:cNvSpPr>
          <p:nvPr>
            <p:ph type="sldNum" sz="quarter" idx="13"/>
          </p:nvPr>
        </p:nvSpPr>
        <p:spPr/>
        <p:txBody>
          <a:bodyPr/>
          <a:lstStyle/>
          <a:p>
            <a:r>
              <a:rPr lang="en-US" smtClean="0"/>
              <a:t>Page </a:t>
            </a:r>
            <a:fld id="{AB6D9D46-FD8C-44D7-9BBE-86788FBEA43F}" type="slidenum">
              <a:rPr lang="en-US" smtClean="0"/>
              <a:pPr/>
              <a:t>19</a:t>
            </a:fld>
            <a:endParaRPr lang="en-US"/>
          </a:p>
        </p:txBody>
      </p:sp>
    </p:spTree>
    <p:extLst>
      <p:ext uri="{BB962C8B-B14F-4D97-AF65-F5344CB8AC3E}">
        <p14:creationId xmlns:p14="http://schemas.microsoft.com/office/powerpoint/2010/main" val="38763302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smtClean="0"/>
              <a:t>doc.: IEEE 802.11-12/0294r0</a:t>
            </a:r>
            <a:endParaRPr lang="en-US" dirty="0"/>
          </a:p>
        </p:txBody>
      </p:sp>
      <p:sp>
        <p:nvSpPr>
          <p:cNvPr id="5" name="Rectangle 3"/>
          <p:cNvSpPr>
            <a:spLocks noGrp="1" noChangeArrowheads="1"/>
          </p:cNvSpPr>
          <p:nvPr>
            <p:ph type="dt" idx="1"/>
          </p:nvPr>
        </p:nvSpPr>
        <p:spPr>
          <a:ln/>
        </p:spPr>
        <p:txBody>
          <a:bodyPr/>
          <a:lstStyle/>
          <a:p>
            <a:r>
              <a:rPr lang="en-US" dirty="0" smtClean="0"/>
              <a:t>January 2012</a:t>
            </a:r>
            <a:endParaRPr lang="en-US" dirty="0"/>
          </a:p>
        </p:txBody>
      </p:sp>
      <p:sp>
        <p:nvSpPr>
          <p:cNvPr id="6" name="Rectangle 6"/>
          <p:cNvSpPr>
            <a:spLocks noGrp="1" noChangeArrowheads="1"/>
          </p:cNvSpPr>
          <p:nvPr>
            <p:ph type="ftr" sz="quarter" idx="4"/>
          </p:nvPr>
        </p:nvSpPr>
        <p:spPr>
          <a:ln/>
        </p:spPr>
        <p:txBody>
          <a:bodyPr/>
          <a:lstStyle/>
          <a:p>
            <a:pPr lvl="4"/>
            <a:r>
              <a:rPr lang="en-US" dirty="0" smtClean="0"/>
              <a:t>Jonathan Segev (Intel)</a:t>
            </a:r>
            <a:endParaRPr lang="en-US" dirty="0"/>
          </a:p>
        </p:txBody>
      </p:sp>
      <p:sp>
        <p:nvSpPr>
          <p:cNvPr id="7" name="Rectangle 7"/>
          <p:cNvSpPr>
            <a:spLocks noGrp="1" noChangeArrowheads="1"/>
          </p:cNvSpPr>
          <p:nvPr>
            <p:ph type="sldNum" sz="quarter" idx="5"/>
          </p:nvPr>
        </p:nvSpPr>
        <p:spPr>
          <a:ln/>
        </p:spPr>
        <p:txBody>
          <a:bodyPr/>
          <a:lstStyle/>
          <a:p>
            <a:r>
              <a:rPr lang="en-US" dirty="0"/>
              <a:t>Page </a:t>
            </a:r>
            <a:fld id="{F8512970-70E0-469C-97F8-194F660DFD17}" type="slidenum">
              <a:rPr lang="en-US"/>
              <a:pPr/>
              <a:t>2</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802.11-12/1033r1</a:t>
            </a:r>
            <a:endParaRPr lang="en-US" dirty="0"/>
          </a:p>
        </p:txBody>
      </p:sp>
      <p:sp>
        <p:nvSpPr>
          <p:cNvPr id="5" name="Date Placeholder 4"/>
          <p:cNvSpPr>
            <a:spLocks noGrp="1"/>
          </p:cNvSpPr>
          <p:nvPr>
            <p:ph type="dt" idx="11"/>
          </p:nvPr>
        </p:nvSpPr>
        <p:spPr/>
        <p:txBody>
          <a:bodyPr/>
          <a:lstStyle/>
          <a:p>
            <a:r>
              <a:rPr lang="en-US" dirty="0" smtClean="0"/>
              <a:t>Nov.   2012</a:t>
            </a:r>
            <a:endParaRPr lang="en-US" dirty="0"/>
          </a:p>
        </p:txBody>
      </p:sp>
      <p:sp>
        <p:nvSpPr>
          <p:cNvPr id="6" name="Footer Placeholder 5"/>
          <p:cNvSpPr>
            <a:spLocks noGrp="1"/>
          </p:cNvSpPr>
          <p:nvPr>
            <p:ph type="ftr" sz="quarter" idx="12"/>
          </p:nvPr>
        </p:nvSpPr>
        <p:spPr/>
        <p:txBody>
          <a:bodyPr/>
          <a:lstStyle/>
          <a:p>
            <a:pPr lvl="4"/>
            <a:r>
              <a:rPr lang="en-US" smtClean="0"/>
              <a:t>Jonathan Segev (Intel)</a:t>
            </a:r>
            <a:endParaRPr lang="en-US"/>
          </a:p>
        </p:txBody>
      </p:sp>
      <p:sp>
        <p:nvSpPr>
          <p:cNvPr id="7" name="Slide Number Placeholder 6"/>
          <p:cNvSpPr>
            <a:spLocks noGrp="1"/>
          </p:cNvSpPr>
          <p:nvPr>
            <p:ph type="sldNum" sz="quarter" idx="13"/>
          </p:nvPr>
        </p:nvSpPr>
        <p:spPr/>
        <p:txBody>
          <a:bodyPr/>
          <a:lstStyle/>
          <a:p>
            <a:r>
              <a:rPr lang="en-US" smtClean="0"/>
              <a:t>Page </a:t>
            </a:r>
            <a:fld id="{AB6D9D46-FD8C-44D7-9BBE-86788FBEA43F}" type="slidenum">
              <a:rPr lang="en-US" smtClean="0"/>
              <a:pPr/>
              <a:t>20</a:t>
            </a:fld>
            <a:endParaRPr lang="en-US"/>
          </a:p>
        </p:txBody>
      </p:sp>
    </p:spTree>
    <p:extLst>
      <p:ext uri="{BB962C8B-B14F-4D97-AF65-F5344CB8AC3E}">
        <p14:creationId xmlns:p14="http://schemas.microsoft.com/office/powerpoint/2010/main" val="267396270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802.11-12/1033r1</a:t>
            </a:r>
            <a:endParaRPr lang="en-US" dirty="0"/>
          </a:p>
        </p:txBody>
      </p:sp>
      <p:sp>
        <p:nvSpPr>
          <p:cNvPr id="5" name="Date Placeholder 4"/>
          <p:cNvSpPr>
            <a:spLocks noGrp="1"/>
          </p:cNvSpPr>
          <p:nvPr>
            <p:ph type="dt" idx="11"/>
          </p:nvPr>
        </p:nvSpPr>
        <p:spPr/>
        <p:txBody>
          <a:bodyPr/>
          <a:lstStyle/>
          <a:p>
            <a:r>
              <a:rPr lang="en-US" dirty="0" smtClean="0"/>
              <a:t>Nov.   2012</a:t>
            </a:r>
            <a:endParaRPr lang="en-US" dirty="0"/>
          </a:p>
        </p:txBody>
      </p:sp>
      <p:sp>
        <p:nvSpPr>
          <p:cNvPr id="6" name="Footer Placeholder 5"/>
          <p:cNvSpPr>
            <a:spLocks noGrp="1"/>
          </p:cNvSpPr>
          <p:nvPr>
            <p:ph type="ftr" sz="quarter" idx="12"/>
          </p:nvPr>
        </p:nvSpPr>
        <p:spPr/>
        <p:txBody>
          <a:bodyPr/>
          <a:lstStyle/>
          <a:p>
            <a:pPr lvl="4"/>
            <a:r>
              <a:rPr lang="en-US" smtClean="0"/>
              <a:t>Jonathan Segev (Intel)</a:t>
            </a:r>
            <a:endParaRPr lang="en-US"/>
          </a:p>
        </p:txBody>
      </p:sp>
      <p:sp>
        <p:nvSpPr>
          <p:cNvPr id="7" name="Slide Number Placeholder 6"/>
          <p:cNvSpPr>
            <a:spLocks noGrp="1"/>
          </p:cNvSpPr>
          <p:nvPr>
            <p:ph type="sldNum" sz="quarter" idx="13"/>
          </p:nvPr>
        </p:nvSpPr>
        <p:spPr/>
        <p:txBody>
          <a:bodyPr/>
          <a:lstStyle/>
          <a:p>
            <a:r>
              <a:rPr lang="en-US" smtClean="0"/>
              <a:t>Page </a:t>
            </a:r>
            <a:fld id="{AB6D9D46-FD8C-44D7-9BBE-86788FBEA43F}" type="slidenum">
              <a:rPr lang="en-US" smtClean="0"/>
              <a:pPr/>
              <a:t>21</a:t>
            </a:fld>
            <a:endParaRPr lang="en-US"/>
          </a:p>
        </p:txBody>
      </p:sp>
    </p:spTree>
    <p:extLst>
      <p:ext uri="{BB962C8B-B14F-4D97-AF65-F5344CB8AC3E}">
        <p14:creationId xmlns:p14="http://schemas.microsoft.com/office/powerpoint/2010/main" val="328082268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802.11-12/1033r1</a:t>
            </a:r>
            <a:endParaRPr lang="en-US" dirty="0"/>
          </a:p>
        </p:txBody>
      </p:sp>
      <p:sp>
        <p:nvSpPr>
          <p:cNvPr id="5" name="Date Placeholder 4"/>
          <p:cNvSpPr>
            <a:spLocks noGrp="1"/>
          </p:cNvSpPr>
          <p:nvPr>
            <p:ph type="dt" idx="11"/>
          </p:nvPr>
        </p:nvSpPr>
        <p:spPr/>
        <p:txBody>
          <a:bodyPr/>
          <a:lstStyle/>
          <a:p>
            <a:r>
              <a:rPr lang="en-US" dirty="0" smtClean="0"/>
              <a:t>Nov.   2012</a:t>
            </a:r>
            <a:endParaRPr lang="en-US" dirty="0"/>
          </a:p>
        </p:txBody>
      </p:sp>
      <p:sp>
        <p:nvSpPr>
          <p:cNvPr id="6" name="Footer Placeholder 5"/>
          <p:cNvSpPr>
            <a:spLocks noGrp="1"/>
          </p:cNvSpPr>
          <p:nvPr>
            <p:ph type="ftr" sz="quarter" idx="12"/>
          </p:nvPr>
        </p:nvSpPr>
        <p:spPr/>
        <p:txBody>
          <a:bodyPr/>
          <a:lstStyle/>
          <a:p>
            <a:pPr lvl="4"/>
            <a:r>
              <a:rPr lang="en-US" smtClean="0"/>
              <a:t>Jonathan Segev (Intel)</a:t>
            </a:r>
            <a:endParaRPr lang="en-US"/>
          </a:p>
        </p:txBody>
      </p:sp>
      <p:sp>
        <p:nvSpPr>
          <p:cNvPr id="7" name="Slide Number Placeholder 6"/>
          <p:cNvSpPr>
            <a:spLocks noGrp="1"/>
          </p:cNvSpPr>
          <p:nvPr>
            <p:ph type="sldNum" sz="quarter" idx="13"/>
          </p:nvPr>
        </p:nvSpPr>
        <p:spPr/>
        <p:txBody>
          <a:bodyPr/>
          <a:lstStyle/>
          <a:p>
            <a:r>
              <a:rPr lang="en-US" smtClean="0"/>
              <a:t>Page </a:t>
            </a:r>
            <a:fld id="{AB6D9D46-FD8C-44D7-9BBE-86788FBEA43F}" type="slidenum">
              <a:rPr lang="en-US" smtClean="0"/>
              <a:pPr/>
              <a:t>22</a:t>
            </a:fld>
            <a:endParaRPr lang="en-US"/>
          </a:p>
        </p:txBody>
      </p:sp>
    </p:spTree>
    <p:extLst>
      <p:ext uri="{BB962C8B-B14F-4D97-AF65-F5344CB8AC3E}">
        <p14:creationId xmlns:p14="http://schemas.microsoft.com/office/powerpoint/2010/main" val="399609381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802.11-12/1033r1</a:t>
            </a:r>
            <a:endParaRPr lang="en-US" dirty="0"/>
          </a:p>
        </p:txBody>
      </p:sp>
      <p:sp>
        <p:nvSpPr>
          <p:cNvPr id="5" name="Date Placeholder 4"/>
          <p:cNvSpPr>
            <a:spLocks noGrp="1"/>
          </p:cNvSpPr>
          <p:nvPr>
            <p:ph type="dt" idx="11"/>
          </p:nvPr>
        </p:nvSpPr>
        <p:spPr/>
        <p:txBody>
          <a:bodyPr/>
          <a:lstStyle/>
          <a:p>
            <a:r>
              <a:rPr lang="en-US" dirty="0" smtClean="0"/>
              <a:t>Nov.   2012</a:t>
            </a:r>
            <a:endParaRPr lang="en-US" dirty="0"/>
          </a:p>
        </p:txBody>
      </p:sp>
      <p:sp>
        <p:nvSpPr>
          <p:cNvPr id="6" name="Footer Placeholder 5"/>
          <p:cNvSpPr>
            <a:spLocks noGrp="1"/>
          </p:cNvSpPr>
          <p:nvPr>
            <p:ph type="ftr" sz="quarter" idx="12"/>
          </p:nvPr>
        </p:nvSpPr>
        <p:spPr/>
        <p:txBody>
          <a:bodyPr/>
          <a:lstStyle/>
          <a:p>
            <a:pPr lvl="4"/>
            <a:r>
              <a:rPr lang="en-US" smtClean="0"/>
              <a:t>Jonathan Segev (Intel)</a:t>
            </a:r>
            <a:endParaRPr lang="en-US"/>
          </a:p>
        </p:txBody>
      </p:sp>
      <p:sp>
        <p:nvSpPr>
          <p:cNvPr id="7" name="Slide Number Placeholder 6"/>
          <p:cNvSpPr>
            <a:spLocks noGrp="1"/>
          </p:cNvSpPr>
          <p:nvPr>
            <p:ph type="sldNum" sz="quarter" idx="13"/>
          </p:nvPr>
        </p:nvSpPr>
        <p:spPr/>
        <p:txBody>
          <a:bodyPr/>
          <a:lstStyle/>
          <a:p>
            <a:r>
              <a:rPr lang="en-US" smtClean="0"/>
              <a:t>Page </a:t>
            </a:r>
            <a:fld id="{AB6D9D46-FD8C-44D7-9BBE-86788FBEA43F}" type="slidenum">
              <a:rPr lang="en-US" smtClean="0"/>
              <a:pPr/>
              <a:t>23</a:t>
            </a:fld>
            <a:endParaRPr lang="en-US"/>
          </a:p>
        </p:txBody>
      </p:sp>
    </p:spTree>
    <p:extLst>
      <p:ext uri="{BB962C8B-B14F-4D97-AF65-F5344CB8AC3E}">
        <p14:creationId xmlns:p14="http://schemas.microsoft.com/office/powerpoint/2010/main" val="19700316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802.11-12/1033r1</a:t>
            </a:r>
            <a:endParaRPr lang="en-US" dirty="0"/>
          </a:p>
        </p:txBody>
      </p:sp>
      <p:sp>
        <p:nvSpPr>
          <p:cNvPr id="5" name="Date Placeholder 4"/>
          <p:cNvSpPr>
            <a:spLocks noGrp="1"/>
          </p:cNvSpPr>
          <p:nvPr>
            <p:ph type="dt" idx="11"/>
          </p:nvPr>
        </p:nvSpPr>
        <p:spPr/>
        <p:txBody>
          <a:bodyPr/>
          <a:lstStyle/>
          <a:p>
            <a:r>
              <a:rPr lang="en-US" dirty="0" smtClean="0"/>
              <a:t>Nov.   2012</a:t>
            </a:r>
            <a:endParaRPr lang="en-US" dirty="0"/>
          </a:p>
        </p:txBody>
      </p:sp>
      <p:sp>
        <p:nvSpPr>
          <p:cNvPr id="6" name="Footer Placeholder 5"/>
          <p:cNvSpPr>
            <a:spLocks noGrp="1"/>
          </p:cNvSpPr>
          <p:nvPr>
            <p:ph type="ftr" sz="quarter" idx="12"/>
          </p:nvPr>
        </p:nvSpPr>
        <p:spPr/>
        <p:txBody>
          <a:bodyPr/>
          <a:lstStyle/>
          <a:p>
            <a:pPr lvl="4"/>
            <a:r>
              <a:rPr lang="en-US" smtClean="0"/>
              <a:t>Jonathan Segev (Intel)</a:t>
            </a:r>
            <a:endParaRPr lang="en-US"/>
          </a:p>
        </p:txBody>
      </p:sp>
      <p:sp>
        <p:nvSpPr>
          <p:cNvPr id="7" name="Slide Number Placeholder 6"/>
          <p:cNvSpPr>
            <a:spLocks noGrp="1"/>
          </p:cNvSpPr>
          <p:nvPr>
            <p:ph type="sldNum" sz="quarter" idx="13"/>
          </p:nvPr>
        </p:nvSpPr>
        <p:spPr/>
        <p:txBody>
          <a:bodyPr/>
          <a:lstStyle/>
          <a:p>
            <a:r>
              <a:rPr lang="en-US" smtClean="0"/>
              <a:t>Page </a:t>
            </a:r>
            <a:fld id="{AB6D9D46-FD8C-44D7-9BBE-86788FBEA43F}" type="slidenum">
              <a:rPr lang="en-US" smtClean="0"/>
              <a:pPr/>
              <a:t>24</a:t>
            </a:fld>
            <a:endParaRPr lang="en-US"/>
          </a:p>
        </p:txBody>
      </p:sp>
    </p:spTree>
    <p:extLst>
      <p:ext uri="{BB962C8B-B14F-4D97-AF65-F5344CB8AC3E}">
        <p14:creationId xmlns:p14="http://schemas.microsoft.com/office/powerpoint/2010/main" val="9963911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smtClean="0"/>
              <a:t>doc.: IEEE 802.11-12/0294r0</a:t>
            </a:r>
            <a:endParaRPr lang="en-US" dirty="0"/>
          </a:p>
        </p:txBody>
      </p:sp>
      <p:sp>
        <p:nvSpPr>
          <p:cNvPr id="5" name="Rectangle 3"/>
          <p:cNvSpPr>
            <a:spLocks noGrp="1" noChangeArrowheads="1"/>
          </p:cNvSpPr>
          <p:nvPr>
            <p:ph type="dt" idx="1"/>
          </p:nvPr>
        </p:nvSpPr>
        <p:spPr>
          <a:ln/>
        </p:spPr>
        <p:txBody>
          <a:bodyPr/>
          <a:lstStyle/>
          <a:p>
            <a:r>
              <a:rPr lang="en-US" dirty="0" smtClean="0"/>
              <a:t>January 2012</a:t>
            </a:r>
            <a:endParaRPr lang="en-US" dirty="0"/>
          </a:p>
        </p:txBody>
      </p:sp>
      <p:sp>
        <p:nvSpPr>
          <p:cNvPr id="6" name="Rectangle 6"/>
          <p:cNvSpPr>
            <a:spLocks noGrp="1" noChangeArrowheads="1"/>
          </p:cNvSpPr>
          <p:nvPr>
            <p:ph type="ftr" sz="quarter" idx="4"/>
          </p:nvPr>
        </p:nvSpPr>
        <p:spPr>
          <a:ln/>
        </p:spPr>
        <p:txBody>
          <a:bodyPr/>
          <a:lstStyle/>
          <a:p>
            <a:pPr lvl="4"/>
            <a:r>
              <a:rPr lang="en-US" dirty="0" smtClean="0"/>
              <a:t>Jonathan Segev (Intel)</a:t>
            </a:r>
            <a:endParaRPr lang="en-US" dirty="0"/>
          </a:p>
        </p:txBody>
      </p:sp>
      <p:sp>
        <p:nvSpPr>
          <p:cNvPr id="7" name="Rectangle 7"/>
          <p:cNvSpPr>
            <a:spLocks noGrp="1" noChangeArrowheads="1"/>
          </p:cNvSpPr>
          <p:nvPr>
            <p:ph type="sldNum" sz="quarter" idx="5"/>
          </p:nvPr>
        </p:nvSpPr>
        <p:spPr>
          <a:ln/>
        </p:spPr>
        <p:txBody>
          <a:bodyPr/>
          <a:lstStyle/>
          <a:p>
            <a:r>
              <a:rPr lang="en-US" dirty="0"/>
              <a:t>Page </a:t>
            </a:r>
            <a:fld id="{F8512970-70E0-469C-97F8-194F660DFD17}" type="slidenum">
              <a:rPr lang="en-US"/>
              <a:pPr/>
              <a:t>3</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802.11-12/1033r1</a:t>
            </a:r>
            <a:endParaRPr lang="en-US" dirty="0"/>
          </a:p>
        </p:txBody>
      </p:sp>
      <p:sp>
        <p:nvSpPr>
          <p:cNvPr id="5" name="Date Placeholder 4"/>
          <p:cNvSpPr>
            <a:spLocks noGrp="1"/>
          </p:cNvSpPr>
          <p:nvPr>
            <p:ph type="dt" idx="11"/>
          </p:nvPr>
        </p:nvSpPr>
        <p:spPr/>
        <p:txBody>
          <a:bodyPr/>
          <a:lstStyle/>
          <a:p>
            <a:r>
              <a:rPr lang="en-US" dirty="0" smtClean="0"/>
              <a:t>Nov.   2012</a:t>
            </a:r>
            <a:endParaRPr lang="en-US" dirty="0"/>
          </a:p>
        </p:txBody>
      </p:sp>
      <p:sp>
        <p:nvSpPr>
          <p:cNvPr id="6" name="Footer Placeholder 5"/>
          <p:cNvSpPr>
            <a:spLocks noGrp="1"/>
          </p:cNvSpPr>
          <p:nvPr>
            <p:ph type="ftr" sz="quarter" idx="12"/>
          </p:nvPr>
        </p:nvSpPr>
        <p:spPr/>
        <p:txBody>
          <a:bodyPr/>
          <a:lstStyle/>
          <a:p>
            <a:pPr lvl="4"/>
            <a:r>
              <a:rPr lang="en-US" smtClean="0"/>
              <a:t>Jonathan Segev (Intel)</a:t>
            </a:r>
            <a:endParaRPr lang="en-US"/>
          </a:p>
        </p:txBody>
      </p:sp>
      <p:sp>
        <p:nvSpPr>
          <p:cNvPr id="7" name="Slide Number Placeholder 6"/>
          <p:cNvSpPr>
            <a:spLocks noGrp="1"/>
          </p:cNvSpPr>
          <p:nvPr>
            <p:ph type="sldNum" sz="quarter" idx="13"/>
          </p:nvPr>
        </p:nvSpPr>
        <p:spPr/>
        <p:txBody>
          <a:bodyPr/>
          <a:lstStyle/>
          <a:p>
            <a:r>
              <a:rPr lang="en-US" smtClean="0"/>
              <a:t>Page </a:t>
            </a:r>
            <a:fld id="{AB6D9D46-FD8C-44D7-9BBE-86788FBEA43F}" type="slidenum">
              <a:rPr lang="en-US" smtClean="0"/>
              <a:pPr/>
              <a:t>4</a:t>
            </a:fld>
            <a:endParaRPr lang="en-US"/>
          </a:p>
        </p:txBody>
      </p:sp>
    </p:spTree>
    <p:extLst>
      <p:ext uri="{BB962C8B-B14F-4D97-AF65-F5344CB8AC3E}">
        <p14:creationId xmlns:p14="http://schemas.microsoft.com/office/powerpoint/2010/main" val="7582294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802.11-12/1033r1</a:t>
            </a:r>
            <a:endParaRPr lang="en-US" dirty="0"/>
          </a:p>
        </p:txBody>
      </p:sp>
      <p:sp>
        <p:nvSpPr>
          <p:cNvPr id="5" name="Date Placeholder 4"/>
          <p:cNvSpPr>
            <a:spLocks noGrp="1"/>
          </p:cNvSpPr>
          <p:nvPr>
            <p:ph type="dt" idx="11"/>
          </p:nvPr>
        </p:nvSpPr>
        <p:spPr/>
        <p:txBody>
          <a:bodyPr/>
          <a:lstStyle/>
          <a:p>
            <a:r>
              <a:rPr lang="en-US" dirty="0" smtClean="0"/>
              <a:t>Nov.   2012</a:t>
            </a:r>
            <a:endParaRPr lang="en-US" dirty="0"/>
          </a:p>
        </p:txBody>
      </p:sp>
      <p:sp>
        <p:nvSpPr>
          <p:cNvPr id="6" name="Footer Placeholder 5"/>
          <p:cNvSpPr>
            <a:spLocks noGrp="1"/>
          </p:cNvSpPr>
          <p:nvPr>
            <p:ph type="ftr" sz="quarter" idx="12"/>
          </p:nvPr>
        </p:nvSpPr>
        <p:spPr/>
        <p:txBody>
          <a:bodyPr/>
          <a:lstStyle/>
          <a:p>
            <a:pPr lvl="4"/>
            <a:r>
              <a:rPr lang="en-US" smtClean="0"/>
              <a:t>Jonathan Segev (Intel)</a:t>
            </a:r>
            <a:endParaRPr lang="en-US"/>
          </a:p>
        </p:txBody>
      </p:sp>
      <p:sp>
        <p:nvSpPr>
          <p:cNvPr id="7" name="Slide Number Placeholder 6"/>
          <p:cNvSpPr>
            <a:spLocks noGrp="1"/>
          </p:cNvSpPr>
          <p:nvPr>
            <p:ph type="sldNum" sz="quarter" idx="13"/>
          </p:nvPr>
        </p:nvSpPr>
        <p:spPr/>
        <p:txBody>
          <a:bodyPr/>
          <a:lstStyle/>
          <a:p>
            <a:r>
              <a:rPr lang="en-US" smtClean="0"/>
              <a:t>Page </a:t>
            </a:r>
            <a:fld id="{AB6D9D46-FD8C-44D7-9BBE-86788FBEA43F}" type="slidenum">
              <a:rPr lang="en-US" smtClean="0"/>
              <a:pPr/>
              <a:t>5</a:t>
            </a:fld>
            <a:endParaRPr lang="en-US"/>
          </a:p>
        </p:txBody>
      </p:sp>
    </p:spTree>
    <p:extLst>
      <p:ext uri="{BB962C8B-B14F-4D97-AF65-F5344CB8AC3E}">
        <p14:creationId xmlns:p14="http://schemas.microsoft.com/office/powerpoint/2010/main" val="7582294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802.11-12/1033r1</a:t>
            </a:r>
            <a:endParaRPr lang="en-US" dirty="0"/>
          </a:p>
        </p:txBody>
      </p:sp>
      <p:sp>
        <p:nvSpPr>
          <p:cNvPr id="5" name="Date Placeholder 4"/>
          <p:cNvSpPr>
            <a:spLocks noGrp="1"/>
          </p:cNvSpPr>
          <p:nvPr>
            <p:ph type="dt" idx="11"/>
          </p:nvPr>
        </p:nvSpPr>
        <p:spPr/>
        <p:txBody>
          <a:bodyPr/>
          <a:lstStyle/>
          <a:p>
            <a:r>
              <a:rPr lang="en-US" dirty="0" smtClean="0"/>
              <a:t>Nov.   2012</a:t>
            </a:r>
            <a:endParaRPr lang="en-US" dirty="0"/>
          </a:p>
        </p:txBody>
      </p:sp>
      <p:sp>
        <p:nvSpPr>
          <p:cNvPr id="6" name="Footer Placeholder 5"/>
          <p:cNvSpPr>
            <a:spLocks noGrp="1"/>
          </p:cNvSpPr>
          <p:nvPr>
            <p:ph type="ftr" sz="quarter" idx="12"/>
          </p:nvPr>
        </p:nvSpPr>
        <p:spPr/>
        <p:txBody>
          <a:bodyPr/>
          <a:lstStyle/>
          <a:p>
            <a:pPr lvl="4"/>
            <a:r>
              <a:rPr lang="en-US" smtClean="0"/>
              <a:t>Jonathan Segev (Intel)</a:t>
            </a:r>
            <a:endParaRPr lang="en-US"/>
          </a:p>
        </p:txBody>
      </p:sp>
      <p:sp>
        <p:nvSpPr>
          <p:cNvPr id="7" name="Slide Number Placeholder 6"/>
          <p:cNvSpPr>
            <a:spLocks noGrp="1"/>
          </p:cNvSpPr>
          <p:nvPr>
            <p:ph type="sldNum" sz="quarter" idx="13"/>
          </p:nvPr>
        </p:nvSpPr>
        <p:spPr/>
        <p:txBody>
          <a:bodyPr/>
          <a:lstStyle/>
          <a:p>
            <a:r>
              <a:rPr lang="en-US" smtClean="0"/>
              <a:t>Page </a:t>
            </a:r>
            <a:fld id="{AB6D9D46-FD8C-44D7-9BBE-86788FBEA43F}" type="slidenum">
              <a:rPr lang="en-US" smtClean="0"/>
              <a:pPr/>
              <a:t>6</a:t>
            </a:fld>
            <a:endParaRPr lang="en-US"/>
          </a:p>
        </p:txBody>
      </p:sp>
    </p:spTree>
    <p:extLst>
      <p:ext uri="{BB962C8B-B14F-4D97-AF65-F5344CB8AC3E}">
        <p14:creationId xmlns:p14="http://schemas.microsoft.com/office/powerpoint/2010/main" val="7582294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802.11-12/1033r1</a:t>
            </a:r>
            <a:endParaRPr lang="en-US" dirty="0"/>
          </a:p>
        </p:txBody>
      </p:sp>
      <p:sp>
        <p:nvSpPr>
          <p:cNvPr id="5" name="Date Placeholder 4"/>
          <p:cNvSpPr>
            <a:spLocks noGrp="1"/>
          </p:cNvSpPr>
          <p:nvPr>
            <p:ph type="dt" idx="11"/>
          </p:nvPr>
        </p:nvSpPr>
        <p:spPr/>
        <p:txBody>
          <a:bodyPr/>
          <a:lstStyle/>
          <a:p>
            <a:r>
              <a:rPr lang="en-US" dirty="0" smtClean="0"/>
              <a:t>Nov.   2012</a:t>
            </a:r>
            <a:endParaRPr lang="en-US" dirty="0"/>
          </a:p>
        </p:txBody>
      </p:sp>
      <p:sp>
        <p:nvSpPr>
          <p:cNvPr id="6" name="Footer Placeholder 5"/>
          <p:cNvSpPr>
            <a:spLocks noGrp="1"/>
          </p:cNvSpPr>
          <p:nvPr>
            <p:ph type="ftr" sz="quarter" idx="12"/>
          </p:nvPr>
        </p:nvSpPr>
        <p:spPr/>
        <p:txBody>
          <a:bodyPr/>
          <a:lstStyle/>
          <a:p>
            <a:pPr lvl="4"/>
            <a:r>
              <a:rPr lang="en-US" smtClean="0"/>
              <a:t>Jonathan Segev (Intel)</a:t>
            </a:r>
            <a:endParaRPr lang="en-US"/>
          </a:p>
        </p:txBody>
      </p:sp>
      <p:sp>
        <p:nvSpPr>
          <p:cNvPr id="7" name="Slide Number Placeholder 6"/>
          <p:cNvSpPr>
            <a:spLocks noGrp="1"/>
          </p:cNvSpPr>
          <p:nvPr>
            <p:ph type="sldNum" sz="quarter" idx="13"/>
          </p:nvPr>
        </p:nvSpPr>
        <p:spPr/>
        <p:txBody>
          <a:bodyPr/>
          <a:lstStyle/>
          <a:p>
            <a:r>
              <a:rPr lang="en-US" smtClean="0"/>
              <a:t>Page </a:t>
            </a:r>
            <a:fld id="{AB6D9D46-FD8C-44D7-9BBE-86788FBEA43F}" type="slidenum">
              <a:rPr lang="en-US" smtClean="0"/>
              <a:pPr/>
              <a:t>7</a:t>
            </a:fld>
            <a:endParaRPr lang="en-US"/>
          </a:p>
        </p:txBody>
      </p:sp>
    </p:spTree>
    <p:extLst>
      <p:ext uri="{BB962C8B-B14F-4D97-AF65-F5344CB8AC3E}">
        <p14:creationId xmlns:p14="http://schemas.microsoft.com/office/powerpoint/2010/main" val="29871817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802.11-12/1033r1</a:t>
            </a:r>
            <a:endParaRPr lang="en-US" dirty="0"/>
          </a:p>
        </p:txBody>
      </p:sp>
      <p:sp>
        <p:nvSpPr>
          <p:cNvPr id="5" name="Date Placeholder 4"/>
          <p:cNvSpPr>
            <a:spLocks noGrp="1"/>
          </p:cNvSpPr>
          <p:nvPr>
            <p:ph type="dt" idx="11"/>
          </p:nvPr>
        </p:nvSpPr>
        <p:spPr/>
        <p:txBody>
          <a:bodyPr/>
          <a:lstStyle/>
          <a:p>
            <a:r>
              <a:rPr lang="en-US" dirty="0" smtClean="0"/>
              <a:t>Nov.   2012</a:t>
            </a:r>
            <a:endParaRPr lang="en-US" dirty="0"/>
          </a:p>
        </p:txBody>
      </p:sp>
      <p:sp>
        <p:nvSpPr>
          <p:cNvPr id="6" name="Footer Placeholder 5"/>
          <p:cNvSpPr>
            <a:spLocks noGrp="1"/>
          </p:cNvSpPr>
          <p:nvPr>
            <p:ph type="ftr" sz="quarter" idx="12"/>
          </p:nvPr>
        </p:nvSpPr>
        <p:spPr/>
        <p:txBody>
          <a:bodyPr/>
          <a:lstStyle/>
          <a:p>
            <a:pPr lvl="4"/>
            <a:r>
              <a:rPr lang="en-US" smtClean="0"/>
              <a:t>Jonathan Segev (Intel)</a:t>
            </a:r>
            <a:endParaRPr lang="en-US"/>
          </a:p>
        </p:txBody>
      </p:sp>
      <p:sp>
        <p:nvSpPr>
          <p:cNvPr id="7" name="Slide Number Placeholder 6"/>
          <p:cNvSpPr>
            <a:spLocks noGrp="1"/>
          </p:cNvSpPr>
          <p:nvPr>
            <p:ph type="sldNum" sz="quarter" idx="13"/>
          </p:nvPr>
        </p:nvSpPr>
        <p:spPr/>
        <p:txBody>
          <a:bodyPr/>
          <a:lstStyle/>
          <a:p>
            <a:r>
              <a:rPr lang="en-US" smtClean="0"/>
              <a:t>Page </a:t>
            </a:r>
            <a:fld id="{AB6D9D46-FD8C-44D7-9BBE-86788FBEA43F}" type="slidenum">
              <a:rPr lang="en-US" smtClean="0"/>
              <a:pPr/>
              <a:t>8</a:t>
            </a:fld>
            <a:endParaRPr lang="en-US"/>
          </a:p>
        </p:txBody>
      </p:sp>
    </p:spTree>
    <p:extLst>
      <p:ext uri="{BB962C8B-B14F-4D97-AF65-F5344CB8AC3E}">
        <p14:creationId xmlns:p14="http://schemas.microsoft.com/office/powerpoint/2010/main" val="29871817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802.11-12/1033r1</a:t>
            </a:r>
            <a:endParaRPr lang="en-US" dirty="0"/>
          </a:p>
        </p:txBody>
      </p:sp>
      <p:sp>
        <p:nvSpPr>
          <p:cNvPr id="5" name="Date Placeholder 4"/>
          <p:cNvSpPr>
            <a:spLocks noGrp="1"/>
          </p:cNvSpPr>
          <p:nvPr>
            <p:ph type="dt" idx="11"/>
          </p:nvPr>
        </p:nvSpPr>
        <p:spPr/>
        <p:txBody>
          <a:bodyPr/>
          <a:lstStyle/>
          <a:p>
            <a:r>
              <a:rPr lang="en-US" dirty="0" smtClean="0"/>
              <a:t>Nov.   2012</a:t>
            </a:r>
            <a:endParaRPr lang="en-US" dirty="0"/>
          </a:p>
        </p:txBody>
      </p:sp>
      <p:sp>
        <p:nvSpPr>
          <p:cNvPr id="6" name="Footer Placeholder 5"/>
          <p:cNvSpPr>
            <a:spLocks noGrp="1"/>
          </p:cNvSpPr>
          <p:nvPr>
            <p:ph type="ftr" sz="quarter" idx="12"/>
          </p:nvPr>
        </p:nvSpPr>
        <p:spPr/>
        <p:txBody>
          <a:bodyPr/>
          <a:lstStyle/>
          <a:p>
            <a:pPr lvl="4"/>
            <a:r>
              <a:rPr lang="en-US" smtClean="0"/>
              <a:t>Jonathan Segev (Intel)</a:t>
            </a:r>
            <a:endParaRPr lang="en-US"/>
          </a:p>
        </p:txBody>
      </p:sp>
      <p:sp>
        <p:nvSpPr>
          <p:cNvPr id="7" name="Slide Number Placeholder 6"/>
          <p:cNvSpPr>
            <a:spLocks noGrp="1"/>
          </p:cNvSpPr>
          <p:nvPr>
            <p:ph type="sldNum" sz="quarter" idx="13"/>
          </p:nvPr>
        </p:nvSpPr>
        <p:spPr/>
        <p:txBody>
          <a:bodyPr/>
          <a:lstStyle/>
          <a:p>
            <a:r>
              <a:rPr lang="en-US" smtClean="0"/>
              <a:t>Page </a:t>
            </a:r>
            <a:fld id="{AB6D9D46-FD8C-44D7-9BBE-86788FBEA43F}" type="slidenum">
              <a:rPr lang="en-US" smtClean="0"/>
              <a:pPr/>
              <a:t>9</a:t>
            </a:fld>
            <a:endParaRPr lang="en-US"/>
          </a:p>
        </p:txBody>
      </p:sp>
    </p:spTree>
    <p:extLst>
      <p:ext uri="{BB962C8B-B14F-4D97-AF65-F5344CB8AC3E}">
        <p14:creationId xmlns:p14="http://schemas.microsoft.com/office/powerpoint/2010/main" val="29871817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83568" y="332656"/>
            <a:ext cx="1019574" cy="276999"/>
          </a:xfrm>
        </p:spPr>
        <p:txBody>
          <a:bodyPr/>
          <a:lstStyle>
            <a:lvl1pPr>
              <a:defRPr/>
            </a:lvl1pPr>
          </a:lstStyle>
          <a:p>
            <a:r>
              <a:rPr lang="en-US" dirty="0" smtClean="0"/>
              <a:t>Nov.  2012</a:t>
            </a:r>
            <a:endParaRPr lang="en-US" dirty="0"/>
          </a:p>
        </p:txBody>
      </p:sp>
      <p:sp>
        <p:nvSpPr>
          <p:cNvPr id="5" name="Footer Placeholder 4"/>
          <p:cNvSpPr>
            <a:spLocks noGrp="1"/>
          </p:cNvSpPr>
          <p:nvPr>
            <p:ph type="ftr" sz="quarter" idx="11"/>
          </p:nvPr>
        </p:nvSpPr>
        <p:spPr/>
        <p:txBody>
          <a:bodyPr/>
          <a:lstStyle>
            <a:lvl1pPr>
              <a:defRPr/>
            </a:lvl1pPr>
          </a:lstStyle>
          <a:p>
            <a:r>
              <a:rPr lang="en-US" smtClean="0"/>
              <a:t>Jonathan Segev (Intel)</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B8FD21D4-2BC5-4B20-BFB4-B9AD87709C34}" type="slidenum">
              <a:rPr lang="en-US"/>
              <a:pPr/>
              <a:t>‹#›</a:t>
            </a:fld>
            <a:endParaRPr lang="en-US"/>
          </a:p>
        </p:txBody>
      </p:sp>
      <p:sp>
        <p:nvSpPr>
          <p:cNvPr id="7"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val="209451445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3" y="332601"/>
            <a:ext cx="1019574" cy="276999"/>
          </a:xfrm>
        </p:spPr>
        <p:txBody>
          <a:bodyPr/>
          <a:lstStyle>
            <a:lvl1pPr>
              <a:defRPr/>
            </a:lvl1pPr>
          </a:lstStyle>
          <a:p>
            <a:r>
              <a:rPr lang="en-US" dirty="0" smtClean="0"/>
              <a:t>Nov.  2012</a:t>
            </a:r>
            <a:endParaRPr lang="en-US" dirty="0"/>
          </a:p>
        </p:txBody>
      </p:sp>
      <p:sp>
        <p:nvSpPr>
          <p:cNvPr id="5" name="Footer Placeholder 4"/>
          <p:cNvSpPr>
            <a:spLocks noGrp="1"/>
          </p:cNvSpPr>
          <p:nvPr>
            <p:ph type="ftr" sz="quarter" idx="11"/>
          </p:nvPr>
        </p:nvSpPr>
        <p:spPr/>
        <p:txBody>
          <a:bodyPr/>
          <a:lstStyle>
            <a:lvl1pPr>
              <a:defRPr/>
            </a:lvl1pPr>
          </a:lstStyle>
          <a:p>
            <a:r>
              <a:rPr lang="en-US" smtClean="0"/>
              <a:t>Jonathan Segev (Intel)</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2083B7D0-0CDF-4B21-87C6-6F28CC25B5D9}" type="slidenum">
              <a:rPr lang="en-US"/>
              <a:pPr/>
              <a:t>‹#›</a:t>
            </a:fld>
            <a:endParaRPr lang="en-US"/>
          </a:p>
        </p:txBody>
      </p:sp>
    </p:spTree>
    <p:extLst>
      <p:ext uri="{BB962C8B-B14F-4D97-AF65-F5344CB8AC3E}">
        <p14:creationId xmlns:p14="http://schemas.microsoft.com/office/powerpoint/2010/main" val="335560817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3" y="332601"/>
            <a:ext cx="1019574" cy="276999"/>
          </a:xfrm>
        </p:spPr>
        <p:txBody>
          <a:bodyPr/>
          <a:lstStyle>
            <a:lvl1pPr>
              <a:defRPr/>
            </a:lvl1pPr>
          </a:lstStyle>
          <a:p>
            <a:r>
              <a:rPr lang="en-US" dirty="0" smtClean="0"/>
              <a:t>Nov.  2012</a:t>
            </a:r>
            <a:endParaRPr lang="en-US" dirty="0"/>
          </a:p>
        </p:txBody>
      </p:sp>
      <p:sp>
        <p:nvSpPr>
          <p:cNvPr id="5" name="Footer Placeholder 4"/>
          <p:cNvSpPr>
            <a:spLocks noGrp="1"/>
          </p:cNvSpPr>
          <p:nvPr>
            <p:ph type="ftr" sz="quarter" idx="11"/>
          </p:nvPr>
        </p:nvSpPr>
        <p:spPr/>
        <p:txBody>
          <a:bodyPr/>
          <a:lstStyle>
            <a:lvl1pPr>
              <a:defRPr/>
            </a:lvl1pPr>
          </a:lstStyle>
          <a:p>
            <a:r>
              <a:rPr lang="en-US" smtClean="0"/>
              <a:t>Jonathan Segev (Intel)</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243272D0-8C17-46B7-8B14-BE54831DF18A}" type="slidenum">
              <a:rPr lang="en-US"/>
              <a:pPr/>
              <a:t>‹#›</a:t>
            </a:fld>
            <a:endParaRPr lang="en-US"/>
          </a:p>
        </p:txBody>
      </p:sp>
    </p:spTree>
    <p:extLst>
      <p:ext uri="{BB962C8B-B14F-4D97-AF65-F5344CB8AC3E}">
        <p14:creationId xmlns:p14="http://schemas.microsoft.com/office/powerpoint/2010/main" val="157459016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a:xfrm>
            <a:off x="696913" y="332601"/>
            <a:ext cx="1019574" cy="276999"/>
          </a:xfrm>
        </p:spPr>
        <p:txBody>
          <a:bodyPr/>
          <a:lstStyle/>
          <a:p>
            <a:r>
              <a:rPr lang="en-US" dirty="0" smtClean="0"/>
              <a:t>Nov.  2012</a:t>
            </a:r>
            <a:endParaRPr lang="en-US" dirty="0"/>
          </a:p>
        </p:txBody>
      </p:sp>
      <p:sp>
        <p:nvSpPr>
          <p:cNvPr id="8" name="Footer Placeholder 7"/>
          <p:cNvSpPr>
            <a:spLocks noGrp="1"/>
          </p:cNvSpPr>
          <p:nvPr>
            <p:ph type="ftr" sz="quarter" idx="11"/>
          </p:nvPr>
        </p:nvSpPr>
        <p:spPr/>
        <p:txBody>
          <a:bodyPr/>
          <a:lstStyle/>
          <a:p>
            <a:r>
              <a:rPr lang="en-US" dirty="0" smtClean="0"/>
              <a:t>Jonathan Segev (Intel)</a:t>
            </a:r>
            <a:endParaRPr lang="en-US" dirty="0"/>
          </a:p>
        </p:txBody>
      </p:sp>
      <p:sp>
        <p:nvSpPr>
          <p:cNvPr id="9" name="Slide Number Placeholder 8"/>
          <p:cNvSpPr>
            <a:spLocks noGrp="1"/>
          </p:cNvSpPr>
          <p:nvPr>
            <p:ph type="sldNum" sz="quarter" idx="12"/>
          </p:nvPr>
        </p:nvSpPr>
        <p:spPr/>
        <p:txBody>
          <a:bodyPr/>
          <a:lstStyle/>
          <a:p>
            <a:r>
              <a:rPr lang="en-US" smtClean="0"/>
              <a:t>Slide </a:t>
            </a:r>
            <a:fld id="{1555E099-16F6-413B-A159-CD656C8430EC}" type="slidenum">
              <a:rPr lang="en-US" smtClean="0"/>
              <a:pPr/>
              <a:t>‹#›</a:t>
            </a:fld>
            <a:endParaRPr lang="en-US"/>
          </a:p>
        </p:txBody>
      </p:sp>
    </p:spTree>
    <p:extLst>
      <p:ext uri="{BB962C8B-B14F-4D97-AF65-F5344CB8AC3E}">
        <p14:creationId xmlns:p14="http://schemas.microsoft.com/office/powerpoint/2010/main" val="243308955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696913" y="332601"/>
            <a:ext cx="1019574" cy="276999"/>
          </a:xfrm>
        </p:spPr>
        <p:txBody>
          <a:bodyPr/>
          <a:lstStyle>
            <a:lvl1pPr>
              <a:defRPr/>
            </a:lvl1pPr>
          </a:lstStyle>
          <a:p>
            <a:r>
              <a:rPr lang="en-US" dirty="0" smtClean="0"/>
              <a:t>Nov.  2012</a:t>
            </a:r>
            <a:endParaRPr lang="en-US" dirty="0"/>
          </a:p>
        </p:txBody>
      </p:sp>
      <p:sp>
        <p:nvSpPr>
          <p:cNvPr id="5" name="Footer Placeholder 4"/>
          <p:cNvSpPr>
            <a:spLocks noGrp="1"/>
          </p:cNvSpPr>
          <p:nvPr>
            <p:ph type="ftr" sz="quarter" idx="11"/>
          </p:nvPr>
        </p:nvSpPr>
        <p:spPr/>
        <p:txBody>
          <a:bodyPr/>
          <a:lstStyle>
            <a:lvl1pPr>
              <a:defRPr/>
            </a:lvl1pPr>
          </a:lstStyle>
          <a:p>
            <a:r>
              <a:rPr lang="en-US" smtClean="0"/>
              <a:t>Jonathan Segev (Intel)</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7AA595-764E-4A46-B326-B3632829CD48}" type="slidenum">
              <a:rPr lang="en-US"/>
              <a:pPr/>
              <a:t>‹#›</a:t>
            </a:fld>
            <a:endParaRPr lang="en-US"/>
          </a:p>
        </p:txBody>
      </p:sp>
    </p:spTree>
    <p:extLst>
      <p:ext uri="{BB962C8B-B14F-4D97-AF65-F5344CB8AC3E}">
        <p14:creationId xmlns:p14="http://schemas.microsoft.com/office/powerpoint/2010/main" val="301906552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2601"/>
            <a:ext cx="1019574" cy="276999"/>
          </a:xfrm>
        </p:spPr>
        <p:txBody>
          <a:bodyPr/>
          <a:lstStyle>
            <a:lvl1pPr>
              <a:defRPr/>
            </a:lvl1pPr>
          </a:lstStyle>
          <a:p>
            <a:r>
              <a:rPr lang="en-US" dirty="0" smtClean="0"/>
              <a:t>Nov.  2012</a:t>
            </a:r>
            <a:endParaRPr lang="en-US" dirty="0"/>
          </a:p>
        </p:txBody>
      </p:sp>
      <p:sp>
        <p:nvSpPr>
          <p:cNvPr id="6" name="Footer Placeholder 5"/>
          <p:cNvSpPr>
            <a:spLocks noGrp="1"/>
          </p:cNvSpPr>
          <p:nvPr>
            <p:ph type="ftr" sz="quarter" idx="11"/>
          </p:nvPr>
        </p:nvSpPr>
        <p:spPr/>
        <p:txBody>
          <a:bodyPr/>
          <a:lstStyle>
            <a:lvl1pPr>
              <a:defRPr/>
            </a:lvl1pPr>
          </a:lstStyle>
          <a:p>
            <a:r>
              <a:rPr lang="en-US" smtClean="0"/>
              <a:t>Jonathan Segev (Intel)</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2BAAA85A-6B74-44C3-AD15-4C4690601840}" type="slidenum">
              <a:rPr lang="en-US"/>
              <a:pPr/>
              <a:t>‹#›</a:t>
            </a:fld>
            <a:endParaRPr lang="en-US"/>
          </a:p>
        </p:txBody>
      </p:sp>
    </p:spTree>
    <p:extLst>
      <p:ext uri="{BB962C8B-B14F-4D97-AF65-F5344CB8AC3E}">
        <p14:creationId xmlns:p14="http://schemas.microsoft.com/office/powerpoint/2010/main" val="393627586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696913" y="332601"/>
            <a:ext cx="1019574" cy="276999"/>
          </a:xfrm>
        </p:spPr>
        <p:txBody>
          <a:bodyPr/>
          <a:lstStyle>
            <a:lvl1pPr>
              <a:defRPr/>
            </a:lvl1pPr>
          </a:lstStyle>
          <a:p>
            <a:r>
              <a:rPr lang="en-US" dirty="0" smtClean="0"/>
              <a:t>Nov.  2012</a:t>
            </a:r>
            <a:endParaRPr lang="en-US" dirty="0"/>
          </a:p>
        </p:txBody>
      </p:sp>
      <p:sp>
        <p:nvSpPr>
          <p:cNvPr id="8" name="Footer Placeholder 7"/>
          <p:cNvSpPr>
            <a:spLocks noGrp="1"/>
          </p:cNvSpPr>
          <p:nvPr>
            <p:ph type="ftr" sz="quarter" idx="11"/>
          </p:nvPr>
        </p:nvSpPr>
        <p:spPr/>
        <p:txBody>
          <a:bodyPr/>
          <a:lstStyle>
            <a:lvl1pPr>
              <a:defRPr/>
            </a:lvl1pPr>
          </a:lstStyle>
          <a:p>
            <a:r>
              <a:rPr lang="en-US" smtClean="0"/>
              <a:t>Jonathan Segev (Intel)</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05A3672B-8111-48B4-A976-844A74CDD57F}" type="slidenum">
              <a:rPr lang="en-US"/>
              <a:pPr/>
              <a:t>‹#›</a:t>
            </a:fld>
            <a:endParaRPr lang="en-US"/>
          </a:p>
        </p:txBody>
      </p:sp>
    </p:spTree>
    <p:extLst>
      <p:ext uri="{BB962C8B-B14F-4D97-AF65-F5344CB8AC3E}">
        <p14:creationId xmlns:p14="http://schemas.microsoft.com/office/powerpoint/2010/main" val="339250345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696913" y="332601"/>
            <a:ext cx="1019574" cy="276999"/>
          </a:xfrm>
        </p:spPr>
        <p:txBody>
          <a:bodyPr/>
          <a:lstStyle>
            <a:lvl1pPr>
              <a:defRPr/>
            </a:lvl1pPr>
          </a:lstStyle>
          <a:p>
            <a:r>
              <a:rPr lang="en-US" dirty="0" smtClean="0"/>
              <a:t>Nov.  2012</a:t>
            </a:r>
            <a:endParaRPr lang="en-US" dirty="0"/>
          </a:p>
        </p:txBody>
      </p:sp>
      <p:sp>
        <p:nvSpPr>
          <p:cNvPr id="4" name="Footer Placeholder 3"/>
          <p:cNvSpPr>
            <a:spLocks noGrp="1"/>
          </p:cNvSpPr>
          <p:nvPr>
            <p:ph type="ftr" sz="quarter" idx="11"/>
          </p:nvPr>
        </p:nvSpPr>
        <p:spPr/>
        <p:txBody>
          <a:bodyPr/>
          <a:lstStyle>
            <a:lvl1pPr>
              <a:defRPr/>
            </a:lvl1pPr>
          </a:lstStyle>
          <a:p>
            <a:r>
              <a:rPr lang="en-US" smtClean="0"/>
              <a:t>Jonathan Segev (Intel)</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44416AF8-54DF-4ABD-BE0A-EBAB318CD856}" type="slidenum">
              <a:rPr lang="en-US"/>
              <a:pPr/>
              <a:t>‹#›</a:t>
            </a:fld>
            <a:endParaRPr lang="en-US"/>
          </a:p>
        </p:txBody>
      </p:sp>
    </p:spTree>
    <p:extLst>
      <p:ext uri="{BB962C8B-B14F-4D97-AF65-F5344CB8AC3E}">
        <p14:creationId xmlns:p14="http://schemas.microsoft.com/office/powerpoint/2010/main" val="120425905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8" name="Date Placeholder 7"/>
          <p:cNvSpPr>
            <a:spLocks noGrp="1"/>
          </p:cNvSpPr>
          <p:nvPr>
            <p:ph type="dt" sz="half" idx="10"/>
          </p:nvPr>
        </p:nvSpPr>
        <p:spPr>
          <a:xfrm>
            <a:off x="696913" y="332601"/>
            <a:ext cx="1019574" cy="276999"/>
          </a:xfrm>
        </p:spPr>
        <p:txBody>
          <a:bodyPr/>
          <a:lstStyle/>
          <a:p>
            <a:r>
              <a:rPr lang="en-US" dirty="0" smtClean="0"/>
              <a:t>Nov.  2012</a:t>
            </a:r>
            <a:endParaRPr lang="en-US" dirty="0"/>
          </a:p>
        </p:txBody>
      </p:sp>
      <p:sp>
        <p:nvSpPr>
          <p:cNvPr id="9" name="Slide Number Placeholder 8"/>
          <p:cNvSpPr>
            <a:spLocks noGrp="1"/>
          </p:cNvSpPr>
          <p:nvPr>
            <p:ph type="sldNum" sz="quarter" idx="11"/>
          </p:nvPr>
        </p:nvSpPr>
        <p:spPr/>
        <p:txBody>
          <a:bodyPr/>
          <a:lstStyle/>
          <a:p>
            <a:r>
              <a:rPr lang="en-US" smtClean="0"/>
              <a:t>Slide </a:t>
            </a:r>
            <a:fld id="{1555E099-16F6-413B-A159-CD656C8430EC}" type="slidenum">
              <a:rPr lang="en-US" smtClean="0"/>
              <a:pPr/>
              <a:t>‹#›</a:t>
            </a:fld>
            <a:endParaRPr lang="en-US"/>
          </a:p>
        </p:txBody>
      </p:sp>
      <p:sp>
        <p:nvSpPr>
          <p:cNvPr id="10" name="Footer Placeholder 9"/>
          <p:cNvSpPr>
            <a:spLocks noGrp="1"/>
          </p:cNvSpPr>
          <p:nvPr>
            <p:ph type="ftr" sz="quarter" idx="12"/>
          </p:nvPr>
        </p:nvSpPr>
        <p:spPr/>
        <p:txBody>
          <a:bodyPr/>
          <a:lstStyle/>
          <a:p>
            <a:r>
              <a:rPr lang="en-US" smtClean="0"/>
              <a:t>Jonathan Segev (Intel)</a:t>
            </a:r>
            <a:endParaRPr lang="en-US" dirty="0"/>
          </a:p>
        </p:txBody>
      </p:sp>
    </p:spTree>
    <p:extLst>
      <p:ext uri="{BB962C8B-B14F-4D97-AF65-F5344CB8AC3E}">
        <p14:creationId xmlns:p14="http://schemas.microsoft.com/office/powerpoint/2010/main" val="288071307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3" y="332601"/>
            <a:ext cx="1019574" cy="276999"/>
          </a:xfrm>
        </p:spPr>
        <p:txBody>
          <a:bodyPr/>
          <a:lstStyle>
            <a:lvl1pPr>
              <a:defRPr/>
            </a:lvl1pPr>
          </a:lstStyle>
          <a:p>
            <a:r>
              <a:rPr lang="en-US" dirty="0" smtClean="0"/>
              <a:t>Nov.  2012</a:t>
            </a:r>
            <a:endParaRPr lang="en-US" dirty="0"/>
          </a:p>
        </p:txBody>
      </p:sp>
      <p:sp>
        <p:nvSpPr>
          <p:cNvPr id="6" name="Footer Placeholder 5"/>
          <p:cNvSpPr>
            <a:spLocks noGrp="1"/>
          </p:cNvSpPr>
          <p:nvPr>
            <p:ph type="ftr" sz="quarter" idx="11"/>
          </p:nvPr>
        </p:nvSpPr>
        <p:spPr/>
        <p:txBody>
          <a:bodyPr/>
          <a:lstStyle>
            <a:lvl1pPr>
              <a:defRPr/>
            </a:lvl1pPr>
          </a:lstStyle>
          <a:p>
            <a:r>
              <a:rPr lang="en-US" smtClean="0"/>
              <a:t>Jonathan Segev (Intel)</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FF1B8078-FDA2-41F8-AAB9-4790A2E98CF3}" type="slidenum">
              <a:rPr lang="en-US"/>
              <a:pPr/>
              <a:t>‹#›</a:t>
            </a:fld>
            <a:endParaRPr lang="en-US"/>
          </a:p>
        </p:txBody>
      </p:sp>
    </p:spTree>
    <p:extLst>
      <p:ext uri="{BB962C8B-B14F-4D97-AF65-F5344CB8AC3E}">
        <p14:creationId xmlns:p14="http://schemas.microsoft.com/office/powerpoint/2010/main" val="348501520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3" y="332601"/>
            <a:ext cx="1019574" cy="276999"/>
          </a:xfrm>
        </p:spPr>
        <p:txBody>
          <a:bodyPr/>
          <a:lstStyle>
            <a:lvl1pPr>
              <a:defRPr/>
            </a:lvl1pPr>
          </a:lstStyle>
          <a:p>
            <a:r>
              <a:rPr lang="en-US" dirty="0" smtClean="0"/>
              <a:t>Nov.  2012</a:t>
            </a:r>
            <a:endParaRPr lang="en-US" dirty="0"/>
          </a:p>
        </p:txBody>
      </p:sp>
      <p:sp>
        <p:nvSpPr>
          <p:cNvPr id="6" name="Footer Placeholder 5"/>
          <p:cNvSpPr>
            <a:spLocks noGrp="1"/>
          </p:cNvSpPr>
          <p:nvPr>
            <p:ph type="ftr" sz="quarter" idx="11"/>
          </p:nvPr>
        </p:nvSpPr>
        <p:spPr/>
        <p:txBody>
          <a:bodyPr/>
          <a:lstStyle>
            <a:lvl1pPr>
              <a:defRPr/>
            </a:lvl1pPr>
          </a:lstStyle>
          <a:p>
            <a:r>
              <a:rPr lang="en-US" smtClean="0"/>
              <a:t>Jonathan Segev (Intel)</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AC4A0C28-BF42-4474-81B5-7AF2470AB71F}" type="slidenum">
              <a:rPr lang="en-US"/>
              <a:pPr/>
              <a:t>‹#›</a:t>
            </a:fld>
            <a:endParaRPr lang="en-US"/>
          </a:p>
        </p:txBody>
      </p:sp>
    </p:spTree>
    <p:extLst>
      <p:ext uri="{BB962C8B-B14F-4D97-AF65-F5344CB8AC3E}">
        <p14:creationId xmlns:p14="http://schemas.microsoft.com/office/powerpoint/2010/main" val="265026412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dirty="0" smtClean="0"/>
              <a:t>Rapids Scan Procedure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01957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defRPr sz="1800" b="1"/>
            </a:lvl1pPr>
          </a:lstStyle>
          <a:p>
            <a:r>
              <a:rPr lang="en-US" dirty="0" smtClean="0"/>
              <a:t>Nov.  2012</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lvl1pPr>
          </a:lstStyle>
          <a:p>
            <a:r>
              <a:rPr lang="en-US" smtClean="0"/>
              <a:t>Jonathan Segev (Intel)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555E099-16F6-413B-A159-CD656C8430EC}" type="slidenum">
              <a:rPr lang="en-US"/>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lvl="4" algn="r"/>
            <a:r>
              <a:rPr lang="en-US" sz="1800" b="1" dirty="0"/>
              <a:t>doc.: IEEE </a:t>
            </a:r>
            <a:r>
              <a:rPr lang="en-US" sz="1800" b="1" dirty="0" smtClean="0"/>
              <a:t>802.11-12/1260</a:t>
            </a:r>
            <a:r>
              <a:rPr lang="en-US" sz="1800" b="1" dirty="0" smtClean="0">
                <a:effectLst/>
              </a:rPr>
              <a:t>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10"/>
          </p:nvPr>
        </p:nvSpPr>
        <p:spPr>
          <a:xfrm>
            <a:off x="696913" y="332601"/>
            <a:ext cx="1077283" cy="276999"/>
          </a:xfrm>
        </p:spPr>
        <p:txBody>
          <a:bodyPr/>
          <a:lstStyle/>
          <a:p>
            <a:r>
              <a:rPr lang="en-US" dirty="0" smtClean="0"/>
              <a:t>Nov.   2012</a:t>
            </a:r>
            <a:endParaRPr lang="en-US" dirty="0"/>
          </a:p>
        </p:txBody>
      </p:sp>
      <p:sp>
        <p:nvSpPr>
          <p:cNvPr id="7" name="Footer Placeholder 4"/>
          <p:cNvSpPr>
            <a:spLocks noGrp="1"/>
          </p:cNvSpPr>
          <p:nvPr>
            <p:ph type="ftr" sz="quarter" idx="11"/>
          </p:nvPr>
        </p:nvSpPr>
        <p:spPr>
          <a:xfrm>
            <a:off x="7155724" y="6475413"/>
            <a:ext cx="1388201" cy="184666"/>
          </a:xfrm>
        </p:spPr>
        <p:txBody>
          <a:bodyPr/>
          <a:lstStyle/>
          <a:p>
            <a:r>
              <a:rPr lang="en-US" dirty="0" smtClean="0"/>
              <a:t>Jonathan Segev (Intel)</a:t>
            </a:r>
            <a:endParaRPr lang="en-US" dirty="0"/>
          </a:p>
        </p:txBody>
      </p:sp>
      <p:sp>
        <p:nvSpPr>
          <p:cNvPr id="8" name="Slide Number Placeholder 5"/>
          <p:cNvSpPr>
            <a:spLocks noGrp="1"/>
          </p:cNvSpPr>
          <p:nvPr>
            <p:ph type="sldNum" sz="quarter" idx="12"/>
          </p:nvPr>
        </p:nvSpPr>
        <p:spPr>
          <a:xfrm>
            <a:off x="4344988" y="6475413"/>
            <a:ext cx="530225" cy="182562"/>
          </a:xfrm>
        </p:spPr>
        <p:txBody>
          <a:bodyPr/>
          <a:lstStyle/>
          <a:p>
            <a:r>
              <a:rPr lang="en-US" dirty="0" smtClean="0"/>
              <a:t>Slide </a:t>
            </a:r>
            <a:fld id="{47BEF44D-91E2-4E92-9477-86D6CA1B5FB7}" type="slidenum">
              <a:rPr lang="en-US" smtClean="0"/>
              <a:pPr/>
              <a:t>1</a:t>
            </a:fld>
            <a:endParaRPr lang="en-US" dirty="0"/>
          </a:p>
        </p:txBody>
      </p:sp>
      <p:sp>
        <p:nvSpPr>
          <p:cNvPr id="30722" name="Rectangle 2"/>
          <p:cNvSpPr>
            <a:spLocks noGrp="1" noChangeArrowheads="1"/>
          </p:cNvSpPr>
          <p:nvPr>
            <p:ph type="title"/>
          </p:nvPr>
        </p:nvSpPr>
        <p:spPr>
          <a:noFill/>
          <a:ln/>
        </p:spPr>
        <p:txBody>
          <a:bodyPr/>
          <a:lstStyle/>
          <a:p>
            <a:r>
              <a:rPr lang="en-US" dirty="0" smtClean="0"/>
              <a:t>Rapid Scanning Procedure</a:t>
            </a:r>
            <a:endParaRPr lang="en-US" dirty="0"/>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sz="2000" dirty="0" smtClean="0"/>
              <a:t>Date:</a:t>
            </a:r>
            <a:r>
              <a:rPr lang="en-US" sz="2000" b="0" dirty="0" smtClean="0"/>
              <a:t> 2012-11-01</a:t>
            </a:r>
            <a:endParaRPr lang="en-US" sz="2000" b="0" dirty="0"/>
          </a:p>
        </p:txBody>
      </p:sp>
      <p:graphicFrame>
        <p:nvGraphicFramePr>
          <p:cNvPr id="30731" name="Object 11"/>
          <p:cNvGraphicFramePr>
            <a:graphicFrameLocks noChangeAspect="1"/>
          </p:cNvGraphicFramePr>
          <p:nvPr>
            <p:extLst>
              <p:ext uri="{D42A27DB-BD31-4B8C-83A1-F6EECF244321}">
                <p14:modId xmlns:p14="http://schemas.microsoft.com/office/powerpoint/2010/main" val="2402788001"/>
              </p:ext>
            </p:extLst>
          </p:nvPr>
        </p:nvGraphicFramePr>
        <p:xfrm>
          <a:off x="514350" y="2419350"/>
          <a:ext cx="8077200" cy="3095625"/>
        </p:xfrm>
        <a:graphic>
          <a:graphicData uri="http://schemas.openxmlformats.org/presentationml/2006/ole">
            <mc:AlternateContent xmlns:mc="http://schemas.openxmlformats.org/markup-compatibility/2006">
              <mc:Choice xmlns:v="urn:schemas-microsoft-com:vml" Requires="v">
                <p:oleObj spid="_x0000_s30800" name="Document" r:id="rId4" imgW="8796258" imgH="3364812" progId="Word.Document.8">
                  <p:embed/>
                </p:oleObj>
              </mc:Choice>
              <mc:Fallback>
                <p:oleObj name="Document" r:id="rId4" imgW="8796258" imgH="3364812" progId="Word.Document.8">
                  <p:embed/>
                  <p:pic>
                    <p:nvPicPr>
                      <p:cNvPr id="0" name="Picture 25"/>
                      <p:cNvPicPr>
                        <a:picLocks noChangeAspect="1" noChangeArrowheads="1"/>
                      </p:cNvPicPr>
                      <p:nvPr/>
                    </p:nvPicPr>
                    <p:blipFill>
                      <a:blip r:embed="rId5"/>
                      <a:srcRect/>
                      <a:stretch>
                        <a:fillRect/>
                      </a:stretch>
                    </p:blipFill>
                    <p:spPr bwMode="auto">
                      <a:xfrm>
                        <a:off x="514350" y="2419350"/>
                        <a:ext cx="8077200" cy="3095625"/>
                      </a:xfrm>
                      <a:prstGeom prst="rect">
                        <a:avLst/>
                      </a:prstGeom>
                      <a:noFill/>
                      <a:extLst/>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278688" cy="582960"/>
          </a:xfrm>
        </p:spPr>
        <p:txBody>
          <a:bodyPr/>
          <a:lstStyle/>
          <a:p>
            <a:r>
              <a:rPr lang="en-US" dirty="0" smtClean="0"/>
              <a:t>Using Probe Request for Rapid Scan</a:t>
            </a:r>
            <a:endParaRPr lang="en-US" dirty="0"/>
          </a:p>
        </p:txBody>
      </p:sp>
      <p:sp>
        <p:nvSpPr>
          <p:cNvPr id="3" name="Content Placeholder 2"/>
          <p:cNvSpPr>
            <a:spLocks noGrp="1"/>
          </p:cNvSpPr>
          <p:nvPr>
            <p:ph idx="1"/>
          </p:nvPr>
        </p:nvSpPr>
        <p:spPr>
          <a:xfrm>
            <a:off x="685800" y="1412776"/>
            <a:ext cx="8020020" cy="576064"/>
          </a:xfrm>
        </p:spPr>
        <p:txBody>
          <a:bodyPr/>
          <a:lstStyle/>
          <a:p>
            <a:r>
              <a:rPr lang="en-US" sz="2000" dirty="0" smtClean="0"/>
              <a:t>If only non FILS capable APs operates over the channel</a:t>
            </a:r>
            <a:r>
              <a:rPr lang="en-US" sz="1400" b="0" dirty="0"/>
              <a:t>:</a:t>
            </a:r>
            <a:endParaRPr lang="en-US" sz="2000" dirty="0" smtClean="0"/>
          </a:p>
        </p:txBody>
      </p:sp>
      <p:sp>
        <p:nvSpPr>
          <p:cNvPr id="4" name="Date Placeholder 3"/>
          <p:cNvSpPr>
            <a:spLocks noGrp="1"/>
          </p:cNvSpPr>
          <p:nvPr>
            <p:ph type="dt" sz="half" idx="10"/>
          </p:nvPr>
        </p:nvSpPr>
        <p:spPr>
          <a:xfrm>
            <a:off x="696913" y="332601"/>
            <a:ext cx="1077283" cy="276999"/>
          </a:xfrm>
        </p:spPr>
        <p:txBody>
          <a:bodyPr/>
          <a:lstStyle/>
          <a:p>
            <a:r>
              <a:rPr lang="en-US" dirty="0" smtClean="0"/>
              <a:t>Nov.   2012</a:t>
            </a:r>
            <a:endParaRPr lang="en-US" dirty="0"/>
          </a:p>
        </p:txBody>
      </p:sp>
      <p:sp>
        <p:nvSpPr>
          <p:cNvPr id="6" name="Slide Number Placeholder 5"/>
          <p:cNvSpPr>
            <a:spLocks noGrp="1"/>
          </p:cNvSpPr>
          <p:nvPr>
            <p:ph type="sldNum" sz="quarter" idx="12"/>
          </p:nvPr>
        </p:nvSpPr>
        <p:spPr>
          <a:xfrm>
            <a:off x="4922406" y="6475413"/>
            <a:ext cx="432811" cy="184666"/>
          </a:xfrm>
        </p:spPr>
        <p:txBody>
          <a:bodyPr/>
          <a:lstStyle/>
          <a:p>
            <a:r>
              <a:rPr lang="en-US" dirty="0" smtClean="0"/>
              <a:t>Slide </a:t>
            </a:r>
            <a:fld id="{EDE002D1-28E4-4BD7-9C1F-AB6CE69A2774}" type="slidenum">
              <a:rPr lang="en-US" smtClean="0"/>
              <a:pPr/>
              <a:t>10</a:t>
            </a:fld>
            <a:endParaRPr lang="en-US" dirty="0"/>
          </a:p>
        </p:txBody>
      </p:sp>
      <p:sp>
        <p:nvSpPr>
          <p:cNvPr id="10" name="Rectangle 9"/>
          <p:cNvSpPr/>
          <p:nvPr/>
        </p:nvSpPr>
        <p:spPr bwMode="auto">
          <a:xfrm>
            <a:off x="1619672" y="2670422"/>
            <a:ext cx="569674" cy="318458"/>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1100" dirty="0" smtClean="0">
                <a:latin typeface="Neo Sans Intel" pitchFamily="34" charset="0"/>
                <a:cs typeface="Arial" pitchFamily="34" charset="0"/>
              </a:rPr>
              <a:t>Probe </a:t>
            </a:r>
          </a:p>
          <a:p>
            <a:pPr algn="ctr" eaLnBrk="0" hangingPunct="0"/>
            <a:r>
              <a:rPr lang="en-US" sz="1100" dirty="0" smtClean="0">
                <a:latin typeface="Neo Sans Intel" pitchFamily="34" charset="0"/>
                <a:cs typeface="Arial" pitchFamily="34" charset="0"/>
              </a:rPr>
              <a:t>Req</a:t>
            </a:r>
          </a:p>
        </p:txBody>
      </p:sp>
      <p:sp>
        <p:nvSpPr>
          <p:cNvPr id="62" name="Rectangle 61"/>
          <p:cNvSpPr/>
          <p:nvPr/>
        </p:nvSpPr>
        <p:spPr bwMode="auto">
          <a:xfrm>
            <a:off x="4043794" y="3472982"/>
            <a:ext cx="1248285" cy="318458"/>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1100" dirty="0" smtClean="0">
                <a:latin typeface="Neo Sans Intel" pitchFamily="34" charset="0"/>
                <a:cs typeface="Arial" pitchFamily="34" charset="0"/>
              </a:rPr>
              <a:t>Non related</a:t>
            </a:r>
          </a:p>
          <a:p>
            <a:pPr algn="ctr" eaLnBrk="0" hangingPunct="0"/>
            <a:r>
              <a:rPr lang="en-US" sz="1100" dirty="0" smtClean="0">
                <a:latin typeface="Neo Sans Intel" pitchFamily="34" charset="0"/>
                <a:cs typeface="Arial" pitchFamily="34" charset="0"/>
              </a:rPr>
              <a:t>MPDU</a:t>
            </a:r>
          </a:p>
        </p:txBody>
      </p:sp>
      <p:cxnSp>
        <p:nvCxnSpPr>
          <p:cNvPr id="60" name="Straight Connector 59"/>
          <p:cNvCxnSpPr/>
          <p:nvPr/>
        </p:nvCxnSpPr>
        <p:spPr>
          <a:xfrm flipH="1">
            <a:off x="2978444" y="2994589"/>
            <a:ext cx="9381" cy="1370183"/>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8396167" y="3310659"/>
            <a:ext cx="309653" cy="210776"/>
          </a:xfrm>
          <a:prstGeom prst="rect">
            <a:avLst/>
          </a:prstGeom>
          <a:noFill/>
          <a:ln>
            <a:noFill/>
          </a:ln>
        </p:spPr>
        <p:txBody>
          <a:bodyPr wrap="square" rtlCol="0">
            <a:spAutoFit/>
          </a:bodyPr>
          <a:lstStyle/>
          <a:p>
            <a:r>
              <a:rPr lang="en-US" sz="1050" b="1" dirty="0" smtClean="0"/>
              <a:t>T</a:t>
            </a:r>
            <a:endParaRPr lang="en-US" sz="1050" b="1" dirty="0"/>
          </a:p>
        </p:txBody>
      </p:sp>
      <p:grpSp>
        <p:nvGrpSpPr>
          <p:cNvPr id="21" name="Group 20"/>
          <p:cNvGrpSpPr/>
          <p:nvPr/>
        </p:nvGrpSpPr>
        <p:grpSpPr>
          <a:xfrm>
            <a:off x="179512" y="2782678"/>
            <a:ext cx="8359953" cy="330513"/>
            <a:chOff x="123825" y="1944990"/>
            <a:chExt cx="7623810" cy="398160"/>
          </a:xfrm>
        </p:grpSpPr>
        <p:cxnSp>
          <p:nvCxnSpPr>
            <p:cNvPr id="57" name="Straight Connector 56"/>
            <p:cNvCxnSpPr/>
            <p:nvPr/>
          </p:nvCxnSpPr>
          <p:spPr bwMode="auto">
            <a:xfrm>
              <a:off x="981075" y="2220801"/>
              <a:ext cx="6766560" cy="0"/>
            </a:xfrm>
            <a:prstGeom prst="line">
              <a:avLst/>
            </a:prstGeom>
            <a:solidFill>
              <a:schemeClr val="bg1"/>
            </a:solidFill>
            <a:ln w="38100" cap="flat" cmpd="sng" algn="ctr">
              <a:solidFill>
                <a:schemeClr val="tx1"/>
              </a:solidFill>
              <a:prstDash val="solid"/>
              <a:round/>
              <a:headEnd type="none" w="sm" len="sm"/>
              <a:tailEnd type="stealth" w="lg" len="lg"/>
            </a:ln>
            <a:effectLst/>
          </p:spPr>
        </p:cxnSp>
        <p:sp>
          <p:nvSpPr>
            <p:cNvPr id="58" name="Rectangle 57"/>
            <p:cNvSpPr/>
            <p:nvPr/>
          </p:nvSpPr>
          <p:spPr bwMode="auto">
            <a:xfrm>
              <a:off x="123825" y="1944990"/>
              <a:ext cx="1133475" cy="398160"/>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STA performing </a:t>
              </a:r>
            </a:p>
            <a:p>
              <a:pPr eaLnBrk="0" hangingPunct="0"/>
              <a:r>
                <a:rPr lang="en-US" sz="1050" dirty="0" smtClean="0">
                  <a:latin typeface="Neo Sans Intel" pitchFamily="34" charset="0"/>
                  <a:cs typeface="Arial" pitchFamily="34" charset="0"/>
                </a:rPr>
                <a:t>Rapid Scan</a:t>
              </a:r>
            </a:p>
          </p:txBody>
        </p:sp>
      </p:grpSp>
      <p:grpSp>
        <p:nvGrpSpPr>
          <p:cNvPr id="22" name="Group 21"/>
          <p:cNvGrpSpPr/>
          <p:nvPr/>
        </p:nvGrpSpPr>
        <p:grpSpPr>
          <a:xfrm>
            <a:off x="179512" y="3600424"/>
            <a:ext cx="8349508" cy="330513"/>
            <a:chOff x="133350" y="2821290"/>
            <a:chExt cx="7614285" cy="398160"/>
          </a:xfrm>
        </p:grpSpPr>
        <p:cxnSp>
          <p:nvCxnSpPr>
            <p:cNvPr id="55" name="Straight Connector 54"/>
            <p:cNvCxnSpPr/>
            <p:nvPr/>
          </p:nvCxnSpPr>
          <p:spPr bwMode="auto">
            <a:xfrm>
              <a:off x="981075" y="3068526"/>
              <a:ext cx="6766560" cy="0"/>
            </a:xfrm>
            <a:prstGeom prst="line">
              <a:avLst/>
            </a:prstGeom>
            <a:solidFill>
              <a:schemeClr val="bg1"/>
            </a:solidFill>
            <a:ln w="38100" cap="flat" cmpd="sng" algn="ctr">
              <a:solidFill>
                <a:schemeClr val="tx1"/>
              </a:solidFill>
              <a:prstDash val="solid"/>
              <a:round/>
              <a:headEnd type="none" w="sm" len="sm"/>
              <a:tailEnd type="stealth" w="lg" len="lg"/>
            </a:ln>
            <a:effectLst/>
          </p:spPr>
        </p:cxnSp>
        <p:sp>
          <p:nvSpPr>
            <p:cNvPr id="56" name="Rectangle 55"/>
            <p:cNvSpPr/>
            <p:nvPr/>
          </p:nvSpPr>
          <p:spPr bwMode="auto">
            <a:xfrm>
              <a:off x="133350" y="2821290"/>
              <a:ext cx="1133475" cy="398160"/>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Non FILS </a:t>
              </a:r>
            </a:p>
            <a:p>
              <a:pPr eaLnBrk="0" hangingPunct="0"/>
              <a:r>
                <a:rPr lang="en-US" sz="1050" dirty="0" smtClean="0">
                  <a:latin typeface="Neo Sans Intel" pitchFamily="34" charset="0"/>
                  <a:cs typeface="Arial" pitchFamily="34" charset="0"/>
                </a:rPr>
                <a:t>Capable AP</a:t>
              </a:r>
            </a:p>
          </p:txBody>
        </p:sp>
      </p:grpSp>
      <p:grpSp>
        <p:nvGrpSpPr>
          <p:cNvPr id="15" name="Group 14"/>
          <p:cNvGrpSpPr/>
          <p:nvPr/>
        </p:nvGrpSpPr>
        <p:grpSpPr>
          <a:xfrm>
            <a:off x="2022253" y="3861048"/>
            <a:ext cx="679490" cy="230832"/>
            <a:chOff x="2022253" y="5096769"/>
            <a:chExt cx="679490" cy="230832"/>
          </a:xfrm>
        </p:grpSpPr>
        <p:cxnSp>
          <p:nvCxnSpPr>
            <p:cNvPr id="50" name="Straight Arrow Connector 49"/>
            <p:cNvCxnSpPr/>
            <p:nvPr/>
          </p:nvCxnSpPr>
          <p:spPr bwMode="auto">
            <a:xfrm flipV="1">
              <a:off x="2526273" y="5195290"/>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51" name="Straight Arrow Connector 50"/>
            <p:cNvCxnSpPr/>
            <p:nvPr/>
          </p:nvCxnSpPr>
          <p:spPr bwMode="auto">
            <a:xfrm flipH="1" flipV="1">
              <a:off x="2022253" y="5195290"/>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52" name="TextBox 51"/>
            <p:cNvSpPr txBox="1"/>
            <p:nvPr/>
          </p:nvSpPr>
          <p:spPr>
            <a:xfrm>
              <a:off x="2175622" y="5096769"/>
              <a:ext cx="423586" cy="230832"/>
            </a:xfrm>
            <a:prstGeom prst="rect">
              <a:avLst/>
            </a:prstGeom>
            <a:noFill/>
            <a:ln>
              <a:noFill/>
            </a:ln>
          </p:spPr>
          <p:txBody>
            <a:bodyPr wrap="square" rtlCol="0">
              <a:spAutoFit/>
            </a:bodyPr>
            <a:lstStyle/>
            <a:p>
              <a:r>
                <a:rPr lang="en-US" sz="900" dirty="0" smtClean="0"/>
                <a:t>SIFS</a:t>
              </a:r>
              <a:endParaRPr lang="en-US" sz="900" dirty="0"/>
            </a:p>
          </p:txBody>
        </p:sp>
      </p:grpSp>
      <p:sp>
        <p:nvSpPr>
          <p:cNvPr id="26" name="TextBox 25"/>
          <p:cNvSpPr txBox="1"/>
          <p:nvPr/>
        </p:nvSpPr>
        <p:spPr>
          <a:xfrm>
            <a:off x="8368749" y="3858075"/>
            <a:ext cx="309653" cy="210776"/>
          </a:xfrm>
          <a:prstGeom prst="rect">
            <a:avLst/>
          </a:prstGeom>
          <a:noFill/>
          <a:ln>
            <a:noFill/>
          </a:ln>
        </p:spPr>
        <p:txBody>
          <a:bodyPr wrap="square" rtlCol="0">
            <a:spAutoFit/>
          </a:bodyPr>
          <a:lstStyle/>
          <a:p>
            <a:r>
              <a:rPr lang="en-US" sz="1050" b="1" dirty="0" smtClean="0"/>
              <a:t>T</a:t>
            </a:r>
            <a:endParaRPr lang="en-US" sz="1050" b="1" dirty="0"/>
          </a:p>
        </p:txBody>
      </p:sp>
      <p:cxnSp>
        <p:nvCxnSpPr>
          <p:cNvPr id="59" name="Straight Connector 58"/>
          <p:cNvCxnSpPr/>
          <p:nvPr/>
        </p:nvCxnSpPr>
        <p:spPr>
          <a:xfrm flipH="1">
            <a:off x="2199561" y="2994589"/>
            <a:ext cx="1" cy="1369333"/>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78" name="Straight Arrow Connector 77"/>
          <p:cNvCxnSpPr/>
          <p:nvPr/>
        </p:nvCxnSpPr>
        <p:spPr bwMode="auto">
          <a:xfrm flipV="1">
            <a:off x="2987824" y="4232461"/>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79" name="Straight Arrow Connector 78"/>
          <p:cNvCxnSpPr/>
          <p:nvPr/>
        </p:nvCxnSpPr>
        <p:spPr bwMode="auto">
          <a:xfrm flipH="1" flipV="1">
            <a:off x="2017356" y="4232461"/>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80" name="TextBox 79"/>
          <p:cNvSpPr txBox="1"/>
          <p:nvPr/>
        </p:nvSpPr>
        <p:spPr>
          <a:xfrm>
            <a:off x="2411760" y="4133940"/>
            <a:ext cx="511918" cy="230832"/>
          </a:xfrm>
          <a:prstGeom prst="rect">
            <a:avLst/>
          </a:prstGeom>
          <a:noFill/>
          <a:ln>
            <a:noFill/>
          </a:ln>
        </p:spPr>
        <p:txBody>
          <a:bodyPr wrap="square" rtlCol="0">
            <a:spAutoFit/>
          </a:bodyPr>
          <a:lstStyle/>
          <a:p>
            <a:r>
              <a:rPr lang="en-US" sz="900" dirty="0" smtClean="0"/>
              <a:t>DIFS</a:t>
            </a:r>
            <a:endParaRPr lang="en-US" sz="900" dirty="0"/>
          </a:p>
        </p:txBody>
      </p:sp>
      <p:cxnSp>
        <p:nvCxnSpPr>
          <p:cNvPr id="54" name="Straight Connector 53"/>
          <p:cNvCxnSpPr/>
          <p:nvPr/>
        </p:nvCxnSpPr>
        <p:spPr>
          <a:xfrm flipH="1">
            <a:off x="2536726" y="2996952"/>
            <a:ext cx="9382" cy="979512"/>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
        <p:nvSpPr>
          <p:cNvPr id="64" name="Rectangle 63"/>
          <p:cNvSpPr/>
          <p:nvPr/>
        </p:nvSpPr>
        <p:spPr bwMode="auto">
          <a:xfrm>
            <a:off x="2978444" y="3472982"/>
            <a:ext cx="1075248" cy="318458"/>
          </a:xfrm>
          <a:prstGeom prst="rect">
            <a:avLst/>
          </a:prstGeom>
          <a:gradFill>
            <a:gsLst>
              <a:gs pos="0">
                <a:schemeClr val="bg1"/>
              </a:gs>
              <a:gs pos="13000">
                <a:schemeClr val="tx1"/>
              </a:gs>
              <a:gs pos="28000">
                <a:schemeClr val="bg1"/>
              </a:gs>
              <a:gs pos="42999">
                <a:schemeClr val="tx1"/>
              </a:gs>
              <a:gs pos="58000">
                <a:schemeClr val="bg1"/>
              </a:gs>
              <a:gs pos="72000">
                <a:schemeClr val="tx1"/>
              </a:gs>
              <a:gs pos="87000">
                <a:schemeClr val="bg1"/>
              </a:gs>
              <a:gs pos="100000">
                <a:schemeClr val="tx1"/>
              </a:gs>
            </a:gsLst>
            <a:lin ang="3000000" scaled="0"/>
          </a:grad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1100" dirty="0" smtClean="0">
              <a:latin typeface="Neo Sans Intel" pitchFamily="34" charset="0"/>
              <a:cs typeface="Arial" pitchFamily="34" charset="0"/>
            </a:endParaRPr>
          </a:p>
        </p:txBody>
      </p:sp>
      <p:sp>
        <p:nvSpPr>
          <p:cNvPr id="65" name="Rounded Rectangular Callout 64"/>
          <p:cNvSpPr/>
          <p:nvPr/>
        </p:nvSpPr>
        <p:spPr bwMode="auto">
          <a:xfrm>
            <a:off x="3033506" y="2138465"/>
            <a:ext cx="1322470" cy="691186"/>
          </a:xfrm>
          <a:prstGeom prst="wedgeRoundRectCallout">
            <a:avLst>
              <a:gd name="adj1" fmla="val -82932"/>
              <a:gd name="adj2" fmla="val 72242"/>
              <a:gd name="adj3" fmla="val 16667"/>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r>
              <a:rPr lang="en-US" sz="800" dirty="0" smtClean="0"/>
              <a:t>After SIFS + preamble STA switches to another channel.</a:t>
            </a:r>
            <a:endParaRPr lang="en-US" sz="800" u="sng" dirty="0"/>
          </a:p>
        </p:txBody>
      </p:sp>
      <p:grpSp>
        <p:nvGrpSpPr>
          <p:cNvPr id="67" name="Group 66"/>
          <p:cNvGrpSpPr/>
          <p:nvPr/>
        </p:nvGrpSpPr>
        <p:grpSpPr>
          <a:xfrm>
            <a:off x="6804248" y="4221088"/>
            <a:ext cx="1811800" cy="376140"/>
            <a:chOff x="6457150" y="5371871"/>
            <a:chExt cx="1811800" cy="376140"/>
          </a:xfrm>
        </p:grpSpPr>
        <p:sp>
          <p:nvSpPr>
            <p:cNvPr id="71" name="Rectangle 70"/>
            <p:cNvSpPr/>
            <p:nvPr/>
          </p:nvSpPr>
          <p:spPr bwMode="auto">
            <a:xfrm>
              <a:off x="6459657" y="5371871"/>
              <a:ext cx="418719" cy="148841"/>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1400" b="1" smtClean="0">
                <a:latin typeface="Neo Sans Intel" pitchFamily="34" charset="0"/>
                <a:cs typeface="Arial" pitchFamily="34" charset="0"/>
              </a:endParaRPr>
            </a:p>
          </p:txBody>
        </p:sp>
        <p:sp>
          <p:nvSpPr>
            <p:cNvPr id="72" name="Rectangle 71"/>
            <p:cNvSpPr/>
            <p:nvPr/>
          </p:nvSpPr>
          <p:spPr bwMode="auto">
            <a:xfrm>
              <a:off x="6961059" y="5371871"/>
              <a:ext cx="1307891" cy="141324"/>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800" dirty="0" smtClean="0">
                  <a:latin typeface="Neo Sans Intel" pitchFamily="34" charset="0"/>
                  <a:cs typeface="Arial" pitchFamily="34" charset="0"/>
                </a:rPr>
                <a:t>MAC message</a:t>
              </a:r>
            </a:p>
          </p:txBody>
        </p:sp>
        <p:sp>
          <p:nvSpPr>
            <p:cNvPr id="75" name="Rectangle 74"/>
            <p:cNvSpPr/>
            <p:nvPr/>
          </p:nvSpPr>
          <p:spPr bwMode="auto">
            <a:xfrm>
              <a:off x="6457150" y="5545486"/>
              <a:ext cx="423105" cy="163235"/>
            </a:xfrm>
            <a:prstGeom prst="rect">
              <a:avLst/>
            </a:prstGeom>
            <a:gradFill>
              <a:gsLst>
                <a:gs pos="0">
                  <a:schemeClr val="bg1"/>
                </a:gs>
                <a:gs pos="13000">
                  <a:schemeClr val="tx1"/>
                </a:gs>
                <a:gs pos="28000">
                  <a:schemeClr val="bg1"/>
                </a:gs>
                <a:gs pos="42999">
                  <a:schemeClr val="tx1"/>
                </a:gs>
                <a:gs pos="58000">
                  <a:schemeClr val="bg1"/>
                </a:gs>
                <a:gs pos="72000">
                  <a:schemeClr val="tx1"/>
                </a:gs>
                <a:gs pos="87000">
                  <a:schemeClr val="bg1"/>
                </a:gs>
                <a:gs pos="100000">
                  <a:schemeClr val="tx1"/>
                </a:gs>
              </a:gsLst>
              <a:lin ang="3000000" scaled="0"/>
            </a:grad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900" dirty="0" smtClean="0">
                <a:latin typeface="Neo Sans Intel" pitchFamily="34" charset="0"/>
                <a:cs typeface="Arial" pitchFamily="34" charset="0"/>
              </a:endParaRPr>
            </a:p>
          </p:txBody>
        </p:sp>
        <p:sp>
          <p:nvSpPr>
            <p:cNvPr id="88" name="Rectangle 87"/>
            <p:cNvSpPr/>
            <p:nvPr/>
          </p:nvSpPr>
          <p:spPr bwMode="auto">
            <a:xfrm>
              <a:off x="6863343" y="5606687"/>
              <a:ext cx="1307891" cy="141324"/>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800" dirty="0" smtClean="0">
                  <a:latin typeface="Neo Sans Intel" pitchFamily="34" charset="0"/>
                  <a:cs typeface="Arial" pitchFamily="34" charset="0"/>
                </a:rPr>
                <a:t>     Time uncertainty &lt; </a:t>
              </a:r>
            </a:p>
            <a:p>
              <a:pPr eaLnBrk="0" hangingPunct="0"/>
              <a:r>
                <a:rPr lang="en-US" sz="800" dirty="0" smtClean="0">
                  <a:latin typeface="Neo Sans Intel" pitchFamily="34" charset="0"/>
                  <a:cs typeface="Arial" pitchFamily="34" charset="0"/>
                </a:rPr>
                <a:t> </a:t>
              </a:r>
              <a:r>
                <a:rPr lang="en-US" sz="800" dirty="0" err="1" smtClean="0">
                  <a:latin typeface="Neo Sans Intel" pitchFamily="34" charset="0"/>
                  <a:cs typeface="Arial" pitchFamily="34" charset="0"/>
                </a:rPr>
                <a:t>Min_Probe_Response_Time</a:t>
              </a:r>
              <a:endParaRPr lang="en-US" sz="800" dirty="0" smtClean="0">
                <a:latin typeface="Neo Sans Intel" pitchFamily="34" charset="0"/>
                <a:cs typeface="Arial" pitchFamily="34" charset="0"/>
              </a:endParaRPr>
            </a:p>
          </p:txBody>
        </p:sp>
      </p:grpSp>
    </p:spTree>
    <p:extLst>
      <p:ext uri="{BB962C8B-B14F-4D97-AF65-F5344CB8AC3E}">
        <p14:creationId xmlns:p14="http://schemas.microsoft.com/office/powerpoint/2010/main" val="13210690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278688" cy="582960"/>
          </a:xfrm>
        </p:spPr>
        <p:txBody>
          <a:bodyPr/>
          <a:lstStyle/>
          <a:p>
            <a:r>
              <a:rPr lang="en-US" dirty="0" smtClean="0"/>
              <a:t>Using Probe Request for Rapid Scan</a:t>
            </a:r>
            <a:endParaRPr lang="en-US" dirty="0"/>
          </a:p>
        </p:txBody>
      </p:sp>
      <p:sp>
        <p:nvSpPr>
          <p:cNvPr id="3" name="Content Placeholder 2"/>
          <p:cNvSpPr>
            <a:spLocks noGrp="1"/>
          </p:cNvSpPr>
          <p:nvPr>
            <p:ph idx="1"/>
          </p:nvPr>
        </p:nvSpPr>
        <p:spPr>
          <a:xfrm>
            <a:off x="685800" y="1412776"/>
            <a:ext cx="8020020" cy="576064"/>
          </a:xfrm>
        </p:spPr>
        <p:txBody>
          <a:bodyPr/>
          <a:lstStyle/>
          <a:p>
            <a:r>
              <a:rPr lang="en-US" sz="2000" dirty="0" smtClean="0"/>
              <a:t>If no AP operates over the channel</a:t>
            </a:r>
            <a:r>
              <a:rPr lang="en-US" sz="1400" b="0" dirty="0"/>
              <a:t>:</a:t>
            </a:r>
            <a:endParaRPr lang="en-US" sz="2000" dirty="0" smtClean="0"/>
          </a:p>
        </p:txBody>
      </p:sp>
      <p:sp>
        <p:nvSpPr>
          <p:cNvPr id="4" name="Date Placeholder 3"/>
          <p:cNvSpPr>
            <a:spLocks noGrp="1"/>
          </p:cNvSpPr>
          <p:nvPr>
            <p:ph type="dt" sz="half" idx="10"/>
          </p:nvPr>
        </p:nvSpPr>
        <p:spPr>
          <a:xfrm>
            <a:off x="696913" y="332601"/>
            <a:ext cx="1077283" cy="276999"/>
          </a:xfrm>
        </p:spPr>
        <p:txBody>
          <a:bodyPr/>
          <a:lstStyle/>
          <a:p>
            <a:r>
              <a:rPr lang="en-US" dirty="0" smtClean="0"/>
              <a:t>Nov.   2012</a:t>
            </a:r>
            <a:endParaRPr lang="en-US" dirty="0"/>
          </a:p>
        </p:txBody>
      </p:sp>
      <p:sp>
        <p:nvSpPr>
          <p:cNvPr id="6" name="Slide Number Placeholder 5"/>
          <p:cNvSpPr>
            <a:spLocks noGrp="1"/>
          </p:cNvSpPr>
          <p:nvPr>
            <p:ph type="sldNum" sz="quarter" idx="12"/>
          </p:nvPr>
        </p:nvSpPr>
        <p:spPr>
          <a:xfrm>
            <a:off x="4922406" y="6475413"/>
            <a:ext cx="432811" cy="184666"/>
          </a:xfrm>
        </p:spPr>
        <p:txBody>
          <a:bodyPr/>
          <a:lstStyle/>
          <a:p>
            <a:r>
              <a:rPr lang="en-US" dirty="0" smtClean="0"/>
              <a:t>Slide </a:t>
            </a:r>
            <a:fld id="{EDE002D1-28E4-4BD7-9C1F-AB6CE69A2774}" type="slidenum">
              <a:rPr lang="en-US" smtClean="0"/>
              <a:pPr/>
              <a:t>11</a:t>
            </a:fld>
            <a:endParaRPr lang="en-US" dirty="0"/>
          </a:p>
        </p:txBody>
      </p:sp>
      <p:sp>
        <p:nvSpPr>
          <p:cNvPr id="10" name="Rectangle 9"/>
          <p:cNvSpPr/>
          <p:nvPr/>
        </p:nvSpPr>
        <p:spPr bwMode="auto">
          <a:xfrm>
            <a:off x="1619672" y="2670422"/>
            <a:ext cx="569674" cy="318458"/>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1100" dirty="0" smtClean="0">
                <a:latin typeface="Neo Sans Intel" pitchFamily="34" charset="0"/>
                <a:cs typeface="Arial" pitchFamily="34" charset="0"/>
              </a:rPr>
              <a:t>Probe </a:t>
            </a:r>
          </a:p>
          <a:p>
            <a:pPr algn="ctr" eaLnBrk="0" hangingPunct="0"/>
            <a:r>
              <a:rPr lang="en-US" sz="1100" dirty="0" smtClean="0">
                <a:latin typeface="Neo Sans Intel" pitchFamily="34" charset="0"/>
                <a:cs typeface="Arial" pitchFamily="34" charset="0"/>
              </a:rPr>
              <a:t>Req</a:t>
            </a:r>
          </a:p>
        </p:txBody>
      </p:sp>
      <p:sp>
        <p:nvSpPr>
          <p:cNvPr id="14" name="TextBox 13"/>
          <p:cNvSpPr txBox="1"/>
          <p:nvPr/>
        </p:nvSpPr>
        <p:spPr>
          <a:xfrm>
            <a:off x="8396167" y="3310659"/>
            <a:ext cx="309653" cy="210776"/>
          </a:xfrm>
          <a:prstGeom prst="rect">
            <a:avLst/>
          </a:prstGeom>
          <a:noFill/>
          <a:ln>
            <a:noFill/>
          </a:ln>
        </p:spPr>
        <p:txBody>
          <a:bodyPr wrap="square" rtlCol="0">
            <a:spAutoFit/>
          </a:bodyPr>
          <a:lstStyle/>
          <a:p>
            <a:r>
              <a:rPr lang="en-US" sz="1050" b="1" dirty="0" smtClean="0"/>
              <a:t>T</a:t>
            </a:r>
            <a:endParaRPr lang="en-US" sz="1050" b="1" dirty="0"/>
          </a:p>
        </p:txBody>
      </p:sp>
      <p:grpSp>
        <p:nvGrpSpPr>
          <p:cNvPr id="21" name="Group 20"/>
          <p:cNvGrpSpPr/>
          <p:nvPr/>
        </p:nvGrpSpPr>
        <p:grpSpPr>
          <a:xfrm>
            <a:off x="179512" y="2782678"/>
            <a:ext cx="8359953" cy="330513"/>
            <a:chOff x="123825" y="1944990"/>
            <a:chExt cx="7623810" cy="398160"/>
          </a:xfrm>
        </p:grpSpPr>
        <p:cxnSp>
          <p:nvCxnSpPr>
            <p:cNvPr id="57" name="Straight Connector 56"/>
            <p:cNvCxnSpPr/>
            <p:nvPr/>
          </p:nvCxnSpPr>
          <p:spPr bwMode="auto">
            <a:xfrm>
              <a:off x="981075" y="2220801"/>
              <a:ext cx="6766560" cy="0"/>
            </a:xfrm>
            <a:prstGeom prst="line">
              <a:avLst/>
            </a:prstGeom>
            <a:solidFill>
              <a:schemeClr val="bg1"/>
            </a:solidFill>
            <a:ln w="38100" cap="flat" cmpd="sng" algn="ctr">
              <a:solidFill>
                <a:schemeClr val="tx1"/>
              </a:solidFill>
              <a:prstDash val="solid"/>
              <a:round/>
              <a:headEnd type="none" w="sm" len="sm"/>
              <a:tailEnd type="stealth" w="lg" len="lg"/>
            </a:ln>
            <a:effectLst/>
          </p:spPr>
        </p:cxnSp>
        <p:sp>
          <p:nvSpPr>
            <p:cNvPr id="58" name="Rectangle 57"/>
            <p:cNvSpPr/>
            <p:nvPr/>
          </p:nvSpPr>
          <p:spPr bwMode="auto">
            <a:xfrm>
              <a:off x="123825" y="1944990"/>
              <a:ext cx="1133475" cy="398160"/>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STA performing </a:t>
              </a:r>
            </a:p>
            <a:p>
              <a:pPr eaLnBrk="0" hangingPunct="0"/>
              <a:r>
                <a:rPr lang="en-US" sz="1050" dirty="0" smtClean="0">
                  <a:latin typeface="Neo Sans Intel" pitchFamily="34" charset="0"/>
                  <a:cs typeface="Arial" pitchFamily="34" charset="0"/>
                </a:rPr>
                <a:t>Rapid Scan</a:t>
              </a:r>
            </a:p>
          </p:txBody>
        </p:sp>
      </p:grpSp>
      <p:grpSp>
        <p:nvGrpSpPr>
          <p:cNvPr id="22" name="Group 21"/>
          <p:cNvGrpSpPr/>
          <p:nvPr/>
        </p:nvGrpSpPr>
        <p:grpSpPr>
          <a:xfrm>
            <a:off x="179512" y="3600424"/>
            <a:ext cx="8349508" cy="330513"/>
            <a:chOff x="133350" y="2821290"/>
            <a:chExt cx="7614285" cy="398160"/>
          </a:xfrm>
        </p:grpSpPr>
        <p:cxnSp>
          <p:nvCxnSpPr>
            <p:cNvPr id="55" name="Straight Connector 54"/>
            <p:cNvCxnSpPr/>
            <p:nvPr/>
          </p:nvCxnSpPr>
          <p:spPr bwMode="auto">
            <a:xfrm>
              <a:off x="981075" y="3068526"/>
              <a:ext cx="6766560" cy="0"/>
            </a:xfrm>
            <a:prstGeom prst="line">
              <a:avLst/>
            </a:prstGeom>
            <a:solidFill>
              <a:schemeClr val="bg1"/>
            </a:solidFill>
            <a:ln w="38100" cap="flat" cmpd="sng" algn="ctr">
              <a:solidFill>
                <a:schemeClr val="tx1"/>
              </a:solidFill>
              <a:prstDash val="solid"/>
              <a:round/>
              <a:headEnd type="none" w="sm" len="sm"/>
              <a:tailEnd type="stealth" w="lg" len="lg"/>
            </a:ln>
            <a:effectLst/>
          </p:spPr>
        </p:cxnSp>
        <p:sp>
          <p:nvSpPr>
            <p:cNvPr id="56" name="Rectangle 55"/>
            <p:cNvSpPr/>
            <p:nvPr/>
          </p:nvSpPr>
          <p:spPr bwMode="auto">
            <a:xfrm>
              <a:off x="133350" y="2821290"/>
              <a:ext cx="1133475" cy="398160"/>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Non FILS </a:t>
              </a:r>
            </a:p>
            <a:p>
              <a:pPr eaLnBrk="0" hangingPunct="0"/>
              <a:r>
                <a:rPr lang="en-US" sz="1050" dirty="0" smtClean="0">
                  <a:latin typeface="Neo Sans Intel" pitchFamily="34" charset="0"/>
                  <a:cs typeface="Arial" pitchFamily="34" charset="0"/>
                </a:rPr>
                <a:t>Capable AP</a:t>
              </a:r>
            </a:p>
          </p:txBody>
        </p:sp>
      </p:grpSp>
      <p:grpSp>
        <p:nvGrpSpPr>
          <p:cNvPr id="15" name="Group 14"/>
          <p:cNvGrpSpPr/>
          <p:nvPr/>
        </p:nvGrpSpPr>
        <p:grpSpPr>
          <a:xfrm>
            <a:off x="2022253" y="3861048"/>
            <a:ext cx="679490" cy="230832"/>
            <a:chOff x="2022253" y="5096769"/>
            <a:chExt cx="679490" cy="230832"/>
          </a:xfrm>
        </p:grpSpPr>
        <p:cxnSp>
          <p:nvCxnSpPr>
            <p:cNvPr id="50" name="Straight Arrow Connector 49"/>
            <p:cNvCxnSpPr/>
            <p:nvPr/>
          </p:nvCxnSpPr>
          <p:spPr bwMode="auto">
            <a:xfrm flipV="1">
              <a:off x="2526273" y="5195290"/>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51" name="Straight Arrow Connector 50"/>
            <p:cNvCxnSpPr/>
            <p:nvPr/>
          </p:nvCxnSpPr>
          <p:spPr bwMode="auto">
            <a:xfrm flipH="1" flipV="1">
              <a:off x="2022253" y="5195290"/>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52" name="TextBox 51"/>
            <p:cNvSpPr txBox="1"/>
            <p:nvPr/>
          </p:nvSpPr>
          <p:spPr>
            <a:xfrm>
              <a:off x="2175622" y="5096769"/>
              <a:ext cx="423586" cy="230832"/>
            </a:xfrm>
            <a:prstGeom prst="rect">
              <a:avLst/>
            </a:prstGeom>
            <a:noFill/>
            <a:ln>
              <a:noFill/>
            </a:ln>
          </p:spPr>
          <p:txBody>
            <a:bodyPr wrap="square" rtlCol="0">
              <a:spAutoFit/>
            </a:bodyPr>
            <a:lstStyle/>
            <a:p>
              <a:r>
                <a:rPr lang="en-US" sz="900" dirty="0" smtClean="0"/>
                <a:t>SIFS</a:t>
              </a:r>
              <a:endParaRPr lang="en-US" sz="900" dirty="0"/>
            </a:p>
          </p:txBody>
        </p:sp>
      </p:grpSp>
      <p:sp>
        <p:nvSpPr>
          <p:cNvPr id="26" name="TextBox 25"/>
          <p:cNvSpPr txBox="1"/>
          <p:nvPr/>
        </p:nvSpPr>
        <p:spPr>
          <a:xfrm>
            <a:off x="8368749" y="3858075"/>
            <a:ext cx="309653" cy="210776"/>
          </a:xfrm>
          <a:prstGeom prst="rect">
            <a:avLst/>
          </a:prstGeom>
          <a:noFill/>
          <a:ln>
            <a:noFill/>
          </a:ln>
        </p:spPr>
        <p:txBody>
          <a:bodyPr wrap="square" rtlCol="0">
            <a:spAutoFit/>
          </a:bodyPr>
          <a:lstStyle/>
          <a:p>
            <a:r>
              <a:rPr lang="en-US" sz="1050" b="1" dirty="0" smtClean="0"/>
              <a:t>T</a:t>
            </a:r>
            <a:endParaRPr lang="en-US" sz="1050" b="1" dirty="0"/>
          </a:p>
        </p:txBody>
      </p:sp>
      <p:cxnSp>
        <p:nvCxnSpPr>
          <p:cNvPr id="59" name="Straight Connector 58"/>
          <p:cNvCxnSpPr/>
          <p:nvPr/>
        </p:nvCxnSpPr>
        <p:spPr>
          <a:xfrm flipH="1">
            <a:off x="2199562" y="2994589"/>
            <a:ext cx="1" cy="1097291"/>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flipH="1">
            <a:off x="2536726" y="2996952"/>
            <a:ext cx="9382" cy="979512"/>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
        <p:nvSpPr>
          <p:cNvPr id="65" name="Rounded Rectangular Callout 64"/>
          <p:cNvSpPr/>
          <p:nvPr/>
        </p:nvSpPr>
        <p:spPr bwMode="auto">
          <a:xfrm>
            <a:off x="3033506" y="2138465"/>
            <a:ext cx="1322470" cy="691186"/>
          </a:xfrm>
          <a:prstGeom prst="wedgeRoundRectCallout">
            <a:avLst>
              <a:gd name="adj1" fmla="val -82932"/>
              <a:gd name="adj2" fmla="val 72242"/>
              <a:gd name="adj3" fmla="val 16667"/>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r>
              <a:rPr lang="en-US" sz="800" dirty="0" smtClean="0"/>
              <a:t>After SIFS + preamble STA switches to another channel.</a:t>
            </a:r>
            <a:endParaRPr lang="en-US" sz="800" u="sng" dirty="0"/>
          </a:p>
        </p:txBody>
      </p:sp>
      <p:grpSp>
        <p:nvGrpSpPr>
          <p:cNvPr id="30" name="Group 29"/>
          <p:cNvGrpSpPr/>
          <p:nvPr/>
        </p:nvGrpSpPr>
        <p:grpSpPr>
          <a:xfrm>
            <a:off x="6804248" y="4149080"/>
            <a:ext cx="1811800" cy="376140"/>
            <a:chOff x="6457150" y="5371871"/>
            <a:chExt cx="1811800" cy="376140"/>
          </a:xfrm>
        </p:grpSpPr>
        <p:sp>
          <p:nvSpPr>
            <p:cNvPr id="31" name="Rectangle 30"/>
            <p:cNvSpPr/>
            <p:nvPr/>
          </p:nvSpPr>
          <p:spPr bwMode="auto">
            <a:xfrm>
              <a:off x="6459657" y="5371871"/>
              <a:ext cx="418719" cy="148841"/>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1400" b="1" smtClean="0">
                <a:latin typeface="Neo Sans Intel" pitchFamily="34" charset="0"/>
                <a:cs typeface="Arial" pitchFamily="34" charset="0"/>
              </a:endParaRPr>
            </a:p>
          </p:txBody>
        </p:sp>
        <p:sp>
          <p:nvSpPr>
            <p:cNvPr id="32" name="Rectangle 31"/>
            <p:cNvSpPr/>
            <p:nvPr/>
          </p:nvSpPr>
          <p:spPr bwMode="auto">
            <a:xfrm>
              <a:off x="6961059" y="5371871"/>
              <a:ext cx="1307891" cy="141324"/>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800" dirty="0" smtClean="0">
                  <a:latin typeface="Neo Sans Intel" pitchFamily="34" charset="0"/>
                  <a:cs typeface="Arial" pitchFamily="34" charset="0"/>
                </a:rPr>
                <a:t>MAC message</a:t>
              </a:r>
            </a:p>
          </p:txBody>
        </p:sp>
        <p:sp>
          <p:nvSpPr>
            <p:cNvPr id="33" name="Rectangle 32"/>
            <p:cNvSpPr/>
            <p:nvPr/>
          </p:nvSpPr>
          <p:spPr bwMode="auto">
            <a:xfrm>
              <a:off x="6457150" y="5545486"/>
              <a:ext cx="423105" cy="163235"/>
            </a:xfrm>
            <a:prstGeom prst="rect">
              <a:avLst/>
            </a:prstGeom>
            <a:gradFill>
              <a:gsLst>
                <a:gs pos="0">
                  <a:schemeClr val="bg1"/>
                </a:gs>
                <a:gs pos="13000">
                  <a:schemeClr val="tx1"/>
                </a:gs>
                <a:gs pos="28000">
                  <a:schemeClr val="bg1"/>
                </a:gs>
                <a:gs pos="42999">
                  <a:schemeClr val="tx1"/>
                </a:gs>
                <a:gs pos="58000">
                  <a:schemeClr val="bg1"/>
                </a:gs>
                <a:gs pos="72000">
                  <a:schemeClr val="tx1"/>
                </a:gs>
                <a:gs pos="87000">
                  <a:schemeClr val="bg1"/>
                </a:gs>
                <a:gs pos="100000">
                  <a:schemeClr val="tx1"/>
                </a:gs>
              </a:gsLst>
              <a:lin ang="3000000" scaled="0"/>
            </a:grad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900" dirty="0" smtClean="0">
                <a:latin typeface="Neo Sans Intel" pitchFamily="34" charset="0"/>
                <a:cs typeface="Arial" pitchFamily="34" charset="0"/>
              </a:endParaRPr>
            </a:p>
          </p:txBody>
        </p:sp>
        <p:sp>
          <p:nvSpPr>
            <p:cNvPr id="34" name="Rectangle 33"/>
            <p:cNvSpPr/>
            <p:nvPr/>
          </p:nvSpPr>
          <p:spPr bwMode="auto">
            <a:xfrm>
              <a:off x="6863343" y="5606687"/>
              <a:ext cx="1307891" cy="141324"/>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800" dirty="0" smtClean="0">
                  <a:latin typeface="Neo Sans Intel" pitchFamily="34" charset="0"/>
                  <a:cs typeface="Arial" pitchFamily="34" charset="0"/>
                </a:rPr>
                <a:t>     Time uncertainty &lt; </a:t>
              </a:r>
            </a:p>
            <a:p>
              <a:pPr eaLnBrk="0" hangingPunct="0"/>
              <a:r>
                <a:rPr lang="en-US" sz="800" dirty="0" smtClean="0">
                  <a:latin typeface="Neo Sans Intel" pitchFamily="34" charset="0"/>
                  <a:cs typeface="Arial" pitchFamily="34" charset="0"/>
                </a:rPr>
                <a:t> </a:t>
              </a:r>
              <a:r>
                <a:rPr lang="en-US" sz="800" dirty="0" err="1" smtClean="0">
                  <a:latin typeface="Neo Sans Intel" pitchFamily="34" charset="0"/>
                  <a:cs typeface="Arial" pitchFamily="34" charset="0"/>
                </a:rPr>
                <a:t>Min_Probe_Response_Time</a:t>
              </a:r>
              <a:endParaRPr lang="en-US" sz="800" dirty="0" smtClean="0">
                <a:latin typeface="Neo Sans Intel" pitchFamily="34" charset="0"/>
                <a:cs typeface="Arial" pitchFamily="34" charset="0"/>
              </a:endParaRPr>
            </a:p>
          </p:txBody>
        </p:sp>
      </p:grpSp>
    </p:spTree>
    <p:extLst>
      <p:ext uri="{BB962C8B-B14F-4D97-AF65-F5344CB8AC3E}">
        <p14:creationId xmlns:p14="http://schemas.microsoft.com/office/powerpoint/2010/main" val="9811843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278688" cy="582960"/>
          </a:xfrm>
        </p:spPr>
        <p:txBody>
          <a:bodyPr/>
          <a:lstStyle/>
          <a:p>
            <a:r>
              <a:rPr lang="en-US" dirty="0" smtClean="0"/>
              <a:t>Summary</a:t>
            </a:r>
            <a:endParaRPr lang="en-US" dirty="0"/>
          </a:p>
        </p:txBody>
      </p:sp>
      <p:sp>
        <p:nvSpPr>
          <p:cNvPr id="3" name="Content Placeholder 2"/>
          <p:cNvSpPr>
            <a:spLocks noGrp="1"/>
          </p:cNvSpPr>
          <p:nvPr>
            <p:ph idx="1"/>
          </p:nvPr>
        </p:nvSpPr>
        <p:spPr>
          <a:xfrm>
            <a:off x="685800" y="1412776"/>
            <a:ext cx="8020020" cy="2160240"/>
          </a:xfrm>
        </p:spPr>
        <p:txBody>
          <a:bodyPr/>
          <a:lstStyle/>
          <a:p>
            <a:r>
              <a:rPr lang="en-US" sz="2000" dirty="0" smtClean="0"/>
              <a:t>Benefits of using Probe Request/Response for Rapid Scanning:</a:t>
            </a:r>
          </a:p>
          <a:p>
            <a:pPr lvl="1"/>
            <a:r>
              <a:rPr lang="en-US" sz="1600" dirty="0" smtClean="0"/>
              <a:t>Reuse of existing resources and procedures (management message, ACK procedure).</a:t>
            </a:r>
          </a:p>
          <a:p>
            <a:pPr lvl="1"/>
            <a:r>
              <a:rPr lang="en-US" sz="1600" dirty="0" smtClean="0"/>
              <a:t>Fast separation between regular and FILS capable (~1/10-1/20 of current duration).</a:t>
            </a:r>
          </a:p>
          <a:p>
            <a:pPr lvl="1"/>
            <a:r>
              <a:rPr lang="en-US" sz="1600" dirty="0" smtClean="0"/>
              <a:t>Power efficient procedure enables more frequent polling supporting the faster automatic discovery.</a:t>
            </a:r>
          </a:p>
          <a:p>
            <a:pPr lvl="1"/>
            <a:endParaRPr lang="en-US" sz="1600" dirty="0" smtClean="0"/>
          </a:p>
        </p:txBody>
      </p:sp>
      <p:sp>
        <p:nvSpPr>
          <p:cNvPr id="4" name="Date Placeholder 3"/>
          <p:cNvSpPr>
            <a:spLocks noGrp="1"/>
          </p:cNvSpPr>
          <p:nvPr>
            <p:ph type="dt" sz="half" idx="10"/>
          </p:nvPr>
        </p:nvSpPr>
        <p:spPr>
          <a:xfrm>
            <a:off x="696913" y="332601"/>
            <a:ext cx="1077283" cy="276999"/>
          </a:xfrm>
        </p:spPr>
        <p:txBody>
          <a:bodyPr/>
          <a:lstStyle/>
          <a:p>
            <a:r>
              <a:rPr lang="en-US" dirty="0" smtClean="0"/>
              <a:t>Nov.   2012</a:t>
            </a:r>
            <a:endParaRPr lang="en-US" dirty="0"/>
          </a:p>
        </p:txBody>
      </p:sp>
      <p:sp>
        <p:nvSpPr>
          <p:cNvPr id="6" name="Slide Number Placeholder 5"/>
          <p:cNvSpPr>
            <a:spLocks noGrp="1"/>
          </p:cNvSpPr>
          <p:nvPr>
            <p:ph type="sldNum" sz="quarter" idx="12"/>
          </p:nvPr>
        </p:nvSpPr>
        <p:spPr>
          <a:xfrm>
            <a:off x="4922406" y="6475413"/>
            <a:ext cx="432811" cy="184666"/>
          </a:xfrm>
        </p:spPr>
        <p:txBody>
          <a:bodyPr/>
          <a:lstStyle/>
          <a:p>
            <a:r>
              <a:rPr lang="en-US" dirty="0" smtClean="0"/>
              <a:t>Slide </a:t>
            </a:r>
            <a:fld id="{EDE002D1-28E4-4BD7-9C1F-AB6CE69A2774}" type="slidenum">
              <a:rPr lang="en-US" smtClean="0"/>
              <a:pPr/>
              <a:t>12</a:t>
            </a:fld>
            <a:endParaRPr lang="en-US" dirty="0"/>
          </a:p>
        </p:txBody>
      </p:sp>
    </p:spTree>
    <p:extLst>
      <p:ext uri="{BB962C8B-B14F-4D97-AF65-F5344CB8AC3E}">
        <p14:creationId xmlns:p14="http://schemas.microsoft.com/office/powerpoint/2010/main" val="20800466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077283" cy="276999"/>
          </a:xfrm>
        </p:spPr>
        <p:txBody>
          <a:bodyPr/>
          <a:lstStyle/>
          <a:p>
            <a:r>
              <a:rPr lang="en-US" dirty="0" smtClean="0"/>
              <a:t>Nov.   2012</a:t>
            </a:r>
            <a:endParaRPr lang="en-US" dirty="0"/>
          </a:p>
        </p:txBody>
      </p:sp>
      <p:sp>
        <p:nvSpPr>
          <p:cNvPr id="5" name="Footer Placeholder 4"/>
          <p:cNvSpPr>
            <a:spLocks noGrp="1"/>
          </p:cNvSpPr>
          <p:nvPr>
            <p:ph type="ftr" sz="quarter" idx="11"/>
          </p:nvPr>
        </p:nvSpPr>
        <p:spPr>
          <a:xfrm>
            <a:off x="8077200" y="6475413"/>
            <a:ext cx="466725" cy="182562"/>
          </a:xfrm>
        </p:spPr>
        <p:txBody>
          <a:bodyPr/>
          <a:lstStyle/>
          <a:p>
            <a:r>
              <a:rPr lang="en-US" smtClean="0"/>
              <a:t>Jonathan Segev (Intel)</a:t>
            </a:r>
            <a:endParaRPr lang="en-US"/>
          </a:p>
        </p:txBody>
      </p:sp>
      <p:sp>
        <p:nvSpPr>
          <p:cNvPr id="6" name="Slide Number Placeholder 5"/>
          <p:cNvSpPr>
            <a:spLocks noGrp="1"/>
          </p:cNvSpPr>
          <p:nvPr>
            <p:ph type="sldNum" sz="quarter" idx="12"/>
          </p:nvPr>
        </p:nvSpPr>
        <p:spPr>
          <a:xfrm>
            <a:off x="4344988" y="6475413"/>
            <a:ext cx="530225" cy="182562"/>
          </a:xfrm>
        </p:spPr>
        <p:txBody>
          <a:bodyPr/>
          <a:lstStyle/>
          <a:p>
            <a:r>
              <a:rPr lang="en-US"/>
              <a:t>Slide </a:t>
            </a:r>
            <a:fld id="{6FE762BF-D7C0-43B9-800D-CE33591E067A}" type="slidenum">
              <a:rPr lang="en-US"/>
              <a:pPr/>
              <a:t>13</a:t>
            </a:fld>
            <a:endParaRPr lang="en-US"/>
          </a:p>
        </p:txBody>
      </p:sp>
      <p:sp>
        <p:nvSpPr>
          <p:cNvPr id="32770" name="Rectangle 2"/>
          <p:cNvSpPr>
            <a:spLocks noGrp="1" noChangeArrowheads="1"/>
          </p:cNvSpPr>
          <p:nvPr>
            <p:ph type="title"/>
          </p:nvPr>
        </p:nvSpPr>
        <p:spPr>
          <a:xfrm>
            <a:off x="685800" y="685800"/>
            <a:ext cx="7772400" cy="654968"/>
          </a:xfrm>
        </p:spPr>
        <p:txBody>
          <a:bodyPr/>
          <a:lstStyle/>
          <a:p>
            <a:r>
              <a:rPr lang="en-GB" dirty="0" smtClean="0"/>
              <a:t>Motion</a:t>
            </a:r>
            <a:endParaRPr lang="en-GB" dirty="0"/>
          </a:p>
        </p:txBody>
      </p:sp>
      <p:sp>
        <p:nvSpPr>
          <p:cNvPr id="32771" name="Rectangle 3"/>
          <p:cNvSpPr>
            <a:spLocks noGrp="1" noChangeArrowheads="1"/>
          </p:cNvSpPr>
          <p:nvPr>
            <p:ph type="body" idx="1"/>
          </p:nvPr>
        </p:nvSpPr>
        <p:spPr>
          <a:xfrm>
            <a:off x="685800" y="1556792"/>
            <a:ext cx="7772400" cy="4539208"/>
          </a:xfrm>
        </p:spPr>
        <p:txBody>
          <a:bodyPr/>
          <a:lstStyle/>
          <a:p>
            <a:r>
              <a:rPr lang="en-US" sz="1800" dirty="0" smtClean="0"/>
              <a:t>Insert the following text on clause 6 of the SFD </a:t>
            </a:r>
            <a:r>
              <a:rPr kumimoji="1" lang="en-US" altLang="ja-JP" sz="1800" dirty="0" smtClean="0">
                <a:latin typeface="Times New Roman" pitchFamily="18" charset="0"/>
                <a:cs typeface="Times New Roman" pitchFamily="18" charset="0"/>
              </a:rPr>
              <a:t>(11-12/0151r12)</a:t>
            </a:r>
            <a:r>
              <a:rPr lang="en-US" sz="1800" dirty="0" smtClean="0"/>
              <a:t>:</a:t>
            </a:r>
          </a:p>
          <a:p>
            <a:pPr marL="0">
              <a:spcBef>
                <a:spcPts val="0"/>
              </a:spcBef>
              <a:buNone/>
            </a:pPr>
            <a:endParaRPr lang="en-US" sz="1800" b="0" dirty="0" smtClean="0"/>
          </a:p>
          <a:p>
            <a:pPr marL="0">
              <a:spcBef>
                <a:spcPts val="0"/>
              </a:spcBef>
              <a:buNone/>
            </a:pPr>
            <a:r>
              <a:rPr lang="en-US" sz="1800" b="0" dirty="0" smtClean="0"/>
              <a:t>The amendment will define a mechanism to reduces the FILS capable AP presence discovery duration. The procedure will enable the STA to identify FILS capable AP coverage within SIFS plus ACK message delay post request by STA by using decoding an ACK message or using CCA in case of a collision.</a:t>
            </a:r>
          </a:p>
          <a:p>
            <a:pPr marL="0">
              <a:spcBef>
                <a:spcPts val="0"/>
              </a:spcBef>
              <a:buNone/>
            </a:pPr>
            <a:endParaRPr lang="en-US" sz="1800" b="0" dirty="0" smtClean="0"/>
          </a:p>
          <a:p>
            <a:pPr>
              <a:buNone/>
            </a:pPr>
            <a:endParaRPr lang="en-US" sz="1400" dirty="0" smtClean="0"/>
          </a:p>
          <a:p>
            <a:pPr>
              <a:buNone/>
            </a:pPr>
            <a:r>
              <a:rPr lang="en-US" sz="1400" dirty="0" smtClean="0"/>
              <a:t>Yes:</a:t>
            </a:r>
          </a:p>
          <a:p>
            <a:pPr>
              <a:buNone/>
            </a:pPr>
            <a:r>
              <a:rPr lang="en-US" sz="1400" dirty="0" smtClean="0"/>
              <a:t>No:</a:t>
            </a:r>
          </a:p>
          <a:p>
            <a:pPr>
              <a:buNone/>
            </a:pPr>
            <a:r>
              <a:rPr lang="en-US" sz="1400" dirty="0" smtClean="0"/>
              <a:t>Abstain:</a:t>
            </a:r>
            <a:endParaRPr lang="en-US" sz="1800" b="0" dirty="0" smtClean="0"/>
          </a:p>
          <a:p>
            <a:pPr marL="0">
              <a:spcBef>
                <a:spcPts val="0"/>
              </a:spcBef>
              <a:buNone/>
            </a:pPr>
            <a:endParaRPr lang="en-US" sz="18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077283" cy="276999"/>
          </a:xfrm>
        </p:spPr>
        <p:txBody>
          <a:bodyPr/>
          <a:lstStyle/>
          <a:p>
            <a:r>
              <a:rPr lang="en-US" dirty="0" smtClean="0"/>
              <a:t>Nov.   2012</a:t>
            </a:r>
            <a:endParaRPr lang="en-US" dirty="0"/>
          </a:p>
        </p:txBody>
      </p:sp>
      <p:sp>
        <p:nvSpPr>
          <p:cNvPr id="5" name="Footer Placeholder 4"/>
          <p:cNvSpPr>
            <a:spLocks noGrp="1"/>
          </p:cNvSpPr>
          <p:nvPr>
            <p:ph type="ftr" sz="quarter" idx="11"/>
          </p:nvPr>
        </p:nvSpPr>
        <p:spPr>
          <a:xfrm>
            <a:off x="7024278" y="6475413"/>
            <a:ext cx="1519647" cy="184666"/>
          </a:xfrm>
        </p:spPr>
        <p:txBody>
          <a:bodyPr/>
          <a:lstStyle/>
          <a:p>
            <a:r>
              <a:rPr lang="en-US" smtClean="0"/>
              <a:t>Jonathan Segev (Intel)</a:t>
            </a:r>
            <a:endParaRPr lang="en-US" dirty="0"/>
          </a:p>
        </p:txBody>
      </p:sp>
      <p:sp>
        <p:nvSpPr>
          <p:cNvPr id="6" name="Slide Number Placeholder 5"/>
          <p:cNvSpPr>
            <a:spLocks noGrp="1"/>
          </p:cNvSpPr>
          <p:nvPr>
            <p:ph type="sldNum" sz="quarter" idx="12"/>
          </p:nvPr>
        </p:nvSpPr>
        <p:spPr>
          <a:xfrm>
            <a:off x="4344988" y="6475413"/>
            <a:ext cx="530225" cy="182562"/>
          </a:xfrm>
        </p:spPr>
        <p:txBody>
          <a:bodyPr/>
          <a:lstStyle/>
          <a:p>
            <a:r>
              <a:rPr lang="en-US"/>
              <a:t>Slide </a:t>
            </a:r>
            <a:fld id="{6FE762BF-D7C0-43B9-800D-CE33591E067A}" type="slidenum">
              <a:rPr lang="en-US"/>
              <a:pPr/>
              <a:t>14</a:t>
            </a:fld>
            <a:endParaRPr lang="en-US"/>
          </a:p>
        </p:txBody>
      </p:sp>
      <p:sp>
        <p:nvSpPr>
          <p:cNvPr id="32770" name="Rectangle 2"/>
          <p:cNvSpPr>
            <a:spLocks noGrp="1" noChangeArrowheads="1"/>
          </p:cNvSpPr>
          <p:nvPr>
            <p:ph type="title"/>
          </p:nvPr>
        </p:nvSpPr>
        <p:spPr/>
        <p:txBody>
          <a:bodyPr/>
          <a:lstStyle/>
          <a:p>
            <a:r>
              <a:rPr lang="en-GB" dirty="0" smtClean="0"/>
              <a:t>Backup</a:t>
            </a:r>
            <a:endParaRPr lang="en-GB"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Rectangle 59"/>
          <p:cNvSpPr/>
          <p:nvPr/>
        </p:nvSpPr>
        <p:spPr bwMode="auto">
          <a:xfrm>
            <a:off x="6034063" y="3220528"/>
            <a:ext cx="897592" cy="345274"/>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1100" dirty="0" smtClean="0">
                <a:latin typeface="Neo Sans Intel" pitchFamily="34" charset="0"/>
                <a:cs typeface="Arial" pitchFamily="34" charset="0"/>
              </a:rPr>
              <a:t>Probe</a:t>
            </a:r>
          </a:p>
          <a:p>
            <a:pPr algn="ctr" eaLnBrk="0" hangingPunct="0"/>
            <a:r>
              <a:rPr lang="en-US" sz="1100" dirty="0" smtClean="0">
                <a:latin typeface="Neo Sans Intel" pitchFamily="34" charset="0"/>
                <a:cs typeface="Arial" pitchFamily="34" charset="0"/>
              </a:rPr>
              <a:t>Response</a:t>
            </a:r>
          </a:p>
        </p:txBody>
      </p:sp>
      <p:sp>
        <p:nvSpPr>
          <p:cNvPr id="63" name="Rectangle 62"/>
          <p:cNvSpPr/>
          <p:nvPr/>
        </p:nvSpPr>
        <p:spPr bwMode="auto">
          <a:xfrm>
            <a:off x="4799649" y="3220528"/>
            <a:ext cx="1234414" cy="345274"/>
          </a:xfrm>
          <a:prstGeom prst="rect">
            <a:avLst/>
          </a:prstGeom>
          <a:gradFill>
            <a:gsLst>
              <a:gs pos="0">
                <a:schemeClr val="bg1"/>
              </a:gs>
              <a:gs pos="13000">
                <a:schemeClr val="tx1"/>
              </a:gs>
              <a:gs pos="28000">
                <a:schemeClr val="bg1"/>
              </a:gs>
              <a:gs pos="42999">
                <a:schemeClr val="tx1"/>
              </a:gs>
              <a:gs pos="58000">
                <a:schemeClr val="bg1"/>
              </a:gs>
              <a:gs pos="72000">
                <a:schemeClr val="tx1"/>
              </a:gs>
              <a:gs pos="87000">
                <a:schemeClr val="bg1"/>
              </a:gs>
              <a:gs pos="100000">
                <a:schemeClr val="tx1"/>
              </a:gs>
            </a:gsLst>
            <a:lin ang="3000000" scaled="0"/>
          </a:grad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1100" dirty="0" smtClean="0">
              <a:latin typeface="Neo Sans Intel" pitchFamily="34" charset="0"/>
              <a:cs typeface="Arial" pitchFamily="34" charset="0"/>
            </a:endParaRPr>
          </a:p>
        </p:txBody>
      </p:sp>
      <p:sp>
        <p:nvSpPr>
          <p:cNvPr id="2" name="Title 1"/>
          <p:cNvSpPr>
            <a:spLocks noGrp="1"/>
          </p:cNvSpPr>
          <p:nvPr>
            <p:ph type="title"/>
          </p:nvPr>
        </p:nvSpPr>
        <p:spPr>
          <a:xfrm>
            <a:off x="685800" y="685800"/>
            <a:ext cx="8278688" cy="582960"/>
          </a:xfrm>
        </p:spPr>
        <p:txBody>
          <a:bodyPr/>
          <a:lstStyle/>
          <a:p>
            <a:r>
              <a:rPr lang="en-US" dirty="0" smtClean="0"/>
              <a:t>Suggested Improvement</a:t>
            </a:r>
            <a:endParaRPr lang="en-US" dirty="0"/>
          </a:p>
        </p:txBody>
      </p:sp>
      <p:sp>
        <p:nvSpPr>
          <p:cNvPr id="4" name="Date Placeholder 3"/>
          <p:cNvSpPr>
            <a:spLocks noGrp="1"/>
          </p:cNvSpPr>
          <p:nvPr>
            <p:ph type="dt" sz="half" idx="10"/>
          </p:nvPr>
        </p:nvSpPr>
        <p:spPr>
          <a:xfrm>
            <a:off x="696913" y="332601"/>
            <a:ext cx="1077283" cy="276999"/>
          </a:xfrm>
        </p:spPr>
        <p:txBody>
          <a:bodyPr/>
          <a:lstStyle/>
          <a:p>
            <a:r>
              <a:rPr lang="en-US" dirty="0" smtClean="0"/>
              <a:t>Nov.   2012</a:t>
            </a:r>
            <a:endParaRPr lang="en-US" dirty="0"/>
          </a:p>
        </p:txBody>
      </p:sp>
      <p:sp>
        <p:nvSpPr>
          <p:cNvPr id="6" name="Slide Number Placeholder 5"/>
          <p:cNvSpPr>
            <a:spLocks noGrp="1"/>
          </p:cNvSpPr>
          <p:nvPr>
            <p:ph type="sldNum" sz="quarter" idx="12"/>
          </p:nvPr>
        </p:nvSpPr>
        <p:spPr>
          <a:xfrm>
            <a:off x="4393695" y="6475413"/>
            <a:ext cx="432811" cy="184666"/>
          </a:xfrm>
        </p:spPr>
        <p:txBody>
          <a:bodyPr/>
          <a:lstStyle/>
          <a:p>
            <a:r>
              <a:rPr lang="en-US" smtClean="0"/>
              <a:t>Slide </a:t>
            </a:r>
            <a:fld id="{EDE002D1-28E4-4BD7-9C1F-AB6CE69A2774}" type="slidenum">
              <a:rPr lang="en-US" smtClean="0"/>
              <a:pPr/>
              <a:t>15</a:t>
            </a:fld>
            <a:endParaRPr lang="en-US"/>
          </a:p>
        </p:txBody>
      </p:sp>
      <p:grpSp>
        <p:nvGrpSpPr>
          <p:cNvPr id="10" name="Group 9"/>
          <p:cNvGrpSpPr/>
          <p:nvPr/>
        </p:nvGrpSpPr>
        <p:grpSpPr>
          <a:xfrm>
            <a:off x="3022864" y="1437028"/>
            <a:ext cx="1591435" cy="656645"/>
            <a:chOff x="3022864" y="1437028"/>
            <a:chExt cx="1591435" cy="656645"/>
          </a:xfrm>
        </p:grpSpPr>
        <p:sp>
          <p:nvSpPr>
            <p:cNvPr id="51" name="Rounded Rectangular Callout 50"/>
            <p:cNvSpPr/>
            <p:nvPr/>
          </p:nvSpPr>
          <p:spPr bwMode="auto">
            <a:xfrm>
              <a:off x="3066542" y="1631450"/>
              <a:ext cx="1468833" cy="388843"/>
            </a:xfrm>
            <a:prstGeom prst="wedgeRoundRectCallout">
              <a:avLst>
                <a:gd name="adj1" fmla="val -65730"/>
                <a:gd name="adj2" fmla="val 356761"/>
                <a:gd name="adj3" fmla="val 16667"/>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52" name="Rounded Rectangular Callout 51"/>
            <p:cNvSpPr/>
            <p:nvPr/>
          </p:nvSpPr>
          <p:spPr bwMode="auto">
            <a:xfrm>
              <a:off x="3022864" y="1437028"/>
              <a:ext cx="1591435" cy="656645"/>
            </a:xfrm>
            <a:prstGeom prst="wedgeRoundRectCallout">
              <a:avLst>
                <a:gd name="adj1" fmla="val -65281"/>
                <a:gd name="adj2" fmla="val 334201"/>
                <a:gd name="adj3" fmla="val 16667"/>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Times New Roman" pitchFamily="18" charset="0"/>
                </a:rPr>
                <a:t>Multiple APs respond</a:t>
              </a:r>
              <a:r>
                <a:rPr kumimoji="0" lang="en-US" sz="1050" b="0" i="0" u="none" strike="noStrike" cap="none" normalizeH="0" dirty="0" smtClean="0">
                  <a:ln>
                    <a:noFill/>
                  </a:ln>
                  <a:solidFill>
                    <a:schemeClr val="tx1"/>
                  </a:solidFill>
                  <a:effectLst/>
                  <a:latin typeface="Times New Roman" pitchFamily="18" charset="0"/>
                </a:rPr>
                <a:t> after SIFS and identified by STA’s CCA</a:t>
              </a:r>
              <a:endParaRPr kumimoji="0" lang="en-US" sz="1050" b="0" i="0" u="none" strike="noStrike" cap="none" normalizeH="0" baseline="0" dirty="0" smtClean="0">
                <a:ln>
                  <a:noFill/>
                </a:ln>
                <a:solidFill>
                  <a:schemeClr val="tx1"/>
                </a:solidFill>
                <a:effectLst/>
                <a:latin typeface="Times New Roman" pitchFamily="18" charset="0"/>
              </a:endParaRPr>
            </a:p>
          </p:txBody>
        </p:sp>
      </p:grpSp>
      <p:sp>
        <p:nvSpPr>
          <p:cNvPr id="42" name="Rectangle 41"/>
          <p:cNvSpPr/>
          <p:nvPr/>
        </p:nvSpPr>
        <p:spPr bwMode="auto">
          <a:xfrm>
            <a:off x="1668032" y="2497149"/>
            <a:ext cx="726141" cy="345274"/>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1100" dirty="0" smtClean="0">
                <a:latin typeface="Neo Sans Intel" pitchFamily="34" charset="0"/>
                <a:cs typeface="Arial" pitchFamily="34" charset="0"/>
              </a:rPr>
              <a:t>Rapid Scan</a:t>
            </a:r>
          </a:p>
          <a:p>
            <a:pPr algn="ctr" eaLnBrk="0" hangingPunct="0"/>
            <a:r>
              <a:rPr lang="en-US" sz="1100" dirty="0" smtClean="0">
                <a:latin typeface="Neo Sans Intel" pitchFamily="34" charset="0"/>
                <a:cs typeface="Arial" pitchFamily="34" charset="0"/>
              </a:rPr>
              <a:t>Request</a:t>
            </a:r>
          </a:p>
        </p:txBody>
      </p:sp>
      <p:sp>
        <p:nvSpPr>
          <p:cNvPr id="43" name="Rectangle 42"/>
          <p:cNvSpPr/>
          <p:nvPr/>
        </p:nvSpPr>
        <p:spPr bwMode="auto">
          <a:xfrm>
            <a:off x="3628074" y="2497149"/>
            <a:ext cx="726141" cy="345274"/>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1100" dirty="0" smtClean="0">
                <a:latin typeface="Neo Sans Intel" pitchFamily="34" charset="0"/>
                <a:cs typeface="Arial" pitchFamily="34" charset="0"/>
              </a:rPr>
              <a:t>Probe</a:t>
            </a:r>
          </a:p>
          <a:p>
            <a:pPr algn="ctr" eaLnBrk="0" hangingPunct="0"/>
            <a:r>
              <a:rPr lang="en-US" sz="1100" dirty="0" smtClean="0">
                <a:latin typeface="Neo Sans Intel" pitchFamily="34" charset="0"/>
                <a:cs typeface="Arial" pitchFamily="34" charset="0"/>
              </a:rPr>
              <a:t>Request</a:t>
            </a:r>
          </a:p>
        </p:txBody>
      </p:sp>
      <p:sp>
        <p:nvSpPr>
          <p:cNvPr id="44" name="Rectangle 43"/>
          <p:cNvSpPr/>
          <p:nvPr/>
        </p:nvSpPr>
        <p:spPr bwMode="auto">
          <a:xfrm>
            <a:off x="2729510" y="3210367"/>
            <a:ext cx="127579" cy="345643"/>
          </a:xfrm>
          <a:prstGeom prst="rect">
            <a:avLst/>
          </a:prstGeom>
          <a:solidFill>
            <a:srgbClr val="FF000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grpSp>
        <p:nvGrpSpPr>
          <p:cNvPr id="45" name="Group 44"/>
          <p:cNvGrpSpPr/>
          <p:nvPr/>
        </p:nvGrpSpPr>
        <p:grpSpPr>
          <a:xfrm>
            <a:off x="2403755" y="2814331"/>
            <a:ext cx="324054" cy="2023110"/>
            <a:chOff x="2429996" y="2200275"/>
            <a:chExt cx="360060" cy="1981200"/>
          </a:xfrm>
        </p:grpSpPr>
        <p:cxnSp>
          <p:nvCxnSpPr>
            <p:cNvPr id="91" name="Straight Connector 90"/>
            <p:cNvCxnSpPr/>
            <p:nvPr/>
          </p:nvCxnSpPr>
          <p:spPr>
            <a:xfrm rot="5400000">
              <a:off x="143939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92" name="Straight Connector 91"/>
            <p:cNvCxnSpPr/>
            <p:nvPr/>
          </p:nvCxnSpPr>
          <p:spPr>
            <a:xfrm rot="5400000">
              <a:off x="179945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sp>
        <p:nvSpPr>
          <p:cNvPr id="46" name="TextBox 45"/>
          <p:cNvSpPr txBox="1"/>
          <p:nvPr/>
        </p:nvSpPr>
        <p:spPr>
          <a:xfrm>
            <a:off x="8313992" y="2861748"/>
            <a:ext cx="290456" cy="228524"/>
          </a:xfrm>
          <a:prstGeom prst="rect">
            <a:avLst/>
          </a:prstGeom>
          <a:noFill/>
          <a:ln>
            <a:noFill/>
          </a:ln>
        </p:spPr>
        <p:txBody>
          <a:bodyPr wrap="square" rtlCol="0">
            <a:spAutoFit/>
          </a:bodyPr>
          <a:lstStyle/>
          <a:p>
            <a:r>
              <a:rPr lang="en-US" sz="1050" b="1" dirty="0" smtClean="0"/>
              <a:t>T</a:t>
            </a:r>
            <a:endParaRPr lang="en-US" sz="1050" b="1" dirty="0"/>
          </a:p>
        </p:txBody>
      </p:sp>
      <p:grpSp>
        <p:nvGrpSpPr>
          <p:cNvPr id="9" name="Group 8"/>
          <p:cNvGrpSpPr/>
          <p:nvPr/>
        </p:nvGrpSpPr>
        <p:grpSpPr>
          <a:xfrm>
            <a:off x="328200" y="2584575"/>
            <a:ext cx="7988215" cy="1884249"/>
            <a:chOff x="328201" y="2584575"/>
            <a:chExt cx="6861430" cy="1884249"/>
          </a:xfrm>
        </p:grpSpPr>
        <p:grpSp>
          <p:nvGrpSpPr>
            <p:cNvPr id="53" name="Group 52"/>
            <p:cNvGrpSpPr/>
            <p:nvPr/>
          </p:nvGrpSpPr>
          <p:grpSpPr>
            <a:xfrm>
              <a:off x="328201" y="2584575"/>
              <a:ext cx="6861430" cy="358344"/>
              <a:chOff x="123825" y="1944990"/>
              <a:chExt cx="7623810" cy="398160"/>
            </a:xfrm>
          </p:grpSpPr>
          <p:cxnSp>
            <p:nvCxnSpPr>
              <p:cNvPr id="89" name="Straight Connector 88"/>
              <p:cNvCxnSpPr/>
              <p:nvPr/>
            </p:nvCxnSpPr>
            <p:spPr bwMode="auto">
              <a:xfrm>
                <a:off x="981075" y="2220801"/>
                <a:ext cx="6766560" cy="0"/>
              </a:xfrm>
              <a:prstGeom prst="line">
                <a:avLst/>
              </a:prstGeom>
              <a:solidFill>
                <a:schemeClr val="bg1"/>
              </a:solidFill>
              <a:ln w="38100" cap="flat" cmpd="sng" algn="ctr">
                <a:solidFill>
                  <a:schemeClr val="tx1"/>
                </a:solidFill>
                <a:prstDash val="solid"/>
                <a:round/>
                <a:headEnd type="none" w="sm" len="sm"/>
                <a:tailEnd type="stealth" w="lg" len="lg"/>
              </a:ln>
              <a:effectLst/>
            </p:spPr>
          </p:cxnSp>
          <p:sp>
            <p:nvSpPr>
              <p:cNvPr id="90" name="Rectangle 89"/>
              <p:cNvSpPr/>
              <p:nvPr/>
            </p:nvSpPr>
            <p:spPr bwMode="auto">
              <a:xfrm>
                <a:off x="123825" y="1944990"/>
                <a:ext cx="1133475" cy="398160"/>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STA performing </a:t>
                </a:r>
              </a:p>
              <a:p>
                <a:pPr eaLnBrk="0" hangingPunct="0"/>
                <a:r>
                  <a:rPr lang="en-US" sz="1050" dirty="0" smtClean="0">
                    <a:latin typeface="Neo Sans Intel" pitchFamily="34" charset="0"/>
                    <a:cs typeface="Arial" pitchFamily="34" charset="0"/>
                  </a:rPr>
                  <a:t>Rapid Scan</a:t>
                </a:r>
              </a:p>
            </p:txBody>
          </p:sp>
        </p:grpSp>
        <p:grpSp>
          <p:nvGrpSpPr>
            <p:cNvPr id="54" name="Group 53"/>
            <p:cNvGrpSpPr/>
            <p:nvPr/>
          </p:nvGrpSpPr>
          <p:grpSpPr>
            <a:xfrm>
              <a:off x="328201" y="3347527"/>
              <a:ext cx="6852858" cy="358344"/>
              <a:chOff x="133350" y="2821290"/>
              <a:chExt cx="7614285" cy="398160"/>
            </a:xfrm>
          </p:grpSpPr>
          <p:cxnSp>
            <p:nvCxnSpPr>
              <p:cNvPr id="87" name="Straight Connector 86"/>
              <p:cNvCxnSpPr/>
              <p:nvPr/>
            </p:nvCxnSpPr>
            <p:spPr bwMode="auto">
              <a:xfrm>
                <a:off x="981075" y="3068526"/>
                <a:ext cx="6766560" cy="0"/>
              </a:xfrm>
              <a:prstGeom prst="line">
                <a:avLst/>
              </a:prstGeom>
              <a:solidFill>
                <a:schemeClr val="bg1"/>
              </a:solidFill>
              <a:ln w="38100" cap="flat" cmpd="sng" algn="ctr">
                <a:solidFill>
                  <a:schemeClr val="tx1"/>
                </a:solidFill>
                <a:prstDash val="solid"/>
                <a:round/>
                <a:headEnd type="none" w="sm" len="sm"/>
                <a:tailEnd type="stealth" w="lg" len="lg"/>
              </a:ln>
              <a:effectLst/>
            </p:spPr>
          </p:cxnSp>
          <p:sp>
            <p:nvSpPr>
              <p:cNvPr id="88" name="Rectangle 87"/>
              <p:cNvSpPr/>
              <p:nvPr/>
            </p:nvSpPr>
            <p:spPr bwMode="auto">
              <a:xfrm>
                <a:off x="133350" y="2821290"/>
                <a:ext cx="1133475" cy="398160"/>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Responder </a:t>
                </a:r>
              </a:p>
              <a:p>
                <a:pPr eaLnBrk="0" hangingPunct="0"/>
                <a:r>
                  <a:rPr lang="en-US" sz="1050" dirty="0" smtClean="0">
                    <a:latin typeface="Neo Sans Intel" pitchFamily="34" charset="0"/>
                    <a:cs typeface="Arial" pitchFamily="34" charset="0"/>
                  </a:rPr>
                  <a:t># 1</a:t>
                </a:r>
              </a:p>
            </p:txBody>
          </p:sp>
        </p:grpSp>
        <p:grpSp>
          <p:nvGrpSpPr>
            <p:cNvPr id="55" name="Group 54"/>
            <p:cNvGrpSpPr/>
            <p:nvPr/>
          </p:nvGrpSpPr>
          <p:grpSpPr>
            <a:xfrm>
              <a:off x="328201" y="4110480"/>
              <a:ext cx="6852858" cy="358344"/>
              <a:chOff x="161925" y="2983215"/>
              <a:chExt cx="7614285" cy="398160"/>
            </a:xfrm>
          </p:grpSpPr>
          <p:cxnSp>
            <p:nvCxnSpPr>
              <p:cNvPr id="85" name="Straight Connector 84"/>
              <p:cNvCxnSpPr/>
              <p:nvPr/>
            </p:nvCxnSpPr>
            <p:spPr bwMode="auto">
              <a:xfrm>
                <a:off x="1009650" y="3230451"/>
                <a:ext cx="6766560" cy="0"/>
              </a:xfrm>
              <a:prstGeom prst="line">
                <a:avLst/>
              </a:prstGeom>
              <a:solidFill>
                <a:schemeClr val="bg1"/>
              </a:solidFill>
              <a:ln w="38100" cap="flat" cmpd="sng" algn="ctr">
                <a:solidFill>
                  <a:schemeClr val="tx1"/>
                </a:solidFill>
                <a:prstDash val="solid"/>
                <a:round/>
                <a:headEnd type="none" w="sm" len="sm"/>
                <a:tailEnd type="stealth" w="lg" len="lg"/>
              </a:ln>
              <a:effectLst/>
            </p:spPr>
          </p:cxnSp>
          <p:sp>
            <p:nvSpPr>
              <p:cNvPr id="86" name="Rectangle 85"/>
              <p:cNvSpPr/>
              <p:nvPr/>
            </p:nvSpPr>
            <p:spPr bwMode="auto">
              <a:xfrm>
                <a:off x="161925" y="2983215"/>
                <a:ext cx="1133475" cy="398160"/>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Responder </a:t>
                </a:r>
              </a:p>
              <a:p>
                <a:pPr eaLnBrk="0" hangingPunct="0"/>
                <a:r>
                  <a:rPr lang="en-US" sz="1050" dirty="0" smtClean="0">
                    <a:latin typeface="Neo Sans Intel" pitchFamily="34" charset="0"/>
                    <a:cs typeface="Arial" pitchFamily="34" charset="0"/>
                  </a:rPr>
                  <a:t># 2</a:t>
                </a:r>
              </a:p>
            </p:txBody>
          </p:sp>
        </p:grpSp>
      </p:grpSp>
      <p:grpSp>
        <p:nvGrpSpPr>
          <p:cNvPr id="56" name="Group 55"/>
          <p:cNvGrpSpPr/>
          <p:nvPr/>
        </p:nvGrpSpPr>
        <p:grpSpPr>
          <a:xfrm>
            <a:off x="2139883" y="4541958"/>
            <a:ext cx="846963" cy="228524"/>
            <a:chOff x="2136805" y="4119860"/>
            <a:chExt cx="941070" cy="253916"/>
          </a:xfrm>
        </p:grpSpPr>
        <p:cxnSp>
          <p:nvCxnSpPr>
            <p:cNvPr id="82" name="Straight Arrow Connector 81"/>
            <p:cNvCxnSpPr/>
            <p:nvPr/>
          </p:nvCxnSpPr>
          <p:spPr bwMode="auto">
            <a:xfrm flipV="1">
              <a:off x="2803555" y="4238546"/>
              <a:ext cx="27432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83" name="Straight Arrow Connector 82"/>
            <p:cNvCxnSpPr/>
            <p:nvPr/>
          </p:nvCxnSpPr>
          <p:spPr bwMode="auto">
            <a:xfrm flipH="1" flipV="1">
              <a:off x="2136805" y="4238546"/>
              <a:ext cx="27432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84" name="TextBox 83"/>
            <p:cNvSpPr txBox="1"/>
            <p:nvPr/>
          </p:nvSpPr>
          <p:spPr>
            <a:xfrm>
              <a:off x="2420471" y="4119860"/>
              <a:ext cx="417979" cy="253916"/>
            </a:xfrm>
            <a:prstGeom prst="rect">
              <a:avLst/>
            </a:prstGeom>
            <a:noFill/>
            <a:ln>
              <a:noFill/>
            </a:ln>
          </p:spPr>
          <p:txBody>
            <a:bodyPr wrap="square" rtlCol="0">
              <a:spAutoFit/>
            </a:bodyPr>
            <a:lstStyle/>
            <a:p>
              <a:r>
                <a:rPr lang="en-US" sz="1050" b="1" dirty="0" smtClean="0"/>
                <a:t>G1</a:t>
              </a:r>
              <a:endParaRPr lang="en-US" sz="1050" b="1" dirty="0"/>
            </a:p>
          </p:txBody>
        </p:sp>
      </p:grpSp>
      <p:sp>
        <p:nvSpPr>
          <p:cNvPr id="57" name="Rectangle 56"/>
          <p:cNvSpPr/>
          <p:nvPr/>
        </p:nvSpPr>
        <p:spPr bwMode="auto">
          <a:xfrm>
            <a:off x="2720938" y="3964747"/>
            <a:ext cx="127579" cy="345643"/>
          </a:xfrm>
          <a:prstGeom prst="rect">
            <a:avLst/>
          </a:prstGeom>
          <a:solidFill>
            <a:srgbClr val="FF000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sp>
        <p:nvSpPr>
          <p:cNvPr id="58" name="TextBox 57"/>
          <p:cNvSpPr txBox="1"/>
          <p:nvPr/>
        </p:nvSpPr>
        <p:spPr>
          <a:xfrm>
            <a:off x="8288274" y="3573265"/>
            <a:ext cx="290456" cy="228524"/>
          </a:xfrm>
          <a:prstGeom prst="rect">
            <a:avLst/>
          </a:prstGeom>
          <a:noFill/>
          <a:ln>
            <a:noFill/>
          </a:ln>
        </p:spPr>
        <p:txBody>
          <a:bodyPr wrap="square" rtlCol="0">
            <a:spAutoFit/>
          </a:bodyPr>
          <a:lstStyle/>
          <a:p>
            <a:r>
              <a:rPr lang="en-US" sz="1050" b="1" dirty="0" smtClean="0"/>
              <a:t>T</a:t>
            </a:r>
            <a:endParaRPr lang="en-US" sz="1050" b="1" dirty="0"/>
          </a:p>
        </p:txBody>
      </p:sp>
      <p:sp>
        <p:nvSpPr>
          <p:cNvPr id="59" name="TextBox 58"/>
          <p:cNvSpPr txBox="1"/>
          <p:nvPr/>
        </p:nvSpPr>
        <p:spPr>
          <a:xfrm>
            <a:off x="8253984" y="4301928"/>
            <a:ext cx="290456" cy="228524"/>
          </a:xfrm>
          <a:prstGeom prst="rect">
            <a:avLst/>
          </a:prstGeom>
          <a:noFill/>
          <a:ln>
            <a:noFill/>
          </a:ln>
        </p:spPr>
        <p:txBody>
          <a:bodyPr wrap="square" rtlCol="0">
            <a:spAutoFit/>
          </a:bodyPr>
          <a:lstStyle/>
          <a:p>
            <a:r>
              <a:rPr lang="en-US" sz="1050" b="1" dirty="0" smtClean="0"/>
              <a:t>T</a:t>
            </a:r>
            <a:endParaRPr lang="en-US" sz="1050" b="1" dirty="0"/>
          </a:p>
        </p:txBody>
      </p:sp>
      <p:grpSp>
        <p:nvGrpSpPr>
          <p:cNvPr id="61" name="Group 60"/>
          <p:cNvGrpSpPr/>
          <p:nvPr/>
        </p:nvGrpSpPr>
        <p:grpSpPr>
          <a:xfrm>
            <a:off x="6668792" y="2822904"/>
            <a:ext cx="855536" cy="2023110"/>
            <a:chOff x="4841905" y="2209800"/>
            <a:chExt cx="950595" cy="2247900"/>
          </a:xfrm>
        </p:grpSpPr>
        <p:grpSp>
          <p:nvGrpSpPr>
            <p:cNvPr id="75" name="Group 74"/>
            <p:cNvGrpSpPr/>
            <p:nvPr/>
          </p:nvGrpSpPr>
          <p:grpSpPr>
            <a:xfrm>
              <a:off x="5135096" y="2209800"/>
              <a:ext cx="360060" cy="2247900"/>
              <a:chOff x="2429996" y="2200275"/>
              <a:chExt cx="360060" cy="1981200"/>
            </a:xfrm>
          </p:grpSpPr>
          <p:cxnSp>
            <p:nvCxnSpPr>
              <p:cNvPr id="80" name="Straight Connector 79"/>
              <p:cNvCxnSpPr/>
              <p:nvPr/>
            </p:nvCxnSpPr>
            <p:spPr>
              <a:xfrm rot="5400000">
                <a:off x="143939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5400000">
                <a:off x="179945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grpSp>
          <p:nvGrpSpPr>
            <p:cNvPr id="76" name="Group 75"/>
            <p:cNvGrpSpPr/>
            <p:nvPr/>
          </p:nvGrpSpPr>
          <p:grpSpPr>
            <a:xfrm>
              <a:off x="4841905" y="4119860"/>
              <a:ext cx="950595" cy="253916"/>
              <a:chOff x="2136805" y="4119860"/>
              <a:chExt cx="950595" cy="253916"/>
            </a:xfrm>
          </p:grpSpPr>
          <p:cxnSp>
            <p:nvCxnSpPr>
              <p:cNvPr id="77" name="Straight Arrow Connector 76"/>
              <p:cNvCxnSpPr/>
              <p:nvPr/>
            </p:nvCxnSpPr>
            <p:spPr bwMode="auto">
              <a:xfrm flipV="1">
                <a:off x="2813080" y="4238546"/>
                <a:ext cx="27432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78" name="Straight Arrow Connector 77"/>
              <p:cNvCxnSpPr/>
              <p:nvPr/>
            </p:nvCxnSpPr>
            <p:spPr bwMode="auto">
              <a:xfrm flipH="1" flipV="1">
                <a:off x="2136805" y="4238546"/>
                <a:ext cx="27432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79" name="TextBox 78"/>
              <p:cNvSpPr txBox="1"/>
              <p:nvPr/>
            </p:nvSpPr>
            <p:spPr>
              <a:xfrm>
                <a:off x="2420471" y="4119860"/>
                <a:ext cx="417979" cy="253916"/>
              </a:xfrm>
              <a:prstGeom prst="rect">
                <a:avLst/>
              </a:prstGeom>
              <a:noFill/>
              <a:ln>
                <a:noFill/>
              </a:ln>
            </p:spPr>
            <p:txBody>
              <a:bodyPr wrap="square" rtlCol="0">
                <a:spAutoFit/>
              </a:bodyPr>
              <a:lstStyle/>
              <a:p>
                <a:r>
                  <a:rPr lang="en-US" sz="1050" b="1" dirty="0" smtClean="0"/>
                  <a:t>G1</a:t>
                </a:r>
                <a:endParaRPr lang="en-US" sz="1050" b="1" dirty="0"/>
              </a:p>
            </p:txBody>
          </p:sp>
        </p:grpSp>
      </p:grpSp>
      <p:grpSp>
        <p:nvGrpSpPr>
          <p:cNvPr id="62" name="Group 61"/>
          <p:cNvGrpSpPr/>
          <p:nvPr/>
        </p:nvGrpSpPr>
        <p:grpSpPr>
          <a:xfrm>
            <a:off x="4099925" y="2822904"/>
            <a:ext cx="941261" cy="2023110"/>
            <a:chOff x="4841905" y="2209800"/>
            <a:chExt cx="1045845" cy="2247900"/>
          </a:xfrm>
        </p:grpSpPr>
        <p:grpSp>
          <p:nvGrpSpPr>
            <p:cNvPr id="68" name="Group 86"/>
            <p:cNvGrpSpPr/>
            <p:nvPr/>
          </p:nvGrpSpPr>
          <p:grpSpPr>
            <a:xfrm>
              <a:off x="5135096" y="2209800"/>
              <a:ext cx="474360" cy="2247900"/>
              <a:chOff x="2429996" y="2200275"/>
              <a:chExt cx="474360" cy="1981200"/>
            </a:xfrm>
          </p:grpSpPr>
          <p:cxnSp>
            <p:nvCxnSpPr>
              <p:cNvPr id="73" name="Straight Connector 72"/>
              <p:cNvCxnSpPr/>
              <p:nvPr/>
            </p:nvCxnSpPr>
            <p:spPr>
              <a:xfrm rot="5400000">
                <a:off x="143939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5400000">
                <a:off x="191375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grpSp>
          <p:nvGrpSpPr>
            <p:cNvPr id="69" name="Group 92"/>
            <p:cNvGrpSpPr/>
            <p:nvPr/>
          </p:nvGrpSpPr>
          <p:grpSpPr>
            <a:xfrm>
              <a:off x="4841905" y="4119860"/>
              <a:ext cx="1045845" cy="253916"/>
              <a:chOff x="2136805" y="4119860"/>
              <a:chExt cx="1045845" cy="253916"/>
            </a:xfrm>
          </p:grpSpPr>
          <p:cxnSp>
            <p:nvCxnSpPr>
              <p:cNvPr id="70" name="Straight Arrow Connector 69"/>
              <p:cNvCxnSpPr/>
              <p:nvPr/>
            </p:nvCxnSpPr>
            <p:spPr bwMode="auto">
              <a:xfrm flipV="1">
                <a:off x="2908330" y="4238546"/>
                <a:ext cx="27432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71" name="Straight Arrow Connector 70"/>
              <p:cNvCxnSpPr/>
              <p:nvPr/>
            </p:nvCxnSpPr>
            <p:spPr bwMode="auto">
              <a:xfrm flipH="1" flipV="1">
                <a:off x="2136805" y="4238546"/>
                <a:ext cx="27432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72" name="TextBox 71"/>
              <p:cNvSpPr txBox="1"/>
              <p:nvPr/>
            </p:nvSpPr>
            <p:spPr>
              <a:xfrm>
                <a:off x="2487146" y="4119860"/>
                <a:ext cx="417979" cy="253916"/>
              </a:xfrm>
              <a:prstGeom prst="rect">
                <a:avLst/>
              </a:prstGeom>
              <a:noFill/>
              <a:ln>
                <a:noFill/>
              </a:ln>
            </p:spPr>
            <p:txBody>
              <a:bodyPr wrap="square" rtlCol="0">
                <a:spAutoFit/>
              </a:bodyPr>
              <a:lstStyle/>
              <a:p>
                <a:r>
                  <a:rPr lang="en-US" sz="1050" b="1" dirty="0" smtClean="0"/>
                  <a:t>G3</a:t>
                </a:r>
                <a:endParaRPr lang="en-US" sz="1050" b="1" dirty="0"/>
              </a:p>
            </p:txBody>
          </p:sp>
        </p:grpSp>
      </p:grpSp>
      <p:sp>
        <p:nvSpPr>
          <p:cNvPr id="50" name="Rounded Rectangular Callout 49"/>
          <p:cNvSpPr/>
          <p:nvPr/>
        </p:nvSpPr>
        <p:spPr bwMode="auto">
          <a:xfrm>
            <a:off x="1251940" y="1696257"/>
            <a:ext cx="1468833" cy="388843"/>
          </a:xfrm>
          <a:prstGeom prst="wedgeRoundRectCallout">
            <a:avLst>
              <a:gd name="adj1" fmla="val -2114"/>
              <a:gd name="adj2" fmla="val 156140"/>
              <a:gd name="adj3" fmla="val 16667"/>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Times New Roman" pitchFamily="18" charset="0"/>
              </a:rPr>
              <a:t>STA sends</a:t>
            </a:r>
            <a:r>
              <a:rPr kumimoji="0" lang="en-US" sz="1050" b="0" i="0" u="none" strike="noStrike" cap="none" normalizeH="0" dirty="0" smtClean="0">
                <a:ln>
                  <a:noFill/>
                </a:ln>
                <a:solidFill>
                  <a:schemeClr val="tx1"/>
                </a:solidFill>
                <a:effectLst/>
                <a:latin typeface="Times New Roman" pitchFamily="18" charset="0"/>
              </a:rPr>
              <a:t> a Rapid Scan Request</a:t>
            </a:r>
            <a:endParaRPr kumimoji="0" lang="en-US" sz="1050" b="0" i="0" u="none" strike="noStrike" cap="none" normalizeH="0" baseline="0" dirty="0" smtClean="0">
              <a:ln>
                <a:noFill/>
              </a:ln>
              <a:solidFill>
                <a:schemeClr val="tx1"/>
              </a:solidFill>
              <a:effectLst/>
              <a:latin typeface="Times New Roman" pitchFamily="18" charset="0"/>
            </a:endParaRPr>
          </a:p>
        </p:txBody>
      </p:sp>
      <p:grpSp>
        <p:nvGrpSpPr>
          <p:cNvPr id="7" name="Group 6"/>
          <p:cNvGrpSpPr/>
          <p:nvPr/>
        </p:nvGrpSpPr>
        <p:grpSpPr>
          <a:xfrm>
            <a:off x="5580112" y="5248250"/>
            <a:ext cx="2314950" cy="1250476"/>
            <a:chOff x="5609850" y="4726290"/>
            <a:chExt cx="2314950" cy="1250476"/>
          </a:xfrm>
        </p:grpSpPr>
        <p:sp>
          <p:nvSpPr>
            <p:cNvPr id="66" name="Rectangle 65"/>
            <p:cNvSpPr/>
            <p:nvPr/>
          </p:nvSpPr>
          <p:spPr bwMode="auto">
            <a:xfrm>
              <a:off x="5613027" y="4726290"/>
              <a:ext cx="530598" cy="188610"/>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sp>
          <p:nvSpPr>
            <p:cNvPr id="67" name="Rectangle 66"/>
            <p:cNvSpPr/>
            <p:nvPr/>
          </p:nvSpPr>
          <p:spPr bwMode="auto">
            <a:xfrm>
              <a:off x="6248400" y="4726290"/>
              <a:ext cx="1657350" cy="179085"/>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MAC message</a:t>
              </a:r>
            </a:p>
          </p:txBody>
        </p:sp>
        <p:sp>
          <p:nvSpPr>
            <p:cNvPr id="93" name="Rectangle 92"/>
            <p:cNvSpPr/>
            <p:nvPr/>
          </p:nvSpPr>
          <p:spPr bwMode="auto">
            <a:xfrm>
              <a:off x="5613027" y="4945365"/>
              <a:ext cx="530598" cy="188610"/>
            </a:xfrm>
            <a:prstGeom prst="rect">
              <a:avLst/>
            </a:prstGeom>
            <a:solidFill>
              <a:srgbClr val="FF000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sp>
          <p:nvSpPr>
            <p:cNvPr id="94" name="Rectangle 93"/>
            <p:cNvSpPr/>
            <p:nvPr/>
          </p:nvSpPr>
          <p:spPr bwMode="auto">
            <a:xfrm>
              <a:off x="6257925" y="4954890"/>
              <a:ext cx="1657350" cy="179085"/>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Rapid Scan Ack</a:t>
              </a:r>
            </a:p>
          </p:txBody>
        </p:sp>
        <p:sp>
          <p:nvSpPr>
            <p:cNvPr id="95" name="Rectangle 94"/>
            <p:cNvSpPr/>
            <p:nvPr/>
          </p:nvSpPr>
          <p:spPr bwMode="auto">
            <a:xfrm>
              <a:off x="5613027" y="5164440"/>
              <a:ext cx="530598" cy="188610"/>
            </a:xfrm>
            <a:prstGeom prst="rect">
              <a:avLst/>
            </a:prstGeom>
            <a:solidFill>
              <a:schemeClr val="accent6"/>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sp>
          <p:nvSpPr>
            <p:cNvPr id="96" name="Rectangle 95"/>
            <p:cNvSpPr/>
            <p:nvPr/>
          </p:nvSpPr>
          <p:spPr bwMode="auto">
            <a:xfrm>
              <a:off x="6257925" y="5183490"/>
              <a:ext cx="1657350" cy="179085"/>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Probe Response ACK</a:t>
              </a:r>
            </a:p>
          </p:txBody>
        </p:sp>
        <p:sp>
          <p:nvSpPr>
            <p:cNvPr id="97" name="Rectangle 96"/>
            <p:cNvSpPr/>
            <p:nvPr/>
          </p:nvSpPr>
          <p:spPr bwMode="auto">
            <a:xfrm>
              <a:off x="5609850" y="5386706"/>
              <a:ext cx="536156" cy="206850"/>
            </a:xfrm>
            <a:prstGeom prst="rect">
              <a:avLst/>
            </a:prstGeom>
            <a:gradFill>
              <a:gsLst>
                <a:gs pos="0">
                  <a:schemeClr val="bg1"/>
                </a:gs>
                <a:gs pos="13000">
                  <a:schemeClr val="tx1"/>
                </a:gs>
                <a:gs pos="28000">
                  <a:schemeClr val="bg1"/>
                </a:gs>
                <a:gs pos="42999">
                  <a:schemeClr val="tx1"/>
                </a:gs>
                <a:gs pos="58000">
                  <a:schemeClr val="bg1"/>
                </a:gs>
                <a:gs pos="72000">
                  <a:schemeClr val="tx1"/>
                </a:gs>
                <a:gs pos="87000">
                  <a:schemeClr val="bg1"/>
                </a:gs>
                <a:gs pos="100000">
                  <a:schemeClr val="tx1"/>
                </a:gs>
              </a:gsLst>
              <a:lin ang="3000000" scaled="0"/>
            </a:grad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1100" dirty="0" smtClean="0">
                <a:latin typeface="Neo Sans Intel" pitchFamily="34" charset="0"/>
                <a:cs typeface="Arial" pitchFamily="34" charset="0"/>
              </a:endParaRPr>
            </a:p>
          </p:txBody>
        </p:sp>
        <p:sp>
          <p:nvSpPr>
            <p:cNvPr id="98" name="Rectangle 97"/>
            <p:cNvSpPr/>
            <p:nvPr/>
          </p:nvSpPr>
          <p:spPr bwMode="auto">
            <a:xfrm>
              <a:off x="6124575" y="5410521"/>
              <a:ext cx="1657350" cy="179085"/>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     Time uncertainty &lt;  </a:t>
              </a:r>
              <a:r>
                <a:rPr lang="en-US" sz="1050" dirty="0" err="1" smtClean="0">
                  <a:latin typeface="Neo Sans Intel" pitchFamily="34" charset="0"/>
                  <a:cs typeface="Arial" pitchFamily="34" charset="0"/>
                </a:rPr>
                <a:t>Min_Probe_Response_Time</a:t>
              </a:r>
              <a:endParaRPr lang="en-US" sz="1050" dirty="0" smtClean="0">
                <a:latin typeface="Neo Sans Intel" pitchFamily="34" charset="0"/>
                <a:cs typeface="Arial" pitchFamily="34" charset="0"/>
              </a:endParaRPr>
            </a:p>
          </p:txBody>
        </p:sp>
        <p:sp>
          <p:nvSpPr>
            <p:cNvPr id="99" name="Rectangle 98"/>
            <p:cNvSpPr/>
            <p:nvPr/>
          </p:nvSpPr>
          <p:spPr bwMode="auto">
            <a:xfrm>
              <a:off x="6257925" y="5570222"/>
              <a:ext cx="1657350" cy="196994"/>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G1 == SIFS</a:t>
              </a:r>
            </a:p>
          </p:txBody>
        </p:sp>
        <p:sp>
          <p:nvSpPr>
            <p:cNvPr id="100" name="Rectangle 99"/>
            <p:cNvSpPr/>
            <p:nvPr/>
          </p:nvSpPr>
          <p:spPr bwMode="auto">
            <a:xfrm>
              <a:off x="6267450" y="5779772"/>
              <a:ext cx="1657350" cy="196994"/>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G3 == DIFS</a:t>
              </a:r>
            </a:p>
          </p:txBody>
        </p:sp>
      </p:grpSp>
      <p:sp>
        <p:nvSpPr>
          <p:cNvPr id="41" name="Rectangle 40"/>
          <p:cNvSpPr/>
          <p:nvPr/>
        </p:nvSpPr>
        <p:spPr bwMode="auto">
          <a:xfrm>
            <a:off x="7258419" y="2496780"/>
            <a:ext cx="127579" cy="345643"/>
          </a:xfrm>
          <a:prstGeom prst="rect">
            <a:avLst/>
          </a:prstGeom>
          <a:solidFill>
            <a:schemeClr val="accent6"/>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dirty="0" smtClean="0">
              <a:latin typeface="Neo Sans Intel" pitchFamily="34" charset="0"/>
              <a:cs typeface="Arial" pitchFamily="34" charset="0"/>
            </a:endParaRPr>
          </a:p>
        </p:txBody>
      </p:sp>
      <p:grpSp>
        <p:nvGrpSpPr>
          <p:cNvPr id="14" name="Group 13"/>
          <p:cNvGrpSpPr/>
          <p:nvPr/>
        </p:nvGrpSpPr>
        <p:grpSpPr>
          <a:xfrm>
            <a:off x="4927712" y="1435926"/>
            <a:ext cx="1660853" cy="649174"/>
            <a:chOff x="4927712" y="1435926"/>
            <a:chExt cx="1660853" cy="649174"/>
          </a:xfrm>
        </p:grpSpPr>
        <p:sp>
          <p:nvSpPr>
            <p:cNvPr id="65" name="Rounded Rectangular Callout 64"/>
            <p:cNvSpPr/>
            <p:nvPr/>
          </p:nvSpPr>
          <p:spPr bwMode="auto">
            <a:xfrm>
              <a:off x="4927712" y="1437028"/>
              <a:ext cx="1656525" cy="648072"/>
            </a:xfrm>
            <a:prstGeom prst="wedgeRoundRectCallout">
              <a:avLst>
                <a:gd name="adj1" fmla="val -98997"/>
                <a:gd name="adj2" fmla="val 112930"/>
                <a:gd name="adj3" fmla="val 16667"/>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Times New Roman" pitchFamily="18" charset="0"/>
                </a:rPr>
                <a:t>Post AP coverage STA continues to perform</a:t>
              </a:r>
              <a:r>
                <a:rPr kumimoji="0" lang="en-US" sz="1050" b="0" i="0" u="none" strike="noStrike" cap="none" normalizeH="0" dirty="0" smtClean="0">
                  <a:ln>
                    <a:noFill/>
                  </a:ln>
                  <a:solidFill>
                    <a:schemeClr val="tx1"/>
                  </a:solidFill>
                  <a:effectLst/>
                  <a:latin typeface="Times New Roman" pitchFamily="18" charset="0"/>
                </a:rPr>
                <a:t> active scanning</a:t>
              </a:r>
              <a:endParaRPr kumimoji="0" lang="en-US" sz="1050" b="0" i="0" u="none" strike="noStrike" cap="none" normalizeH="0" baseline="0" dirty="0" smtClean="0">
                <a:ln>
                  <a:noFill/>
                </a:ln>
                <a:solidFill>
                  <a:schemeClr val="tx1"/>
                </a:solidFill>
                <a:effectLst/>
                <a:latin typeface="Times New Roman" pitchFamily="18" charset="0"/>
              </a:endParaRPr>
            </a:p>
          </p:txBody>
        </p:sp>
        <p:sp>
          <p:nvSpPr>
            <p:cNvPr id="101" name="Rounded Rectangular Callout 100"/>
            <p:cNvSpPr/>
            <p:nvPr/>
          </p:nvSpPr>
          <p:spPr bwMode="auto">
            <a:xfrm>
              <a:off x="4932040" y="1435926"/>
              <a:ext cx="1656525" cy="648072"/>
            </a:xfrm>
            <a:prstGeom prst="wedgeRoundRectCallout">
              <a:avLst>
                <a:gd name="adj1" fmla="val 7211"/>
                <a:gd name="adj2" fmla="val 223663"/>
                <a:gd name="adj3" fmla="val 16667"/>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Times New Roman" pitchFamily="18" charset="0"/>
                </a:rPr>
                <a:t>Post AP coverage STA continues to perform</a:t>
              </a:r>
              <a:r>
                <a:rPr kumimoji="0" lang="en-US" sz="1050" b="0" i="0" u="none" strike="noStrike" cap="none" normalizeH="0" dirty="0" smtClean="0">
                  <a:ln>
                    <a:noFill/>
                  </a:ln>
                  <a:solidFill>
                    <a:schemeClr val="tx1"/>
                  </a:solidFill>
                  <a:effectLst/>
                  <a:latin typeface="Times New Roman" pitchFamily="18" charset="0"/>
                </a:rPr>
                <a:t> active scanning</a:t>
              </a:r>
              <a:endParaRPr kumimoji="0" lang="en-US" sz="1050" b="0" i="0" u="none" strike="noStrike" cap="none" normalizeH="0" baseline="0" dirty="0" smtClean="0">
                <a:ln>
                  <a:noFill/>
                </a:ln>
                <a:solidFill>
                  <a:schemeClr val="tx1"/>
                </a:solidFill>
                <a:effectLst/>
                <a:latin typeface="Times New Roman" pitchFamily="18" charset="0"/>
              </a:endParaRPr>
            </a:p>
          </p:txBody>
        </p:sp>
        <p:sp>
          <p:nvSpPr>
            <p:cNvPr id="102" name="Rounded Rectangular Callout 101"/>
            <p:cNvSpPr/>
            <p:nvPr/>
          </p:nvSpPr>
          <p:spPr bwMode="auto">
            <a:xfrm>
              <a:off x="4932040" y="1435926"/>
              <a:ext cx="1656525" cy="648072"/>
            </a:xfrm>
            <a:prstGeom prst="wedgeRoundRectCallout">
              <a:avLst>
                <a:gd name="adj1" fmla="val 42147"/>
                <a:gd name="adj2" fmla="val 220091"/>
                <a:gd name="adj3" fmla="val 16667"/>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Times New Roman" pitchFamily="18" charset="0"/>
                </a:rPr>
                <a:t>Post AP coverage STA continues to perform</a:t>
              </a:r>
              <a:r>
                <a:rPr kumimoji="0" lang="en-US" sz="1050" b="0" i="0" u="none" strike="noStrike" cap="none" normalizeH="0" dirty="0" smtClean="0">
                  <a:ln>
                    <a:noFill/>
                  </a:ln>
                  <a:solidFill>
                    <a:schemeClr val="tx1"/>
                  </a:solidFill>
                  <a:effectLst/>
                  <a:latin typeface="Times New Roman" pitchFamily="18" charset="0"/>
                </a:rPr>
                <a:t> active scanning</a:t>
              </a:r>
              <a:endParaRPr kumimoji="0" lang="en-US" sz="1050" b="0" i="0" u="none" strike="noStrike" cap="none" normalizeH="0" baseline="0" dirty="0" smtClean="0">
                <a:ln>
                  <a:noFill/>
                </a:ln>
                <a:solidFill>
                  <a:schemeClr val="tx1"/>
                </a:solidFill>
                <a:effectLst/>
                <a:latin typeface="Times New Roman" pitchFamily="18" charset="0"/>
              </a:endParaRPr>
            </a:p>
          </p:txBody>
        </p:sp>
      </p:grpSp>
      <p:sp>
        <p:nvSpPr>
          <p:cNvPr id="12" name="Rounded Rectangle 11"/>
          <p:cNvSpPr/>
          <p:nvPr/>
        </p:nvSpPr>
        <p:spPr bwMode="auto">
          <a:xfrm>
            <a:off x="1403649" y="2020292"/>
            <a:ext cx="1728192" cy="3157063"/>
          </a:xfrm>
          <a:prstGeom prst="roundRect">
            <a:avLst/>
          </a:prstGeom>
          <a:noFill/>
          <a:ln w="19050" cap="flat" cmpd="sng" algn="ctr">
            <a:solidFill>
              <a:srgbClr val="FF0000"/>
            </a:solidFill>
            <a:prstDash val="dash"/>
            <a:round/>
            <a:headEnd type="none" w="sm" len="sm"/>
            <a:tailEnd type="none" w="sm" len="sm"/>
          </a:ln>
          <a:effectLst/>
          <a:extLst/>
        </p:spPr>
        <p:txBody>
          <a:bodyPr vert="horz" wrap="square" lIns="0" tIns="45720" rIns="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b="1" dirty="0" smtClean="0"/>
              <a:t>AP coverage discovery </a:t>
            </a:r>
            <a:endParaRPr kumimoji="0" lang="en-US" sz="1200" b="1" i="0" u="none" strike="noStrike" cap="none" normalizeH="0" baseline="0" dirty="0" smtClean="0">
              <a:ln>
                <a:noFill/>
              </a:ln>
              <a:solidFill>
                <a:schemeClr val="tx1"/>
              </a:solidFill>
              <a:effectLst/>
            </a:endParaRPr>
          </a:p>
        </p:txBody>
      </p:sp>
      <p:sp>
        <p:nvSpPr>
          <p:cNvPr id="104" name="Rounded Rectangle 103"/>
          <p:cNvSpPr/>
          <p:nvPr/>
        </p:nvSpPr>
        <p:spPr bwMode="auto">
          <a:xfrm>
            <a:off x="3354045" y="2020293"/>
            <a:ext cx="4398142" cy="3157062"/>
          </a:xfrm>
          <a:prstGeom prst="roundRect">
            <a:avLst/>
          </a:prstGeom>
          <a:noFill/>
          <a:ln w="19050" cap="flat" cmpd="sng" algn="ctr">
            <a:solidFill>
              <a:srgbClr val="FF0000"/>
            </a:solidFill>
            <a:prstDash val="dash"/>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Existing Active Scan procedure – AP identity discovery</a:t>
            </a:r>
          </a:p>
        </p:txBody>
      </p:sp>
      <p:sp>
        <p:nvSpPr>
          <p:cNvPr id="15" name="TextBox 14"/>
          <p:cNvSpPr txBox="1"/>
          <p:nvPr/>
        </p:nvSpPr>
        <p:spPr>
          <a:xfrm>
            <a:off x="1880208" y="4952201"/>
            <a:ext cx="963600" cy="276999"/>
          </a:xfrm>
          <a:prstGeom prst="rect">
            <a:avLst/>
          </a:prstGeom>
          <a:noFill/>
        </p:spPr>
        <p:txBody>
          <a:bodyPr wrap="square" rtlCol="0">
            <a:spAutoFit/>
          </a:bodyPr>
          <a:lstStyle/>
          <a:p>
            <a:r>
              <a:rPr lang="en-US" b="1" dirty="0" smtClean="0"/>
              <a:t>~230usec</a:t>
            </a:r>
            <a:endParaRPr lang="en-US" b="1" dirty="0"/>
          </a:p>
        </p:txBody>
      </p:sp>
      <p:sp>
        <p:nvSpPr>
          <p:cNvPr id="105" name="TextBox 104"/>
          <p:cNvSpPr txBox="1"/>
          <p:nvPr/>
        </p:nvSpPr>
        <p:spPr>
          <a:xfrm>
            <a:off x="4904544" y="4952201"/>
            <a:ext cx="963600" cy="276999"/>
          </a:xfrm>
          <a:prstGeom prst="rect">
            <a:avLst/>
          </a:prstGeom>
          <a:noFill/>
        </p:spPr>
        <p:txBody>
          <a:bodyPr wrap="square" rtlCol="0">
            <a:spAutoFit/>
          </a:bodyPr>
          <a:lstStyle/>
          <a:p>
            <a:r>
              <a:rPr lang="en-US" b="1" dirty="0" smtClean="0"/>
              <a:t>~5-10msec</a:t>
            </a:r>
            <a:endParaRPr lang="en-US" b="1" dirty="0"/>
          </a:p>
        </p:txBody>
      </p:sp>
    </p:spTree>
    <p:extLst>
      <p:ext uri="{BB962C8B-B14F-4D97-AF65-F5344CB8AC3E}">
        <p14:creationId xmlns:p14="http://schemas.microsoft.com/office/powerpoint/2010/main" val="3285509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6" presetClass="entr" presetSubtype="21" fill="hold" nodeType="click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barn(inVertical)">
                                      <p:cBhvr>
                                        <p:cTn id="11" dur="500"/>
                                        <p:tgtEl>
                                          <p:spTgt spid="10"/>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14"/>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xit" presetSubtype="0" fill="hold" grpId="1" nodeType="clickEffect">
                                  <p:stCondLst>
                                    <p:cond delay="0"/>
                                  </p:stCondLst>
                                  <p:childTnLst>
                                    <p:set>
                                      <p:cBhvr>
                                        <p:cTn id="19" dur="1" fill="hold">
                                          <p:stCondLst>
                                            <p:cond delay="0"/>
                                          </p:stCondLst>
                                        </p:cTn>
                                        <p:tgtEl>
                                          <p:spTgt spid="50"/>
                                        </p:tgtEl>
                                        <p:attrNameLst>
                                          <p:attrName>style.visibility</p:attrName>
                                        </p:attrNameLst>
                                      </p:cBhvr>
                                      <p:to>
                                        <p:strVal val="hidden"/>
                                      </p:to>
                                    </p:set>
                                  </p:childTnLst>
                                </p:cTn>
                              </p:par>
                              <p:par>
                                <p:cTn id="20" presetID="1" presetClass="exit" presetSubtype="0" fill="hold" nodeType="withEffect">
                                  <p:stCondLst>
                                    <p:cond delay="0"/>
                                  </p:stCondLst>
                                  <p:childTnLst>
                                    <p:set>
                                      <p:cBhvr>
                                        <p:cTn id="21" dur="1" fill="hold">
                                          <p:stCondLst>
                                            <p:cond delay="0"/>
                                          </p:stCondLst>
                                        </p:cTn>
                                        <p:tgtEl>
                                          <p:spTgt spid="10"/>
                                        </p:tgtEl>
                                        <p:attrNameLst>
                                          <p:attrName>style.visibility</p:attrName>
                                        </p:attrNameLst>
                                      </p:cBhvr>
                                      <p:to>
                                        <p:strVal val="hidden"/>
                                      </p:to>
                                    </p:set>
                                  </p:childTnLst>
                                </p:cTn>
                              </p:par>
                              <p:par>
                                <p:cTn id="22" presetID="1" presetClass="exit" presetSubtype="0" fill="hold" nodeType="withEffect">
                                  <p:stCondLst>
                                    <p:cond delay="0"/>
                                  </p:stCondLst>
                                  <p:childTnLst>
                                    <p:set>
                                      <p:cBhvr>
                                        <p:cTn id="23" dur="1" fill="hold">
                                          <p:stCondLst>
                                            <p:cond delay="0"/>
                                          </p:stCondLst>
                                        </p:cTn>
                                        <p:tgtEl>
                                          <p:spTgt spid="14"/>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fade">
                                      <p:cBhvr>
                                        <p:cTn id="28" dur="500"/>
                                        <p:tgtEl>
                                          <p:spTgt spid="12"/>
                                        </p:tgtEl>
                                      </p:cBhvr>
                                    </p:animEffec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0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animBg="1"/>
      <p:bldP spid="50" grpId="1" animBg="1"/>
      <p:bldP spid="12" grpId="0" animBg="1"/>
      <p:bldP spid="10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Rounded Rectangular Callout 105"/>
          <p:cNvSpPr/>
          <p:nvPr/>
        </p:nvSpPr>
        <p:spPr bwMode="auto">
          <a:xfrm>
            <a:off x="3563888" y="1412776"/>
            <a:ext cx="2121690" cy="538640"/>
          </a:xfrm>
          <a:prstGeom prst="wedgeRoundRectCallout">
            <a:avLst>
              <a:gd name="adj1" fmla="val -122133"/>
              <a:gd name="adj2" fmla="val 151922"/>
              <a:gd name="adj3" fmla="val 16667"/>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Times New Roman" pitchFamily="18" charset="0"/>
              </a:rPr>
              <a:t>No response identified STA goes to next channel within </a:t>
            </a:r>
            <a:r>
              <a:rPr kumimoji="0" lang="en-US" sz="1050" b="0" i="0" u="sng" strike="noStrike" cap="none" normalizeH="0" baseline="0" dirty="0" smtClean="0">
                <a:ln>
                  <a:noFill/>
                </a:ln>
                <a:solidFill>
                  <a:schemeClr val="tx1"/>
                </a:solidFill>
                <a:effectLst/>
                <a:latin typeface="Times New Roman" pitchFamily="18" charset="0"/>
              </a:rPr>
              <a:t>~80usec</a:t>
            </a:r>
          </a:p>
        </p:txBody>
      </p:sp>
      <p:sp>
        <p:nvSpPr>
          <p:cNvPr id="2" name="Title 1"/>
          <p:cNvSpPr>
            <a:spLocks noGrp="1"/>
          </p:cNvSpPr>
          <p:nvPr>
            <p:ph type="title"/>
          </p:nvPr>
        </p:nvSpPr>
        <p:spPr>
          <a:xfrm>
            <a:off x="685800" y="685800"/>
            <a:ext cx="8278688" cy="582960"/>
          </a:xfrm>
        </p:spPr>
        <p:txBody>
          <a:bodyPr/>
          <a:lstStyle/>
          <a:p>
            <a:r>
              <a:rPr lang="en-US" dirty="0" smtClean="0"/>
              <a:t>Suggested Improvement – </a:t>
            </a:r>
            <a:r>
              <a:rPr lang="en-US" sz="2000" dirty="0" smtClean="0"/>
              <a:t>in case of no AP</a:t>
            </a:r>
            <a:endParaRPr lang="en-US" dirty="0"/>
          </a:p>
        </p:txBody>
      </p:sp>
      <p:sp>
        <p:nvSpPr>
          <p:cNvPr id="4" name="Date Placeholder 3"/>
          <p:cNvSpPr>
            <a:spLocks noGrp="1"/>
          </p:cNvSpPr>
          <p:nvPr>
            <p:ph type="dt" sz="half" idx="10"/>
          </p:nvPr>
        </p:nvSpPr>
        <p:spPr>
          <a:xfrm>
            <a:off x="696913" y="332601"/>
            <a:ext cx="1077283" cy="276999"/>
          </a:xfrm>
        </p:spPr>
        <p:txBody>
          <a:bodyPr/>
          <a:lstStyle/>
          <a:p>
            <a:r>
              <a:rPr lang="en-US" dirty="0" smtClean="0"/>
              <a:t>Nov.   2012</a:t>
            </a:r>
            <a:endParaRPr lang="en-US" dirty="0"/>
          </a:p>
        </p:txBody>
      </p:sp>
      <p:sp>
        <p:nvSpPr>
          <p:cNvPr id="6" name="Slide Number Placeholder 5"/>
          <p:cNvSpPr>
            <a:spLocks noGrp="1"/>
          </p:cNvSpPr>
          <p:nvPr>
            <p:ph type="sldNum" sz="quarter" idx="12"/>
          </p:nvPr>
        </p:nvSpPr>
        <p:spPr>
          <a:xfrm>
            <a:off x="4393695" y="6475413"/>
            <a:ext cx="432811" cy="184666"/>
          </a:xfrm>
        </p:spPr>
        <p:txBody>
          <a:bodyPr/>
          <a:lstStyle/>
          <a:p>
            <a:r>
              <a:rPr lang="en-US" smtClean="0"/>
              <a:t>Slide </a:t>
            </a:r>
            <a:fld id="{EDE002D1-28E4-4BD7-9C1F-AB6CE69A2774}" type="slidenum">
              <a:rPr lang="en-US" smtClean="0"/>
              <a:pPr/>
              <a:t>16</a:t>
            </a:fld>
            <a:endParaRPr lang="en-US"/>
          </a:p>
        </p:txBody>
      </p:sp>
      <p:sp>
        <p:nvSpPr>
          <p:cNvPr id="42" name="Rectangle 41"/>
          <p:cNvSpPr/>
          <p:nvPr/>
        </p:nvSpPr>
        <p:spPr bwMode="auto">
          <a:xfrm>
            <a:off x="1668032" y="2497149"/>
            <a:ext cx="726141" cy="345274"/>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1100" dirty="0" smtClean="0">
                <a:latin typeface="Neo Sans Intel" pitchFamily="34" charset="0"/>
                <a:cs typeface="Arial" pitchFamily="34" charset="0"/>
              </a:rPr>
              <a:t>Rapid Scan</a:t>
            </a:r>
          </a:p>
          <a:p>
            <a:pPr algn="ctr" eaLnBrk="0" hangingPunct="0"/>
            <a:r>
              <a:rPr lang="en-US" sz="1100" dirty="0" smtClean="0">
                <a:latin typeface="Neo Sans Intel" pitchFamily="34" charset="0"/>
                <a:cs typeface="Arial" pitchFamily="34" charset="0"/>
              </a:rPr>
              <a:t>Request</a:t>
            </a:r>
          </a:p>
        </p:txBody>
      </p:sp>
      <p:grpSp>
        <p:nvGrpSpPr>
          <p:cNvPr id="45" name="Group 44"/>
          <p:cNvGrpSpPr/>
          <p:nvPr/>
        </p:nvGrpSpPr>
        <p:grpSpPr>
          <a:xfrm>
            <a:off x="2403755" y="2814331"/>
            <a:ext cx="324054" cy="614669"/>
            <a:chOff x="2429996" y="2200275"/>
            <a:chExt cx="360060" cy="1981200"/>
          </a:xfrm>
        </p:grpSpPr>
        <p:cxnSp>
          <p:nvCxnSpPr>
            <p:cNvPr id="91" name="Straight Connector 90"/>
            <p:cNvCxnSpPr/>
            <p:nvPr/>
          </p:nvCxnSpPr>
          <p:spPr>
            <a:xfrm rot="5400000">
              <a:off x="143939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92" name="Straight Connector 91"/>
            <p:cNvCxnSpPr/>
            <p:nvPr/>
          </p:nvCxnSpPr>
          <p:spPr>
            <a:xfrm rot="5400000">
              <a:off x="179945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sp>
        <p:nvSpPr>
          <p:cNvPr id="46" name="TextBox 45"/>
          <p:cNvSpPr txBox="1"/>
          <p:nvPr/>
        </p:nvSpPr>
        <p:spPr>
          <a:xfrm>
            <a:off x="8313992" y="2861748"/>
            <a:ext cx="290456" cy="228524"/>
          </a:xfrm>
          <a:prstGeom prst="rect">
            <a:avLst/>
          </a:prstGeom>
          <a:noFill/>
          <a:ln>
            <a:noFill/>
          </a:ln>
        </p:spPr>
        <p:txBody>
          <a:bodyPr wrap="square" rtlCol="0">
            <a:spAutoFit/>
          </a:bodyPr>
          <a:lstStyle/>
          <a:p>
            <a:r>
              <a:rPr lang="en-US" sz="1050" b="1" dirty="0" smtClean="0"/>
              <a:t>T</a:t>
            </a:r>
            <a:endParaRPr lang="en-US" sz="1050" b="1" dirty="0"/>
          </a:p>
        </p:txBody>
      </p:sp>
      <p:cxnSp>
        <p:nvCxnSpPr>
          <p:cNvPr id="89" name="Straight Connector 88"/>
          <p:cNvCxnSpPr/>
          <p:nvPr/>
        </p:nvCxnSpPr>
        <p:spPr bwMode="auto">
          <a:xfrm flipV="1">
            <a:off x="1226425" y="2814331"/>
            <a:ext cx="7313040" cy="18474"/>
          </a:xfrm>
          <a:prstGeom prst="line">
            <a:avLst/>
          </a:prstGeom>
          <a:solidFill>
            <a:schemeClr val="bg1"/>
          </a:solidFill>
          <a:ln w="38100" cap="flat" cmpd="sng" algn="ctr">
            <a:solidFill>
              <a:schemeClr val="tx1"/>
            </a:solidFill>
            <a:prstDash val="solid"/>
            <a:round/>
            <a:headEnd type="none" w="sm" len="sm"/>
            <a:tailEnd type="stealth" w="lg" len="lg"/>
          </a:ln>
          <a:effectLst/>
        </p:spPr>
      </p:cxnSp>
      <p:sp>
        <p:nvSpPr>
          <p:cNvPr id="90" name="Rectangle 89"/>
          <p:cNvSpPr/>
          <p:nvPr/>
        </p:nvSpPr>
        <p:spPr bwMode="auto">
          <a:xfrm>
            <a:off x="328200" y="2584575"/>
            <a:ext cx="1187653" cy="358344"/>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STA performing </a:t>
            </a:r>
          </a:p>
          <a:p>
            <a:pPr eaLnBrk="0" hangingPunct="0"/>
            <a:r>
              <a:rPr lang="en-US" sz="1050" dirty="0" smtClean="0">
                <a:latin typeface="Neo Sans Intel" pitchFamily="34" charset="0"/>
                <a:cs typeface="Arial" pitchFamily="34" charset="0"/>
              </a:rPr>
              <a:t>Rapid Scan</a:t>
            </a:r>
          </a:p>
        </p:txBody>
      </p:sp>
      <p:grpSp>
        <p:nvGrpSpPr>
          <p:cNvPr id="56" name="Group 55"/>
          <p:cNvGrpSpPr/>
          <p:nvPr/>
        </p:nvGrpSpPr>
        <p:grpSpPr>
          <a:xfrm>
            <a:off x="2139883" y="3140968"/>
            <a:ext cx="846963" cy="228524"/>
            <a:chOff x="2136805" y="4119860"/>
            <a:chExt cx="941070" cy="253916"/>
          </a:xfrm>
        </p:grpSpPr>
        <p:cxnSp>
          <p:nvCxnSpPr>
            <p:cNvPr id="82" name="Straight Arrow Connector 81"/>
            <p:cNvCxnSpPr/>
            <p:nvPr/>
          </p:nvCxnSpPr>
          <p:spPr bwMode="auto">
            <a:xfrm flipV="1">
              <a:off x="2803555" y="4238546"/>
              <a:ext cx="27432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83" name="Straight Arrow Connector 82"/>
            <p:cNvCxnSpPr/>
            <p:nvPr/>
          </p:nvCxnSpPr>
          <p:spPr bwMode="auto">
            <a:xfrm flipH="1" flipV="1">
              <a:off x="2136805" y="4238546"/>
              <a:ext cx="27432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84" name="TextBox 83"/>
            <p:cNvSpPr txBox="1"/>
            <p:nvPr/>
          </p:nvSpPr>
          <p:spPr>
            <a:xfrm>
              <a:off x="2420471" y="4119860"/>
              <a:ext cx="417979" cy="253916"/>
            </a:xfrm>
            <a:prstGeom prst="rect">
              <a:avLst/>
            </a:prstGeom>
            <a:noFill/>
            <a:ln>
              <a:noFill/>
            </a:ln>
          </p:spPr>
          <p:txBody>
            <a:bodyPr wrap="square" rtlCol="0">
              <a:spAutoFit/>
            </a:bodyPr>
            <a:lstStyle/>
            <a:p>
              <a:r>
                <a:rPr lang="en-US" sz="1050" b="1" dirty="0" smtClean="0"/>
                <a:t>G1</a:t>
              </a:r>
              <a:endParaRPr lang="en-US" sz="1050" b="1" dirty="0"/>
            </a:p>
          </p:txBody>
        </p:sp>
      </p:grpSp>
      <p:grpSp>
        <p:nvGrpSpPr>
          <p:cNvPr id="7" name="Group 6"/>
          <p:cNvGrpSpPr/>
          <p:nvPr/>
        </p:nvGrpSpPr>
        <p:grpSpPr>
          <a:xfrm>
            <a:off x="6948264" y="5517232"/>
            <a:ext cx="2314950" cy="980698"/>
            <a:chOff x="5609850" y="5166702"/>
            <a:chExt cx="2314950" cy="980698"/>
          </a:xfrm>
        </p:grpSpPr>
        <p:sp>
          <p:nvSpPr>
            <p:cNvPr id="66" name="Rectangle 65"/>
            <p:cNvSpPr/>
            <p:nvPr/>
          </p:nvSpPr>
          <p:spPr bwMode="auto">
            <a:xfrm>
              <a:off x="5613027" y="5166702"/>
              <a:ext cx="530598" cy="188610"/>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sp>
          <p:nvSpPr>
            <p:cNvPr id="67" name="Rectangle 66"/>
            <p:cNvSpPr/>
            <p:nvPr/>
          </p:nvSpPr>
          <p:spPr bwMode="auto">
            <a:xfrm>
              <a:off x="6248400" y="5166702"/>
              <a:ext cx="1657350" cy="179085"/>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MAC message</a:t>
              </a:r>
            </a:p>
          </p:txBody>
        </p:sp>
        <p:sp>
          <p:nvSpPr>
            <p:cNvPr id="97" name="Rectangle 96"/>
            <p:cNvSpPr/>
            <p:nvPr/>
          </p:nvSpPr>
          <p:spPr bwMode="auto">
            <a:xfrm>
              <a:off x="5609850" y="5386706"/>
              <a:ext cx="536156" cy="206850"/>
            </a:xfrm>
            <a:prstGeom prst="rect">
              <a:avLst/>
            </a:prstGeom>
            <a:gradFill>
              <a:gsLst>
                <a:gs pos="0">
                  <a:schemeClr val="bg1"/>
                </a:gs>
                <a:gs pos="13000">
                  <a:schemeClr val="tx1"/>
                </a:gs>
                <a:gs pos="28000">
                  <a:schemeClr val="bg1"/>
                </a:gs>
                <a:gs pos="42999">
                  <a:schemeClr val="tx1"/>
                </a:gs>
                <a:gs pos="58000">
                  <a:schemeClr val="bg1"/>
                </a:gs>
                <a:gs pos="72000">
                  <a:schemeClr val="tx1"/>
                </a:gs>
                <a:gs pos="87000">
                  <a:schemeClr val="bg1"/>
                </a:gs>
                <a:gs pos="100000">
                  <a:schemeClr val="tx1"/>
                </a:gs>
              </a:gsLst>
              <a:lin ang="3000000" scaled="0"/>
            </a:grad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1100" dirty="0" smtClean="0">
                <a:latin typeface="Neo Sans Intel" pitchFamily="34" charset="0"/>
                <a:cs typeface="Arial" pitchFamily="34" charset="0"/>
              </a:endParaRPr>
            </a:p>
          </p:txBody>
        </p:sp>
        <p:sp>
          <p:nvSpPr>
            <p:cNvPr id="98" name="Rectangle 97"/>
            <p:cNvSpPr/>
            <p:nvPr/>
          </p:nvSpPr>
          <p:spPr bwMode="auto">
            <a:xfrm>
              <a:off x="6124575" y="5464259"/>
              <a:ext cx="1657350" cy="179085"/>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     Time uncertainty &lt; </a:t>
              </a:r>
            </a:p>
            <a:p>
              <a:pPr eaLnBrk="0" hangingPunct="0"/>
              <a:r>
                <a:rPr lang="en-US" sz="1050" dirty="0" smtClean="0">
                  <a:latin typeface="Neo Sans Intel" pitchFamily="34" charset="0"/>
                  <a:cs typeface="Arial" pitchFamily="34" charset="0"/>
                </a:rPr>
                <a:t> </a:t>
              </a:r>
              <a:r>
                <a:rPr lang="en-US" sz="1050" dirty="0" err="1" smtClean="0">
                  <a:latin typeface="Neo Sans Intel" pitchFamily="34" charset="0"/>
                  <a:cs typeface="Arial" pitchFamily="34" charset="0"/>
                </a:rPr>
                <a:t>Min_Probe_Response_Time</a:t>
              </a:r>
              <a:endParaRPr lang="en-US" sz="1050" dirty="0" smtClean="0">
                <a:latin typeface="Neo Sans Intel" pitchFamily="34" charset="0"/>
                <a:cs typeface="Arial" pitchFamily="34" charset="0"/>
              </a:endParaRPr>
            </a:p>
          </p:txBody>
        </p:sp>
        <p:sp>
          <p:nvSpPr>
            <p:cNvPr id="99" name="Rectangle 98"/>
            <p:cNvSpPr/>
            <p:nvPr/>
          </p:nvSpPr>
          <p:spPr bwMode="auto">
            <a:xfrm>
              <a:off x="6257925" y="5740856"/>
              <a:ext cx="1657350" cy="196994"/>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G1 == SIFS</a:t>
              </a:r>
            </a:p>
          </p:txBody>
        </p:sp>
        <p:sp>
          <p:nvSpPr>
            <p:cNvPr id="100" name="Rectangle 99"/>
            <p:cNvSpPr/>
            <p:nvPr/>
          </p:nvSpPr>
          <p:spPr bwMode="auto">
            <a:xfrm>
              <a:off x="6267450" y="5950406"/>
              <a:ext cx="1657350" cy="196994"/>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G3 == DIFS</a:t>
              </a:r>
            </a:p>
          </p:txBody>
        </p:sp>
      </p:grpSp>
      <p:sp>
        <p:nvSpPr>
          <p:cNvPr id="12" name="Rounded Rectangle 11"/>
          <p:cNvSpPr/>
          <p:nvPr/>
        </p:nvSpPr>
        <p:spPr bwMode="auto">
          <a:xfrm>
            <a:off x="1403649" y="2020292"/>
            <a:ext cx="1728192" cy="1667235"/>
          </a:xfrm>
          <a:prstGeom prst="roundRect">
            <a:avLst/>
          </a:prstGeom>
          <a:noFill/>
          <a:ln w="19050" cap="flat" cmpd="sng" algn="ctr">
            <a:solidFill>
              <a:srgbClr val="FF0000"/>
            </a:solidFill>
            <a:prstDash val="dash"/>
            <a:round/>
            <a:headEnd type="none" w="sm" len="sm"/>
            <a:tailEnd type="none" w="sm" len="sm"/>
          </a:ln>
          <a:effectLst/>
          <a:extLst/>
        </p:spPr>
        <p:txBody>
          <a:bodyPr vert="horz" wrap="square" lIns="0" tIns="45720" rIns="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dirty="0" smtClean="0">
              <a:ln>
                <a:noFill/>
              </a:ln>
              <a:solidFill>
                <a:schemeClr val="tx1"/>
              </a:solidFill>
              <a:effectLst/>
            </a:endParaRPr>
          </a:p>
        </p:txBody>
      </p:sp>
      <p:sp>
        <p:nvSpPr>
          <p:cNvPr id="15" name="TextBox 14"/>
          <p:cNvSpPr txBox="1"/>
          <p:nvPr/>
        </p:nvSpPr>
        <p:spPr>
          <a:xfrm>
            <a:off x="1952216" y="2020292"/>
            <a:ext cx="963600" cy="276999"/>
          </a:xfrm>
          <a:prstGeom prst="rect">
            <a:avLst/>
          </a:prstGeom>
          <a:noFill/>
        </p:spPr>
        <p:txBody>
          <a:bodyPr wrap="square" rtlCol="0">
            <a:spAutoFit/>
          </a:bodyPr>
          <a:lstStyle/>
          <a:p>
            <a:r>
              <a:rPr lang="en-US" b="1" dirty="0" smtClean="0"/>
              <a:t>~230usec</a:t>
            </a:r>
            <a:endParaRPr lang="en-US" b="1" dirty="0"/>
          </a:p>
        </p:txBody>
      </p:sp>
      <p:sp>
        <p:nvSpPr>
          <p:cNvPr id="113" name="Rectangle 112"/>
          <p:cNvSpPr/>
          <p:nvPr/>
        </p:nvSpPr>
        <p:spPr bwMode="auto">
          <a:xfrm>
            <a:off x="1668032" y="4105898"/>
            <a:ext cx="1783294" cy="318458"/>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1100" dirty="0" smtClean="0">
                <a:latin typeface="Neo Sans Intel" pitchFamily="34" charset="0"/>
                <a:cs typeface="Arial" pitchFamily="34" charset="0"/>
              </a:rPr>
              <a:t>Probe Req</a:t>
            </a:r>
          </a:p>
        </p:txBody>
      </p:sp>
      <p:cxnSp>
        <p:nvCxnSpPr>
          <p:cNvPr id="147" name="Straight Connector 146"/>
          <p:cNvCxnSpPr/>
          <p:nvPr/>
        </p:nvCxnSpPr>
        <p:spPr>
          <a:xfrm>
            <a:off x="3453164" y="4398446"/>
            <a:ext cx="1022" cy="97477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148" name="Straight Connector 147"/>
          <p:cNvCxnSpPr/>
          <p:nvPr/>
        </p:nvCxnSpPr>
        <p:spPr>
          <a:xfrm>
            <a:off x="3798635" y="4398446"/>
            <a:ext cx="0" cy="487385"/>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nvGrpSpPr>
          <p:cNvPr id="116" name="Group 115"/>
          <p:cNvGrpSpPr/>
          <p:nvPr/>
        </p:nvGrpSpPr>
        <p:grpSpPr>
          <a:xfrm>
            <a:off x="179512" y="4186534"/>
            <a:ext cx="8359953" cy="330513"/>
            <a:chOff x="123825" y="1944990"/>
            <a:chExt cx="7623810" cy="398160"/>
          </a:xfrm>
        </p:grpSpPr>
        <p:cxnSp>
          <p:nvCxnSpPr>
            <p:cNvPr id="145" name="Straight Connector 144"/>
            <p:cNvCxnSpPr/>
            <p:nvPr/>
          </p:nvCxnSpPr>
          <p:spPr bwMode="auto">
            <a:xfrm>
              <a:off x="981075" y="2220801"/>
              <a:ext cx="6766560" cy="0"/>
            </a:xfrm>
            <a:prstGeom prst="line">
              <a:avLst/>
            </a:prstGeom>
            <a:solidFill>
              <a:schemeClr val="bg1"/>
            </a:solidFill>
            <a:ln w="38100" cap="flat" cmpd="sng" algn="ctr">
              <a:solidFill>
                <a:schemeClr val="tx1"/>
              </a:solidFill>
              <a:prstDash val="solid"/>
              <a:round/>
              <a:headEnd type="none" w="sm" len="sm"/>
              <a:tailEnd type="stealth" w="lg" len="lg"/>
            </a:ln>
            <a:effectLst/>
          </p:spPr>
        </p:cxnSp>
        <p:sp>
          <p:nvSpPr>
            <p:cNvPr id="146" name="Rectangle 145"/>
            <p:cNvSpPr/>
            <p:nvPr/>
          </p:nvSpPr>
          <p:spPr bwMode="auto">
            <a:xfrm>
              <a:off x="123825" y="1944990"/>
              <a:ext cx="1133475" cy="398160"/>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STA performing </a:t>
              </a:r>
            </a:p>
            <a:p>
              <a:pPr eaLnBrk="0" hangingPunct="0"/>
              <a:r>
                <a:rPr lang="en-US" sz="1050" dirty="0" smtClean="0">
                  <a:latin typeface="Neo Sans Intel" pitchFamily="34" charset="0"/>
                  <a:cs typeface="Arial" pitchFamily="34" charset="0"/>
                </a:rPr>
                <a:t>Active Scan</a:t>
              </a:r>
            </a:p>
          </p:txBody>
        </p:sp>
      </p:grpSp>
      <p:cxnSp>
        <p:nvCxnSpPr>
          <p:cNvPr id="119" name="Straight Arrow Connector 118"/>
          <p:cNvCxnSpPr/>
          <p:nvPr/>
        </p:nvCxnSpPr>
        <p:spPr bwMode="auto">
          <a:xfrm flipV="1">
            <a:off x="3779876" y="4676855"/>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120" name="Straight Arrow Connector 119"/>
          <p:cNvCxnSpPr/>
          <p:nvPr/>
        </p:nvCxnSpPr>
        <p:spPr bwMode="auto">
          <a:xfrm flipH="1" flipV="1">
            <a:off x="3275856" y="4676855"/>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121" name="TextBox 120"/>
          <p:cNvSpPr txBox="1"/>
          <p:nvPr/>
        </p:nvSpPr>
        <p:spPr>
          <a:xfrm>
            <a:off x="3444025" y="4578334"/>
            <a:ext cx="401044" cy="210776"/>
          </a:xfrm>
          <a:prstGeom prst="rect">
            <a:avLst/>
          </a:prstGeom>
          <a:noFill/>
          <a:ln>
            <a:noFill/>
          </a:ln>
        </p:spPr>
        <p:txBody>
          <a:bodyPr wrap="square" rtlCol="0">
            <a:spAutoFit/>
          </a:bodyPr>
          <a:lstStyle/>
          <a:p>
            <a:r>
              <a:rPr lang="en-US" sz="1050" b="1" dirty="0" smtClean="0"/>
              <a:t>G3</a:t>
            </a:r>
            <a:endParaRPr lang="en-US" sz="1050" b="1" dirty="0"/>
          </a:p>
        </p:txBody>
      </p:sp>
      <p:sp>
        <p:nvSpPr>
          <p:cNvPr id="125" name="Rectangle 124"/>
          <p:cNvSpPr/>
          <p:nvPr/>
        </p:nvSpPr>
        <p:spPr bwMode="auto">
          <a:xfrm>
            <a:off x="3794827" y="4083803"/>
            <a:ext cx="4133382" cy="318458"/>
          </a:xfrm>
          <a:prstGeom prst="rect">
            <a:avLst/>
          </a:prstGeom>
          <a:gradFill>
            <a:gsLst>
              <a:gs pos="0">
                <a:schemeClr val="bg1"/>
              </a:gs>
              <a:gs pos="13000">
                <a:schemeClr val="tx1"/>
              </a:gs>
              <a:gs pos="28000">
                <a:schemeClr val="bg1"/>
              </a:gs>
              <a:gs pos="42999">
                <a:schemeClr val="tx1"/>
              </a:gs>
              <a:gs pos="58000">
                <a:schemeClr val="bg1"/>
              </a:gs>
              <a:gs pos="72000">
                <a:schemeClr val="tx1"/>
              </a:gs>
              <a:gs pos="87000">
                <a:schemeClr val="bg1"/>
              </a:gs>
              <a:gs pos="100000">
                <a:schemeClr val="tx1"/>
              </a:gs>
            </a:gsLst>
            <a:lin ang="3000000" scaled="0"/>
          </a:grad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1100" dirty="0" smtClean="0">
              <a:latin typeface="Neo Sans Intel" pitchFamily="34" charset="0"/>
              <a:cs typeface="Arial" pitchFamily="34" charset="0"/>
            </a:endParaRPr>
          </a:p>
        </p:txBody>
      </p:sp>
      <p:cxnSp>
        <p:nvCxnSpPr>
          <p:cNvPr id="135" name="Straight Arrow Connector 134"/>
          <p:cNvCxnSpPr/>
          <p:nvPr/>
        </p:nvCxnSpPr>
        <p:spPr bwMode="auto">
          <a:xfrm>
            <a:off x="3442948" y="5158261"/>
            <a:ext cx="4485261" cy="0"/>
          </a:xfrm>
          <a:prstGeom prst="straightConnector1">
            <a:avLst/>
          </a:prstGeom>
          <a:solidFill>
            <a:schemeClr val="accent1"/>
          </a:solidFill>
          <a:ln w="9525" cap="flat" cmpd="sng" algn="ctr">
            <a:solidFill>
              <a:schemeClr val="tx1"/>
            </a:solidFill>
            <a:prstDash val="solid"/>
            <a:round/>
            <a:headEnd type="stealth" w="lg" len="lg"/>
            <a:tailEnd type="stealth" w="lg" len="lg"/>
          </a:ln>
          <a:effectLst/>
          <a:extLst/>
        </p:spPr>
      </p:cxnSp>
      <p:cxnSp>
        <p:nvCxnSpPr>
          <p:cNvPr id="136" name="Straight Connector 135"/>
          <p:cNvCxnSpPr/>
          <p:nvPr/>
        </p:nvCxnSpPr>
        <p:spPr>
          <a:xfrm>
            <a:off x="7928209" y="4434318"/>
            <a:ext cx="0" cy="843218"/>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
        <p:nvSpPr>
          <p:cNvPr id="137" name="TextBox 136"/>
          <p:cNvSpPr txBox="1"/>
          <p:nvPr/>
        </p:nvSpPr>
        <p:spPr>
          <a:xfrm>
            <a:off x="3498666" y="4953074"/>
            <a:ext cx="1781548" cy="210776"/>
          </a:xfrm>
          <a:prstGeom prst="rect">
            <a:avLst/>
          </a:prstGeom>
          <a:noFill/>
          <a:ln>
            <a:noFill/>
          </a:ln>
        </p:spPr>
        <p:txBody>
          <a:bodyPr wrap="square" rtlCol="0">
            <a:spAutoFit/>
          </a:bodyPr>
          <a:lstStyle/>
          <a:p>
            <a:r>
              <a:rPr lang="en-US" sz="1000" b="1" dirty="0" smtClean="0"/>
              <a:t>Min_Probe_Response_Time</a:t>
            </a:r>
            <a:endParaRPr lang="en-US" sz="1000" b="1" dirty="0"/>
          </a:p>
        </p:txBody>
      </p:sp>
      <p:sp>
        <p:nvSpPr>
          <p:cNvPr id="160" name="Rounded Rectangle 159"/>
          <p:cNvSpPr/>
          <p:nvPr/>
        </p:nvSpPr>
        <p:spPr bwMode="auto">
          <a:xfrm>
            <a:off x="1403648" y="3777989"/>
            <a:ext cx="6768752" cy="1667235"/>
          </a:xfrm>
          <a:prstGeom prst="roundRect">
            <a:avLst/>
          </a:prstGeom>
          <a:noFill/>
          <a:ln w="19050" cap="flat" cmpd="sng" algn="ctr">
            <a:solidFill>
              <a:srgbClr val="FF0000"/>
            </a:solidFill>
            <a:prstDash val="dash"/>
            <a:round/>
            <a:headEnd type="none" w="sm" len="sm"/>
            <a:tailEnd type="none" w="sm" len="sm"/>
          </a:ln>
          <a:effectLst/>
          <a:extLst/>
        </p:spPr>
        <p:txBody>
          <a:bodyPr vert="horz" wrap="square" lIns="0" tIns="45720" rIns="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dirty="0" smtClean="0">
              <a:ln>
                <a:noFill/>
              </a:ln>
              <a:solidFill>
                <a:schemeClr val="tx1"/>
              </a:solidFill>
              <a:effectLst/>
            </a:endParaRPr>
          </a:p>
        </p:txBody>
      </p:sp>
      <p:sp>
        <p:nvSpPr>
          <p:cNvPr id="161" name="TextBox 160"/>
          <p:cNvSpPr txBox="1"/>
          <p:nvPr/>
        </p:nvSpPr>
        <p:spPr>
          <a:xfrm>
            <a:off x="4103598" y="3777989"/>
            <a:ext cx="963600" cy="276999"/>
          </a:xfrm>
          <a:prstGeom prst="rect">
            <a:avLst/>
          </a:prstGeom>
          <a:noFill/>
        </p:spPr>
        <p:txBody>
          <a:bodyPr wrap="square" rtlCol="0">
            <a:spAutoFit/>
          </a:bodyPr>
          <a:lstStyle/>
          <a:p>
            <a:r>
              <a:rPr lang="en-US" b="1" dirty="0" smtClean="0"/>
              <a:t>~5.350msec</a:t>
            </a:r>
            <a:endParaRPr lang="en-US" b="1" dirty="0"/>
          </a:p>
        </p:txBody>
      </p:sp>
      <p:sp>
        <p:nvSpPr>
          <p:cNvPr id="162" name="Rounded Rectangular Callout 161"/>
          <p:cNvSpPr/>
          <p:nvPr/>
        </p:nvSpPr>
        <p:spPr bwMode="auto">
          <a:xfrm>
            <a:off x="5364088" y="2942919"/>
            <a:ext cx="1736911" cy="538640"/>
          </a:xfrm>
          <a:prstGeom prst="wedgeRoundRectCallout">
            <a:avLst>
              <a:gd name="adj1" fmla="val -208016"/>
              <a:gd name="adj2" fmla="val 166069"/>
              <a:gd name="adj3" fmla="val 16667"/>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Times New Roman" pitchFamily="18" charset="0"/>
              </a:rPr>
              <a:t>STA waits </a:t>
            </a:r>
            <a:r>
              <a:rPr kumimoji="0" lang="en-US" sz="1050" b="0" i="0" u="sng" strike="noStrike" cap="none" normalizeH="0" baseline="0" dirty="0" smtClean="0">
                <a:ln>
                  <a:noFill/>
                </a:ln>
                <a:solidFill>
                  <a:schemeClr val="tx1"/>
                </a:solidFill>
                <a:effectLst/>
                <a:latin typeface="Times New Roman" pitchFamily="18" charset="0"/>
              </a:rPr>
              <a:t>5msec</a:t>
            </a:r>
            <a:r>
              <a:rPr kumimoji="0" lang="en-US" sz="1050" b="0" i="0" u="none" strike="noStrike" cap="none" normalizeH="0" baseline="0" dirty="0" smtClean="0">
                <a:ln>
                  <a:noFill/>
                </a:ln>
                <a:solidFill>
                  <a:schemeClr val="tx1"/>
                </a:solidFill>
                <a:effectLst/>
                <a:latin typeface="Times New Roman" pitchFamily="18" charset="0"/>
              </a:rPr>
              <a:t> for AP to response</a:t>
            </a:r>
            <a:r>
              <a:rPr kumimoji="0" lang="en-US" sz="1050" b="0" i="0" u="none" strike="noStrike" cap="none" normalizeH="0" dirty="0" smtClean="0">
                <a:ln>
                  <a:noFill/>
                </a:ln>
                <a:solidFill>
                  <a:schemeClr val="tx1"/>
                </a:solidFill>
                <a:effectLst/>
                <a:latin typeface="Times New Roman" pitchFamily="18" charset="0"/>
              </a:rPr>
              <a:t> than switch to next channel</a:t>
            </a:r>
            <a:endParaRPr kumimoji="0" lang="en-US" sz="105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872186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 grpId="0" animBg="1"/>
      <p:bldP spid="16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685800"/>
            <a:ext cx="9036496" cy="582960"/>
          </a:xfrm>
        </p:spPr>
        <p:txBody>
          <a:bodyPr/>
          <a:lstStyle/>
          <a:p>
            <a:r>
              <a:rPr lang="en-US" dirty="0" smtClean="0"/>
              <a:t>Suggested Improvement – </a:t>
            </a:r>
            <a:r>
              <a:rPr lang="en-US" sz="2000" dirty="0" smtClean="0"/>
              <a:t>in case of only non 11ai capable APs </a:t>
            </a:r>
            <a:endParaRPr lang="en-US" dirty="0"/>
          </a:p>
        </p:txBody>
      </p:sp>
      <p:sp>
        <p:nvSpPr>
          <p:cNvPr id="4" name="Date Placeholder 3"/>
          <p:cNvSpPr>
            <a:spLocks noGrp="1"/>
          </p:cNvSpPr>
          <p:nvPr>
            <p:ph type="dt" sz="half" idx="10"/>
          </p:nvPr>
        </p:nvSpPr>
        <p:spPr>
          <a:xfrm>
            <a:off x="696913" y="332601"/>
            <a:ext cx="1077283" cy="276999"/>
          </a:xfrm>
        </p:spPr>
        <p:txBody>
          <a:bodyPr/>
          <a:lstStyle/>
          <a:p>
            <a:r>
              <a:rPr lang="en-US" dirty="0" smtClean="0"/>
              <a:t>Nov.   2012</a:t>
            </a:r>
            <a:endParaRPr lang="en-US" dirty="0"/>
          </a:p>
        </p:txBody>
      </p:sp>
      <p:sp>
        <p:nvSpPr>
          <p:cNvPr id="6" name="Slide Number Placeholder 5"/>
          <p:cNvSpPr>
            <a:spLocks noGrp="1"/>
          </p:cNvSpPr>
          <p:nvPr>
            <p:ph type="sldNum" sz="quarter" idx="12"/>
          </p:nvPr>
        </p:nvSpPr>
        <p:spPr>
          <a:xfrm>
            <a:off x="4393695" y="6475413"/>
            <a:ext cx="432811" cy="184666"/>
          </a:xfrm>
        </p:spPr>
        <p:txBody>
          <a:bodyPr/>
          <a:lstStyle/>
          <a:p>
            <a:r>
              <a:rPr lang="en-US" smtClean="0"/>
              <a:t>Slide </a:t>
            </a:r>
            <a:fld id="{EDE002D1-28E4-4BD7-9C1F-AB6CE69A2774}" type="slidenum">
              <a:rPr lang="en-US" smtClean="0"/>
              <a:pPr/>
              <a:t>17</a:t>
            </a:fld>
            <a:endParaRPr lang="en-US"/>
          </a:p>
        </p:txBody>
      </p:sp>
      <p:grpSp>
        <p:nvGrpSpPr>
          <p:cNvPr id="11" name="Group 10"/>
          <p:cNvGrpSpPr/>
          <p:nvPr/>
        </p:nvGrpSpPr>
        <p:grpSpPr>
          <a:xfrm>
            <a:off x="179512" y="1772816"/>
            <a:ext cx="8526308" cy="3968906"/>
            <a:chOff x="179512" y="1340768"/>
            <a:chExt cx="8526308" cy="3968906"/>
          </a:xfrm>
        </p:grpSpPr>
        <p:sp>
          <p:nvSpPr>
            <p:cNvPr id="106" name="Rounded Rectangular Callout 105"/>
            <p:cNvSpPr/>
            <p:nvPr/>
          </p:nvSpPr>
          <p:spPr bwMode="auto">
            <a:xfrm>
              <a:off x="3993316" y="1340768"/>
              <a:ext cx="2244396" cy="570283"/>
            </a:xfrm>
            <a:prstGeom prst="wedgeRoundRectCallout">
              <a:avLst>
                <a:gd name="adj1" fmla="val -153576"/>
                <a:gd name="adj2" fmla="val 153690"/>
                <a:gd name="adj3" fmla="val 16667"/>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Times New Roman" pitchFamily="18" charset="0"/>
                </a:rPr>
                <a:t>No response identified STA goes to next channel within ~</a:t>
              </a:r>
              <a:r>
                <a:rPr kumimoji="0" lang="en-US" sz="1050" b="1" i="0" u="sng" strike="noStrike" cap="none" normalizeH="0" baseline="0" dirty="0" smtClean="0">
                  <a:ln>
                    <a:noFill/>
                  </a:ln>
                  <a:solidFill>
                    <a:schemeClr val="tx1"/>
                  </a:solidFill>
                  <a:effectLst/>
                </a:rPr>
                <a:t>80</a:t>
              </a:r>
              <a:r>
                <a:rPr lang="en-US" sz="1050" b="1" u="sng" dirty="0" smtClean="0"/>
                <a:t>usec</a:t>
              </a:r>
              <a:r>
                <a:rPr lang="en-US" sz="1050" dirty="0" smtClean="0"/>
                <a:t> with minimal </a:t>
              </a:r>
              <a:r>
                <a:rPr kumimoji="0" lang="en-US" sz="1050" b="0" i="0" u="none" strike="noStrike" cap="none" normalizeH="0" baseline="0" dirty="0" smtClean="0">
                  <a:ln>
                    <a:noFill/>
                  </a:ln>
                  <a:solidFill>
                    <a:schemeClr val="tx1"/>
                  </a:solidFill>
                  <a:effectLst/>
                  <a:latin typeface="Times New Roman" pitchFamily="18" charset="0"/>
                </a:rPr>
                <a:t>impact on medium</a:t>
              </a:r>
            </a:p>
          </p:txBody>
        </p:sp>
        <p:sp>
          <p:nvSpPr>
            <p:cNvPr id="43" name="Rectangle 42"/>
            <p:cNvSpPr/>
            <p:nvPr/>
          </p:nvSpPr>
          <p:spPr bwMode="auto">
            <a:xfrm>
              <a:off x="1444755" y="2497149"/>
              <a:ext cx="246925" cy="345274"/>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1100" dirty="0" smtClean="0">
                  <a:latin typeface="Neo Sans Intel" pitchFamily="34" charset="0"/>
                  <a:cs typeface="Arial" pitchFamily="34" charset="0"/>
                </a:rPr>
                <a:t>RSR</a:t>
              </a:r>
            </a:p>
          </p:txBody>
        </p:sp>
        <p:grpSp>
          <p:nvGrpSpPr>
            <p:cNvPr id="44" name="Group 43"/>
            <p:cNvGrpSpPr/>
            <p:nvPr/>
          </p:nvGrpSpPr>
          <p:grpSpPr>
            <a:xfrm>
              <a:off x="1718561" y="2814331"/>
              <a:ext cx="324054" cy="614669"/>
              <a:chOff x="2429996" y="2200275"/>
              <a:chExt cx="360060" cy="1981200"/>
            </a:xfrm>
          </p:grpSpPr>
          <p:cxnSp>
            <p:nvCxnSpPr>
              <p:cNvPr id="47" name="Straight Connector 46"/>
              <p:cNvCxnSpPr/>
              <p:nvPr/>
            </p:nvCxnSpPr>
            <p:spPr>
              <a:xfrm rot="5400000">
                <a:off x="143939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5400000">
                <a:off x="179945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sp>
          <p:nvSpPr>
            <p:cNvPr id="49" name="TextBox 48"/>
            <p:cNvSpPr txBox="1"/>
            <p:nvPr/>
          </p:nvSpPr>
          <p:spPr>
            <a:xfrm>
              <a:off x="8313992" y="2861748"/>
              <a:ext cx="290456" cy="228524"/>
            </a:xfrm>
            <a:prstGeom prst="rect">
              <a:avLst/>
            </a:prstGeom>
            <a:noFill/>
            <a:ln>
              <a:noFill/>
            </a:ln>
          </p:spPr>
          <p:txBody>
            <a:bodyPr wrap="square" rtlCol="0">
              <a:spAutoFit/>
            </a:bodyPr>
            <a:lstStyle/>
            <a:p>
              <a:r>
                <a:rPr lang="en-US" sz="1050" b="1" dirty="0" smtClean="0"/>
                <a:t>T</a:t>
              </a:r>
              <a:endParaRPr lang="en-US" sz="1050" b="1" dirty="0"/>
            </a:p>
          </p:txBody>
        </p:sp>
        <p:cxnSp>
          <p:nvCxnSpPr>
            <p:cNvPr id="50" name="Straight Connector 49"/>
            <p:cNvCxnSpPr/>
            <p:nvPr/>
          </p:nvCxnSpPr>
          <p:spPr bwMode="auto">
            <a:xfrm flipV="1">
              <a:off x="1226425" y="2814331"/>
              <a:ext cx="7313040" cy="18474"/>
            </a:xfrm>
            <a:prstGeom prst="line">
              <a:avLst/>
            </a:prstGeom>
            <a:solidFill>
              <a:schemeClr val="bg1"/>
            </a:solidFill>
            <a:ln w="38100" cap="flat" cmpd="sng" algn="ctr">
              <a:solidFill>
                <a:schemeClr val="tx1"/>
              </a:solidFill>
              <a:prstDash val="solid"/>
              <a:round/>
              <a:headEnd type="none" w="sm" len="sm"/>
              <a:tailEnd type="stealth" w="lg" len="lg"/>
            </a:ln>
            <a:effectLst/>
          </p:spPr>
        </p:cxnSp>
        <p:sp>
          <p:nvSpPr>
            <p:cNvPr id="51" name="Rectangle 50"/>
            <p:cNvSpPr/>
            <p:nvPr/>
          </p:nvSpPr>
          <p:spPr bwMode="auto">
            <a:xfrm>
              <a:off x="328200" y="2584575"/>
              <a:ext cx="1187653" cy="358344"/>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STA performing </a:t>
              </a:r>
            </a:p>
            <a:p>
              <a:pPr eaLnBrk="0" hangingPunct="0"/>
              <a:r>
                <a:rPr lang="en-US" sz="1050" dirty="0" smtClean="0">
                  <a:latin typeface="Neo Sans Intel" pitchFamily="34" charset="0"/>
                  <a:cs typeface="Arial" pitchFamily="34" charset="0"/>
                </a:rPr>
                <a:t>Rapid Scan</a:t>
              </a:r>
            </a:p>
          </p:txBody>
        </p:sp>
        <p:cxnSp>
          <p:nvCxnSpPr>
            <p:cNvPr id="57" name="Straight Arrow Connector 56"/>
            <p:cNvCxnSpPr/>
            <p:nvPr/>
          </p:nvCxnSpPr>
          <p:spPr bwMode="auto">
            <a:xfrm flipV="1">
              <a:off x="2054764" y="3247786"/>
              <a:ext cx="246888"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60" name="Straight Arrow Connector 59"/>
            <p:cNvCxnSpPr/>
            <p:nvPr/>
          </p:nvCxnSpPr>
          <p:spPr bwMode="auto">
            <a:xfrm flipH="1" flipV="1">
              <a:off x="1454689" y="3247786"/>
              <a:ext cx="246888"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61" name="TextBox 60"/>
            <p:cNvSpPr txBox="1"/>
            <p:nvPr/>
          </p:nvSpPr>
          <p:spPr>
            <a:xfrm>
              <a:off x="1720255" y="3212976"/>
              <a:ext cx="788774" cy="415498"/>
            </a:xfrm>
            <a:prstGeom prst="rect">
              <a:avLst/>
            </a:prstGeom>
            <a:noFill/>
            <a:ln>
              <a:noFill/>
            </a:ln>
          </p:spPr>
          <p:txBody>
            <a:bodyPr wrap="square" rtlCol="0">
              <a:spAutoFit/>
            </a:bodyPr>
            <a:lstStyle/>
            <a:p>
              <a:r>
                <a:rPr lang="en-US" sz="1050" b="1" dirty="0" smtClean="0"/>
                <a:t>G1</a:t>
              </a:r>
            </a:p>
            <a:p>
              <a:r>
                <a:rPr lang="en-US" sz="1050" b="1" dirty="0" smtClean="0"/>
                <a:t>10usec</a:t>
              </a:r>
              <a:endParaRPr lang="en-US" sz="1050" b="1" dirty="0"/>
            </a:p>
          </p:txBody>
        </p:sp>
        <p:sp>
          <p:nvSpPr>
            <p:cNvPr id="62" name="TextBox 61"/>
            <p:cNvSpPr txBox="1"/>
            <p:nvPr/>
          </p:nvSpPr>
          <p:spPr>
            <a:xfrm>
              <a:off x="1578697" y="2143889"/>
              <a:ext cx="963600" cy="276999"/>
            </a:xfrm>
            <a:prstGeom prst="rect">
              <a:avLst/>
            </a:prstGeom>
            <a:noFill/>
          </p:spPr>
          <p:txBody>
            <a:bodyPr wrap="square" rtlCol="0">
              <a:spAutoFit/>
            </a:bodyPr>
            <a:lstStyle/>
            <a:p>
              <a:r>
                <a:rPr lang="en-US" b="1" dirty="0" smtClean="0"/>
                <a:t>~230usec</a:t>
              </a:r>
              <a:endParaRPr lang="en-US" b="1" dirty="0"/>
            </a:p>
          </p:txBody>
        </p:sp>
        <p:grpSp>
          <p:nvGrpSpPr>
            <p:cNvPr id="131" name="Group 86"/>
            <p:cNvGrpSpPr/>
            <p:nvPr/>
          </p:nvGrpSpPr>
          <p:grpSpPr>
            <a:xfrm>
              <a:off x="4661515" y="4366464"/>
              <a:ext cx="233374" cy="358680"/>
              <a:chOff x="2475874" y="2200275"/>
              <a:chExt cx="474360" cy="1981200"/>
            </a:xfrm>
          </p:grpSpPr>
          <p:cxnSp>
            <p:nvCxnSpPr>
              <p:cNvPr id="136" name="Straight Connector 135"/>
              <p:cNvCxnSpPr/>
              <p:nvPr/>
            </p:nvCxnSpPr>
            <p:spPr>
              <a:xfrm rot="5400000">
                <a:off x="1485274"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137" name="Straight Connector 136"/>
              <p:cNvCxnSpPr/>
              <p:nvPr/>
            </p:nvCxnSpPr>
            <p:spPr>
              <a:xfrm rot="5400000">
                <a:off x="1959634"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cxnSp>
          <p:nvCxnSpPr>
            <p:cNvPr id="132" name="Straight Arrow Connector 131"/>
            <p:cNvCxnSpPr/>
            <p:nvPr/>
          </p:nvCxnSpPr>
          <p:spPr bwMode="auto">
            <a:xfrm flipV="1">
              <a:off x="4879970" y="4503785"/>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133" name="Straight Arrow Connector 132"/>
            <p:cNvCxnSpPr/>
            <p:nvPr/>
          </p:nvCxnSpPr>
          <p:spPr bwMode="auto">
            <a:xfrm flipH="1" flipV="1">
              <a:off x="4471004" y="4503785"/>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134" name="TextBox 133"/>
            <p:cNvSpPr txBox="1"/>
            <p:nvPr/>
          </p:nvSpPr>
          <p:spPr>
            <a:xfrm>
              <a:off x="4590972" y="4405264"/>
              <a:ext cx="401044" cy="210776"/>
            </a:xfrm>
            <a:prstGeom prst="rect">
              <a:avLst/>
            </a:prstGeom>
            <a:noFill/>
            <a:ln>
              <a:noFill/>
            </a:ln>
          </p:spPr>
          <p:txBody>
            <a:bodyPr wrap="square" rtlCol="0">
              <a:spAutoFit/>
            </a:bodyPr>
            <a:lstStyle/>
            <a:p>
              <a:r>
                <a:rPr lang="en-US" sz="1050" b="1" dirty="0" smtClean="0"/>
                <a:t>G1</a:t>
              </a:r>
              <a:endParaRPr lang="en-US" sz="1050" b="1" dirty="0"/>
            </a:p>
          </p:txBody>
        </p:sp>
        <p:sp>
          <p:nvSpPr>
            <p:cNvPr id="135" name="Rectangle 134"/>
            <p:cNvSpPr/>
            <p:nvPr/>
          </p:nvSpPr>
          <p:spPr bwMode="auto">
            <a:xfrm>
              <a:off x="4894296" y="3861048"/>
              <a:ext cx="267613" cy="318799"/>
            </a:xfrm>
            <a:prstGeom prst="rect">
              <a:avLst/>
            </a:prstGeom>
            <a:solidFill>
              <a:srgbClr val="FFFF0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a:r>
                <a:rPr lang="en-US" sz="1100" dirty="0">
                  <a:latin typeface="Neo Sans Intel" pitchFamily="34" charset="0"/>
                  <a:cs typeface="Arial" pitchFamily="34" charset="0"/>
                </a:rPr>
                <a:t>ACK</a:t>
              </a:r>
            </a:p>
          </p:txBody>
        </p:sp>
        <p:grpSp>
          <p:nvGrpSpPr>
            <p:cNvPr id="68" name="Group 67"/>
            <p:cNvGrpSpPr/>
            <p:nvPr/>
          </p:nvGrpSpPr>
          <p:grpSpPr>
            <a:xfrm>
              <a:off x="7557939" y="4187753"/>
              <a:ext cx="233374" cy="848835"/>
              <a:chOff x="2475874" y="2200275"/>
              <a:chExt cx="474360" cy="1981200"/>
            </a:xfrm>
          </p:grpSpPr>
          <p:cxnSp>
            <p:nvCxnSpPr>
              <p:cNvPr id="129" name="Straight Connector 128"/>
              <p:cNvCxnSpPr/>
              <p:nvPr/>
            </p:nvCxnSpPr>
            <p:spPr>
              <a:xfrm rot="5400000">
                <a:off x="1485274"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a:xfrm rot="5400000">
                <a:off x="1959634"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grpSp>
          <p:nvGrpSpPr>
            <p:cNvPr id="69" name="Group 68"/>
            <p:cNvGrpSpPr/>
            <p:nvPr/>
          </p:nvGrpSpPr>
          <p:grpSpPr>
            <a:xfrm>
              <a:off x="5161909" y="4203604"/>
              <a:ext cx="345472" cy="860702"/>
              <a:chOff x="2429996" y="2200275"/>
              <a:chExt cx="360060" cy="1981200"/>
            </a:xfrm>
          </p:grpSpPr>
          <p:cxnSp>
            <p:nvCxnSpPr>
              <p:cNvPr id="127" name="Straight Connector 126"/>
              <p:cNvCxnSpPr/>
              <p:nvPr/>
            </p:nvCxnSpPr>
            <p:spPr>
              <a:xfrm rot="5400000">
                <a:off x="143939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a:xfrm rot="5400000">
                <a:off x="179945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sp>
          <p:nvSpPr>
            <p:cNvPr id="70" name="Rectangle 69"/>
            <p:cNvSpPr/>
            <p:nvPr/>
          </p:nvSpPr>
          <p:spPr bwMode="auto">
            <a:xfrm>
              <a:off x="1454690" y="3861048"/>
              <a:ext cx="842474" cy="318458"/>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1100" dirty="0" smtClean="0">
                  <a:latin typeface="Neo Sans Intel" pitchFamily="34" charset="0"/>
                  <a:cs typeface="Arial" pitchFamily="34" charset="0"/>
                </a:rPr>
                <a:t>Probe </a:t>
              </a:r>
            </a:p>
            <a:p>
              <a:pPr algn="ctr" eaLnBrk="0" hangingPunct="0"/>
              <a:r>
                <a:rPr lang="en-US" sz="1100" dirty="0" smtClean="0">
                  <a:latin typeface="Neo Sans Intel" pitchFamily="34" charset="0"/>
                  <a:cs typeface="Arial" pitchFamily="34" charset="0"/>
                </a:rPr>
                <a:t>Req</a:t>
              </a:r>
            </a:p>
          </p:txBody>
        </p:sp>
        <p:cxnSp>
          <p:nvCxnSpPr>
            <p:cNvPr id="125" name="Straight Connector 124"/>
            <p:cNvCxnSpPr/>
            <p:nvPr/>
          </p:nvCxnSpPr>
          <p:spPr>
            <a:xfrm flipH="1">
              <a:off x="2305541" y="4185216"/>
              <a:ext cx="1838" cy="1124458"/>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126" name="Straight Connector 125"/>
            <p:cNvCxnSpPr/>
            <p:nvPr/>
          </p:nvCxnSpPr>
          <p:spPr>
            <a:xfrm rot="5400000">
              <a:off x="2165465" y="4672601"/>
              <a:ext cx="97477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
          <p:nvSpPr>
            <p:cNvPr id="72" name="TextBox 71"/>
            <p:cNvSpPr txBox="1"/>
            <p:nvPr/>
          </p:nvSpPr>
          <p:spPr>
            <a:xfrm>
              <a:off x="8396167" y="4278396"/>
              <a:ext cx="309653" cy="210776"/>
            </a:xfrm>
            <a:prstGeom prst="rect">
              <a:avLst/>
            </a:prstGeom>
            <a:noFill/>
            <a:ln>
              <a:noFill/>
            </a:ln>
          </p:spPr>
          <p:txBody>
            <a:bodyPr wrap="square" rtlCol="0">
              <a:spAutoFit/>
            </a:bodyPr>
            <a:lstStyle/>
            <a:p>
              <a:r>
                <a:rPr lang="en-US" sz="1050" b="1" dirty="0" smtClean="0"/>
                <a:t>T</a:t>
              </a:r>
              <a:endParaRPr lang="en-US" sz="1050" b="1" dirty="0"/>
            </a:p>
          </p:txBody>
        </p:sp>
        <p:grpSp>
          <p:nvGrpSpPr>
            <p:cNvPr id="73" name="Group 72"/>
            <p:cNvGrpSpPr/>
            <p:nvPr/>
          </p:nvGrpSpPr>
          <p:grpSpPr>
            <a:xfrm>
              <a:off x="179512" y="3973304"/>
              <a:ext cx="8359953" cy="330513"/>
              <a:chOff x="123825" y="1944990"/>
              <a:chExt cx="7623810" cy="398160"/>
            </a:xfrm>
          </p:grpSpPr>
          <p:cxnSp>
            <p:nvCxnSpPr>
              <p:cNvPr id="123" name="Straight Connector 122"/>
              <p:cNvCxnSpPr/>
              <p:nvPr/>
            </p:nvCxnSpPr>
            <p:spPr bwMode="auto">
              <a:xfrm>
                <a:off x="981075" y="2220801"/>
                <a:ext cx="6766560" cy="0"/>
              </a:xfrm>
              <a:prstGeom prst="line">
                <a:avLst/>
              </a:prstGeom>
              <a:solidFill>
                <a:schemeClr val="bg1"/>
              </a:solidFill>
              <a:ln w="38100" cap="flat" cmpd="sng" algn="ctr">
                <a:solidFill>
                  <a:schemeClr val="tx1"/>
                </a:solidFill>
                <a:prstDash val="solid"/>
                <a:round/>
                <a:headEnd type="none" w="sm" len="sm"/>
                <a:tailEnd type="stealth" w="lg" len="lg"/>
              </a:ln>
              <a:effectLst/>
            </p:spPr>
          </p:cxnSp>
          <p:sp>
            <p:nvSpPr>
              <p:cNvPr id="124" name="Rectangle 123"/>
              <p:cNvSpPr/>
              <p:nvPr/>
            </p:nvSpPr>
            <p:spPr bwMode="auto">
              <a:xfrm>
                <a:off x="123825" y="1944990"/>
                <a:ext cx="1133475" cy="398160"/>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STA performing </a:t>
                </a:r>
              </a:p>
              <a:p>
                <a:pPr eaLnBrk="0" hangingPunct="0"/>
                <a:r>
                  <a:rPr lang="en-US" sz="1050" dirty="0" smtClean="0">
                    <a:latin typeface="Neo Sans Intel" pitchFamily="34" charset="0"/>
                    <a:cs typeface="Arial" pitchFamily="34" charset="0"/>
                  </a:rPr>
                  <a:t>Rapid Scan</a:t>
                </a:r>
              </a:p>
            </p:txBody>
          </p:sp>
        </p:grpSp>
        <p:cxnSp>
          <p:nvCxnSpPr>
            <p:cNvPr id="76" name="Straight Arrow Connector 75"/>
            <p:cNvCxnSpPr/>
            <p:nvPr/>
          </p:nvCxnSpPr>
          <p:spPr bwMode="auto">
            <a:xfrm flipV="1">
              <a:off x="2634091" y="4550867"/>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77" name="Straight Arrow Connector 76"/>
            <p:cNvCxnSpPr/>
            <p:nvPr/>
          </p:nvCxnSpPr>
          <p:spPr bwMode="auto">
            <a:xfrm flipH="1" flipV="1">
              <a:off x="2130071" y="4550867"/>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78" name="TextBox 77"/>
            <p:cNvSpPr txBox="1"/>
            <p:nvPr/>
          </p:nvSpPr>
          <p:spPr>
            <a:xfrm>
              <a:off x="2298240" y="4452346"/>
              <a:ext cx="401044" cy="210776"/>
            </a:xfrm>
            <a:prstGeom prst="rect">
              <a:avLst/>
            </a:prstGeom>
            <a:noFill/>
            <a:ln>
              <a:noFill/>
            </a:ln>
          </p:spPr>
          <p:txBody>
            <a:bodyPr wrap="square" rtlCol="0">
              <a:spAutoFit/>
            </a:bodyPr>
            <a:lstStyle/>
            <a:p>
              <a:r>
                <a:rPr lang="en-US" sz="1050" b="1" dirty="0" smtClean="0"/>
                <a:t>G3</a:t>
              </a:r>
              <a:endParaRPr lang="en-US" sz="1050" b="1" dirty="0"/>
            </a:p>
          </p:txBody>
        </p:sp>
        <p:sp>
          <p:nvSpPr>
            <p:cNvPr id="79" name="TextBox 78"/>
            <p:cNvSpPr txBox="1"/>
            <p:nvPr/>
          </p:nvSpPr>
          <p:spPr>
            <a:xfrm>
              <a:off x="8368749" y="4264448"/>
              <a:ext cx="309653" cy="210776"/>
            </a:xfrm>
            <a:prstGeom prst="rect">
              <a:avLst/>
            </a:prstGeom>
            <a:noFill/>
            <a:ln>
              <a:noFill/>
            </a:ln>
          </p:spPr>
          <p:txBody>
            <a:bodyPr wrap="square" rtlCol="0">
              <a:spAutoFit/>
            </a:bodyPr>
            <a:lstStyle/>
            <a:p>
              <a:r>
                <a:rPr lang="en-US" sz="1050" b="1" dirty="0" smtClean="0"/>
                <a:t>T</a:t>
              </a:r>
              <a:endParaRPr lang="en-US" sz="1050" b="1" dirty="0"/>
            </a:p>
          </p:txBody>
        </p:sp>
        <p:sp>
          <p:nvSpPr>
            <p:cNvPr id="80" name="TextBox 79"/>
            <p:cNvSpPr txBox="1"/>
            <p:nvPr/>
          </p:nvSpPr>
          <p:spPr>
            <a:xfrm>
              <a:off x="8332193" y="4785516"/>
              <a:ext cx="309653" cy="210776"/>
            </a:xfrm>
            <a:prstGeom prst="rect">
              <a:avLst/>
            </a:prstGeom>
            <a:noFill/>
            <a:ln>
              <a:noFill/>
            </a:ln>
          </p:spPr>
          <p:txBody>
            <a:bodyPr wrap="square" rtlCol="0">
              <a:spAutoFit/>
            </a:bodyPr>
            <a:lstStyle/>
            <a:p>
              <a:r>
                <a:rPr lang="en-US" sz="1050" b="1" dirty="0" smtClean="0"/>
                <a:t>T</a:t>
              </a:r>
              <a:endParaRPr lang="en-US" sz="1050" b="1" dirty="0"/>
            </a:p>
          </p:txBody>
        </p:sp>
        <p:sp>
          <p:nvSpPr>
            <p:cNvPr id="81" name="Rectangle 80"/>
            <p:cNvSpPr/>
            <p:nvPr/>
          </p:nvSpPr>
          <p:spPr bwMode="auto">
            <a:xfrm>
              <a:off x="3991122" y="3861048"/>
              <a:ext cx="655442" cy="318458"/>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1100" dirty="0" smtClean="0">
                  <a:latin typeface="Neo Sans Intel" pitchFamily="34" charset="0"/>
                  <a:cs typeface="Arial" pitchFamily="34" charset="0"/>
                </a:rPr>
                <a:t>Probe</a:t>
              </a:r>
            </a:p>
            <a:p>
              <a:pPr algn="ctr" eaLnBrk="0" hangingPunct="0"/>
              <a:r>
                <a:rPr lang="en-US" sz="1100" dirty="0" smtClean="0">
                  <a:latin typeface="Neo Sans Intel" pitchFamily="34" charset="0"/>
                  <a:cs typeface="Arial" pitchFamily="34" charset="0"/>
                </a:rPr>
                <a:t>Response</a:t>
              </a:r>
            </a:p>
          </p:txBody>
        </p:sp>
        <p:sp>
          <p:nvSpPr>
            <p:cNvPr id="101" name="Rectangle 100"/>
            <p:cNvSpPr/>
            <p:nvPr/>
          </p:nvSpPr>
          <p:spPr bwMode="auto">
            <a:xfrm>
              <a:off x="2649043" y="3861048"/>
              <a:ext cx="1342078" cy="318458"/>
            </a:xfrm>
            <a:prstGeom prst="rect">
              <a:avLst/>
            </a:prstGeom>
            <a:gradFill>
              <a:gsLst>
                <a:gs pos="0">
                  <a:schemeClr val="bg1"/>
                </a:gs>
                <a:gs pos="13000">
                  <a:schemeClr val="tx1"/>
                </a:gs>
                <a:gs pos="28000">
                  <a:schemeClr val="bg1"/>
                </a:gs>
                <a:gs pos="42999">
                  <a:schemeClr val="tx1"/>
                </a:gs>
                <a:gs pos="58000">
                  <a:schemeClr val="bg1"/>
                </a:gs>
                <a:gs pos="72000">
                  <a:schemeClr val="tx1"/>
                </a:gs>
                <a:gs pos="87000">
                  <a:schemeClr val="bg1"/>
                </a:gs>
                <a:gs pos="100000">
                  <a:schemeClr val="tx1"/>
                </a:gs>
              </a:gsLst>
              <a:lin ang="3000000" scaled="0"/>
            </a:grad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1100" dirty="0" smtClean="0">
                <a:latin typeface="Neo Sans Intel" pitchFamily="34" charset="0"/>
                <a:cs typeface="Arial" pitchFamily="34" charset="0"/>
              </a:endParaRPr>
            </a:p>
          </p:txBody>
        </p:sp>
        <p:sp>
          <p:nvSpPr>
            <p:cNvPr id="102" name="Rectangle 101"/>
            <p:cNvSpPr/>
            <p:nvPr/>
          </p:nvSpPr>
          <p:spPr bwMode="auto">
            <a:xfrm>
              <a:off x="6880934" y="3861048"/>
              <a:ext cx="675487" cy="318458"/>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a:r>
                <a:rPr lang="en-US" sz="1100" dirty="0">
                  <a:latin typeface="Neo Sans Intel" pitchFamily="34" charset="0"/>
                  <a:cs typeface="Arial" pitchFamily="34" charset="0"/>
                </a:rPr>
                <a:t>Probe</a:t>
              </a:r>
            </a:p>
            <a:p>
              <a:pPr algn="ctr"/>
              <a:r>
                <a:rPr lang="en-US" sz="1100" dirty="0">
                  <a:latin typeface="Neo Sans Intel" pitchFamily="34" charset="0"/>
                  <a:cs typeface="Arial" pitchFamily="34" charset="0"/>
                </a:rPr>
                <a:t>Response</a:t>
              </a:r>
            </a:p>
          </p:txBody>
        </p:sp>
        <p:sp>
          <p:nvSpPr>
            <p:cNvPr id="103" name="Rectangle 102"/>
            <p:cNvSpPr/>
            <p:nvPr/>
          </p:nvSpPr>
          <p:spPr bwMode="auto">
            <a:xfrm>
              <a:off x="5507381" y="3861048"/>
              <a:ext cx="1373553" cy="318458"/>
            </a:xfrm>
            <a:prstGeom prst="rect">
              <a:avLst/>
            </a:prstGeom>
            <a:gradFill>
              <a:gsLst>
                <a:gs pos="0">
                  <a:schemeClr val="bg1"/>
                </a:gs>
                <a:gs pos="13000">
                  <a:schemeClr val="tx1"/>
                </a:gs>
                <a:gs pos="28000">
                  <a:schemeClr val="bg1"/>
                </a:gs>
                <a:gs pos="42999">
                  <a:schemeClr val="tx1"/>
                </a:gs>
                <a:gs pos="58000">
                  <a:schemeClr val="bg1"/>
                </a:gs>
                <a:gs pos="72000">
                  <a:schemeClr val="tx1"/>
                </a:gs>
                <a:gs pos="87000">
                  <a:schemeClr val="bg1"/>
                </a:gs>
                <a:gs pos="100000">
                  <a:schemeClr val="tx1"/>
                </a:gs>
              </a:gsLst>
              <a:lin ang="3000000" scaled="0"/>
            </a:grad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1100" dirty="0" smtClean="0">
                <a:latin typeface="Neo Sans Intel" pitchFamily="34" charset="0"/>
                <a:cs typeface="Arial" pitchFamily="34" charset="0"/>
              </a:endParaRPr>
            </a:p>
          </p:txBody>
        </p:sp>
        <p:cxnSp>
          <p:nvCxnSpPr>
            <p:cNvPr id="104" name="Straight Arrow Connector 103"/>
            <p:cNvCxnSpPr/>
            <p:nvPr/>
          </p:nvCxnSpPr>
          <p:spPr bwMode="auto">
            <a:xfrm flipV="1">
              <a:off x="5488431" y="4915492"/>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107" name="Straight Arrow Connector 106"/>
            <p:cNvCxnSpPr/>
            <p:nvPr/>
          </p:nvCxnSpPr>
          <p:spPr bwMode="auto">
            <a:xfrm flipH="1" flipV="1">
              <a:off x="4984411" y="4915492"/>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108" name="TextBox 107"/>
            <p:cNvSpPr txBox="1"/>
            <p:nvPr/>
          </p:nvSpPr>
          <p:spPr>
            <a:xfrm>
              <a:off x="5152580" y="4816970"/>
              <a:ext cx="401044" cy="210776"/>
            </a:xfrm>
            <a:prstGeom prst="rect">
              <a:avLst/>
            </a:prstGeom>
            <a:noFill/>
            <a:ln>
              <a:noFill/>
            </a:ln>
          </p:spPr>
          <p:txBody>
            <a:bodyPr wrap="square" rtlCol="0">
              <a:spAutoFit/>
            </a:bodyPr>
            <a:lstStyle/>
            <a:p>
              <a:r>
                <a:rPr lang="en-US" sz="1050" b="1" dirty="0" smtClean="0"/>
                <a:t>G3</a:t>
              </a:r>
              <a:endParaRPr lang="en-US" sz="1050" b="1" dirty="0"/>
            </a:p>
          </p:txBody>
        </p:sp>
        <p:cxnSp>
          <p:nvCxnSpPr>
            <p:cNvPr id="109" name="Straight Arrow Connector 108"/>
            <p:cNvCxnSpPr/>
            <p:nvPr/>
          </p:nvCxnSpPr>
          <p:spPr bwMode="auto">
            <a:xfrm flipV="1">
              <a:off x="7758115" y="4498415"/>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110" name="Straight Arrow Connector 109"/>
            <p:cNvCxnSpPr/>
            <p:nvPr/>
          </p:nvCxnSpPr>
          <p:spPr bwMode="auto">
            <a:xfrm flipH="1" flipV="1">
              <a:off x="7349149" y="4498415"/>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111" name="TextBox 110"/>
            <p:cNvSpPr txBox="1"/>
            <p:nvPr/>
          </p:nvSpPr>
          <p:spPr>
            <a:xfrm>
              <a:off x="7496807" y="4399894"/>
              <a:ext cx="401044" cy="210776"/>
            </a:xfrm>
            <a:prstGeom prst="rect">
              <a:avLst/>
            </a:prstGeom>
            <a:noFill/>
            <a:ln>
              <a:noFill/>
            </a:ln>
          </p:spPr>
          <p:txBody>
            <a:bodyPr wrap="square" rtlCol="0">
              <a:spAutoFit/>
            </a:bodyPr>
            <a:lstStyle/>
            <a:p>
              <a:r>
                <a:rPr lang="en-US" sz="1050" b="1" dirty="0" smtClean="0"/>
                <a:t>G1</a:t>
              </a:r>
              <a:endParaRPr lang="en-US" sz="1050" b="1" dirty="0"/>
            </a:p>
          </p:txBody>
        </p:sp>
        <p:sp>
          <p:nvSpPr>
            <p:cNvPr id="112" name="Rectangle 111"/>
            <p:cNvSpPr/>
            <p:nvPr/>
          </p:nvSpPr>
          <p:spPr bwMode="auto">
            <a:xfrm>
              <a:off x="7790719" y="3861048"/>
              <a:ext cx="267613" cy="318798"/>
            </a:xfrm>
            <a:prstGeom prst="rect">
              <a:avLst/>
            </a:prstGeom>
            <a:solidFill>
              <a:srgbClr val="FFFF0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a:r>
                <a:rPr lang="en-US" sz="1100" dirty="0">
                  <a:latin typeface="Neo Sans Intel" pitchFamily="34" charset="0"/>
                  <a:cs typeface="Arial" pitchFamily="34" charset="0"/>
                </a:rPr>
                <a:t>ACK</a:t>
              </a:r>
            </a:p>
          </p:txBody>
        </p:sp>
        <p:cxnSp>
          <p:nvCxnSpPr>
            <p:cNvPr id="113" name="Straight Arrow Connector 112"/>
            <p:cNvCxnSpPr/>
            <p:nvPr/>
          </p:nvCxnSpPr>
          <p:spPr bwMode="auto">
            <a:xfrm>
              <a:off x="2297163" y="5017039"/>
              <a:ext cx="1693958" cy="0"/>
            </a:xfrm>
            <a:prstGeom prst="straightConnector1">
              <a:avLst/>
            </a:prstGeom>
            <a:solidFill>
              <a:schemeClr val="accent1"/>
            </a:solidFill>
            <a:ln w="9525" cap="flat" cmpd="sng" algn="ctr">
              <a:solidFill>
                <a:schemeClr val="tx1"/>
              </a:solidFill>
              <a:prstDash val="solid"/>
              <a:round/>
              <a:headEnd type="stealth" w="lg" len="lg"/>
              <a:tailEnd type="stealth" w="lg" len="lg"/>
            </a:ln>
            <a:effectLst/>
            <a:extLst/>
          </p:spPr>
        </p:cxnSp>
        <p:cxnSp>
          <p:nvCxnSpPr>
            <p:cNvPr id="114" name="Straight Connector 113"/>
            <p:cNvCxnSpPr/>
            <p:nvPr/>
          </p:nvCxnSpPr>
          <p:spPr>
            <a:xfrm>
              <a:off x="3991122" y="4221088"/>
              <a:ext cx="0" cy="843218"/>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
          <p:nvSpPr>
            <p:cNvPr id="115" name="TextBox 114"/>
            <p:cNvSpPr txBox="1"/>
            <p:nvPr/>
          </p:nvSpPr>
          <p:spPr>
            <a:xfrm>
              <a:off x="2352881" y="4811852"/>
              <a:ext cx="1781548" cy="210776"/>
            </a:xfrm>
            <a:prstGeom prst="rect">
              <a:avLst/>
            </a:prstGeom>
            <a:noFill/>
            <a:ln>
              <a:noFill/>
            </a:ln>
          </p:spPr>
          <p:txBody>
            <a:bodyPr wrap="square" rtlCol="0">
              <a:spAutoFit/>
            </a:bodyPr>
            <a:lstStyle/>
            <a:p>
              <a:r>
                <a:rPr lang="en-US" sz="1000" b="1" dirty="0" smtClean="0"/>
                <a:t>Min_Probe_Response_Time</a:t>
              </a:r>
              <a:endParaRPr lang="en-US" sz="1000" b="1" dirty="0"/>
            </a:p>
          </p:txBody>
        </p:sp>
        <p:cxnSp>
          <p:nvCxnSpPr>
            <p:cNvPr id="116" name="Straight Connector 115"/>
            <p:cNvCxnSpPr/>
            <p:nvPr/>
          </p:nvCxnSpPr>
          <p:spPr>
            <a:xfrm>
              <a:off x="8316416" y="4211126"/>
              <a:ext cx="0" cy="1098548"/>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117" name="Straight Arrow Connector 116"/>
            <p:cNvCxnSpPr/>
            <p:nvPr/>
          </p:nvCxnSpPr>
          <p:spPr bwMode="auto">
            <a:xfrm>
              <a:off x="2305541" y="5256134"/>
              <a:ext cx="6010875" cy="0"/>
            </a:xfrm>
            <a:prstGeom prst="straightConnector1">
              <a:avLst/>
            </a:prstGeom>
            <a:solidFill>
              <a:schemeClr val="accent1"/>
            </a:solidFill>
            <a:ln w="9525" cap="flat" cmpd="sng" algn="ctr">
              <a:solidFill>
                <a:schemeClr val="tx1"/>
              </a:solidFill>
              <a:prstDash val="solid"/>
              <a:round/>
              <a:headEnd type="stealth" w="lg" len="lg"/>
              <a:tailEnd type="stealth" w="lg" len="lg"/>
            </a:ln>
            <a:effectLst/>
            <a:extLst/>
          </p:spPr>
        </p:cxnSp>
        <p:sp>
          <p:nvSpPr>
            <p:cNvPr id="118" name="TextBox 117"/>
            <p:cNvSpPr txBox="1"/>
            <p:nvPr/>
          </p:nvSpPr>
          <p:spPr>
            <a:xfrm>
              <a:off x="3882352" y="5063453"/>
              <a:ext cx="2561856" cy="246221"/>
            </a:xfrm>
            <a:prstGeom prst="rect">
              <a:avLst/>
            </a:prstGeom>
            <a:noFill/>
            <a:ln>
              <a:noFill/>
            </a:ln>
          </p:spPr>
          <p:txBody>
            <a:bodyPr wrap="square" rtlCol="0">
              <a:spAutoFit/>
            </a:bodyPr>
            <a:lstStyle/>
            <a:p>
              <a:r>
                <a:rPr lang="en-US" sz="1000" b="1" dirty="0" smtClean="0"/>
                <a:t>Max_Probe_Response_Time = ~10msec</a:t>
              </a:r>
              <a:endParaRPr lang="en-US" sz="1000" b="1" dirty="0"/>
            </a:p>
          </p:txBody>
        </p:sp>
        <p:sp>
          <p:nvSpPr>
            <p:cNvPr id="138" name="Rounded Rectangular Callout 137"/>
            <p:cNvSpPr/>
            <p:nvPr/>
          </p:nvSpPr>
          <p:spPr bwMode="auto">
            <a:xfrm>
              <a:off x="4791494" y="2669785"/>
              <a:ext cx="1736911" cy="750939"/>
            </a:xfrm>
            <a:prstGeom prst="wedgeRoundRectCallout">
              <a:avLst>
                <a:gd name="adj1" fmla="val -206371"/>
                <a:gd name="adj2" fmla="val 107722"/>
                <a:gd name="adj3" fmla="val 16667"/>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Times New Roman" pitchFamily="18" charset="0"/>
                </a:rPr>
                <a:t>STA </a:t>
              </a:r>
              <a:r>
                <a:rPr lang="en-US" sz="1050" dirty="0" smtClean="0"/>
                <a:t>takes up substantial medium resource.</a:t>
              </a:r>
            </a:p>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Times New Roman" pitchFamily="18" charset="0"/>
                </a:rPr>
                <a:t>Procedure</a:t>
              </a:r>
              <a:r>
                <a:rPr kumimoji="0" lang="en-US" sz="1050" b="0" i="0" u="none" strike="noStrike" cap="none" normalizeH="0" dirty="0" smtClean="0">
                  <a:ln>
                    <a:noFill/>
                  </a:ln>
                  <a:solidFill>
                    <a:schemeClr val="tx1"/>
                  </a:solidFill>
                  <a:effectLst/>
                  <a:latin typeface="Times New Roman" pitchFamily="18" charset="0"/>
                </a:rPr>
                <a:t> takes </a:t>
              </a:r>
              <a:r>
                <a:rPr kumimoji="0" lang="en-US" sz="1050" b="1" i="0" u="sng" strike="noStrike" cap="none" normalizeH="0" dirty="0" smtClean="0">
                  <a:ln>
                    <a:noFill/>
                  </a:ln>
                  <a:solidFill>
                    <a:schemeClr val="tx1"/>
                  </a:solidFill>
                  <a:effectLst/>
                  <a:latin typeface="Times New Roman" pitchFamily="18" charset="0"/>
                </a:rPr>
                <a:t>10msec</a:t>
              </a:r>
              <a:r>
                <a:rPr kumimoji="0" lang="en-US" sz="1050" b="0" i="0" u="none" strike="noStrike" cap="none" normalizeH="0" dirty="0" smtClean="0">
                  <a:ln>
                    <a:noFill/>
                  </a:ln>
                  <a:solidFill>
                    <a:schemeClr val="tx1"/>
                  </a:solidFill>
                  <a:effectLst/>
                  <a:latin typeface="Times New Roman" pitchFamily="18" charset="0"/>
                </a:rPr>
                <a:t> to identify no 11ai support.</a:t>
              </a:r>
              <a:endParaRPr kumimoji="0" lang="en-US" sz="1050" b="0" i="0" u="none" strike="noStrike" cap="none" normalizeH="0" baseline="0" dirty="0" smtClean="0">
                <a:ln>
                  <a:noFill/>
                </a:ln>
                <a:solidFill>
                  <a:schemeClr val="tx1"/>
                </a:solidFill>
                <a:effectLst/>
                <a:latin typeface="Times New Roman" pitchFamily="18" charset="0"/>
              </a:endParaRPr>
            </a:p>
          </p:txBody>
        </p:sp>
      </p:grpSp>
    </p:spTree>
    <p:extLst>
      <p:ext uri="{BB962C8B-B14F-4D97-AF65-F5344CB8AC3E}">
        <p14:creationId xmlns:p14="http://schemas.microsoft.com/office/powerpoint/2010/main" val="132815537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Rectangle 59"/>
          <p:cNvSpPr/>
          <p:nvPr/>
        </p:nvSpPr>
        <p:spPr bwMode="auto">
          <a:xfrm>
            <a:off x="6034063" y="3220528"/>
            <a:ext cx="897592" cy="345274"/>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1100" dirty="0" smtClean="0">
                <a:latin typeface="Neo Sans Intel" pitchFamily="34" charset="0"/>
                <a:cs typeface="Arial" pitchFamily="34" charset="0"/>
              </a:rPr>
              <a:t>Probe</a:t>
            </a:r>
          </a:p>
          <a:p>
            <a:pPr algn="ctr" eaLnBrk="0" hangingPunct="0"/>
            <a:r>
              <a:rPr lang="en-US" sz="1100" dirty="0" smtClean="0">
                <a:latin typeface="Neo Sans Intel" pitchFamily="34" charset="0"/>
                <a:cs typeface="Arial" pitchFamily="34" charset="0"/>
              </a:rPr>
              <a:t>Response</a:t>
            </a:r>
          </a:p>
        </p:txBody>
      </p:sp>
      <p:sp>
        <p:nvSpPr>
          <p:cNvPr id="63" name="Rectangle 62"/>
          <p:cNvSpPr/>
          <p:nvPr/>
        </p:nvSpPr>
        <p:spPr bwMode="auto">
          <a:xfrm>
            <a:off x="4799649" y="3220528"/>
            <a:ext cx="1234414" cy="345274"/>
          </a:xfrm>
          <a:prstGeom prst="rect">
            <a:avLst/>
          </a:prstGeom>
          <a:gradFill>
            <a:gsLst>
              <a:gs pos="0">
                <a:schemeClr val="bg1"/>
              </a:gs>
              <a:gs pos="13000">
                <a:schemeClr val="tx1"/>
              </a:gs>
              <a:gs pos="28000">
                <a:schemeClr val="bg1"/>
              </a:gs>
              <a:gs pos="42999">
                <a:schemeClr val="tx1"/>
              </a:gs>
              <a:gs pos="58000">
                <a:schemeClr val="bg1"/>
              </a:gs>
              <a:gs pos="72000">
                <a:schemeClr val="tx1"/>
              </a:gs>
              <a:gs pos="87000">
                <a:schemeClr val="bg1"/>
              </a:gs>
              <a:gs pos="100000">
                <a:schemeClr val="tx1"/>
              </a:gs>
            </a:gsLst>
            <a:lin ang="3000000" scaled="0"/>
          </a:grad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1100" dirty="0" smtClean="0">
              <a:latin typeface="Neo Sans Intel" pitchFamily="34" charset="0"/>
              <a:cs typeface="Arial" pitchFamily="34" charset="0"/>
            </a:endParaRPr>
          </a:p>
        </p:txBody>
      </p:sp>
      <p:sp>
        <p:nvSpPr>
          <p:cNvPr id="2" name="Title 1"/>
          <p:cNvSpPr>
            <a:spLocks noGrp="1"/>
          </p:cNvSpPr>
          <p:nvPr>
            <p:ph type="title"/>
          </p:nvPr>
        </p:nvSpPr>
        <p:spPr>
          <a:xfrm>
            <a:off x="685800" y="685800"/>
            <a:ext cx="8278688" cy="582960"/>
          </a:xfrm>
        </p:spPr>
        <p:txBody>
          <a:bodyPr/>
          <a:lstStyle/>
          <a:p>
            <a:r>
              <a:rPr lang="en-US" dirty="0" smtClean="0"/>
              <a:t>Suggested </a:t>
            </a:r>
            <a:r>
              <a:rPr lang="en-US" dirty="0"/>
              <a:t>Improvement – </a:t>
            </a:r>
            <a:r>
              <a:rPr lang="en-US" dirty="0" smtClean="0"/>
              <a:t> </a:t>
            </a:r>
            <a:r>
              <a:rPr lang="en-US" sz="2000" dirty="0" smtClean="0"/>
              <a:t>mix of 11ai and non 11ai APs </a:t>
            </a:r>
            <a:endParaRPr lang="en-US" dirty="0"/>
          </a:p>
        </p:txBody>
      </p:sp>
      <p:sp>
        <p:nvSpPr>
          <p:cNvPr id="4" name="Date Placeholder 3"/>
          <p:cNvSpPr>
            <a:spLocks noGrp="1"/>
          </p:cNvSpPr>
          <p:nvPr>
            <p:ph type="dt" sz="half" idx="10"/>
          </p:nvPr>
        </p:nvSpPr>
        <p:spPr>
          <a:xfrm>
            <a:off x="696913" y="332601"/>
            <a:ext cx="1077283" cy="276999"/>
          </a:xfrm>
        </p:spPr>
        <p:txBody>
          <a:bodyPr/>
          <a:lstStyle/>
          <a:p>
            <a:r>
              <a:rPr lang="en-US" dirty="0" smtClean="0"/>
              <a:t>Nov.   2012</a:t>
            </a:r>
            <a:endParaRPr lang="en-US" dirty="0"/>
          </a:p>
        </p:txBody>
      </p:sp>
      <p:sp>
        <p:nvSpPr>
          <p:cNvPr id="6" name="Slide Number Placeholder 5"/>
          <p:cNvSpPr>
            <a:spLocks noGrp="1"/>
          </p:cNvSpPr>
          <p:nvPr>
            <p:ph type="sldNum" sz="quarter" idx="12"/>
          </p:nvPr>
        </p:nvSpPr>
        <p:spPr>
          <a:xfrm>
            <a:off x="4393695" y="6475413"/>
            <a:ext cx="432811" cy="184666"/>
          </a:xfrm>
        </p:spPr>
        <p:txBody>
          <a:bodyPr/>
          <a:lstStyle/>
          <a:p>
            <a:r>
              <a:rPr lang="en-US" smtClean="0"/>
              <a:t>Slide </a:t>
            </a:r>
            <a:fld id="{EDE002D1-28E4-4BD7-9C1F-AB6CE69A2774}" type="slidenum">
              <a:rPr lang="en-US" smtClean="0"/>
              <a:pPr/>
              <a:t>18</a:t>
            </a:fld>
            <a:endParaRPr lang="en-US"/>
          </a:p>
        </p:txBody>
      </p:sp>
      <p:grpSp>
        <p:nvGrpSpPr>
          <p:cNvPr id="3" name="Group 2"/>
          <p:cNvGrpSpPr/>
          <p:nvPr/>
        </p:nvGrpSpPr>
        <p:grpSpPr>
          <a:xfrm>
            <a:off x="3022864" y="1437028"/>
            <a:ext cx="1591435" cy="656645"/>
            <a:chOff x="3022864" y="1437028"/>
            <a:chExt cx="1591435" cy="656645"/>
          </a:xfrm>
        </p:grpSpPr>
        <p:sp>
          <p:nvSpPr>
            <p:cNvPr id="51" name="Rounded Rectangular Callout 50"/>
            <p:cNvSpPr/>
            <p:nvPr/>
          </p:nvSpPr>
          <p:spPr bwMode="auto">
            <a:xfrm>
              <a:off x="3066542" y="1631450"/>
              <a:ext cx="1468833" cy="388843"/>
            </a:xfrm>
            <a:prstGeom prst="wedgeRoundRectCallout">
              <a:avLst>
                <a:gd name="adj1" fmla="val -65730"/>
                <a:gd name="adj2" fmla="val 356761"/>
                <a:gd name="adj3" fmla="val 16667"/>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52" name="Rounded Rectangular Callout 51"/>
            <p:cNvSpPr/>
            <p:nvPr/>
          </p:nvSpPr>
          <p:spPr bwMode="auto">
            <a:xfrm>
              <a:off x="3022864" y="1437028"/>
              <a:ext cx="1591435" cy="656645"/>
            </a:xfrm>
            <a:prstGeom prst="wedgeRoundRectCallout">
              <a:avLst>
                <a:gd name="adj1" fmla="val -65281"/>
                <a:gd name="adj2" fmla="val 334201"/>
                <a:gd name="adj3" fmla="val 16667"/>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Times New Roman" pitchFamily="18" charset="0"/>
                </a:rPr>
                <a:t>Multiple APs respond</a:t>
              </a:r>
              <a:r>
                <a:rPr kumimoji="0" lang="en-US" sz="1050" b="0" i="0" u="none" strike="noStrike" cap="none" normalizeH="0" dirty="0" smtClean="0">
                  <a:ln>
                    <a:noFill/>
                  </a:ln>
                  <a:solidFill>
                    <a:schemeClr val="tx1"/>
                  </a:solidFill>
                  <a:effectLst/>
                  <a:latin typeface="Times New Roman" pitchFamily="18" charset="0"/>
                </a:rPr>
                <a:t> after SIFS and identified by STA’s CCA</a:t>
              </a:r>
              <a:endParaRPr kumimoji="0" lang="en-US" sz="1050" b="0" i="0" u="none" strike="noStrike" cap="none" normalizeH="0" baseline="0" dirty="0" smtClean="0">
                <a:ln>
                  <a:noFill/>
                </a:ln>
                <a:solidFill>
                  <a:schemeClr val="tx1"/>
                </a:solidFill>
                <a:effectLst/>
                <a:latin typeface="Times New Roman" pitchFamily="18" charset="0"/>
              </a:endParaRPr>
            </a:p>
          </p:txBody>
        </p:sp>
      </p:grpSp>
      <p:sp>
        <p:nvSpPr>
          <p:cNvPr id="42" name="Rectangle 41"/>
          <p:cNvSpPr/>
          <p:nvPr/>
        </p:nvSpPr>
        <p:spPr bwMode="auto">
          <a:xfrm>
            <a:off x="1668032" y="2497149"/>
            <a:ext cx="726141" cy="345274"/>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1100" dirty="0" smtClean="0">
                <a:latin typeface="Neo Sans Intel" pitchFamily="34" charset="0"/>
                <a:cs typeface="Arial" pitchFamily="34" charset="0"/>
              </a:rPr>
              <a:t>Rapid Scan</a:t>
            </a:r>
          </a:p>
          <a:p>
            <a:pPr algn="ctr" eaLnBrk="0" hangingPunct="0"/>
            <a:r>
              <a:rPr lang="en-US" sz="1100" dirty="0" smtClean="0">
                <a:latin typeface="Neo Sans Intel" pitchFamily="34" charset="0"/>
                <a:cs typeface="Arial" pitchFamily="34" charset="0"/>
              </a:rPr>
              <a:t>Request</a:t>
            </a:r>
          </a:p>
        </p:txBody>
      </p:sp>
      <p:sp>
        <p:nvSpPr>
          <p:cNvPr id="43" name="Rectangle 42"/>
          <p:cNvSpPr/>
          <p:nvPr/>
        </p:nvSpPr>
        <p:spPr bwMode="auto">
          <a:xfrm>
            <a:off x="3628074" y="2497149"/>
            <a:ext cx="726141" cy="345274"/>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1100" dirty="0" smtClean="0">
                <a:latin typeface="Neo Sans Intel" pitchFamily="34" charset="0"/>
                <a:cs typeface="Arial" pitchFamily="34" charset="0"/>
              </a:rPr>
              <a:t>Probe</a:t>
            </a:r>
          </a:p>
          <a:p>
            <a:pPr algn="ctr" eaLnBrk="0" hangingPunct="0"/>
            <a:r>
              <a:rPr lang="en-US" sz="1100" dirty="0" smtClean="0">
                <a:latin typeface="Neo Sans Intel" pitchFamily="34" charset="0"/>
                <a:cs typeface="Arial" pitchFamily="34" charset="0"/>
              </a:rPr>
              <a:t>Request</a:t>
            </a:r>
          </a:p>
        </p:txBody>
      </p:sp>
      <p:sp>
        <p:nvSpPr>
          <p:cNvPr id="44" name="Rectangle 43"/>
          <p:cNvSpPr/>
          <p:nvPr/>
        </p:nvSpPr>
        <p:spPr bwMode="auto">
          <a:xfrm>
            <a:off x="2729510" y="3210367"/>
            <a:ext cx="127579" cy="345643"/>
          </a:xfrm>
          <a:prstGeom prst="rect">
            <a:avLst/>
          </a:prstGeom>
          <a:solidFill>
            <a:srgbClr val="FF000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grpSp>
        <p:nvGrpSpPr>
          <p:cNvPr id="45" name="Group 44"/>
          <p:cNvGrpSpPr/>
          <p:nvPr/>
        </p:nvGrpSpPr>
        <p:grpSpPr>
          <a:xfrm>
            <a:off x="2403755" y="2814331"/>
            <a:ext cx="324054" cy="2023110"/>
            <a:chOff x="2429996" y="2200275"/>
            <a:chExt cx="360060" cy="1981200"/>
          </a:xfrm>
        </p:grpSpPr>
        <p:cxnSp>
          <p:nvCxnSpPr>
            <p:cNvPr id="91" name="Straight Connector 90"/>
            <p:cNvCxnSpPr/>
            <p:nvPr/>
          </p:nvCxnSpPr>
          <p:spPr>
            <a:xfrm rot="5400000">
              <a:off x="143939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92" name="Straight Connector 91"/>
            <p:cNvCxnSpPr/>
            <p:nvPr/>
          </p:nvCxnSpPr>
          <p:spPr>
            <a:xfrm rot="5400000">
              <a:off x="179945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sp>
        <p:nvSpPr>
          <p:cNvPr id="46" name="TextBox 45"/>
          <p:cNvSpPr txBox="1"/>
          <p:nvPr/>
        </p:nvSpPr>
        <p:spPr>
          <a:xfrm>
            <a:off x="8313992" y="2861748"/>
            <a:ext cx="290456" cy="228524"/>
          </a:xfrm>
          <a:prstGeom prst="rect">
            <a:avLst/>
          </a:prstGeom>
          <a:noFill/>
          <a:ln>
            <a:noFill/>
          </a:ln>
        </p:spPr>
        <p:txBody>
          <a:bodyPr wrap="square" rtlCol="0">
            <a:spAutoFit/>
          </a:bodyPr>
          <a:lstStyle/>
          <a:p>
            <a:r>
              <a:rPr lang="en-US" sz="1050" b="1" dirty="0" smtClean="0"/>
              <a:t>T</a:t>
            </a:r>
            <a:endParaRPr lang="en-US" sz="1050" b="1" dirty="0"/>
          </a:p>
        </p:txBody>
      </p:sp>
      <p:grpSp>
        <p:nvGrpSpPr>
          <p:cNvPr id="9" name="Group 8"/>
          <p:cNvGrpSpPr/>
          <p:nvPr/>
        </p:nvGrpSpPr>
        <p:grpSpPr>
          <a:xfrm>
            <a:off x="328200" y="2584575"/>
            <a:ext cx="7988215" cy="1884249"/>
            <a:chOff x="328201" y="2584575"/>
            <a:chExt cx="6861430" cy="1884249"/>
          </a:xfrm>
        </p:grpSpPr>
        <p:grpSp>
          <p:nvGrpSpPr>
            <p:cNvPr id="53" name="Group 52"/>
            <p:cNvGrpSpPr/>
            <p:nvPr/>
          </p:nvGrpSpPr>
          <p:grpSpPr>
            <a:xfrm>
              <a:off x="328201" y="2584575"/>
              <a:ext cx="6861430" cy="358344"/>
              <a:chOff x="123825" y="1944990"/>
              <a:chExt cx="7623810" cy="398160"/>
            </a:xfrm>
          </p:grpSpPr>
          <p:cxnSp>
            <p:nvCxnSpPr>
              <p:cNvPr id="89" name="Straight Connector 88"/>
              <p:cNvCxnSpPr/>
              <p:nvPr/>
            </p:nvCxnSpPr>
            <p:spPr bwMode="auto">
              <a:xfrm>
                <a:off x="981075" y="2220801"/>
                <a:ext cx="6766560" cy="0"/>
              </a:xfrm>
              <a:prstGeom prst="line">
                <a:avLst/>
              </a:prstGeom>
              <a:solidFill>
                <a:schemeClr val="bg1"/>
              </a:solidFill>
              <a:ln w="38100" cap="flat" cmpd="sng" algn="ctr">
                <a:solidFill>
                  <a:schemeClr val="tx1"/>
                </a:solidFill>
                <a:prstDash val="solid"/>
                <a:round/>
                <a:headEnd type="none" w="sm" len="sm"/>
                <a:tailEnd type="stealth" w="lg" len="lg"/>
              </a:ln>
              <a:effectLst/>
            </p:spPr>
          </p:cxnSp>
          <p:sp>
            <p:nvSpPr>
              <p:cNvPr id="90" name="Rectangle 89"/>
              <p:cNvSpPr/>
              <p:nvPr/>
            </p:nvSpPr>
            <p:spPr bwMode="auto">
              <a:xfrm>
                <a:off x="123825" y="1944990"/>
                <a:ext cx="1133475" cy="398160"/>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STA performing </a:t>
                </a:r>
              </a:p>
              <a:p>
                <a:pPr eaLnBrk="0" hangingPunct="0"/>
                <a:r>
                  <a:rPr lang="en-US" sz="1050" dirty="0" smtClean="0">
                    <a:latin typeface="Neo Sans Intel" pitchFamily="34" charset="0"/>
                    <a:cs typeface="Arial" pitchFamily="34" charset="0"/>
                  </a:rPr>
                  <a:t>Rapid Scan</a:t>
                </a:r>
              </a:p>
            </p:txBody>
          </p:sp>
        </p:grpSp>
        <p:grpSp>
          <p:nvGrpSpPr>
            <p:cNvPr id="54" name="Group 53"/>
            <p:cNvGrpSpPr/>
            <p:nvPr/>
          </p:nvGrpSpPr>
          <p:grpSpPr>
            <a:xfrm>
              <a:off x="328201" y="3347527"/>
              <a:ext cx="6852858" cy="358344"/>
              <a:chOff x="133350" y="2821290"/>
              <a:chExt cx="7614285" cy="398160"/>
            </a:xfrm>
          </p:grpSpPr>
          <p:cxnSp>
            <p:nvCxnSpPr>
              <p:cNvPr id="87" name="Straight Connector 86"/>
              <p:cNvCxnSpPr/>
              <p:nvPr/>
            </p:nvCxnSpPr>
            <p:spPr bwMode="auto">
              <a:xfrm>
                <a:off x="981075" y="3068526"/>
                <a:ext cx="6766560" cy="0"/>
              </a:xfrm>
              <a:prstGeom prst="line">
                <a:avLst/>
              </a:prstGeom>
              <a:solidFill>
                <a:schemeClr val="bg1"/>
              </a:solidFill>
              <a:ln w="38100" cap="flat" cmpd="sng" algn="ctr">
                <a:solidFill>
                  <a:schemeClr val="tx1"/>
                </a:solidFill>
                <a:prstDash val="solid"/>
                <a:round/>
                <a:headEnd type="none" w="sm" len="sm"/>
                <a:tailEnd type="stealth" w="lg" len="lg"/>
              </a:ln>
              <a:effectLst/>
            </p:spPr>
          </p:cxnSp>
          <p:sp>
            <p:nvSpPr>
              <p:cNvPr id="88" name="Rectangle 87"/>
              <p:cNvSpPr/>
              <p:nvPr/>
            </p:nvSpPr>
            <p:spPr bwMode="auto">
              <a:xfrm>
                <a:off x="133350" y="2821290"/>
                <a:ext cx="1133475" cy="398160"/>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Responder </a:t>
                </a:r>
              </a:p>
              <a:p>
                <a:pPr eaLnBrk="0" hangingPunct="0"/>
                <a:r>
                  <a:rPr lang="en-US" sz="1050" dirty="0" smtClean="0">
                    <a:latin typeface="Neo Sans Intel" pitchFamily="34" charset="0"/>
                    <a:cs typeface="Arial" pitchFamily="34" charset="0"/>
                  </a:rPr>
                  <a:t># 1</a:t>
                </a:r>
              </a:p>
            </p:txBody>
          </p:sp>
        </p:grpSp>
        <p:grpSp>
          <p:nvGrpSpPr>
            <p:cNvPr id="55" name="Group 54"/>
            <p:cNvGrpSpPr/>
            <p:nvPr/>
          </p:nvGrpSpPr>
          <p:grpSpPr>
            <a:xfrm>
              <a:off x="328201" y="4110480"/>
              <a:ext cx="6852858" cy="358344"/>
              <a:chOff x="161925" y="2983215"/>
              <a:chExt cx="7614285" cy="398160"/>
            </a:xfrm>
          </p:grpSpPr>
          <p:cxnSp>
            <p:nvCxnSpPr>
              <p:cNvPr id="85" name="Straight Connector 84"/>
              <p:cNvCxnSpPr/>
              <p:nvPr/>
            </p:nvCxnSpPr>
            <p:spPr bwMode="auto">
              <a:xfrm>
                <a:off x="1009650" y="3230451"/>
                <a:ext cx="6766560" cy="0"/>
              </a:xfrm>
              <a:prstGeom prst="line">
                <a:avLst/>
              </a:prstGeom>
              <a:solidFill>
                <a:schemeClr val="bg1"/>
              </a:solidFill>
              <a:ln w="38100" cap="flat" cmpd="sng" algn="ctr">
                <a:solidFill>
                  <a:schemeClr val="tx1"/>
                </a:solidFill>
                <a:prstDash val="solid"/>
                <a:round/>
                <a:headEnd type="none" w="sm" len="sm"/>
                <a:tailEnd type="stealth" w="lg" len="lg"/>
              </a:ln>
              <a:effectLst/>
            </p:spPr>
          </p:cxnSp>
          <p:sp>
            <p:nvSpPr>
              <p:cNvPr id="86" name="Rectangle 85"/>
              <p:cNvSpPr/>
              <p:nvPr/>
            </p:nvSpPr>
            <p:spPr bwMode="auto">
              <a:xfrm>
                <a:off x="161925" y="2983215"/>
                <a:ext cx="1133475" cy="398160"/>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Responder </a:t>
                </a:r>
              </a:p>
              <a:p>
                <a:pPr eaLnBrk="0" hangingPunct="0"/>
                <a:r>
                  <a:rPr lang="en-US" sz="1050" dirty="0" smtClean="0">
                    <a:latin typeface="Neo Sans Intel" pitchFamily="34" charset="0"/>
                    <a:cs typeface="Arial" pitchFamily="34" charset="0"/>
                  </a:rPr>
                  <a:t># 2</a:t>
                </a:r>
              </a:p>
            </p:txBody>
          </p:sp>
        </p:grpSp>
      </p:grpSp>
      <p:grpSp>
        <p:nvGrpSpPr>
          <p:cNvPr id="56" name="Group 55"/>
          <p:cNvGrpSpPr/>
          <p:nvPr/>
        </p:nvGrpSpPr>
        <p:grpSpPr>
          <a:xfrm>
            <a:off x="2139883" y="4541958"/>
            <a:ext cx="846963" cy="228524"/>
            <a:chOff x="2136805" y="4119860"/>
            <a:chExt cx="941070" cy="253916"/>
          </a:xfrm>
        </p:grpSpPr>
        <p:cxnSp>
          <p:nvCxnSpPr>
            <p:cNvPr id="82" name="Straight Arrow Connector 81"/>
            <p:cNvCxnSpPr/>
            <p:nvPr/>
          </p:nvCxnSpPr>
          <p:spPr bwMode="auto">
            <a:xfrm flipV="1">
              <a:off x="2803555" y="4238546"/>
              <a:ext cx="27432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83" name="Straight Arrow Connector 82"/>
            <p:cNvCxnSpPr/>
            <p:nvPr/>
          </p:nvCxnSpPr>
          <p:spPr bwMode="auto">
            <a:xfrm flipH="1" flipV="1">
              <a:off x="2136805" y="4238546"/>
              <a:ext cx="27432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84" name="TextBox 83"/>
            <p:cNvSpPr txBox="1"/>
            <p:nvPr/>
          </p:nvSpPr>
          <p:spPr>
            <a:xfrm>
              <a:off x="2420471" y="4119860"/>
              <a:ext cx="417979" cy="253916"/>
            </a:xfrm>
            <a:prstGeom prst="rect">
              <a:avLst/>
            </a:prstGeom>
            <a:noFill/>
            <a:ln>
              <a:noFill/>
            </a:ln>
          </p:spPr>
          <p:txBody>
            <a:bodyPr wrap="square" rtlCol="0">
              <a:spAutoFit/>
            </a:bodyPr>
            <a:lstStyle/>
            <a:p>
              <a:r>
                <a:rPr lang="en-US" sz="1050" b="1" dirty="0" smtClean="0"/>
                <a:t>G1</a:t>
              </a:r>
              <a:endParaRPr lang="en-US" sz="1050" b="1" dirty="0"/>
            </a:p>
          </p:txBody>
        </p:sp>
      </p:grpSp>
      <p:sp>
        <p:nvSpPr>
          <p:cNvPr id="57" name="Rectangle 56"/>
          <p:cNvSpPr/>
          <p:nvPr/>
        </p:nvSpPr>
        <p:spPr bwMode="auto">
          <a:xfrm>
            <a:off x="2720938" y="3964747"/>
            <a:ext cx="127579" cy="345643"/>
          </a:xfrm>
          <a:prstGeom prst="rect">
            <a:avLst/>
          </a:prstGeom>
          <a:solidFill>
            <a:srgbClr val="FF000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sp>
        <p:nvSpPr>
          <p:cNvPr id="58" name="TextBox 57"/>
          <p:cNvSpPr txBox="1"/>
          <p:nvPr/>
        </p:nvSpPr>
        <p:spPr>
          <a:xfrm>
            <a:off x="8288274" y="3573265"/>
            <a:ext cx="290456" cy="228524"/>
          </a:xfrm>
          <a:prstGeom prst="rect">
            <a:avLst/>
          </a:prstGeom>
          <a:noFill/>
          <a:ln>
            <a:noFill/>
          </a:ln>
        </p:spPr>
        <p:txBody>
          <a:bodyPr wrap="square" rtlCol="0">
            <a:spAutoFit/>
          </a:bodyPr>
          <a:lstStyle/>
          <a:p>
            <a:r>
              <a:rPr lang="en-US" sz="1050" b="1" dirty="0" smtClean="0"/>
              <a:t>T</a:t>
            </a:r>
            <a:endParaRPr lang="en-US" sz="1050" b="1" dirty="0"/>
          </a:p>
        </p:txBody>
      </p:sp>
      <p:sp>
        <p:nvSpPr>
          <p:cNvPr id="59" name="TextBox 58"/>
          <p:cNvSpPr txBox="1"/>
          <p:nvPr/>
        </p:nvSpPr>
        <p:spPr>
          <a:xfrm>
            <a:off x="8253984" y="4301928"/>
            <a:ext cx="290456" cy="228524"/>
          </a:xfrm>
          <a:prstGeom prst="rect">
            <a:avLst/>
          </a:prstGeom>
          <a:noFill/>
          <a:ln>
            <a:noFill/>
          </a:ln>
        </p:spPr>
        <p:txBody>
          <a:bodyPr wrap="square" rtlCol="0">
            <a:spAutoFit/>
          </a:bodyPr>
          <a:lstStyle/>
          <a:p>
            <a:r>
              <a:rPr lang="en-US" sz="1050" b="1" dirty="0" smtClean="0"/>
              <a:t>T</a:t>
            </a:r>
            <a:endParaRPr lang="en-US" sz="1050" b="1" dirty="0"/>
          </a:p>
        </p:txBody>
      </p:sp>
      <p:grpSp>
        <p:nvGrpSpPr>
          <p:cNvPr id="61" name="Group 60"/>
          <p:cNvGrpSpPr/>
          <p:nvPr/>
        </p:nvGrpSpPr>
        <p:grpSpPr>
          <a:xfrm>
            <a:off x="6668792" y="2822904"/>
            <a:ext cx="855536" cy="2023110"/>
            <a:chOff x="4841905" y="2209800"/>
            <a:chExt cx="950595" cy="2247900"/>
          </a:xfrm>
        </p:grpSpPr>
        <p:grpSp>
          <p:nvGrpSpPr>
            <p:cNvPr id="75" name="Group 74"/>
            <p:cNvGrpSpPr/>
            <p:nvPr/>
          </p:nvGrpSpPr>
          <p:grpSpPr>
            <a:xfrm>
              <a:off x="5135096" y="2209800"/>
              <a:ext cx="360060" cy="2247900"/>
              <a:chOff x="2429996" y="2200275"/>
              <a:chExt cx="360060" cy="1981200"/>
            </a:xfrm>
          </p:grpSpPr>
          <p:cxnSp>
            <p:nvCxnSpPr>
              <p:cNvPr id="80" name="Straight Connector 79"/>
              <p:cNvCxnSpPr/>
              <p:nvPr/>
            </p:nvCxnSpPr>
            <p:spPr>
              <a:xfrm rot="5400000">
                <a:off x="143939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5400000">
                <a:off x="179945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grpSp>
          <p:nvGrpSpPr>
            <p:cNvPr id="76" name="Group 75"/>
            <p:cNvGrpSpPr/>
            <p:nvPr/>
          </p:nvGrpSpPr>
          <p:grpSpPr>
            <a:xfrm>
              <a:off x="4841905" y="4119860"/>
              <a:ext cx="950595" cy="253916"/>
              <a:chOff x="2136805" y="4119860"/>
              <a:chExt cx="950595" cy="253916"/>
            </a:xfrm>
          </p:grpSpPr>
          <p:cxnSp>
            <p:nvCxnSpPr>
              <p:cNvPr id="77" name="Straight Arrow Connector 76"/>
              <p:cNvCxnSpPr/>
              <p:nvPr/>
            </p:nvCxnSpPr>
            <p:spPr bwMode="auto">
              <a:xfrm flipV="1">
                <a:off x="2813080" y="4238546"/>
                <a:ext cx="27432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78" name="Straight Arrow Connector 77"/>
              <p:cNvCxnSpPr/>
              <p:nvPr/>
            </p:nvCxnSpPr>
            <p:spPr bwMode="auto">
              <a:xfrm flipH="1" flipV="1">
                <a:off x="2136805" y="4238546"/>
                <a:ext cx="27432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79" name="TextBox 78"/>
              <p:cNvSpPr txBox="1"/>
              <p:nvPr/>
            </p:nvSpPr>
            <p:spPr>
              <a:xfrm>
                <a:off x="2420471" y="4119860"/>
                <a:ext cx="417979" cy="253916"/>
              </a:xfrm>
              <a:prstGeom prst="rect">
                <a:avLst/>
              </a:prstGeom>
              <a:noFill/>
              <a:ln>
                <a:noFill/>
              </a:ln>
            </p:spPr>
            <p:txBody>
              <a:bodyPr wrap="square" rtlCol="0">
                <a:spAutoFit/>
              </a:bodyPr>
              <a:lstStyle/>
              <a:p>
                <a:r>
                  <a:rPr lang="en-US" sz="1050" b="1" dirty="0" smtClean="0"/>
                  <a:t>G1</a:t>
                </a:r>
                <a:endParaRPr lang="en-US" sz="1050" b="1" dirty="0"/>
              </a:p>
            </p:txBody>
          </p:sp>
        </p:grpSp>
      </p:grpSp>
      <p:grpSp>
        <p:nvGrpSpPr>
          <p:cNvPr id="62" name="Group 61"/>
          <p:cNvGrpSpPr/>
          <p:nvPr/>
        </p:nvGrpSpPr>
        <p:grpSpPr>
          <a:xfrm>
            <a:off x="4099925" y="2822904"/>
            <a:ext cx="941261" cy="2023110"/>
            <a:chOff x="4841905" y="2209800"/>
            <a:chExt cx="1045845" cy="2247900"/>
          </a:xfrm>
        </p:grpSpPr>
        <p:grpSp>
          <p:nvGrpSpPr>
            <p:cNvPr id="68" name="Group 86"/>
            <p:cNvGrpSpPr/>
            <p:nvPr/>
          </p:nvGrpSpPr>
          <p:grpSpPr>
            <a:xfrm>
              <a:off x="5135096" y="2209800"/>
              <a:ext cx="474360" cy="2247900"/>
              <a:chOff x="2429996" y="2200275"/>
              <a:chExt cx="474360" cy="1981200"/>
            </a:xfrm>
          </p:grpSpPr>
          <p:cxnSp>
            <p:nvCxnSpPr>
              <p:cNvPr id="73" name="Straight Connector 72"/>
              <p:cNvCxnSpPr/>
              <p:nvPr/>
            </p:nvCxnSpPr>
            <p:spPr>
              <a:xfrm rot="5400000">
                <a:off x="143939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5400000">
                <a:off x="191375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grpSp>
          <p:nvGrpSpPr>
            <p:cNvPr id="69" name="Group 92"/>
            <p:cNvGrpSpPr/>
            <p:nvPr/>
          </p:nvGrpSpPr>
          <p:grpSpPr>
            <a:xfrm>
              <a:off x="4841905" y="4119860"/>
              <a:ext cx="1045845" cy="253916"/>
              <a:chOff x="2136805" y="4119860"/>
              <a:chExt cx="1045845" cy="253916"/>
            </a:xfrm>
          </p:grpSpPr>
          <p:cxnSp>
            <p:nvCxnSpPr>
              <p:cNvPr id="70" name="Straight Arrow Connector 69"/>
              <p:cNvCxnSpPr/>
              <p:nvPr/>
            </p:nvCxnSpPr>
            <p:spPr bwMode="auto">
              <a:xfrm flipV="1">
                <a:off x="2908330" y="4238546"/>
                <a:ext cx="27432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71" name="Straight Arrow Connector 70"/>
              <p:cNvCxnSpPr/>
              <p:nvPr/>
            </p:nvCxnSpPr>
            <p:spPr bwMode="auto">
              <a:xfrm flipH="1" flipV="1">
                <a:off x="2136805" y="4238546"/>
                <a:ext cx="27432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72" name="TextBox 71"/>
              <p:cNvSpPr txBox="1"/>
              <p:nvPr/>
            </p:nvSpPr>
            <p:spPr>
              <a:xfrm>
                <a:off x="2487146" y="4119860"/>
                <a:ext cx="417979" cy="253916"/>
              </a:xfrm>
              <a:prstGeom prst="rect">
                <a:avLst/>
              </a:prstGeom>
              <a:noFill/>
              <a:ln>
                <a:noFill/>
              </a:ln>
            </p:spPr>
            <p:txBody>
              <a:bodyPr wrap="square" rtlCol="0">
                <a:spAutoFit/>
              </a:bodyPr>
              <a:lstStyle/>
              <a:p>
                <a:r>
                  <a:rPr lang="en-US" sz="1050" b="1" dirty="0" smtClean="0"/>
                  <a:t>G3</a:t>
                </a:r>
                <a:endParaRPr lang="en-US" sz="1050" b="1" dirty="0"/>
              </a:p>
            </p:txBody>
          </p:sp>
        </p:grpSp>
      </p:grpSp>
      <p:sp>
        <p:nvSpPr>
          <p:cNvPr id="50" name="Rounded Rectangular Callout 49"/>
          <p:cNvSpPr/>
          <p:nvPr/>
        </p:nvSpPr>
        <p:spPr bwMode="auto">
          <a:xfrm>
            <a:off x="1251940" y="1696257"/>
            <a:ext cx="1468833" cy="388843"/>
          </a:xfrm>
          <a:prstGeom prst="wedgeRoundRectCallout">
            <a:avLst>
              <a:gd name="adj1" fmla="val -2114"/>
              <a:gd name="adj2" fmla="val 156140"/>
              <a:gd name="adj3" fmla="val 16667"/>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Times New Roman" pitchFamily="18" charset="0"/>
              </a:rPr>
              <a:t>STA sends</a:t>
            </a:r>
            <a:r>
              <a:rPr kumimoji="0" lang="en-US" sz="1050" b="0" i="0" u="none" strike="noStrike" cap="none" normalizeH="0" dirty="0" smtClean="0">
                <a:ln>
                  <a:noFill/>
                </a:ln>
                <a:solidFill>
                  <a:schemeClr val="tx1"/>
                </a:solidFill>
                <a:effectLst/>
                <a:latin typeface="Times New Roman" pitchFamily="18" charset="0"/>
              </a:rPr>
              <a:t> a Rapid Scan Request</a:t>
            </a:r>
            <a:endParaRPr kumimoji="0" lang="en-US" sz="1050" b="0" i="0" u="none" strike="noStrike" cap="none" normalizeH="0" baseline="0" dirty="0" smtClean="0">
              <a:ln>
                <a:noFill/>
              </a:ln>
              <a:solidFill>
                <a:schemeClr val="tx1"/>
              </a:solidFill>
              <a:effectLst/>
              <a:latin typeface="Times New Roman" pitchFamily="18" charset="0"/>
            </a:endParaRPr>
          </a:p>
        </p:txBody>
      </p:sp>
      <p:grpSp>
        <p:nvGrpSpPr>
          <p:cNvPr id="7" name="Group 6"/>
          <p:cNvGrpSpPr/>
          <p:nvPr/>
        </p:nvGrpSpPr>
        <p:grpSpPr>
          <a:xfrm>
            <a:off x="5580112" y="5248250"/>
            <a:ext cx="2314950" cy="1250476"/>
            <a:chOff x="5609850" y="4726290"/>
            <a:chExt cx="2314950" cy="1250476"/>
          </a:xfrm>
        </p:grpSpPr>
        <p:sp>
          <p:nvSpPr>
            <p:cNvPr id="66" name="Rectangle 65"/>
            <p:cNvSpPr/>
            <p:nvPr/>
          </p:nvSpPr>
          <p:spPr bwMode="auto">
            <a:xfrm>
              <a:off x="5613027" y="4726290"/>
              <a:ext cx="530598" cy="188610"/>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sp>
          <p:nvSpPr>
            <p:cNvPr id="67" name="Rectangle 66"/>
            <p:cNvSpPr/>
            <p:nvPr/>
          </p:nvSpPr>
          <p:spPr bwMode="auto">
            <a:xfrm>
              <a:off x="6248400" y="4726290"/>
              <a:ext cx="1657350" cy="179085"/>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MAC message</a:t>
              </a:r>
            </a:p>
          </p:txBody>
        </p:sp>
        <p:sp>
          <p:nvSpPr>
            <p:cNvPr id="93" name="Rectangle 92"/>
            <p:cNvSpPr/>
            <p:nvPr/>
          </p:nvSpPr>
          <p:spPr bwMode="auto">
            <a:xfrm>
              <a:off x="5613027" y="4945365"/>
              <a:ext cx="530598" cy="188610"/>
            </a:xfrm>
            <a:prstGeom prst="rect">
              <a:avLst/>
            </a:prstGeom>
            <a:solidFill>
              <a:srgbClr val="FF000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sp>
          <p:nvSpPr>
            <p:cNvPr id="94" name="Rectangle 93"/>
            <p:cNvSpPr/>
            <p:nvPr/>
          </p:nvSpPr>
          <p:spPr bwMode="auto">
            <a:xfrm>
              <a:off x="6257925" y="4954890"/>
              <a:ext cx="1657350" cy="179085"/>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Rapid Scan Ack</a:t>
              </a:r>
            </a:p>
          </p:txBody>
        </p:sp>
        <p:sp>
          <p:nvSpPr>
            <p:cNvPr id="95" name="Rectangle 94"/>
            <p:cNvSpPr/>
            <p:nvPr/>
          </p:nvSpPr>
          <p:spPr bwMode="auto">
            <a:xfrm>
              <a:off x="5613027" y="5164440"/>
              <a:ext cx="530598" cy="188610"/>
            </a:xfrm>
            <a:prstGeom prst="rect">
              <a:avLst/>
            </a:prstGeom>
            <a:solidFill>
              <a:schemeClr val="accent6"/>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smtClean="0">
                <a:latin typeface="Neo Sans Intel" pitchFamily="34" charset="0"/>
                <a:cs typeface="Arial" pitchFamily="34" charset="0"/>
              </a:endParaRPr>
            </a:p>
          </p:txBody>
        </p:sp>
        <p:sp>
          <p:nvSpPr>
            <p:cNvPr id="96" name="Rectangle 95"/>
            <p:cNvSpPr/>
            <p:nvPr/>
          </p:nvSpPr>
          <p:spPr bwMode="auto">
            <a:xfrm>
              <a:off x="6257925" y="5183490"/>
              <a:ext cx="1657350" cy="179085"/>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Probe Response ACK</a:t>
              </a:r>
            </a:p>
          </p:txBody>
        </p:sp>
        <p:sp>
          <p:nvSpPr>
            <p:cNvPr id="97" name="Rectangle 96"/>
            <p:cNvSpPr/>
            <p:nvPr/>
          </p:nvSpPr>
          <p:spPr bwMode="auto">
            <a:xfrm>
              <a:off x="5609850" y="5386706"/>
              <a:ext cx="536156" cy="206850"/>
            </a:xfrm>
            <a:prstGeom prst="rect">
              <a:avLst/>
            </a:prstGeom>
            <a:gradFill>
              <a:gsLst>
                <a:gs pos="0">
                  <a:schemeClr val="bg1"/>
                </a:gs>
                <a:gs pos="13000">
                  <a:schemeClr val="tx1"/>
                </a:gs>
                <a:gs pos="28000">
                  <a:schemeClr val="bg1"/>
                </a:gs>
                <a:gs pos="42999">
                  <a:schemeClr val="tx1"/>
                </a:gs>
                <a:gs pos="58000">
                  <a:schemeClr val="bg1"/>
                </a:gs>
                <a:gs pos="72000">
                  <a:schemeClr val="tx1"/>
                </a:gs>
                <a:gs pos="87000">
                  <a:schemeClr val="bg1"/>
                </a:gs>
                <a:gs pos="100000">
                  <a:schemeClr val="tx1"/>
                </a:gs>
              </a:gsLst>
              <a:lin ang="3000000" scaled="0"/>
            </a:grad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1100" dirty="0" smtClean="0">
                <a:latin typeface="Neo Sans Intel" pitchFamily="34" charset="0"/>
                <a:cs typeface="Arial" pitchFamily="34" charset="0"/>
              </a:endParaRPr>
            </a:p>
          </p:txBody>
        </p:sp>
        <p:sp>
          <p:nvSpPr>
            <p:cNvPr id="98" name="Rectangle 97"/>
            <p:cNvSpPr/>
            <p:nvPr/>
          </p:nvSpPr>
          <p:spPr bwMode="auto">
            <a:xfrm>
              <a:off x="6124575" y="5410521"/>
              <a:ext cx="1657350" cy="179085"/>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     Time uncertainty &lt;  </a:t>
              </a:r>
              <a:r>
                <a:rPr lang="en-US" sz="1050" dirty="0" err="1" smtClean="0">
                  <a:latin typeface="Neo Sans Intel" pitchFamily="34" charset="0"/>
                  <a:cs typeface="Arial" pitchFamily="34" charset="0"/>
                </a:rPr>
                <a:t>Min_Probe_Response_Time</a:t>
              </a:r>
              <a:endParaRPr lang="en-US" sz="1050" dirty="0" smtClean="0">
                <a:latin typeface="Neo Sans Intel" pitchFamily="34" charset="0"/>
                <a:cs typeface="Arial" pitchFamily="34" charset="0"/>
              </a:endParaRPr>
            </a:p>
          </p:txBody>
        </p:sp>
        <p:sp>
          <p:nvSpPr>
            <p:cNvPr id="99" name="Rectangle 98"/>
            <p:cNvSpPr/>
            <p:nvPr/>
          </p:nvSpPr>
          <p:spPr bwMode="auto">
            <a:xfrm>
              <a:off x="6257925" y="5570222"/>
              <a:ext cx="1657350" cy="196994"/>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G1 == SIFS</a:t>
              </a:r>
            </a:p>
          </p:txBody>
        </p:sp>
        <p:sp>
          <p:nvSpPr>
            <p:cNvPr id="100" name="Rectangle 99"/>
            <p:cNvSpPr/>
            <p:nvPr/>
          </p:nvSpPr>
          <p:spPr bwMode="auto">
            <a:xfrm>
              <a:off x="6267450" y="5779772"/>
              <a:ext cx="1657350" cy="196994"/>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G3 == DIFS</a:t>
              </a:r>
            </a:p>
          </p:txBody>
        </p:sp>
      </p:grpSp>
      <p:sp>
        <p:nvSpPr>
          <p:cNvPr id="41" name="Rectangle 40"/>
          <p:cNvSpPr/>
          <p:nvPr/>
        </p:nvSpPr>
        <p:spPr bwMode="auto">
          <a:xfrm>
            <a:off x="7258419" y="2496780"/>
            <a:ext cx="127579" cy="345643"/>
          </a:xfrm>
          <a:prstGeom prst="rect">
            <a:avLst/>
          </a:prstGeom>
          <a:solidFill>
            <a:schemeClr val="accent6"/>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2000" b="1" dirty="0" smtClean="0">
              <a:latin typeface="Neo Sans Intel" pitchFamily="34" charset="0"/>
              <a:cs typeface="Arial" pitchFamily="34" charset="0"/>
            </a:endParaRPr>
          </a:p>
        </p:txBody>
      </p:sp>
      <p:grpSp>
        <p:nvGrpSpPr>
          <p:cNvPr id="14" name="Group 13"/>
          <p:cNvGrpSpPr/>
          <p:nvPr/>
        </p:nvGrpSpPr>
        <p:grpSpPr>
          <a:xfrm>
            <a:off x="4927712" y="1435926"/>
            <a:ext cx="1660853" cy="649174"/>
            <a:chOff x="4927712" y="1435926"/>
            <a:chExt cx="1660853" cy="649174"/>
          </a:xfrm>
        </p:grpSpPr>
        <p:sp>
          <p:nvSpPr>
            <p:cNvPr id="65" name="Rounded Rectangular Callout 64"/>
            <p:cNvSpPr/>
            <p:nvPr/>
          </p:nvSpPr>
          <p:spPr bwMode="auto">
            <a:xfrm>
              <a:off x="4927712" y="1437028"/>
              <a:ext cx="1656525" cy="648072"/>
            </a:xfrm>
            <a:prstGeom prst="wedgeRoundRectCallout">
              <a:avLst>
                <a:gd name="adj1" fmla="val -98997"/>
                <a:gd name="adj2" fmla="val 112930"/>
                <a:gd name="adj3" fmla="val 16667"/>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Times New Roman" pitchFamily="18" charset="0"/>
                </a:rPr>
                <a:t>Post AP coverage STA continues to perform</a:t>
              </a:r>
              <a:r>
                <a:rPr kumimoji="0" lang="en-US" sz="1050" b="0" i="0" u="none" strike="noStrike" cap="none" normalizeH="0" dirty="0" smtClean="0">
                  <a:ln>
                    <a:noFill/>
                  </a:ln>
                  <a:solidFill>
                    <a:schemeClr val="tx1"/>
                  </a:solidFill>
                  <a:effectLst/>
                  <a:latin typeface="Times New Roman" pitchFamily="18" charset="0"/>
                </a:rPr>
                <a:t> active scanning</a:t>
              </a:r>
              <a:endParaRPr kumimoji="0" lang="en-US" sz="1050" b="0" i="0" u="none" strike="noStrike" cap="none" normalizeH="0" baseline="0" dirty="0" smtClean="0">
                <a:ln>
                  <a:noFill/>
                </a:ln>
                <a:solidFill>
                  <a:schemeClr val="tx1"/>
                </a:solidFill>
                <a:effectLst/>
                <a:latin typeface="Times New Roman" pitchFamily="18" charset="0"/>
              </a:endParaRPr>
            </a:p>
          </p:txBody>
        </p:sp>
        <p:sp>
          <p:nvSpPr>
            <p:cNvPr id="101" name="Rounded Rectangular Callout 100"/>
            <p:cNvSpPr/>
            <p:nvPr/>
          </p:nvSpPr>
          <p:spPr bwMode="auto">
            <a:xfrm>
              <a:off x="4932040" y="1435926"/>
              <a:ext cx="1656525" cy="648072"/>
            </a:xfrm>
            <a:prstGeom prst="wedgeRoundRectCallout">
              <a:avLst>
                <a:gd name="adj1" fmla="val 7211"/>
                <a:gd name="adj2" fmla="val 223663"/>
                <a:gd name="adj3" fmla="val 16667"/>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Times New Roman" pitchFamily="18" charset="0"/>
                </a:rPr>
                <a:t>Post AP coverage STA continues to perform</a:t>
              </a:r>
              <a:r>
                <a:rPr kumimoji="0" lang="en-US" sz="1050" b="0" i="0" u="none" strike="noStrike" cap="none" normalizeH="0" dirty="0" smtClean="0">
                  <a:ln>
                    <a:noFill/>
                  </a:ln>
                  <a:solidFill>
                    <a:schemeClr val="tx1"/>
                  </a:solidFill>
                  <a:effectLst/>
                  <a:latin typeface="Times New Roman" pitchFamily="18" charset="0"/>
                </a:rPr>
                <a:t> active scanning</a:t>
              </a:r>
              <a:endParaRPr kumimoji="0" lang="en-US" sz="1050" b="0" i="0" u="none" strike="noStrike" cap="none" normalizeH="0" baseline="0" dirty="0" smtClean="0">
                <a:ln>
                  <a:noFill/>
                </a:ln>
                <a:solidFill>
                  <a:schemeClr val="tx1"/>
                </a:solidFill>
                <a:effectLst/>
                <a:latin typeface="Times New Roman" pitchFamily="18" charset="0"/>
              </a:endParaRPr>
            </a:p>
          </p:txBody>
        </p:sp>
        <p:sp>
          <p:nvSpPr>
            <p:cNvPr id="102" name="Rounded Rectangular Callout 101"/>
            <p:cNvSpPr/>
            <p:nvPr/>
          </p:nvSpPr>
          <p:spPr bwMode="auto">
            <a:xfrm>
              <a:off x="4932040" y="1435926"/>
              <a:ext cx="1656525" cy="648072"/>
            </a:xfrm>
            <a:prstGeom prst="wedgeRoundRectCallout">
              <a:avLst>
                <a:gd name="adj1" fmla="val 42147"/>
                <a:gd name="adj2" fmla="val 220091"/>
                <a:gd name="adj3" fmla="val 16667"/>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Times New Roman" pitchFamily="18" charset="0"/>
                </a:rPr>
                <a:t>Post AP coverage STA continues to perform</a:t>
              </a:r>
              <a:r>
                <a:rPr kumimoji="0" lang="en-US" sz="1050" b="0" i="0" u="none" strike="noStrike" cap="none" normalizeH="0" dirty="0" smtClean="0">
                  <a:ln>
                    <a:noFill/>
                  </a:ln>
                  <a:solidFill>
                    <a:schemeClr val="tx1"/>
                  </a:solidFill>
                  <a:effectLst/>
                  <a:latin typeface="Times New Roman" pitchFamily="18" charset="0"/>
                </a:rPr>
                <a:t> active scanning</a:t>
              </a:r>
              <a:endParaRPr kumimoji="0" lang="en-US" sz="1050" b="0" i="0" u="none" strike="noStrike" cap="none" normalizeH="0" baseline="0" dirty="0" smtClean="0">
                <a:ln>
                  <a:noFill/>
                </a:ln>
                <a:solidFill>
                  <a:schemeClr val="tx1"/>
                </a:solidFill>
                <a:effectLst/>
                <a:latin typeface="Times New Roman" pitchFamily="18" charset="0"/>
              </a:endParaRPr>
            </a:p>
          </p:txBody>
        </p:sp>
      </p:grpSp>
      <p:sp>
        <p:nvSpPr>
          <p:cNvPr id="12" name="Rounded Rectangle 11"/>
          <p:cNvSpPr/>
          <p:nvPr/>
        </p:nvSpPr>
        <p:spPr bwMode="auto">
          <a:xfrm>
            <a:off x="1403649" y="2020292"/>
            <a:ext cx="1728192" cy="3157063"/>
          </a:xfrm>
          <a:prstGeom prst="roundRect">
            <a:avLst/>
          </a:prstGeom>
          <a:noFill/>
          <a:ln w="19050" cap="flat" cmpd="sng" algn="ctr">
            <a:solidFill>
              <a:srgbClr val="FF0000"/>
            </a:solidFill>
            <a:prstDash val="dash"/>
            <a:round/>
            <a:headEnd type="none" w="sm" len="sm"/>
            <a:tailEnd type="none" w="sm" len="sm"/>
          </a:ln>
          <a:effectLst/>
          <a:extLst/>
        </p:spPr>
        <p:txBody>
          <a:bodyPr vert="horz" wrap="square" lIns="0" tIns="45720" rIns="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b="1" dirty="0" smtClean="0"/>
              <a:t>AP coverage discovery </a:t>
            </a:r>
            <a:endParaRPr kumimoji="0" lang="en-US" sz="1200" b="1" i="0" u="none" strike="noStrike" cap="none" normalizeH="0" baseline="0" dirty="0" smtClean="0">
              <a:ln>
                <a:noFill/>
              </a:ln>
              <a:solidFill>
                <a:schemeClr val="tx1"/>
              </a:solidFill>
              <a:effectLst/>
            </a:endParaRPr>
          </a:p>
        </p:txBody>
      </p:sp>
      <p:sp>
        <p:nvSpPr>
          <p:cNvPr id="104" name="Rounded Rectangle 103"/>
          <p:cNvSpPr/>
          <p:nvPr/>
        </p:nvSpPr>
        <p:spPr bwMode="auto">
          <a:xfrm>
            <a:off x="3354045" y="2020293"/>
            <a:ext cx="4398142" cy="3157062"/>
          </a:xfrm>
          <a:prstGeom prst="roundRect">
            <a:avLst/>
          </a:prstGeom>
          <a:noFill/>
          <a:ln w="19050" cap="flat" cmpd="sng" algn="ctr">
            <a:solidFill>
              <a:srgbClr val="FF0000"/>
            </a:solidFill>
            <a:prstDash val="dash"/>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Existing Active Scan procedure – AP identity discovery</a:t>
            </a:r>
          </a:p>
        </p:txBody>
      </p:sp>
      <p:sp>
        <p:nvSpPr>
          <p:cNvPr id="15" name="TextBox 14"/>
          <p:cNvSpPr txBox="1"/>
          <p:nvPr/>
        </p:nvSpPr>
        <p:spPr>
          <a:xfrm>
            <a:off x="1880208" y="4952201"/>
            <a:ext cx="963600" cy="276999"/>
          </a:xfrm>
          <a:prstGeom prst="rect">
            <a:avLst/>
          </a:prstGeom>
          <a:noFill/>
        </p:spPr>
        <p:txBody>
          <a:bodyPr wrap="square" rtlCol="0">
            <a:spAutoFit/>
          </a:bodyPr>
          <a:lstStyle/>
          <a:p>
            <a:r>
              <a:rPr lang="en-US" b="1" dirty="0" smtClean="0"/>
              <a:t>~230usec</a:t>
            </a:r>
            <a:endParaRPr lang="en-US" b="1" dirty="0"/>
          </a:p>
        </p:txBody>
      </p:sp>
      <p:sp>
        <p:nvSpPr>
          <p:cNvPr id="105" name="TextBox 104"/>
          <p:cNvSpPr txBox="1"/>
          <p:nvPr/>
        </p:nvSpPr>
        <p:spPr>
          <a:xfrm>
            <a:off x="4904544" y="4952201"/>
            <a:ext cx="963600" cy="276999"/>
          </a:xfrm>
          <a:prstGeom prst="rect">
            <a:avLst/>
          </a:prstGeom>
          <a:noFill/>
        </p:spPr>
        <p:txBody>
          <a:bodyPr wrap="square" rtlCol="0">
            <a:spAutoFit/>
          </a:bodyPr>
          <a:lstStyle/>
          <a:p>
            <a:r>
              <a:rPr lang="en-US" b="1" dirty="0"/>
              <a:t>~</a:t>
            </a:r>
            <a:r>
              <a:rPr lang="en-US" b="1" dirty="0" smtClean="0"/>
              <a:t>10msec</a:t>
            </a:r>
            <a:endParaRPr lang="en-US" b="1" dirty="0"/>
          </a:p>
        </p:txBody>
      </p:sp>
      <p:grpSp>
        <p:nvGrpSpPr>
          <p:cNvPr id="8" name="Group 7"/>
          <p:cNvGrpSpPr/>
          <p:nvPr/>
        </p:nvGrpSpPr>
        <p:grpSpPr>
          <a:xfrm>
            <a:off x="6990710" y="2565769"/>
            <a:ext cx="1005093" cy="431183"/>
            <a:chOff x="2329998" y="5805264"/>
            <a:chExt cx="1005093" cy="431183"/>
          </a:xfrm>
        </p:grpSpPr>
        <p:sp>
          <p:nvSpPr>
            <p:cNvPr id="5" name="TextBox 4"/>
            <p:cNvSpPr txBox="1"/>
            <p:nvPr/>
          </p:nvSpPr>
          <p:spPr>
            <a:xfrm rot="16200000">
              <a:off x="2583272" y="5566392"/>
              <a:ext cx="416781" cy="923330"/>
            </a:xfrm>
            <a:prstGeom prst="rect">
              <a:avLst/>
            </a:prstGeom>
            <a:noFill/>
          </p:spPr>
          <p:txBody>
            <a:bodyPr wrap="none" lIns="0" tIns="0" rIns="0" bIns="0" rtlCol="0">
              <a:spAutoFit/>
            </a:bodyPr>
            <a:lstStyle/>
            <a:p>
              <a:r>
                <a:rPr lang="en-US" sz="6000" dirty="0" smtClean="0"/>
                <a:t>~</a:t>
              </a:r>
              <a:endParaRPr lang="en-US" sz="6000" dirty="0"/>
            </a:p>
          </p:txBody>
        </p:sp>
        <p:sp>
          <p:nvSpPr>
            <p:cNvPr id="103" name="TextBox 102"/>
            <p:cNvSpPr txBox="1"/>
            <p:nvPr/>
          </p:nvSpPr>
          <p:spPr>
            <a:xfrm rot="16200000">
              <a:off x="2665035" y="5551990"/>
              <a:ext cx="416781" cy="923330"/>
            </a:xfrm>
            <a:prstGeom prst="rect">
              <a:avLst/>
            </a:prstGeom>
            <a:noFill/>
          </p:spPr>
          <p:txBody>
            <a:bodyPr wrap="none" lIns="0" tIns="0" rIns="0" bIns="0" rtlCol="0">
              <a:spAutoFit/>
            </a:bodyPr>
            <a:lstStyle/>
            <a:p>
              <a:r>
                <a:rPr lang="en-US" sz="6000" dirty="0" smtClean="0"/>
                <a:t>~</a:t>
              </a:r>
              <a:endParaRPr lang="en-US" sz="6000" dirty="0"/>
            </a:p>
          </p:txBody>
        </p:sp>
      </p:grpSp>
      <p:grpSp>
        <p:nvGrpSpPr>
          <p:cNvPr id="107" name="Group 106"/>
          <p:cNvGrpSpPr/>
          <p:nvPr/>
        </p:nvGrpSpPr>
        <p:grpSpPr>
          <a:xfrm>
            <a:off x="6948264" y="3357857"/>
            <a:ext cx="1005093" cy="431183"/>
            <a:chOff x="2329998" y="5805264"/>
            <a:chExt cx="1005093" cy="431183"/>
          </a:xfrm>
        </p:grpSpPr>
        <p:sp>
          <p:nvSpPr>
            <p:cNvPr id="108" name="TextBox 107"/>
            <p:cNvSpPr txBox="1"/>
            <p:nvPr/>
          </p:nvSpPr>
          <p:spPr>
            <a:xfrm rot="16200000">
              <a:off x="2583272" y="5566392"/>
              <a:ext cx="416781" cy="923330"/>
            </a:xfrm>
            <a:prstGeom prst="rect">
              <a:avLst/>
            </a:prstGeom>
            <a:noFill/>
          </p:spPr>
          <p:txBody>
            <a:bodyPr wrap="none" lIns="0" tIns="0" rIns="0" bIns="0" rtlCol="0">
              <a:spAutoFit/>
            </a:bodyPr>
            <a:lstStyle/>
            <a:p>
              <a:r>
                <a:rPr lang="en-US" sz="6000" dirty="0" smtClean="0"/>
                <a:t>~</a:t>
              </a:r>
              <a:endParaRPr lang="en-US" sz="6000" dirty="0"/>
            </a:p>
          </p:txBody>
        </p:sp>
        <p:sp>
          <p:nvSpPr>
            <p:cNvPr id="109" name="TextBox 108"/>
            <p:cNvSpPr txBox="1"/>
            <p:nvPr/>
          </p:nvSpPr>
          <p:spPr>
            <a:xfrm rot="16200000">
              <a:off x="2665035" y="5551990"/>
              <a:ext cx="416781" cy="923330"/>
            </a:xfrm>
            <a:prstGeom prst="rect">
              <a:avLst/>
            </a:prstGeom>
            <a:noFill/>
          </p:spPr>
          <p:txBody>
            <a:bodyPr wrap="none" lIns="0" tIns="0" rIns="0" bIns="0" rtlCol="0">
              <a:spAutoFit/>
            </a:bodyPr>
            <a:lstStyle/>
            <a:p>
              <a:r>
                <a:rPr lang="en-US" sz="6000" dirty="0" smtClean="0"/>
                <a:t>~</a:t>
              </a:r>
              <a:endParaRPr lang="en-US" sz="6000" dirty="0"/>
            </a:p>
          </p:txBody>
        </p:sp>
      </p:grpSp>
      <p:grpSp>
        <p:nvGrpSpPr>
          <p:cNvPr id="110" name="Group 109"/>
          <p:cNvGrpSpPr/>
          <p:nvPr/>
        </p:nvGrpSpPr>
        <p:grpSpPr>
          <a:xfrm>
            <a:off x="6948264" y="4077072"/>
            <a:ext cx="1005093" cy="431183"/>
            <a:chOff x="2329998" y="5805264"/>
            <a:chExt cx="1005093" cy="431183"/>
          </a:xfrm>
        </p:grpSpPr>
        <p:sp>
          <p:nvSpPr>
            <p:cNvPr id="111" name="TextBox 110"/>
            <p:cNvSpPr txBox="1"/>
            <p:nvPr/>
          </p:nvSpPr>
          <p:spPr>
            <a:xfrm rot="16200000">
              <a:off x="2583272" y="5566392"/>
              <a:ext cx="416781" cy="923330"/>
            </a:xfrm>
            <a:prstGeom prst="rect">
              <a:avLst/>
            </a:prstGeom>
            <a:noFill/>
          </p:spPr>
          <p:txBody>
            <a:bodyPr wrap="none" lIns="0" tIns="0" rIns="0" bIns="0" rtlCol="0">
              <a:spAutoFit/>
            </a:bodyPr>
            <a:lstStyle/>
            <a:p>
              <a:r>
                <a:rPr lang="en-US" sz="6000" dirty="0" smtClean="0"/>
                <a:t>~</a:t>
              </a:r>
              <a:endParaRPr lang="en-US" sz="6000" dirty="0"/>
            </a:p>
          </p:txBody>
        </p:sp>
        <p:sp>
          <p:nvSpPr>
            <p:cNvPr id="112" name="TextBox 111"/>
            <p:cNvSpPr txBox="1"/>
            <p:nvPr/>
          </p:nvSpPr>
          <p:spPr>
            <a:xfrm rot="16200000">
              <a:off x="2665035" y="5551990"/>
              <a:ext cx="416781" cy="923330"/>
            </a:xfrm>
            <a:prstGeom prst="rect">
              <a:avLst/>
            </a:prstGeom>
            <a:noFill/>
          </p:spPr>
          <p:txBody>
            <a:bodyPr wrap="none" lIns="0" tIns="0" rIns="0" bIns="0" rtlCol="0">
              <a:spAutoFit/>
            </a:bodyPr>
            <a:lstStyle/>
            <a:p>
              <a:r>
                <a:rPr lang="en-US" sz="6000" dirty="0" smtClean="0"/>
                <a:t>~</a:t>
              </a:r>
              <a:endParaRPr lang="en-US" sz="6000" dirty="0"/>
            </a:p>
          </p:txBody>
        </p:sp>
      </p:grpSp>
    </p:spTree>
    <p:extLst>
      <p:ext uri="{BB962C8B-B14F-4D97-AF65-F5344CB8AC3E}">
        <p14:creationId xmlns:p14="http://schemas.microsoft.com/office/powerpoint/2010/main" val="2521924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50"/>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0" presetClass="exit" presetSubtype="0" fill="hold" nodeType="clickEffect">
                                  <p:stCondLst>
                                    <p:cond delay="0"/>
                                  </p:stCondLst>
                                  <p:childTnLst>
                                    <p:animEffect transition="out" filter="fade">
                                      <p:cBhvr>
                                        <p:cTn id="22" dur="500"/>
                                        <p:tgtEl>
                                          <p:spTgt spid="3"/>
                                        </p:tgtEl>
                                      </p:cBhvr>
                                    </p:animEffect>
                                    <p:set>
                                      <p:cBhvr>
                                        <p:cTn id="23" dur="1" fill="hold">
                                          <p:stCondLst>
                                            <p:cond delay="499"/>
                                          </p:stCondLst>
                                        </p:cTn>
                                        <p:tgtEl>
                                          <p:spTgt spid="3"/>
                                        </p:tgtEl>
                                        <p:attrNameLst>
                                          <p:attrName>style.visibility</p:attrName>
                                        </p:attrNameLst>
                                      </p:cBhvr>
                                      <p:to>
                                        <p:strVal val="hidden"/>
                                      </p:to>
                                    </p:set>
                                  </p:childTnLst>
                                </p:cTn>
                              </p:par>
                              <p:par>
                                <p:cTn id="24" presetID="10" presetClass="exit" presetSubtype="0" fill="hold" nodeType="withEffect">
                                  <p:stCondLst>
                                    <p:cond delay="0"/>
                                  </p:stCondLst>
                                  <p:childTnLst>
                                    <p:animEffect transition="out" filter="fade">
                                      <p:cBhvr>
                                        <p:cTn id="25" dur="500"/>
                                        <p:tgtEl>
                                          <p:spTgt spid="14"/>
                                        </p:tgtEl>
                                      </p:cBhvr>
                                    </p:animEffect>
                                    <p:set>
                                      <p:cBhvr>
                                        <p:cTn id="26" dur="1" fill="hold">
                                          <p:stCondLst>
                                            <p:cond delay="499"/>
                                          </p:stCondLst>
                                        </p:cTn>
                                        <p:tgtEl>
                                          <p:spTgt spid="14"/>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fade">
                                      <p:cBhvr>
                                        <p:cTn id="31" dur="500"/>
                                        <p:tgtEl>
                                          <p:spTgt spid="12"/>
                                        </p:tgtEl>
                                      </p:cBhvr>
                                    </p:animEffec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10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animBg="1"/>
      <p:bldP spid="50" grpId="1" animBg="1"/>
      <p:bldP spid="12" grpId="0" animBg="1"/>
      <p:bldP spid="10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4632" cy="582960"/>
          </a:xfrm>
        </p:spPr>
        <p:txBody>
          <a:bodyPr/>
          <a:lstStyle/>
          <a:p>
            <a:r>
              <a:rPr lang="en-US" dirty="0" smtClean="0"/>
              <a:t>KPI comparison – Scan Time Idle Channel</a:t>
            </a:r>
            <a:endParaRPr lang="en-US" dirty="0"/>
          </a:p>
        </p:txBody>
      </p:sp>
      <p:sp>
        <p:nvSpPr>
          <p:cNvPr id="4" name="Date Placeholder 3"/>
          <p:cNvSpPr>
            <a:spLocks noGrp="1"/>
          </p:cNvSpPr>
          <p:nvPr>
            <p:ph type="dt" sz="half" idx="10"/>
          </p:nvPr>
        </p:nvSpPr>
        <p:spPr>
          <a:xfrm>
            <a:off x="696913" y="332601"/>
            <a:ext cx="1077283" cy="276999"/>
          </a:xfrm>
        </p:spPr>
        <p:txBody>
          <a:bodyPr/>
          <a:lstStyle/>
          <a:p>
            <a:r>
              <a:rPr lang="en-US" dirty="0" smtClean="0"/>
              <a:t>Nov.   2012</a:t>
            </a:r>
            <a:endParaRPr lang="en-US" dirty="0"/>
          </a:p>
        </p:txBody>
      </p:sp>
      <p:sp>
        <p:nvSpPr>
          <p:cNvPr id="5" name="Footer Placeholder 4"/>
          <p:cNvSpPr>
            <a:spLocks noGrp="1"/>
          </p:cNvSpPr>
          <p:nvPr>
            <p:ph type="ftr" sz="quarter" idx="11"/>
          </p:nvPr>
        </p:nvSpPr>
        <p:spPr>
          <a:xfrm>
            <a:off x="7155724" y="6475413"/>
            <a:ext cx="1388201" cy="184666"/>
          </a:xfrm>
        </p:spPr>
        <p:txBody>
          <a:bodyPr/>
          <a:lstStyle/>
          <a:p>
            <a:r>
              <a:rPr lang="en-US" smtClean="0"/>
              <a:t>Jonathan Segev (Intel)</a:t>
            </a:r>
            <a:endParaRPr lang="en-US"/>
          </a:p>
        </p:txBody>
      </p:sp>
      <p:sp>
        <p:nvSpPr>
          <p:cNvPr id="6" name="Slide Number Placeholder 5"/>
          <p:cNvSpPr>
            <a:spLocks noGrp="1"/>
          </p:cNvSpPr>
          <p:nvPr>
            <p:ph type="sldNum" sz="quarter" idx="12"/>
          </p:nvPr>
        </p:nvSpPr>
        <p:spPr>
          <a:xfrm>
            <a:off x="4393695" y="6475413"/>
            <a:ext cx="432811" cy="184666"/>
          </a:xfrm>
        </p:spPr>
        <p:txBody>
          <a:bodyPr/>
          <a:lstStyle/>
          <a:p>
            <a:r>
              <a:rPr lang="en-US" smtClean="0"/>
              <a:t>Slide </a:t>
            </a:r>
            <a:fld id="{EDE002D1-28E4-4BD7-9C1F-AB6CE69A2774}" type="slidenum">
              <a:rPr lang="en-US" smtClean="0"/>
              <a:pPr/>
              <a:t>19</a:t>
            </a:fld>
            <a:endParaRPr lang="en-US"/>
          </a:p>
        </p:txBody>
      </p:sp>
      <p:sp>
        <p:nvSpPr>
          <p:cNvPr id="29" name="Rectangle 28"/>
          <p:cNvSpPr/>
          <p:nvPr/>
        </p:nvSpPr>
        <p:spPr>
          <a:xfrm>
            <a:off x="0" y="5229200"/>
            <a:ext cx="9036496" cy="861774"/>
          </a:xfrm>
          <a:prstGeom prst="rect">
            <a:avLst/>
          </a:prstGeom>
        </p:spPr>
        <p:txBody>
          <a:bodyPr wrap="square" lIns="0" rIns="0">
            <a:spAutoFit/>
          </a:bodyPr>
          <a:lstStyle/>
          <a:p>
            <a:pPr marL="168275" lvl="1"/>
            <a:r>
              <a:rPr lang="en-US" sz="1600" b="1" dirty="0"/>
              <a:t>Active Scan Total time </a:t>
            </a:r>
            <a:r>
              <a:rPr lang="en-US" sz="1600" b="1" dirty="0" smtClean="0"/>
              <a:t>w/o Rapid Scan </a:t>
            </a:r>
            <a:r>
              <a:rPr lang="en-US" sz="1600" dirty="0" smtClean="0"/>
              <a:t>= </a:t>
            </a:r>
            <a:r>
              <a:rPr lang="en-US" sz="1600" dirty="0"/>
              <a:t>Number channels * </a:t>
            </a:r>
            <a:r>
              <a:rPr lang="en-US" sz="1600" dirty="0" smtClean="0"/>
              <a:t>(Probe </a:t>
            </a:r>
            <a:r>
              <a:rPr lang="en-US" sz="1600" dirty="0"/>
              <a:t>Req + Min_Probe_Response_Time) </a:t>
            </a:r>
            <a:endParaRPr lang="en-US" sz="1600" dirty="0" smtClean="0"/>
          </a:p>
          <a:p>
            <a:pPr lvl="1"/>
            <a:endParaRPr lang="en-US" sz="1800" dirty="0"/>
          </a:p>
          <a:p>
            <a:pPr marL="168275" lvl="1"/>
            <a:r>
              <a:rPr lang="en-US" sz="1600" b="1" dirty="0"/>
              <a:t>Active Scan Total time w</a:t>
            </a:r>
            <a:r>
              <a:rPr lang="en-US" sz="1600" b="1" dirty="0" smtClean="0"/>
              <a:t>/ </a:t>
            </a:r>
            <a:r>
              <a:rPr lang="en-US" sz="1600" b="1" dirty="0"/>
              <a:t>Rapid Scan</a:t>
            </a:r>
            <a:r>
              <a:rPr lang="en-US" sz="1600" b="1" dirty="0" smtClean="0"/>
              <a:t> = </a:t>
            </a:r>
            <a:r>
              <a:rPr lang="en-US" sz="1600" dirty="0"/>
              <a:t>Number channels * (Rapid Scan Req + SIFS + ACK) </a:t>
            </a:r>
          </a:p>
        </p:txBody>
      </p:sp>
      <p:graphicFrame>
        <p:nvGraphicFramePr>
          <p:cNvPr id="10" name="Chart 9"/>
          <p:cNvGraphicFramePr>
            <a:graphicFrameLocks/>
          </p:cNvGraphicFramePr>
          <p:nvPr>
            <p:extLst>
              <p:ext uri="{D42A27DB-BD31-4B8C-83A1-F6EECF244321}">
                <p14:modId xmlns:p14="http://schemas.microsoft.com/office/powerpoint/2010/main" val="3152431391"/>
              </p:ext>
            </p:extLst>
          </p:nvPr>
        </p:nvGraphicFramePr>
        <p:xfrm>
          <a:off x="251520" y="1340768"/>
          <a:ext cx="8712968" cy="3744416"/>
        </p:xfrm>
        <a:graphic>
          <a:graphicData uri="http://schemas.openxmlformats.org/drawingml/2006/chart">
            <c:chart xmlns:c="http://schemas.openxmlformats.org/drawingml/2006/chart" xmlns:r="http://schemas.openxmlformats.org/officeDocument/2006/relationships" r:id="rId3"/>
          </a:graphicData>
        </a:graphic>
      </p:graphicFrame>
      <p:sp>
        <p:nvSpPr>
          <p:cNvPr id="8" name="Rounded Rectangle 7"/>
          <p:cNvSpPr/>
          <p:nvPr/>
        </p:nvSpPr>
        <p:spPr bwMode="auto">
          <a:xfrm>
            <a:off x="3419872" y="3645024"/>
            <a:ext cx="3024336" cy="1296144"/>
          </a:xfrm>
          <a:prstGeom prst="roundRect">
            <a:avLst/>
          </a:prstGeom>
          <a:solidFill>
            <a:srgbClr val="FFFF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Note</a:t>
            </a:r>
            <a:r>
              <a:rPr kumimoji="0" lang="en-US" sz="1200" b="0" i="0" u="none" strike="noStrike" cap="none" normalizeH="0" baseline="0" dirty="0" smtClean="0">
                <a:ln>
                  <a:noFill/>
                </a:ln>
                <a:solidFill>
                  <a:schemeClr val="tx1"/>
                </a:solidFill>
                <a:effectLst/>
                <a:latin typeface="Times New Roman" pitchFamily="18" charset="0"/>
              </a:rPr>
              <a:t>:</a:t>
            </a:r>
          </a:p>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In this comparison</a:t>
            </a:r>
            <a:r>
              <a:rPr lang="en-US" dirty="0" smtClean="0"/>
              <a:t>, STA goes through a set of channels without AP coverage attempting to perform Active Scan or Rapid Scan.</a:t>
            </a:r>
          </a:p>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Active Scan takes</a:t>
            </a:r>
            <a:r>
              <a:rPr kumimoji="0" lang="en-US" sz="1200" b="0" i="0" u="none" strike="noStrike" cap="none" normalizeH="0" dirty="0" smtClean="0">
                <a:ln>
                  <a:noFill/>
                </a:ln>
                <a:solidFill>
                  <a:schemeClr val="tx1"/>
                </a:solidFill>
                <a:effectLst/>
                <a:latin typeface="Times New Roman" pitchFamily="18" charset="0"/>
              </a:rPr>
              <a:t> 5msec per channel while Rapid Scan completes within 250usec.</a:t>
            </a:r>
            <a:endParaRPr kumimoji="0" lang="en-US"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013334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077283" cy="276999"/>
          </a:xfrm>
        </p:spPr>
        <p:txBody>
          <a:bodyPr/>
          <a:lstStyle/>
          <a:p>
            <a:r>
              <a:rPr lang="en-US" dirty="0" smtClean="0"/>
              <a:t>Nov.   2012</a:t>
            </a:r>
            <a:endParaRPr lang="en-US" dirty="0"/>
          </a:p>
        </p:txBody>
      </p:sp>
      <p:sp>
        <p:nvSpPr>
          <p:cNvPr id="5" name="Footer Placeholder 4"/>
          <p:cNvSpPr>
            <a:spLocks noGrp="1"/>
          </p:cNvSpPr>
          <p:nvPr>
            <p:ph type="ftr" sz="quarter" idx="11"/>
          </p:nvPr>
        </p:nvSpPr>
        <p:spPr>
          <a:xfrm>
            <a:off x="7155724" y="6475413"/>
            <a:ext cx="1388201" cy="184666"/>
          </a:xfrm>
        </p:spPr>
        <p:txBody>
          <a:bodyPr/>
          <a:lstStyle/>
          <a:p>
            <a:r>
              <a:rPr lang="en-US" dirty="0" smtClean="0"/>
              <a:t>Jonathan Segev (Intel)</a:t>
            </a:r>
            <a:endParaRPr lang="en-US" dirty="0"/>
          </a:p>
        </p:txBody>
      </p:sp>
      <p:sp>
        <p:nvSpPr>
          <p:cNvPr id="6" name="Slide Number Placeholder 5"/>
          <p:cNvSpPr>
            <a:spLocks noGrp="1"/>
          </p:cNvSpPr>
          <p:nvPr>
            <p:ph type="sldNum" sz="quarter" idx="12"/>
          </p:nvPr>
        </p:nvSpPr>
        <p:spPr>
          <a:xfrm>
            <a:off x="4344988" y="6475413"/>
            <a:ext cx="530225" cy="182562"/>
          </a:xfrm>
        </p:spPr>
        <p:txBody>
          <a:bodyPr/>
          <a:lstStyle/>
          <a:p>
            <a:r>
              <a:rPr lang="en-US" dirty="0"/>
              <a:t>Slide </a:t>
            </a:r>
            <a:fld id="{559DF1DC-0217-43CA-AA8E-D337C722AAC0}" type="slidenum">
              <a:rPr lang="en-US"/>
              <a:pPr/>
              <a:t>2</a:t>
            </a:fld>
            <a:endParaRPr lang="en-US" dirty="0"/>
          </a:p>
        </p:txBody>
      </p:sp>
      <p:sp>
        <p:nvSpPr>
          <p:cNvPr id="5122" name="Rectangle 2"/>
          <p:cNvSpPr>
            <a:spLocks noGrp="1" noChangeArrowheads="1"/>
          </p:cNvSpPr>
          <p:nvPr>
            <p:ph type="title"/>
          </p:nvPr>
        </p:nvSpPr>
        <p:spPr>
          <a:xfrm>
            <a:off x="685800" y="685800"/>
            <a:ext cx="7772400" cy="726976"/>
          </a:xfrm>
          <a:noFill/>
          <a:ln/>
        </p:spPr>
        <p:txBody>
          <a:bodyPr/>
          <a:lstStyle/>
          <a:p>
            <a:r>
              <a:rPr lang="en-US" dirty="0"/>
              <a:t>Abstract</a:t>
            </a:r>
          </a:p>
        </p:txBody>
      </p:sp>
      <p:sp>
        <p:nvSpPr>
          <p:cNvPr id="5123" name="Rectangle 3"/>
          <p:cNvSpPr>
            <a:spLocks noGrp="1" noChangeArrowheads="1"/>
          </p:cNvSpPr>
          <p:nvPr>
            <p:ph type="body" idx="1"/>
          </p:nvPr>
        </p:nvSpPr>
        <p:spPr>
          <a:xfrm>
            <a:off x="685800" y="1628800"/>
            <a:ext cx="7772400" cy="4467200"/>
          </a:xfrm>
          <a:noFill/>
          <a:ln/>
        </p:spPr>
        <p:txBody>
          <a:bodyPr/>
          <a:lstStyle/>
          <a:p>
            <a:pPr marL="0" indent="0">
              <a:buFontTx/>
              <a:buNone/>
            </a:pPr>
            <a:r>
              <a:rPr lang="en-US" dirty="0" smtClean="0"/>
              <a:t>The presentation describes an improvement to the Active Scanning mechanism to reduce the delay on unused channels during the AP discovery phase.</a:t>
            </a:r>
          </a:p>
          <a:p>
            <a:pPr marL="0" indent="0">
              <a:buFontTx/>
              <a:buNone/>
            </a:pPr>
            <a:r>
              <a:rPr lang="en-US" dirty="0" smtClean="0"/>
              <a:t>This presentation will focus on comparing the enhancement  of Rapid Scan to Active Scan compared to the current status of only using Active Scan.</a:t>
            </a:r>
          </a:p>
          <a:p>
            <a:pPr marL="0" indent="0">
              <a:buFontTx/>
              <a:buNone/>
            </a:pPr>
            <a:r>
              <a:rPr lang="en-US" dirty="0" smtClean="0"/>
              <a:t> </a:t>
            </a:r>
          </a:p>
          <a:p>
            <a:pPr marL="0" indent="0">
              <a:buFontTx/>
              <a:buNone/>
            </a:pP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4632" cy="582960"/>
          </a:xfrm>
        </p:spPr>
        <p:txBody>
          <a:bodyPr/>
          <a:lstStyle/>
          <a:p>
            <a:r>
              <a:rPr lang="en-US" dirty="0"/>
              <a:t>KPI comparison</a:t>
            </a:r>
            <a:r>
              <a:rPr lang="en-US" dirty="0" smtClean="0"/>
              <a:t> – Scan Time Idle Channel</a:t>
            </a:r>
            <a:endParaRPr lang="en-US" dirty="0"/>
          </a:p>
        </p:txBody>
      </p:sp>
      <p:sp>
        <p:nvSpPr>
          <p:cNvPr id="4" name="Date Placeholder 3"/>
          <p:cNvSpPr>
            <a:spLocks noGrp="1"/>
          </p:cNvSpPr>
          <p:nvPr>
            <p:ph type="dt" sz="half" idx="10"/>
          </p:nvPr>
        </p:nvSpPr>
        <p:spPr>
          <a:xfrm>
            <a:off x="696913" y="332601"/>
            <a:ext cx="1077283" cy="276999"/>
          </a:xfrm>
        </p:spPr>
        <p:txBody>
          <a:bodyPr/>
          <a:lstStyle/>
          <a:p>
            <a:r>
              <a:rPr lang="en-US" dirty="0" smtClean="0"/>
              <a:t>Nov.   2012</a:t>
            </a:r>
            <a:endParaRPr lang="en-US" dirty="0"/>
          </a:p>
        </p:txBody>
      </p:sp>
      <p:sp>
        <p:nvSpPr>
          <p:cNvPr id="5" name="Footer Placeholder 4"/>
          <p:cNvSpPr>
            <a:spLocks noGrp="1"/>
          </p:cNvSpPr>
          <p:nvPr>
            <p:ph type="ftr" sz="quarter" idx="11"/>
          </p:nvPr>
        </p:nvSpPr>
        <p:spPr>
          <a:xfrm>
            <a:off x="7155724" y="6475413"/>
            <a:ext cx="1388201" cy="184666"/>
          </a:xfrm>
        </p:spPr>
        <p:txBody>
          <a:bodyPr/>
          <a:lstStyle/>
          <a:p>
            <a:r>
              <a:rPr lang="en-US" smtClean="0"/>
              <a:t>Jonathan Segev (Intel)</a:t>
            </a:r>
            <a:endParaRPr lang="en-US"/>
          </a:p>
        </p:txBody>
      </p:sp>
      <p:sp>
        <p:nvSpPr>
          <p:cNvPr id="6" name="Slide Number Placeholder 5"/>
          <p:cNvSpPr>
            <a:spLocks noGrp="1"/>
          </p:cNvSpPr>
          <p:nvPr>
            <p:ph type="sldNum" sz="quarter" idx="12"/>
          </p:nvPr>
        </p:nvSpPr>
        <p:spPr>
          <a:xfrm>
            <a:off x="4393695" y="6475413"/>
            <a:ext cx="432811" cy="184666"/>
          </a:xfrm>
        </p:spPr>
        <p:txBody>
          <a:bodyPr/>
          <a:lstStyle/>
          <a:p>
            <a:r>
              <a:rPr lang="en-US" smtClean="0"/>
              <a:t>Slide </a:t>
            </a:r>
            <a:fld id="{EDE002D1-28E4-4BD7-9C1F-AB6CE69A2774}" type="slidenum">
              <a:rPr lang="en-US" smtClean="0"/>
              <a:pPr/>
              <a:t>20</a:t>
            </a:fld>
            <a:endParaRPr lang="en-US"/>
          </a:p>
        </p:txBody>
      </p:sp>
      <p:sp>
        <p:nvSpPr>
          <p:cNvPr id="9" name="Rounded Rectangle 8"/>
          <p:cNvSpPr/>
          <p:nvPr/>
        </p:nvSpPr>
        <p:spPr bwMode="auto">
          <a:xfrm>
            <a:off x="467544" y="5373216"/>
            <a:ext cx="8568952" cy="792088"/>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lvl="1" algn="ctr"/>
            <a:r>
              <a:rPr lang="en-US" sz="1800" dirty="0"/>
              <a:t>Full scan Korea = </a:t>
            </a:r>
            <a:r>
              <a:rPr lang="en-US" sz="1800" dirty="0" smtClean="0"/>
              <a:t>9msec </a:t>
            </a:r>
            <a:r>
              <a:rPr lang="en-US" sz="1800" dirty="0"/>
              <a:t>full </a:t>
            </a:r>
            <a:r>
              <a:rPr lang="en-US" sz="1800" dirty="0" smtClean="0"/>
              <a:t>scan w/ Rapid </a:t>
            </a:r>
            <a:r>
              <a:rPr lang="en-US" sz="1800" dirty="0"/>
              <a:t>Scan vs. </a:t>
            </a:r>
            <a:r>
              <a:rPr lang="en-US" sz="1800" dirty="0" smtClean="0"/>
              <a:t>194.4msec w/o Rapid Scan.</a:t>
            </a:r>
          </a:p>
          <a:p>
            <a:pPr marL="0" lvl="1" algn="ctr"/>
            <a:r>
              <a:rPr lang="en-US" sz="1800" dirty="0"/>
              <a:t>Full scan Japan = </a:t>
            </a:r>
            <a:r>
              <a:rPr lang="en-US" sz="1800" dirty="0" smtClean="0"/>
              <a:t>5.75msec </a:t>
            </a:r>
            <a:r>
              <a:rPr lang="en-US" sz="1800" dirty="0"/>
              <a:t>full </a:t>
            </a:r>
            <a:r>
              <a:rPr lang="en-US" sz="1800" dirty="0" smtClean="0"/>
              <a:t>scan w/ Rapid </a:t>
            </a:r>
            <a:r>
              <a:rPr lang="en-US" sz="1800" dirty="0"/>
              <a:t>Scan vs. </a:t>
            </a:r>
            <a:r>
              <a:rPr lang="en-US" sz="1800" dirty="0" smtClean="0"/>
              <a:t>124.2msec </a:t>
            </a:r>
            <a:r>
              <a:rPr lang="en-US" sz="1800" dirty="0"/>
              <a:t>w/o Rapid Scan.</a:t>
            </a:r>
          </a:p>
          <a:p>
            <a:pPr marL="0" lvl="1" algn="ctr"/>
            <a:endParaRPr lang="en-US" sz="1800" dirty="0"/>
          </a:p>
          <a:p>
            <a:pPr lvl="1" algn="ctr"/>
            <a:endParaRPr lang="en-US" sz="1800" dirty="0"/>
          </a:p>
        </p:txBody>
      </p:sp>
      <p:graphicFrame>
        <p:nvGraphicFramePr>
          <p:cNvPr id="8" name="Chart 7"/>
          <p:cNvGraphicFramePr>
            <a:graphicFrameLocks/>
          </p:cNvGraphicFramePr>
          <p:nvPr>
            <p:extLst>
              <p:ext uri="{D42A27DB-BD31-4B8C-83A1-F6EECF244321}">
                <p14:modId xmlns:p14="http://schemas.microsoft.com/office/powerpoint/2010/main" val="2675900144"/>
              </p:ext>
            </p:extLst>
          </p:nvPr>
        </p:nvGraphicFramePr>
        <p:xfrm>
          <a:off x="251520" y="1340768"/>
          <a:ext cx="8712968" cy="3744416"/>
        </p:xfrm>
        <a:graphic>
          <a:graphicData uri="http://schemas.openxmlformats.org/drawingml/2006/chart">
            <c:chart xmlns:c="http://schemas.openxmlformats.org/drawingml/2006/chart" xmlns:r="http://schemas.openxmlformats.org/officeDocument/2006/relationships" r:id="rId3"/>
          </a:graphicData>
        </a:graphic>
      </p:graphicFrame>
      <p:sp>
        <p:nvSpPr>
          <p:cNvPr id="10" name="Rounded Rectangle 9"/>
          <p:cNvSpPr/>
          <p:nvPr/>
        </p:nvSpPr>
        <p:spPr bwMode="auto">
          <a:xfrm>
            <a:off x="3419872" y="3645024"/>
            <a:ext cx="3024336" cy="1296144"/>
          </a:xfrm>
          <a:prstGeom prst="roundRect">
            <a:avLst/>
          </a:prstGeom>
          <a:solidFill>
            <a:srgbClr val="FFFF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Note</a:t>
            </a:r>
            <a:r>
              <a:rPr kumimoji="0" lang="en-US" sz="1200" b="0" i="0" u="none" strike="noStrike" cap="none" normalizeH="0" baseline="0" dirty="0" smtClean="0">
                <a:ln>
                  <a:noFill/>
                </a:ln>
                <a:solidFill>
                  <a:schemeClr val="tx1"/>
                </a:solidFill>
                <a:effectLst/>
                <a:latin typeface="Times New Roman" pitchFamily="18" charset="0"/>
              </a:rPr>
              <a:t>:</a:t>
            </a:r>
          </a:p>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In this comparison</a:t>
            </a:r>
            <a:r>
              <a:rPr lang="en-US" dirty="0" smtClean="0"/>
              <a:t>, STA goes through a set of channels without AP coverage attempting to perform Active Scan or Rapid Scan.</a:t>
            </a:r>
          </a:p>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Active Scan takes</a:t>
            </a:r>
            <a:r>
              <a:rPr kumimoji="0" lang="en-US" sz="1200" b="0" i="0" u="none" strike="noStrike" cap="none" normalizeH="0" dirty="0" smtClean="0">
                <a:ln>
                  <a:noFill/>
                </a:ln>
                <a:solidFill>
                  <a:schemeClr val="tx1"/>
                </a:solidFill>
                <a:effectLst/>
                <a:latin typeface="Times New Roman" pitchFamily="18" charset="0"/>
              </a:rPr>
              <a:t> 5msec per channel while Rapid Scan completes within 250usec.</a:t>
            </a:r>
            <a:endParaRPr kumimoji="0" lang="en-US"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64848264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4632" cy="582960"/>
          </a:xfrm>
        </p:spPr>
        <p:txBody>
          <a:bodyPr/>
          <a:lstStyle/>
          <a:p>
            <a:r>
              <a:rPr lang="en-US" dirty="0"/>
              <a:t>KPI </a:t>
            </a:r>
            <a:r>
              <a:rPr lang="en-US" dirty="0" smtClean="0"/>
              <a:t>comparison – Scan PWR Idle Channel</a:t>
            </a:r>
            <a:endParaRPr lang="en-US" dirty="0"/>
          </a:p>
        </p:txBody>
      </p:sp>
      <p:sp>
        <p:nvSpPr>
          <p:cNvPr id="4" name="Date Placeholder 3"/>
          <p:cNvSpPr>
            <a:spLocks noGrp="1"/>
          </p:cNvSpPr>
          <p:nvPr>
            <p:ph type="dt" sz="half" idx="10"/>
          </p:nvPr>
        </p:nvSpPr>
        <p:spPr>
          <a:xfrm>
            <a:off x="696913" y="332601"/>
            <a:ext cx="1077283" cy="276999"/>
          </a:xfrm>
        </p:spPr>
        <p:txBody>
          <a:bodyPr/>
          <a:lstStyle/>
          <a:p>
            <a:r>
              <a:rPr lang="en-US" dirty="0" smtClean="0"/>
              <a:t>Nov.   2012</a:t>
            </a:r>
            <a:endParaRPr lang="en-US" dirty="0"/>
          </a:p>
        </p:txBody>
      </p:sp>
      <p:sp>
        <p:nvSpPr>
          <p:cNvPr id="5" name="Footer Placeholder 4"/>
          <p:cNvSpPr>
            <a:spLocks noGrp="1"/>
          </p:cNvSpPr>
          <p:nvPr>
            <p:ph type="ftr" sz="quarter" idx="11"/>
          </p:nvPr>
        </p:nvSpPr>
        <p:spPr>
          <a:xfrm>
            <a:off x="7155724" y="6475413"/>
            <a:ext cx="1388201" cy="184666"/>
          </a:xfrm>
        </p:spPr>
        <p:txBody>
          <a:bodyPr/>
          <a:lstStyle/>
          <a:p>
            <a:r>
              <a:rPr lang="en-US" smtClean="0"/>
              <a:t>Jonathan Segev (Intel)</a:t>
            </a:r>
            <a:endParaRPr lang="en-US"/>
          </a:p>
        </p:txBody>
      </p:sp>
      <p:sp>
        <p:nvSpPr>
          <p:cNvPr id="6" name="Slide Number Placeholder 5"/>
          <p:cNvSpPr>
            <a:spLocks noGrp="1"/>
          </p:cNvSpPr>
          <p:nvPr>
            <p:ph type="sldNum" sz="quarter" idx="12"/>
          </p:nvPr>
        </p:nvSpPr>
        <p:spPr>
          <a:xfrm>
            <a:off x="4393695" y="6475413"/>
            <a:ext cx="432811" cy="184666"/>
          </a:xfrm>
        </p:spPr>
        <p:txBody>
          <a:bodyPr/>
          <a:lstStyle/>
          <a:p>
            <a:r>
              <a:rPr lang="en-US" smtClean="0"/>
              <a:t>Slide </a:t>
            </a:r>
            <a:fld id="{EDE002D1-28E4-4BD7-9C1F-AB6CE69A2774}" type="slidenum">
              <a:rPr lang="en-US" smtClean="0"/>
              <a:pPr/>
              <a:t>21</a:t>
            </a:fld>
            <a:endParaRPr lang="en-US"/>
          </a:p>
        </p:txBody>
      </p:sp>
      <p:sp>
        <p:nvSpPr>
          <p:cNvPr id="29" name="Rectangle 28"/>
          <p:cNvSpPr/>
          <p:nvPr/>
        </p:nvSpPr>
        <p:spPr>
          <a:xfrm>
            <a:off x="107504" y="5478323"/>
            <a:ext cx="8928992" cy="830997"/>
          </a:xfrm>
          <a:prstGeom prst="rect">
            <a:avLst/>
          </a:prstGeom>
        </p:spPr>
        <p:txBody>
          <a:bodyPr wrap="square" lIns="0" rIns="0">
            <a:spAutoFit/>
          </a:bodyPr>
          <a:lstStyle/>
          <a:p>
            <a:pPr marL="120650" lvl="1"/>
            <a:r>
              <a:rPr lang="en-US" sz="1600" b="1" dirty="0"/>
              <a:t>Active Scan </a:t>
            </a:r>
            <a:r>
              <a:rPr lang="en-US" sz="1600" b="1" dirty="0" smtClean="0"/>
              <a:t>PWR w/o Rapid Scan </a:t>
            </a:r>
            <a:r>
              <a:rPr lang="en-US" sz="1600" dirty="0" smtClean="0"/>
              <a:t>= </a:t>
            </a:r>
            <a:r>
              <a:rPr lang="en-US" sz="1600" dirty="0"/>
              <a:t>Number channels * (Probe Req + Min_Probe_Response_Time</a:t>
            </a:r>
            <a:r>
              <a:rPr lang="en-US" sz="1600" dirty="0" smtClean="0"/>
              <a:t>)</a:t>
            </a:r>
          </a:p>
          <a:p>
            <a:pPr marL="120650" lvl="1"/>
            <a:endParaRPr lang="en-US" sz="1600" b="1" dirty="0"/>
          </a:p>
          <a:p>
            <a:pPr marL="120650" lvl="1"/>
            <a:r>
              <a:rPr lang="en-US" sz="1600" b="1" dirty="0"/>
              <a:t>Active Scan PWR w</a:t>
            </a:r>
            <a:r>
              <a:rPr lang="en-US" sz="1600" b="1" dirty="0" smtClean="0"/>
              <a:t>/ </a:t>
            </a:r>
            <a:r>
              <a:rPr lang="en-US" sz="1600" b="1" dirty="0"/>
              <a:t>Rapid Scan</a:t>
            </a:r>
            <a:r>
              <a:rPr lang="en-US" sz="1600" b="1" dirty="0" smtClean="0"/>
              <a:t> </a:t>
            </a:r>
            <a:r>
              <a:rPr lang="en-US" sz="1600" b="1" dirty="0"/>
              <a:t>= </a:t>
            </a:r>
            <a:r>
              <a:rPr lang="en-US" sz="1600" dirty="0"/>
              <a:t>Number channels * (Rapid Scan Req + SIFS + ACK) </a:t>
            </a:r>
          </a:p>
        </p:txBody>
      </p:sp>
      <p:graphicFrame>
        <p:nvGraphicFramePr>
          <p:cNvPr id="10" name="Chart 9"/>
          <p:cNvGraphicFramePr>
            <a:graphicFrameLocks/>
          </p:cNvGraphicFramePr>
          <p:nvPr>
            <p:extLst>
              <p:ext uri="{D42A27DB-BD31-4B8C-83A1-F6EECF244321}">
                <p14:modId xmlns:p14="http://schemas.microsoft.com/office/powerpoint/2010/main" val="583090802"/>
              </p:ext>
            </p:extLst>
          </p:nvPr>
        </p:nvGraphicFramePr>
        <p:xfrm>
          <a:off x="395536" y="1556792"/>
          <a:ext cx="8640960" cy="3672408"/>
        </p:xfrm>
        <a:graphic>
          <a:graphicData uri="http://schemas.openxmlformats.org/drawingml/2006/chart">
            <c:chart xmlns:c="http://schemas.openxmlformats.org/drawingml/2006/chart" xmlns:r="http://schemas.openxmlformats.org/officeDocument/2006/relationships" r:id="rId3"/>
          </a:graphicData>
        </a:graphic>
      </p:graphicFrame>
      <p:sp>
        <p:nvSpPr>
          <p:cNvPr id="9" name="Rounded Rectangle 8"/>
          <p:cNvSpPr/>
          <p:nvPr/>
        </p:nvSpPr>
        <p:spPr bwMode="auto">
          <a:xfrm>
            <a:off x="3419872" y="3068960"/>
            <a:ext cx="3024336" cy="1728192"/>
          </a:xfrm>
          <a:prstGeom prst="roundRect">
            <a:avLst/>
          </a:prstGeom>
          <a:solidFill>
            <a:srgbClr val="FFFF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Note</a:t>
            </a:r>
            <a:r>
              <a:rPr kumimoji="0" lang="en-US" sz="1200" b="0" i="0" u="none" strike="noStrike" cap="none" normalizeH="0" baseline="0" dirty="0" smtClean="0">
                <a:ln>
                  <a:noFill/>
                </a:ln>
                <a:solidFill>
                  <a:schemeClr val="tx1"/>
                </a:solidFill>
                <a:effectLst/>
                <a:latin typeface="Times New Roman" pitchFamily="18" charset="0"/>
              </a:rPr>
              <a:t>:</a:t>
            </a:r>
          </a:p>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Rapid Scan assumed 70usec </a:t>
            </a:r>
          </a:p>
          <a:p>
            <a:pPr marL="0" marR="0" indent="0" algn="l" defTabSz="914400" rtl="0" eaLnBrk="0" fontAlgn="base" latinLnBrk="0" hangingPunct="0">
              <a:lnSpc>
                <a:spcPct val="100000"/>
              </a:lnSpc>
              <a:spcBef>
                <a:spcPct val="0"/>
              </a:spcBef>
              <a:spcAft>
                <a:spcPct val="0"/>
              </a:spcAft>
              <a:buClrTx/>
              <a:buSzTx/>
              <a:buFontTx/>
              <a:buNone/>
              <a:tabLst/>
            </a:pPr>
            <a:r>
              <a:rPr lang="en-US" dirty="0" smtClean="0"/>
              <a:t>Probe Req 350usec (conservative)</a:t>
            </a:r>
          </a:p>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Tx/Rx</a:t>
            </a:r>
            <a:r>
              <a:rPr kumimoji="0" lang="en-US" sz="1200" b="0" i="0" u="none" strike="noStrike" cap="none" normalizeH="0" dirty="0" smtClean="0">
                <a:ln>
                  <a:noFill/>
                </a:ln>
                <a:solidFill>
                  <a:schemeClr val="tx1"/>
                </a:solidFill>
                <a:effectLst/>
                <a:latin typeface="Times New Roman" pitchFamily="18" charset="0"/>
              </a:rPr>
              <a:t> PWR ratio 1:5</a:t>
            </a:r>
          </a:p>
          <a:p>
            <a:pPr marL="0" marR="0" indent="0" algn="l" defTabSz="914400" rtl="0" eaLnBrk="0" fontAlgn="base" latinLnBrk="0" hangingPunct="0">
              <a:lnSpc>
                <a:spcPct val="100000"/>
              </a:lnSpc>
              <a:spcBef>
                <a:spcPct val="0"/>
              </a:spcBef>
              <a:spcAft>
                <a:spcPct val="0"/>
              </a:spcAft>
              <a:buClrTx/>
              <a:buSzTx/>
              <a:buFontTx/>
              <a:buNone/>
              <a:tabLst/>
            </a:pPr>
            <a:r>
              <a:rPr lang="en-US" dirty="0" err="1" smtClean="0"/>
              <a:t>Min_Probe_Response_Time</a:t>
            </a:r>
            <a:r>
              <a:rPr lang="en-US" dirty="0" smtClean="0"/>
              <a:t>, </a:t>
            </a:r>
            <a:r>
              <a:rPr kumimoji="0" lang="en-US" sz="1200" b="0" i="0" u="none" strike="noStrike" cap="none" normalizeH="0" dirty="0" smtClean="0">
                <a:ln>
                  <a:noFill/>
                </a:ln>
                <a:solidFill>
                  <a:schemeClr val="tx1"/>
                </a:solidFill>
                <a:effectLst/>
                <a:latin typeface="Times New Roman" pitchFamily="18" charset="0"/>
              </a:rPr>
              <a:t>Max_Probe_Response</a:t>
            </a:r>
            <a:r>
              <a:rPr lang="en-US" dirty="0" smtClean="0"/>
              <a:t>_Time, </a:t>
            </a:r>
            <a:r>
              <a:rPr kumimoji="0" lang="en-US" sz="1200" b="0" i="0" u="none" strike="noStrike" cap="none" normalizeH="0" dirty="0" smtClean="0">
                <a:ln>
                  <a:noFill/>
                </a:ln>
                <a:solidFill>
                  <a:schemeClr val="tx1"/>
                </a:solidFill>
                <a:effectLst/>
                <a:latin typeface="Times New Roman" pitchFamily="18" charset="0"/>
              </a:rPr>
              <a:t>DIFS, SFIS, </a:t>
            </a:r>
            <a:r>
              <a:rPr kumimoji="0" lang="en-US" sz="1200" b="0" i="0" u="none" strike="noStrike" cap="none" normalizeH="0" dirty="0" err="1" smtClean="0">
                <a:ln>
                  <a:noFill/>
                </a:ln>
                <a:solidFill>
                  <a:schemeClr val="tx1"/>
                </a:solidFill>
                <a:effectLst/>
                <a:latin typeface="Times New Roman" pitchFamily="18" charset="0"/>
              </a:rPr>
              <a:t>probDelay</a:t>
            </a:r>
            <a:r>
              <a:rPr kumimoji="0" lang="en-US" sz="1200" b="0" i="0" u="none" strike="noStrike" cap="none" normalizeH="0" dirty="0" smtClean="0">
                <a:ln>
                  <a:noFill/>
                </a:ln>
                <a:solidFill>
                  <a:schemeClr val="tx1"/>
                </a:solidFill>
                <a:effectLst/>
                <a:latin typeface="Times New Roman" pitchFamily="18" charset="0"/>
              </a:rPr>
              <a:t>, PLMP header and preamble, other…</a:t>
            </a:r>
          </a:p>
        </p:txBody>
      </p:sp>
    </p:spTree>
    <p:extLst>
      <p:ext uri="{BB962C8B-B14F-4D97-AF65-F5344CB8AC3E}">
        <p14:creationId xmlns:p14="http://schemas.microsoft.com/office/powerpoint/2010/main" val="464895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4632" cy="582960"/>
          </a:xfrm>
        </p:spPr>
        <p:txBody>
          <a:bodyPr/>
          <a:lstStyle/>
          <a:p>
            <a:r>
              <a:rPr lang="en-US" dirty="0"/>
              <a:t>KPI comparison</a:t>
            </a:r>
            <a:r>
              <a:rPr lang="en-US" dirty="0" smtClean="0"/>
              <a:t> – Scan PWR Idle Channel</a:t>
            </a:r>
            <a:endParaRPr lang="en-US" dirty="0"/>
          </a:p>
        </p:txBody>
      </p:sp>
      <p:sp>
        <p:nvSpPr>
          <p:cNvPr id="4" name="Date Placeholder 3"/>
          <p:cNvSpPr>
            <a:spLocks noGrp="1"/>
          </p:cNvSpPr>
          <p:nvPr>
            <p:ph type="dt" sz="half" idx="10"/>
          </p:nvPr>
        </p:nvSpPr>
        <p:spPr>
          <a:xfrm>
            <a:off x="696913" y="332601"/>
            <a:ext cx="1077283" cy="276999"/>
          </a:xfrm>
        </p:spPr>
        <p:txBody>
          <a:bodyPr/>
          <a:lstStyle/>
          <a:p>
            <a:r>
              <a:rPr lang="en-US" dirty="0" smtClean="0"/>
              <a:t>Nov.   2012</a:t>
            </a:r>
            <a:endParaRPr lang="en-US" dirty="0"/>
          </a:p>
        </p:txBody>
      </p:sp>
      <p:sp>
        <p:nvSpPr>
          <p:cNvPr id="5" name="Footer Placeholder 4"/>
          <p:cNvSpPr>
            <a:spLocks noGrp="1"/>
          </p:cNvSpPr>
          <p:nvPr>
            <p:ph type="ftr" sz="quarter" idx="11"/>
          </p:nvPr>
        </p:nvSpPr>
        <p:spPr>
          <a:xfrm>
            <a:off x="7155724" y="6475413"/>
            <a:ext cx="1388201" cy="184666"/>
          </a:xfrm>
        </p:spPr>
        <p:txBody>
          <a:bodyPr/>
          <a:lstStyle/>
          <a:p>
            <a:r>
              <a:rPr lang="en-US" smtClean="0"/>
              <a:t>Jonathan Segev (Intel)</a:t>
            </a:r>
            <a:endParaRPr lang="en-US"/>
          </a:p>
        </p:txBody>
      </p:sp>
      <p:sp>
        <p:nvSpPr>
          <p:cNvPr id="6" name="Slide Number Placeholder 5"/>
          <p:cNvSpPr>
            <a:spLocks noGrp="1"/>
          </p:cNvSpPr>
          <p:nvPr>
            <p:ph type="sldNum" sz="quarter" idx="12"/>
          </p:nvPr>
        </p:nvSpPr>
        <p:spPr>
          <a:xfrm>
            <a:off x="4393695" y="6475413"/>
            <a:ext cx="432811" cy="184666"/>
          </a:xfrm>
        </p:spPr>
        <p:txBody>
          <a:bodyPr/>
          <a:lstStyle/>
          <a:p>
            <a:r>
              <a:rPr lang="en-US" smtClean="0"/>
              <a:t>Slide </a:t>
            </a:r>
            <a:fld id="{EDE002D1-28E4-4BD7-9C1F-AB6CE69A2774}" type="slidenum">
              <a:rPr lang="en-US" smtClean="0"/>
              <a:pPr/>
              <a:t>22</a:t>
            </a:fld>
            <a:endParaRPr lang="en-US"/>
          </a:p>
        </p:txBody>
      </p:sp>
      <p:sp>
        <p:nvSpPr>
          <p:cNvPr id="9" name="Rounded Rectangle 8"/>
          <p:cNvSpPr/>
          <p:nvPr/>
        </p:nvSpPr>
        <p:spPr bwMode="auto">
          <a:xfrm>
            <a:off x="360040" y="5301208"/>
            <a:ext cx="8604448" cy="792088"/>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lvl="1" algn="ctr"/>
            <a:endParaRPr lang="en-US" sz="900" dirty="0" smtClean="0"/>
          </a:p>
          <a:p>
            <a:pPr lvl="1" algn="ctr"/>
            <a:r>
              <a:rPr lang="en-US" sz="1800" dirty="0" smtClean="0"/>
              <a:t>Single full </a:t>
            </a:r>
            <a:r>
              <a:rPr lang="en-US" sz="1800" dirty="0"/>
              <a:t>scan Korea = </a:t>
            </a:r>
            <a:r>
              <a:rPr lang="en-US" sz="1800" dirty="0" smtClean="0"/>
              <a:t>	1.14mJ/scan with Rapid </a:t>
            </a:r>
            <a:r>
              <a:rPr lang="en-US" sz="1800" dirty="0"/>
              <a:t>Scan vs. </a:t>
            </a:r>
            <a:r>
              <a:rPr lang="en-US" sz="1800" dirty="0" smtClean="0"/>
              <a:t>12.24mJ/full w/o Rapid Scan</a:t>
            </a:r>
            <a:endParaRPr lang="en-US" sz="1800" dirty="0"/>
          </a:p>
        </p:txBody>
      </p:sp>
      <p:graphicFrame>
        <p:nvGraphicFramePr>
          <p:cNvPr id="8" name="Chart 7"/>
          <p:cNvGraphicFramePr>
            <a:graphicFrameLocks/>
          </p:cNvGraphicFramePr>
          <p:nvPr>
            <p:extLst>
              <p:ext uri="{D42A27DB-BD31-4B8C-83A1-F6EECF244321}">
                <p14:modId xmlns:p14="http://schemas.microsoft.com/office/powerpoint/2010/main" val="1787128118"/>
              </p:ext>
            </p:extLst>
          </p:nvPr>
        </p:nvGraphicFramePr>
        <p:xfrm>
          <a:off x="540060" y="1340768"/>
          <a:ext cx="8244408" cy="3960440"/>
        </p:xfrm>
        <a:graphic>
          <a:graphicData uri="http://schemas.openxmlformats.org/drawingml/2006/chart">
            <c:chart xmlns:c="http://schemas.openxmlformats.org/drawingml/2006/chart" xmlns:r="http://schemas.openxmlformats.org/officeDocument/2006/relationships" r:id="rId3"/>
          </a:graphicData>
        </a:graphic>
      </p:graphicFrame>
      <p:sp>
        <p:nvSpPr>
          <p:cNvPr id="10" name="Rounded Rectangle 9"/>
          <p:cNvSpPr/>
          <p:nvPr/>
        </p:nvSpPr>
        <p:spPr bwMode="auto">
          <a:xfrm>
            <a:off x="3419872" y="3068960"/>
            <a:ext cx="3024336" cy="1728192"/>
          </a:xfrm>
          <a:prstGeom prst="roundRect">
            <a:avLst/>
          </a:prstGeom>
          <a:solidFill>
            <a:srgbClr val="FFFF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Note</a:t>
            </a:r>
            <a:r>
              <a:rPr kumimoji="0" lang="en-US" sz="1200" b="0" i="0" u="none" strike="noStrike" cap="none" normalizeH="0" baseline="0" dirty="0" smtClean="0">
                <a:ln>
                  <a:noFill/>
                </a:ln>
                <a:solidFill>
                  <a:schemeClr val="tx1"/>
                </a:solidFill>
                <a:effectLst/>
                <a:latin typeface="Times New Roman" pitchFamily="18" charset="0"/>
              </a:rPr>
              <a:t>:</a:t>
            </a:r>
          </a:p>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Rapid Scan assumed 100usec </a:t>
            </a:r>
          </a:p>
          <a:p>
            <a:pPr marL="0" marR="0" indent="0" algn="l" defTabSz="914400" rtl="0" eaLnBrk="0" fontAlgn="base" latinLnBrk="0" hangingPunct="0">
              <a:lnSpc>
                <a:spcPct val="100000"/>
              </a:lnSpc>
              <a:spcBef>
                <a:spcPct val="0"/>
              </a:spcBef>
              <a:spcAft>
                <a:spcPct val="0"/>
              </a:spcAft>
              <a:buClrTx/>
              <a:buSzTx/>
              <a:buFontTx/>
              <a:buNone/>
              <a:tabLst/>
            </a:pPr>
            <a:r>
              <a:rPr lang="en-US" dirty="0" smtClean="0"/>
              <a:t>Probe Req 350usec (conservative)</a:t>
            </a:r>
          </a:p>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Tx/Rx</a:t>
            </a:r>
            <a:r>
              <a:rPr kumimoji="0" lang="en-US" sz="1200" b="0" i="0" u="none" strike="noStrike" cap="none" normalizeH="0" dirty="0" smtClean="0">
                <a:ln>
                  <a:noFill/>
                </a:ln>
                <a:solidFill>
                  <a:schemeClr val="tx1"/>
                </a:solidFill>
                <a:effectLst/>
                <a:latin typeface="Times New Roman" pitchFamily="18" charset="0"/>
              </a:rPr>
              <a:t> PWR ratio 1:5</a:t>
            </a:r>
          </a:p>
          <a:p>
            <a:pPr marL="0" marR="0" indent="0" algn="l" defTabSz="914400" rtl="0" eaLnBrk="0" fontAlgn="base" latinLnBrk="0" hangingPunct="0">
              <a:lnSpc>
                <a:spcPct val="100000"/>
              </a:lnSpc>
              <a:spcBef>
                <a:spcPct val="0"/>
              </a:spcBef>
              <a:spcAft>
                <a:spcPct val="0"/>
              </a:spcAft>
              <a:buClrTx/>
              <a:buSzTx/>
              <a:buFontTx/>
              <a:buNone/>
              <a:tabLst/>
            </a:pPr>
            <a:r>
              <a:rPr lang="en-US" dirty="0" err="1" smtClean="0"/>
              <a:t>Min_Probe_Response_Time</a:t>
            </a:r>
            <a:r>
              <a:rPr lang="en-US" dirty="0" smtClean="0"/>
              <a:t>, </a:t>
            </a:r>
            <a:r>
              <a:rPr kumimoji="0" lang="en-US" sz="1200" b="0" i="0" u="none" strike="noStrike" cap="none" normalizeH="0" dirty="0" smtClean="0">
                <a:ln>
                  <a:noFill/>
                </a:ln>
                <a:solidFill>
                  <a:schemeClr val="tx1"/>
                </a:solidFill>
                <a:effectLst/>
                <a:latin typeface="Times New Roman" pitchFamily="18" charset="0"/>
              </a:rPr>
              <a:t>Max_Probe_Response</a:t>
            </a:r>
            <a:r>
              <a:rPr lang="en-US" dirty="0" smtClean="0"/>
              <a:t>_Time, </a:t>
            </a:r>
            <a:r>
              <a:rPr kumimoji="0" lang="en-US" sz="1200" b="0" i="0" u="none" strike="noStrike" cap="none" normalizeH="0" dirty="0" smtClean="0">
                <a:ln>
                  <a:noFill/>
                </a:ln>
                <a:solidFill>
                  <a:schemeClr val="tx1"/>
                </a:solidFill>
                <a:effectLst/>
                <a:latin typeface="Times New Roman" pitchFamily="18" charset="0"/>
              </a:rPr>
              <a:t>DIFS, SFIS, </a:t>
            </a:r>
            <a:r>
              <a:rPr kumimoji="0" lang="en-US" sz="1200" b="0" i="0" u="none" strike="noStrike" cap="none" normalizeH="0" dirty="0" err="1" smtClean="0">
                <a:ln>
                  <a:noFill/>
                </a:ln>
                <a:solidFill>
                  <a:schemeClr val="tx1"/>
                </a:solidFill>
                <a:effectLst/>
                <a:latin typeface="Times New Roman" pitchFamily="18" charset="0"/>
              </a:rPr>
              <a:t>probDelay</a:t>
            </a:r>
            <a:r>
              <a:rPr kumimoji="0" lang="en-US" sz="1200" b="0" i="0" u="none" strike="noStrike" cap="none" normalizeH="0" dirty="0" smtClean="0">
                <a:ln>
                  <a:noFill/>
                </a:ln>
                <a:solidFill>
                  <a:schemeClr val="tx1"/>
                </a:solidFill>
                <a:effectLst/>
                <a:latin typeface="Times New Roman" pitchFamily="18" charset="0"/>
              </a:rPr>
              <a:t>, PLMP header and preamble, other…</a:t>
            </a:r>
          </a:p>
        </p:txBody>
      </p:sp>
    </p:spTree>
    <p:extLst>
      <p:ext uri="{BB962C8B-B14F-4D97-AF65-F5344CB8AC3E}">
        <p14:creationId xmlns:p14="http://schemas.microsoft.com/office/powerpoint/2010/main" val="224216043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4632" cy="582960"/>
          </a:xfrm>
        </p:spPr>
        <p:txBody>
          <a:bodyPr/>
          <a:lstStyle/>
          <a:p>
            <a:r>
              <a:rPr lang="en-US" dirty="0"/>
              <a:t>KPI </a:t>
            </a:r>
            <a:r>
              <a:rPr lang="en-US" dirty="0" smtClean="0"/>
              <a:t>comparison – dense deployment delay</a:t>
            </a:r>
            <a:endParaRPr lang="en-US" dirty="0"/>
          </a:p>
        </p:txBody>
      </p:sp>
      <p:sp>
        <p:nvSpPr>
          <p:cNvPr id="4" name="Date Placeholder 3"/>
          <p:cNvSpPr>
            <a:spLocks noGrp="1"/>
          </p:cNvSpPr>
          <p:nvPr>
            <p:ph type="dt" sz="half" idx="10"/>
          </p:nvPr>
        </p:nvSpPr>
        <p:spPr>
          <a:xfrm>
            <a:off x="696913" y="332601"/>
            <a:ext cx="1077283" cy="276999"/>
          </a:xfrm>
        </p:spPr>
        <p:txBody>
          <a:bodyPr/>
          <a:lstStyle/>
          <a:p>
            <a:r>
              <a:rPr lang="en-US" dirty="0" smtClean="0"/>
              <a:t>Nov.   2012</a:t>
            </a:r>
            <a:endParaRPr lang="en-US" dirty="0"/>
          </a:p>
        </p:txBody>
      </p:sp>
      <p:sp>
        <p:nvSpPr>
          <p:cNvPr id="5" name="Footer Placeholder 4"/>
          <p:cNvSpPr>
            <a:spLocks noGrp="1"/>
          </p:cNvSpPr>
          <p:nvPr>
            <p:ph type="ftr" sz="quarter" idx="11"/>
          </p:nvPr>
        </p:nvSpPr>
        <p:spPr>
          <a:xfrm>
            <a:off x="7155724" y="6475413"/>
            <a:ext cx="1388201" cy="184666"/>
          </a:xfrm>
        </p:spPr>
        <p:txBody>
          <a:bodyPr/>
          <a:lstStyle/>
          <a:p>
            <a:r>
              <a:rPr lang="en-US" smtClean="0"/>
              <a:t>Jonathan Segev (Intel)</a:t>
            </a:r>
            <a:endParaRPr lang="en-US"/>
          </a:p>
        </p:txBody>
      </p:sp>
      <p:sp>
        <p:nvSpPr>
          <p:cNvPr id="6" name="Slide Number Placeholder 5"/>
          <p:cNvSpPr>
            <a:spLocks noGrp="1"/>
          </p:cNvSpPr>
          <p:nvPr>
            <p:ph type="sldNum" sz="quarter" idx="12"/>
          </p:nvPr>
        </p:nvSpPr>
        <p:spPr>
          <a:xfrm>
            <a:off x="4393695" y="6475413"/>
            <a:ext cx="432811" cy="184666"/>
          </a:xfrm>
        </p:spPr>
        <p:txBody>
          <a:bodyPr/>
          <a:lstStyle/>
          <a:p>
            <a:r>
              <a:rPr lang="en-US" smtClean="0"/>
              <a:t>Slide </a:t>
            </a:r>
            <a:fld id="{EDE002D1-28E4-4BD7-9C1F-AB6CE69A2774}" type="slidenum">
              <a:rPr lang="en-US" smtClean="0"/>
              <a:pPr/>
              <a:t>23</a:t>
            </a:fld>
            <a:endParaRPr lang="en-US"/>
          </a:p>
        </p:txBody>
      </p:sp>
      <p:graphicFrame>
        <p:nvGraphicFramePr>
          <p:cNvPr id="10" name="Chart 9"/>
          <p:cNvGraphicFramePr>
            <a:graphicFrameLocks/>
          </p:cNvGraphicFramePr>
          <p:nvPr>
            <p:extLst>
              <p:ext uri="{D42A27DB-BD31-4B8C-83A1-F6EECF244321}">
                <p14:modId xmlns:p14="http://schemas.microsoft.com/office/powerpoint/2010/main" val="1915323648"/>
              </p:ext>
            </p:extLst>
          </p:nvPr>
        </p:nvGraphicFramePr>
        <p:xfrm>
          <a:off x="1259632" y="1556792"/>
          <a:ext cx="7272808" cy="3816424"/>
        </p:xfrm>
        <a:graphic>
          <a:graphicData uri="http://schemas.openxmlformats.org/drawingml/2006/chart">
            <c:chart xmlns:c="http://schemas.openxmlformats.org/drawingml/2006/chart" xmlns:r="http://schemas.openxmlformats.org/officeDocument/2006/relationships" r:id="rId3"/>
          </a:graphicData>
        </a:graphic>
      </p:graphicFrame>
      <p:sp>
        <p:nvSpPr>
          <p:cNvPr id="7" name="Rounded Rectangle 6"/>
          <p:cNvSpPr/>
          <p:nvPr/>
        </p:nvSpPr>
        <p:spPr bwMode="auto">
          <a:xfrm>
            <a:off x="3131840" y="5373216"/>
            <a:ext cx="3024336" cy="1080120"/>
          </a:xfrm>
          <a:prstGeom prst="roundRect">
            <a:avLst/>
          </a:prstGeom>
          <a:solidFill>
            <a:srgbClr val="FFFF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Notes</a:t>
            </a:r>
            <a:r>
              <a:rPr kumimoji="0" lang="en-US" sz="1200" b="0" i="0" u="none" strike="noStrike" cap="none" normalizeH="0" baseline="0" dirty="0" smtClean="0">
                <a:ln>
                  <a:noFill/>
                </a:ln>
                <a:solidFill>
                  <a:schemeClr val="tx1"/>
                </a:solidFill>
                <a:effectLst/>
                <a:latin typeface="Times New Roman" pitchFamily="18" charset="0"/>
              </a:rPr>
              <a:t>: Apples</a:t>
            </a:r>
            <a:r>
              <a:rPr kumimoji="0" lang="en-US" sz="1200" b="0" i="0" u="none" strike="noStrike" cap="none" normalizeH="0" dirty="0" smtClean="0">
                <a:ln>
                  <a:noFill/>
                </a:ln>
                <a:solidFill>
                  <a:schemeClr val="tx1"/>
                </a:solidFill>
                <a:effectLst/>
                <a:latin typeface="Times New Roman" pitchFamily="18" charset="0"/>
              </a:rPr>
              <a:t> to Apples</a:t>
            </a:r>
            <a:endParaRPr kumimoji="0" lang="en-US" sz="1200" b="0" i="0" u="none" strike="noStrike" cap="none" normalizeH="0" baseline="0" dirty="0" smtClean="0">
              <a:ln>
                <a:noFill/>
              </a:ln>
              <a:solidFill>
                <a:schemeClr val="tx1"/>
              </a:solidFill>
              <a:effectLst/>
              <a:latin typeface="Times New Roman" pitchFamily="18" charset="0"/>
            </a:endParaRPr>
          </a:p>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In this comparison</a:t>
            </a:r>
            <a:r>
              <a:rPr lang="en-US" dirty="0" smtClean="0"/>
              <a:t>, if </a:t>
            </a:r>
            <a:r>
              <a:rPr kumimoji="0" lang="en-US" sz="1200" b="0" i="0" u="none" strike="noStrike" cap="none" normalizeH="0" baseline="0" dirty="0" smtClean="0">
                <a:ln>
                  <a:noFill/>
                </a:ln>
                <a:solidFill>
                  <a:schemeClr val="tx1"/>
                </a:solidFill>
                <a:effectLst/>
                <a:latin typeface="Times New Roman" pitchFamily="18" charset="0"/>
              </a:rPr>
              <a:t>an</a:t>
            </a:r>
            <a:r>
              <a:rPr kumimoji="0" lang="en-US" sz="1200" b="0" i="0" u="none" strike="noStrike" cap="none" normalizeH="0" dirty="0" smtClean="0">
                <a:ln>
                  <a:noFill/>
                </a:ln>
                <a:solidFill>
                  <a:schemeClr val="tx1"/>
                </a:solidFill>
                <a:effectLst/>
                <a:latin typeface="Times New Roman" pitchFamily="18" charset="0"/>
              </a:rPr>
              <a:t> 11ai capable AP was discovered by Rapid Req, a 2</a:t>
            </a:r>
            <a:r>
              <a:rPr kumimoji="0" lang="en-US" sz="1200" b="0" i="0" u="none" strike="noStrike" cap="none" normalizeH="0" baseline="30000" dirty="0" smtClean="0">
                <a:ln>
                  <a:noFill/>
                </a:ln>
                <a:solidFill>
                  <a:schemeClr val="tx1"/>
                </a:solidFill>
                <a:effectLst/>
                <a:latin typeface="Times New Roman" pitchFamily="18" charset="0"/>
              </a:rPr>
              <a:t>nd</a:t>
            </a:r>
            <a:r>
              <a:rPr kumimoji="0" lang="en-US" sz="1200" b="0" i="0" u="none" strike="noStrike" cap="none" normalizeH="0" dirty="0" smtClean="0">
                <a:ln>
                  <a:noFill/>
                </a:ln>
                <a:solidFill>
                  <a:schemeClr val="tx1"/>
                </a:solidFill>
                <a:effectLst/>
                <a:latin typeface="Times New Roman" pitchFamily="18" charset="0"/>
              </a:rPr>
              <a:t> stage of identifying AP identity using Active Scan is accounted for</a:t>
            </a:r>
            <a:endParaRPr kumimoji="0" lang="en-US"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4280481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4632" cy="582960"/>
          </a:xfrm>
        </p:spPr>
        <p:txBody>
          <a:bodyPr/>
          <a:lstStyle/>
          <a:p>
            <a:r>
              <a:rPr lang="en-US" dirty="0"/>
              <a:t>KPI </a:t>
            </a:r>
            <a:r>
              <a:rPr lang="en-US" dirty="0" smtClean="0"/>
              <a:t>comparison – dense deployment PWR</a:t>
            </a:r>
            <a:endParaRPr lang="en-US" dirty="0"/>
          </a:p>
        </p:txBody>
      </p:sp>
      <p:sp>
        <p:nvSpPr>
          <p:cNvPr id="4" name="Date Placeholder 3"/>
          <p:cNvSpPr>
            <a:spLocks noGrp="1"/>
          </p:cNvSpPr>
          <p:nvPr>
            <p:ph type="dt" sz="half" idx="10"/>
          </p:nvPr>
        </p:nvSpPr>
        <p:spPr>
          <a:xfrm>
            <a:off x="696913" y="332601"/>
            <a:ext cx="1077283" cy="276999"/>
          </a:xfrm>
        </p:spPr>
        <p:txBody>
          <a:bodyPr/>
          <a:lstStyle/>
          <a:p>
            <a:r>
              <a:rPr lang="en-US" dirty="0" smtClean="0"/>
              <a:t>Nov.   2012</a:t>
            </a:r>
            <a:endParaRPr lang="en-US" dirty="0"/>
          </a:p>
        </p:txBody>
      </p:sp>
      <p:sp>
        <p:nvSpPr>
          <p:cNvPr id="5" name="Footer Placeholder 4"/>
          <p:cNvSpPr>
            <a:spLocks noGrp="1"/>
          </p:cNvSpPr>
          <p:nvPr>
            <p:ph type="ftr" sz="quarter" idx="11"/>
          </p:nvPr>
        </p:nvSpPr>
        <p:spPr>
          <a:xfrm>
            <a:off x="7155724" y="6475413"/>
            <a:ext cx="1388201" cy="184666"/>
          </a:xfrm>
        </p:spPr>
        <p:txBody>
          <a:bodyPr/>
          <a:lstStyle/>
          <a:p>
            <a:r>
              <a:rPr lang="en-US" smtClean="0"/>
              <a:t>Jonathan Segev (Intel)</a:t>
            </a:r>
            <a:endParaRPr lang="en-US"/>
          </a:p>
        </p:txBody>
      </p:sp>
      <p:sp>
        <p:nvSpPr>
          <p:cNvPr id="6" name="Slide Number Placeholder 5"/>
          <p:cNvSpPr>
            <a:spLocks noGrp="1"/>
          </p:cNvSpPr>
          <p:nvPr>
            <p:ph type="sldNum" sz="quarter" idx="12"/>
          </p:nvPr>
        </p:nvSpPr>
        <p:spPr>
          <a:xfrm>
            <a:off x="4393695" y="6475413"/>
            <a:ext cx="432811" cy="184666"/>
          </a:xfrm>
        </p:spPr>
        <p:txBody>
          <a:bodyPr/>
          <a:lstStyle/>
          <a:p>
            <a:r>
              <a:rPr lang="en-US" smtClean="0"/>
              <a:t>Slide </a:t>
            </a:r>
            <a:fld id="{EDE002D1-28E4-4BD7-9C1F-AB6CE69A2774}" type="slidenum">
              <a:rPr lang="en-US" smtClean="0"/>
              <a:pPr/>
              <a:t>24</a:t>
            </a:fld>
            <a:endParaRPr lang="en-US"/>
          </a:p>
        </p:txBody>
      </p:sp>
      <p:sp>
        <p:nvSpPr>
          <p:cNvPr id="12" name="Rounded Rectangle 11"/>
          <p:cNvSpPr/>
          <p:nvPr/>
        </p:nvSpPr>
        <p:spPr bwMode="auto">
          <a:xfrm>
            <a:off x="683568" y="5517232"/>
            <a:ext cx="7848872" cy="792088"/>
          </a:xfrm>
          <a:prstGeom prst="round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lvl="1" algn="ctr"/>
            <a:r>
              <a:rPr lang="en-US" sz="1800" dirty="0" smtClean="0"/>
              <a:t>Full </a:t>
            </a:r>
            <a:r>
              <a:rPr lang="en-US" sz="1800" dirty="0"/>
              <a:t>scan Korea = </a:t>
            </a:r>
            <a:r>
              <a:rPr lang="en-US" sz="1800" dirty="0" smtClean="0"/>
              <a:t>6.16mJ/Scan full Scan w/ Rapid vs</a:t>
            </a:r>
            <a:r>
              <a:rPr lang="en-US" sz="1800" dirty="0"/>
              <a:t>. </a:t>
            </a:r>
            <a:r>
              <a:rPr lang="en-US" sz="1800" dirty="0" smtClean="0"/>
              <a:t>14.49mJ/Scan w/o Rapid APs deployed at every 1 out of 4 channels</a:t>
            </a:r>
            <a:endParaRPr lang="en-US" sz="1800" dirty="0"/>
          </a:p>
        </p:txBody>
      </p:sp>
      <p:graphicFrame>
        <p:nvGraphicFramePr>
          <p:cNvPr id="8" name="Chart 7"/>
          <p:cNvGraphicFramePr>
            <a:graphicFrameLocks/>
          </p:cNvGraphicFramePr>
          <p:nvPr>
            <p:extLst>
              <p:ext uri="{D42A27DB-BD31-4B8C-83A1-F6EECF244321}">
                <p14:modId xmlns:p14="http://schemas.microsoft.com/office/powerpoint/2010/main" val="3223109534"/>
              </p:ext>
            </p:extLst>
          </p:nvPr>
        </p:nvGraphicFramePr>
        <p:xfrm>
          <a:off x="701874" y="1340768"/>
          <a:ext cx="7758558" cy="4104456"/>
        </p:xfrm>
        <a:graphic>
          <a:graphicData uri="http://schemas.openxmlformats.org/drawingml/2006/chart">
            <c:chart xmlns:c="http://schemas.openxmlformats.org/drawingml/2006/chart" xmlns:r="http://schemas.openxmlformats.org/officeDocument/2006/relationships" r:id="rId3"/>
          </a:graphicData>
        </a:graphic>
      </p:graphicFrame>
      <p:sp>
        <p:nvSpPr>
          <p:cNvPr id="9" name="Rounded Rectangle 8"/>
          <p:cNvSpPr/>
          <p:nvPr/>
        </p:nvSpPr>
        <p:spPr bwMode="auto">
          <a:xfrm>
            <a:off x="5940152" y="4581128"/>
            <a:ext cx="3024336" cy="864096"/>
          </a:xfrm>
          <a:prstGeom prst="roundRect">
            <a:avLst/>
          </a:prstGeom>
          <a:solidFill>
            <a:srgbClr val="FFFF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Note</a:t>
            </a:r>
            <a:r>
              <a:rPr kumimoji="0" lang="en-US" sz="1200" b="0" i="0" u="none" strike="noStrike" cap="none" normalizeH="0" baseline="0" dirty="0" smtClean="0">
                <a:ln>
                  <a:noFill/>
                </a:ln>
                <a:solidFill>
                  <a:schemeClr val="tx1"/>
                </a:solidFill>
                <a:effectLst/>
                <a:latin typeface="Times New Roman" pitchFamily="18" charset="0"/>
              </a:rPr>
              <a:t>:</a:t>
            </a:r>
          </a:p>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In this comparison</a:t>
            </a:r>
            <a:r>
              <a:rPr lang="en-US" dirty="0" smtClean="0"/>
              <a:t>, if </a:t>
            </a:r>
            <a:r>
              <a:rPr kumimoji="0" lang="en-US" sz="1200" b="0" i="0" u="none" strike="noStrike" cap="none" normalizeH="0" baseline="0" dirty="0" smtClean="0">
                <a:ln>
                  <a:noFill/>
                </a:ln>
                <a:solidFill>
                  <a:schemeClr val="tx1"/>
                </a:solidFill>
                <a:effectLst/>
                <a:latin typeface="Times New Roman" pitchFamily="18" charset="0"/>
              </a:rPr>
              <a:t>an</a:t>
            </a:r>
            <a:r>
              <a:rPr kumimoji="0" lang="en-US" sz="1200" b="0" i="0" u="none" strike="noStrike" cap="none" normalizeH="0" dirty="0" smtClean="0">
                <a:ln>
                  <a:noFill/>
                </a:ln>
                <a:solidFill>
                  <a:schemeClr val="tx1"/>
                </a:solidFill>
                <a:effectLst/>
                <a:latin typeface="Times New Roman" pitchFamily="18" charset="0"/>
              </a:rPr>
              <a:t> AP was discovered by Rapid Req, a 2</a:t>
            </a:r>
            <a:r>
              <a:rPr kumimoji="0" lang="en-US" sz="1200" b="0" i="0" u="none" strike="noStrike" cap="none" normalizeH="0" baseline="30000" dirty="0" smtClean="0">
                <a:ln>
                  <a:noFill/>
                </a:ln>
                <a:solidFill>
                  <a:schemeClr val="tx1"/>
                </a:solidFill>
                <a:effectLst/>
                <a:latin typeface="Times New Roman" pitchFamily="18" charset="0"/>
              </a:rPr>
              <a:t>nd</a:t>
            </a:r>
            <a:r>
              <a:rPr kumimoji="0" lang="en-US" sz="1200" b="0" i="0" u="none" strike="noStrike" cap="none" normalizeH="0" dirty="0" smtClean="0">
                <a:ln>
                  <a:noFill/>
                </a:ln>
                <a:solidFill>
                  <a:schemeClr val="tx1"/>
                </a:solidFill>
                <a:effectLst/>
                <a:latin typeface="Times New Roman" pitchFamily="18" charset="0"/>
              </a:rPr>
              <a:t> stage of identifying AP identity using Active Scan is accounted for</a:t>
            </a:r>
            <a:endParaRPr kumimoji="0" lang="en-US"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274221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077283" cy="276999"/>
          </a:xfrm>
        </p:spPr>
        <p:txBody>
          <a:bodyPr/>
          <a:lstStyle/>
          <a:p>
            <a:r>
              <a:rPr lang="en-US" dirty="0" smtClean="0"/>
              <a:t>Nov.   2012</a:t>
            </a:r>
            <a:endParaRPr lang="en-US" dirty="0"/>
          </a:p>
        </p:txBody>
      </p:sp>
      <p:sp>
        <p:nvSpPr>
          <p:cNvPr id="5" name="Footer Placeholder 4"/>
          <p:cNvSpPr>
            <a:spLocks noGrp="1"/>
          </p:cNvSpPr>
          <p:nvPr>
            <p:ph type="ftr" sz="quarter" idx="11"/>
          </p:nvPr>
        </p:nvSpPr>
        <p:spPr>
          <a:xfrm>
            <a:off x="7155724" y="6475413"/>
            <a:ext cx="1388201" cy="184666"/>
          </a:xfrm>
        </p:spPr>
        <p:txBody>
          <a:bodyPr/>
          <a:lstStyle/>
          <a:p>
            <a:r>
              <a:rPr lang="en-US" dirty="0" smtClean="0"/>
              <a:t>Jonathan Segev (Intel)</a:t>
            </a:r>
            <a:endParaRPr lang="en-US" dirty="0"/>
          </a:p>
        </p:txBody>
      </p:sp>
      <p:sp>
        <p:nvSpPr>
          <p:cNvPr id="6" name="Slide Number Placeholder 5"/>
          <p:cNvSpPr>
            <a:spLocks noGrp="1"/>
          </p:cNvSpPr>
          <p:nvPr>
            <p:ph type="sldNum" sz="quarter" idx="12"/>
          </p:nvPr>
        </p:nvSpPr>
        <p:spPr>
          <a:xfrm>
            <a:off x="4344988" y="6475413"/>
            <a:ext cx="530225" cy="182562"/>
          </a:xfrm>
        </p:spPr>
        <p:txBody>
          <a:bodyPr/>
          <a:lstStyle/>
          <a:p>
            <a:r>
              <a:rPr lang="en-US" dirty="0"/>
              <a:t>Slide </a:t>
            </a:r>
            <a:fld id="{559DF1DC-0217-43CA-AA8E-D337C722AAC0}" type="slidenum">
              <a:rPr lang="en-US"/>
              <a:pPr/>
              <a:t>3</a:t>
            </a:fld>
            <a:endParaRPr lang="en-US" dirty="0"/>
          </a:p>
        </p:txBody>
      </p:sp>
      <p:sp>
        <p:nvSpPr>
          <p:cNvPr id="11" name="Titel 1"/>
          <p:cNvSpPr txBox="1">
            <a:spLocks/>
          </p:cNvSpPr>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chemeClr val="tx2"/>
                </a:solidFill>
                <a:effectLst/>
                <a:uLnTx/>
                <a:uFillTx/>
                <a:latin typeface="+mj-lt"/>
                <a:ea typeface="+mj-ea"/>
                <a:cs typeface="+mj-cs"/>
              </a:rPr>
              <a:t>Conformance w/ TGai PAR &amp; 5C </a:t>
            </a:r>
            <a:endParaRPr kumimoji="0" lang="en-US" sz="3200" b="1" i="0" u="none" strike="noStrike" kern="0" cap="none" spc="0" normalizeH="0" baseline="0" noProof="0" dirty="0">
              <a:ln>
                <a:noFill/>
              </a:ln>
              <a:solidFill>
                <a:schemeClr val="tx2"/>
              </a:solidFill>
              <a:effectLst/>
              <a:uLnTx/>
              <a:uFillTx/>
              <a:latin typeface="+mj-lt"/>
              <a:ea typeface="+mj-ea"/>
              <a:cs typeface="+mj-cs"/>
            </a:endParaRPr>
          </a:p>
        </p:txBody>
      </p:sp>
      <p:graphicFrame>
        <p:nvGraphicFramePr>
          <p:cNvPr id="12" name="Tabelle 6"/>
          <p:cNvGraphicFramePr>
            <a:graphicFrameLocks noGrp="1"/>
          </p:cNvGraphicFramePr>
          <p:nvPr>
            <p:extLst>
              <p:ext uri="{D42A27DB-BD31-4B8C-83A1-F6EECF244321}">
                <p14:modId xmlns:p14="http://schemas.microsoft.com/office/powerpoint/2010/main" val="1562023905"/>
              </p:ext>
            </p:extLst>
          </p:nvPr>
        </p:nvGraphicFramePr>
        <p:xfrm>
          <a:off x="762000" y="1905000"/>
          <a:ext cx="7696200" cy="3317240"/>
        </p:xfrm>
        <a:graphic>
          <a:graphicData uri="http://schemas.openxmlformats.org/drawingml/2006/table">
            <a:tbl>
              <a:tblPr firstRow="1" bandRow="1">
                <a:tableStyleId>{5C22544A-7EE6-4342-B048-85BDC9FD1C3A}</a:tableStyleId>
              </a:tblPr>
              <a:tblGrid>
                <a:gridCol w="5791200"/>
                <a:gridCol w="1905000"/>
              </a:tblGrid>
              <a:tr h="370840">
                <a:tc>
                  <a:txBody>
                    <a:bodyPr/>
                    <a:lstStyle/>
                    <a:p>
                      <a:r>
                        <a:rPr lang="en-US" sz="1400" dirty="0" smtClean="0"/>
                        <a:t>Conformance Question</a:t>
                      </a:r>
                      <a:endParaRPr lang="en-US" sz="1400" dirty="0"/>
                    </a:p>
                  </a:txBody>
                  <a:tcPr/>
                </a:tc>
                <a:tc>
                  <a:txBody>
                    <a:bodyPr/>
                    <a:lstStyle/>
                    <a:p>
                      <a:r>
                        <a:rPr lang="en-US" sz="1400" dirty="0" smtClean="0"/>
                        <a:t>Response</a:t>
                      </a:r>
                      <a:endParaRPr lang="en-US" sz="1400" dirty="0"/>
                    </a:p>
                  </a:txBody>
                  <a:tcPr/>
                </a:tc>
              </a:tr>
              <a:tr h="370840">
                <a:tc>
                  <a:txBody>
                    <a:bodyPr/>
                    <a:lstStyle/>
                    <a:p>
                      <a:r>
                        <a:rPr lang="en-US" sz="1400" dirty="0" smtClean="0"/>
                        <a:t>Does the proposal</a:t>
                      </a:r>
                      <a:r>
                        <a:rPr lang="en-US" sz="1400" baseline="0" dirty="0" smtClean="0"/>
                        <a:t> </a:t>
                      </a:r>
                      <a:r>
                        <a:rPr lang="en-US" sz="1400" dirty="0" smtClean="0"/>
                        <a:t>degrade the security offered by Robust Security Network Association (RSNA) already defined in 802.11?</a:t>
                      </a:r>
                      <a:endParaRPr lang="en-US" sz="1400" dirty="0"/>
                    </a:p>
                  </a:txBody>
                  <a:tcPr/>
                </a:tc>
                <a:tc>
                  <a:txBody>
                    <a:bodyPr/>
                    <a:lstStyle/>
                    <a:p>
                      <a:r>
                        <a:rPr lang="en-US" sz="1400" dirty="0" smtClean="0"/>
                        <a:t>No</a:t>
                      </a:r>
                      <a:endParaRPr lang="en-US" sz="1400" dirty="0"/>
                    </a:p>
                  </a:txBody>
                  <a:tcPr/>
                </a:tc>
              </a:tr>
              <a:tr h="370840">
                <a:tc>
                  <a:txBody>
                    <a:bodyPr/>
                    <a:lstStyle/>
                    <a:p>
                      <a:r>
                        <a:rPr lang="en-US" sz="1400" dirty="0" smtClean="0"/>
                        <a:t>Does the proposal change the MAC SAP interface?</a:t>
                      </a:r>
                      <a:endParaRPr lang="en-US" sz="1400" dirty="0"/>
                    </a:p>
                  </a:txBody>
                  <a:tcPr/>
                </a:tc>
                <a:tc>
                  <a:txBody>
                    <a:bodyPr/>
                    <a:lstStyle/>
                    <a:p>
                      <a:r>
                        <a:rPr lang="en-US" sz="1400" b="0" dirty="0" smtClean="0">
                          <a:solidFill>
                            <a:schemeClr val="tx1"/>
                          </a:solidFill>
                        </a:rPr>
                        <a:t>No</a:t>
                      </a:r>
                      <a:endParaRPr lang="en-US" sz="1400" b="0" dirty="0">
                        <a:solidFill>
                          <a:schemeClr val="tx1"/>
                        </a:solidFill>
                      </a:endParaRPr>
                    </a:p>
                  </a:txBody>
                  <a:tcPr/>
                </a:tc>
              </a:tr>
              <a:tr h="370840">
                <a:tc>
                  <a:txBody>
                    <a:bodyPr/>
                    <a:lstStyle/>
                    <a:p>
                      <a:r>
                        <a:rPr lang="en-US" sz="1400" dirty="0" smtClean="0"/>
                        <a:t>Does the proposal</a:t>
                      </a:r>
                      <a:r>
                        <a:rPr lang="en-US" sz="1400" baseline="0" dirty="0" smtClean="0"/>
                        <a:t> require or introduce a change to the 802.1 architecture?</a:t>
                      </a:r>
                      <a:endParaRPr lang="en-US" sz="1400" dirty="0"/>
                    </a:p>
                  </a:txBody>
                  <a:tcPr/>
                </a:tc>
                <a:tc>
                  <a:txBody>
                    <a:bodyPr/>
                    <a:lstStyle/>
                    <a:p>
                      <a:r>
                        <a:rPr lang="en-US" sz="1400" b="0" dirty="0" smtClean="0">
                          <a:solidFill>
                            <a:schemeClr val="tx1"/>
                          </a:solidFill>
                        </a:rPr>
                        <a:t>No</a:t>
                      </a:r>
                      <a:endParaRPr lang="en-US" sz="1400" b="0" dirty="0">
                        <a:solidFill>
                          <a:schemeClr val="tx1"/>
                        </a:solidFill>
                      </a:endParaRPr>
                    </a:p>
                  </a:txBody>
                  <a:tcPr/>
                </a:tc>
              </a:tr>
              <a:tr h="370840">
                <a:tc>
                  <a:txBody>
                    <a:bodyPr/>
                    <a:lstStyle/>
                    <a:p>
                      <a:r>
                        <a:rPr lang="en-US" sz="1400" dirty="0" smtClean="0"/>
                        <a:t>Does the proposal</a:t>
                      </a:r>
                      <a:r>
                        <a:rPr lang="en-US" sz="1400" baseline="0" dirty="0" smtClean="0"/>
                        <a:t> introduce a change in the channel access mechanism?</a:t>
                      </a:r>
                      <a:endParaRPr lang="en-US" sz="1400" dirty="0"/>
                    </a:p>
                  </a:txBody>
                  <a:tcPr/>
                </a:tc>
                <a:tc>
                  <a:txBody>
                    <a:bodyPr/>
                    <a:lstStyle/>
                    <a:p>
                      <a:r>
                        <a:rPr lang="en-US" sz="1400" dirty="0" smtClean="0"/>
                        <a:t>Yes</a:t>
                      </a:r>
                      <a:endParaRPr lang="en-US" sz="1400" dirty="0"/>
                    </a:p>
                  </a:txBody>
                  <a:tcPr/>
                </a:tc>
              </a:tr>
              <a:tr h="370840">
                <a:tc>
                  <a:txBody>
                    <a:bodyPr/>
                    <a:lstStyle/>
                    <a:p>
                      <a:r>
                        <a:rPr lang="en-US" sz="1400" dirty="0" smtClean="0"/>
                        <a:t>Does the proposal introduce a change in the PHY?</a:t>
                      </a:r>
                      <a:endParaRPr lang="en-US" sz="1400" dirty="0"/>
                    </a:p>
                  </a:txBody>
                  <a:tcPr/>
                </a:tc>
                <a:tc>
                  <a:txBody>
                    <a:bodyPr/>
                    <a:lstStyle/>
                    <a:p>
                      <a:r>
                        <a:rPr lang="en-US" sz="1400" dirty="0" smtClean="0"/>
                        <a:t>No</a:t>
                      </a:r>
                      <a:endParaRPr lang="en-US" sz="1400" dirty="0"/>
                    </a:p>
                  </a:txBody>
                  <a:tcPr/>
                </a:tc>
              </a:tr>
              <a:tr h="370840">
                <a:tc>
                  <a:txBody>
                    <a:bodyPr/>
                    <a:lstStyle/>
                    <a:p>
                      <a:r>
                        <a:rPr lang="en-US" sz="1400" dirty="0" smtClean="0"/>
                        <a:t>Which of the following link set-up phases is addressed by the proposal?</a:t>
                      </a:r>
                    </a:p>
                    <a:p>
                      <a:r>
                        <a:rPr lang="en-US" sz="1400" dirty="0" smtClean="0"/>
                        <a:t>(1) AP Discovery (2) Network Discovery (3) Link (re-)establishment</a:t>
                      </a:r>
                      <a:r>
                        <a:rPr lang="en-US" sz="1400" baseline="0" dirty="0" smtClean="0"/>
                        <a:t> / exchange of security related messages (4) Higher layer aspects, e.g. IP address assignment</a:t>
                      </a:r>
                      <a:endParaRPr lang="en-US" sz="1400" dirty="0"/>
                    </a:p>
                  </a:txBody>
                  <a:tcPr/>
                </a:tc>
                <a:tc>
                  <a:txBody>
                    <a:bodyPr/>
                    <a:lstStyle/>
                    <a:p>
                      <a:r>
                        <a:rPr lang="en-US" sz="1400" dirty="0" smtClean="0"/>
                        <a:t>1</a:t>
                      </a:r>
                      <a:endParaRPr lang="en-US" sz="1400" dirty="0"/>
                    </a:p>
                  </a:txBody>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278688" cy="582960"/>
          </a:xfrm>
        </p:spPr>
        <p:txBody>
          <a:bodyPr/>
          <a:lstStyle/>
          <a:p>
            <a:r>
              <a:rPr lang="en-US" dirty="0" smtClean="0"/>
              <a:t>Recap, </a:t>
            </a:r>
            <a:r>
              <a:rPr lang="en-US" dirty="0" smtClean="0">
                <a:solidFill>
                  <a:schemeClr val="tx1"/>
                </a:solidFill>
              </a:rPr>
              <a:t>Active</a:t>
            </a:r>
            <a:r>
              <a:rPr lang="en-US" dirty="0" smtClean="0"/>
              <a:t> Rapid Scanning</a:t>
            </a:r>
            <a:endParaRPr lang="en-US" dirty="0"/>
          </a:p>
        </p:txBody>
      </p:sp>
      <p:sp>
        <p:nvSpPr>
          <p:cNvPr id="3" name="Content Placeholder 2"/>
          <p:cNvSpPr>
            <a:spLocks noGrp="1"/>
          </p:cNvSpPr>
          <p:nvPr>
            <p:ph idx="1"/>
          </p:nvPr>
        </p:nvSpPr>
        <p:spPr>
          <a:xfrm>
            <a:off x="685800" y="1412776"/>
            <a:ext cx="7772400" cy="1584176"/>
          </a:xfrm>
        </p:spPr>
        <p:txBody>
          <a:bodyPr/>
          <a:lstStyle/>
          <a:p>
            <a:r>
              <a:rPr lang="en-US" sz="2000" dirty="0" smtClean="0"/>
              <a:t>Rapid Scanning was presented during the last meeting:</a:t>
            </a:r>
          </a:p>
          <a:p>
            <a:r>
              <a:rPr lang="en-US" dirty="0" smtClean="0"/>
              <a:t>Benefits include:</a:t>
            </a:r>
          </a:p>
          <a:p>
            <a:pPr lvl="1"/>
            <a:r>
              <a:rPr lang="en-US" b="1" dirty="0" smtClean="0">
                <a:solidFill>
                  <a:srgbClr val="FF0000"/>
                </a:solidFill>
              </a:rPr>
              <a:t>Major latency improvement.</a:t>
            </a:r>
          </a:p>
          <a:p>
            <a:pPr lvl="1"/>
            <a:r>
              <a:rPr lang="en-US" b="1" dirty="0" smtClean="0">
                <a:solidFill>
                  <a:srgbClr val="FF0000"/>
                </a:solidFill>
              </a:rPr>
              <a:t>Major power improvement.</a:t>
            </a:r>
          </a:p>
          <a:p>
            <a:pPr lvl="1"/>
            <a:r>
              <a:rPr lang="en-US" dirty="0" smtClean="0"/>
              <a:t>Does not needlessly load channels without 11ai</a:t>
            </a:r>
            <a:r>
              <a:rPr lang="en-US" dirty="0"/>
              <a:t> </a:t>
            </a:r>
            <a:r>
              <a:rPr lang="en-US" dirty="0" smtClean="0"/>
              <a:t>support.</a:t>
            </a:r>
          </a:p>
          <a:p>
            <a:pPr marL="457200" lvl="1" indent="0">
              <a:buNone/>
            </a:pPr>
            <a:endParaRPr lang="en-US" dirty="0" smtClean="0"/>
          </a:p>
        </p:txBody>
      </p:sp>
      <p:sp>
        <p:nvSpPr>
          <p:cNvPr id="4" name="Date Placeholder 3"/>
          <p:cNvSpPr>
            <a:spLocks noGrp="1"/>
          </p:cNvSpPr>
          <p:nvPr>
            <p:ph type="dt" sz="half" idx="10"/>
          </p:nvPr>
        </p:nvSpPr>
        <p:spPr>
          <a:xfrm>
            <a:off x="696913" y="332601"/>
            <a:ext cx="1077283" cy="276999"/>
          </a:xfrm>
        </p:spPr>
        <p:txBody>
          <a:bodyPr/>
          <a:lstStyle/>
          <a:p>
            <a:r>
              <a:rPr lang="en-US" dirty="0" smtClean="0"/>
              <a:t>Nov.   2012</a:t>
            </a:r>
            <a:endParaRPr lang="en-US" dirty="0"/>
          </a:p>
        </p:txBody>
      </p:sp>
      <p:sp>
        <p:nvSpPr>
          <p:cNvPr id="6" name="Slide Number Placeholder 5"/>
          <p:cNvSpPr>
            <a:spLocks noGrp="1"/>
          </p:cNvSpPr>
          <p:nvPr>
            <p:ph type="sldNum" sz="quarter" idx="12"/>
          </p:nvPr>
        </p:nvSpPr>
        <p:spPr>
          <a:xfrm>
            <a:off x="4922406" y="6475413"/>
            <a:ext cx="432811" cy="184666"/>
          </a:xfrm>
        </p:spPr>
        <p:txBody>
          <a:bodyPr/>
          <a:lstStyle/>
          <a:p>
            <a:r>
              <a:rPr lang="en-US" dirty="0" smtClean="0"/>
              <a:t>Slide </a:t>
            </a:r>
            <a:fld id="{EDE002D1-28E4-4BD7-9C1F-AB6CE69A2774}" type="slidenum">
              <a:rPr lang="en-US" smtClean="0"/>
              <a:pPr/>
              <a:t>4</a:t>
            </a:fld>
            <a:endParaRPr lang="en-US" dirty="0"/>
          </a:p>
        </p:txBody>
      </p:sp>
      <p:grpSp>
        <p:nvGrpSpPr>
          <p:cNvPr id="8" name="Group 7"/>
          <p:cNvGrpSpPr/>
          <p:nvPr/>
        </p:nvGrpSpPr>
        <p:grpSpPr>
          <a:xfrm>
            <a:off x="7353678" y="3663198"/>
            <a:ext cx="1826834" cy="773914"/>
            <a:chOff x="6457150" y="5371871"/>
            <a:chExt cx="1826834" cy="773914"/>
          </a:xfrm>
        </p:grpSpPr>
        <p:sp>
          <p:nvSpPr>
            <p:cNvPr id="197" name="Rectangle 196"/>
            <p:cNvSpPr/>
            <p:nvPr/>
          </p:nvSpPr>
          <p:spPr bwMode="auto">
            <a:xfrm>
              <a:off x="6459657" y="5371871"/>
              <a:ext cx="418719" cy="148841"/>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1400" b="1" smtClean="0">
                <a:latin typeface="Neo Sans Intel" pitchFamily="34" charset="0"/>
                <a:cs typeface="Arial" pitchFamily="34" charset="0"/>
              </a:endParaRPr>
            </a:p>
          </p:txBody>
        </p:sp>
        <p:sp>
          <p:nvSpPr>
            <p:cNvPr id="198" name="Rectangle 197"/>
            <p:cNvSpPr/>
            <p:nvPr/>
          </p:nvSpPr>
          <p:spPr bwMode="auto">
            <a:xfrm>
              <a:off x="6961059" y="5371871"/>
              <a:ext cx="1307891" cy="141324"/>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800" dirty="0" smtClean="0">
                  <a:latin typeface="Neo Sans Intel" pitchFamily="34" charset="0"/>
                  <a:cs typeface="Arial" pitchFamily="34" charset="0"/>
                </a:rPr>
                <a:t>MAC message</a:t>
              </a:r>
            </a:p>
          </p:txBody>
        </p:sp>
        <p:sp>
          <p:nvSpPr>
            <p:cNvPr id="199" name="Rectangle 198"/>
            <p:cNvSpPr/>
            <p:nvPr/>
          </p:nvSpPr>
          <p:spPr bwMode="auto">
            <a:xfrm>
              <a:off x="6457150" y="5545486"/>
              <a:ext cx="423105" cy="163235"/>
            </a:xfrm>
            <a:prstGeom prst="rect">
              <a:avLst/>
            </a:prstGeom>
            <a:gradFill>
              <a:gsLst>
                <a:gs pos="0">
                  <a:schemeClr val="bg1"/>
                </a:gs>
                <a:gs pos="13000">
                  <a:schemeClr val="tx1"/>
                </a:gs>
                <a:gs pos="28000">
                  <a:schemeClr val="bg1"/>
                </a:gs>
                <a:gs pos="42999">
                  <a:schemeClr val="tx1"/>
                </a:gs>
                <a:gs pos="58000">
                  <a:schemeClr val="bg1"/>
                </a:gs>
                <a:gs pos="72000">
                  <a:schemeClr val="tx1"/>
                </a:gs>
                <a:gs pos="87000">
                  <a:schemeClr val="bg1"/>
                </a:gs>
                <a:gs pos="100000">
                  <a:schemeClr val="tx1"/>
                </a:gs>
              </a:gsLst>
              <a:lin ang="3000000" scaled="0"/>
            </a:grad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900" dirty="0" smtClean="0">
                <a:latin typeface="Neo Sans Intel" pitchFamily="34" charset="0"/>
                <a:cs typeface="Arial" pitchFamily="34" charset="0"/>
              </a:endParaRPr>
            </a:p>
          </p:txBody>
        </p:sp>
        <p:sp>
          <p:nvSpPr>
            <p:cNvPr id="200" name="Rectangle 199"/>
            <p:cNvSpPr/>
            <p:nvPr/>
          </p:nvSpPr>
          <p:spPr bwMode="auto">
            <a:xfrm>
              <a:off x="6863343" y="5606687"/>
              <a:ext cx="1307891" cy="141324"/>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800" dirty="0" smtClean="0">
                  <a:latin typeface="Neo Sans Intel" pitchFamily="34" charset="0"/>
                  <a:cs typeface="Arial" pitchFamily="34" charset="0"/>
                </a:rPr>
                <a:t>     Time uncertainty &lt; </a:t>
              </a:r>
            </a:p>
            <a:p>
              <a:pPr eaLnBrk="0" hangingPunct="0"/>
              <a:r>
                <a:rPr lang="en-US" sz="800" dirty="0" smtClean="0">
                  <a:latin typeface="Neo Sans Intel" pitchFamily="34" charset="0"/>
                  <a:cs typeface="Arial" pitchFamily="34" charset="0"/>
                </a:rPr>
                <a:t> </a:t>
              </a:r>
              <a:r>
                <a:rPr lang="en-US" sz="800" dirty="0" err="1" smtClean="0">
                  <a:latin typeface="Neo Sans Intel" pitchFamily="34" charset="0"/>
                  <a:cs typeface="Arial" pitchFamily="34" charset="0"/>
                </a:rPr>
                <a:t>Min_Probe_Response_Time</a:t>
              </a:r>
              <a:endParaRPr lang="en-US" sz="800" dirty="0" smtClean="0">
                <a:latin typeface="Neo Sans Intel" pitchFamily="34" charset="0"/>
                <a:cs typeface="Arial" pitchFamily="34" charset="0"/>
              </a:endParaRPr>
            </a:p>
          </p:txBody>
        </p:sp>
        <p:sp>
          <p:nvSpPr>
            <p:cNvPr id="201" name="Rectangle 200"/>
            <p:cNvSpPr/>
            <p:nvPr/>
          </p:nvSpPr>
          <p:spPr bwMode="auto">
            <a:xfrm>
              <a:off x="6968576" y="5824962"/>
              <a:ext cx="1307891" cy="155457"/>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800" dirty="0" smtClean="0">
                  <a:latin typeface="Neo Sans Intel" pitchFamily="34" charset="0"/>
                  <a:cs typeface="Arial" pitchFamily="34" charset="0"/>
                </a:rPr>
                <a:t>G1 == SIFS</a:t>
              </a:r>
            </a:p>
          </p:txBody>
        </p:sp>
        <p:sp>
          <p:nvSpPr>
            <p:cNvPr id="202" name="Rectangle 201"/>
            <p:cNvSpPr/>
            <p:nvPr/>
          </p:nvSpPr>
          <p:spPr bwMode="auto">
            <a:xfrm>
              <a:off x="6976093" y="5990328"/>
              <a:ext cx="1307891" cy="155457"/>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800" dirty="0" smtClean="0">
                  <a:latin typeface="Neo Sans Intel" pitchFamily="34" charset="0"/>
                  <a:cs typeface="Arial" pitchFamily="34" charset="0"/>
                </a:rPr>
                <a:t>G3 == DIFS</a:t>
              </a:r>
            </a:p>
          </p:txBody>
        </p:sp>
      </p:grpSp>
      <p:grpSp>
        <p:nvGrpSpPr>
          <p:cNvPr id="9" name="Group 8"/>
          <p:cNvGrpSpPr/>
          <p:nvPr/>
        </p:nvGrpSpPr>
        <p:grpSpPr>
          <a:xfrm>
            <a:off x="141047" y="3656590"/>
            <a:ext cx="8861906" cy="2724738"/>
            <a:chOff x="141047" y="3656590"/>
            <a:chExt cx="8861906" cy="2724738"/>
          </a:xfrm>
        </p:grpSpPr>
        <p:grpSp>
          <p:nvGrpSpPr>
            <p:cNvPr id="7" name="Group 6"/>
            <p:cNvGrpSpPr>
              <a:grpSpLocks noChangeAspect="1"/>
            </p:cNvGrpSpPr>
            <p:nvPr/>
          </p:nvGrpSpPr>
          <p:grpSpPr>
            <a:xfrm>
              <a:off x="1115616" y="3678556"/>
              <a:ext cx="7887337" cy="2702772"/>
              <a:chOff x="179511" y="2020289"/>
              <a:chExt cx="9994777" cy="3424928"/>
            </a:xfrm>
          </p:grpSpPr>
          <p:sp>
            <p:nvSpPr>
              <p:cNvPr id="161" name="Rectangle 160"/>
              <p:cNvSpPr/>
              <p:nvPr/>
            </p:nvSpPr>
            <p:spPr bwMode="auto">
              <a:xfrm>
                <a:off x="1668032" y="2497147"/>
                <a:ext cx="726141" cy="345274"/>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900" dirty="0" smtClean="0">
                    <a:latin typeface="Neo Sans Intel" pitchFamily="34" charset="0"/>
                    <a:cs typeface="Arial" pitchFamily="34" charset="0"/>
                  </a:rPr>
                  <a:t>Rapid Scan</a:t>
                </a:r>
              </a:p>
              <a:p>
                <a:pPr algn="ctr" eaLnBrk="0" hangingPunct="0"/>
                <a:r>
                  <a:rPr lang="en-US" sz="900" dirty="0" smtClean="0">
                    <a:latin typeface="Neo Sans Intel" pitchFamily="34" charset="0"/>
                    <a:cs typeface="Arial" pitchFamily="34" charset="0"/>
                  </a:rPr>
                  <a:t>Request</a:t>
                </a:r>
              </a:p>
            </p:txBody>
          </p:sp>
          <p:grpSp>
            <p:nvGrpSpPr>
              <p:cNvPr id="162" name="Group 161"/>
              <p:cNvGrpSpPr/>
              <p:nvPr/>
            </p:nvGrpSpPr>
            <p:grpSpPr>
              <a:xfrm>
                <a:off x="2403755" y="2814328"/>
                <a:ext cx="324054" cy="614669"/>
                <a:chOff x="2429996" y="2200275"/>
                <a:chExt cx="360060" cy="1981200"/>
              </a:xfrm>
            </p:grpSpPr>
            <p:cxnSp>
              <p:nvCxnSpPr>
                <p:cNvPr id="163" name="Straight Connector 162"/>
                <p:cNvCxnSpPr/>
                <p:nvPr/>
              </p:nvCxnSpPr>
              <p:spPr>
                <a:xfrm rot="5400000">
                  <a:off x="143939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164" name="Straight Connector 163"/>
                <p:cNvCxnSpPr/>
                <p:nvPr/>
              </p:nvCxnSpPr>
              <p:spPr>
                <a:xfrm rot="5400000">
                  <a:off x="179945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sp>
            <p:nvSpPr>
              <p:cNvPr id="165" name="TextBox 164"/>
              <p:cNvSpPr txBox="1"/>
              <p:nvPr/>
            </p:nvSpPr>
            <p:spPr>
              <a:xfrm>
                <a:off x="8313993" y="2861744"/>
                <a:ext cx="290456" cy="273009"/>
              </a:xfrm>
              <a:prstGeom prst="rect">
                <a:avLst/>
              </a:prstGeom>
              <a:noFill/>
              <a:ln>
                <a:noFill/>
              </a:ln>
            </p:spPr>
            <p:txBody>
              <a:bodyPr wrap="square" rtlCol="0">
                <a:spAutoFit/>
              </a:bodyPr>
              <a:lstStyle/>
              <a:p>
                <a:r>
                  <a:rPr lang="en-US" sz="800" b="1" dirty="0" smtClean="0"/>
                  <a:t>T</a:t>
                </a:r>
                <a:endParaRPr lang="en-US" sz="800" b="1" dirty="0"/>
              </a:p>
            </p:txBody>
          </p:sp>
          <p:cxnSp>
            <p:nvCxnSpPr>
              <p:cNvPr id="166" name="Straight Connector 165"/>
              <p:cNvCxnSpPr/>
              <p:nvPr/>
            </p:nvCxnSpPr>
            <p:spPr bwMode="auto">
              <a:xfrm flipV="1">
                <a:off x="1226424" y="2814328"/>
                <a:ext cx="7313042" cy="18474"/>
              </a:xfrm>
              <a:prstGeom prst="line">
                <a:avLst/>
              </a:prstGeom>
              <a:solidFill>
                <a:schemeClr val="bg1"/>
              </a:solidFill>
              <a:ln w="38100" cap="flat" cmpd="sng" algn="ctr">
                <a:solidFill>
                  <a:schemeClr val="tx1"/>
                </a:solidFill>
                <a:prstDash val="solid"/>
                <a:round/>
                <a:headEnd type="none" w="sm" len="sm"/>
                <a:tailEnd type="stealth" w="lg" len="lg"/>
              </a:ln>
              <a:effectLst/>
            </p:spPr>
          </p:cxnSp>
          <p:sp>
            <p:nvSpPr>
              <p:cNvPr id="167" name="Rectangle 166"/>
              <p:cNvSpPr/>
              <p:nvPr/>
            </p:nvSpPr>
            <p:spPr bwMode="auto">
              <a:xfrm>
                <a:off x="328200" y="2584573"/>
                <a:ext cx="1187654" cy="358344"/>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800" dirty="0" smtClean="0">
                    <a:latin typeface="Neo Sans Intel" pitchFamily="34" charset="0"/>
                    <a:cs typeface="Arial" pitchFamily="34" charset="0"/>
                  </a:rPr>
                  <a:t>STA performing </a:t>
                </a:r>
              </a:p>
              <a:p>
                <a:pPr eaLnBrk="0" hangingPunct="0"/>
                <a:r>
                  <a:rPr lang="en-US" sz="800" dirty="0" smtClean="0">
                    <a:latin typeface="Neo Sans Intel" pitchFamily="34" charset="0"/>
                    <a:cs typeface="Arial" pitchFamily="34" charset="0"/>
                  </a:rPr>
                  <a:t>Rapid Scan</a:t>
                </a:r>
              </a:p>
            </p:txBody>
          </p:sp>
          <p:grpSp>
            <p:nvGrpSpPr>
              <p:cNvPr id="168" name="Group 167"/>
              <p:cNvGrpSpPr/>
              <p:nvPr/>
            </p:nvGrpSpPr>
            <p:grpSpPr>
              <a:xfrm>
                <a:off x="2139882" y="3140983"/>
                <a:ext cx="846964" cy="273009"/>
                <a:chOff x="2136805" y="4119860"/>
                <a:chExt cx="941070" cy="303343"/>
              </a:xfrm>
            </p:grpSpPr>
            <p:cxnSp>
              <p:nvCxnSpPr>
                <p:cNvPr id="169" name="Straight Arrow Connector 168"/>
                <p:cNvCxnSpPr/>
                <p:nvPr/>
              </p:nvCxnSpPr>
              <p:spPr bwMode="auto">
                <a:xfrm flipV="1">
                  <a:off x="2803555" y="4238546"/>
                  <a:ext cx="27432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170" name="Straight Arrow Connector 169"/>
                <p:cNvCxnSpPr/>
                <p:nvPr/>
              </p:nvCxnSpPr>
              <p:spPr bwMode="auto">
                <a:xfrm flipH="1" flipV="1">
                  <a:off x="2136805" y="4238546"/>
                  <a:ext cx="27432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171" name="TextBox 170"/>
                <p:cNvSpPr txBox="1"/>
                <p:nvPr/>
              </p:nvSpPr>
              <p:spPr>
                <a:xfrm>
                  <a:off x="2366826" y="4119860"/>
                  <a:ext cx="578480" cy="303343"/>
                </a:xfrm>
                <a:prstGeom prst="rect">
                  <a:avLst/>
                </a:prstGeom>
                <a:noFill/>
                <a:ln>
                  <a:noFill/>
                </a:ln>
              </p:spPr>
              <p:txBody>
                <a:bodyPr wrap="square" rtlCol="0">
                  <a:spAutoFit/>
                </a:bodyPr>
                <a:lstStyle/>
                <a:p>
                  <a:r>
                    <a:rPr lang="en-US" sz="800" b="1" dirty="0" smtClean="0"/>
                    <a:t>G1</a:t>
                  </a:r>
                  <a:endParaRPr lang="en-US" sz="800" b="1" dirty="0"/>
                </a:p>
              </p:txBody>
            </p:sp>
          </p:grpSp>
          <p:sp>
            <p:nvSpPr>
              <p:cNvPr id="179" name="Rounded Rectangle 178"/>
              <p:cNvSpPr/>
              <p:nvPr/>
            </p:nvSpPr>
            <p:spPr bwMode="auto">
              <a:xfrm>
                <a:off x="1403648" y="2020289"/>
                <a:ext cx="1728193" cy="1417474"/>
              </a:xfrm>
              <a:prstGeom prst="roundRect">
                <a:avLst/>
              </a:prstGeom>
              <a:noFill/>
              <a:ln w="19050" cap="flat" cmpd="sng" algn="ctr">
                <a:solidFill>
                  <a:srgbClr val="FF0000"/>
                </a:solidFill>
                <a:prstDash val="dash"/>
                <a:round/>
                <a:headEnd type="none" w="sm" len="sm"/>
                <a:tailEnd type="none" w="sm" len="sm"/>
              </a:ln>
              <a:effectLst/>
              <a:extLst/>
            </p:spPr>
            <p:txBody>
              <a:bodyPr vert="horz" wrap="square" lIns="0" tIns="45720" rIns="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endParaRPr>
              </a:p>
            </p:txBody>
          </p:sp>
          <p:sp>
            <p:nvSpPr>
              <p:cNvPr id="180" name="TextBox 179"/>
              <p:cNvSpPr txBox="1"/>
              <p:nvPr/>
            </p:nvSpPr>
            <p:spPr>
              <a:xfrm>
                <a:off x="1952215" y="2020290"/>
                <a:ext cx="963600" cy="312009"/>
              </a:xfrm>
              <a:prstGeom prst="rect">
                <a:avLst/>
              </a:prstGeom>
              <a:noFill/>
            </p:spPr>
            <p:txBody>
              <a:bodyPr wrap="square" rtlCol="0">
                <a:spAutoFit/>
              </a:bodyPr>
              <a:lstStyle/>
              <a:p>
                <a:r>
                  <a:rPr lang="en-US" sz="1000" b="1" dirty="0" smtClean="0"/>
                  <a:t>~230usec</a:t>
                </a:r>
                <a:endParaRPr lang="en-US" sz="1000" b="1" dirty="0"/>
              </a:p>
            </p:txBody>
          </p:sp>
          <p:sp>
            <p:nvSpPr>
              <p:cNvPr id="181" name="Rectangle 180"/>
              <p:cNvSpPr/>
              <p:nvPr/>
            </p:nvSpPr>
            <p:spPr bwMode="auto">
              <a:xfrm>
                <a:off x="1668032" y="4105892"/>
                <a:ext cx="1783295" cy="318458"/>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900" dirty="0" smtClean="0">
                    <a:latin typeface="Neo Sans Intel" pitchFamily="34" charset="0"/>
                    <a:cs typeface="Arial" pitchFamily="34" charset="0"/>
                  </a:rPr>
                  <a:t>Probe Req</a:t>
                </a:r>
              </a:p>
            </p:txBody>
          </p:sp>
          <p:cxnSp>
            <p:nvCxnSpPr>
              <p:cNvPr id="182" name="Straight Connector 181"/>
              <p:cNvCxnSpPr/>
              <p:nvPr/>
            </p:nvCxnSpPr>
            <p:spPr>
              <a:xfrm>
                <a:off x="3453164" y="4398441"/>
                <a:ext cx="1023" cy="974769"/>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a:off x="3798635" y="4398441"/>
                <a:ext cx="0" cy="487384"/>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nvGrpSpPr>
              <p:cNvPr id="184" name="Group 183"/>
              <p:cNvGrpSpPr/>
              <p:nvPr/>
            </p:nvGrpSpPr>
            <p:grpSpPr>
              <a:xfrm>
                <a:off x="179511" y="4186529"/>
                <a:ext cx="8359954" cy="330513"/>
                <a:chOff x="123825" y="1944990"/>
                <a:chExt cx="7623810" cy="398160"/>
              </a:xfrm>
            </p:grpSpPr>
            <p:cxnSp>
              <p:nvCxnSpPr>
                <p:cNvPr id="185" name="Straight Connector 184"/>
                <p:cNvCxnSpPr/>
                <p:nvPr/>
              </p:nvCxnSpPr>
              <p:spPr bwMode="auto">
                <a:xfrm>
                  <a:off x="981075" y="2220801"/>
                  <a:ext cx="6766560" cy="0"/>
                </a:xfrm>
                <a:prstGeom prst="line">
                  <a:avLst/>
                </a:prstGeom>
                <a:solidFill>
                  <a:schemeClr val="bg1"/>
                </a:solidFill>
                <a:ln w="38100" cap="flat" cmpd="sng" algn="ctr">
                  <a:solidFill>
                    <a:schemeClr val="tx1"/>
                  </a:solidFill>
                  <a:prstDash val="solid"/>
                  <a:round/>
                  <a:headEnd type="none" w="sm" len="sm"/>
                  <a:tailEnd type="stealth" w="lg" len="lg"/>
                </a:ln>
                <a:effectLst/>
              </p:spPr>
            </p:cxnSp>
            <p:sp>
              <p:nvSpPr>
                <p:cNvPr id="186" name="Rectangle 185"/>
                <p:cNvSpPr/>
                <p:nvPr/>
              </p:nvSpPr>
              <p:spPr bwMode="auto">
                <a:xfrm>
                  <a:off x="123825" y="1944990"/>
                  <a:ext cx="1133475" cy="398160"/>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800" dirty="0" smtClean="0">
                      <a:latin typeface="Neo Sans Intel" pitchFamily="34" charset="0"/>
                      <a:cs typeface="Arial" pitchFamily="34" charset="0"/>
                    </a:rPr>
                    <a:t>STA performing </a:t>
                  </a:r>
                </a:p>
                <a:p>
                  <a:pPr eaLnBrk="0" hangingPunct="0"/>
                  <a:r>
                    <a:rPr lang="en-US" sz="800" dirty="0" smtClean="0">
                      <a:latin typeface="Neo Sans Intel" pitchFamily="34" charset="0"/>
                      <a:cs typeface="Arial" pitchFamily="34" charset="0"/>
                    </a:rPr>
                    <a:t>Active Scan</a:t>
                  </a:r>
                </a:p>
              </p:txBody>
            </p:sp>
          </p:grpSp>
          <p:cxnSp>
            <p:nvCxnSpPr>
              <p:cNvPr id="187" name="Straight Arrow Connector 186"/>
              <p:cNvCxnSpPr/>
              <p:nvPr/>
            </p:nvCxnSpPr>
            <p:spPr bwMode="auto">
              <a:xfrm flipV="1">
                <a:off x="3779875" y="4676849"/>
                <a:ext cx="175469"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188" name="Straight Arrow Connector 187"/>
              <p:cNvCxnSpPr/>
              <p:nvPr/>
            </p:nvCxnSpPr>
            <p:spPr bwMode="auto">
              <a:xfrm flipH="1" flipV="1">
                <a:off x="3275856" y="4676849"/>
                <a:ext cx="175469"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189" name="TextBox 188"/>
              <p:cNvSpPr txBox="1"/>
              <p:nvPr/>
            </p:nvSpPr>
            <p:spPr>
              <a:xfrm>
                <a:off x="3444025" y="4578328"/>
                <a:ext cx="401044" cy="273009"/>
              </a:xfrm>
              <a:prstGeom prst="rect">
                <a:avLst/>
              </a:prstGeom>
              <a:noFill/>
              <a:ln>
                <a:noFill/>
              </a:ln>
            </p:spPr>
            <p:txBody>
              <a:bodyPr wrap="square" rtlCol="0">
                <a:spAutoFit/>
              </a:bodyPr>
              <a:lstStyle/>
              <a:p>
                <a:r>
                  <a:rPr lang="en-US" sz="800" b="1" dirty="0" smtClean="0"/>
                  <a:t>G3</a:t>
                </a:r>
                <a:endParaRPr lang="en-US" sz="800" b="1" dirty="0"/>
              </a:p>
            </p:txBody>
          </p:sp>
          <p:sp>
            <p:nvSpPr>
              <p:cNvPr id="190" name="Rectangle 189"/>
              <p:cNvSpPr/>
              <p:nvPr/>
            </p:nvSpPr>
            <p:spPr bwMode="auto">
              <a:xfrm>
                <a:off x="3794827" y="4083798"/>
                <a:ext cx="4133382" cy="318458"/>
              </a:xfrm>
              <a:prstGeom prst="rect">
                <a:avLst/>
              </a:prstGeom>
              <a:gradFill>
                <a:gsLst>
                  <a:gs pos="0">
                    <a:schemeClr val="bg1"/>
                  </a:gs>
                  <a:gs pos="13000">
                    <a:schemeClr val="tx1"/>
                  </a:gs>
                  <a:gs pos="28000">
                    <a:schemeClr val="bg1"/>
                  </a:gs>
                  <a:gs pos="42999">
                    <a:schemeClr val="tx1"/>
                  </a:gs>
                  <a:gs pos="58000">
                    <a:schemeClr val="bg1"/>
                  </a:gs>
                  <a:gs pos="72000">
                    <a:schemeClr val="tx1"/>
                  </a:gs>
                  <a:gs pos="87000">
                    <a:schemeClr val="bg1"/>
                  </a:gs>
                  <a:gs pos="100000">
                    <a:schemeClr val="tx1"/>
                  </a:gs>
                </a:gsLst>
                <a:lin ang="3000000" scaled="0"/>
              </a:grad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900" dirty="0" smtClean="0">
                  <a:latin typeface="Neo Sans Intel" pitchFamily="34" charset="0"/>
                  <a:cs typeface="Arial" pitchFamily="34" charset="0"/>
                </a:endParaRPr>
              </a:p>
            </p:txBody>
          </p:sp>
          <p:cxnSp>
            <p:nvCxnSpPr>
              <p:cNvPr id="191" name="Straight Arrow Connector 190"/>
              <p:cNvCxnSpPr/>
              <p:nvPr/>
            </p:nvCxnSpPr>
            <p:spPr bwMode="auto">
              <a:xfrm>
                <a:off x="3442948" y="5158255"/>
                <a:ext cx="4485262" cy="0"/>
              </a:xfrm>
              <a:prstGeom prst="straightConnector1">
                <a:avLst/>
              </a:prstGeom>
              <a:solidFill>
                <a:schemeClr val="accent1"/>
              </a:solidFill>
              <a:ln w="9525" cap="flat" cmpd="sng" algn="ctr">
                <a:solidFill>
                  <a:schemeClr val="tx1"/>
                </a:solidFill>
                <a:prstDash val="solid"/>
                <a:round/>
                <a:headEnd type="stealth" w="lg" len="lg"/>
                <a:tailEnd type="stealth" w="lg" len="lg"/>
              </a:ln>
              <a:effectLst/>
              <a:extLst/>
            </p:spPr>
          </p:cxnSp>
          <p:cxnSp>
            <p:nvCxnSpPr>
              <p:cNvPr id="192" name="Straight Connector 191"/>
              <p:cNvCxnSpPr/>
              <p:nvPr/>
            </p:nvCxnSpPr>
            <p:spPr>
              <a:xfrm>
                <a:off x="7928209" y="4434313"/>
                <a:ext cx="0" cy="843217"/>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
            <p:nvSpPr>
              <p:cNvPr id="193" name="TextBox 192"/>
              <p:cNvSpPr txBox="1"/>
              <p:nvPr/>
            </p:nvSpPr>
            <p:spPr>
              <a:xfrm>
                <a:off x="3498665" y="4953068"/>
                <a:ext cx="1781549" cy="253508"/>
              </a:xfrm>
              <a:prstGeom prst="rect">
                <a:avLst/>
              </a:prstGeom>
              <a:noFill/>
              <a:ln>
                <a:noFill/>
              </a:ln>
            </p:spPr>
            <p:txBody>
              <a:bodyPr wrap="square" rtlCol="0">
                <a:spAutoFit/>
              </a:bodyPr>
              <a:lstStyle/>
              <a:p>
                <a:r>
                  <a:rPr lang="en-US" sz="700" b="1" dirty="0" smtClean="0"/>
                  <a:t>Min_Probe_Response_Time</a:t>
                </a:r>
                <a:endParaRPr lang="en-US" sz="700" b="1" dirty="0"/>
              </a:p>
            </p:txBody>
          </p:sp>
          <p:sp>
            <p:nvSpPr>
              <p:cNvPr id="194" name="Rounded Rectangle 193"/>
              <p:cNvSpPr/>
              <p:nvPr/>
            </p:nvSpPr>
            <p:spPr bwMode="auto">
              <a:xfrm>
                <a:off x="1403647" y="3777984"/>
                <a:ext cx="6768753" cy="1667233"/>
              </a:xfrm>
              <a:prstGeom prst="roundRect">
                <a:avLst/>
              </a:prstGeom>
              <a:noFill/>
              <a:ln w="19050" cap="flat" cmpd="sng" algn="ctr">
                <a:solidFill>
                  <a:srgbClr val="FF0000"/>
                </a:solidFill>
                <a:prstDash val="dash"/>
                <a:round/>
                <a:headEnd type="none" w="sm" len="sm"/>
                <a:tailEnd type="none" w="sm" len="sm"/>
              </a:ln>
              <a:effectLst/>
              <a:extLst/>
            </p:spPr>
            <p:txBody>
              <a:bodyPr vert="horz" wrap="square" lIns="0" tIns="45720" rIns="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endParaRPr>
              </a:p>
            </p:txBody>
          </p:sp>
          <p:sp>
            <p:nvSpPr>
              <p:cNvPr id="195" name="TextBox 194"/>
              <p:cNvSpPr txBox="1"/>
              <p:nvPr/>
            </p:nvSpPr>
            <p:spPr>
              <a:xfrm>
                <a:off x="4103599" y="3777985"/>
                <a:ext cx="963600" cy="507016"/>
              </a:xfrm>
              <a:prstGeom prst="rect">
                <a:avLst/>
              </a:prstGeom>
              <a:noFill/>
            </p:spPr>
            <p:txBody>
              <a:bodyPr wrap="square" rtlCol="0">
                <a:spAutoFit/>
              </a:bodyPr>
              <a:lstStyle/>
              <a:p>
                <a:r>
                  <a:rPr lang="en-US" sz="1000" b="1" dirty="0" smtClean="0"/>
                  <a:t>~5.350msec</a:t>
                </a:r>
                <a:endParaRPr lang="en-US" sz="1000" b="1" dirty="0"/>
              </a:p>
            </p:txBody>
          </p:sp>
          <p:sp>
            <p:nvSpPr>
              <p:cNvPr id="196" name="Rounded Rectangular Callout 195"/>
              <p:cNvSpPr/>
              <p:nvPr/>
            </p:nvSpPr>
            <p:spPr bwMode="auto">
              <a:xfrm>
                <a:off x="8756825" y="3800985"/>
                <a:ext cx="1417463" cy="875865"/>
              </a:xfrm>
              <a:prstGeom prst="wedgeRoundRectCallout">
                <a:avLst>
                  <a:gd name="adj1" fmla="val -92299"/>
                  <a:gd name="adj2" fmla="val -7686"/>
                  <a:gd name="adj3" fmla="val 16667"/>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smtClean="0">
                    <a:ln>
                      <a:noFill/>
                    </a:ln>
                    <a:solidFill>
                      <a:schemeClr val="tx1"/>
                    </a:solidFill>
                    <a:effectLst/>
                    <a:latin typeface="Times New Roman" pitchFamily="18" charset="0"/>
                  </a:rPr>
                  <a:t>STA waits </a:t>
                </a:r>
                <a:r>
                  <a:rPr kumimoji="0" lang="en-US" sz="800" b="0" i="0" u="sng" strike="noStrike" cap="none" normalizeH="0" baseline="0" dirty="0" smtClean="0">
                    <a:ln>
                      <a:noFill/>
                    </a:ln>
                    <a:solidFill>
                      <a:schemeClr val="tx1"/>
                    </a:solidFill>
                    <a:effectLst/>
                    <a:latin typeface="Times New Roman" pitchFamily="18" charset="0"/>
                  </a:rPr>
                  <a:t>5msec</a:t>
                </a:r>
                <a:r>
                  <a:rPr kumimoji="0" lang="en-US" sz="800" b="0" i="0" u="none" strike="noStrike" cap="none" normalizeH="0" baseline="0" dirty="0" smtClean="0">
                    <a:ln>
                      <a:noFill/>
                    </a:ln>
                    <a:solidFill>
                      <a:schemeClr val="tx1"/>
                    </a:solidFill>
                    <a:effectLst/>
                    <a:latin typeface="Times New Roman" pitchFamily="18" charset="0"/>
                  </a:rPr>
                  <a:t> for AP to response</a:t>
                </a:r>
                <a:r>
                  <a:rPr kumimoji="0" lang="en-US" sz="800" b="0" i="0" u="none" strike="noStrike" cap="none" normalizeH="0" dirty="0" smtClean="0">
                    <a:ln>
                      <a:noFill/>
                    </a:ln>
                    <a:solidFill>
                      <a:schemeClr val="tx1"/>
                    </a:solidFill>
                    <a:effectLst/>
                    <a:latin typeface="Times New Roman" pitchFamily="18" charset="0"/>
                  </a:rPr>
                  <a:t> than switch to next channel</a:t>
                </a:r>
                <a:endParaRPr kumimoji="0" lang="en-US" sz="800" b="0" i="0" u="none" strike="noStrike" cap="none" normalizeH="0" baseline="0" dirty="0" smtClean="0">
                  <a:ln>
                    <a:noFill/>
                  </a:ln>
                  <a:solidFill>
                    <a:schemeClr val="tx1"/>
                  </a:solidFill>
                  <a:effectLst/>
                  <a:latin typeface="Times New Roman" pitchFamily="18" charset="0"/>
                </a:endParaRPr>
              </a:p>
            </p:txBody>
          </p:sp>
        </p:grpSp>
        <p:sp>
          <p:nvSpPr>
            <p:cNvPr id="203" name="Rounded Rectangular Callout 202"/>
            <p:cNvSpPr/>
            <p:nvPr/>
          </p:nvSpPr>
          <p:spPr bwMode="auto">
            <a:xfrm>
              <a:off x="141047" y="3656590"/>
              <a:ext cx="1118585" cy="691186"/>
            </a:xfrm>
            <a:prstGeom prst="wedgeRoundRectCallout">
              <a:avLst>
                <a:gd name="adj1" fmla="val 122285"/>
                <a:gd name="adj2" fmla="val -13198"/>
                <a:gd name="adj3" fmla="val 16667"/>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r>
                <a:rPr lang="en-US" sz="800" dirty="0"/>
                <a:t>No response identified STA goes to next channel within </a:t>
              </a:r>
              <a:r>
                <a:rPr lang="en-US" sz="800" u="sng" dirty="0" smtClean="0"/>
                <a:t>&lt; 80usec</a:t>
              </a:r>
              <a:endParaRPr lang="en-US" sz="800" u="sng" dirty="0"/>
            </a:p>
          </p:txBody>
        </p:sp>
      </p:grpSp>
    </p:spTree>
    <p:extLst>
      <p:ext uri="{BB962C8B-B14F-4D97-AF65-F5344CB8AC3E}">
        <p14:creationId xmlns:p14="http://schemas.microsoft.com/office/powerpoint/2010/main" val="24120858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 name="Rectangle 175"/>
          <p:cNvSpPr/>
          <p:nvPr/>
        </p:nvSpPr>
        <p:spPr bwMode="auto">
          <a:xfrm>
            <a:off x="6700527" y="5318252"/>
            <a:ext cx="1039825" cy="251310"/>
          </a:xfrm>
          <a:prstGeom prst="rect">
            <a:avLst/>
          </a:prstGeom>
          <a:gradFill>
            <a:gsLst>
              <a:gs pos="0">
                <a:schemeClr val="bg1"/>
              </a:gs>
              <a:gs pos="13000">
                <a:schemeClr val="tx1"/>
              </a:gs>
              <a:gs pos="28000">
                <a:schemeClr val="bg1"/>
              </a:gs>
              <a:gs pos="42999">
                <a:schemeClr val="tx1"/>
              </a:gs>
              <a:gs pos="58000">
                <a:schemeClr val="bg1"/>
              </a:gs>
              <a:gs pos="72000">
                <a:schemeClr val="tx1"/>
              </a:gs>
              <a:gs pos="87000">
                <a:schemeClr val="bg1"/>
              </a:gs>
              <a:gs pos="100000">
                <a:schemeClr val="tx1"/>
              </a:gs>
            </a:gsLst>
            <a:lin ang="3000000" scaled="0"/>
          </a:grad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900" dirty="0" smtClean="0">
              <a:latin typeface="Neo Sans Intel" pitchFamily="34" charset="0"/>
              <a:cs typeface="Arial" pitchFamily="34" charset="0"/>
            </a:endParaRPr>
          </a:p>
        </p:txBody>
      </p:sp>
      <p:sp>
        <p:nvSpPr>
          <p:cNvPr id="177" name="Rectangle 176"/>
          <p:cNvSpPr/>
          <p:nvPr/>
        </p:nvSpPr>
        <p:spPr bwMode="auto">
          <a:xfrm>
            <a:off x="7236296" y="5316567"/>
            <a:ext cx="907119" cy="251310"/>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900" dirty="0" smtClean="0">
                <a:latin typeface="Neo Sans Intel" pitchFamily="34" charset="0"/>
                <a:cs typeface="Arial" pitchFamily="34" charset="0"/>
              </a:rPr>
              <a:t>Probe Rsp</a:t>
            </a:r>
          </a:p>
        </p:txBody>
      </p:sp>
      <p:sp>
        <p:nvSpPr>
          <p:cNvPr id="2" name="Title 1"/>
          <p:cNvSpPr>
            <a:spLocks noGrp="1"/>
          </p:cNvSpPr>
          <p:nvPr>
            <p:ph type="title"/>
          </p:nvPr>
        </p:nvSpPr>
        <p:spPr>
          <a:xfrm>
            <a:off x="685800" y="685800"/>
            <a:ext cx="8278688" cy="582960"/>
          </a:xfrm>
        </p:spPr>
        <p:txBody>
          <a:bodyPr/>
          <a:lstStyle/>
          <a:p>
            <a:r>
              <a:rPr lang="en-US" dirty="0" smtClean="0"/>
              <a:t>Recap, </a:t>
            </a:r>
            <a:r>
              <a:rPr lang="en-US" dirty="0" smtClean="0">
                <a:solidFill>
                  <a:schemeClr val="tx1"/>
                </a:solidFill>
              </a:rPr>
              <a:t>Active</a:t>
            </a:r>
            <a:r>
              <a:rPr lang="en-US" dirty="0" smtClean="0"/>
              <a:t> Rapid Scanning</a:t>
            </a:r>
            <a:endParaRPr lang="en-US" dirty="0"/>
          </a:p>
        </p:txBody>
      </p:sp>
      <p:sp>
        <p:nvSpPr>
          <p:cNvPr id="3" name="Content Placeholder 2"/>
          <p:cNvSpPr>
            <a:spLocks noGrp="1"/>
          </p:cNvSpPr>
          <p:nvPr>
            <p:ph idx="1"/>
          </p:nvPr>
        </p:nvSpPr>
        <p:spPr>
          <a:xfrm>
            <a:off x="685800" y="1412776"/>
            <a:ext cx="7772400" cy="1584176"/>
          </a:xfrm>
        </p:spPr>
        <p:txBody>
          <a:bodyPr/>
          <a:lstStyle/>
          <a:p>
            <a:r>
              <a:rPr lang="en-US" sz="2000" dirty="0" smtClean="0"/>
              <a:t>Rapid Scanning was presented during the last meeting:</a:t>
            </a:r>
          </a:p>
          <a:p>
            <a:r>
              <a:rPr lang="en-US" dirty="0" smtClean="0"/>
              <a:t>Benefits include:</a:t>
            </a:r>
          </a:p>
          <a:p>
            <a:pPr lvl="1"/>
            <a:r>
              <a:rPr lang="en-US" dirty="0" smtClean="0"/>
              <a:t>Major latency improvement.</a:t>
            </a:r>
          </a:p>
          <a:p>
            <a:pPr lvl="1"/>
            <a:r>
              <a:rPr lang="en-US" dirty="0" smtClean="0"/>
              <a:t>Major power improvement.</a:t>
            </a:r>
          </a:p>
          <a:p>
            <a:pPr lvl="1"/>
            <a:r>
              <a:rPr lang="en-US" b="1" dirty="0" smtClean="0">
                <a:solidFill>
                  <a:srgbClr val="FF0000"/>
                </a:solidFill>
              </a:rPr>
              <a:t>Does not needlessly load channels without 11ai</a:t>
            </a:r>
            <a:r>
              <a:rPr lang="en-US" b="1" dirty="0">
                <a:solidFill>
                  <a:srgbClr val="FF0000"/>
                </a:solidFill>
              </a:rPr>
              <a:t> </a:t>
            </a:r>
            <a:r>
              <a:rPr lang="en-US" b="1" dirty="0" smtClean="0">
                <a:solidFill>
                  <a:srgbClr val="FF0000"/>
                </a:solidFill>
              </a:rPr>
              <a:t>support.</a:t>
            </a:r>
          </a:p>
          <a:p>
            <a:pPr marL="457200" lvl="1" indent="0">
              <a:buNone/>
            </a:pPr>
            <a:endParaRPr lang="en-US" dirty="0" smtClean="0"/>
          </a:p>
        </p:txBody>
      </p:sp>
      <p:sp>
        <p:nvSpPr>
          <p:cNvPr id="4" name="Date Placeholder 3"/>
          <p:cNvSpPr>
            <a:spLocks noGrp="1"/>
          </p:cNvSpPr>
          <p:nvPr>
            <p:ph type="dt" sz="half" idx="10"/>
          </p:nvPr>
        </p:nvSpPr>
        <p:spPr>
          <a:xfrm>
            <a:off x="696913" y="332601"/>
            <a:ext cx="1077283" cy="276999"/>
          </a:xfrm>
        </p:spPr>
        <p:txBody>
          <a:bodyPr/>
          <a:lstStyle/>
          <a:p>
            <a:r>
              <a:rPr lang="en-US" dirty="0" smtClean="0"/>
              <a:t>Nov.   2012</a:t>
            </a:r>
            <a:endParaRPr lang="en-US" dirty="0"/>
          </a:p>
        </p:txBody>
      </p:sp>
      <p:sp>
        <p:nvSpPr>
          <p:cNvPr id="6" name="Slide Number Placeholder 5"/>
          <p:cNvSpPr>
            <a:spLocks noGrp="1"/>
          </p:cNvSpPr>
          <p:nvPr>
            <p:ph type="sldNum" sz="quarter" idx="12"/>
          </p:nvPr>
        </p:nvSpPr>
        <p:spPr>
          <a:xfrm>
            <a:off x="4922406" y="6475413"/>
            <a:ext cx="432811" cy="184666"/>
          </a:xfrm>
        </p:spPr>
        <p:txBody>
          <a:bodyPr/>
          <a:lstStyle/>
          <a:p>
            <a:r>
              <a:rPr lang="en-US" dirty="0" smtClean="0"/>
              <a:t>Slide </a:t>
            </a:r>
            <a:fld id="{EDE002D1-28E4-4BD7-9C1F-AB6CE69A2774}" type="slidenum">
              <a:rPr lang="en-US" smtClean="0"/>
              <a:pPr/>
              <a:t>5</a:t>
            </a:fld>
            <a:endParaRPr lang="en-US" dirty="0"/>
          </a:p>
        </p:txBody>
      </p:sp>
      <p:grpSp>
        <p:nvGrpSpPr>
          <p:cNvPr id="8" name="Group 7"/>
          <p:cNvGrpSpPr/>
          <p:nvPr/>
        </p:nvGrpSpPr>
        <p:grpSpPr>
          <a:xfrm>
            <a:off x="7353678" y="3519182"/>
            <a:ext cx="1826834" cy="773914"/>
            <a:chOff x="6457150" y="5371871"/>
            <a:chExt cx="1826834" cy="773914"/>
          </a:xfrm>
        </p:grpSpPr>
        <p:sp>
          <p:nvSpPr>
            <p:cNvPr id="197" name="Rectangle 196"/>
            <p:cNvSpPr/>
            <p:nvPr/>
          </p:nvSpPr>
          <p:spPr bwMode="auto">
            <a:xfrm>
              <a:off x="6459657" y="5371871"/>
              <a:ext cx="418719" cy="148841"/>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1400" b="1" smtClean="0">
                <a:latin typeface="Neo Sans Intel" pitchFamily="34" charset="0"/>
                <a:cs typeface="Arial" pitchFamily="34" charset="0"/>
              </a:endParaRPr>
            </a:p>
          </p:txBody>
        </p:sp>
        <p:sp>
          <p:nvSpPr>
            <p:cNvPr id="198" name="Rectangle 197"/>
            <p:cNvSpPr/>
            <p:nvPr/>
          </p:nvSpPr>
          <p:spPr bwMode="auto">
            <a:xfrm>
              <a:off x="6961059" y="5371871"/>
              <a:ext cx="1307891" cy="141324"/>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800" dirty="0" smtClean="0">
                  <a:latin typeface="Neo Sans Intel" pitchFamily="34" charset="0"/>
                  <a:cs typeface="Arial" pitchFamily="34" charset="0"/>
                </a:rPr>
                <a:t>MAC message</a:t>
              </a:r>
            </a:p>
          </p:txBody>
        </p:sp>
        <p:sp>
          <p:nvSpPr>
            <p:cNvPr id="199" name="Rectangle 198"/>
            <p:cNvSpPr/>
            <p:nvPr/>
          </p:nvSpPr>
          <p:spPr bwMode="auto">
            <a:xfrm>
              <a:off x="6457150" y="5545486"/>
              <a:ext cx="423105" cy="163235"/>
            </a:xfrm>
            <a:prstGeom prst="rect">
              <a:avLst/>
            </a:prstGeom>
            <a:gradFill>
              <a:gsLst>
                <a:gs pos="0">
                  <a:schemeClr val="bg1"/>
                </a:gs>
                <a:gs pos="13000">
                  <a:schemeClr val="tx1"/>
                </a:gs>
                <a:gs pos="28000">
                  <a:schemeClr val="bg1"/>
                </a:gs>
                <a:gs pos="42999">
                  <a:schemeClr val="tx1"/>
                </a:gs>
                <a:gs pos="58000">
                  <a:schemeClr val="bg1"/>
                </a:gs>
                <a:gs pos="72000">
                  <a:schemeClr val="tx1"/>
                </a:gs>
                <a:gs pos="87000">
                  <a:schemeClr val="bg1"/>
                </a:gs>
                <a:gs pos="100000">
                  <a:schemeClr val="tx1"/>
                </a:gs>
              </a:gsLst>
              <a:lin ang="3000000" scaled="0"/>
            </a:grad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900" dirty="0" smtClean="0">
                <a:latin typeface="Neo Sans Intel" pitchFamily="34" charset="0"/>
                <a:cs typeface="Arial" pitchFamily="34" charset="0"/>
              </a:endParaRPr>
            </a:p>
          </p:txBody>
        </p:sp>
        <p:sp>
          <p:nvSpPr>
            <p:cNvPr id="200" name="Rectangle 199"/>
            <p:cNvSpPr/>
            <p:nvPr/>
          </p:nvSpPr>
          <p:spPr bwMode="auto">
            <a:xfrm>
              <a:off x="6863343" y="5606687"/>
              <a:ext cx="1307891" cy="141324"/>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800" dirty="0" smtClean="0">
                  <a:latin typeface="Neo Sans Intel" pitchFamily="34" charset="0"/>
                  <a:cs typeface="Arial" pitchFamily="34" charset="0"/>
                </a:rPr>
                <a:t>     Time uncertainty &lt; </a:t>
              </a:r>
            </a:p>
            <a:p>
              <a:pPr eaLnBrk="0" hangingPunct="0"/>
              <a:r>
                <a:rPr lang="en-US" sz="800" dirty="0" smtClean="0">
                  <a:latin typeface="Neo Sans Intel" pitchFamily="34" charset="0"/>
                  <a:cs typeface="Arial" pitchFamily="34" charset="0"/>
                </a:rPr>
                <a:t> </a:t>
              </a:r>
              <a:r>
                <a:rPr lang="en-US" sz="800" dirty="0" err="1" smtClean="0">
                  <a:latin typeface="Neo Sans Intel" pitchFamily="34" charset="0"/>
                  <a:cs typeface="Arial" pitchFamily="34" charset="0"/>
                </a:rPr>
                <a:t>Min_Probe_Response_Time</a:t>
              </a:r>
              <a:endParaRPr lang="en-US" sz="800" dirty="0" smtClean="0">
                <a:latin typeface="Neo Sans Intel" pitchFamily="34" charset="0"/>
                <a:cs typeface="Arial" pitchFamily="34" charset="0"/>
              </a:endParaRPr>
            </a:p>
          </p:txBody>
        </p:sp>
        <p:sp>
          <p:nvSpPr>
            <p:cNvPr id="201" name="Rectangle 200"/>
            <p:cNvSpPr/>
            <p:nvPr/>
          </p:nvSpPr>
          <p:spPr bwMode="auto">
            <a:xfrm>
              <a:off x="6968576" y="5824962"/>
              <a:ext cx="1307891" cy="155457"/>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800" dirty="0" smtClean="0">
                  <a:latin typeface="Neo Sans Intel" pitchFamily="34" charset="0"/>
                  <a:cs typeface="Arial" pitchFamily="34" charset="0"/>
                </a:rPr>
                <a:t>G1 == SIFS</a:t>
              </a:r>
            </a:p>
          </p:txBody>
        </p:sp>
        <p:sp>
          <p:nvSpPr>
            <p:cNvPr id="202" name="Rectangle 201"/>
            <p:cNvSpPr/>
            <p:nvPr/>
          </p:nvSpPr>
          <p:spPr bwMode="auto">
            <a:xfrm>
              <a:off x="6976093" y="5990328"/>
              <a:ext cx="1307891" cy="155457"/>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800" dirty="0" smtClean="0">
                  <a:latin typeface="Neo Sans Intel" pitchFamily="34" charset="0"/>
                  <a:cs typeface="Arial" pitchFamily="34" charset="0"/>
                </a:rPr>
                <a:t>G3 == DIFS</a:t>
              </a:r>
            </a:p>
          </p:txBody>
        </p:sp>
      </p:grpSp>
      <p:sp>
        <p:nvSpPr>
          <p:cNvPr id="133" name="Rectangle 132"/>
          <p:cNvSpPr/>
          <p:nvPr/>
        </p:nvSpPr>
        <p:spPr bwMode="auto">
          <a:xfrm>
            <a:off x="2290276" y="4054867"/>
            <a:ext cx="573031" cy="272472"/>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900" dirty="0" smtClean="0">
                <a:latin typeface="Neo Sans Intel" pitchFamily="34" charset="0"/>
                <a:cs typeface="Arial" pitchFamily="34" charset="0"/>
              </a:rPr>
              <a:t>Rapid Scan</a:t>
            </a:r>
          </a:p>
          <a:p>
            <a:pPr algn="ctr" eaLnBrk="0" hangingPunct="0"/>
            <a:r>
              <a:rPr lang="en-US" sz="900" dirty="0" smtClean="0">
                <a:latin typeface="Neo Sans Intel" pitchFamily="34" charset="0"/>
                <a:cs typeface="Arial" pitchFamily="34" charset="0"/>
              </a:rPr>
              <a:t>Request</a:t>
            </a:r>
          </a:p>
        </p:txBody>
      </p:sp>
      <p:grpSp>
        <p:nvGrpSpPr>
          <p:cNvPr id="134" name="Group 133"/>
          <p:cNvGrpSpPr/>
          <p:nvPr/>
        </p:nvGrpSpPr>
        <p:grpSpPr>
          <a:xfrm>
            <a:off x="2870869" y="4305170"/>
            <a:ext cx="255726" cy="485064"/>
            <a:chOff x="2429996" y="2200275"/>
            <a:chExt cx="360060" cy="1981200"/>
          </a:xfrm>
        </p:grpSpPr>
        <p:cxnSp>
          <p:nvCxnSpPr>
            <p:cNvPr id="160" name="Straight Connector 159"/>
            <p:cNvCxnSpPr/>
            <p:nvPr/>
          </p:nvCxnSpPr>
          <p:spPr>
            <a:xfrm rot="5400000">
              <a:off x="143939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172" name="Straight Connector 171"/>
            <p:cNvCxnSpPr/>
            <p:nvPr/>
          </p:nvCxnSpPr>
          <p:spPr>
            <a:xfrm rot="5400000">
              <a:off x="1799456" y="3190875"/>
              <a:ext cx="19812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sp>
        <p:nvSpPr>
          <p:cNvPr id="135" name="TextBox 134"/>
          <p:cNvSpPr txBox="1"/>
          <p:nvPr/>
        </p:nvSpPr>
        <p:spPr>
          <a:xfrm>
            <a:off x="7534909" y="4342588"/>
            <a:ext cx="229212" cy="215444"/>
          </a:xfrm>
          <a:prstGeom prst="rect">
            <a:avLst/>
          </a:prstGeom>
          <a:noFill/>
          <a:ln>
            <a:noFill/>
          </a:ln>
        </p:spPr>
        <p:txBody>
          <a:bodyPr wrap="square" rtlCol="0">
            <a:spAutoFit/>
          </a:bodyPr>
          <a:lstStyle/>
          <a:p>
            <a:r>
              <a:rPr lang="en-US" sz="800" b="1" dirty="0" smtClean="0"/>
              <a:t>T</a:t>
            </a:r>
            <a:endParaRPr lang="en-US" sz="800" b="1" dirty="0"/>
          </a:p>
        </p:txBody>
      </p:sp>
      <p:cxnSp>
        <p:nvCxnSpPr>
          <p:cNvPr id="136" name="Straight Connector 135"/>
          <p:cNvCxnSpPr/>
          <p:nvPr/>
        </p:nvCxnSpPr>
        <p:spPr bwMode="auto">
          <a:xfrm flipV="1">
            <a:off x="1941783" y="4305170"/>
            <a:ext cx="5771057" cy="14579"/>
          </a:xfrm>
          <a:prstGeom prst="line">
            <a:avLst/>
          </a:prstGeom>
          <a:solidFill>
            <a:schemeClr val="bg1"/>
          </a:solidFill>
          <a:ln w="38100" cap="flat" cmpd="sng" algn="ctr">
            <a:solidFill>
              <a:schemeClr val="tx1"/>
            </a:solidFill>
            <a:prstDash val="solid"/>
            <a:round/>
            <a:headEnd type="none" w="sm" len="sm"/>
            <a:tailEnd type="stealth" w="lg" len="lg"/>
          </a:ln>
          <a:effectLst/>
        </p:spPr>
      </p:cxnSp>
      <p:sp>
        <p:nvSpPr>
          <p:cNvPr id="137" name="Rectangle 136"/>
          <p:cNvSpPr/>
          <p:nvPr/>
        </p:nvSpPr>
        <p:spPr bwMode="auto">
          <a:xfrm>
            <a:off x="1232953" y="4123859"/>
            <a:ext cx="937232" cy="282786"/>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800" dirty="0" smtClean="0">
                <a:latin typeface="Neo Sans Intel" pitchFamily="34" charset="0"/>
                <a:cs typeface="Arial" pitchFamily="34" charset="0"/>
              </a:rPr>
              <a:t>STA performing </a:t>
            </a:r>
          </a:p>
          <a:p>
            <a:pPr eaLnBrk="0" hangingPunct="0"/>
            <a:r>
              <a:rPr lang="en-US" sz="800" dirty="0" smtClean="0">
                <a:latin typeface="Neo Sans Intel" pitchFamily="34" charset="0"/>
                <a:cs typeface="Arial" pitchFamily="34" charset="0"/>
              </a:rPr>
              <a:t>Rapid Scan</a:t>
            </a:r>
          </a:p>
        </p:txBody>
      </p:sp>
      <p:grpSp>
        <p:nvGrpSpPr>
          <p:cNvPr id="138" name="Group 137"/>
          <p:cNvGrpSpPr/>
          <p:nvPr/>
        </p:nvGrpSpPr>
        <p:grpSpPr>
          <a:xfrm>
            <a:off x="2662635" y="4562948"/>
            <a:ext cx="668378" cy="215444"/>
            <a:chOff x="2136805" y="4119860"/>
            <a:chExt cx="941070" cy="303343"/>
          </a:xfrm>
        </p:grpSpPr>
        <p:cxnSp>
          <p:nvCxnSpPr>
            <p:cNvPr id="157" name="Straight Arrow Connector 156"/>
            <p:cNvCxnSpPr/>
            <p:nvPr/>
          </p:nvCxnSpPr>
          <p:spPr bwMode="auto">
            <a:xfrm flipV="1">
              <a:off x="2803555" y="4238546"/>
              <a:ext cx="27432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158" name="Straight Arrow Connector 157"/>
            <p:cNvCxnSpPr/>
            <p:nvPr/>
          </p:nvCxnSpPr>
          <p:spPr bwMode="auto">
            <a:xfrm flipH="1" flipV="1">
              <a:off x="2136805" y="4238546"/>
              <a:ext cx="27432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159" name="TextBox 158"/>
            <p:cNvSpPr txBox="1"/>
            <p:nvPr/>
          </p:nvSpPr>
          <p:spPr>
            <a:xfrm>
              <a:off x="2366826" y="4119860"/>
              <a:ext cx="578480" cy="303343"/>
            </a:xfrm>
            <a:prstGeom prst="rect">
              <a:avLst/>
            </a:prstGeom>
            <a:noFill/>
            <a:ln>
              <a:noFill/>
            </a:ln>
          </p:spPr>
          <p:txBody>
            <a:bodyPr wrap="square" rtlCol="0">
              <a:spAutoFit/>
            </a:bodyPr>
            <a:lstStyle/>
            <a:p>
              <a:r>
                <a:rPr lang="en-US" sz="800" b="1" dirty="0" smtClean="0"/>
                <a:t>G1</a:t>
              </a:r>
              <a:endParaRPr lang="en-US" sz="800" b="1" dirty="0"/>
            </a:p>
          </p:txBody>
        </p:sp>
      </p:grpSp>
      <p:sp>
        <p:nvSpPr>
          <p:cNvPr id="139" name="Rounded Rectangle 138"/>
          <p:cNvSpPr/>
          <p:nvPr/>
        </p:nvSpPr>
        <p:spPr bwMode="auto">
          <a:xfrm>
            <a:off x="2081639" y="3678556"/>
            <a:ext cx="1363796" cy="1118595"/>
          </a:xfrm>
          <a:prstGeom prst="roundRect">
            <a:avLst/>
          </a:prstGeom>
          <a:noFill/>
          <a:ln w="19050" cap="flat" cmpd="sng" algn="ctr">
            <a:solidFill>
              <a:srgbClr val="FF0000"/>
            </a:solidFill>
            <a:prstDash val="dash"/>
            <a:round/>
            <a:headEnd type="none" w="sm" len="sm"/>
            <a:tailEnd type="none" w="sm" len="sm"/>
          </a:ln>
          <a:effectLst/>
          <a:extLst/>
        </p:spPr>
        <p:txBody>
          <a:bodyPr vert="horz" wrap="square" lIns="0" tIns="45720" rIns="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endParaRPr>
          </a:p>
        </p:txBody>
      </p:sp>
      <p:sp>
        <p:nvSpPr>
          <p:cNvPr id="140" name="TextBox 139"/>
          <p:cNvSpPr txBox="1"/>
          <p:nvPr/>
        </p:nvSpPr>
        <p:spPr>
          <a:xfrm>
            <a:off x="2514538" y="3678557"/>
            <a:ext cx="760421" cy="246221"/>
          </a:xfrm>
          <a:prstGeom prst="rect">
            <a:avLst/>
          </a:prstGeom>
          <a:noFill/>
        </p:spPr>
        <p:txBody>
          <a:bodyPr wrap="square" rtlCol="0">
            <a:spAutoFit/>
          </a:bodyPr>
          <a:lstStyle/>
          <a:p>
            <a:r>
              <a:rPr lang="en-US" sz="1000" b="1" dirty="0" smtClean="0"/>
              <a:t>~230usec</a:t>
            </a:r>
            <a:endParaRPr lang="en-US" sz="1000" b="1" dirty="0"/>
          </a:p>
        </p:txBody>
      </p:sp>
      <p:sp>
        <p:nvSpPr>
          <p:cNvPr id="141" name="Rectangle 140"/>
          <p:cNvSpPr/>
          <p:nvPr/>
        </p:nvSpPr>
        <p:spPr bwMode="auto">
          <a:xfrm>
            <a:off x="2290276" y="5324404"/>
            <a:ext cx="1407280" cy="251310"/>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900" dirty="0" smtClean="0">
                <a:latin typeface="Neo Sans Intel" pitchFamily="34" charset="0"/>
                <a:cs typeface="Arial" pitchFamily="34" charset="0"/>
              </a:rPr>
              <a:t>Probe Req</a:t>
            </a:r>
          </a:p>
        </p:txBody>
      </p:sp>
      <p:cxnSp>
        <p:nvCxnSpPr>
          <p:cNvPr id="142" name="Straight Connector 141"/>
          <p:cNvCxnSpPr/>
          <p:nvPr/>
        </p:nvCxnSpPr>
        <p:spPr>
          <a:xfrm>
            <a:off x="3699006" y="5555268"/>
            <a:ext cx="807" cy="769236"/>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143" name="Straight Connector 142"/>
          <p:cNvCxnSpPr/>
          <p:nvPr/>
        </p:nvCxnSpPr>
        <p:spPr>
          <a:xfrm>
            <a:off x="3971633" y="5555268"/>
            <a:ext cx="0" cy="384618"/>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155" name="Straight Connector 154"/>
          <p:cNvCxnSpPr/>
          <p:nvPr/>
        </p:nvCxnSpPr>
        <p:spPr bwMode="auto">
          <a:xfrm>
            <a:off x="1857433" y="5568714"/>
            <a:ext cx="7047804" cy="7000"/>
          </a:xfrm>
          <a:prstGeom prst="line">
            <a:avLst/>
          </a:prstGeom>
          <a:solidFill>
            <a:schemeClr val="bg1"/>
          </a:solidFill>
          <a:ln w="38100" cap="flat" cmpd="sng" algn="ctr">
            <a:solidFill>
              <a:schemeClr val="tx1"/>
            </a:solidFill>
            <a:prstDash val="solid"/>
            <a:round/>
            <a:headEnd type="none" w="sm" len="sm"/>
            <a:tailEnd type="stealth" w="lg" len="lg"/>
          </a:ln>
          <a:effectLst/>
        </p:spPr>
      </p:cxnSp>
      <p:sp>
        <p:nvSpPr>
          <p:cNvPr id="156" name="Rectangle 155"/>
          <p:cNvSpPr/>
          <p:nvPr/>
        </p:nvSpPr>
        <p:spPr bwMode="auto">
          <a:xfrm>
            <a:off x="1115616" y="5388038"/>
            <a:ext cx="980846" cy="260823"/>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800" dirty="0" smtClean="0">
                <a:latin typeface="Neo Sans Intel" pitchFamily="34" charset="0"/>
                <a:cs typeface="Arial" pitchFamily="34" charset="0"/>
              </a:rPr>
              <a:t>STA performing </a:t>
            </a:r>
          </a:p>
          <a:p>
            <a:pPr eaLnBrk="0" hangingPunct="0"/>
            <a:r>
              <a:rPr lang="en-US" sz="800" dirty="0" smtClean="0">
                <a:latin typeface="Neo Sans Intel" pitchFamily="34" charset="0"/>
                <a:cs typeface="Arial" pitchFamily="34" charset="0"/>
              </a:rPr>
              <a:t>Active Scan</a:t>
            </a:r>
          </a:p>
        </p:txBody>
      </p:sp>
      <p:cxnSp>
        <p:nvCxnSpPr>
          <p:cNvPr id="145" name="Straight Arrow Connector 144"/>
          <p:cNvCxnSpPr/>
          <p:nvPr/>
        </p:nvCxnSpPr>
        <p:spPr bwMode="auto">
          <a:xfrm flipV="1">
            <a:off x="3956828" y="5774973"/>
            <a:ext cx="138471"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146" name="Straight Arrow Connector 145"/>
          <p:cNvCxnSpPr/>
          <p:nvPr/>
        </p:nvCxnSpPr>
        <p:spPr bwMode="auto">
          <a:xfrm flipH="1" flipV="1">
            <a:off x="3559084" y="5774973"/>
            <a:ext cx="138471"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147" name="TextBox 146"/>
          <p:cNvSpPr txBox="1"/>
          <p:nvPr/>
        </p:nvSpPr>
        <p:spPr>
          <a:xfrm>
            <a:off x="3691794" y="5697225"/>
            <a:ext cx="316482" cy="215444"/>
          </a:xfrm>
          <a:prstGeom prst="rect">
            <a:avLst/>
          </a:prstGeom>
          <a:noFill/>
          <a:ln>
            <a:noFill/>
          </a:ln>
        </p:spPr>
        <p:txBody>
          <a:bodyPr wrap="square" rtlCol="0">
            <a:spAutoFit/>
          </a:bodyPr>
          <a:lstStyle/>
          <a:p>
            <a:r>
              <a:rPr lang="en-US" sz="800" b="1" dirty="0" smtClean="0"/>
              <a:t>G3</a:t>
            </a:r>
            <a:endParaRPr lang="en-US" sz="800" b="1" dirty="0"/>
          </a:p>
        </p:txBody>
      </p:sp>
      <p:sp>
        <p:nvSpPr>
          <p:cNvPr id="148" name="Rectangle 147"/>
          <p:cNvSpPr/>
          <p:nvPr/>
        </p:nvSpPr>
        <p:spPr bwMode="auto">
          <a:xfrm>
            <a:off x="3968628" y="5306968"/>
            <a:ext cx="1039825" cy="251310"/>
          </a:xfrm>
          <a:prstGeom prst="rect">
            <a:avLst/>
          </a:prstGeom>
          <a:gradFill>
            <a:gsLst>
              <a:gs pos="0">
                <a:schemeClr val="bg1"/>
              </a:gs>
              <a:gs pos="13000">
                <a:schemeClr val="tx1"/>
              </a:gs>
              <a:gs pos="28000">
                <a:schemeClr val="bg1"/>
              </a:gs>
              <a:gs pos="42999">
                <a:schemeClr val="tx1"/>
              </a:gs>
              <a:gs pos="58000">
                <a:schemeClr val="bg1"/>
              </a:gs>
              <a:gs pos="72000">
                <a:schemeClr val="tx1"/>
              </a:gs>
              <a:gs pos="87000">
                <a:schemeClr val="bg1"/>
              </a:gs>
              <a:gs pos="100000">
                <a:schemeClr val="tx1"/>
              </a:gs>
            </a:gsLst>
            <a:lin ang="3000000" scaled="0"/>
          </a:grad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900" dirty="0" smtClean="0">
              <a:latin typeface="Neo Sans Intel" pitchFamily="34" charset="0"/>
              <a:cs typeface="Arial" pitchFamily="34" charset="0"/>
            </a:endParaRPr>
          </a:p>
        </p:txBody>
      </p:sp>
      <p:cxnSp>
        <p:nvCxnSpPr>
          <p:cNvPr id="150" name="Straight Connector 149"/>
          <p:cNvCxnSpPr/>
          <p:nvPr/>
        </p:nvCxnSpPr>
        <p:spPr>
          <a:xfrm>
            <a:off x="5057006" y="5592058"/>
            <a:ext cx="0" cy="665422"/>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nvGrpSpPr>
          <p:cNvPr id="11" name="Group 10"/>
          <p:cNvGrpSpPr/>
          <p:nvPr/>
        </p:nvGrpSpPr>
        <p:grpSpPr>
          <a:xfrm>
            <a:off x="3690944" y="5877272"/>
            <a:ext cx="1449871" cy="200055"/>
            <a:chOff x="3690944" y="6002238"/>
            <a:chExt cx="1449871" cy="200055"/>
          </a:xfrm>
        </p:grpSpPr>
        <p:cxnSp>
          <p:nvCxnSpPr>
            <p:cNvPr id="149" name="Straight Arrow Connector 148"/>
            <p:cNvCxnSpPr/>
            <p:nvPr/>
          </p:nvCxnSpPr>
          <p:spPr bwMode="auto">
            <a:xfrm>
              <a:off x="3690944" y="6154873"/>
              <a:ext cx="1347078" cy="0"/>
            </a:xfrm>
            <a:prstGeom prst="straightConnector1">
              <a:avLst/>
            </a:prstGeom>
            <a:solidFill>
              <a:schemeClr val="accent1"/>
            </a:solidFill>
            <a:ln w="9525" cap="flat" cmpd="sng" algn="ctr">
              <a:solidFill>
                <a:schemeClr val="tx1"/>
              </a:solidFill>
              <a:prstDash val="solid"/>
              <a:round/>
              <a:headEnd type="stealth" w="lg" len="lg"/>
              <a:tailEnd type="stealth" w="lg" len="lg"/>
            </a:ln>
            <a:effectLst/>
            <a:extLst/>
          </p:spPr>
        </p:cxnSp>
        <p:sp>
          <p:nvSpPr>
            <p:cNvPr id="151" name="TextBox 150"/>
            <p:cNvSpPr txBox="1"/>
            <p:nvPr/>
          </p:nvSpPr>
          <p:spPr>
            <a:xfrm>
              <a:off x="3734913" y="6002238"/>
              <a:ext cx="1405902" cy="200055"/>
            </a:xfrm>
            <a:prstGeom prst="rect">
              <a:avLst/>
            </a:prstGeom>
            <a:noFill/>
            <a:ln>
              <a:noFill/>
            </a:ln>
          </p:spPr>
          <p:txBody>
            <a:bodyPr wrap="square" rtlCol="0">
              <a:spAutoFit/>
            </a:bodyPr>
            <a:lstStyle/>
            <a:p>
              <a:r>
                <a:rPr lang="en-US" sz="700" b="1" dirty="0" smtClean="0"/>
                <a:t>Min_Probe_Response_Time</a:t>
              </a:r>
              <a:endParaRPr lang="en-US" sz="700" b="1" dirty="0"/>
            </a:p>
          </p:txBody>
        </p:sp>
      </p:grpSp>
      <p:sp>
        <p:nvSpPr>
          <p:cNvPr id="152" name="Rounded Rectangle 151"/>
          <p:cNvSpPr/>
          <p:nvPr/>
        </p:nvSpPr>
        <p:spPr bwMode="auto">
          <a:xfrm>
            <a:off x="2081638" y="5065636"/>
            <a:ext cx="6594817" cy="1315692"/>
          </a:xfrm>
          <a:prstGeom prst="roundRect">
            <a:avLst/>
          </a:prstGeom>
          <a:noFill/>
          <a:ln w="19050" cap="flat" cmpd="sng" algn="ctr">
            <a:solidFill>
              <a:srgbClr val="FF0000"/>
            </a:solidFill>
            <a:prstDash val="dash"/>
            <a:round/>
            <a:headEnd type="none" w="sm" len="sm"/>
            <a:tailEnd type="none" w="sm" len="sm"/>
          </a:ln>
          <a:effectLst/>
          <a:extLst/>
        </p:spPr>
        <p:txBody>
          <a:bodyPr vert="horz" wrap="square" lIns="0" tIns="45720" rIns="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smtClean="0">
              <a:ln>
                <a:noFill/>
              </a:ln>
              <a:solidFill>
                <a:schemeClr val="tx1"/>
              </a:solidFill>
              <a:effectLst/>
            </a:endParaRPr>
          </a:p>
        </p:txBody>
      </p:sp>
      <p:sp>
        <p:nvSpPr>
          <p:cNvPr id="154" name="Rounded Rectangular Callout 153"/>
          <p:cNvSpPr/>
          <p:nvPr/>
        </p:nvSpPr>
        <p:spPr bwMode="auto">
          <a:xfrm>
            <a:off x="113758" y="4741437"/>
            <a:ext cx="1118585" cy="691186"/>
          </a:xfrm>
          <a:prstGeom prst="wedgeRoundRectCallout">
            <a:avLst>
              <a:gd name="adj1" fmla="val 125691"/>
              <a:gd name="adj2" fmla="val 33656"/>
              <a:gd name="adj3" fmla="val 16667"/>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smtClean="0">
                <a:ln>
                  <a:noFill/>
                </a:ln>
                <a:solidFill>
                  <a:schemeClr val="tx1"/>
                </a:solidFill>
                <a:effectLst/>
                <a:latin typeface="Times New Roman" pitchFamily="18" charset="0"/>
              </a:rPr>
              <a:t>STA waits </a:t>
            </a:r>
            <a:r>
              <a:rPr kumimoji="0" lang="en-US" sz="800" b="0" i="0" u="sng" strike="noStrike" cap="none" normalizeH="0" baseline="0" dirty="0" smtClean="0">
                <a:ln>
                  <a:noFill/>
                </a:ln>
                <a:solidFill>
                  <a:schemeClr val="tx1"/>
                </a:solidFill>
                <a:effectLst/>
                <a:latin typeface="Times New Roman" pitchFamily="18" charset="0"/>
              </a:rPr>
              <a:t>10-15msec</a:t>
            </a:r>
            <a:r>
              <a:rPr kumimoji="0" lang="en-US" sz="800" b="0" i="0" u="none" strike="noStrike" cap="none" normalizeH="0" baseline="0" dirty="0" smtClean="0">
                <a:ln>
                  <a:noFill/>
                </a:ln>
                <a:solidFill>
                  <a:schemeClr val="tx1"/>
                </a:solidFill>
                <a:effectLst/>
                <a:latin typeface="Times New Roman" pitchFamily="18" charset="0"/>
              </a:rPr>
              <a:t> only</a:t>
            </a:r>
            <a:r>
              <a:rPr kumimoji="0" lang="en-US" sz="800" b="0" i="0" u="none" strike="noStrike" cap="none" normalizeH="0" dirty="0" smtClean="0">
                <a:ln>
                  <a:noFill/>
                </a:ln>
                <a:solidFill>
                  <a:schemeClr val="tx1"/>
                </a:solidFill>
                <a:effectLst/>
                <a:latin typeface="Times New Roman" pitchFamily="18" charset="0"/>
              </a:rPr>
              <a:t> to discover non 11ai APs on channel.</a:t>
            </a:r>
            <a:endParaRPr kumimoji="0" lang="en-US" sz="800" b="0" i="0" u="none" strike="noStrike" cap="none" normalizeH="0" baseline="0" dirty="0" smtClean="0">
              <a:ln>
                <a:noFill/>
              </a:ln>
              <a:solidFill>
                <a:schemeClr val="tx1"/>
              </a:solidFill>
              <a:effectLst/>
              <a:latin typeface="Times New Roman" pitchFamily="18" charset="0"/>
            </a:endParaRPr>
          </a:p>
        </p:txBody>
      </p:sp>
      <p:sp>
        <p:nvSpPr>
          <p:cNvPr id="132" name="Rounded Rectangular Callout 131"/>
          <p:cNvSpPr/>
          <p:nvPr/>
        </p:nvSpPr>
        <p:spPr bwMode="auto">
          <a:xfrm>
            <a:off x="141047" y="3656590"/>
            <a:ext cx="1118585" cy="691186"/>
          </a:xfrm>
          <a:prstGeom prst="wedgeRoundRectCallout">
            <a:avLst>
              <a:gd name="adj1" fmla="val 122285"/>
              <a:gd name="adj2" fmla="val -13198"/>
              <a:gd name="adj3" fmla="val 16667"/>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r>
              <a:rPr lang="en-US" sz="800" dirty="0"/>
              <a:t>No response </a:t>
            </a:r>
            <a:r>
              <a:rPr lang="en-US" sz="800" dirty="0" smtClean="0"/>
              <a:t>by non 11ai AP. STA goes to </a:t>
            </a:r>
            <a:r>
              <a:rPr lang="en-US" sz="800" dirty="0"/>
              <a:t>next channel within </a:t>
            </a:r>
            <a:r>
              <a:rPr lang="en-US" sz="800" u="sng" dirty="0" smtClean="0"/>
              <a:t>&lt; 80usec</a:t>
            </a:r>
            <a:endParaRPr lang="en-US" sz="800" u="sng" dirty="0"/>
          </a:p>
        </p:txBody>
      </p:sp>
      <p:sp>
        <p:nvSpPr>
          <p:cNvPr id="173" name="Rectangle 172"/>
          <p:cNvSpPr/>
          <p:nvPr/>
        </p:nvSpPr>
        <p:spPr bwMode="auto">
          <a:xfrm>
            <a:off x="4996172" y="5305283"/>
            <a:ext cx="1086713" cy="251310"/>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900" dirty="0" smtClean="0">
                <a:latin typeface="Neo Sans Intel" pitchFamily="34" charset="0"/>
                <a:cs typeface="Arial" pitchFamily="34" charset="0"/>
              </a:rPr>
              <a:t>Probe Rsp</a:t>
            </a:r>
          </a:p>
        </p:txBody>
      </p:sp>
      <p:sp>
        <p:nvSpPr>
          <p:cNvPr id="174" name="Rectangle 173"/>
          <p:cNvSpPr/>
          <p:nvPr/>
        </p:nvSpPr>
        <p:spPr bwMode="auto">
          <a:xfrm>
            <a:off x="6228184" y="5306968"/>
            <a:ext cx="267613" cy="239416"/>
          </a:xfrm>
          <a:prstGeom prst="rect">
            <a:avLst/>
          </a:prstGeom>
          <a:solidFill>
            <a:srgbClr val="FFFF0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a:r>
              <a:rPr lang="en-US" sz="900" dirty="0">
                <a:latin typeface="Neo Sans Intel" pitchFamily="34" charset="0"/>
                <a:cs typeface="Arial" pitchFamily="34" charset="0"/>
              </a:rPr>
              <a:t>ACK</a:t>
            </a:r>
            <a:endParaRPr lang="en-US" sz="1100" dirty="0">
              <a:latin typeface="Neo Sans Intel" pitchFamily="34" charset="0"/>
              <a:cs typeface="Arial" pitchFamily="34" charset="0"/>
            </a:endParaRPr>
          </a:p>
        </p:txBody>
      </p:sp>
      <p:sp>
        <p:nvSpPr>
          <p:cNvPr id="178" name="Rectangle 177"/>
          <p:cNvSpPr/>
          <p:nvPr/>
        </p:nvSpPr>
        <p:spPr bwMode="auto">
          <a:xfrm>
            <a:off x="8238905" y="5316567"/>
            <a:ext cx="267613" cy="239416"/>
          </a:xfrm>
          <a:prstGeom prst="rect">
            <a:avLst/>
          </a:prstGeom>
          <a:solidFill>
            <a:srgbClr val="FFFF0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a:r>
              <a:rPr lang="en-US" sz="900" dirty="0">
                <a:latin typeface="Neo Sans Intel" pitchFamily="34" charset="0"/>
                <a:cs typeface="Arial" pitchFamily="34" charset="0"/>
              </a:rPr>
              <a:t>ACK</a:t>
            </a:r>
            <a:endParaRPr lang="en-US" sz="1100" dirty="0">
              <a:latin typeface="Neo Sans Intel" pitchFamily="34" charset="0"/>
              <a:cs typeface="Arial" pitchFamily="34" charset="0"/>
            </a:endParaRPr>
          </a:p>
        </p:txBody>
      </p:sp>
      <p:cxnSp>
        <p:nvCxnSpPr>
          <p:cNvPr id="205" name="Straight Arrow Connector 204"/>
          <p:cNvCxnSpPr/>
          <p:nvPr/>
        </p:nvCxnSpPr>
        <p:spPr bwMode="auto">
          <a:xfrm>
            <a:off x="3707903" y="6230619"/>
            <a:ext cx="4815672" cy="6693"/>
          </a:xfrm>
          <a:prstGeom prst="straightConnector1">
            <a:avLst/>
          </a:prstGeom>
          <a:solidFill>
            <a:schemeClr val="accent1"/>
          </a:solidFill>
          <a:ln w="9525" cap="flat" cmpd="sng" algn="ctr">
            <a:solidFill>
              <a:schemeClr val="tx1"/>
            </a:solidFill>
            <a:prstDash val="solid"/>
            <a:round/>
            <a:headEnd type="stealth" w="lg" len="lg"/>
            <a:tailEnd type="stealth" w="lg" len="lg"/>
          </a:ln>
          <a:effectLst/>
          <a:extLst/>
        </p:spPr>
      </p:cxnSp>
      <p:sp>
        <p:nvSpPr>
          <p:cNvPr id="206" name="TextBox 205"/>
          <p:cNvSpPr txBox="1"/>
          <p:nvPr/>
        </p:nvSpPr>
        <p:spPr>
          <a:xfrm>
            <a:off x="3853944" y="6068913"/>
            <a:ext cx="3924814" cy="200055"/>
          </a:xfrm>
          <a:prstGeom prst="rect">
            <a:avLst/>
          </a:prstGeom>
          <a:noFill/>
          <a:ln>
            <a:noFill/>
          </a:ln>
        </p:spPr>
        <p:txBody>
          <a:bodyPr wrap="square" rtlCol="0">
            <a:spAutoFit/>
          </a:bodyPr>
          <a:lstStyle/>
          <a:p>
            <a:pPr algn="ctr"/>
            <a:r>
              <a:rPr lang="en-US" sz="700" b="1" dirty="0" smtClean="0"/>
              <a:t>Max_Probe_Response_Time</a:t>
            </a:r>
            <a:endParaRPr lang="en-US" sz="700" b="1" dirty="0"/>
          </a:p>
        </p:txBody>
      </p:sp>
      <p:cxnSp>
        <p:nvCxnSpPr>
          <p:cNvPr id="207" name="Straight Connector 206"/>
          <p:cNvCxnSpPr/>
          <p:nvPr/>
        </p:nvCxnSpPr>
        <p:spPr>
          <a:xfrm>
            <a:off x="8532440" y="5571890"/>
            <a:ext cx="0" cy="665422"/>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548161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278688" cy="582960"/>
          </a:xfrm>
        </p:spPr>
        <p:txBody>
          <a:bodyPr/>
          <a:lstStyle/>
          <a:p>
            <a:r>
              <a:rPr lang="en-US" dirty="0" smtClean="0"/>
              <a:t>Recap, </a:t>
            </a:r>
            <a:r>
              <a:rPr lang="en-US" dirty="0" smtClean="0">
                <a:solidFill>
                  <a:schemeClr val="tx1"/>
                </a:solidFill>
              </a:rPr>
              <a:t>Active</a:t>
            </a:r>
            <a:r>
              <a:rPr lang="en-US" dirty="0" smtClean="0"/>
              <a:t> Rapid Scanning</a:t>
            </a:r>
            <a:endParaRPr lang="en-US" dirty="0"/>
          </a:p>
        </p:txBody>
      </p:sp>
      <p:sp>
        <p:nvSpPr>
          <p:cNvPr id="3" name="Content Placeholder 2"/>
          <p:cNvSpPr>
            <a:spLocks noGrp="1"/>
          </p:cNvSpPr>
          <p:nvPr>
            <p:ph idx="1"/>
          </p:nvPr>
        </p:nvSpPr>
        <p:spPr>
          <a:xfrm>
            <a:off x="685800" y="1412776"/>
            <a:ext cx="7772400" cy="2160240"/>
          </a:xfrm>
        </p:spPr>
        <p:txBody>
          <a:bodyPr/>
          <a:lstStyle/>
          <a:p>
            <a:r>
              <a:rPr lang="en-US" dirty="0" smtClean="0"/>
              <a:t>Concerns raised on the following:</a:t>
            </a:r>
          </a:p>
          <a:p>
            <a:pPr lvl="1"/>
            <a:r>
              <a:rPr lang="en-US" dirty="0" smtClean="0"/>
              <a:t>Creation of a new control message (action frames are too slow to analyze and acknowledge). </a:t>
            </a:r>
          </a:p>
          <a:p>
            <a:pPr lvl="1"/>
            <a:r>
              <a:rPr lang="en-US" dirty="0" smtClean="0"/>
              <a:t>Replying on ACK for a group broadcast address.</a:t>
            </a:r>
          </a:p>
          <a:p>
            <a:pPr lvl="1"/>
            <a:endParaRPr lang="en-US" sz="1600" dirty="0"/>
          </a:p>
          <a:p>
            <a:r>
              <a:rPr lang="en-US" dirty="0" smtClean="0"/>
              <a:t>We propose to answer these by using an acknowledged existing Probe Request message to achieve same goal of decreased scan duration. </a:t>
            </a:r>
          </a:p>
        </p:txBody>
      </p:sp>
      <p:sp>
        <p:nvSpPr>
          <p:cNvPr id="4" name="Date Placeholder 3"/>
          <p:cNvSpPr>
            <a:spLocks noGrp="1"/>
          </p:cNvSpPr>
          <p:nvPr>
            <p:ph type="dt" sz="half" idx="10"/>
          </p:nvPr>
        </p:nvSpPr>
        <p:spPr>
          <a:xfrm>
            <a:off x="696913" y="332601"/>
            <a:ext cx="1077283" cy="276999"/>
          </a:xfrm>
        </p:spPr>
        <p:txBody>
          <a:bodyPr/>
          <a:lstStyle/>
          <a:p>
            <a:r>
              <a:rPr lang="en-US" dirty="0" smtClean="0"/>
              <a:t>Nov.   2012</a:t>
            </a:r>
            <a:endParaRPr lang="en-US" dirty="0"/>
          </a:p>
        </p:txBody>
      </p:sp>
      <p:sp>
        <p:nvSpPr>
          <p:cNvPr id="6" name="Slide Number Placeholder 5"/>
          <p:cNvSpPr>
            <a:spLocks noGrp="1"/>
          </p:cNvSpPr>
          <p:nvPr>
            <p:ph type="sldNum" sz="quarter" idx="12"/>
          </p:nvPr>
        </p:nvSpPr>
        <p:spPr>
          <a:xfrm>
            <a:off x="4922406" y="6475413"/>
            <a:ext cx="432811" cy="184666"/>
          </a:xfrm>
        </p:spPr>
        <p:txBody>
          <a:bodyPr/>
          <a:lstStyle/>
          <a:p>
            <a:r>
              <a:rPr lang="en-US" dirty="0" smtClean="0"/>
              <a:t>Slide </a:t>
            </a:r>
            <a:fld id="{EDE002D1-28E4-4BD7-9C1F-AB6CE69A2774}" type="slidenum">
              <a:rPr lang="en-US" smtClean="0"/>
              <a:pPr/>
              <a:t>6</a:t>
            </a:fld>
            <a:endParaRPr lang="en-US" dirty="0"/>
          </a:p>
        </p:txBody>
      </p:sp>
    </p:spTree>
    <p:extLst>
      <p:ext uri="{BB962C8B-B14F-4D97-AF65-F5344CB8AC3E}">
        <p14:creationId xmlns:p14="http://schemas.microsoft.com/office/powerpoint/2010/main" val="39873106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278688" cy="582960"/>
          </a:xfrm>
        </p:spPr>
        <p:txBody>
          <a:bodyPr/>
          <a:lstStyle/>
          <a:p>
            <a:r>
              <a:rPr lang="en-US" dirty="0" smtClean="0"/>
              <a:t>Using Probe Request for Rapid Scan</a:t>
            </a:r>
            <a:endParaRPr lang="en-US" dirty="0"/>
          </a:p>
        </p:txBody>
      </p:sp>
      <p:sp>
        <p:nvSpPr>
          <p:cNvPr id="3" name="Content Placeholder 2"/>
          <p:cNvSpPr>
            <a:spLocks noGrp="1"/>
          </p:cNvSpPr>
          <p:nvPr>
            <p:ph idx="1"/>
          </p:nvPr>
        </p:nvSpPr>
        <p:spPr>
          <a:xfrm>
            <a:off x="685800" y="1412776"/>
            <a:ext cx="8020020" cy="2160240"/>
          </a:xfrm>
        </p:spPr>
        <p:txBody>
          <a:bodyPr/>
          <a:lstStyle/>
          <a:p>
            <a:r>
              <a:rPr lang="en-US" sz="2000" dirty="0" smtClean="0"/>
              <a:t>By using a OUI and Probe Request</a:t>
            </a:r>
          </a:p>
          <a:p>
            <a:pPr lvl="1"/>
            <a:r>
              <a:rPr lang="en-US" sz="1600" dirty="0" smtClean="0"/>
              <a:t>The OUI indicates an unicast address allocated to indicate FILS capable AP (same as in 11ae).</a:t>
            </a:r>
          </a:p>
          <a:p>
            <a:pPr lvl="1"/>
            <a:r>
              <a:rPr lang="en-US" sz="1600" dirty="0" smtClean="0"/>
              <a:t>The Probe Request message indicates an ACK.</a:t>
            </a:r>
          </a:p>
          <a:p>
            <a:pPr lvl="1"/>
            <a:r>
              <a:rPr lang="en-US" sz="1600" dirty="0" smtClean="0"/>
              <a:t>FILS capable AP acknowledges the Probe Request (non FILS capable AP ignores it).</a:t>
            </a:r>
          </a:p>
          <a:p>
            <a:pPr lvl="1"/>
            <a:r>
              <a:rPr lang="en-US" sz="1600" dirty="0" smtClean="0"/>
              <a:t>STA identifies the ACK frame and continues to decode the medium for at least Min_Probe_Response_time; enabling the receiving of a Probe Response.</a:t>
            </a:r>
          </a:p>
          <a:p>
            <a:pPr lvl="1"/>
            <a:r>
              <a:rPr lang="en-US" sz="1600" dirty="0" smtClean="0"/>
              <a:t>STA acknowledges the Probe Response.</a:t>
            </a:r>
          </a:p>
        </p:txBody>
      </p:sp>
      <p:sp>
        <p:nvSpPr>
          <p:cNvPr id="4" name="Date Placeholder 3"/>
          <p:cNvSpPr>
            <a:spLocks noGrp="1"/>
          </p:cNvSpPr>
          <p:nvPr>
            <p:ph type="dt" sz="half" idx="10"/>
          </p:nvPr>
        </p:nvSpPr>
        <p:spPr>
          <a:xfrm>
            <a:off x="696913" y="332601"/>
            <a:ext cx="1077283" cy="276999"/>
          </a:xfrm>
        </p:spPr>
        <p:txBody>
          <a:bodyPr/>
          <a:lstStyle/>
          <a:p>
            <a:r>
              <a:rPr lang="en-US" dirty="0" smtClean="0"/>
              <a:t>Nov.   2012</a:t>
            </a:r>
            <a:endParaRPr lang="en-US" dirty="0"/>
          </a:p>
        </p:txBody>
      </p:sp>
      <p:sp>
        <p:nvSpPr>
          <p:cNvPr id="6" name="Slide Number Placeholder 5"/>
          <p:cNvSpPr>
            <a:spLocks noGrp="1"/>
          </p:cNvSpPr>
          <p:nvPr>
            <p:ph type="sldNum" sz="quarter" idx="12"/>
          </p:nvPr>
        </p:nvSpPr>
        <p:spPr>
          <a:xfrm>
            <a:off x="4922406" y="6475413"/>
            <a:ext cx="432811" cy="184666"/>
          </a:xfrm>
        </p:spPr>
        <p:txBody>
          <a:bodyPr/>
          <a:lstStyle/>
          <a:p>
            <a:r>
              <a:rPr lang="en-US" dirty="0" smtClean="0"/>
              <a:t>Slide </a:t>
            </a:r>
            <a:fld id="{EDE002D1-28E4-4BD7-9C1F-AB6CE69A2774}" type="slidenum">
              <a:rPr lang="en-US" smtClean="0"/>
              <a:pPr/>
              <a:t>7</a:t>
            </a:fld>
            <a:endParaRPr lang="en-US" dirty="0"/>
          </a:p>
        </p:txBody>
      </p:sp>
      <p:grpSp>
        <p:nvGrpSpPr>
          <p:cNvPr id="11" name="Group 10"/>
          <p:cNvGrpSpPr/>
          <p:nvPr/>
        </p:nvGrpSpPr>
        <p:grpSpPr>
          <a:xfrm>
            <a:off x="179512" y="4217371"/>
            <a:ext cx="8526308" cy="1626391"/>
            <a:chOff x="179512" y="4217371"/>
            <a:chExt cx="8526308" cy="1626391"/>
          </a:xfrm>
        </p:grpSpPr>
        <p:sp>
          <p:nvSpPr>
            <p:cNvPr id="10" name="Rectangle 9"/>
            <p:cNvSpPr/>
            <p:nvPr/>
          </p:nvSpPr>
          <p:spPr bwMode="auto">
            <a:xfrm>
              <a:off x="1619672" y="4221088"/>
              <a:ext cx="569674" cy="318458"/>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1100" dirty="0" smtClean="0">
                  <a:latin typeface="Neo Sans Intel" pitchFamily="34" charset="0"/>
                  <a:cs typeface="Arial" pitchFamily="34" charset="0"/>
                </a:rPr>
                <a:t>Probe </a:t>
              </a:r>
            </a:p>
            <a:p>
              <a:pPr algn="ctr" eaLnBrk="0" hangingPunct="0"/>
              <a:r>
                <a:rPr lang="en-US" sz="1100" dirty="0" smtClean="0">
                  <a:latin typeface="Neo Sans Intel" pitchFamily="34" charset="0"/>
                  <a:cs typeface="Arial" pitchFamily="34" charset="0"/>
                </a:rPr>
                <a:t>Req</a:t>
              </a:r>
            </a:p>
          </p:txBody>
        </p:sp>
        <p:cxnSp>
          <p:nvCxnSpPr>
            <p:cNvPr id="71" name="Straight Connector 70"/>
            <p:cNvCxnSpPr/>
            <p:nvPr/>
          </p:nvCxnSpPr>
          <p:spPr>
            <a:xfrm>
              <a:off x="4540584" y="4571166"/>
              <a:ext cx="0" cy="126573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5400000">
              <a:off x="4398670" y="5058551"/>
              <a:ext cx="97477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
          <p:nvSpPr>
            <p:cNvPr id="62" name="Rectangle 61"/>
            <p:cNvSpPr/>
            <p:nvPr/>
          </p:nvSpPr>
          <p:spPr bwMode="auto">
            <a:xfrm>
              <a:off x="3883304" y="4812613"/>
              <a:ext cx="655442" cy="318458"/>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1100" dirty="0" smtClean="0">
                  <a:latin typeface="Neo Sans Intel" pitchFamily="34" charset="0"/>
                  <a:cs typeface="Arial" pitchFamily="34" charset="0"/>
                </a:rPr>
                <a:t>Probe</a:t>
              </a:r>
            </a:p>
            <a:p>
              <a:pPr algn="ctr" eaLnBrk="0" hangingPunct="0"/>
              <a:r>
                <a:rPr lang="en-US" sz="1100" dirty="0" smtClean="0">
                  <a:latin typeface="Neo Sans Intel" pitchFamily="34" charset="0"/>
                  <a:cs typeface="Arial" pitchFamily="34" charset="0"/>
                </a:rPr>
                <a:t>Response</a:t>
              </a:r>
            </a:p>
          </p:txBody>
        </p:sp>
        <p:sp>
          <p:nvSpPr>
            <p:cNvPr id="61" name="Rectangle 60"/>
            <p:cNvSpPr/>
            <p:nvPr/>
          </p:nvSpPr>
          <p:spPr bwMode="auto">
            <a:xfrm>
              <a:off x="2808057" y="4812613"/>
              <a:ext cx="1075248" cy="318458"/>
            </a:xfrm>
            <a:prstGeom prst="rect">
              <a:avLst/>
            </a:prstGeom>
            <a:gradFill>
              <a:gsLst>
                <a:gs pos="0">
                  <a:schemeClr val="bg1"/>
                </a:gs>
                <a:gs pos="13000">
                  <a:schemeClr val="tx1"/>
                </a:gs>
                <a:gs pos="28000">
                  <a:schemeClr val="bg1"/>
                </a:gs>
                <a:gs pos="42999">
                  <a:schemeClr val="tx1"/>
                </a:gs>
                <a:gs pos="58000">
                  <a:schemeClr val="bg1"/>
                </a:gs>
                <a:gs pos="72000">
                  <a:schemeClr val="tx1"/>
                </a:gs>
                <a:gs pos="87000">
                  <a:schemeClr val="bg1"/>
                </a:gs>
                <a:gs pos="100000">
                  <a:schemeClr val="tx1"/>
                </a:gs>
              </a:gsLst>
              <a:lin ang="3000000" scaled="0"/>
            </a:grad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1100" dirty="0" smtClean="0">
                <a:latin typeface="Neo Sans Intel" pitchFamily="34" charset="0"/>
                <a:cs typeface="Arial" pitchFamily="34" charset="0"/>
              </a:endParaRPr>
            </a:p>
          </p:txBody>
        </p:sp>
        <p:sp>
          <p:nvSpPr>
            <p:cNvPr id="66" name="Rectangle 65"/>
            <p:cNvSpPr/>
            <p:nvPr/>
          </p:nvSpPr>
          <p:spPr bwMode="auto">
            <a:xfrm>
              <a:off x="2545031" y="4812272"/>
              <a:ext cx="267614" cy="318799"/>
            </a:xfrm>
            <a:prstGeom prst="rect">
              <a:avLst/>
            </a:prstGeom>
            <a:solidFill>
              <a:srgbClr val="FFFF0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a:r>
                <a:rPr lang="en-US" sz="1100" dirty="0">
                  <a:latin typeface="Neo Sans Intel" pitchFamily="34" charset="0"/>
                  <a:cs typeface="Arial" pitchFamily="34" charset="0"/>
                </a:rPr>
                <a:t>ACK</a:t>
              </a:r>
            </a:p>
          </p:txBody>
        </p:sp>
        <p:cxnSp>
          <p:nvCxnSpPr>
            <p:cNvPr id="59" name="Straight Connector 58"/>
            <p:cNvCxnSpPr/>
            <p:nvPr/>
          </p:nvCxnSpPr>
          <p:spPr>
            <a:xfrm flipH="1">
              <a:off x="2198642" y="4545256"/>
              <a:ext cx="919" cy="1298506"/>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5400000">
              <a:off x="2057647" y="5032641"/>
              <a:ext cx="97477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8396167" y="4638436"/>
              <a:ext cx="309653" cy="210776"/>
            </a:xfrm>
            <a:prstGeom prst="rect">
              <a:avLst/>
            </a:prstGeom>
            <a:noFill/>
            <a:ln>
              <a:noFill/>
            </a:ln>
          </p:spPr>
          <p:txBody>
            <a:bodyPr wrap="square" rtlCol="0">
              <a:spAutoFit/>
            </a:bodyPr>
            <a:lstStyle/>
            <a:p>
              <a:r>
                <a:rPr lang="en-US" sz="1050" b="1" dirty="0" smtClean="0"/>
                <a:t>T</a:t>
              </a:r>
              <a:endParaRPr lang="en-US" sz="1050" b="1" dirty="0"/>
            </a:p>
          </p:txBody>
        </p:sp>
        <p:grpSp>
          <p:nvGrpSpPr>
            <p:cNvPr id="21" name="Group 20"/>
            <p:cNvGrpSpPr/>
            <p:nvPr/>
          </p:nvGrpSpPr>
          <p:grpSpPr>
            <a:xfrm>
              <a:off x="179512" y="4333344"/>
              <a:ext cx="8359953" cy="330513"/>
              <a:chOff x="123825" y="1944990"/>
              <a:chExt cx="7623810" cy="398160"/>
            </a:xfrm>
          </p:grpSpPr>
          <p:cxnSp>
            <p:nvCxnSpPr>
              <p:cNvPr id="57" name="Straight Connector 56"/>
              <p:cNvCxnSpPr/>
              <p:nvPr/>
            </p:nvCxnSpPr>
            <p:spPr bwMode="auto">
              <a:xfrm>
                <a:off x="981075" y="2220801"/>
                <a:ext cx="6766560" cy="0"/>
              </a:xfrm>
              <a:prstGeom prst="line">
                <a:avLst/>
              </a:prstGeom>
              <a:solidFill>
                <a:schemeClr val="bg1"/>
              </a:solidFill>
              <a:ln w="38100" cap="flat" cmpd="sng" algn="ctr">
                <a:solidFill>
                  <a:schemeClr val="tx1"/>
                </a:solidFill>
                <a:prstDash val="solid"/>
                <a:round/>
                <a:headEnd type="none" w="sm" len="sm"/>
                <a:tailEnd type="stealth" w="lg" len="lg"/>
              </a:ln>
              <a:effectLst/>
            </p:spPr>
          </p:cxnSp>
          <p:sp>
            <p:nvSpPr>
              <p:cNvPr id="58" name="Rectangle 57"/>
              <p:cNvSpPr/>
              <p:nvPr/>
            </p:nvSpPr>
            <p:spPr bwMode="auto">
              <a:xfrm>
                <a:off x="123825" y="1944990"/>
                <a:ext cx="1133475" cy="398160"/>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STA performing </a:t>
                </a:r>
              </a:p>
              <a:p>
                <a:pPr eaLnBrk="0" hangingPunct="0"/>
                <a:r>
                  <a:rPr lang="en-US" sz="1050" dirty="0" smtClean="0">
                    <a:latin typeface="Neo Sans Intel" pitchFamily="34" charset="0"/>
                    <a:cs typeface="Arial" pitchFamily="34" charset="0"/>
                  </a:rPr>
                  <a:t>Rapid Scan</a:t>
                </a:r>
              </a:p>
            </p:txBody>
          </p:sp>
        </p:grpSp>
        <p:grpSp>
          <p:nvGrpSpPr>
            <p:cNvPr id="22" name="Group 21"/>
            <p:cNvGrpSpPr/>
            <p:nvPr/>
          </p:nvGrpSpPr>
          <p:grpSpPr>
            <a:xfrm>
              <a:off x="179512" y="5013176"/>
              <a:ext cx="8349508" cy="330513"/>
              <a:chOff x="133350" y="2923657"/>
              <a:chExt cx="7614285" cy="398160"/>
            </a:xfrm>
          </p:grpSpPr>
          <p:cxnSp>
            <p:nvCxnSpPr>
              <p:cNvPr id="55" name="Straight Connector 54"/>
              <p:cNvCxnSpPr/>
              <p:nvPr/>
            </p:nvCxnSpPr>
            <p:spPr bwMode="auto">
              <a:xfrm>
                <a:off x="981075" y="3068526"/>
                <a:ext cx="6766560" cy="0"/>
              </a:xfrm>
              <a:prstGeom prst="line">
                <a:avLst/>
              </a:prstGeom>
              <a:solidFill>
                <a:schemeClr val="bg1"/>
              </a:solidFill>
              <a:ln w="38100" cap="flat" cmpd="sng" algn="ctr">
                <a:solidFill>
                  <a:schemeClr val="tx1"/>
                </a:solidFill>
                <a:prstDash val="solid"/>
                <a:round/>
                <a:headEnd type="none" w="sm" len="sm"/>
                <a:tailEnd type="stealth" w="lg" len="lg"/>
              </a:ln>
              <a:effectLst/>
            </p:spPr>
          </p:cxnSp>
          <p:sp>
            <p:nvSpPr>
              <p:cNvPr id="56" name="Rectangle 55"/>
              <p:cNvSpPr/>
              <p:nvPr/>
            </p:nvSpPr>
            <p:spPr bwMode="auto">
              <a:xfrm>
                <a:off x="133350" y="2923657"/>
                <a:ext cx="1133475" cy="398160"/>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FILS capable </a:t>
                </a:r>
              </a:p>
              <a:p>
                <a:pPr eaLnBrk="0" hangingPunct="0"/>
                <a:r>
                  <a:rPr lang="en-US" sz="1050" dirty="0" smtClean="0">
                    <a:latin typeface="Neo Sans Intel" pitchFamily="34" charset="0"/>
                    <a:cs typeface="Arial" pitchFamily="34" charset="0"/>
                  </a:rPr>
                  <a:t>Responder # 1</a:t>
                </a:r>
              </a:p>
            </p:txBody>
          </p:sp>
        </p:grpSp>
        <p:cxnSp>
          <p:nvCxnSpPr>
            <p:cNvPr id="50" name="Straight Arrow Connector 49"/>
            <p:cNvCxnSpPr/>
            <p:nvPr/>
          </p:nvCxnSpPr>
          <p:spPr bwMode="auto">
            <a:xfrm flipV="1">
              <a:off x="2526273" y="5298931"/>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51" name="Straight Arrow Connector 50"/>
            <p:cNvCxnSpPr/>
            <p:nvPr/>
          </p:nvCxnSpPr>
          <p:spPr bwMode="auto">
            <a:xfrm flipH="1" flipV="1">
              <a:off x="2022253" y="5298931"/>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52" name="TextBox 51"/>
            <p:cNvSpPr txBox="1"/>
            <p:nvPr/>
          </p:nvSpPr>
          <p:spPr>
            <a:xfrm>
              <a:off x="2175622" y="5200410"/>
              <a:ext cx="423586" cy="230832"/>
            </a:xfrm>
            <a:prstGeom prst="rect">
              <a:avLst/>
            </a:prstGeom>
            <a:noFill/>
            <a:ln>
              <a:noFill/>
            </a:ln>
          </p:spPr>
          <p:txBody>
            <a:bodyPr wrap="square" rtlCol="0">
              <a:spAutoFit/>
            </a:bodyPr>
            <a:lstStyle/>
            <a:p>
              <a:r>
                <a:rPr lang="en-US" sz="900" dirty="0" smtClean="0"/>
                <a:t>SIFS</a:t>
              </a:r>
              <a:endParaRPr lang="en-US" sz="900" dirty="0"/>
            </a:p>
          </p:txBody>
        </p:sp>
        <p:sp>
          <p:nvSpPr>
            <p:cNvPr id="26" name="TextBox 25"/>
            <p:cNvSpPr txBox="1"/>
            <p:nvPr/>
          </p:nvSpPr>
          <p:spPr>
            <a:xfrm>
              <a:off x="8368749" y="5185852"/>
              <a:ext cx="309653" cy="210776"/>
            </a:xfrm>
            <a:prstGeom prst="rect">
              <a:avLst/>
            </a:prstGeom>
            <a:noFill/>
            <a:ln>
              <a:noFill/>
            </a:ln>
          </p:spPr>
          <p:txBody>
            <a:bodyPr wrap="square" rtlCol="0">
              <a:spAutoFit/>
            </a:bodyPr>
            <a:lstStyle/>
            <a:p>
              <a:r>
                <a:rPr lang="en-US" sz="1050" b="1" dirty="0" smtClean="0"/>
                <a:t>T</a:t>
              </a:r>
              <a:endParaRPr lang="en-US" sz="1050" b="1" dirty="0"/>
            </a:p>
          </p:txBody>
        </p:sp>
        <p:sp>
          <p:nvSpPr>
            <p:cNvPr id="91" name="Rectangle 90"/>
            <p:cNvSpPr/>
            <p:nvPr/>
          </p:nvSpPr>
          <p:spPr bwMode="auto">
            <a:xfrm>
              <a:off x="4876576" y="4217371"/>
              <a:ext cx="267613" cy="318798"/>
            </a:xfrm>
            <a:prstGeom prst="rect">
              <a:avLst/>
            </a:prstGeom>
            <a:solidFill>
              <a:srgbClr val="FFFF0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a:r>
                <a:rPr lang="en-US" sz="1100" dirty="0">
                  <a:latin typeface="Neo Sans Intel" pitchFamily="34" charset="0"/>
                  <a:cs typeface="Arial" pitchFamily="34" charset="0"/>
                </a:rPr>
                <a:t>ACK</a:t>
              </a:r>
            </a:p>
          </p:txBody>
        </p:sp>
        <p:cxnSp>
          <p:nvCxnSpPr>
            <p:cNvPr id="45065" name="Straight Arrow Connector 45064"/>
            <p:cNvCxnSpPr/>
            <p:nvPr/>
          </p:nvCxnSpPr>
          <p:spPr bwMode="auto">
            <a:xfrm>
              <a:off x="2189345" y="5722419"/>
              <a:ext cx="1693958" cy="0"/>
            </a:xfrm>
            <a:prstGeom prst="straightConnector1">
              <a:avLst/>
            </a:prstGeom>
            <a:solidFill>
              <a:schemeClr val="accent1"/>
            </a:solidFill>
            <a:ln w="9525" cap="flat" cmpd="sng" algn="ctr">
              <a:solidFill>
                <a:schemeClr val="tx1"/>
              </a:solidFill>
              <a:prstDash val="solid"/>
              <a:round/>
              <a:headEnd type="stealth" w="lg" len="lg"/>
              <a:tailEnd type="stealth" w="lg" len="lg"/>
            </a:ln>
            <a:effectLst/>
            <a:extLst/>
          </p:spPr>
        </p:cxnSp>
        <p:cxnSp>
          <p:nvCxnSpPr>
            <p:cNvPr id="96" name="Straight Connector 95"/>
            <p:cNvCxnSpPr/>
            <p:nvPr/>
          </p:nvCxnSpPr>
          <p:spPr>
            <a:xfrm>
              <a:off x="3883304" y="5142492"/>
              <a:ext cx="1" cy="694405"/>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
          <p:nvSpPr>
            <p:cNvPr id="102" name="TextBox 101"/>
            <p:cNvSpPr txBox="1"/>
            <p:nvPr/>
          </p:nvSpPr>
          <p:spPr>
            <a:xfrm>
              <a:off x="2245063" y="5517232"/>
              <a:ext cx="1781548" cy="210776"/>
            </a:xfrm>
            <a:prstGeom prst="rect">
              <a:avLst/>
            </a:prstGeom>
            <a:noFill/>
            <a:ln>
              <a:noFill/>
            </a:ln>
          </p:spPr>
          <p:txBody>
            <a:bodyPr wrap="square" rtlCol="0">
              <a:spAutoFit/>
            </a:bodyPr>
            <a:lstStyle/>
            <a:p>
              <a:r>
                <a:rPr lang="en-US" sz="1000" b="1" dirty="0" smtClean="0"/>
                <a:t>Min_Probe_Response_Time</a:t>
              </a:r>
              <a:endParaRPr lang="en-US" sz="1000" b="1" dirty="0"/>
            </a:p>
          </p:txBody>
        </p:sp>
        <p:grpSp>
          <p:nvGrpSpPr>
            <p:cNvPr id="5" name="Group 4"/>
            <p:cNvGrpSpPr/>
            <p:nvPr/>
          </p:nvGrpSpPr>
          <p:grpSpPr>
            <a:xfrm>
              <a:off x="4372573" y="5200410"/>
              <a:ext cx="679490" cy="230832"/>
              <a:chOff x="1814614" y="5352810"/>
              <a:chExt cx="679490" cy="230832"/>
            </a:xfrm>
          </p:grpSpPr>
          <p:cxnSp>
            <p:nvCxnSpPr>
              <p:cNvPr id="64" name="Straight Arrow Connector 63"/>
              <p:cNvCxnSpPr/>
              <p:nvPr/>
            </p:nvCxnSpPr>
            <p:spPr bwMode="auto">
              <a:xfrm flipV="1">
                <a:off x="2318634" y="5451331"/>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65" name="Straight Arrow Connector 64"/>
              <p:cNvCxnSpPr/>
              <p:nvPr/>
            </p:nvCxnSpPr>
            <p:spPr bwMode="auto">
              <a:xfrm flipH="1" flipV="1">
                <a:off x="1814614" y="5451331"/>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67" name="TextBox 66"/>
              <p:cNvSpPr txBox="1"/>
              <p:nvPr/>
            </p:nvSpPr>
            <p:spPr>
              <a:xfrm>
                <a:off x="1967983" y="5352810"/>
                <a:ext cx="423586" cy="230832"/>
              </a:xfrm>
              <a:prstGeom prst="rect">
                <a:avLst/>
              </a:prstGeom>
              <a:noFill/>
              <a:ln>
                <a:noFill/>
              </a:ln>
            </p:spPr>
            <p:txBody>
              <a:bodyPr wrap="square" rtlCol="0">
                <a:spAutoFit/>
              </a:bodyPr>
              <a:lstStyle/>
              <a:p>
                <a:r>
                  <a:rPr lang="en-US" sz="900" dirty="0" smtClean="0"/>
                  <a:t>SIFS</a:t>
                </a:r>
                <a:endParaRPr lang="en-US" sz="900" dirty="0"/>
              </a:p>
            </p:txBody>
          </p:sp>
        </p:grpSp>
      </p:grpSp>
      <p:grpSp>
        <p:nvGrpSpPr>
          <p:cNvPr id="73" name="Group 72"/>
          <p:cNvGrpSpPr/>
          <p:nvPr/>
        </p:nvGrpSpPr>
        <p:grpSpPr>
          <a:xfrm>
            <a:off x="6804248" y="5489694"/>
            <a:ext cx="1811800" cy="376140"/>
            <a:chOff x="6457150" y="5371871"/>
            <a:chExt cx="1811800" cy="376140"/>
          </a:xfrm>
        </p:grpSpPr>
        <p:sp>
          <p:nvSpPr>
            <p:cNvPr id="74" name="Rectangle 73"/>
            <p:cNvSpPr/>
            <p:nvPr/>
          </p:nvSpPr>
          <p:spPr bwMode="auto">
            <a:xfrm>
              <a:off x="6459657" y="5371871"/>
              <a:ext cx="418719" cy="148841"/>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1400" b="1" smtClean="0">
                <a:latin typeface="Neo Sans Intel" pitchFamily="34" charset="0"/>
                <a:cs typeface="Arial" pitchFamily="34" charset="0"/>
              </a:endParaRPr>
            </a:p>
          </p:txBody>
        </p:sp>
        <p:sp>
          <p:nvSpPr>
            <p:cNvPr id="75" name="Rectangle 74"/>
            <p:cNvSpPr/>
            <p:nvPr/>
          </p:nvSpPr>
          <p:spPr bwMode="auto">
            <a:xfrm>
              <a:off x="6961059" y="5371871"/>
              <a:ext cx="1307891" cy="141324"/>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800" dirty="0" smtClean="0">
                  <a:latin typeface="Neo Sans Intel" pitchFamily="34" charset="0"/>
                  <a:cs typeface="Arial" pitchFamily="34" charset="0"/>
                </a:rPr>
                <a:t>MAC message</a:t>
              </a:r>
            </a:p>
          </p:txBody>
        </p:sp>
        <p:sp>
          <p:nvSpPr>
            <p:cNvPr id="76" name="Rectangle 75"/>
            <p:cNvSpPr/>
            <p:nvPr/>
          </p:nvSpPr>
          <p:spPr bwMode="auto">
            <a:xfrm>
              <a:off x="6457150" y="5545486"/>
              <a:ext cx="423105" cy="163235"/>
            </a:xfrm>
            <a:prstGeom prst="rect">
              <a:avLst/>
            </a:prstGeom>
            <a:gradFill>
              <a:gsLst>
                <a:gs pos="0">
                  <a:schemeClr val="bg1"/>
                </a:gs>
                <a:gs pos="13000">
                  <a:schemeClr val="tx1"/>
                </a:gs>
                <a:gs pos="28000">
                  <a:schemeClr val="bg1"/>
                </a:gs>
                <a:gs pos="42999">
                  <a:schemeClr val="tx1"/>
                </a:gs>
                <a:gs pos="58000">
                  <a:schemeClr val="bg1"/>
                </a:gs>
                <a:gs pos="72000">
                  <a:schemeClr val="tx1"/>
                </a:gs>
                <a:gs pos="87000">
                  <a:schemeClr val="bg1"/>
                </a:gs>
                <a:gs pos="100000">
                  <a:schemeClr val="tx1"/>
                </a:gs>
              </a:gsLst>
              <a:lin ang="3000000" scaled="0"/>
            </a:grad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900" dirty="0" smtClean="0">
                <a:latin typeface="Neo Sans Intel" pitchFamily="34" charset="0"/>
                <a:cs typeface="Arial" pitchFamily="34" charset="0"/>
              </a:endParaRPr>
            </a:p>
          </p:txBody>
        </p:sp>
        <p:sp>
          <p:nvSpPr>
            <p:cNvPr id="80" name="Rectangle 79"/>
            <p:cNvSpPr/>
            <p:nvPr/>
          </p:nvSpPr>
          <p:spPr bwMode="auto">
            <a:xfrm>
              <a:off x="6863343" y="5606687"/>
              <a:ext cx="1307891" cy="141324"/>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800" dirty="0" smtClean="0">
                  <a:latin typeface="Neo Sans Intel" pitchFamily="34" charset="0"/>
                  <a:cs typeface="Arial" pitchFamily="34" charset="0"/>
                </a:rPr>
                <a:t>     Time uncertainty &lt; </a:t>
              </a:r>
            </a:p>
            <a:p>
              <a:pPr eaLnBrk="0" hangingPunct="0"/>
              <a:r>
                <a:rPr lang="en-US" sz="800" dirty="0" smtClean="0">
                  <a:latin typeface="Neo Sans Intel" pitchFamily="34" charset="0"/>
                  <a:cs typeface="Arial" pitchFamily="34" charset="0"/>
                </a:rPr>
                <a:t> </a:t>
              </a:r>
              <a:r>
                <a:rPr lang="en-US" sz="800" dirty="0" err="1" smtClean="0">
                  <a:latin typeface="Neo Sans Intel" pitchFamily="34" charset="0"/>
                  <a:cs typeface="Arial" pitchFamily="34" charset="0"/>
                </a:rPr>
                <a:t>Min_Probe_Response_Time</a:t>
              </a:r>
              <a:endParaRPr lang="en-US" sz="800" dirty="0" smtClean="0">
                <a:latin typeface="Neo Sans Intel" pitchFamily="34" charset="0"/>
                <a:cs typeface="Arial" pitchFamily="34" charset="0"/>
              </a:endParaRPr>
            </a:p>
          </p:txBody>
        </p:sp>
      </p:grpSp>
    </p:spTree>
    <p:extLst>
      <p:ext uri="{BB962C8B-B14F-4D97-AF65-F5344CB8AC3E}">
        <p14:creationId xmlns:p14="http://schemas.microsoft.com/office/powerpoint/2010/main" val="30133346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278688" cy="582960"/>
          </a:xfrm>
        </p:spPr>
        <p:txBody>
          <a:bodyPr/>
          <a:lstStyle/>
          <a:p>
            <a:r>
              <a:rPr lang="en-US" dirty="0" smtClean="0"/>
              <a:t>Using Probe Request for Rapid Scan</a:t>
            </a:r>
            <a:endParaRPr lang="en-US" dirty="0"/>
          </a:p>
        </p:txBody>
      </p:sp>
      <p:sp>
        <p:nvSpPr>
          <p:cNvPr id="3" name="Content Placeholder 2"/>
          <p:cNvSpPr>
            <a:spLocks noGrp="1"/>
          </p:cNvSpPr>
          <p:nvPr>
            <p:ph idx="1"/>
          </p:nvPr>
        </p:nvSpPr>
        <p:spPr>
          <a:xfrm>
            <a:off x="685800" y="1412776"/>
            <a:ext cx="8020020" cy="576064"/>
          </a:xfrm>
        </p:spPr>
        <p:txBody>
          <a:bodyPr/>
          <a:lstStyle/>
          <a:p>
            <a:r>
              <a:rPr lang="en-US" sz="2000" dirty="0" smtClean="0"/>
              <a:t>If a single FILS capable AP operates over the channel:</a:t>
            </a:r>
          </a:p>
        </p:txBody>
      </p:sp>
      <p:sp>
        <p:nvSpPr>
          <p:cNvPr id="4" name="Date Placeholder 3"/>
          <p:cNvSpPr>
            <a:spLocks noGrp="1"/>
          </p:cNvSpPr>
          <p:nvPr>
            <p:ph type="dt" sz="half" idx="10"/>
          </p:nvPr>
        </p:nvSpPr>
        <p:spPr>
          <a:xfrm>
            <a:off x="696913" y="332601"/>
            <a:ext cx="1077283" cy="276999"/>
          </a:xfrm>
        </p:spPr>
        <p:txBody>
          <a:bodyPr/>
          <a:lstStyle/>
          <a:p>
            <a:r>
              <a:rPr lang="en-US" dirty="0" smtClean="0"/>
              <a:t>Nov.   2012</a:t>
            </a:r>
            <a:endParaRPr lang="en-US" dirty="0"/>
          </a:p>
        </p:txBody>
      </p:sp>
      <p:sp>
        <p:nvSpPr>
          <p:cNvPr id="6" name="Slide Number Placeholder 5"/>
          <p:cNvSpPr>
            <a:spLocks noGrp="1"/>
          </p:cNvSpPr>
          <p:nvPr>
            <p:ph type="sldNum" sz="quarter" idx="12"/>
          </p:nvPr>
        </p:nvSpPr>
        <p:spPr>
          <a:xfrm>
            <a:off x="4922406" y="6475413"/>
            <a:ext cx="432811" cy="184666"/>
          </a:xfrm>
        </p:spPr>
        <p:txBody>
          <a:bodyPr/>
          <a:lstStyle/>
          <a:p>
            <a:r>
              <a:rPr lang="en-US" dirty="0" smtClean="0"/>
              <a:t>Slide </a:t>
            </a:r>
            <a:fld id="{EDE002D1-28E4-4BD7-9C1F-AB6CE69A2774}" type="slidenum">
              <a:rPr lang="en-US" smtClean="0"/>
              <a:pPr/>
              <a:t>8</a:t>
            </a:fld>
            <a:endParaRPr lang="en-US" dirty="0"/>
          </a:p>
        </p:txBody>
      </p:sp>
      <p:grpSp>
        <p:nvGrpSpPr>
          <p:cNvPr id="93" name="Group 92"/>
          <p:cNvGrpSpPr/>
          <p:nvPr/>
        </p:nvGrpSpPr>
        <p:grpSpPr>
          <a:xfrm>
            <a:off x="197154" y="2666705"/>
            <a:ext cx="8526308" cy="1626391"/>
            <a:chOff x="179512" y="4217371"/>
            <a:chExt cx="8526308" cy="1626391"/>
          </a:xfrm>
        </p:grpSpPr>
        <p:sp>
          <p:nvSpPr>
            <p:cNvPr id="94" name="Rectangle 93"/>
            <p:cNvSpPr/>
            <p:nvPr/>
          </p:nvSpPr>
          <p:spPr bwMode="auto">
            <a:xfrm>
              <a:off x="1619672" y="4221088"/>
              <a:ext cx="569674" cy="318458"/>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1100" dirty="0" smtClean="0">
                  <a:latin typeface="Neo Sans Intel" pitchFamily="34" charset="0"/>
                  <a:cs typeface="Arial" pitchFamily="34" charset="0"/>
                </a:rPr>
                <a:t>Probe </a:t>
              </a:r>
            </a:p>
            <a:p>
              <a:pPr algn="ctr" eaLnBrk="0" hangingPunct="0"/>
              <a:r>
                <a:rPr lang="en-US" sz="1100" dirty="0" smtClean="0">
                  <a:latin typeface="Neo Sans Intel" pitchFamily="34" charset="0"/>
                  <a:cs typeface="Arial" pitchFamily="34" charset="0"/>
                </a:rPr>
                <a:t>Req</a:t>
              </a:r>
            </a:p>
          </p:txBody>
        </p:sp>
        <p:cxnSp>
          <p:nvCxnSpPr>
            <p:cNvPr id="95" name="Straight Connector 94"/>
            <p:cNvCxnSpPr/>
            <p:nvPr/>
          </p:nvCxnSpPr>
          <p:spPr>
            <a:xfrm>
              <a:off x="4540584" y="4571166"/>
              <a:ext cx="0" cy="126573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rot="5400000">
              <a:off x="4398670" y="5058551"/>
              <a:ext cx="97477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
          <p:nvSpPr>
            <p:cNvPr id="98" name="Rectangle 97"/>
            <p:cNvSpPr/>
            <p:nvPr/>
          </p:nvSpPr>
          <p:spPr bwMode="auto">
            <a:xfrm>
              <a:off x="3883304" y="4812613"/>
              <a:ext cx="655442" cy="318458"/>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1100" dirty="0" smtClean="0">
                  <a:latin typeface="Neo Sans Intel" pitchFamily="34" charset="0"/>
                  <a:cs typeface="Arial" pitchFamily="34" charset="0"/>
                </a:rPr>
                <a:t>Probe</a:t>
              </a:r>
            </a:p>
            <a:p>
              <a:pPr algn="ctr" eaLnBrk="0" hangingPunct="0"/>
              <a:r>
                <a:rPr lang="en-US" sz="1100" dirty="0" smtClean="0">
                  <a:latin typeface="Neo Sans Intel" pitchFamily="34" charset="0"/>
                  <a:cs typeface="Arial" pitchFamily="34" charset="0"/>
                </a:rPr>
                <a:t>Response</a:t>
              </a:r>
            </a:p>
          </p:txBody>
        </p:sp>
        <p:sp>
          <p:nvSpPr>
            <p:cNvPr id="99" name="Rectangle 98"/>
            <p:cNvSpPr/>
            <p:nvPr/>
          </p:nvSpPr>
          <p:spPr bwMode="auto">
            <a:xfrm>
              <a:off x="2808057" y="4812613"/>
              <a:ext cx="1075248" cy="318458"/>
            </a:xfrm>
            <a:prstGeom prst="rect">
              <a:avLst/>
            </a:prstGeom>
            <a:gradFill>
              <a:gsLst>
                <a:gs pos="0">
                  <a:schemeClr val="bg1"/>
                </a:gs>
                <a:gs pos="13000">
                  <a:schemeClr val="tx1"/>
                </a:gs>
                <a:gs pos="28000">
                  <a:schemeClr val="bg1"/>
                </a:gs>
                <a:gs pos="42999">
                  <a:schemeClr val="tx1"/>
                </a:gs>
                <a:gs pos="58000">
                  <a:schemeClr val="bg1"/>
                </a:gs>
                <a:gs pos="72000">
                  <a:schemeClr val="tx1"/>
                </a:gs>
                <a:gs pos="87000">
                  <a:schemeClr val="bg1"/>
                </a:gs>
                <a:gs pos="100000">
                  <a:schemeClr val="tx1"/>
                </a:gs>
              </a:gsLst>
              <a:lin ang="3000000" scaled="0"/>
            </a:grad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1100" dirty="0" smtClean="0">
                <a:latin typeface="Neo Sans Intel" pitchFamily="34" charset="0"/>
                <a:cs typeface="Arial" pitchFamily="34" charset="0"/>
              </a:endParaRPr>
            </a:p>
          </p:txBody>
        </p:sp>
        <p:sp>
          <p:nvSpPr>
            <p:cNvPr id="100" name="Rectangle 99"/>
            <p:cNvSpPr/>
            <p:nvPr/>
          </p:nvSpPr>
          <p:spPr bwMode="auto">
            <a:xfrm>
              <a:off x="2545031" y="4812272"/>
              <a:ext cx="267614" cy="318799"/>
            </a:xfrm>
            <a:prstGeom prst="rect">
              <a:avLst/>
            </a:prstGeom>
            <a:solidFill>
              <a:srgbClr val="FFFF0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a:r>
                <a:rPr lang="en-US" sz="1100" dirty="0">
                  <a:latin typeface="Neo Sans Intel" pitchFamily="34" charset="0"/>
                  <a:cs typeface="Arial" pitchFamily="34" charset="0"/>
                </a:rPr>
                <a:t>ACK</a:t>
              </a:r>
            </a:p>
          </p:txBody>
        </p:sp>
        <p:cxnSp>
          <p:nvCxnSpPr>
            <p:cNvPr id="101" name="Straight Connector 100"/>
            <p:cNvCxnSpPr/>
            <p:nvPr/>
          </p:nvCxnSpPr>
          <p:spPr>
            <a:xfrm flipH="1">
              <a:off x="2198642" y="4545256"/>
              <a:ext cx="919" cy="1298506"/>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103" name="Straight Connector 102"/>
            <p:cNvCxnSpPr/>
            <p:nvPr/>
          </p:nvCxnSpPr>
          <p:spPr>
            <a:xfrm rot="5400000">
              <a:off x="2057647" y="5032641"/>
              <a:ext cx="97477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
          <p:nvSpPr>
            <p:cNvPr id="104" name="TextBox 103"/>
            <p:cNvSpPr txBox="1"/>
            <p:nvPr/>
          </p:nvSpPr>
          <p:spPr>
            <a:xfrm>
              <a:off x="8396167" y="4638436"/>
              <a:ext cx="309653" cy="210776"/>
            </a:xfrm>
            <a:prstGeom prst="rect">
              <a:avLst/>
            </a:prstGeom>
            <a:noFill/>
            <a:ln>
              <a:noFill/>
            </a:ln>
          </p:spPr>
          <p:txBody>
            <a:bodyPr wrap="square" rtlCol="0">
              <a:spAutoFit/>
            </a:bodyPr>
            <a:lstStyle/>
            <a:p>
              <a:r>
                <a:rPr lang="en-US" sz="1050" b="1" dirty="0" smtClean="0"/>
                <a:t>T</a:t>
              </a:r>
              <a:endParaRPr lang="en-US" sz="1050" b="1" dirty="0"/>
            </a:p>
          </p:txBody>
        </p:sp>
        <p:grpSp>
          <p:nvGrpSpPr>
            <p:cNvPr id="105" name="Group 104"/>
            <p:cNvGrpSpPr/>
            <p:nvPr/>
          </p:nvGrpSpPr>
          <p:grpSpPr>
            <a:xfrm>
              <a:off x="179512" y="4333344"/>
              <a:ext cx="8359953" cy="330513"/>
              <a:chOff x="123825" y="1944990"/>
              <a:chExt cx="7623810" cy="398160"/>
            </a:xfrm>
          </p:grpSpPr>
          <p:cxnSp>
            <p:nvCxnSpPr>
              <p:cNvPr id="121" name="Straight Connector 120"/>
              <p:cNvCxnSpPr/>
              <p:nvPr/>
            </p:nvCxnSpPr>
            <p:spPr bwMode="auto">
              <a:xfrm>
                <a:off x="981075" y="2220801"/>
                <a:ext cx="6766560" cy="0"/>
              </a:xfrm>
              <a:prstGeom prst="line">
                <a:avLst/>
              </a:prstGeom>
              <a:solidFill>
                <a:schemeClr val="bg1"/>
              </a:solidFill>
              <a:ln w="38100" cap="flat" cmpd="sng" algn="ctr">
                <a:solidFill>
                  <a:schemeClr val="tx1"/>
                </a:solidFill>
                <a:prstDash val="solid"/>
                <a:round/>
                <a:headEnd type="none" w="sm" len="sm"/>
                <a:tailEnd type="stealth" w="lg" len="lg"/>
              </a:ln>
              <a:effectLst/>
            </p:spPr>
          </p:cxnSp>
          <p:sp>
            <p:nvSpPr>
              <p:cNvPr id="122" name="Rectangle 121"/>
              <p:cNvSpPr/>
              <p:nvPr/>
            </p:nvSpPr>
            <p:spPr bwMode="auto">
              <a:xfrm>
                <a:off x="123825" y="1944990"/>
                <a:ext cx="1133475" cy="398160"/>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STA performing </a:t>
                </a:r>
              </a:p>
              <a:p>
                <a:pPr eaLnBrk="0" hangingPunct="0"/>
                <a:r>
                  <a:rPr lang="en-US" sz="1050" dirty="0" smtClean="0">
                    <a:latin typeface="Neo Sans Intel" pitchFamily="34" charset="0"/>
                    <a:cs typeface="Arial" pitchFamily="34" charset="0"/>
                  </a:rPr>
                  <a:t>Rapid Scan</a:t>
                </a:r>
              </a:p>
            </p:txBody>
          </p:sp>
        </p:grpSp>
        <p:grpSp>
          <p:nvGrpSpPr>
            <p:cNvPr id="106" name="Group 105"/>
            <p:cNvGrpSpPr/>
            <p:nvPr/>
          </p:nvGrpSpPr>
          <p:grpSpPr>
            <a:xfrm>
              <a:off x="179512" y="5013176"/>
              <a:ext cx="8349508" cy="330513"/>
              <a:chOff x="133350" y="2923657"/>
              <a:chExt cx="7614285" cy="398160"/>
            </a:xfrm>
          </p:grpSpPr>
          <p:cxnSp>
            <p:nvCxnSpPr>
              <p:cNvPr id="119" name="Straight Connector 118"/>
              <p:cNvCxnSpPr/>
              <p:nvPr/>
            </p:nvCxnSpPr>
            <p:spPr bwMode="auto">
              <a:xfrm>
                <a:off x="981075" y="3068526"/>
                <a:ext cx="6766560" cy="0"/>
              </a:xfrm>
              <a:prstGeom prst="line">
                <a:avLst/>
              </a:prstGeom>
              <a:solidFill>
                <a:schemeClr val="bg1"/>
              </a:solidFill>
              <a:ln w="38100" cap="flat" cmpd="sng" algn="ctr">
                <a:solidFill>
                  <a:schemeClr val="tx1"/>
                </a:solidFill>
                <a:prstDash val="solid"/>
                <a:round/>
                <a:headEnd type="none" w="sm" len="sm"/>
                <a:tailEnd type="stealth" w="lg" len="lg"/>
              </a:ln>
              <a:effectLst/>
            </p:spPr>
          </p:cxnSp>
          <p:sp>
            <p:nvSpPr>
              <p:cNvPr id="120" name="Rectangle 119"/>
              <p:cNvSpPr/>
              <p:nvPr/>
            </p:nvSpPr>
            <p:spPr bwMode="auto">
              <a:xfrm>
                <a:off x="133350" y="2923657"/>
                <a:ext cx="1133475" cy="398160"/>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FILS capable </a:t>
                </a:r>
              </a:p>
              <a:p>
                <a:pPr eaLnBrk="0" hangingPunct="0"/>
                <a:r>
                  <a:rPr lang="en-US" sz="1050" dirty="0" smtClean="0">
                    <a:latin typeface="Neo Sans Intel" pitchFamily="34" charset="0"/>
                    <a:cs typeface="Arial" pitchFamily="34" charset="0"/>
                  </a:rPr>
                  <a:t>Responder # 1</a:t>
                </a:r>
              </a:p>
            </p:txBody>
          </p:sp>
        </p:grpSp>
        <p:cxnSp>
          <p:nvCxnSpPr>
            <p:cNvPr id="107" name="Straight Arrow Connector 106"/>
            <p:cNvCxnSpPr/>
            <p:nvPr/>
          </p:nvCxnSpPr>
          <p:spPr bwMode="auto">
            <a:xfrm flipV="1">
              <a:off x="2526273" y="5298931"/>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108" name="Straight Arrow Connector 107"/>
            <p:cNvCxnSpPr/>
            <p:nvPr/>
          </p:nvCxnSpPr>
          <p:spPr bwMode="auto">
            <a:xfrm flipH="1" flipV="1">
              <a:off x="2022253" y="5298931"/>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109" name="TextBox 108"/>
            <p:cNvSpPr txBox="1"/>
            <p:nvPr/>
          </p:nvSpPr>
          <p:spPr>
            <a:xfrm>
              <a:off x="2175622" y="5200410"/>
              <a:ext cx="423586" cy="230832"/>
            </a:xfrm>
            <a:prstGeom prst="rect">
              <a:avLst/>
            </a:prstGeom>
            <a:noFill/>
            <a:ln>
              <a:noFill/>
            </a:ln>
          </p:spPr>
          <p:txBody>
            <a:bodyPr wrap="square" rtlCol="0">
              <a:spAutoFit/>
            </a:bodyPr>
            <a:lstStyle/>
            <a:p>
              <a:r>
                <a:rPr lang="en-US" sz="900" dirty="0" smtClean="0"/>
                <a:t>SIFS</a:t>
              </a:r>
              <a:endParaRPr lang="en-US" sz="900" dirty="0"/>
            </a:p>
          </p:txBody>
        </p:sp>
        <p:sp>
          <p:nvSpPr>
            <p:cNvPr id="110" name="TextBox 109"/>
            <p:cNvSpPr txBox="1"/>
            <p:nvPr/>
          </p:nvSpPr>
          <p:spPr>
            <a:xfrm>
              <a:off x="8368749" y="5185852"/>
              <a:ext cx="309653" cy="210776"/>
            </a:xfrm>
            <a:prstGeom prst="rect">
              <a:avLst/>
            </a:prstGeom>
            <a:noFill/>
            <a:ln>
              <a:noFill/>
            </a:ln>
          </p:spPr>
          <p:txBody>
            <a:bodyPr wrap="square" rtlCol="0">
              <a:spAutoFit/>
            </a:bodyPr>
            <a:lstStyle/>
            <a:p>
              <a:r>
                <a:rPr lang="en-US" sz="1050" b="1" dirty="0" smtClean="0"/>
                <a:t>T</a:t>
              </a:r>
              <a:endParaRPr lang="en-US" sz="1050" b="1" dirty="0"/>
            </a:p>
          </p:txBody>
        </p:sp>
        <p:sp>
          <p:nvSpPr>
            <p:cNvPr id="111" name="Rectangle 110"/>
            <p:cNvSpPr/>
            <p:nvPr/>
          </p:nvSpPr>
          <p:spPr bwMode="auto">
            <a:xfrm>
              <a:off x="4876576" y="4217371"/>
              <a:ext cx="267613" cy="318798"/>
            </a:xfrm>
            <a:prstGeom prst="rect">
              <a:avLst/>
            </a:prstGeom>
            <a:solidFill>
              <a:srgbClr val="FFFF0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a:r>
                <a:rPr lang="en-US" sz="1100" dirty="0">
                  <a:latin typeface="Neo Sans Intel" pitchFamily="34" charset="0"/>
                  <a:cs typeface="Arial" pitchFamily="34" charset="0"/>
                </a:rPr>
                <a:t>ACK</a:t>
              </a:r>
            </a:p>
          </p:txBody>
        </p:sp>
        <p:cxnSp>
          <p:nvCxnSpPr>
            <p:cNvPr id="112" name="Straight Arrow Connector 111"/>
            <p:cNvCxnSpPr/>
            <p:nvPr/>
          </p:nvCxnSpPr>
          <p:spPr bwMode="auto">
            <a:xfrm>
              <a:off x="2189345" y="5722419"/>
              <a:ext cx="1693958" cy="0"/>
            </a:xfrm>
            <a:prstGeom prst="straightConnector1">
              <a:avLst/>
            </a:prstGeom>
            <a:solidFill>
              <a:schemeClr val="accent1"/>
            </a:solidFill>
            <a:ln w="9525" cap="flat" cmpd="sng" algn="ctr">
              <a:solidFill>
                <a:schemeClr val="tx1"/>
              </a:solidFill>
              <a:prstDash val="solid"/>
              <a:round/>
              <a:headEnd type="stealth" w="lg" len="lg"/>
              <a:tailEnd type="stealth" w="lg" len="lg"/>
            </a:ln>
            <a:effectLst/>
            <a:extLst/>
          </p:spPr>
        </p:cxnSp>
        <p:cxnSp>
          <p:nvCxnSpPr>
            <p:cNvPr id="113" name="Straight Connector 112"/>
            <p:cNvCxnSpPr/>
            <p:nvPr/>
          </p:nvCxnSpPr>
          <p:spPr>
            <a:xfrm>
              <a:off x="3883304" y="5142492"/>
              <a:ext cx="1" cy="694405"/>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
          <p:nvSpPr>
            <p:cNvPr id="114" name="TextBox 113"/>
            <p:cNvSpPr txBox="1"/>
            <p:nvPr/>
          </p:nvSpPr>
          <p:spPr>
            <a:xfrm>
              <a:off x="2245063" y="5517232"/>
              <a:ext cx="1781548" cy="210776"/>
            </a:xfrm>
            <a:prstGeom prst="rect">
              <a:avLst/>
            </a:prstGeom>
            <a:noFill/>
            <a:ln>
              <a:noFill/>
            </a:ln>
          </p:spPr>
          <p:txBody>
            <a:bodyPr wrap="square" rtlCol="0">
              <a:spAutoFit/>
            </a:bodyPr>
            <a:lstStyle/>
            <a:p>
              <a:r>
                <a:rPr lang="en-US" sz="1000" b="1" dirty="0" smtClean="0"/>
                <a:t>Min_Probe_Response_Time</a:t>
              </a:r>
              <a:endParaRPr lang="en-US" sz="1000" b="1" dirty="0"/>
            </a:p>
          </p:txBody>
        </p:sp>
        <p:grpSp>
          <p:nvGrpSpPr>
            <p:cNvPr id="115" name="Group 114"/>
            <p:cNvGrpSpPr/>
            <p:nvPr/>
          </p:nvGrpSpPr>
          <p:grpSpPr>
            <a:xfrm>
              <a:off x="4372573" y="5200410"/>
              <a:ext cx="679490" cy="230832"/>
              <a:chOff x="1814614" y="5352810"/>
              <a:chExt cx="679490" cy="230832"/>
            </a:xfrm>
          </p:grpSpPr>
          <p:cxnSp>
            <p:nvCxnSpPr>
              <p:cNvPr id="116" name="Straight Arrow Connector 115"/>
              <p:cNvCxnSpPr/>
              <p:nvPr/>
            </p:nvCxnSpPr>
            <p:spPr bwMode="auto">
              <a:xfrm flipV="1">
                <a:off x="2318634" y="5451331"/>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117" name="Straight Arrow Connector 116"/>
              <p:cNvCxnSpPr/>
              <p:nvPr/>
            </p:nvCxnSpPr>
            <p:spPr bwMode="auto">
              <a:xfrm flipH="1" flipV="1">
                <a:off x="1814614" y="5451331"/>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118" name="TextBox 117"/>
              <p:cNvSpPr txBox="1"/>
              <p:nvPr/>
            </p:nvSpPr>
            <p:spPr>
              <a:xfrm>
                <a:off x="1967983" y="5352810"/>
                <a:ext cx="423586" cy="230832"/>
              </a:xfrm>
              <a:prstGeom prst="rect">
                <a:avLst/>
              </a:prstGeom>
              <a:noFill/>
              <a:ln>
                <a:noFill/>
              </a:ln>
            </p:spPr>
            <p:txBody>
              <a:bodyPr wrap="square" rtlCol="0">
                <a:spAutoFit/>
              </a:bodyPr>
              <a:lstStyle/>
              <a:p>
                <a:r>
                  <a:rPr lang="en-US" sz="900" dirty="0" smtClean="0"/>
                  <a:t>SIFS</a:t>
                </a:r>
                <a:endParaRPr lang="en-US" sz="900" dirty="0"/>
              </a:p>
            </p:txBody>
          </p:sp>
        </p:grpSp>
      </p:grpSp>
      <p:grpSp>
        <p:nvGrpSpPr>
          <p:cNvPr id="123" name="Group 122"/>
          <p:cNvGrpSpPr/>
          <p:nvPr/>
        </p:nvGrpSpPr>
        <p:grpSpPr>
          <a:xfrm>
            <a:off x="6804248" y="3861048"/>
            <a:ext cx="1811800" cy="376140"/>
            <a:chOff x="6457150" y="5371871"/>
            <a:chExt cx="1811800" cy="376140"/>
          </a:xfrm>
        </p:grpSpPr>
        <p:sp>
          <p:nvSpPr>
            <p:cNvPr id="124" name="Rectangle 123"/>
            <p:cNvSpPr/>
            <p:nvPr/>
          </p:nvSpPr>
          <p:spPr bwMode="auto">
            <a:xfrm>
              <a:off x="6459657" y="5371871"/>
              <a:ext cx="418719" cy="148841"/>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1400" b="1" smtClean="0">
                <a:latin typeface="Neo Sans Intel" pitchFamily="34" charset="0"/>
                <a:cs typeface="Arial" pitchFamily="34" charset="0"/>
              </a:endParaRPr>
            </a:p>
          </p:txBody>
        </p:sp>
        <p:sp>
          <p:nvSpPr>
            <p:cNvPr id="125" name="Rectangle 124"/>
            <p:cNvSpPr/>
            <p:nvPr/>
          </p:nvSpPr>
          <p:spPr bwMode="auto">
            <a:xfrm>
              <a:off x="6961059" y="5371871"/>
              <a:ext cx="1307891" cy="141324"/>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800" dirty="0" smtClean="0">
                  <a:latin typeface="Neo Sans Intel" pitchFamily="34" charset="0"/>
                  <a:cs typeface="Arial" pitchFamily="34" charset="0"/>
                </a:rPr>
                <a:t>MAC message</a:t>
              </a:r>
            </a:p>
          </p:txBody>
        </p:sp>
        <p:sp>
          <p:nvSpPr>
            <p:cNvPr id="126" name="Rectangle 125"/>
            <p:cNvSpPr/>
            <p:nvPr/>
          </p:nvSpPr>
          <p:spPr bwMode="auto">
            <a:xfrm>
              <a:off x="6457150" y="5545486"/>
              <a:ext cx="423105" cy="163235"/>
            </a:xfrm>
            <a:prstGeom prst="rect">
              <a:avLst/>
            </a:prstGeom>
            <a:gradFill>
              <a:gsLst>
                <a:gs pos="0">
                  <a:schemeClr val="bg1"/>
                </a:gs>
                <a:gs pos="13000">
                  <a:schemeClr val="tx1"/>
                </a:gs>
                <a:gs pos="28000">
                  <a:schemeClr val="bg1"/>
                </a:gs>
                <a:gs pos="42999">
                  <a:schemeClr val="tx1"/>
                </a:gs>
                <a:gs pos="58000">
                  <a:schemeClr val="bg1"/>
                </a:gs>
                <a:gs pos="72000">
                  <a:schemeClr val="tx1"/>
                </a:gs>
                <a:gs pos="87000">
                  <a:schemeClr val="bg1"/>
                </a:gs>
                <a:gs pos="100000">
                  <a:schemeClr val="tx1"/>
                </a:gs>
              </a:gsLst>
              <a:lin ang="3000000" scaled="0"/>
            </a:grad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900" dirty="0" smtClean="0">
                <a:latin typeface="Neo Sans Intel" pitchFamily="34" charset="0"/>
                <a:cs typeface="Arial" pitchFamily="34" charset="0"/>
              </a:endParaRPr>
            </a:p>
          </p:txBody>
        </p:sp>
        <p:sp>
          <p:nvSpPr>
            <p:cNvPr id="127" name="Rectangle 126"/>
            <p:cNvSpPr/>
            <p:nvPr/>
          </p:nvSpPr>
          <p:spPr bwMode="auto">
            <a:xfrm>
              <a:off x="6863343" y="5606687"/>
              <a:ext cx="1307891" cy="141324"/>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800" dirty="0" smtClean="0">
                  <a:latin typeface="Neo Sans Intel" pitchFamily="34" charset="0"/>
                  <a:cs typeface="Arial" pitchFamily="34" charset="0"/>
                </a:rPr>
                <a:t>     Time uncertainty &lt; </a:t>
              </a:r>
            </a:p>
            <a:p>
              <a:pPr eaLnBrk="0" hangingPunct="0"/>
              <a:r>
                <a:rPr lang="en-US" sz="800" dirty="0" smtClean="0">
                  <a:latin typeface="Neo Sans Intel" pitchFamily="34" charset="0"/>
                  <a:cs typeface="Arial" pitchFamily="34" charset="0"/>
                </a:rPr>
                <a:t> </a:t>
              </a:r>
              <a:r>
                <a:rPr lang="en-US" sz="800" dirty="0" err="1" smtClean="0">
                  <a:latin typeface="Neo Sans Intel" pitchFamily="34" charset="0"/>
                  <a:cs typeface="Arial" pitchFamily="34" charset="0"/>
                </a:rPr>
                <a:t>Min_Probe_Response_Time</a:t>
              </a:r>
              <a:endParaRPr lang="en-US" sz="800" dirty="0" smtClean="0">
                <a:latin typeface="Neo Sans Intel" pitchFamily="34" charset="0"/>
                <a:cs typeface="Arial" pitchFamily="34" charset="0"/>
              </a:endParaRPr>
            </a:p>
          </p:txBody>
        </p:sp>
      </p:grpSp>
    </p:spTree>
    <p:extLst>
      <p:ext uri="{BB962C8B-B14F-4D97-AF65-F5344CB8AC3E}">
        <p14:creationId xmlns:p14="http://schemas.microsoft.com/office/powerpoint/2010/main" val="4165238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278688" cy="582960"/>
          </a:xfrm>
        </p:spPr>
        <p:txBody>
          <a:bodyPr/>
          <a:lstStyle/>
          <a:p>
            <a:r>
              <a:rPr lang="en-US" dirty="0" smtClean="0"/>
              <a:t>Using Probe Request for Rapid Scan</a:t>
            </a:r>
            <a:endParaRPr lang="en-US" dirty="0"/>
          </a:p>
        </p:txBody>
      </p:sp>
      <p:sp>
        <p:nvSpPr>
          <p:cNvPr id="3" name="Content Placeholder 2"/>
          <p:cNvSpPr>
            <a:spLocks noGrp="1"/>
          </p:cNvSpPr>
          <p:nvPr>
            <p:ph idx="1"/>
          </p:nvPr>
        </p:nvSpPr>
        <p:spPr>
          <a:xfrm>
            <a:off x="685800" y="1412776"/>
            <a:ext cx="8020020" cy="576064"/>
          </a:xfrm>
        </p:spPr>
        <p:txBody>
          <a:bodyPr/>
          <a:lstStyle/>
          <a:p>
            <a:r>
              <a:rPr lang="en-US" sz="2000" dirty="0" smtClean="0"/>
              <a:t>If multiple FILS capable APs operates over the channel:</a:t>
            </a:r>
          </a:p>
        </p:txBody>
      </p:sp>
      <p:sp>
        <p:nvSpPr>
          <p:cNvPr id="4" name="Date Placeholder 3"/>
          <p:cNvSpPr>
            <a:spLocks noGrp="1"/>
          </p:cNvSpPr>
          <p:nvPr>
            <p:ph type="dt" sz="half" idx="10"/>
          </p:nvPr>
        </p:nvSpPr>
        <p:spPr>
          <a:xfrm>
            <a:off x="696913" y="332601"/>
            <a:ext cx="1077283" cy="276999"/>
          </a:xfrm>
        </p:spPr>
        <p:txBody>
          <a:bodyPr/>
          <a:lstStyle/>
          <a:p>
            <a:r>
              <a:rPr lang="en-US" dirty="0" smtClean="0"/>
              <a:t>Nov.   2012</a:t>
            </a:r>
            <a:endParaRPr lang="en-US" dirty="0"/>
          </a:p>
        </p:txBody>
      </p:sp>
      <p:sp>
        <p:nvSpPr>
          <p:cNvPr id="6" name="Slide Number Placeholder 5"/>
          <p:cNvSpPr>
            <a:spLocks noGrp="1"/>
          </p:cNvSpPr>
          <p:nvPr>
            <p:ph type="sldNum" sz="quarter" idx="12"/>
          </p:nvPr>
        </p:nvSpPr>
        <p:spPr>
          <a:xfrm>
            <a:off x="4922406" y="6475413"/>
            <a:ext cx="432811" cy="184666"/>
          </a:xfrm>
        </p:spPr>
        <p:txBody>
          <a:bodyPr/>
          <a:lstStyle/>
          <a:p>
            <a:r>
              <a:rPr lang="en-US" dirty="0" smtClean="0"/>
              <a:t>Slide </a:t>
            </a:r>
            <a:fld id="{EDE002D1-28E4-4BD7-9C1F-AB6CE69A2774}" type="slidenum">
              <a:rPr lang="en-US" smtClean="0"/>
              <a:pPr/>
              <a:t>9</a:t>
            </a:fld>
            <a:endParaRPr lang="en-US" dirty="0"/>
          </a:p>
        </p:txBody>
      </p:sp>
      <p:sp>
        <p:nvSpPr>
          <p:cNvPr id="10" name="Rectangle 9"/>
          <p:cNvSpPr/>
          <p:nvPr/>
        </p:nvSpPr>
        <p:spPr bwMode="auto">
          <a:xfrm>
            <a:off x="1619672" y="2670422"/>
            <a:ext cx="569674" cy="318458"/>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1100" dirty="0" smtClean="0">
                <a:latin typeface="Neo Sans Intel" pitchFamily="34" charset="0"/>
                <a:cs typeface="Arial" pitchFamily="34" charset="0"/>
              </a:rPr>
              <a:t>Probe </a:t>
            </a:r>
          </a:p>
          <a:p>
            <a:pPr algn="ctr" eaLnBrk="0" hangingPunct="0"/>
            <a:r>
              <a:rPr lang="en-US" sz="1100" dirty="0" smtClean="0">
                <a:latin typeface="Neo Sans Intel" pitchFamily="34" charset="0"/>
                <a:cs typeface="Arial" pitchFamily="34" charset="0"/>
              </a:rPr>
              <a:t>Req</a:t>
            </a:r>
          </a:p>
        </p:txBody>
      </p:sp>
      <p:sp>
        <p:nvSpPr>
          <p:cNvPr id="62" name="Rectangle 61"/>
          <p:cNvSpPr/>
          <p:nvPr/>
        </p:nvSpPr>
        <p:spPr bwMode="auto">
          <a:xfrm>
            <a:off x="3883304" y="3484836"/>
            <a:ext cx="655442" cy="318458"/>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1100" dirty="0" smtClean="0">
                <a:latin typeface="Neo Sans Intel" pitchFamily="34" charset="0"/>
                <a:cs typeface="Arial" pitchFamily="34" charset="0"/>
              </a:rPr>
              <a:t>Probe</a:t>
            </a:r>
          </a:p>
          <a:p>
            <a:pPr algn="ctr" eaLnBrk="0" hangingPunct="0"/>
            <a:r>
              <a:rPr lang="en-US" sz="1100" dirty="0" smtClean="0">
                <a:latin typeface="Neo Sans Intel" pitchFamily="34" charset="0"/>
                <a:cs typeface="Arial" pitchFamily="34" charset="0"/>
              </a:rPr>
              <a:t>Response</a:t>
            </a:r>
          </a:p>
        </p:txBody>
      </p:sp>
      <p:sp>
        <p:nvSpPr>
          <p:cNvPr id="61" name="Rectangle 60"/>
          <p:cNvSpPr/>
          <p:nvPr/>
        </p:nvSpPr>
        <p:spPr bwMode="auto">
          <a:xfrm>
            <a:off x="2808057" y="3484836"/>
            <a:ext cx="1075248" cy="318458"/>
          </a:xfrm>
          <a:prstGeom prst="rect">
            <a:avLst/>
          </a:prstGeom>
          <a:gradFill>
            <a:gsLst>
              <a:gs pos="0">
                <a:schemeClr val="bg1"/>
              </a:gs>
              <a:gs pos="13000">
                <a:schemeClr val="tx1"/>
              </a:gs>
              <a:gs pos="28000">
                <a:schemeClr val="bg1"/>
              </a:gs>
              <a:gs pos="42999">
                <a:schemeClr val="tx1"/>
              </a:gs>
              <a:gs pos="58000">
                <a:schemeClr val="bg1"/>
              </a:gs>
              <a:gs pos="72000">
                <a:schemeClr val="tx1"/>
              </a:gs>
              <a:gs pos="87000">
                <a:schemeClr val="bg1"/>
              </a:gs>
              <a:gs pos="100000">
                <a:schemeClr val="tx1"/>
              </a:gs>
            </a:gsLst>
            <a:lin ang="3000000" scaled="0"/>
          </a:grad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1100" dirty="0" smtClean="0">
              <a:latin typeface="Neo Sans Intel" pitchFamily="34" charset="0"/>
              <a:cs typeface="Arial" pitchFamily="34" charset="0"/>
            </a:endParaRPr>
          </a:p>
        </p:txBody>
      </p:sp>
      <p:sp>
        <p:nvSpPr>
          <p:cNvPr id="66" name="Rectangle 65"/>
          <p:cNvSpPr/>
          <p:nvPr/>
        </p:nvSpPr>
        <p:spPr bwMode="auto">
          <a:xfrm>
            <a:off x="2545031" y="3484495"/>
            <a:ext cx="267614" cy="318799"/>
          </a:xfrm>
          <a:prstGeom prst="rect">
            <a:avLst/>
          </a:prstGeom>
          <a:solidFill>
            <a:srgbClr val="FFFF0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a:r>
              <a:rPr lang="en-US" sz="1100" dirty="0">
                <a:latin typeface="Neo Sans Intel" pitchFamily="34" charset="0"/>
                <a:cs typeface="Arial" pitchFamily="34" charset="0"/>
              </a:rPr>
              <a:t>ACK</a:t>
            </a:r>
          </a:p>
        </p:txBody>
      </p:sp>
      <p:cxnSp>
        <p:nvCxnSpPr>
          <p:cNvPr id="60" name="Straight Connector 59"/>
          <p:cNvCxnSpPr/>
          <p:nvPr/>
        </p:nvCxnSpPr>
        <p:spPr>
          <a:xfrm flipH="1">
            <a:off x="2526273" y="2994589"/>
            <a:ext cx="18759" cy="1817371"/>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8396167" y="3310659"/>
            <a:ext cx="309653" cy="210776"/>
          </a:xfrm>
          <a:prstGeom prst="rect">
            <a:avLst/>
          </a:prstGeom>
          <a:noFill/>
          <a:ln>
            <a:noFill/>
          </a:ln>
        </p:spPr>
        <p:txBody>
          <a:bodyPr wrap="square" rtlCol="0">
            <a:spAutoFit/>
          </a:bodyPr>
          <a:lstStyle/>
          <a:p>
            <a:r>
              <a:rPr lang="en-US" sz="1050" b="1" dirty="0" smtClean="0"/>
              <a:t>T</a:t>
            </a:r>
            <a:endParaRPr lang="en-US" sz="1050" b="1" dirty="0"/>
          </a:p>
        </p:txBody>
      </p:sp>
      <p:grpSp>
        <p:nvGrpSpPr>
          <p:cNvPr id="21" name="Group 20"/>
          <p:cNvGrpSpPr/>
          <p:nvPr/>
        </p:nvGrpSpPr>
        <p:grpSpPr>
          <a:xfrm>
            <a:off x="179512" y="2782678"/>
            <a:ext cx="8359953" cy="330513"/>
            <a:chOff x="123825" y="1944990"/>
            <a:chExt cx="7623810" cy="398160"/>
          </a:xfrm>
        </p:grpSpPr>
        <p:cxnSp>
          <p:nvCxnSpPr>
            <p:cNvPr id="57" name="Straight Connector 56"/>
            <p:cNvCxnSpPr/>
            <p:nvPr/>
          </p:nvCxnSpPr>
          <p:spPr bwMode="auto">
            <a:xfrm>
              <a:off x="981075" y="2220801"/>
              <a:ext cx="6766560" cy="0"/>
            </a:xfrm>
            <a:prstGeom prst="line">
              <a:avLst/>
            </a:prstGeom>
            <a:solidFill>
              <a:schemeClr val="bg1"/>
            </a:solidFill>
            <a:ln w="38100" cap="flat" cmpd="sng" algn="ctr">
              <a:solidFill>
                <a:schemeClr val="tx1"/>
              </a:solidFill>
              <a:prstDash val="solid"/>
              <a:round/>
              <a:headEnd type="none" w="sm" len="sm"/>
              <a:tailEnd type="stealth" w="lg" len="lg"/>
            </a:ln>
            <a:effectLst/>
          </p:spPr>
        </p:cxnSp>
        <p:sp>
          <p:nvSpPr>
            <p:cNvPr id="58" name="Rectangle 57"/>
            <p:cNvSpPr/>
            <p:nvPr/>
          </p:nvSpPr>
          <p:spPr bwMode="auto">
            <a:xfrm>
              <a:off x="123825" y="1944990"/>
              <a:ext cx="1133475" cy="398160"/>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1050" dirty="0" smtClean="0">
                  <a:latin typeface="Neo Sans Intel" pitchFamily="34" charset="0"/>
                  <a:cs typeface="Arial" pitchFamily="34" charset="0"/>
                </a:rPr>
                <a:t>STA performing </a:t>
              </a:r>
            </a:p>
            <a:p>
              <a:pPr eaLnBrk="0" hangingPunct="0"/>
              <a:r>
                <a:rPr lang="en-US" sz="1050" dirty="0" smtClean="0">
                  <a:latin typeface="Neo Sans Intel" pitchFamily="34" charset="0"/>
                  <a:cs typeface="Arial" pitchFamily="34" charset="0"/>
                </a:rPr>
                <a:t>Rapid Scan</a:t>
              </a:r>
            </a:p>
          </p:txBody>
        </p:sp>
      </p:grpSp>
      <p:grpSp>
        <p:nvGrpSpPr>
          <p:cNvPr id="22" name="Group 21"/>
          <p:cNvGrpSpPr/>
          <p:nvPr/>
        </p:nvGrpSpPr>
        <p:grpSpPr>
          <a:xfrm>
            <a:off x="179512" y="3674551"/>
            <a:ext cx="8349508" cy="330513"/>
            <a:chOff x="133350" y="2910589"/>
            <a:chExt cx="7614285" cy="398160"/>
          </a:xfrm>
        </p:grpSpPr>
        <p:cxnSp>
          <p:nvCxnSpPr>
            <p:cNvPr id="55" name="Straight Connector 54"/>
            <p:cNvCxnSpPr/>
            <p:nvPr/>
          </p:nvCxnSpPr>
          <p:spPr bwMode="auto">
            <a:xfrm>
              <a:off x="981075" y="3068526"/>
              <a:ext cx="6766560" cy="0"/>
            </a:xfrm>
            <a:prstGeom prst="line">
              <a:avLst/>
            </a:prstGeom>
            <a:solidFill>
              <a:schemeClr val="bg1"/>
            </a:solidFill>
            <a:ln w="38100" cap="flat" cmpd="sng" algn="ctr">
              <a:solidFill>
                <a:schemeClr val="tx1"/>
              </a:solidFill>
              <a:prstDash val="solid"/>
              <a:round/>
              <a:headEnd type="none" w="sm" len="sm"/>
              <a:tailEnd type="stealth" w="lg" len="lg"/>
            </a:ln>
            <a:effectLst/>
          </p:spPr>
        </p:cxnSp>
        <p:sp>
          <p:nvSpPr>
            <p:cNvPr id="56" name="Rectangle 55"/>
            <p:cNvSpPr/>
            <p:nvPr/>
          </p:nvSpPr>
          <p:spPr bwMode="auto">
            <a:xfrm>
              <a:off x="133350" y="2910589"/>
              <a:ext cx="1133475" cy="398160"/>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r>
                <a:rPr lang="en-US" sz="1050" dirty="0">
                  <a:latin typeface="Neo Sans Intel" pitchFamily="34" charset="0"/>
                  <a:cs typeface="Arial" pitchFamily="34" charset="0"/>
                </a:rPr>
                <a:t>FILS capable </a:t>
              </a:r>
            </a:p>
            <a:p>
              <a:r>
                <a:rPr lang="en-US" sz="1050" dirty="0">
                  <a:latin typeface="Neo Sans Intel" pitchFamily="34" charset="0"/>
                  <a:cs typeface="Arial" pitchFamily="34" charset="0"/>
                </a:rPr>
                <a:t>Responder # 1</a:t>
              </a:r>
            </a:p>
          </p:txBody>
        </p:sp>
      </p:grpSp>
      <p:grpSp>
        <p:nvGrpSpPr>
          <p:cNvPr id="15" name="Group 14"/>
          <p:cNvGrpSpPr/>
          <p:nvPr/>
        </p:nvGrpSpPr>
        <p:grpSpPr>
          <a:xfrm>
            <a:off x="2022253" y="4581128"/>
            <a:ext cx="679490" cy="230832"/>
            <a:chOff x="2022253" y="5096769"/>
            <a:chExt cx="679490" cy="230832"/>
          </a:xfrm>
        </p:grpSpPr>
        <p:cxnSp>
          <p:nvCxnSpPr>
            <p:cNvPr id="50" name="Straight Arrow Connector 49"/>
            <p:cNvCxnSpPr/>
            <p:nvPr/>
          </p:nvCxnSpPr>
          <p:spPr bwMode="auto">
            <a:xfrm flipV="1">
              <a:off x="2526273" y="5195290"/>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51" name="Straight Arrow Connector 50"/>
            <p:cNvCxnSpPr/>
            <p:nvPr/>
          </p:nvCxnSpPr>
          <p:spPr bwMode="auto">
            <a:xfrm flipH="1" flipV="1">
              <a:off x="2022253" y="5195290"/>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52" name="TextBox 51"/>
            <p:cNvSpPr txBox="1"/>
            <p:nvPr/>
          </p:nvSpPr>
          <p:spPr>
            <a:xfrm>
              <a:off x="2175622" y="5096769"/>
              <a:ext cx="423586" cy="230832"/>
            </a:xfrm>
            <a:prstGeom prst="rect">
              <a:avLst/>
            </a:prstGeom>
            <a:noFill/>
            <a:ln>
              <a:noFill/>
            </a:ln>
          </p:spPr>
          <p:txBody>
            <a:bodyPr wrap="square" rtlCol="0">
              <a:spAutoFit/>
            </a:bodyPr>
            <a:lstStyle/>
            <a:p>
              <a:r>
                <a:rPr lang="en-US" sz="900" dirty="0" smtClean="0"/>
                <a:t>SIFS</a:t>
              </a:r>
              <a:endParaRPr lang="en-US" sz="900" dirty="0"/>
            </a:p>
          </p:txBody>
        </p:sp>
      </p:grpSp>
      <p:sp>
        <p:nvSpPr>
          <p:cNvPr id="26" name="TextBox 25"/>
          <p:cNvSpPr txBox="1"/>
          <p:nvPr/>
        </p:nvSpPr>
        <p:spPr>
          <a:xfrm>
            <a:off x="8368749" y="3858075"/>
            <a:ext cx="309653" cy="210776"/>
          </a:xfrm>
          <a:prstGeom prst="rect">
            <a:avLst/>
          </a:prstGeom>
          <a:noFill/>
          <a:ln>
            <a:noFill/>
          </a:ln>
        </p:spPr>
        <p:txBody>
          <a:bodyPr wrap="square" rtlCol="0">
            <a:spAutoFit/>
          </a:bodyPr>
          <a:lstStyle/>
          <a:p>
            <a:r>
              <a:rPr lang="en-US" sz="1050" b="1" dirty="0" smtClean="0"/>
              <a:t>T</a:t>
            </a:r>
            <a:endParaRPr lang="en-US" sz="1050" b="1" dirty="0"/>
          </a:p>
        </p:txBody>
      </p:sp>
      <p:sp>
        <p:nvSpPr>
          <p:cNvPr id="91" name="Rectangle 90"/>
          <p:cNvSpPr/>
          <p:nvPr/>
        </p:nvSpPr>
        <p:spPr bwMode="auto">
          <a:xfrm>
            <a:off x="4876576" y="2666705"/>
            <a:ext cx="267613" cy="318798"/>
          </a:xfrm>
          <a:prstGeom prst="rect">
            <a:avLst/>
          </a:prstGeom>
          <a:solidFill>
            <a:srgbClr val="FFFF0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a:r>
              <a:rPr lang="en-US" sz="1100" dirty="0">
                <a:latin typeface="Neo Sans Intel" pitchFamily="34" charset="0"/>
                <a:cs typeface="Arial" pitchFamily="34" charset="0"/>
              </a:rPr>
              <a:t>ACK</a:t>
            </a:r>
          </a:p>
        </p:txBody>
      </p:sp>
      <p:grpSp>
        <p:nvGrpSpPr>
          <p:cNvPr id="23" name="Group 22"/>
          <p:cNvGrpSpPr/>
          <p:nvPr/>
        </p:nvGrpSpPr>
        <p:grpSpPr>
          <a:xfrm>
            <a:off x="2198642" y="2994589"/>
            <a:ext cx="1684663" cy="2738667"/>
            <a:chOff x="2198642" y="2994589"/>
            <a:chExt cx="1684663" cy="2738667"/>
          </a:xfrm>
        </p:grpSpPr>
        <p:cxnSp>
          <p:nvCxnSpPr>
            <p:cNvPr id="59" name="Straight Connector 58"/>
            <p:cNvCxnSpPr/>
            <p:nvPr/>
          </p:nvCxnSpPr>
          <p:spPr>
            <a:xfrm flipH="1">
              <a:off x="2198642" y="2994589"/>
              <a:ext cx="919" cy="2738667"/>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96" name="Straight Connector 95"/>
            <p:cNvCxnSpPr>
              <a:stCxn id="61" idx="3"/>
            </p:cNvCxnSpPr>
            <p:nvPr/>
          </p:nvCxnSpPr>
          <p:spPr>
            <a:xfrm>
              <a:off x="3883305" y="3644065"/>
              <a:ext cx="0" cy="2089191"/>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grpSp>
        <p:nvGrpSpPr>
          <p:cNvPr id="18" name="Group 17"/>
          <p:cNvGrpSpPr/>
          <p:nvPr/>
        </p:nvGrpSpPr>
        <p:grpSpPr>
          <a:xfrm>
            <a:off x="2189345" y="4874408"/>
            <a:ext cx="1837266" cy="210776"/>
            <a:chOff x="2189345" y="5413591"/>
            <a:chExt cx="1837266" cy="210776"/>
          </a:xfrm>
        </p:grpSpPr>
        <p:cxnSp>
          <p:nvCxnSpPr>
            <p:cNvPr id="45065" name="Straight Arrow Connector 45064"/>
            <p:cNvCxnSpPr/>
            <p:nvPr/>
          </p:nvCxnSpPr>
          <p:spPr bwMode="auto">
            <a:xfrm>
              <a:off x="2189345" y="5618778"/>
              <a:ext cx="1693958" cy="0"/>
            </a:xfrm>
            <a:prstGeom prst="straightConnector1">
              <a:avLst/>
            </a:prstGeom>
            <a:solidFill>
              <a:schemeClr val="accent1"/>
            </a:solidFill>
            <a:ln w="9525" cap="flat" cmpd="sng" algn="ctr">
              <a:solidFill>
                <a:schemeClr val="tx1"/>
              </a:solidFill>
              <a:prstDash val="solid"/>
              <a:round/>
              <a:headEnd type="stealth" w="lg" len="lg"/>
              <a:tailEnd type="stealth" w="lg" len="lg"/>
            </a:ln>
            <a:effectLst/>
            <a:extLst/>
          </p:spPr>
        </p:cxnSp>
        <p:sp>
          <p:nvSpPr>
            <p:cNvPr id="102" name="TextBox 101"/>
            <p:cNvSpPr txBox="1"/>
            <p:nvPr/>
          </p:nvSpPr>
          <p:spPr>
            <a:xfrm>
              <a:off x="2245063" y="5413591"/>
              <a:ext cx="1781548" cy="210776"/>
            </a:xfrm>
            <a:prstGeom prst="rect">
              <a:avLst/>
            </a:prstGeom>
            <a:noFill/>
            <a:ln>
              <a:noFill/>
            </a:ln>
          </p:spPr>
          <p:txBody>
            <a:bodyPr wrap="square" rtlCol="0">
              <a:spAutoFit/>
            </a:bodyPr>
            <a:lstStyle/>
            <a:p>
              <a:r>
                <a:rPr lang="en-US" sz="1000" b="1" dirty="0" smtClean="0"/>
                <a:t>Min_Probe_Response_Time</a:t>
              </a:r>
              <a:endParaRPr lang="en-US" sz="1000" b="1" dirty="0"/>
            </a:p>
          </p:txBody>
        </p:sp>
      </p:grpSp>
      <p:grpSp>
        <p:nvGrpSpPr>
          <p:cNvPr id="63" name="Group 62"/>
          <p:cNvGrpSpPr/>
          <p:nvPr/>
        </p:nvGrpSpPr>
        <p:grpSpPr>
          <a:xfrm>
            <a:off x="173407" y="4394631"/>
            <a:ext cx="8349508" cy="330513"/>
            <a:chOff x="133350" y="2908036"/>
            <a:chExt cx="7614285" cy="398160"/>
          </a:xfrm>
        </p:grpSpPr>
        <p:cxnSp>
          <p:nvCxnSpPr>
            <p:cNvPr id="68" name="Straight Connector 67"/>
            <p:cNvCxnSpPr/>
            <p:nvPr/>
          </p:nvCxnSpPr>
          <p:spPr bwMode="auto">
            <a:xfrm>
              <a:off x="981075" y="3068526"/>
              <a:ext cx="6766560" cy="0"/>
            </a:xfrm>
            <a:prstGeom prst="line">
              <a:avLst/>
            </a:prstGeom>
            <a:solidFill>
              <a:schemeClr val="bg1"/>
            </a:solidFill>
            <a:ln w="38100" cap="flat" cmpd="sng" algn="ctr">
              <a:solidFill>
                <a:schemeClr val="tx1"/>
              </a:solidFill>
              <a:prstDash val="solid"/>
              <a:round/>
              <a:headEnd type="none" w="sm" len="sm"/>
              <a:tailEnd type="stealth" w="lg" len="lg"/>
            </a:ln>
            <a:effectLst/>
          </p:spPr>
        </p:cxnSp>
        <p:sp>
          <p:nvSpPr>
            <p:cNvPr id="69" name="Rectangle 68"/>
            <p:cNvSpPr/>
            <p:nvPr/>
          </p:nvSpPr>
          <p:spPr bwMode="auto">
            <a:xfrm>
              <a:off x="133350" y="2908036"/>
              <a:ext cx="1133475" cy="398160"/>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r>
                <a:rPr lang="en-US" sz="1050" dirty="0">
                  <a:latin typeface="Neo Sans Intel" pitchFamily="34" charset="0"/>
                  <a:cs typeface="Arial" pitchFamily="34" charset="0"/>
                </a:rPr>
                <a:t>FILS capable </a:t>
              </a:r>
            </a:p>
            <a:p>
              <a:r>
                <a:rPr lang="en-US" sz="1050" dirty="0">
                  <a:latin typeface="Neo Sans Intel" pitchFamily="34" charset="0"/>
                  <a:cs typeface="Arial" pitchFamily="34" charset="0"/>
                </a:rPr>
                <a:t>Responder # 2</a:t>
              </a:r>
            </a:p>
          </p:txBody>
        </p:sp>
      </p:grpSp>
      <p:sp>
        <p:nvSpPr>
          <p:cNvPr id="70" name="Rectangle 69"/>
          <p:cNvSpPr/>
          <p:nvPr/>
        </p:nvSpPr>
        <p:spPr bwMode="auto">
          <a:xfrm>
            <a:off x="2535652" y="4185770"/>
            <a:ext cx="267614" cy="318799"/>
          </a:xfrm>
          <a:prstGeom prst="rect">
            <a:avLst/>
          </a:prstGeom>
          <a:solidFill>
            <a:srgbClr val="FFFF0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a:r>
              <a:rPr lang="en-US" sz="1100" dirty="0">
                <a:latin typeface="Neo Sans Intel" pitchFamily="34" charset="0"/>
                <a:cs typeface="Arial" pitchFamily="34" charset="0"/>
              </a:rPr>
              <a:t>ACK</a:t>
            </a:r>
          </a:p>
        </p:txBody>
      </p:sp>
      <p:sp>
        <p:nvSpPr>
          <p:cNvPr id="74" name="Rectangle 73"/>
          <p:cNvSpPr/>
          <p:nvPr/>
        </p:nvSpPr>
        <p:spPr bwMode="auto">
          <a:xfrm>
            <a:off x="2808057" y="4186111"/>
            <a:ext cx="3916814" cy="318458"/>
          </a:xfrm>
          <a:prstGeom prst="rect">
            <a:avLst/>
          </a:prstGeom>
          <a:gradFill>
            <a:gsLst>
              <a:gs pos="0">
                <a:schemeClr val="bg1"/>
              </a:gs>
              <a:gs pos="13000">
                <a:schemeClr val="tx1"/>
              </a:gs>
              <a:gs pos="28000">
                <a:schemeClr val="bg1"/>
              </a:gs>
              <a:gs pos="42999">
                <a:schemeClr val="tx1"/>
              </a:gs>
              <a:gs pos="58000">
                <a:schemeClr val="bg1"/>
              </a:gs>
              <a:gs pos="72000">
                <a:schemeClr val="tx1"/>
              </a:gs>
              <a:gs pos="87000">
                <a:schemeClr val="bg1"/>
              </a:gs>
              <a:gs pos="100000">
                <a:schemeClr val="tx1"/>
              </a:gs>
            </a:gsLst>
            <a:lin ang="3000000" scaled="0"/>
          </a:grad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1100" dirty="0" smtClean="0">
              <a:latin typeface="Neo Sans Intel" pitchFamily="34" charset="0"/>
              <a:cs typeface="Arial" pitchFamily="34" charset="0"/>
            </a:endParaRPr>
          </a:p>
        </p:txBody>
      </p:sp>
      <p:grpSp>
        <p:nvGrpSpPr>
          <p:cNvPr id="20" name="Group 19"/>
          <p:cNvGrpSpPr/>
          <p:nvPr/>
        </p:nvGrpSpPr>
        <p:grpSpPr>
          <a:xfrm>
            <a:off x="5157589" y="2996952"/>
            <a:ext cx="363328" cy="2232248"/>
            <a:chOff x="5157589" y="2996952"/>
            <a:chExt cx="363328" cy="1851992"/>
          </a:xfrm>
        </p:grpSpPr>
        <p:cxnSp>
          <p:nvCxnSpPr>
            <p:cNvPr id="81" name="Straight Connector 80"/>
            <p:cNvCxnSpPr/>
            <p:nvPr/>
          </p:nvCxnSpPr>
          <p:spPr>
            <a:xfrm flipH="1">
              <a:off x="5157589" y="2996952"/>
              <a:ext cx="18759" cy="1817371"/>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flipH="1">
              <a:off x="5502158" y="3031573"/>
              <a:ext cx="18759" cy="1817371"/>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grpSp>
        <p:nvGrpSpPr>
          <p:cNvPr id="77" name="Group 76"/>
          <p:cNvGrpSpPr/>
          <p:nvPr/>
        </p:nvGrpSpPr>
        <p:grpSpPr>
          <a:xfrm>
            <a:off x="5004048" y="4926360"/>
            <a:ext cx="679490" cy="230832"/>
            <a:chOff x="2022253" y="5096769"/>
            <a:chExt cx="679490" cy="230832"/>
          </a:xfrm>
        </p:grpSpPr>
        <p:cxnSp>
          <p:nvCxnSpPr>
            <p:cNvPr id="78" name="Straight Arrow Connector 77"/>
            <p:cNvCxnSpPr/>
            <p:nvPr/>
          </p:nvCxnSpPr>
          <p:spPr bwMode="auto">
            <a:xfrm flipV="1">
              <a:off x="2526273" y="5195290"/>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79" name="Straight Arrow Connector 78"/>
            <p:cNvCxnSpPr/>
            <p:nvPr/>
          </p:nvCxnSpPr>
          <p:spPr bwMode="auto">
            <a:xfrm flipH="1" flipV="1">
              <a:off x="2022253" y="5195290"/>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80" name="TextBox 79"/>
            <p:cNvSpPr txBox="1"/>
            <p:nvPr/>
          </p:nvSpPr>
          <p:spPr>
            <a:xfrm>
              <a:off x="2175622" y="5096769"/>
              <a:ext cx="511918" cy="230832"/>
            </a:xfrm>
            <a:prstGeom prst="rect">
              <a:avLst/>
            </a:prstGeom>
            <a:noFill/>
            <a:ln>
              <a:noFill/>
            </a:ln>
          </p:spPr>
          <p:txBody>
            <a:bodyPr wrap="square" rtlCol="0">
              <a:spAutoFit/>
            </a:bodyPr>
            <a:lstStyle/>
            <a:p>
              <a:r>
                <a:rPr lang="en-US" sz="900" dirty="0" smtClean="0"/>
                <a:t>DIFS</a:t>
              </a:r>
              <a:endParaRPr lang="en-US" sz="900" dirty="0"/>
            </a:p>
          </p:txBody>
        </p:sp>
      </p:grpSp>
      <p:cxnSp>
        <p:nvCxnSpPr>
          <p:cNvPr id="82" name="Straight Connector 81"/>
          <p:cNvCxnSpPr/>
          <p:nvPr/>
        </p:nvCxnSpPr>
        <p:spPr>
          <a:xfrm flipH="1">
            <a:off x="4873798" y="3031573"/>
            <a:ext cx="18759" cy="1817371"/>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nvGrpSpPr>
          <p:cNvPr id="83" name="Group 82"/>
          <p:cNvGrpSpPr/>
          <p:nvPr/>
        </p:nvGrpSpPr>
        <p:grpSpPr>
          <a:xfrm>
            <a:off x="4355976" y="4581128"/>
            <a:ext cx="679490" cy="230832"/>
            <a:chOff x="2022253" y="5096769"/>
            <a:chExt cx="679490" cy="230832"/>
          </a:xfrm>
        </p:grpSpPr>
        <p:cxnSp>
          <p:nvCxnSpPr>
            <p:cNvPr id="84" name="Straight Arrow Connector 83"/>
            <p:cNvCxnSpPr/>
            <p:nvPr/>
          </p:nvCxnSpPr>
          <p:spPr bwMode="auto">
            <a:xfrm flipV="1">
              <a:off x="2526273" y="5195290"/>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cxnSp>
          <p:nvCxnSpPr>
            <p:cNvPr id="85" name="Straight Arrow Connector 84"/>
            <p:cNvCxnSpPr/>
            <p:nvPr/>
          </p:nvCxnSpPr>
          <p:spPr bwMode="auto">
            <a:xfrm flipH="1" flipV="1">
              <a:off x="2022253" y="5195290"/>
              <a:ext cx="175470" cy="1"/>
            </a:xfrm>
            <a:prstGeom prst="straightConnector1">
              <a:avLst/>
            </a:prstGeom>
            <a:solidFill>
              <a:schemeClr val="accent1"/>
            </a:solidFill>
            <a:ln w="9525" cap="flat" cmpd="sng" algn="ctr">
              <a:solidFill>
                <a:schemeClr val="tx1"/>
              </a:solidFill>
              <a:prstDash val="solid"/>
              <a:round/>
              <a:headEnd type="stealth" w="lg" len="lg"/>
              <a:tailEnd type="none"/>
            </a:ln>
            <a:effectLst/>
          </p:spPr>
        </p:cxnSp>
        <p:sp>
          <p:nvSpPr>
            <p:cNvPr id="86" name="TextBox 85"/>
            <p:cNvSpPr txBox="1"/>
            <p:nvPr/>
          </p:nvSpPr>
          <p:spPr>
            <a:xfrm>
              <a:off x="2175622" y="5096769"/>
              <a:ext cx="511918" cy="230832"/>
            </a:xfrm>
            <a:prstGeom prst="rect">
              <a:avLst/>
            </a:prstGeom>
            <a:noFill/>
            <a:ln>
              <a:noFill/>
            </a:ln>
          </p:spPr>
          <p:txBody>
            <a:bodyPr wrap="square" rtlCol="0">
              <a:spAutoFit/>
            </a:bodyPr>
            <a:lstStyle/>
            <a:p>
              <a:r>
                <a:rPr lang="en-US" sz="900" dirty="0"/>
                <a:t>S</a:t>
              </a:r>
              <a:r>
                <a:rPr lang="en-US" sz="900" dirty="0" smtClean="0"/>
                <a:t>IFS</a:t>
              </a:r>
              <a:endParaRPr lang="en-US" sz="900" dirty="0"/>
            </a:p>
          </p:txBody>
        </p:sp>
      </p:grpSp>
      <p:sp>
        <p:nvSpPr>
          <p:cNvPr id="73" name="Rectangle 72"/>
          <p:cNvSpPr/>
          <p:nvPr/>
        </p:nvSpPr>
        <p:spPr bwMode="auto">
          <a:xfrm>
            <a:off x="6444208" y="4186111"/>
            <a:ext cx="655442" cy="318458"/>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r>
              <a:rPr lang="en-US" sz="1100" dirty="0" smtClean="0">
                <a:latin typeface="Neo Sans Intel" pitchFamily="34" charset="0"/>
                <a:cs typeface="Arial" pitchFamily="34" charset="0"/>
              </a:rPr>
              <a:t>Probe</a:t>
            </a:r>
          </a:p>
          <a:p>
            <a:pPr algn="ctr" eaLnBrk="0" hangingPunct="0"/>
            <a:r>
              <a:rPr lang="en-US" sz="1100" dirty="0" smtClean="0">
                <a:latin typeface="Neo Sans Intel" pitchFamily="34" charset="0"/>
                <a:cs typeface="Arial" pitchFamily="34" charset="0"/>
              </a:rPr>
              <a:t>Response</a:t>
            </a:r>
          </a:p>
        </p:txBody>
      </p:sp>
      <p:cxnSp>
        <p:nvCxnSpPr>
          <p:cNvPr id="89" name="Straight Arrow Connector 88"/>
          <p:cNvCxnSpPr/>
          <p:nvPr/>
        </p:nvCxnSpPr>
        <p:spPr bwMode="auto">
          <a:xfrm>
            <a:off x="2195735" y="5437726"/>
            <a:ext cx="4229714" cy="0"/>
          </a:xfrm>
          <a:prstGeom prst="straightConnector1">
            <a:avLst/>
          </a:prstGeom>
          <a:solidFill>
            <a:schemeClr val="accent1"/>
          </a:solidFill>
          <a:ln w="9525" cap="flat" cmpd="sng" algn="ctr">
            <a:solidFill>
              <a:schemeClr val="tx1"/>
            </a:solidFill>
            <a:prstDash val="solid"/>
            <a:round/>
            <a:headEnd type="stealth" w="lg" len="lg"/>
            <a:tailEnd type="stealth" w="lg" len="lg"/>
          </a:ln>
          <a:effectLst/>
          <a:extLst/>
        </p:spPr>
      </p:cxnSp>
      <p:sp>
        <p:nvSpPr>
          <p:cNvPr id="90" name="TextBox 89"/>
          <p:cNvSpPr txBox="1"/>
          <p:nvPr/>
        </p:nvSpPr>
        <p:spPr>
          <a:xfrm>
            <a:off x="2339863" y="5162440"/>
            <a:ext cx="4608401" cy="246221"/>
          </a:xfrm>
          <a:prstGeom prst="rect">
            <a:avLst/>
          </a:prstGeom>
          <a:noFill/>
          <a:ln>
            <a:noFill/>
          </a:ln>
        </p:spPr>
        <p:txBody>
          <a:bodyPr wrap="square" rtlCol="0">
            <a:spAutoFit/>
          </a:bodyPr>
          <a:lstStyle/>
          <a:p>
            <a:pPr algn="ctr"/>
            <a:r>
              <a:rPr lang="en-US" sz="1000" b="1" dirty="0" smtClean="0"/>
              <a:t>Max_Probe_Response_Time</a:t>
            </a:r>
            <a:endParaRPr lang="en-US" sz="1000" b="1" dirty="0"/>
          </a:p>
        </p:txBody>
      </p:sp>
      <p:cxnSp>
        <p:nvCxnSpPr>
          <p:cNvPr id="87" name="Straight Connector 86"/>
          <p:cNvCxnSpPr/>
          <p:nvPr/>
        </p:nvCxnSpPr>
        <p:spPr>
          <a:xfrm flipH="1">
            <a:off x="4529229" y="2996952"/>
            <a:ext cx="18759" cy="1817371"/>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cxnSp>
        <p:nvCxnSpPr>
          <p:cNvPr id="92" name="Straight Connector 91"/>
          <p:cNvCxnSpPr/>
          <p:nvPr/>
        </p:nvCxnSpPr>
        <p:spPr>
          <a:xfrm flipH="1">
            <a:off x="6425449" y="4217650"/>
            <a:ext cx="18760" cy="1443598"/>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grpSp>
        <p:nvGrpSpPr>
          <p:cNvPr id="53" name="Group 52"/>
          <p:cNvGrpSpPr/>
          <p:nvPr/>
        </p:nvGrpSpPr>
        <p:grpSpPr>
          <a:xfrm>
            <a:off x="6804248" y="5285108"/>
            <a:ext cx="1811800" cy="376140"/>
            <a:chOff x="6457150" y="5371871"/>
            <a:chExt cx="1811800" cy="376140"/>
          </a:xfrm>
        </p:grpSpPr>
        <p:sp>
          <p:nvSpPr>
            <p:cNvPr id="54" name="Rectangle 53"/>
            <p:cNvSpPr/>
            <p:nvPr/>
          </p:nvSpPr>
          <p:spPr bwMode="auto">
            <a:xfrm>
              <a:off x="6459657" y="5371871"/>
              <a:ext cx="418719" cy="148841"/>
            </a:xfrm>
            <a:prstGeom prst="rect">
              <a:avLst/>
            </a:prstGeom>
            <a:solidFill>
              <a:srgbClr val="92D050"/>
            </a:solidFill>
            <a:ln w="3175"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1400" b="1" smtClean="0">
                <a:latin typeface="Neo Sans Intel" pitchFamily="34" charset="0"/>
                <a:cs typeface="Arial" pitchFamily="34" charset="0"/>
              </a:endParaRPr>
            </a:p>
          </p:txBody>
        </p:sp>
        <p:sp>
          <p:nvSpPr>
            <p:cNvPr id="64" name="Rectangle 63"/>
            <p:cNvSpPr/>
            <p:nvPr/>
          </p:nvSpPr>
          <p:spPr bwMode="auto">
            <a:xfrm>
              <a:off x="6961059" y="5371871"/>
              <a:ext cx="1307891" cy="141324"/>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800" dirty="0" smtClean="0">
                  <a:latin typeface="Neo Sans Intel" pitchFamily="34" charset="0"/>
                  <a:cs typeface="Arial" pitchFamily="34" charset="0"/>
                </a:rPr>
                <a:t>MAC message</a:t>
              </a:r>
            </a:p>
          </p:txBody>
        </p:sp>
        <p:sp>
          <p:nvSpPr>
            <p:cNvPr id="65" name="Rectangle 64"/>
            <p:cNvSpPr/>
            <p:nvPr/>
          </p:nvSpPr>
          <p:spPr bwMode="auto">
            <a:xfrm>
              <a:off x="6457150" y="5545486"/>
              <a:ext cx="423105" cy="163235"/>
            </a:xfrm>
            <a:prstGeom prst="rect">
              <a:avLst/>
            </a:prstGeom>
            <a:gradFill>
              <a:gsLst>
                <a:gs pos="0">
                  <a:schemeClr val="bg1"/>
                </a:gs>
                <a:gs pos="13000">
                  <a:schemeClr val="tx1"/>
                </a:gs>
                <a:gs pos="28000">
                  <a:schemeClr val="bg1"/>
                </a:gs>
                <a:gs pos="42999">
                  <a:schemeClr val="tx1"/>
                </a:gs>
                <a:gs pos="58000">
                  <a:schemeClr val="bg1"/>
                </a:gs>
                <a:gs pos="72000">
                  <a:schemeClr val="tx1"/>
                </a:gs>
                <a:gs pos="87000">
                  <a:schemeClr val="bg1"/>
                </a:gs>
                <a:gs pos="100000">
                  <a:schemeClr val="tx1"/>
                </a:gs>
              </a:gsLst>
              <a:lin ang="3000000" scaled="0"/>
            </a:grad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algn="ctr" eaLnBrk="0" hangingPunct="0"/>
              <a:endParaRPr lang="en-US" sz="900" dirty="0" smtClean="0">
                <a:latin typeface="Neo Sans Intel" pitchFamily="34" charset="0"/>
                <a:cs typeface="Arial" pitchFamily="34" charset="0"/>
              </a:endParaRPr>
            </a:p>
          </p:txBody>
        </p:sp>
        <p:sp>
          <p:nvSpPr>
            <p:cNvPr id="67" name="Rectangle 66"/>
            <p:cNvSpPr/>
            <p:nvPr/>
          </p:nvSpPr>
          <p:spPr bwMode="auto">
            <a:xfrm>
              <a:off x="6863343" y="5606687"/>
              <a:ext cx="1307891" cy="141324"/>
            </a:xfrm>
            <a:prstGeom prst="rect">
              <a:avLst/>
            </a:prstGeom>
            <a:noFill/>
            <a:ln w="3175" cap="flat" cmpd="sng" algn="ctr">
              <a:no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eaLnBrk="0" hangingPunct="0"/>
              <a:r>
                <a:rPr lang="en-US" sz="800" dirty="0" smtClean="0">
                  <a:latin typeface="Neo Sans Intel" pitchFamily="34" charset="0"/>
                  <a:cs typeface="Arial" pitchFamily="34" charset="0"/>
                </a:rPr>
                <a:t>     Time uncertainty &lt; </a:t>
              </a:r>
            </a:p>
            <a:p>
              <a:pPr eaLnBrk="0" hangingPunct="0"/>
              <a:r>
                <a:rPr lang="en-US" sz="800" dirty="0" smtClean="0">
                  <a:latin typeface="Neo Sans Intel" pitchFamily="34" charset="0"/>
                  <a:cs typeface="Arial" pitchFamily="34" charset="0"/>
                </a:rPr>
                <a:t> </a:t>
              </a:r>
              <a:r>
                <a:rPr lang="en-US" sz="800" dirty="0" err="1" smtClean="0">
                  <a:latin typeface="Neo Sans Intel" pitchFamily="34" charset="0"/>
                  <a:cs typeface="Arial" pitchFamily="34" charset="0"/>
                </a:rPr>
                <a:t>Min_Probe_Response_Time</a:t>
              </a:r>
              <a:endParaRPr lang="en-US" sz="800" dirty="0" smtClean="0">
                <a:latin typeface="Neo Sans Intel" pitchFamily="34" charset="0"/>
                <a:cs typeface="Arial" pitchFamily="34" charset="0"/>
              </a:endParaRPr>
            </a:p>
          </p:txBody>
        </p:sp>
      </p:grpSp>
    </p:spTree>
    <p:extLst>
      <p:ext uri="{BB962C8B-B14F-4D97-AF65-F5344CB8AC3E}">
        <p14:creationId xmlns:p14="http://schemas.microsoft.com/office/powerpoint/2010/main" val="171975377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91456</TotalTime>
  <Words>2121</Words>
  <Application>Microsoft Office PowerPoint</Application>
  <PresentationFormat>On-screen Show (4:3)</PresentationFormat>
  <Paragraphs>522</Paragraphs>
  <Slides>24</Slides>
  <Notes>24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26" baseType="lpstr">
      <vt:lpstr>802-11-Submission</vt:lpstr>
      <vt:lpstr>Document</vt:lpstr>
      <vt:lpstr>Rapid Scanning Procedure</vt:lpstr>
      <vt:lpstr>Abstract</vt:lpstr>
      <vt:lpstr>PowerPoint Presentation</vt:lpstr>
      <vt:lpstr>Recap, Active Rapid Scanning</vt:lpstr>
      <vt:lpstr>Recap, Active Rapid Scanning</vt:lpstr>
      <vt:lpstr>Recap, Active Rapid Scanning</vt:lpstr>
      <vt:lpstr>Using Probe Request for Rapid Scan</vt:lpstr>
      <vt:lpstr>Using Probe Request for Rapid Scan</vt:lpstr>
      <vt:lpstr>Using Probe Request for Rapid Scan</vt:lpstr>
      <vt:lpstr>Using Probe Request for Rapid Scan</vt:lpstr>
      <vt:lpstr>Using Probe Request for Rapid Scan</vt:lpstr>
      <vt:lpstr>Summary</vt:lpstr>
      <vt:lpstr>Motion</vt:lpstr>
      <vt:lpstr>Backup</vt:lpstr>
      <vt:lpstr>Suggested Improvement</vt:lpstr>
      <vt:lpstr>Suggested Improvement – in case of no AP</vt:lpstr>
      <vt:lpstr>Suggested Improvement – in case of only non 11ai capable APs </vt:lpstr>
      <vt:lpstr>Suggested Improvement –  mix of 11ai and non 11ai APs </vt:lpstr>
      <vt:lpstr>KPI comparison – Scan Time Idle Channel</vt:lpstr>
      <vt:lpstr>KPI comparison – Scan Time Idle Channel</vt:lpstr>
      <vt:lpstr>KPI comparison – Scan PWR Idle Channel</vt:lpstr>
      <vt:lpstr>KPI comparison – Scan PWR Idle Channel</vt:lpstr>
      <vt:lpstr>KPI comparison – dense deployment delay</vt:lpstr>
      <vt:lpstr>KPI comparison – dense deployment PWR</vt:lpstr>
    </vt:vector>
  </TitlesOfParts>
  <Company>Intel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Jonathan Segev</dc:creator>
  <cp:lastModifiedBy>jsegev</cp:lastModifiedBy>
  <cp:revision>149</cp:revision>
  <cp:lastPrinted>1998-02-10T13:28:06Z</cp:lastPrinted>
  <dcterms:created xsi:type="dcterms:W3CDTF">2012-01-15T20:46:20Z</dcterms:created>
  <dcterms:modified xsi:type="dcterms:W3CDTF">2012-11-01T09:33:41Z</dcterms:modified>
</cp:coreProperties>
</file>