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17" r:id="rId2"/>
    <p:sldId id="411" r:id="rId3"/>
    <p:sldId id="410" r:id="rId4"/>
    <p:sldId id="436" r:id="rId5"/>
    <p:sldId id="422" r:id="rId6"/>
    <p:sldId id="437" r:id="rId7"/>
    <p:sldId id="426" r:id="rId8"/>
    <p:sldId id="442" r:id="rId9"/>
    <p:sldId id="438" r:id="rId10"/>
    <p:sldId id="440" r:id="rId11"/>
    <p:sldId id="439" r:id="rId12"/>
    <p:sldId id="372" r:id="rId13"/>
    <p:sldId id="433" r:id="rId14"/>
    <p:sldId id="434" r:id="rId15"/>
    <p:sldId id="435" r:id="rId16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44" autoAdjust="0"/>
  </p:normalViewPr>
  <p:slideViewPr>
    <p:cSldViewPr>
      <p:cViewPr varScale="1">
        <p:scale>
          <a:sx n="75" d="100"/>
          <a:sy n="75" d="100"/>
        </p:scale>
        <p:origin x="-17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676" y="-96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802.19-09/1243r1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6327" y="112306"/>
            <a:ext cx="22549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doc.: IEEE 802.11-1408-r11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589178" y="112306"/>
            <a:ext cx="2842125" cy="230832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latin typeface="Times New Roman" pitchFamily="-65" charset="0"/>
              </a:rPr>
              <a:t>doc.: IEEE </a:t>
            </a:r>
            <a:r>
              <a:rPr lang="en-US" altLang="ja-JP" dirty="0" smtClean="0">
                <a:latin typeface="Times New Roman" pitchFamily="-65" charset="0"/>
              </a:rPr>
              <a:t>802.19-09/1243r1-draft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622" y="112306"/>
            <a:ext cx="870431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</a:rPr>
              <a:t>Rich Kennedy, Research In Motion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E2F3C66-9A81-4BE3-8A5A-D6A2CE2B489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6936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October 30,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0E9736F-34C7-4D92-95A5-7DB6353CE5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Oct/Nov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89016A-55A8-41F3-A301-F0C788D1E7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5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72863" y="332601"/>
            <a:ext cx="23726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11-12-1243r1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.unicamp.br/~dfaranha/pubs/ecc-wsns-chile09.pdf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69368" cy="276999"/>
          </a:xfrm>
          <a:noFill/>
        </p:spPr>
        <p:txBody>
          <a:bodyPr/>
          <a:lstStyle/>
          <a:p>
            <a:r>
              <a:rPr lang="en-US" altLang="ja-JP" dirty="0" smtClean="0"/>
              <a:t>October 30, 2012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altLang="ja-JP" dirty="0" smtClean="0"/>
              <a:t>René Struik (Struik Security Consultancy)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60BD0153-3F2F-4281-AC7F-5CDE1370743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65" charset="-128"/>
              </a:rPr>
              <a:t>Discussion of </a:t>
            </a:r>
            <a:br>
              <a:rPr lang="en-US" altLang="ja-JP" dirty="0" smtClean="0">
                <a:ea typeface="ＭＳ Ｐゴシック" pitchFamily="-65" charset="-128"/>
              </a:rPr>
            </a:br>
            <a:r>
              <a:rPr lang="en-US" altLang="ja-JP" dirty="0" smtClean="0">
                <a:ea typeface="ＭＳ Ｐゴシック" pitchFamily="-65" charset="-128"/>
              </a:rPr>
              <a:t>Outstanding </a:t>
            </a:r>
            <a:r>
              <a:rPr lang="en-US" altLang="ja-JP" dirty="0" err="1" smtClean="0">
                <a:ea typeface="ＭＳ Ｐゴシック" pitchFamily="-65" charset="-128"/>
              </a:rPr>
              <a:t>TGai</a:t>
            </a:r>
            <a:r>
              <a:rPr lang="en-US" altLang="ja-JP" dirty="0" smtClean="0">
                <a:ea typeface="ＭＳ Ｐゴシック" pitchFamily="-65" charset="-128"/>
              </a:rPr>
              <a:t> Security Topics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2000" dirty="0" smtClean="0">
                <a:ea typeface="ＭＳ Ｐゴシック" pitchFamily="-65" charset="-128"/>
              </a:rPr>
              <a:t>Date:</a:t>
            </a:r>
            <a:r>
              <a:rPr lang="en-US" altLang="ja-JP" sz="2000" b="0" dirty="0" smtClean="0">
                <a:ea typeface="ＭＳ Ｐゴシック" pitchFamily="-65" charset="-128"/>
              </a:rPr>
              <a:t> 2012-10-30</a:t>
            </a: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143000"/>
                <a:gridCol w="1600200"/>
                <a:gridCol w="1600200"/>
                <a:gridCol w="2057400"/>
                <a:gridCol w="16764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René Struik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Struik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Security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Consultancy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 ON, 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Canada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USA:  +1 (415) 690-7363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Toronto:  +1 (647) 867-5658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Skype: rstruik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rstruik.ext@gmail.com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69368" cy="276999"/>
          </a:xfrm>
        </p:spPr>
        <p:txBody>
          <a:bodyPr/>
          <a:lstStyle/>
          <a:p>
            <a:r>
              <a:rPr lang="en-US" dirty="0" smtClean="0"/>
              <a:t>October 30,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10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2957775" y="533400"/>
            <a:ext cx="336502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“Piggy-Backed Info” (3)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0" y="1066800"/>
            <a:ext cx="9144000" cy="5858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u="sng" dirty="0" smtClean="0"/>
              <a:t>Extended Protocol #2:</a:t>
            </a:r>
          </a:p>
          <a:p>
            <a:pPr marL="342900" indent="-342900"/>
            <a:r>
              <a:rPr lang="en-CA" sz="2000" dirty="0" smtClean="0"/>
              <a:t>(with “piggy-backing”)</a:t>
            </a:r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>
              <a:solidFill>
                <a:srgbClr val="FF0000"/>
              </a:solidFill>
            </a:endParaRPr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r>
              <a:rPr lang="en-US" sz="1600" dirty="0" smtClean="0"/>
              <a:t>Security properties: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Key establishment, mutual entity authentication, implicit key authentication, mutual key confirmation, etc.</a:t>
            </a:r>
          </a:p>
          <a:p>
            <a:pPr marL="342900" indent="-342900"/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Additional functionality: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Authentication of exchanged </a:t>
            </a:r>
            <a:r>
              <a:rPr lang="en-CA" sz="1600" dirty="0" smtClean="0">
                <a:sym typeface="Symbol"/>
              </a:rPr>
              <a:t>“piggy-backed info” </a:t>
            </a:r>
            <a:r>
              <a:rPr lang="en-CA" sz="1600" i="1" dirty="0" err="1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Text</a:t>
            </a:r>
            <a:r>
              <a:rPr lang="en-CA" sz="1600" baseline="-25000" dirty="0" err="1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A</a:t>
            </a:r>
            <a:r>
              <a:rPr lang="en-CA" sz="1600" i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and </a:t>
            </a:r>
            <a:r>
              <a:rPr lang="en-CA" sz="1600" i="1" dirty="0" err="1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Text</a:t>
            </a:r>
            <a:r>
              <a:rPr lang="en-CA" sz="1600" baseline="-25000" dirty="0" err="1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B</a:t>
            </a:r>
            <a:r>
              <a:rPr lang="en-CA" sz="1600" dirty="0" smtClean="0">
                <a:sym typeface="Symbol"/>
              </a:rPr>
              <a:t> (if any), via authentication tags already in key confirmation messages (if field present)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Confidentiality and authenticity of exchanged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“piggy-backed info” </a:t>
            </a:r>
            <a:r>
              <a:rPr lang="en-CA" sz="1600" i="1" dirty="0" err="1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Text</a:t>
            </a:r>
            <a:r>
              <a:rPr lang="en-CA" sz="1600" baseline="-25000" dirty="0" err="1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A</a:t>
            </a:r>
            <a:r>
              <a:rPr lang="en-CA" sz="1600" i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and </a:t>
            </a:r>
            <a:r>
              <a:rPr lang="en-CA" sz="1600" i="1" dirty="0" err="1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Text</a:t>
            </a:r>
            <a:r>
              <a:rPr lang="en-CA" sz="1600" baseline="-25000" dirty="0" err="1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B</a:t>
            </a:r>
            <a:r>
              <a:rPr lang="en-CA" sz="1600" dirty="0" smtClean="0">
                <a:sym typeface="Symbol"/>
              </a:rPr>
              <a:t> (if any), via special enciphering function not present on basic protocol </a:t>
            </a:r>
          </a:p>
          <a:p>
            <a:pPr marL="342900" indent="-342900">
              <a:buFont typeface="Wingdings" pitchFamily="2" charset="2"/>
              <a:buChar char="§"/>
            </a:pPr>
            <a:endParaRPr lang="en-CA" sz="1600" dirty="0" smtClean="0">
              <a:solidFill>
                <a:srgbClr val="FF0000"/>
              </a:solidFill>
              <a:sym typeface="Symbol"/>
            </a:endParaRPr>
          </a:p>
          <a:p>
            <a:pPr marL="342900" indent="-342900"/>
            <a:endParaRPr lang="en-CA" sz="1600" baseline="-25000" dirty="0" smtClean="0"/>
          </a:p>
        </p:txBody>
      </p:sp>
      <p:grpSp>
        <p:nvGrpSpPr>
          <p:cNvPr id="2" name="Group 136"/>
          <p:cNvGrpSpPr/>
          <p:nvPr/>
        </p:nvGrpSpPr>
        <p:grpSpPr>
          <a:xfrm>
            <a:off x="1143000" y="1219200"/>
            <a:ext cx="6736255" cy="3048000"/>
            <a:chOff x="152400" y="1143000"/>
            <a:chExt cx="6736255" cy="3048000"/>
          </a:xfrm>
        </p:grpSpPr>
        <p:grpSp>
          <p:nvGrpSpPr>
            <p:cNvPr id="3" name="Group 131"/>
            <p:cNvGrpSpPr/>
            <p:nvPr/>
          </p:nvGrpSpPr>
          <p:grpSpPr>
            <a:xfrm>
              <a:off x="152400" y="1371600"/>
              <a:ext cx="6736255" cy="2819400"/>
              <a:chOff x="152400" y="1600200"/>
              <a:chExt cx="6736255" cy="2819400"/>
            </a:xfrm>
          </p:grpSpPr>
          <p:sp>
            <p:nvSpPr>
              <p:cNvPr id="79893" name="Text Box 21"/>
              <p:cNvSpPr txBox="1">
                <a:spLocks noChangeArrowheads="1"/>
              </p:cNvSpPr>
              <p:nvPr/>
            </p:nvSpPr>
            <p:spPr bwMode="auto">
              <a:xfrm>
                <a:off x="669925" y="3338513"/>
                <a:ext cx="18415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sz="1600"/>
              </a:p>
            </p:txBody>
          </p:sp>
          <p:grpSp>
            <p:nvGrpSpPr>
              <p:cNvPr id="4" name="Group 91"/>
              <p:cNvGrpSpPr>
                <a:grpSpLocks noChangeAspect="1"/>
              </p:cNvGrpSpPr>
              <p:nvPr/>
            </p:nvGrpSpPr>
            <p:grpSpPr>
              <a:xfrm>
                <a:off x="152400" y="1600200"/>
                <a:ext cx="6736255" cy="2819400"/>
                <a:chOff x="4890541" y="1326629"/>
                <a:chExt cx="4540144" cy="1900237"/>
              </a:xfrm>
            </p:grpSpPr>
            <p:grpSp>
              <p:nvGrpSpPr>
                <p:cNvPr id="5" name="Group 39"/>
                <p:cNvGrpSpPr/>
                <p:nvPr/>
              </p:nvGrpSpPr>
              <p:grpSpPr>
                <a:xfrm>
                  <a:off x="6172200" y="1326629"/>
                  <a:ext cx="3258485" cy="1900237"/>
                  <a:chOff x="762000" y="995363"/>
                  <a:chExt cx="3258485" cy="1900237"/>
                </a:xfrm>
              </p:grpSpPr>
              <p:grpSp>
                <p:nvGrpSpPr>
                  <p:cNvPr id="6" name="Group 31"/>
                  <p:cNvGrpSpPr/>
                  <p:nvPr/>
                </p:nvGrpSpPr>
                <p:grpSpPr>
                  <a:xfrm>
                    <a:off x="762000" y="995363"/>
                    <a:ext cx="3258485" cy="1900237"/>
                    <a:chOff x="762000" y="995363"/>
                    <a:chExt cx="3258485" cy="1900237"/>
                  </a:xfrm>
                </p:grpSpPr>
                <p:sp>
                  <p:nvSpPr>
                    <p:cNvPr id="44" name="Text 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98588" y="995363"/>
                      <a:ext cx="290512" cy="8223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en-GB" sz="2400"/>
                    </a:p>
                    <a:p>
                      <a:pPr>
                        <a:buFontTx/>
                        <a:buChar char="•"/>
                      </a:pPr>
                      <a:endParaRPr lang="en-GB" sz="2400"/>
                    </a:p>
                  </p:txBody>
                </p:sp>
                <p:grpSp>
                  <p:nvGrpSpPr>
                    <p:cNvPr id="7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2000" y="1066801"/>
                      <a:ext cx="457200" cy="304800"/>
                      <a:chOff x="816" y="912"/>
                      <a:chExt cx="288" cy="192"/>
                    </a:xfrm>
                  </p:grpSpPr>
                  <p:sp>
                    <p:nvSpPr>
                      <p:cNvPr id="59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16" y="912"/>
                        <a:ext cx="288" cy="19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60" name="Text Box 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82" y="932"/>
                        <a:ext cx="131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eaLnBrk="1" hangingPunct="1"/>
                        <a:r>
                          <a:rPr lang="en-US" sz="1600" i="1" dirty="0" smtClean="0"/>
                          <a:t>A</a:t>
                        </a:r>
                        <a:endParaRPr lang="en-US" sz="1600" i="1" dirty="0"/>
                      </a:p>
                    </p:txBody>
                  </p:sp>
                </p:grpSp>
                <p:sp>
                  <p:nvSpPr>
                    <p:cNvPr id="46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0600" y="1371600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7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3284" y="1046721"/>
                      <a:ext cx="457201" cy="304801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8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4394" y="1354867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9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1663014"/>
                      <a:ext cx="2803793" cy="1338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2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0" name="Line 1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990601" y="2009774"/>
                      <a:ext cx="2803793" cy="1274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1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2330665"/>
                      <a:ext cx="2803793" cy="772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none" w="med" len="med"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2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9717" y="1457583"/>
                      <a:ext cx="2824676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Random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i="1" dirty="0" err="1" smtClean="0">
                          <a:solidFill>
                            <a:srgbClr val="0070C0"/>
                          </a:solidFill>
                        </a:rPr>
                        <a:t>Cert</a:t>
                      </a:r>
                      <a:r>
                        <a:rPr lang="en-US" sz="1600" baseline="-25000" dirty="0" err="1" smtClean="0">
                          <a:solidFill>
                            <a:srgbClr val="0070C0"/>
                          </a:solidFill>
                        </a:rPr>
                        <a:t>CA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i="1" dirty="0" err="1" smtClean="0"/>
                        <a:t>,</a:t>
                      </a:r>
                      <a:r>
                        <a:rPr lang="en-US" sz="1600" i="1" dirty="0" err="1" smtClean="0">
                          <a:solidFill>
                            <a:srgbClr val="0070C0"/>
                          </a:solidFill>
                        </a:rPr>
                        <a:t>Q</a:t>
                      </a:r>
                      <a:r>
                        <a:rPr lang="en-US" sz="1600" baseline="-25000" dirty="0" err="1" smtClean="0">
                          <a:solidFill>
                            <a:srgbClr val="0070C0"/>
                          </a:solidFill>
                        </a:rPr>
                        <a:t>A</a:t>
                      </a:r>
                      <a:r>
                        <a:rPr lang="en-US" sz="1600" dirty="0" smtClean="0"/>
                        <a:t>)</a:t>
                      </a:r>
                    </a:p>
                  </p:txBody>
                </p:sp>
                <p:sp>
                  <p:nvSpPr>
                    <p:cNvPr id="5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1713" y="2665413"/>
                      <a:ext cx="2797816" cy="421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triangl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5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21074" y="2093913"/>
                      <a:ext cx="2773319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>
                          <a:solidFill>
                            <a:schemeClr val="accent2"/>
                          </a:solidFill>
                        </a:rPr>
                        <a:t>MAC</a:t>
                      </a:r>
                      <a:r>
                        <a:rPr lang="en-US" sz="1600" i="1" baseline="-25000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dirty="0" smtClean="0"/>
                        <a:t> || 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B</a:t>
                      </a:r>
                      <a:r>
                        <a:rPr lang="en-US" sz="1600" i="1" dirty="0" smtClean="0"/>
                        <a:t> </a:t>
                      </a:r>
                      <a:r>
                        <a:rPr lang="en-US" sz="1600" dirty="0" smtClean="0"/>
                        <a:t>||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baseline="-25000" dirty="0" smtClean="0"/>
                        <a:t> </a:t>
                      </a:r>
                      <a:r>
                        <a:rPr lang="en-US" sz="1600" dirty="0" smtClean="0"/>
                        <a:t>||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Y </a:t>
                      </a:r>
                      <a:r>
                        <a:rPr lang="en-US" sz="1600" i="1" dirty="0" smtClean="0"/>
                        <a:t>|| </a:t>
                      </a:r>
                      <a:r>
                        <a:rPr lang="en-US" sz="1600" dirty="0" smtClean="0"/>
                        <a:t>[</a:t>
                      </a:r>
                      <a:r>
                        <a:rPr lang="en-US" sz="1600" i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Text</a:t>
                      </a:r>
                      <a:r>
                        <a:rPr lang="en-US" sz="1600" baseline="-250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en-US" sz="1600" dirty="0" smtClean="0"/>
                        <a:t>]),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en-US" sz="1600" i="1" dirty="0" err="1" smtClean="0">
                          <a:solidFill>
                            <a:schemeClr val="accent1"/>
                          </a:solidFill>
                        </a:rPr>
                        <a:t>Text</a:t>
                      </a:r>
                      <a:r>
                        <a:rPr lang="en-US" sz="1600" baseline="-25000" dirty="0" err="1" smtClean="0">
                          <a:solidFill>
                            <a:schemeClr val="accent1"/>
                          </a:solidFill>
                        </a:rPr>
                        <a:t>A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en-US" sz="1600" i="1" baseline="-25000" dirty="0" smtClean="0">
                          <a:solidFill>
                            <a:srgbClr val="FF0000"/>
                          </a:solidFill>
                        </a:rPr>
                        <a:t>k2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endParaRPr lang="en-US" sz="1600" dirty="0">
                        <a:solidFill>
                          <a:schemeClr val="accent1"/>
                        </a:solidFill>
                      </a:endParaRPr>
                    </a:p>
                  </p:txBody>
                </p:sp>
                <p:sp>
                  <p:nvSpPr>
                    <p:cNvPr id="5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3000" y="2438400"/>
                      <a:ext cx="124506" cy="1866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endParaRPr lang="en-US" dirty="0"/>
                    </a:p>
                  </p:txBody>
                </p:sp>
              </p:grpSp>
              <p:sp>
                <p:nvSpPr>
                  <p:cNvPr id="42" name="Left Brace 41"/>
                  <p:cNvSpPr/>
                  <p:nvPr/>
                </p:nvSpPr>
                <p:spPr bwMode="auto">
                  <a:xfrm>
                    <a:off x="762000" y="16002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" name="Left Brace 42"/>
                  <p:cNvSpPr/>
                  <p:nvPr/>
                </p:nvSpPr>
                <p:spPr bwMode="auto">
                  <a:xfrm>
                    <a:off x="762000" y="22860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4890541" y="2057400"/>
                  <a:ext cx="135485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Establishment</a:t>
                  </a:r>
                  <a:endParaRPr lang="en-CA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4905531" y="2743200"/>
                  <a:ext cx="131157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Confirmation</a:t>
                  </a:r>
                  <a:endParaRPr lang="en-CA" dirty="0"/>
                </a:p>
              </p:txBody>
            </p:sp>
          </p:grpSp>
          <p:sp>
            <p:nvSpPr>
              <p:cNvPr id="124" name="Text Box 7"/>
              <p:cNvSpPr txBox="1">
                <a:spLocks noChangeArrowheads="1"/>
              </p:cNvSpPr>
              <p:nvPr/>
            </p:nvSpPr>
            <p:spPr bwMode="auto">
              <a:xfrm>
                <a:off x="6400800" y="1752600"/>
                <a:ext cx="3097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600" i="1" dirty="0" smtClean="0"/>
                  <a:t>B</a:t>
                </a:r>
                <a:endParaRPr lang="en-US" sz="1600" i="1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438400" y="2743200"/>
                <a:ext cx="4114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dirty="0" smtClean="0"/>
                  <a:t>Random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 Y</a:t>
                </a:r>
                <a:r>
                  <a:rPr lang="en-US" sz="1600" dirty="0" smtClean="0"/>
                  <a:t>, </a:t>
                </a:r>
                <a:r>
                  <a:rPr lang="en-US" sz="1600" i="1" dirty="0" err="1" smtClean="0">
                    <a:solidFill>
                      <a:srgbClr val="0070C0"/>
                    </a:solidFill>
                  </a:rPr>
                  <a:t>Cert</a:t>
                </a:r>
                <a:r>
                  <a:rPr lang="en-US" sz="1600" baseline="-25000" dirty="0" err="1" smtClean="0">
                    <a:solidFill>
                      <a:srgbClr val="0070C0"/>
                    </a:solidFill>
                  </a:rPr>
                  <a:t>CA</a:t>
                </a:r>
                <a:r>
                  <a:rPr lang="en-US" sz="1600" dirty="0" smtClean="0"/>
                  <a:t>(</a:t>
                </a:r>
                <a:r>
                  <a:rPr lang="en-US" sz="1600" i="1" dirty="0" err="1" smtClean="0"/>
                  <a:t>Id</a:t>
                </a:r>
                <a:r>
                  <a:rPr lang="en-US" sz="1600" baseline="-25000" dirty="0" err="1" smtClean="0"/>
                  <a:t>A</a:t>
                </a:r>
                <a:r>
                  <a:rPr lang="en-US" sz="1600" dirty="0" smtClean="0"/>
                  <a:t>, </a:t>
                </a:r>
                <a:r>
                  <a:rPr lang="en-US" sz="1600" i="1" dirty="0" smtClean="0">
                    <a:solidFill>
                      <a:srgbClr val="0070C0"/>
                    </a:solidFill>
                  </a:rPr>
                  <a:t>Q</a:t>
                </a:r>
                <a:r>
                  <a:rPr lang="en-US" sz="1600" baseline="-25000" dirty="0" smtClean="0">
                    <a:solidFill>
                      <a:srgbClr val="0070C0"/>
                    </a:solidFill>
                  </a:rPr>
                  <a:t>B</a:t>
                </a:r>
                <a:r>
                  <a:rPr lang="en-US" sz="1600" dirty="0" smtClean="0"/>
                  <a:t>)</a:t>
                </a:r>
              </a:p>
            </p:txBody>
          </p:sp>
          <p:sp>
            <p:nvSpPr>
              <p:cNvPr id="128" name="Text Box 19"/>
              <p:cNvSpPr txBox="1">
                <a:spLocks noChangeArrowheads="1"/>
              </p:cNvSpPr>
              <p:nvPr/>
            </p:nvSpPr>
            <p:spPr bwMode="auto">
              <a:xfrm>
                <a:off x="2438400" y="3733800"/>
                <a:ext cx="41148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i="1" dirty="0" smtClean="0">
                    <a:solidFill>
                      <a:schemeClr val="accent2"/>
                    </a:solidFill>
                  </a:rPr>
                  <a:t>MAC</a:t>
                </a:r>
                <a:r>
                  <a:rPr lang="en-US" sz="1600" i="1" baseline="-25000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US" sz="1600" baseline="-25000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sz="1600" dirty="0" smtClean="0"/>
                  <a:t>(</a:t>
                </a:r>
                <a:r>
                  <a:rPr lang="en-US" sz="1600" i="1" dirty="0" err="1" smtClean="0"/>
                  <a:t>Id</a:t>
                </a:r>
                <a:r>
                  <a:rPr lang="en-US" sz="1600" baseline="-25000" dirty="0" err="1" smtClean="0"/>
                  <a:t>B</a:t>
                </a:r>
                <a:r>
                  <a:rPr lang="en-US" sz="1600" dirty="0" smtClean="0"/>
                  <a:t> </a:t>
                </a:r>
                <a:r>
                  <a:rPr lang="en-US" sz="1600" dirty="0" smtClean="0"/>
                  <a:t>|| </a:t>
                </a:r>
                <a:r>
                  <a:rPr lang="en-US" sz="1600" i="1" dirty="0" err="1" smtClean="0"/>
                  <a:t>Id</a:t>
                </a:r>
                <a:r>
                  <a:rPr lang="en-US" sz="1600" baseline="-25000" dirty="0" err="1" smtClean="0"/>
                  <a:t>A</a:t>
                </a:r>
                <a:r>
                  <a:rPr lang="en-US" sz="1600" i="1" dirty="0" smtClean="0"/>
                  <a:t> </a:t>
                </a:r>
                <a:r>
                  <a:rPr lang="en-US" sz="1600" dirty="0" smtClean="0"/>
                  <a:t>||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Y </a:t>
                </a:r>
                <a:r>
                  <a:rPr lang="en-US" sz="1600" dirty="0" smtClean="0"/>
                  <a:t>||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X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 </a:t>
                </a:r>
                <a:r>
                  <a:rPr lang="en-US" sz="1600" i="1" dirty="0" smtClean="0"/>
                  <a:t>|| </a:t>
                </a:r>
                <a:r>
                  <a:rPr lang="en-US" sz="1600" dirty="0" smtClean="0"/>
                  <a:t>[</a:t>
                </a:r>
                <a:r>
                  <a:rPr lang="en-US" sz="1600" i="1" dirty="0" err="1" smtClean="0">
                    <a:solidFill>
                      <a:schemeClr val="accent1">
                        <a:lumMod val="75000"/>
                      </a:schemeClr>
                    </a:solidFill>
                  </a:rPr>
                  <a:t>Text</a:t>
                </a:r>
                <a:r>
                  <a:rPr lang="en-US" sz="1600" baseline="-25000" dirty="0" err="1" smtClean="0">
                    <a:solidFill>
                      <a:schemeClr val="accent1">
                        <a:lumMod val="75000"/>
                      </a:schemeClr>
                    </a:solidFill>
                  </a:rPr>
                  <a:t>B</a:t>
                </a:r>
                <a:r>
                  <a:rPr lang="en-US" sz="1600" dirty="0" smtClean="0"/>
                  <a:t>]),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[</a:t>
                </a:r>
                <a:r>
                  <a:rPr lang="en-US" sz="1600" i="1" dirty="0" err="1" smtClean="0">
                    <a:solidFill>
                      <a:schemeClr val="accent1"/>
                    </a:solidFill>
                  </a:rPr>
                  <a:t>Text</a:t>
                </a:r>
                <a:r>
                  <a:rPr lang="en-US" sz="1600" baseline="-25000" dirty="0" err="1" smtClean="0">
                    <a:solidFill>
                      <a:schemeClr val="accent1"/>
                    </a:solidFill>
                  </a:rPr>
                  <a:t>B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]</a:t>
                </a:r>
                <a:r>
                  <a:rPr lang="en-US" sz="1600" i="1" baseline="-25000" dirty="0" smtClean="0">
                    <a:solidFill>
                      <a:srgbClr val="FF0000"/>
                    </a:solidFill>
                  </a:rPr>
                  <a:t>k2</a:t>
                </a:r>
                <a:r>
                  <a:rPr lang="en-US" sz="1600" dirty="0" smtClean="0">
                    <a:solidFill>
                      <a:schemeClr val="accent1"/>
                    </a:solidFill>
                  </a:rPr>
                  <a:t> </a:t>
                </a:r>
                <a:endParaRPr lang="en-US" sz="1600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2142661" y="1143000"/>
              <a:ext cx="4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STA</a:t>
              </a:r>
              <a:endParaRPr lang="en-US" b="1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365380" y="1143000"/>
              <a:ext cx="3898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AP</a:t>
              </a:r>
              <a:endParaRPr lang="en-US" b="1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543800" y="2895600"/>
            <a:ext cx="1600201" cy="1066800"/>
            <a:chOff x="7543800" y="2895600"/>
            <a:chExt cx="1600201" cy="1066800"/>
          </a:xfrm>
        </p:grpSpPr>
        <p:cxnSp>
          <p:nvCxnSpPr>
            <p:cNvPr id="37" name="Straight Arrow Connector 36"/>
            <p:cNvCxnSpPr>
              <a:stCxn id="38" idx="2"/>
            </p:cNvCxnSpPr>
            <p:nvPr/>
          </p:nvCxnSpPr>
          <p:spPr bwMode="auto">
            <a:xfrm flipH="1">
              <a:off x="7543800" y="3541931"/>
              <a:ext cx="900009" cy="42046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>
                  <a:lumMod val="75000"/>
                </a:schemeClr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7743617" y="2895600"/>
              <a:ext cx="1400384" cy="646331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Piggy-backed info may originate remotely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69368" cy="276999"/>
          </a:xfrm>
        </p:spPr>
        <p:txBody>
          <a:bodyPr/>
          <a:lstStyle/>
          <a:p>
            <a:r>
              <a:rPr lang="en-US" dirty="0" smtClean="0"/>
              <a:t>October 30,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11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2948959" y="533400"/>
            <a:ext cx="338265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“Piggy-Backed Info” (4)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0" y="1066800"/>
            <a:ext cx="9144000" cy="5950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i="1" dirty="0" smtClean="0"/>
              <a:t>Options for securing “piggy-backed data”: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000" dirty="0" smtClean="0"/>
              <a:t>Data authenticity only: Simply use authentication tag key confirmation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000" dirty="0" smtClean="0"/>
              <a:t>Data authenticity via key confirmation tag, confidentiality separately: use, e.g., CTR mode construct</a:t>
            </a:r>
            <a:r>
              <a:rPr lang="en-CA" sz="2000" baseline="30000" dirty="0" smtClean="0"/>
              <a:t>1</a:t>
            </a:r>
            <a:endParaRPr lang="en-CA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CA" sz="2000" dirty="0" smtClean="0"/>
              <a:t>Both authenticity and confidentiality separately: use any combined authentication and encryption mode (AEAD mode), e.g., CCM, GCM, OCB</a:t>
            </a:r>
          </a:p>
          <a:p>
            <a:pPr marL="457200" indent="-457200"/>
            <a:r>
              <a:rPr lang="en-CA" sz="2000" u="sng" dirty="0" smtClean="0"/>
              <a:t>Notes: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CA" sz="2000" dirty="0" smtClean="0"/>
              <a:t>With options #2, #3, so-called “nonce misuse resistance” is a non-issue, since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CA" sz="2000" dirty="0" smtClean="0"/>
              <a:t>Enciphering function uses “fresh” key across different invocations along key confirmation message flows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CA" sz="2000" dirty="0" smtClean="0"/>
              <a:t>Nonce space of both protocol parties easy to separate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CA" sz="2000" dirty="0" smtClean="0">
                <a:sym typeface="Symbol"/>
              </a:rPr>
              <a:t>Easy to use two “fresh” keys if really desired (use one key in each direction)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CA" sz="2000" dirty="0" smtClean="0">
                <a:sym typeface="Symbol"/>
              </a:rPr>
              <a:t>Simplest option is to reuse (elements of) existing constructs, so as to save implementation cost (Option #2: CTR mode; option #3: CCM mode)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CA" sz="2000" dirty="0" smtClean="0">
                <a:sym typeface="Symbol"/>
              </a:rPr>
              <a:t>Alignment of nonce structure with reused construct beneficial (depending on prevalent hardware [</a:t>
            </a:r>
            <a:r>
              <a:rPr lang="en-CA" sz="2000" dirty="0" smtClean="0">
                <a:solidFill>
                  <a:schemeClr val="accent2"/>
                </a:solidFill>
                <a:sym typeface="Symbol"/>
              </a:rPr>
              <a:t>RS: please drop me a note!</a:t>
            </a:r>
            <a:r>
              <a:rPr lang="en-CA" sz="2000" dirty="0" smtClean="0">
                <a:sym typeface="Symbol"/>
              </a:rPr>
              <a:t>])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CA" sz="2000" dirty="0" smtClean="0">
                <a:sym typeface="Symbol"/>
              </a:rPr>
              <a:t>Fully compliant with standards (NIST, ANSI, etc.)</a:t>
            </a:r>
          </a:p>
          <a:p>
            <a:pPr marL="457200" indent="-457200" algn="ctr"/>
            <a:r>
              <a:rPr lang="en-CA" sz="1400" baseline="30000" dirty="0" smtClean="0">
                <a:sym typeface="Symbol"/>
              </a:rPr>
              <a:t>1</a:t>
            </a:r>
            <a:r>
              <a:rPr lang="en-CA" sz="1400" dirty="0" smtClean="0">
                <a:sym typeface="Symbol"/>
              </a:rPr>
              <a:t>See, e.g., 12/1151r3, §11.9a.2.4b, 11.9a.2.5b</a:t>
            </a:r>
            <a:endParaRPr lang="en-CA" sz="1400" baseline="30000" dirty="0" smtClean="0">
              <a:sym typeface="Symbol"/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69368" cy="276999"/>
          </a:xfrm>
        </p:spPr>
        <p:txBody>
          <a:bodyPr/>
          <a:lstStyle/>
          <a:p>
            <a:r>
              <a:rPr lang="en-US" dirty="0" smtClean="0"/>
              <a:t>October 30,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12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3127267" y="533400"/>
            <a:ext cx="302602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Other Considerations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0" y="1066800"/>
            <a:ext cx="9144000" cy="3949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CA" sz="2000" dirty="0" smtClean="0">
                <a:sym typeface="Symbol"/>
              </a:rPr>
              <a:t>Use standards whenever possible: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>
                <a:sym typeface="Symbol"/>
              </a:rPr>
              <a:t>Reuses existing implementations and makes compliance process easier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>
                <a:sym typeface="Symbol"/>
              </a:rPr>
              <a:t>Fosters interoperability, confidence in sufficient scrutiny</a:t>
            </a:r>
          </a:p>
          <a:p>
            <a:pPr marL="800100" lvl="1" indent="-342900"/>
            <a:r>
              <a:rPr lang="en-CA" sz="2000" dirty="0" smtClean="0">
                <a:sym typeface="Symbol"/>
              </a:rPr>
              <a:t>E.g., use standard representations ECC point, reference NIST SP 800-56a schemes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CA" sz="2000" dirty="0" smtClean="0">
                <a:sym typeface="Symbol"/>
              </a:rPr>
              <a:t>Keep protocol engine separate from usual frame processing state machine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>
                <a:sym typeface="Symbol"/>
              </a:rPr>
              <a:t>Allows reuse of existing crypto state machines, without 802.11-specific “tweaks” of general components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>
                <a:sym typeface="Symbol"/>
              </a:rPr>
              <a:t>Allows reuse of key agreement engine for other applications besides 802.11ai (e.g., NFC protocol on </a:t>
            </a:r>
            <a:r>
              <a:rPr lang="en-CA" sz="2000" dirty="0" err="1" smtClean="0">
                <a:sym typeface="Symbol"/>
              </a:rPr>
              <a:t>WiFi</a:t>
            </a:r>
            <a:r>
              <a:rPr lang="en-CA" sz="2000" dirty="0" smtClean="0">
                <a:sym typeface="Symbol"/>
              </a:rPr>
              <a:t>-enabled device)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>
                <a:sym typeface="Symbol"/>
              </a:rPr>
              <a:t>Avoids convoluted security arguments (easier to study properties of protocol) </a:t>
            </a:r>
          </a:p>
          <a:p>
            <a:pPr marL="800100" lvl="1" indent="-342900"/>
            <a:r>
              <a:rPr lang="en-CA" sz="2000" dirty="0" smtClean="0">
                <a:sym typeface="Symbol"/>
              </a:rPr>
              <a:t>E.g., no enciphering of entire Association Request/Response frame, but only payload fields (where key agreement flows reside)</a:t>
            </a:r>
          </a:p>
          <a:p>
            <a:pPr marL="342900" indent="-342900"/>
            <a:endParaRPr lang="en-CA" sz="1600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69368" cy="276999"/>
          </a:xfrm>
        </p:spPr>
        <p:txBody>
          <a:bodyPr/>
          <a:lstStyle/>
          <a:p>
            <a:r>
              <a:rPr lang="en-US" dirty="0" smtClean="0"/>
              <a:t>October 30,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13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954707" y="3214688"/>
            <a:ext cx="479330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i="1" dirty="0" smtClean="0"/>
              <a:t>List of Questions after Palm Springs meeting</a:t>
            </a:r>
          </a:p>
          <a:p>
            <a:pPr algn="ctr"/>
            <a:r>
              <a:rPr lang="en-US" sz="2000" i="1" dirty="0" smtClean="0"/>
              <a:t>(no doubt, partial – additions welcome) 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6936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October 30, 2012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23503" y="533400"/>
            <a:ext cx="704314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Questions Resulting from Palm Springs Meeting (1) 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u="sng" dirty="0" err="1" smtClean="0"/>
              <a:t>TGai</a:t>
            </a:r>
            <a:r>
              <a:rPr lang="en-CA" sz="1600" u="sng" dirty="0" smtClean="0"/>
              <a:t> mailing list:</a:t>
            </a:r>
            <a:r>
              <a:rPr lang="en-CA" sz="1600" dirty="0" smtClean="0"/>
              <a:t>  (</a:t>
            </a:r>
            <a:r>
              <a:rPr lang="en-CA" sz="1600" i="1" dirty="0" smtClean="0"/>
              <a:t>David </a:t>
            </a:r>
            <a:r>
              <a:rPr lang="en-CA" sz="1600" i="1" dirty="0" err="1" smtClean="0"/>
              <a:t>Goodall</a:t>
            </a:r>
            <a:r>
              <a:rPr lang="en-CA" sz="1600" i="1" dirty="0" smtClean="0"/>
              <a:t>, e-mail as of September 21, 2012, 7.35pm EDT</a:t>
            </a:r>
            <a:r>
              <a:rPr lang="en-CA" sz="1600" dirty="0" smtClean="0"/>
              <a:t>)</a:t>
            </a:r>
            <a:r>
              <a:rPr lang="en-US" sz="1600" dirty="0" smtClean="0"/>
              <a:t> </a:t>
            </a:r>
          </a:p>
          <a:p>
            <a:endParaRPr lang="en-US" sz="1600" dirty="0" smtClean="0"/>
          </a:p>
          <a:p>
            <a:r>
              <a:rPr lang="en-US" sz="1600" dirty="0" smtClean="0"/>
              <a:t>1. What functionality or advantages do we lose when we lose the EAPOL key frames?</a:t>
            </a:r>
          </a:p>
          <a:p>
            <a:r>
              <a:rPr lang="en-US" sz="1600" dirty="0" smtClean="0"/>
              <a:t> </a:t>
            </a:r>
          </a:p>
          <a:p>
            <a:r>
              <a:rPr lang="en-US" sz="1600" i="1" dirty="0" smtClean="0"/>
              <a:t>A specific example is that the multi-band operations introduced in 11ad require use of fields which were added to EAPOL key frames 1-4. If we don’t have the EAPOL key frames in the 11ai mechanism, and we want the multi-band operation, then we need to do some extra specification work. This should be do-able but there may be an ongoing requirement to maintain this part of the multi-band functionality in more than one place in the 802.11 specification. </a:t>
            </a:r>
          </a:p>
          <a:p>
            <a:r>
              <a:rPr lang="en-US" sz="1600" dirty="0" smtClean="0"/>
              <a:t> </a:t>
            </a:r>
          </a:p>
          <a:p>
            <a:r>
              <a:rPr lang="en-US" sz="1600" i="1" dirty="0" smtClean="0"/>
              <a:t>I need to review further to see if there any other similar issues. </a:t>
            </a:r>
          </a:p>
          <a:p>
            <a:r>
              <a:rPr lang="en-US" sz="1600" dirty="0" smtClean="0"/>
              <a:t>  </a:t>
            </a:r>
          </a:p>
          <a:p>
            <a:r>
              <a:rPr lang="en-US" sz="1600" dirty="0" smtClean="0"/>
              <a:t>2. Will 11ai fast initial link setup be fast for low power, CPU-challenged 802.11 devices?</a:t>
            </a:r>
          </a:p>
          <a:p>
            <a:r>
              <a:rPr lang="en-US" sz="1600" dirty="0" smtClean="0"/>
              <a:t> </a:t>
            </a:r>
          </a:p>
          <a:p>
            <a:r>
              <a:rPr lang="en-US" sz="1600" i="1" dirty="0" smtClean="0"/>
              <a:t>An example is a mobile battery powered 802.11 RFID sensor tag with perhaps a 50 MHz 32 bit CPU. I gather that the current non-TTP proposal will take perhaps 10 ms on a smart phone with a 1 GHz processor so it does not appear suitable for low power devices. Rene </a:t>
            </a:r>
            <a:r>
              <a:rPr lang="en-US" sz="1600" i="1" dirty="0" err="1" smtClean="0"/>
              <a:t>Struik</a:t>
            </a:r>
            <a:r>
              <a:rPr lang="en-US" sz="1600" i="1" dirty="0" smtClean="0"/>
              <a:t> has indicated that this issue can be addressed with a different selection of elliptic curve and various processing techniques.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6936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October 30, 2012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23503" y="533400"/>
            <a:ext cx="704314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Questions Resulting from Palm Springs Meeting (2) 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u="sng" dirty="0" smtClean="0"/>
              <a:t>Main outstanding topics resulting from Palm Springs sessions on </a:t>
            </a:r>
            <a:r>
              <a:rPr lang="en-CA" sz="1600" u="sng" dirty="0" err="1" smtClean="0"/>
              <a:t>TGai</a:t>
            </a:r>
            <a:r>
              <a:rPr lang="en-CA" sz="1600" u="sng" dirty="0" smtClean="0"/>
              <a:t> security:</a:t>
            </a:r>
            <a:endParaRPr lang="en-US" sz="1600" dirty="0" smtClean="0"/>
          </a:p>
          <a:p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Certificate structure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Mechanism for authentication and (possibly) encryption of “piggy-backed data” along key confirmation</a:t>
            </a:r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/>
            <a:r>
              <a:rPr lang="en-US" sz="1600" u="sng" dirty="0" smtClean="0"/>
              <a:t>Other topics: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Reuse of existing crypto and security functionality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Compliance to external specifications (e.g., key wrap?)</a:t>
            </a:r>
          </a:p>
          <a:p>
            <a:pPr marL="342900" indent="-342900"/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6936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October 30, 2012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742794" y="533400"/>
            <a:ext cx="180453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Background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The following contributions provide background:</a:t>
            </a:r>
          </a:p>
          <a:p>
            <a:endParaRPr lang="en-CA" sz="1600" dirty="0" smtClean="0"/>
          </a:p>
          <a:p>
            <a:r>
              <a:rPr lang="en-CA" sz="1600" dirty="0" smtClean="0"/>
              <a:t>Presentations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11-12-0794-03-00ai-authentication-with-local-authentication-and-optional-remote-authorization</a:t>
            </a:r>
          </a:p>
          <a:p>
            <a:endParaRPr lang="en-CA" sz="1600" dirty="0" smtClean="0"/>
          </a:p>
          <a:p>
            <a:r>
              <a:rPr lang="en-CA" sz="1600" dirty="0" smtClean="0"/>
              <a:t>Specification text: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11-12-1172-00-00ai-suggested-edits-to-12-1164-02-00ai-tgai-spec-text-proposal-for-fils-authentication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11-12-1151-03-00ai-suggested-edits-to-12-1045-02-00ai-tgai-spec-text-proposal-for-fils-authentication-</a:t>
            </a:r>
          </a:p>
          <a:p>
            <a:r>
              <a:rPr lang="en-CA" sz="1600" dirty="0" smtClean="0"/>
              <a:t>   protocol-draft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11-12-1045-04-00ai-tgai-spec-text-proposal-for-fils-authentication-protocol</a:t>
            </a:r>
          </a:p>
          <a:p>
            <a:endParaRPr lang="en-CA" sz="1600" dirty="0" smtClean="0"/>
          </a:p>
          <a:p>
            <a:r>
              <a:rPr lang="en-CA" sz="1600" dirty="0" smtClean="0">
                <a:solidFill>
                  <a:srgbClr val="0070C0"/>
                </a:solidFill>
              </a:rPr>
              <a:t>Updates provided now: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olidFill>
                  <a:srgbClr val="0070C0"/>
                </a:solidFill>
              </a:rPr>
              <a:t> Elaboration on questions resulting from Palm Springs meeting 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olidFill>
                  <a:srgbClr val="0070C0"/>
                </a:solidFill>
              </a:rPr>
              <a:t> Details of cryptographic protocol ingredients (shown in context) – most already originally in 12/794r3</a:t>
            </a:r>
          </a:p>
          <a:p>
            <a:endParaRPr lang="en-CA" sz="1600" dirty="0" smtClean="0">
              <a:solidFill>
                <a:srgbClr val="0070C0"/>
              </a:solidFill>
            </a:endParaRPr>
          </a:p>
          <a:p>
            <a:r>
              <a:rPr lang="en-CA" sz="1600" u="sng" dirty="0" smtClean="0">
                <a:solidFill>
                  <a:srgbClr val="0070C0"/>
                </a:solidFill>
              </a:rPr>
              <a:t>Main message:</a:t>
            </a:r>
            <a:r>
              <a:rPr lang="en-CA" sz="16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CA" sz="1600" dirty="0" smtClean="0">
                <a:solidFill>
                  <a:srgbClr val="0070C0"/>
                </a:solidFill>
              </a:rPr>
              <a:t>Opportunity for full conversion on protocol details, so as to arrive at solid, well-understood, yet nimble and flexible protocol and that is even already standardized elsewhere</a:t>
            </a:r>
          </a:p>
          <a:p>
            <a:endParaRPr lang="en-CA" sz="1600" u="sng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6936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October 30, 2012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057397" y="533400"/>
            <a:ext cx="117532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Outline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Protocol recap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Computational cost public-key crypto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Certificate structure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“piggy-backed data” along key confirmation flows</a:t>
            </a:r>
          </a:p>
          <a:p>
            <a:pPr marL="342900" indent="-342900">
              <a:buFont typeface="+mj-lt"/>
              <a:buAutoNum type="arabicPeriod"/>
            </a:pPr>
            <a:endParaRPr lang="en-CA" sz="2000" dirty="0" smtClean="0"/>
          </a:p>
          <a:p>
            <a:pPr marL="342900" indent="-342900">
              <a:buFont typeface="+mj-lt"/>
              <a:buAutoNum type="arabicPeriod"/>
            </a:pPr>
            <a:endParaRPr lang="en-CA" sz="2000" dirty="0" smtClean="0"/>
          </a:p>
          <a:p>
            <a:pPr marL="342900" indent="-342900"/>
            <a:r>
              <a:rPr lang="en-CA" sz="2000" u="sng" dirty="0" smtClean="0"/>
              <a:t>Note:</a:t>
            </a:r>
          </a:p>
          <a:p>
            <a:pPr marL="342900" indent="-342900"/>
            <a:r>
              <a:rPr lang="en-CA" sz="2000" dirty="0" smtClean="0"/>
              <a:t>Our exposition is relative to certificate-based public-key protocol (i.e., without online</a:t>
            </a:r>
          </a:p>
          <a:p>
            <a:pPr marL="342900" indent="-342900"/>
            <a:r>
              <a:rPr lang="en-CA" sz="2000" dirty="0" smtClean="0"/>
              <a:t>third party), but </a:t>
            </a:r>
            <a:r>
              <a:rPr lang="en-CA" sz="2000" i="1" dirty="0" smtClean="0"/>
              <a:t>does leave out details not necessary for current discussion</a:t>
            </a:r>
          </a:p>
          <a:p>
            <a:pPr marL="342900" indent="-342900"/>
            <a:endParaRPr lang="en-CA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69368" cy="276999"/>
          </a:xfrm>
        </p:spPr>
        <p:txBody>
          <a:bodyPr/>
          <a:lstStyle/>
          <a:p>
            <a:r>
              <a:rPr lang="en-US" dirty="0" smtClean="0"/>
              <a:t>October 30,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4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3547264" y="533400"/>
            <a:ext cx="218604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Protocol Recap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0" y="1066800"/>
            <a:ext cx="9144000" cy="511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>
              <a:solidFill>
                <a:srgbClr val="FF0000"/>
              </a:solidFill>
            </a:endParaRPr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r>
              <a:rPr lang="en-US" sz="1600" dirty="0" smtClean="0"/>
              <a:t>Security properties: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Key establishment, mutual entity authentication, implicit key authentication, mutual key confirmation, etc. </a:t>
            </a:r>
          </a:p>
          <a:p>
            <a:pPr marL="342900" indent="-342900"/>
            <a:endParaRPr lang="en-GB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baseline="-25000" dirty="0" smtClean="0"/>
          </a:p>
        </p:txBody>
      </p:sp>
      <p:grpSp>
        <p:nvGrpSpPr>
          <p:cNvPr id="137" name="Group 136"/>
          <p:cNvGrpSpPr/>
          <p:nvPr/>
        </p:nvGrpSpPr>
        <p:grpSpPr>
          <a:xfrm>
            <a:off x="1143000" y="1219200"/>
            <a:ext cx="6736255" cy="3048000"/>
            <a:chOff x="152400" y="1143000"/>
            <a:chExt cx="6736255" cy="3048000"/>
          </a:xfrm>
        </p:grpSpPr>
        <p:grpSp>
          <p:nvGrpSpPr>
            <p:cNvPr id="132" name="Group 131"/>
            <p:cNvGrpSpPr/>
            <p:nvPr/>
          </p:nvGrpSpPr>
          <p:grpSpPr>
            <a:xfrm>
              <a:off x="152400" y="1371600"/>
              <a:ext cx="6736255" cy="2819400"/>
              <a:chOff x="152400" y="1600200"/>
              <a:chExt cx="6736255" cy="2819400"/>
            </a:xfrm>
          </p:grpSpPr>
          <p:sp>
            <p:nvSpPr>
              <p:cNvPr id="79893" name="Text Box 21"/>
              <p:cNvSpPr txBox="1">
                <a:spLocks noChangeArrowheads="1"/>
              </p:cNvSpPr>
              <p:nvPr/>
            </p:nvSpPr>
            <p:spPr bwMode="auto">
              <a:xfrm>
                <a:off x="669925" y="3338513"/>
                <a:ext cx="18415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sz="1600"/>
              </a:p>
            </p:txBody>
          </p:sp>
          <p:grpSp>
            <p:nvGrpSpPr>
              <p:cNvPr id="7" name="Group 91"/>
              <p:cNvGrpSpPr>
                <a:grpSpLocks noChangeAspect="1"/>
              </p:cNvGrpSpPr>
              <p:nvPr/>
            </p:nvGrpSpPr>
            <p:grpSpPr>
              <a:xfrm>
                <a:off x="152400" y="1600200"/>
                <a:ext cx="6736255" cy="2819400"/>
                <a:chOff x="4890541" y="1326629"/>
                <a:chExt cx="4540144" cy="1900237"/>
              </a:xfrm>
            </p:grpSpPr>
            <p:grpSp>
              <p:nvGrpSpPr>
                <p:cNvPr id="8" name="Group 39"/>
                <p:cNvGrpSpPr/>
                <p:nvPr/>
              </p:nvGrpSpPr>
              <p:grpSpPr>
                <a:xfrm>
                  <a:off x="6172200" y="1326629"/>
                  <a:ext cx="3258485" cy="1900237"/>
                  <a:chOff x="762000" y="995363"/>
                  <a:chExt cx="3258485" cy="1900237"/>
                </a:xfrm>
              </p:grpSpPr>
              <p:grpSp>
                <p:nvGrpSpPr>
                  <p:cNvPr id="9" name="Group 31"/>
                  <p:cNvGrpSpPr/>
                  <p:nvPr/>
                </p:nvGrpSpPr>
                <p:grpSpPr>
                  <a:xfrm>
                    <a:off x="762000" y="995363"/>
                    <a:ext cx="3258485" cy="1900237"/>
                    <a:chOff x="762000" y="995363"/>
                    <a:chExt cx="3258485" cy="1900237"/>
                  </a:xfrm>
                </p:grpSpPr>
                <p:sp>
                  <p:nvSpPr>
                    <p:cNvPr id="44" name="Text 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98588" y="995363"/>
                      <a:ext cx="290512" cy="8223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en-GB" sz="2400"/>
                    </a:p>
                    <a:p>
                      <a:pPr>
                        <a:buFontTx/>
                        <a:buChar char="•"/>
                      </a:pPr>
                      <a:endParaRPr lang="en-GB" sz="2400"/>
                    </a:p>
                  </p:txBody>
                </p:sp>
                <p:grpSp>
                  <p:nvGrpSpPr>
                    <p:cNvPr id="10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2000" y="1066801"/>
                      <a:ext cx="457200" cy="304800"/>
                      <a:chOff x="816" y="912"/>
                      <a:chExt cx="288" cy="192"/>
                    </a:xfrm>
                  </p:grpSpPr>
                  <p:sp>
                    <p:nvSpPr>
                      <p:cNvPr id="59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16" y="912"/>
                        <a:ext cx="288" cy="19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60" name="Text Box 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82" y="932"/>
                        <a:ext cx="131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eaLnBrk="1" hangingPunct="1"/>
                        <a:r>
                          <a:rPr lang="en-US" sz="1600" i="1" dirty="0" smtClean="0"/>
                          <a:t>A</a:t>
                        </a:r>
                        <a:endParaRPr lang="en-US" sz="1600" i="1" dirty="0"/>
                      </a:p>
                    </p:txBody>
                  </p:sp>
                </p:grpSp>
                <p:sp>
                  <p:nvSpPr>
                    <p:cNvPr id="46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0600" y="1371600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7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3284" y="1046721"/>
                      <a:ext cx="457201" cy="304801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8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4394" y="1354867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9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1663014"/>
                      <a:ext cx="2803793" cy="1338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2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0" name="Line 1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990601" y="2009774"/>
                      <a:ext cx="2803793" cy="1274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1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2330665"/>
                      <a:ext cx="2803793" cy="772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none" w="med" len="med"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2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9717" y="1457583"/>
                      <a:ext cx="2824676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Random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i="1" dirty="0" err="1" smtClean="0">
                          <a:solidFill>
                            <a:srgbClr val="0070C0"/>
                          </a:solidFill>
                        </a:rPr>
                        <a:t>Cert</a:t>
                      </a:r>
                      <a:r>
                        <a:rPr lang="en-US" sz="1600" baseline="-25000" dirty="0" err="1" smtClean="0">
                          <a:solidFill>
                            <a:srgbClr val="0070C0"/>
                          </a:solidFill>
                        </a:rPr>
                        <a:t>CA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i="1" dirty="0" err="1" smtClean="0"/>
                        <a:t>,</a:t>
                      </a:r>
                      <a:r>
                        <a:rPr lang="en-US" sz="1600" i="1" dirty="0" err="1" smtClean="0">
                          <a:solidFill>
                            <a:srgbClr val="0070C0"/>
                          </a:solidFill>
                        </a:rPr>
                        <a:t>Q</a:t>
                      </a:r>
                      <a:r>
                        <a:rPr lang="en-US" sz="1600" baseline="-25000" dirty="0" err="1" smtClean="0">
                          <a:solidFill>
                            <a:srgbClr val="0070C0"/>
                          </a:solidFill>
                        </a:rPr>
                        <a:t>A</a:t>
                      </a:r>
                      <a:r>
                        <a:rPr lang="en-US" sz="1600" dirty="0" smtClean="0"/>
                        <a:t>)</a:t>
                      </a:r>
                    </a:p>
                  </p:txBody>
                </p:sp>
                <p:sp>
                  <p:nvSpPr>
                    <p:cNvPr id="5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1713" y="2665413"/>
                      <a:ext cx="2797816" cy="421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triangl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5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21074" y="2093913"/>
                      <a:ext cx="2773319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>
                          <a:solidFill>
                            <a:schemeClr val="accent2"/>
                          </a:solidFill>
                        </a:rPr>
                        <a:t>MAC</a:t>
                      </a:r>
                      <a:r>
                        <a:rPr lang="en-US" sz="1600" i="1" baseline="-25000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dirty="0" smtClean="0"/>
                        <a:t> || 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B</a:t>
                      </a:r>
                      <a:r>
                        <a:rPr lang="en-US" sz="1600" i="1" dirty="0" smtClean="0"/>
                        <a:t> </a:t>
                      </a:r>
                      <a:r>
                        <a:rPr lang="en-US" sz="1600" dirty="0" smtClean="0"/>
                        <a:t>||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baseline="-25000" dirty="0" smtClean="0"/>
                        <a:t> </a:t>
                      </a:r>
                      <a:r>
                        <a:rPr lang="en-US" sz="1600" dirty="0" smtClean="0"/>
                        <a:t>||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Y </a:t>
                      </a:r>
                      <a:r>
                        <a:rPr lang="en-US" sz="1600" dirty="0" smtClean="0"/>
                        <a:t>)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endParaRPr lang="en-US" sz="1600" dirty="0">
                        <a:solidFill>
                          <a:schemeClr val="accent1"/>
                        </a:solidFill>
                      </a:endParaRPr>
                    </a:p>
                  </p:txBody>
                </p:sp>
                <p:sp>
                  <p:nvSpPr>
                    <p:cNvPr id="5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3000" y="2438400"/>
                      <a:ext cx="124506" cy="1866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endParaRPr lang="en-US" dirty="0"/>
                    </a:p>
                  </p:txBody>
                </p:sp>
              </p:grpSp>
              <p:sp>
                <p:nvSpPr>
                  <p:cNvPr id="42" name="Left Brace 41"/>
                  <p:cNvSpPr/>
                  <p:nvPr/>
                </p:nvSpPr>
                <p:spPr bwMode="auto">
                  <a:xfrm>
                    <a:off x="762000" y="16002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" name="Left Brace 42"/>
                  <p:cNvSpPr/>
                  <p:nvPr/>
                </p:nvSpPr>
                <p:spPr bwMode="auto">
                  <a:xfrm>
                    <a:off x="762000" y="22860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4890541" y="2057400"/>
                  <a:ext cx="135485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Establishment</a:t>
                  </a:r>
                  <a:endParaRPr lang="en-CA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4905531" y="2743200"/>
                  <a:ext cx="131157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Confirmation</a:t>
                  </a:r>
                  <a:endParaRPr lang="en-CA" dirty="0"/>
                </a:p>
              </p:txBody>
            </p:sp>
          </p:grpSp>
          <p:sp>
            <p:nvSpPr>
              <p:cNvPr id="124" name="Text Box 7"/>
              <p:cNvSpPr txBox="1">
                <a:spLocks noChangeArrowheads="1"/>
              </p:cNvSpPr>
              <p:nvPr/>
            </p:nvSpPr>
            <p:spPr bwMode="auto">
              <a:xfrm>
                <a:off x="6400800" y="1752600"/>
                <a:ext cx="3097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600" i="1" dirty="0" smtClean="0"/>
                  <a:t>B</a:t>
                </a:r>
                <a:endParaRPr lang="en-US" sz="1600" i="1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438400" y="2743200"/>
                <a:ext cx="4114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dirty="0" smtClean="0"/>
                  <a:t>Random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 Y</a:t>
                </a:r>
                <a:r>
                  <a:rPr lang="en-US" sz="1600" dirty="0" smtClean="0"/>
                  <a:t>, </a:t>
                </a:r>
                <a:r>
                  <a:rPr lang="en-US" sz="1600" i="1" dirty="0" err="1" smtClean="0">
                    <a:solidFill>
                      <a:srgbClr val="0070C0"/>
                    </a:solidFill>
                  </a:rPr>
                  <a:t>Cert</a:t>
                </a:r>
                <a:r>
                  <a:rPr lang="en-US" sz="1600" baseline="-25000" dirty="0" err="1" smtClean="0">
                    <a:solidFill>
                      <a:srgbClr val="0070C0"/>
                    </a:solidFill>
                  </a:rPr>
                  <a:t>CA</a:t>
                </a:r>
                <a:r>
                  <a:rPr lang="en-US" sz="1600" dirty="0" smtClean="0"/>
                  <a:t>(</a:t>
                </a:r>
                <a:r>
                  <a:rPr lang="en-US" sz="1600" i="1" dirty="0" err="1" smtClean="0"/>
                  <a:t>Id</a:t>
                </a:r>
                <a:r>
                  <a:rPr lang="en-US" sz="1600" baseline="-25000" dirty="0" err="1" smtClean="0"/>
                  <a:t>A</a:t>
                </a:r>
                <a:r>
                  <a:rPr lang="en-US" sz="1600" dirty="0" smtClean="0"/>
                  <a:t>, </a:t>
                </a:r>
                <a:r>
                  <a:rPr lang="en-US" sz="1600" i="1" dirty="0" smtClean="0">
                    <a:solidFill>
                      <a:srgbClr val="0070C0"/>
                    </a:solidFill>
                  </a:rPr>
                  <a:t>Q</a:t>
                </a:r>
                <a:r>
                  <a:rPr lang="en-US" sz="1600" baseline="-25000" dirty="0" smtClean="0">
                    <a:solidFill>
                      <a:srgbClr val="0070C0"/>
                    </a:solidFill>
                  </a:rPr>
                  <a:t>B</a:t>
                </a:r>
                <a:r>
                  <a:rPr lang="en-US" sz="1600" dirty="0" smtClean="0"/>
                  <a:t>)</a:t>
                </a:r>
              </a:p>
            </p:txBody>
          </p:sp>
          <p:sp>
            <p:nvSpPr>
              <p:cNvPr id="128" name="Text Box 19"/>
              <p:cNvSpPr txBox="1">
                <a:spLocks noChangeArrowheads="1"/>
              </p:cNvSpPr>
              <p:nvPr/>
            </p:nvSpPr>
            <p:spPr bwMode="auto">
              <a:xfrm>
                <a:off x="2438400" y="3733800"/>
                <a:ext cx="41148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i="1" dirty="0" smtClean="0">
                    <a:solidFill>
                      <a:schemeClr val="accent2"/>
                    </a:solidFill>
                  </a:rPr>
                  <a:t>MAC</a:t>
                </a:r>
                <a:r>
                  <a:rPr lang="en-US" sz="1600" i="1" baseline="-25000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US" sz="1600" baseline="-25000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sz="1600" dirty="0" smtClean="0"/>
                  <a:t>(</a:t>
                </a:r>
                <a:r>
                  <a:rPr lang="en-US" sz="1600" i="1" dirty="0" err="1" smtClean="0"/>
                  <a:t>Id</a:t>
                </a:r>
                <a:r>
                  <a:rPr lang="en-US" sz="1600" baseline="-25000" dirty="0" err="1" smtClean="0"/>
                  <a:t>B</a:t>
                </a:r>
                <a:r>
                  <a:rPr lang="en-US" sz="1600" dirty="0" smtClean="0"/>
                  <a:t>|| </a:t>
                </a:r>
                <a:r>
                  <a:rPr lang="en-US" sz="1600" i="1" dirty="0" err="1" smtClean="0"/>
                  <a:t>Id</a:t>
                </a:r>
                <a:r>
                  <a:rPr lang="en-US" sz="1600" baseline="-25000" dirty="0" err="1" smtClean="0"/>
                  <a:t>A</a:t>
                </a:r>
                <a:r>
                  <a:rPr lang="en-US" sz="1600" dirty="0" smtClean="0"/>
                  <a:t>||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Y</a:t>
                </a:r>
                <a:r>
                  <a:rPr lang="en-US" sz="1600" baseline="-25000" dirty="0" smtClean="0"/>
                  <a:t> </a:t>
                </a:r>
                <a:r>
                  <a:rPr lang="en-US" sz="1600" dirty="0" smtClean="0"/>
                  <a:t>||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X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 </a:t>
                </a:r>
                <a:r>
                  <a:rPr lang="en-US" sz="1600" dirty="0" smtClean="0"/>
                  <a:t>)</a:t>
                </a:r>
                <a:r>
                  <a:rPr lang="en-US" sz="1600" dirty="0" smtClean="0">
                    <a:solidFill>
                      <a:schemeClr val="accent1"/>
                    </a:solidFill>
                  </a:rPr>
                  <a:t> </a:t>
                </a:r>
                <a:endParaRPr lang="en-US" sz="1600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2142661" y="1143000"/>
              <a:ext cx="4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STA</a:t>
              </a:r>
              <a:endParaRPr lang="en-US" b="1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365380" y="1143000"/>
              <a:ext cx="3898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AP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69368" cy="276999"/>
          </a:xfrm>
        </p:spPr>
        <p:txBody>
          <a:bodyPr/>
          <a:lstStyle/>
          <a:p>
            <a:r>
              <a:rPr lang="en-US" dirty="0" smtClean="0"/>
              <a:t>October 30,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5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883887" y="533400"/>
            <a:ext cx="548579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Computational Cost Public-Key Crypto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68941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dirty="0" smtClean="0"/>
              <a:t>Implementation cost ECC on constrained platforms: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 </a:t>
            </a:r>
            <a:r>
              <a:rPr lang="en-GB" sz="1600" dirty="0" err="1" smtClean="0"/>
              <a:t>ATMega</a:t>
            </a:r>
            <a:r>
              <a:rPr lang="en-GB" sz="1600" dirty="0" smtClean="0"/>
              <a:t> 128, 7.3828 MHz platform [1]: </a:t>
            </a:r>
            <a:r>
              <a:rPr lang="en-GB" sz="1600" dirty="0" err="1" smtClean="0"/>
              <a:t>Koblitz</a:t>
            </a:r>
            <a:r>
              <a:rPr lang="en-GB" sz="1600" dirty="0" smtClean="0"/>
              <a:t> curve K-163: 0.32s; K-233 curve: 0.73s (in assembly)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Hardware-assisted implementation: much faster</a:t>
            </a:r>
          </a:p>
          <a:p>
            <a:r>
              <a:rPr lang="en-GB" sz="1600" dirty="0" smtClean="0"/>
              <a:t>Anecdotal evidence: required with constrained </a:t>
            </a:r>
            <a:r>
              <a:rPr lang="en-GB" sz="1600" dirty="0" err="1" smtClean="0"/>
              <a:t>smartgrid</a:t>
            </a:r>
            <a:r>
              <a:rPr lang="en-GB" sz="1600" dirty="0" smtClean="0"/>
              <a:t> applications (e.g., US, Germany, France, etc.) </a:t>
            </a:r>
          </a:p>
          <a:p>
            <a:pPr>
              <a:buFont typeface="Wingdings" pitchFamily="2" charset="2"/>
              <a:buChar char="§"/>
            </a:pPr>
            <a:endParaRPr lang="en-GB" sz="1600" dirty="0" smtClean="0"/>
          </a:p>
          <a:p>
            <a:r>
              <a:rPr lang="en-GB" sz="1400" dirty="0" smtClean="0"/>
              <a:t>Ref: [1] </a:t>
            </a:r>
            <a:r>
              <a:rPr lang="en-US" sz="1400" dirty="0" smtClean="0"/>
              <a:t>Diego F. </a:t>
            </a:r>
            <a:r>
              <a:rPr lang="en-US" sz="1400" dirty="0" err="1" smtClean="0"/>
              <a:t>Aranha</a:t>
            </a:r>
            <a:r>
              <a:rPr lang="en-US" sz="1400" dirty="0" smtClean="0"/>
              <a:t>, Julio </a:t>
            </a:r>
            <a:r>
              <a:rPr lang="en-US" sz="1400" dirty="0" err="1" smtClean="0"/>
              <a:t>López</a:t>
            </a:r>
            <a:r>
              <a:rPr lang="en-US" sz="1400" dirty="0" smtClean="0"/>
              <a:t>, Leonardo B. Oliveira and Ricardo </a:t>
            </a:r>
            <a:r>
              <a:rPr lang="en-US" sz="1400" dirty="0" err="1" smtClean="0"/>
              <a:t>Dahab</a:t>
            </a:r>
            <a:r>
              <a:rPr lang="en-US" sz="1400" dirty="0" smtClean="0"/>
              <a:t>. </a:t>
            </a:r>
            <a:r>
              <a:rPr lang="en-US" sz="1400" u="sng" dirty="0" smtClean="0">
                <a:hlinkClick r:id="rId2"/>
              </a:rPr>
              <a:t>Efficient implementation of elliptic curves on sensor nodes</a:t>
            </a:r>
            <a:r>
              <a:rPr lang="en-US" sz="1400" u="sng" dirty="0" smtClean="0"/>
              <a:t>. </a:t>
            </a:r>
            <a:r>
              <a:rPr lang="en-US" sz="1400" dirty="0" smtClean="0"/>
              <a:t>Conference on </a:t>
            </a:r>
            <a:r>
              <a:rPr lang="en-US" sz="1400" dirty="0" err="1" smtClean="0"/>
              <a:t>Hyperelliptic</a:t>
            </a:r>
            <a:r>
              <a:rPr lang="en-US" sz="1400" dirty="0" smtClean="0"/>
              <a:t> curves, discrete Logarithms, Encryption, etc., </a:t>
            </a:r>
            <a:r>
              <a:rPr lang="en-US" sz="1400" dirty="0" err="1" smtClean="0"/>
              <a:t>Frutillar</a:t>
            </a:r>
            <a:r>
              <a:rPr lang="en-US" sz="1400" dirty="0" smtClean="0"/>
              <a:t>, Chile, 2009</a:t>
            </a:r>
            <a:endParaRPr lang="en-GB" sz="1400" dirty="0" smtClean="0"/>
          </a:p>
          <a:p>
            <a:endParaRPr lang="en-GB" sz="1600" i="1" dirty="0" smtClean="0"/>
          </a:p>
          <a:p>
            <a:r>
              <a:rPr lang="en-GB" sz="1600" i="1" dirty="0" smtClean="0"/>
              <a:t>Options, as specified with 12/1172r0: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Prime curve: P-256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FIPS Pub 186-3, NIST SP 800-56a, ANSI X9.63-2001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Binary curve: K-283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FIPS Pub 18-3, NIST SP 800-56a, ANSI X9.63-2001</a:t>
            </a:r>
          </a:p>
          <a:p>
            <a:r>
              <a:rPr lang="en-GB" sz="1600" u="sng" dirty="0" smtClean="0"/>
              <a:t>Motivation:</a:t>
            </a:r>
            <a:endParaRPr lang="en-GB" sz="1600" dirty="0" smtClean="0"/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Prime curves:</a:t>
            </a:r>
          </a:p>
          <a:p>
            <a:pPr>
              <a:buFont typeface="Symbol" pitchFamily="18" charset="2"/>
              <a:buChar char="-"/>
            </a:pPr>
            <a:r>
              <a:rPr lang="en-GB" sz="1600" dirty="0" smtClean="0"/>
              <a:t> more vulnerable to crypto implementation attacks (side channel/fault attacks) and denial of service attack;</a:t>
            </a:r>
          </a:p>
          <a:p>
            <a:pPr>
              <a:buFont typeface="Symbol" pitchFamily="18" charset="2"/>
              <a:buChar char="-"/>
            </a:pPr>
            <a:r>
              <a:rPr lang="en-GB" sz="1600" dirty="0" smtClean="0"/>
              <a:t> most suitable when implemented on platform with efficient integer arithmetic;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Binary curves: </a:t>
            </a:r>
          </a:p>
          <a:p>
            <a:pPr>
              <a:buFont typeface="Symbol" pitchFamily="18" charset="2"/>
              <a:buChar char="-"/>
            </a:pPr>
            <a:r>
              <a:rPr lang="en-GB" sz="1600" dirty="0" smtClean="0"/>
              <a:t> less vulnerable to crypto implementation attacks (side channel/fault attacks) and denial of service attacks;</a:t>
            </a:r>
          </a:p>
          <a:p>
            <a:pPr>
              <a:buFont typeface="Symbol" pitchFamily="18" charset="2"/>
              <a:buChar char="-"/>
            </a:pPr>
            <a:r>
              <a:rPr lang="en-GB" sz="1600" dirty="0" smtClean="0"/>
              <a:t> most suitable for resource-constrained, sensor-style platforms (e.g., 802.11af, low energy mode)</a:t>
            </a:r>
            <a:r>
              <a:rPr lang="en-GB" sz="1600" u="sng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GB" sz="1600" u="sng" dirty="0" smtClean="0"/>
              <a:t> </a:t>
            </a:r>
            <a:r>
              <a:rPr lang="en-GB" sz="1600" dirty="0" smtClean="0"/>
              <a:t>Legacy constructs: RSA, ordinary DLP not specified, since not meeting FILS requirements</a:t>
            </a:r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pPr>
              <a:buFont typeface="Symbol" pitchFamily="18" charset="2"/>
              <a:buChar char="-"/>
            </a:pPr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69368" cy="276999"/>
          </a:xfrm>
        </p:spPr>
        <p:txBody>
          <a:bodyPr/>
          <a:lstStyle/>
          <a:p>
            <a:r>
              <a:rPr lang="en-US" dirty="0" smtClean="0"/>
              <a:t>October 30,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6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2441722" y="533400"/>
            <a:ext cx="43701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Key Info Field - Certificates (1)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7554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 smtClean="0"/>
              <a:t>Function of </a:t>
            </a:r>
            <a:r>
              <a:rPr lang="en-GB" sz="1600" i="1" dirty="0" err="1" smtClean="0">
                <a:solidFill>
                  <a:srgbClr val="002060"/>
                </a:solidFill>
              </a:rPr>
              <a:t>KeyInfo</a:t>
            </a:r>
            <a:r>
              <a:rPr lang="en-GB" sz="1600" i="1" dirty="0" smtClean="0"/>
              <a:t> field</a:t>
            </a:r>
            <a:endParaRPr lang="en-GB" sz="1600" i="1" dirty="0"/>
          </a:p>
          <a:p>
            <a:r>
              <a:rPr lang="en-GB" sz="1600" dirty="0" smtClean="0"/>
              <a:t>Distribution </a:t>
            </a:r>
            <a:r>
              <a:rPr lang="en-GB" sz="1600" dirty="0"/>
              <a:t>of authentic long-term public keys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A</a:t>
            </a:r>
            <a:r>
              <a:rPr lang="en-GB" sz="1600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B</a:t>
            </a:r>
            <a:endParaRPr lang="en-GB" sz="1600" baseline="-25000" dirty="0">
              <a:solidFill>
                <a:srgbClr val="0070C0"/>
              </a:solidFill>
            </a:endParaRPr>
          </a:p>
          <a:p>
            <a:endParaRPr lang="en-GB" sz="1600" i="1" dirty="0" smtClean="0"/>
          </a:p>
          <a:p>
            <a:r>
              <a:rPr lang="en-GB" sz="1600" i="1" dirty="0" smtClean="0"/>
              <a:t>Options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 smtClean="0"/>
              <a:t> </a:t>
            </a:r>
            <a:r>
              <a:rPr lang="en-GB" sz="1600" dirty="0" smtClean="0"/>
              <a:t>Device Certificates:</a:t>
            </a:r>
            <a:r>
              <a:rPr lang="en-GB" sz="1600" i="1" dirty="0" smtClean="0"/>
              <a:t> </a:t>
            </a:r>
            <a:r>
              <a:rPr lang="en-GB" sz="1600" i="1" dirty="0" err="1" smtClean="0">
                <a:solidFill>
                  <a:srgbClr val="002060"/>
                </a:solidFill>
              </a:rPr>
              <a:t>KeyInfo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 = 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</a:t>
            </a:r>
            <a:r>
              <a:rPr lang="en-GB" sz="1600" dirty="0" err="1" smtClean="0">
                <a:solidFill>
                  <a:schemeClr val="accent6"/>
                </a:solidFill>
              </a:rPr>
              <a:t>Cert</a:t>
            </a:r>
            <a:r>
              <a:rPr lang="en-GB" sz="1600" baseline="-25000" dirty="0" err="1" smtClean="0">
                <a:solidFill>
                  <a:schemeClr val="accent6"/>
                </a:solidFill>
              </a:rPr>
              <a:t>CA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002060"/>
                </a:solidFill>
              </a:rPr>
              <a:t>Id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rgbClr val="002060"/>
                </a:solidFill>
              </a:rPr>
              <a:t>Q</a:t>
            </a:r>
            <a:r>
              <a:rPr lang="en-GB" sz="1600" baseline="-25000" dirty="0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)”		</a:t>
            </a:r>
            <a:r>
              <a:rPr lang="en-GB" sz="1600" u="sng" dirty="0" smtClean="0">
                <a:solidFill>
                  <a:schemeClr val="accent1">
                    <a:lumMod val="50000"/>
                  </a:schemeClr>
                </a:solidFill>
              </a:rPr>
              <a:t>Example:</a:t>
            </a: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 X509v3-style, etc.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Logical </a:t>
            </a:r>
            <a:r>
              <a:rPr lang="en-GB" sz="1600" u="sng" dirty="0" smtClean="0"/>
              <a:t>separation</a:t>
            </a:r>
            <a:r>
              <a:rPr lang="en-GB" sz="1600" dirty="0" smtClean="0"/>
              <a:t> of identifier space and public keys (same </a:t>
            </a:r>
            <a:r>
              <a:rPr lang="en-GB" sz="1600" i="1" dirty="0" err="1" smtClean="0">
                <a:solidFill>
                  <a:srgbClr val="002060"/>
                </a:solidFill>
              </a:rPr>
              <a:t>Id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 can get new public key </a:t>
            </a:r>
            <a:r>
              <a:rPr lang="en-GB" sz="1600" i="1" dirty="0" smtClean="0">
                <a:solidFill>
                  <a:srgbClr val="002060"/>
                </a:solidFill>
              </a:rPr>
              <a:t>Q</a:t>
            </a:r>
            <a:r>
              <a:rPr lang="en-GB" sz="1600" baseline="-25000" dirty="0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)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Device configuration does </a:t>
            </a:r>
            <a:r>
              <a:rPr lang="en-GB" sz="1600" u="sng" dirty="0" smtClean="0"/>
              <a:t>not</a:t>
            </a:r>
            <a:r>
              <a:rPr lang="en-GB" sz="1600" dirty="0" smtClean="0"/>
              <a:t> bind elements of identifier space and public keys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Assignment of identifier could precede crypto operations (e.g., transceiver chip with Id, </a:t>
            </a:r>
          </a:p>
          <a:p>
            <a:pPr lvl="1"/>
            <a:r>
              <a:rPr lang="en-GB" sz="1600" dirty="0" smtClean="0"/>
              <a:t>   with higher-layer crypto and binding added later on when building system)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Independent verification of authenticity binding possible, trivial key extraction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Authorization based on management of device identities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Requires CA who binds elements of identifier space and public keys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Manual “Certificates”:</a:t>
            </a:r>
            <a:r>
              <a:rPr lang="en-GB" sz="1600" i="1" dirty="0" smtClean="0"/>
              <a:t> </a:t>
            </a:r>
            <a:r>
              <a:rPr lang="en-GB" sz="1600" i="1" dirty="0" err="1" smtClean="0">
                <a:solidFill>
                  <a:srgbClr val="002060"/>
                </a:solidFill>
              </a:rPr>
              <a:t>KeyInfo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 = “(</a:t>
            </a:r>
            <a:r>
              <a:rPr lang="en-GB" sz="1600" i="1" dirty="0" err="1" smtClean="0">
                <a:solidFill>
                  <a:srgbClr val="002060"/>
                </a:solidFill>
              </a:rPr>
              <a:t>Id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rgbClr val="002060"/>
                </a:solidFill>
              </a:rPr>
              <a:t>Q</a:t>
            </a:r>
            <a:r>
              <a:rPr lang="en-GB" sz="1600" baseline="-25000" dirty="0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)”		</a:t>
            </a:r>
            <a:r>
              <a:rPr lang="en-GB" sz="1600" u="sng" dirty="0" smtClean="0">
                <a:solidFill>
                  <a:schemeClr val="accent1">
                    <a:lumMod val="50000"/>
                  </a:schemeClr>
                </a:solidFill>
              </a:rPr>
              <a:t>Example:</a:t>
            </a: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 hashed public keys, etc.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Logical </a:t>
            </a:r>
            <a:r>
              <a:rPr lang="en-GB" sz="1600" u="sng" dirty="0" smtClean="0"/>
              <a:t>binding</a:t>
            </a:r>
            <a:r>
              <a:rPr lang="en-GB" sz="1600" dirty="0" smtClean="0"/>
              <a:t> of identifier space and public keys (new public key </a:t>
            </a:r>
            <a:r>
              <a:rPr lang="en-GB" sz="1600" i="1" dirty="0" smtClean="0">
                <a:solidFill>
                  <a:srgbClr val="002060"/>
                </a:solidFill>
              </a:rPr>
              <a:t>Q</a:t>
            </a:r>
            <a:r>
              <a:rPr lang="en-GB" sz="1600" baseline="-25000" dirty="0" smtClean="0">
                <a:solidFill>
                  <a:srgbClr val="002060"/>
                </a:solidFill>
              </a:rPr>
              <a:t>A </a:t>
            </a:r>
            <a:r>
              <a:rPr lang="en-GB" sz="1600" dirty="0" smtClean="0"/>
              <a:t>results in loss of </a:t>
            </a:r>
            <a:r>
              <a:rPr lang="en-GB" sz="1600" i="1" dirty="0" err="1" smtClean="0">
                <a:solidFill>
                  <a:srgbClr val="002060"/>
                </a:solidFill>
              </a:rPr>
              <a:t>Id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)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Device configuration binds elements of identifier space and public keys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Assignment of identifiers cannot precede crypto operations (e.g., transceiver chip can only obtain Id</a:t>
            </a:r>
          </a:p>
          <a:p>
            <a:pPr lvl="1"/>
            <a:r>
              <a:rPr lang="en-GB" sz="1600" dirty="0" smtClean="0"/>
              <a:t>   once higher-layer crypto added later on when building system)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Independent verification of binding possible, trivial key extraction 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Authorization based on management of public-key related identities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Does not require CA for authentic binding, but no evidence on “sanity checks” key generation</a:t>
            </a:r>
          </a:p>
          <a:p>
            <a:r>
              <a:rPr lang="en-GB" sz="1600" dirty="0" smtClean="0"/>
              <a:t>Both require authentic authorization operations (device provisioning, personalization, etc.)</a:t>
            </a:r>
          </a:p>
          <a:p>
            <a:pPr>
              <a:buFont typeface="Wingdings" pitchFamily="2" charset="2"/>
              <a:buChar char="§"/>
            </a:pPr>
            <a:endParaRPr lang="en-GB" sz="1600" dirty="0" smtClean="0"/>
          </a:p>
          <a:p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69368" cy="276999"/>
          </a:xfrm>
        </p:spPr>
        <p:txBody>
          <a:bodyPr/>
          <a:lstStyle/>
          <a:p>
            <a:r>
              <a:rPr lang="en-US" dirty="0" smtClean="0"/>
              <a:t>October 30,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7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2416079" y="533400"/>
            <a:ext cx="442140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Key Info Field – Certificates (2)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47705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 smtClean="0"/>
              <a:t>Function in context of  key authentication</a:t>
            </a:r>
            <a:endParaRPr lang="en-GB" sz="1600" i="1" dirty="0"/>
          </a:p>
          <a:p>
            <a:r>
              <a:rPr lang="en-GB" sz="1600" dirty="0" smtClean="0"/>
              <a:t>Verification that only party that may be capable of computing the key is indeed its perceived communicating  party</a:t>
            </a:r>
          </a:p>
          <a:p>
            <a:endParaRPr lang="en-GB" sz="1600" i="1" dirty="0" smtClean="0"/>
          </a:p>
          <a:p>
            <a:r>
              <a:rPr lang="en-GB" sz="1600" i="1" dirty="0" smtClean="0"/>
              <a:t>Options, as specified with 12/1172r0:</a:t>
            </a:r>
          </a:p>
          <a:p>
            <a:endParaRPr lang="en-GB" sz="1600" i="1" dirty="0" smtClean="0"/>
          </a:p>
          <a:p>
            <a:r>
              <a:rPr lang="en-GB" sz="1600" i="1" dirty="0" err="1" smtClean="0"/>
              <a:t>KeyInfo</a:t>
            </a:r>
            <a:r>
              <a:rPr lang="en-GB" sz="1600" i="1" dirty="0" smtClean="0"/>
              <a:t> verification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 smtClean="0"/>
              <a:t> </a:t>
            </a:r>
            <a:r>
              <a:rPr lang="en-GB" sz="1600" dirty="0" smtClean="0"/>
              <a:t>Device Certificates:</a:t>
            </a:r>
            <a:r>
              <a:rPr lang="en-GB" sz="1600" i="1" dirty="0" smtClean="0"/>
              <a:t> </a:t>
            </a:r>
            <a:r>
              <a:rPr lang="en-GB" sz="1600" i="1" dirty="0" err="1" smtClean="0">
                <a:solidFill>
                  <a:srgbClr val="002060"/>
                </a:solidFill>
              </a:rPr>
              <a:t>KeyInfo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 = 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</a:t>
            </a:r>
            <a:r>
              <a:rPr lang="en-GB" sz="1600" dirty="0" err="1" smtClean="0">
                <a:solidFill>
                  <a:schemeClr val="accent6"/>
                </a:solidFill>
              </a:rPr>
              <a:t>Cert</a:t>
            </a:r>
            <a:r>
              <a:rPr lang="en-GB" sz="1600" baseline="-25000" dirty="0" err="1" smtClean="0">
                <a:solidFill>
                  <a:schemeClr val="accent6"/>
                </a:solidFill>
              </a:rPr>
              <a:t>CA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002060"/>
                </a:solidFill>
              </a:rPr>
              <a:t>Id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rgbClr val="002060"/>
                </a:solidFill>
              </a:rPr>
              <a:t>Q</a:t>
            </a:r>
            <a:r>
              <a:rPr lang="en-GB" sz="1600" baseline="-25000" dirty="0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)”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X509v3-style ECDSA certificate, with SHA-256 hash function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Cryptographic scheme standardized with FIPS Pub 180-2, FIPS Pub 186-3, ANSI X9.63-2001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Certificate scheme standardized with RFC 3280, RFC 5480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Manual “Certificates”:</a:t>
            </a:r>
            <a:r>
              <a:rPr lang="en-GB" sz="1600" i="1" dirty="0" smtClean="0"/>
              <a:t> </a:t>
            </a:r>
            <a:r>
              <a:rPr lang="en-GB" sz="1600" i="1" dirty="0" err="1" smtClean="0">
                <a:solidFill>
                  <a:srgbClr val="002060"/>
                </a:solidFill>
              </a:rPr>
              <a:t>KeyInfo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 = 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002060"/>
                </a:solidFill>
              </a:rPr>
              <a:t>Id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rgbClr val="002060"/>
                </a:solidFill>
              </a:rPr>
              <a:t>Q</a:t>
            </a:r>
            <a:r>
              <a:rPr lang="en-GB" sz="1600" baseline="-25000" dirty="0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)”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Same as device certificate, but now without signature field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Scheme standardized with IETF: approved draft farrell-decade-ni-10 (“Naming things with hashes”)</a:t>
            </a: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 </a:t>
            </a:r>
            <a:r>
              <a:rPr lang="en-GB" sz="1600" i="1" dirty="0" err="1" smtClean="0">
                <a:solidFill>
                  <a:srgbClr val="002060"/>
                </a:solidFill>
              </a:rPr>
              <a:t>KeyInfo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 can be locally stored as hashed version (e.g., using SHA-256 hash function)</a:t>
            </a:r>
          </a:p>
          <a:p>
            <a:endParaRPr lang="en-GB" sz="1600" dirty="0" smtClean="0"/>
          </a:p>
          <a:p>
            <a:endParaRPr lang="en-GB" sz="1600" dirty="0" smtClean="0"/>
          </a:p>
          <a:p>
            <a:r>
              <a:rPr lang="en-GB" sz="1600" b="1" dirty="0" smtClean="0"/>
              <a:t>Question: </a:t>
            </a:r>
            <a:r>
              <a:rPr lang="en-GB" sz="1600" dirty="0" smtClean="0"/>
              <a:t>Does specifying ordinary certificates and manual </a:t>
            </a:r>
            <a:r>
              <a:rPr lang="en-GB" sz="1600" dirty="0" err="1" smtClean="0"/>
              <a:t>certs</a:t>
            </a:r>
            <a:r>
              <a:rPr lang="en-GB" sz="1600" dirty="0" smtClean="0"/>
              <a:t> (“hashed keys”) suffice?</a:t>
            </a:r>
          </a:p>
          <a:p>
            <a:r>
              <a:rPr lang="en-GB" sz="1600" dirty="0" smtClean="0"/>
              <a:t>(I did not hear any further feedback from Palm Springs participants after September 2012 meeting)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69368" cy="276999"/>
          </a:xfrm>
        </p:spPr>
        <p:txBody>
          <a:bodyPr/>
          <a:lstStyle/>
          <a:p>
            <a:r>
              <a:rPr lang="en-US" dirty="0" smtClean="0"/>
              <a:t>October 30,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8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2948962" y="533400"/>
            <a:ext cx="338265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“Piggy-Backed Info” (1)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0" y="1066800"/>
            <a:ext cx="9144000" cy="511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u="sng" dirty="0" smtClean="0"/>
              <a:t>Basic Protocol:</a:t>
            </a:r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>
              <a:solidFill>
                <a:srgbClr val="FF0000"/>
              </a:solidFill>
            </a:endParaRPr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r>
              <a:rPr lang="en-US" sz="1600" dirty="0" smtClean="0"/>
              <a:t>Security properties: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Key establishment, mutual entity authentication, implicit key authentication, mutual key confirmation, etc. </a:t>
            </a:r>
          </a:p>
          <a:p>
            <a:pPr marL="342900" indent="-342900"/>
            <a:endParaRPr lang="en-GB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baseline="-25000" dirty="0" smtClean="0"/>
          </a:p>
        </p:txBody>
      </p:sp>
      <p:grpSp>
        <p:nvGrpSpPr>
          <p:cNvPr id="2" name="Group 136"/>
          <p:cNvGrpSpPr/>
          <p:nvPr/>
        </p:nvGrpSpPr>
        <p:grpSpPr>
          <a:xfrm>
            <a:off x="1143000" y="1219200"/>
            <a:ext cx="6736255" cy="3048000"/>
            <a:chOff x="152400" y="1143000"/>
            <a:chExt cx="6736255" cy="3048000"/>
          </a:xfrm>
        </p:grpSpPr>
        <p:grpSp>
          <p:nvGrpSpPr>
            <p:cNvPr id="3" name="Group 131"/>
            <p:cNvGrpSpPr/>
            <p:nvPr/>
          </p:nvGrpSpPr>
          <p:grpSpPr>
            <a:xfrm>
              <a:off x="152400" y="1371600"/>
              <a:ext cx="6736255" cy="2819400"/>
              <a:chOff x="152400" y="1600200"/>
              <a:chExt cx="6736255" cy="2819400"/>
            </a:xfrm>
          </p:grpSpPr>
          <p:sp>
            <p:nvSpPr>
              <p:cNvPr id="79893" name="Text Box 21"/>
              <p:cNvSpPr txBox="1">
                <a:spLocks noChangeArrowheads="1"/>
              </p:cNvSpPr>
              <p:nvPr/>
            </p:nvSpPr>
            <p:spPr bwMode="auto">
              <a:xfrm>
                <a:off x="669925" y="3338513"/>
                <a:ext cx="18415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sz="1600"/>
              </a:p>
            </p:txBody>
          </p:sp>
          <p:grpSp>
            <p:nvGrpSpPr>
              <p:cNvPr id="4" name="Group 91"/>
              <p:cNvGrpSpPr>
                <a:grpSpLocks noChangeAspect="1"/>
              </p:cNvGrpSpPr>
              <p:nvPr/>
            </p:nvGrpSpPr>
            <p:grpSpPr>
              <a:xfrm>
                <a:off x="152400" y="1600200"/>
                <a:ext cx="6736255" cy="2819400"/>
                <a:chOff x="4890541" y="1326629"/>
                <a:chExt cx="4540144" cy="1900237"/>
              </a:xfrm>
            </p:grpSpPr>
            <p:grpSp>
              <p:nvGrpSpPr>
                <p:cNvPr id="5" name="Group 39"/>
                <p:cNvGrpSpPr/>
                <p:nvPr/>
              </p:nvGrpSpPr>
              <p:grpSpPr>
                <a:xfrm>
                  <a:off x="6172200" y="1326629"/>
                  <a:ext cx="3258485" cy="1900237"/>
                  <a:chOff x="762000" y="995363"/>
                  <a:chExt cx="3258485" cy="1900237"/>
                </a:xfrm>
              </p:grpSpPr>
              <p:grpSp>
                <p:nvGrpSpPr>
                  <p:cNvPr id="6" name="Group 31"/>
                  <p:cNvGrpSpPr/>
                  <p:nvPr/>
                </p:nvGrpSpPr>
                <p:grpSpPr>
                  <a:xfrm>
                    <a:off x="762000" y="995363"/>
                    <a:ext cx="3258485" cy="1900237"/>
                    <a:chOff x="762000" y="995363"/>
                    <a:chExt cx="3258485" cy="1900237"/>
                  </a:xfrm>
                </p:grpSpPr>
                <p:sp>
                  <p:nvSpPr>
                    <p:cNvPr id="44" name="Text 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98588" y="995363"/>
                      <a:ext cx="290512" cy="8223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en-GB" sz="2400"/>
                    </a:p>
                    <a:p>
                      <a:pPr>
                        <a:buFontTx/>
                        <a:buChar char="•"/>
                      </a:pPr>
                      <a:endParaRPr lang="en-GB" sz="2400"/>
                    </a:p>
                  </p:txBody>
                </p:sp>
                <p:grpSp>
                  <p:nvGrpSpPr>
                    <p:cNvPr id="7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2000" y="1066801"/>
                      <a:ext cx="457200" cy="304800"/>
                      <a:chOff x="816" y="912"/>
                      <a:chExt cx="288" cy="192"/>
                    </a:xfrm>
                  </p:grpSpPr>
                  <p:sp>
                    <p:nvSpPr>
                      <p:cNvPr id="59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16" y="912"/>
                        <a:ext cx="288" cy="19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60" name="Text Box 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82" y="932"/>
                        <a:ext cx="131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eaLnBrk="1" hangingPunct="1"/>
                        <a:r>
                          <a:rPr lang="en-US" sz="1600" i="1" dirty="0" smtClean="0"/>
                          <a:t>A</a:t>
                        </a:r>
                        <a:endParaRPr lang="en-US" sz="1600" i="1" dirty="0"/>
                      </a:p>
                    </p:txBody>
                  </p:sp>
                </p:grpSp>
                <p:sp>
                  <p:nvSpPr>
                    <p:cNvPr id="46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0600" y="1371600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7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3284" y="1046721"/>
                      <a:ext cx="457201" cy="304801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8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4394" y="1354867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9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1663014"/>
                      <a:ext cx="2803793" cy="1338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2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0" name="Line 1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990601" y="2009774"/>
                      <a:ext cx="2803793" cy="1274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1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2330665"/>
                      <a:ext cx="2803793" cy="772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none" w="med" len="med"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2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9717" y="1457583"/>
                      <a:ext cx="2824676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Random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i="1" dirty="0" err="1" smtClean="0">
                          <a:solidFill>
                            <a:srgbClr val="0070C0"/>
                          </a:solidFill>
                        </a:rPr>
                        <a:t>Cert</a:t>
                      </a:r>
                      <a:r>
                        <a:rPr lang="en-US" sz="1600" baseline="-25000" dirty="0" err="1" smtClean="0">
                          <a:solidFill>
                            <a:srgbClr val="0070C0"/>
                          </a:solidFill>
                        </a:rPr>
                        <a:t>CA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i="1" dirty="0" err="1" smtClean="0"/>
                        <a:t>,</a:t>
                      </a:r>
                      <a:r>
                        <a:rPr lang="en-US" sz="1600" i="1" dirty="0" err="1" smtClean="0">
                          <a:solidFill>
                            <a:srgbClr val="0070C0"/>
                          </a:solidFill>
                        </a:rPr>
                        <a:t>Q</a:t>
                      </a:r>
                      <a:r>
                        <a:rPr lang="en-US" sz="1600" baseline="-25000" dirty="0" err="1" smtClean="0">
                          <a:solidFill>
                            <a:srgbClr val="0070C0"/>
                          </a:solidFill>
                        </a:rPr>
                        <a:t>A</a:t>
                      </a:r>
                      <a:r>
                        <a:rPr lang="en-US" sz="1600" dirty="0" smtClean="0"/>
                        <a:t>)</a:t>
                      </a:r>
                    </a:p>
                  </p:txBody>
                </p:sp>
                <p:sp>
                  <p:nvSpPr>
                    <p:cNvPr id="5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1713" y="2665413"/>
                      <a:ext cx="2797816" cy="421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triangl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5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21074" y="2093913"/>
                      <a:ext cx="2773319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>
                          <a:solidFill>
                            <a:schemeClr val="accent2"/>
                          </a:solidFill>
                        </a:rPr>
                        <a:t>MAC</a:t>
                      </a:r>
                      <a:r>
                        <a:rPr lang="en-US" sz="1600" i="1" baseline="-25000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dirty="0" smtClean="0"/>
                        <a:t> || 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B</a:t>
                      </a:r>
                      <a:r>
                        <a:rPr lang="en-US" sz="1600" i="1" dirty="0" smtClean="0"/>
                        <a:t> </a:t>
                      </a:r>
                      <a:r>
                        <a:rPr lang="en-US" sz="1600" dirty="0" smtClean="0"/>
                        <a:t>||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baseline="-25000" dirty="0" smtClean="0"/>
                        <a:t> </a:t>
                      </a:r>
                      <a:r>
                        <a:rPr lang="en-US" sz="1600" dirty="0" smtClean="0"/>
                        <a:t>||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Y </a:t>
                      </a:r>
                      <a:r>
                        <a:rPr lang="en-US" sz="1600" dirty="0" smtClean="0"/>
                        <a:t>)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endParaRPr lang="en-US" sz="1600" dirty="0">
                        <a:solidFill>
                          <a:schemeClr val="accent1"/>
                        </a:solidFill>
                      </a:endParaRPr>
                    </a:p>
                  </p:txBody>
                </p:sp>
                <p:sp>
                  <p:nvSpPr>
                    <p:cNvPr id="5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3000" y="2438400"/>
                      <a:ext cx="124506" cy="1866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endParaRPr lang="en-US" dirty="0"/>
                    </a:p>
                  </p:txBody>
                </p:sp>
              </p:grpSp>
              <p:sp>
                <p:nvSpPr>
                  <p:cNvPr id="42" name="Left Brace 41"/>
                  <p:cNvSpPr/>
                  <p:nvPr/>
                </p:nvSpPr>
                <p:spPr bwMode="auto">
                  <a:xfrm>
                    <a:off x="762000" y="16002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" name="Left Brace 42"/>
                  <p:cNvSpPr/>
                  <p:nvPr/>
                </p:nvSpPr>
                <p:spPr bwMode="auto">
                  <a:xfrm>
                    <a:off x="762000" y="22860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4890541" y="2057400"/>
                  <a:ext cx="135485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Establishment</a:t>
                  </a:r>
                  <a:endParaRPr lang="en-CA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4905531" y="2743200"/>
                  <a:ext cx="131157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Confirmation</a:t>
                  </a:r>
                  <a:endParaRPr lang="en-CA" dirty="0"/>
                </a:p>
              </p:txBody>
            </p:sp>
          </p:grpSp>
          <p:sp>
            <p:nvSpPr>
              <p:cNvPr id="124" name="Text Box 7"/>
              <p:cNvSpPr txBox="1">
                <a:spLocks noChangeArrowheads="1"/>
              </p:cNvSpPr>
              <p:nvPr/>
            </p:nvSpPr>
            <p:spPr bwMode="auto">
              <a:xfrm>
                <a:off x="6400800" y="1752600"/>
                <a:ext cx="3097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600" i="1" dirty="0" smtClean="0"/>
                  <a:t>B</a:t>
                </a:r>
                <a:endParaRPr lang="en-US" sz="1600" i="1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438400" y="2743200"/>
                <a:ext cx="4114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dirty="0" smtClean="0"/>
                  <a:t>Random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 Y</a:t>
                </a:r>
                <a:r>
                  <a:rPr lang="en-US" sz="1600" dirty="0" smtClean="0"/>
                  <a:t>, </a:t>
                </a:r>
                <a:r>
                  <a:rPr lang="en-US" sz="1600" i="1" dirty="0" err="1" smtClean="0">
                    <a:solidFill>
                      <a:srgbClr val="0070C0"/>
                    </a:solidFill>
                  </a:rPr>
                  <a:t>Cert</a:t>
                </a:r>
                <a:r>
                  <a:rPr lang="en-US" sz="1600" baseline="-25000" dirty="0" err="1" smtClean="0">
                    <a:solidFill>
                      <a:srgbClr val="0070C0"/>
                    </a:solidFill>
                  </a:rPr>
                  <a:t>CA</a:t>
                </a:r>
                <a:r>
                  <a:rPr lang="en-US" sz="1600" dirty="0" smtClean="0"/>
                  <a:t>(</a:t>
                </a:r>
                <a:r>
                  <a:rPr lang="en-US" sz="1600" i="1" dirty="0" err="1" smtClean="0"/>
                  <a:t>Id</a:t>
                </a:r>
                <a:r>
                  <a:rPr lang="en-US" sz="1600" baseline="-25000" dirty="0" err="1" smtClean="0"/>
                  <a:t>A</a:t>
                </a:r>
                <a:r>
                  <a:rPr lang="en-US" sz="1600" dirty="0" smtClean="0"/>
                  <a:t>, </a:t>
                </a:r>
                <a:r>
                  <a:rPr lang="en-US" sz="1600" i="1" dirty="0" smtClean="0">
                    <a:solidFill>
                      <a:srgbClr val="0070C0"/>
                    </a:solidFill>
                  </a:rPr>
                  <a:t>Q</a:t>
                </a:r>
                <a:r>
                  <a:rPr lang="en-US" sz="1600" baseline="-25000" dirty="0" smtClean="0">
                    <a:solidFill>
                      <a:srgbClr val="0070C0"/>
                    </a:solidFill>
                  </a:rPr>
                  <a:t>B</a:t>
                </a:r>
                <a:r>
                  <a:rPr lang="en-US" sz="1600" dirty="0" smtClean="0"/>
                  <a:t>)</a:t>
                </a:r>
              </a:p>
            </p:txBody>
          </p:sp>
          <p:sp>
            <p:nvSpPr>
              <p:cNvPr id="128" name="Text Box 19"/>
              <p:cNvSpPr txBox="1">
                <a:spLocks noChangeArrowheads="1"/>
              </p:cNvSpPr>
              <p:nvPr/>
            </p:nvSpPr>
            <p:spPr bwMode="auto">
              <a:xfrm>
                <a:off x="2438400" y="3733800"/>
                <a:ext cx="41148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i="1" dirty="0" smtClean="0">
                    <a:solidFill>
                      <a:schemeClr val="accent2"/>
                    </a:solidFill>
                  </a:rPr>
                  <a:t>MAC</a:t>
                </a:r>
                <a:r>
                  <a:rPr lang="en-US" sz="1600" i="1" baseline="-25000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US" sz="1600" baseline="-25000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sz="1600" dirty="0" smtClean="0"/>
                  <a:t>(</a:t>
                </a:r>
                <a:r>
                  <a:rPr lang="en-US" sz="1600" i="1" dirty="0" err="1" smtClean="0"/>
                  <a:t>Id</a:t>
                </a:r>
                <a:r>
                  <a:rPr lang="en-US" sz="1600" baseline="-25000" dirty="0" err="1" smtClean="0"/>
                  <a:t>B</a:t>
                </a:r>
                <a:r>
                  <a:rPr lang="en-US" sz="1600" dirty="0" smtClean="0"/>
                  <a:t> </a:t>
                </a:r>
                <a:r>
                  <a:rPr lang="en-US" sz="1600" dirty="0" smtClean="0"/>
                  <a:t>|| </a:t>
                </a:r>
                <a:r>
                  <a:rPr lang="en-US" sz="1600" i="1" dirty="0" err="1" smtClean="0"/>
                  <a:t>Id</a:t>
                </a:r>
                <a:r>
                  <a:rPr lang="en-US" sz="1600" baseline="-25000" dirty="0" err="1" smtClean="0"/>
                  <a:t>A</a:t>
                </a:r>
                <a:r>
                  <a:rPr lang="en-US" sz="1600" i="1" dirty="0" smtClean="0"/>
                  <a:t> </a:t>
                </a:r>
                <a:r>
                  <a:rPr lang="en-US" sz="1600" dirty="0" smtClean="0"/>
                  <a:t>||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Y</a:t>
                </a:r>
                <a:r>
                  <a:rPr lang="en-US" sz="1600" baseline="-25000" dirty="0" smtClean="0"/>
                  <a:t> </a:t>
                </a:r>
                <a:r>
                  <a:rPr lang="en-US" sz="1600" dirty="0" smtClean="0"/>
                  <a:t>||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X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 </a:t>
                </a:r>
                <a:r>
                  <a:rPr lang="en-US" sz="1600" dirty="0" smtClean="0"/>
                  <a:t>)</a:t>
                </a:r>
                <a:r>
                  <a:rPr lang="en-US" sz="1600" dirty="0" smtClean="0">
                    <a:solidFill>
                      <a:schemeClr val="accent1"/>
                    </a:solidFill>
                  </a:rPr>
                  <a:t> </a:t>
                </a:r>
                <a:endParaRPr lang="en-US" sz="1600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2142661" y="1143000"/>
              <a:ext cx="4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STA</a:t>
              </a:r>
              <a:endParaRPr lang="en-US" b="1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365380" y="1143000"/>
              <a:ext cx="3898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AP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69368" cy="276999"/>
          </a:xfrm>
        </p:spPr>
        <p:txBody>
          <a:bodyPr/>
          <a:lstStyle/>
          <a:p>
            <a:r>
              <a:rPr lang="en-US" dirty="0" smtClean="0"/>
              <a:t>October 30,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9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2957773" y="533400"/>
            <a:ext cx="336502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“Piggy-Backed Info” (2)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0" y="1066800"/>
            <a:ext cx="9144000" cy="511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u="sng" dirty="0" smtClean="0"/>
              <a:t>Extended Protocol #1:</a:t>
            </a:r>
          </a:p>
          <a:p>
            <a:pPr marL="342900" indent="-342900"/>
            <a:r>
              <a:rPr lang="en-CA" sz="2000" dirty="0" smtClean="0"/>
              <a:t>(with “piggy-backing”)</a:t>
            </a:r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>
              <a:solidFill>
                <a:srgbClr val="FF0000"/>
              </a:solidFill>
            </a:endParaRPr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r>
              <a:rPr lang="en-US" sz="1600" dirty="0" smtClean="0"/>
              <a:t>Security properties: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Key establishment, mutual entity authentication, implicit key authentication, mutual key confirmation, etc.</a:t>
            </a:r>
          </a:p>
          <a:p>
            <a:pPr marL="342900" indent="-342900"/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Additional functionality: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Authentication of exchanged </a:t>
            </a:r>
            <a:r>
              <a:rPr lang="en-CA" sz="1600" dirty="0" smtClean="0">
                <a:sym typeface="Symbol"/>
              </a:rPr>
              <a:t>“piggy-backed info” </a:t>
            </a:r>
            <a:r>
              <a:rPr lang="en-CA" sz="1600" i="1" dirty="0" err="1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Text</a:t>
            </a:r>
            <a:r>
              <a:rPr lang="en-CA" sz="1600" baseline="-25000" dirty="0" err="1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A</a:t>
            </a:r>
            <a:r>
              <a:rPr lang="en-CA" sz="1600" i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and </a:t>
            </a:r>
            <a:r>
              <a:rPr lang="en-CA" sz="1600" i="1" dirty="0" err="1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Text</a:t>
            </a:r>
            <a:r>
              <a:rPr lang="en-CA" sz="1600" baseline="-25000" dirty="0" err="1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B</a:t>
            </a:r>
            <a:r>
              <a:rPr lang="en-CA" sz="1600" i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(if any), via authentication tags key confirmation messages</a:t>
            </a:r>
            <a:endParaRPr lang="en-CA" sz="1600" dirty="0" smtClean="0">
              <a:solidFill>
                <a:srgbClr val="FF0000"/>
              </a:solidFill>
              <a:sym typeface="Symbol"/>
            </a:endParaRPr>
          </a:p>
          <a:p>
            <a:pPr marL="342900" indent="-342900"/>
            <a:endParaRPr lang="en-CA" sz="1600" baseline="-25000" dirty="0" smtClean="0"/>
          </a:p>
        </p:txBody>
      </p:sp>
      <p:grpSp>
        <p:nvGrpSpPr>
          <p:cNvPr id="2" name="Group 136"/>
          <p:cNvGrpSpPr/>
          <p:nvPr/>
        </p:nvGrpSpPr>
        <p:grpSpPr>
          <a:xfrm>
            <a:off x="1143000" y="1219200"/>
            <a:ext cx="6736255" cy="3048000"/>
            <a:chOff x="152400" y="1143000"/>
            <a:chExt cx="6736255" cy="3048000"/>
          </a:xfrm>
        </p:grpSpPr>
        <p:grpSp>
          <p:nvGrpSpPr>
            <p:cNvPr id="3" name="Group 131"/>
            <p:cNvGrpSpPr/>
            <p:nvPr/>
          </p:nvGrpSpPr>
          <p:grpSpPr>
            <a:xfrm>
              <a:off x="152400" y="1371600"/>
              <a:ext cx="6736255" cy="2819400"/>
              <a:chOff x="152400" y="1600200"/>
              <a:chExt cx="6736255" cy="2819400"/>
            </a:xfrm>
          </p:grpSpPr>
          <p:sp>
            <p:nvSpPr>
              <p:cNvPr id="79893" name="Text Box 21"/>
              <p:cNvSpPr txBox="1">
                <a:spLocks noChangeArrowheads="1"/>
              </p:cNvSpPr>
              <p:nvPr/>
            </p:nvSpPr>
            <p:spPr bwMode="auto">
              <a:xfrm>
                <a:off x="669925" y="3338513"/>
                <a:ext cx="18415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sz="1600"/>
              </a:p>
            </p:txBody>
          </p:sp>
          <p:grpSp>
            <p:nvGrpSpPr>
              <p:cNvPr id="4" name="Group 91"/>
              <p:cNvGrpSpPr>
                <a:grpSpLocks noChangeAspect="1"/>
              </p:cNvGrpSpPr>
              <p:nvPr/>
            </p:nvGrpSpPr>
            <p:grpSpPr>
              <a:xfrm>
                <a:off x="152400" y="1600200"/>
                <a:ext cx="6736255" cy="2819400"/>
                <a:chOff x="4890541" y="1326629"/>
                <a:chExt cx="4540144" cy="1900237"/>
              </a:xfrm>
            </p:grpSpPr>
            <p:grpSp>
              <p:nvGrpSpPr>
                <p:cNvPr id="5" name="Group 39"/>
                <p:cNvGrpSpPr/>
                <p:nvPr/>
              </p:nvGrpSpPr>
              <p:grpSpPr>
                <a:xfrm>
                  <a:off x="6172200" y="1326629"/>
                  <a:ext cx="3258485" cy="1900237"/>
                  <a:chOff x="762000" y="995363"/>
                  <a:chExt cx="3258485" cy="1900237"/>
                </a:xfrm>
              </p:grpSpPr>
              <p:grpSp>
                <p:nvGrpSpPr>
                  <p:cNvPr id="6" name="Group 31"/>
                  <p:cNvGrpSpPr/>
                  <p:nvPr/>
                </p:nvGrpSpPr>
                <p:grpSpPr>
                  <a:xfrm>
                    <a:off x="762000" y="995363"/>
                    <a:ext cx="3258485" cy="1900237"/>
                    <a:chOff x="762000" y="995363"/>
                    <a:chExt cx="3258485" cy="1900237"/>
                  </a:xfrm>
                </p:grpSpPr>
                <p:sp>
                  <p:nvSpPr>
                    <p:cNvPr id="44" name="Text 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98588" y="995363"/>
                      <a:ext cx="290512" cy="8223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en-GB" sz="2400"/>
                    </a:p>
                    <a:p>
                      <a:pPr>
                        <a:buFontTx/>
                        <a:buChar char="•"/>
                      </a:pPr>
                      <a:endParaRPr lang="en-GB" sz="2400"/>
                    </a:p>
                  </p:txBody>
                </p:sp>
                <p:grpSp>
                  <p:nvGrpSpPr>
                    <p:cNvPr id="7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2000" y="1066801"/>
                      <a:ext cx="457200" cy="304800"/>
                      <a:chOff x="816" y="912"/>
                      <a:chExt cx="288" cy="192"/>
                    </a:xfrm>
                  </p:grpSpPr>
                  <p:sp>
                    <p:nvSpPr>
                      <p:cNvPr id="59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16" y="912"/>
                        <a:ext cx="288" cy="19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60" name="Text Box 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82" y="932"/>
                        <a:ext cx="131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eaLnBrk="1" hangingPunct="1"/>
                        <a:r>
                          <a:rPr lang="en-US" sz="1600" i="1" dirty="0" smtClean="0"/>
                          <a:t>A</a:t>
                        </a:r>
                        <a:endParaRPr lang="en-US" sz="1600" i="1" dirty="0"/>
                      </a:p>
                    </p:txBody>
                  </p:sp>
                </p:grpSp>
                <p:sp>
                  <p:nvSpPr>
                    <p:cNvPr id="46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0600" y="1371600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7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3284" y="1046721"/>
                      <a:ext cx="457201" cy="304801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8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4394" y="1354867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9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1663014"/>
                      <a:ext cx="2803793" cy="1338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2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0" name="Line 1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990601" y="2009774"/>
                      <a:ext cx="2803793" cy="1274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1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2330665"/>
                      <a:ext cx="2803793" cy="772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none" w="med" len="med"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2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9717" y="1457583"/>
                      <a:ext cx="2824676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Random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i="1" dirty="0" err="1" smtClean="0">
                          <a:solidFill>
                            <a:srgbClr val="0070C0"/>
                          </a:solidFill>
                        </a:rPr>
                        <a:t>Cert</a:t>
                      </a:r>
                      <a:r>
                        <a:rPr lang="en-US" sz="1600" baseline="-25000" dirty="0" err="1" smtClean="0">
                          <a:solidFill>
                            <a:srgbClr val="0070C0"/>
                          </a:solidFill>
                        </a:rPr>
                        <a:t>CA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i="1" dirty="0" err="1" smtClean="0"/>
                        <a:t>,</a:t>
                      </a:r>
                      <a:r>
                        <a:rPr lang="en-US" sz="1600" i="1" dirty="0" err="1" smtClean="0">
                          <a:solidFill>
                            <a:srgbClr val="0070C0"/>
                          </a:solidFill>
                        </a:rPr>
                        <a:t>Q</a:t>
                      </a:r>
                      <a:r>
                        <a:rPr lang="en-US" sz="1600" baseline="-25000" dirty="0" err="1" smtClean="0">
                          <a:solidFill>
                            <a:srgbClr val="0070C0"/>
                          </a:solidFill>
                        </a:rPr>
                        <a:t>A</a:t>
                      </a:r>
                      <a:r>
                        <a:rPr lang="en-US" sz="1600" dirty="0" smtClean="0"/>
                        <a:t>)</a:t>
                      </a:r>
                    </a:p>
                  </p:txBody>
                </p:sp>
                <p:sp>
                  <p:nvSpPr>
                    <p:cNvPr id="5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1713" y="2665413"/>
                      <a:ext cx="2797816" cy="421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triangl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5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21074" y="2093913"/>
                      <a:ext cx="2773319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>
                          <a:solidFill>
                            <a:schemeClr val="accent2"/>
                          </a:solidFill>
                        </a:rPr>
                        <a:t>MAC</a:t>
                      </a:r>
                      <a:r>
                        <a:rPr lang="en-US" sz="1600" i="1" baseline="-25000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dirty="0" smtClean="0"/>
                        <a:t> || 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B</a:t>
                      </a:r>
                      <a:r>
                        <a:rPr lang="en-US" sz="1600" i="1" dirty="0" smtClean="0"/>
                        <a:t> </a:t>
                      </a:r>
                      <a:r>
                        <a:rPr lang="en-US" sz="1600" dirty="0" smtClean="0"/>
                        <a:t>||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baseline="-25000" dirty="0" smtClean="0"/>
                        <a:t> </a:t>
                      </a:r>
                      <a:r>
                        <a:rPr lang="en-US" sz="1600" dirty="0" smtClean="0"/>
                        <a:t>||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Y </a:t>
                      </a:r>
                      <a:r>
                        <a:rPr lang="en-US" sz="1600" i="1" dirty="0" smtClean="0"/>
                        <a:t>|| </a:t>
                      </a:r>
                      <a:r>
                        <a:rPr lang="en-US" sz="1600" dirty="0" smtClean="0"/>
                        <a:t>[</a:t>
                      </a:r>
                      <a:r>
                        <a:rPr lang="en-US" sz="1600" i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Text</a:t>
                      </a:r>
                      <a:r>
                        <a:rPr lang="en-US" sz="1600" baseline="-250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en-US" sz="1600" dirty="0" smtClean="0"/>
                        <a:t>]),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600" i="1" dirty="0" err="1" smtClean="0">
                          <a:solidFill>
                            <a:schemeClr val="accent1"/>
                          </a:solidFill>
                        </a:rPr>
                        <a:t>Text</a:t>
                      </a:r>
                      <a:r>
                        <a:rPr lang="en-US" sz="1600" baseline="-25000" dirty="0" err="1" smtClean="0">
                          <a:solidFill>
                            <a:schemeClr val="accent1"/>
                          </a:solidFill>
                        </a:rPr>
                        <a:t>A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endParaRPr lang="en-US" sz="1600" dirty="0">
                        <a:solidFill>
                          <a:schemeClr val="accent1"/>
                        </a:solidFill>
                      </a:endParaRPr>
                    </a:p>
                  </p:txBody>
                </p:sp>
                <p:sp>
                  <p:nvSpPr>
                    <p:cNvPr id="5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3000" y="2438400"/>
                      <a:ext cx="124506" cy="1866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endParaRPr lang="en-US" dirty="0"/>
                    </a:p>
                  </p:txBody>
                </p:sp>
              </p:grpSp>
              <p:sp>
                <p:nvSpPr>
                  <p:cNvPr id="42" name="Left Brace 41"/>
                  <p:cNvSpPr/>
                  <p:nvPr/>
                </p:nvSpPr>
                <p:spPr bwMode="auto">
                  <a:xfrm>
                    <a:off x="762000" y="16002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" name="Left Brace 42"/>
                  <p:cNvSpPr/>
                  <p:nvPr/>
                </p:nvSpPr>
                <p:spPr bwMode="auto">
                  <a:xfrm>
                    <a:off x="762000" y="22860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4890541" y="2057400"/>
                  <a:ext cx="135485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Establishment</a:t>
                  </a:r>
                  <a:endParaRPr lang="en-CA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4905531" y="2743200"/>
                  <a:ext cx="131157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Confirmation</a:t>
                  </a:r>
                  <a:endParaRPr lang="en-CA" dirty="0"/>
                </a:p>
              </p:txBody>
            </p:sp>
          </p:grpSp>
          <p:sp>
            <p:nvSpPr>
              <p:cNvPr id="124" name="Text Box 7"/>
              <p:cNvSpPr txBox="1">
                <a:spLocks noChangeArrowheads="1"/>
              </p:cNvSpPr>
              <p:nvPr/>
            </p:nvSpPr>
            <p:spPr bwMode="auto">
              <a:xfrm>
                <a:off x="6400800" y="1752600"/>
                <a:ext cx="3097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600" i="1" dirty="0" smtClean="0"/>
                  <a:t>B</a:t>
                </a:r>
                <a:endParaRPr lang="en-US" sz="1600" i="1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438400" y="2743200"/>
                <a:ext cx="4114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dirty="0" smtClean="0"/>
                  <a:t>Random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 Y</a:t>
                </a:r>
                <a:r>
                  <a:rPr lang="en-US" sz="1600" dirty="0" smtClean="0"/>
                  <a:t>, </a:t>
                </a:r>
                <a:r>
                  <a:rPr lang="en-US" sz="1600" i="1" dirty="0" err="1" smtClean="0">
                    <a:solidFill>
                      <a:srgbClr val="0070C0"/>
                    </a:solidFill>
                  </a:rPr>
                  <a:t>Cert</a:t>
                </a:r>
                <a:r>
                  <a:rPr lang="en-US" sz="1600" baseline="-25000" dirty="0" err="1" smtClean="0">
                    <a:solidFill>
                      <a:srgbClr val="0070C0"/>
                    </a:solidFill>
                  </a:rPr>
                  <a:t>CA</a:t>
                </a:r>
                <a:r>
                  <a:rPr lang="en-US" sz="1600" dirty="0" smtClean="0"/>
                  <a:t>(</a:t>
                </a:r>
                <a:r>
                  <a:rPr lang="en-US" sz="1600" i="1" dirty="0" err="1" smtClean="0"/>
                  <a:t>Id</a:t>
                </a:r>
                <a:r>
                  <a:rPr lang="en-US" sz="1600" baseline="-25000" dirty="0" err="1" smtClean="0"/>
                  <a:t>A</a:t>
                </a:r>
                <a:r>
                  <a:rPr lang="en-US" sz="1600" dirty="0" smtClean="0"/>
                  <a:t>, </a:t>
                </a:r>
                <a:r>
                  <a:rPr lang="en-US" sz="1600" i="1" dirty="0" smtClean="0">
                    <a:solidFill>
                      <a:srgbClr val="0070C0"/>
                    </a:solidFill>
                  </a:rPr>
                  <a:t>Q</a:t>
                </a:r>
                <a:r>
                  <a:rPr lang="en-US" sz="1600" baseline="-25000" dirty="0" smtClean="0">
                    <a:solidFill>
                      <a:srgbClr val="0070C0"/>
                    </a:solidFill>
                  </a:rPr>
                  <a:t>B</a:t>
                </a:r>
                <a:r>
                  <a:rPr lang="en-US" sz="1600" dirty="0" smtClean="0"/>
                  <a:t>)</a:t>
                </a:r>
              </a:p>
            </p:txBody>
          </p:sp>
          <p:sp>
            <p:nvSpPr>
              <p:cNvPr id="128" name="Text Box 19"/>
              <p:cNvSpPr txBox="1">
                <a:spLocks noChangeArrowheads="1"/>
              </p:cNvSpPr>
              <p:nvPr/>
            </p:nvSpPr>
            <p:spPr bwMode="auto">
              <a:xfrm>
                <a:off x="2438400" y="3733800"/>
                <a:ext cx="41148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i="1" dirty="0" smtClean="0">
                    <a:solidFill>
                      <a:schemeClr val="accent2"/>
                    </a:solidFill>
                  </a:rPr>
                  <a:t>MAC</a:t>
                </a:r>
                <a:r>
                  <a:rPr lang="en-US" sz="1600" i="1" baseline="-25000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US" sz="1600" baseline="-25000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sz="1600" dirty="0" smtClean="0"/>
                  <a:t>(</a:t>
                </a:r>
                <a:r>
                  <a:rPr lang="en-US" sz="1600" i="1" dirty="0" err="1" smtClean="0"/>
                  <a:t>Id</a:t>
                </a:r>
                <a:r>
                  <a:rPr lang="en-US" sz="1600" baseline="-25000" dirty="0" err="1" smtClean="0"/>
                  <a:t>B</a:t>
                </a:r>
                <a:r>
                  <a:rPr lang="en-US" sz="1600" dirty="0" smtClean="0"/>
                  <a:t> </a:t>
                </a:r>
                <a:r>
                  <a:rPr lang="en-US" sz="1600" dirty="0" smtClean="0"/>
                  <a:t>|| </a:t>
                </a:r>
                <a:r>
                  <a:rPr lang="en-US" sz="1600" i="1" dirty="0" err="1" smtClean="0"/>
                  <a:t>Id</a:t>
                </a:r>
                <a:r>
                  <a:rPr lang="en-US" sz="1600" baseline="-25000" dirty="0" err="1" smtClean="0"/>
                  <a:t>A</a:t>
                </a:r>
                <a:r>
                  <a:rPr lang="en-US" sz="1600" dirty="0" smtClean="0"/>
                  <a:t>||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Y</a:t>
                </a:r>
                <a:r>
                  <a:rPr lang="en-US" sz="1600" baseline="-25000" dirty="0" smtClean="0"/>
                  <a:t> </a:t>
                </a:r>
                <a:r>
                  <a:rPr lang="en-US" sz="1600" dirty="0" smtClean="0"/>
                  <a:t>||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X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 </a:t>
                </a:r>
                <a:r>
                  <a:rPr lang="en-US" sz="1600" i="1" dirty="0" smtClean="0"/>
                  <a:t>|| </a:t>
                </a:r>
                <a:r>
                  <a:rPr lang="en-US" sz="1600" dirty="0" smtClean="0"/>
                  <a:t>[</a:t>
                </a:r>
                <a:r>
                  <a:rPr lang="en-US" sz="1600" i="1" dirty="0" err="1" smtClean="0">
                    <a:solidFill>
                      <a:schemeClr val="accent1">
                        <a:lumMod val="75000"/>
                      </a:schemeClr>
                    </a:solidFill>
                  </a:rPr>
                  <a:t>Text</a:t>
                </a:r>
                <a:r>
                  <a:rPr lang="en-US" sz="1600" baseline="-25000" dirty="0" err="1" smtClean="0">
                    <a:solidFill>
                      <a:schemeClr val="accent1">
                        <a:lumMod val="75000"/>
                      </a:schemeClr>
                    </a:solidFill>
                  </a:rPr>
                  <a:t>B</a:t>
                </a:r>
                <a:r>
                  <a:rPr lang="en-US" sz="1600" dirty="0" smtClean="0"/>
                  <a:t>]),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1600" i="1" dirty="0" err="1" smtClean="0">
                    <a:solidFill>
                      <a:schemeClr val="accent1"/>
                    </a:solidFill>
                  </a:rPr>
                  <a:t>Text</a:t>
                </a:r>
                <a:r>
                  <a:rPr lang="en-US" sz="1600" baseline="-25000" dirty="0" err="1" smtClean="0">
                    <a:solidFill>
                      <a:schemeClr val="accent1"/>
                    </a:solidFill>
                  </a:rPr>
                  <a:t>B</a:t>
                </a:r>
                <a:r>
                  <a:rPr lang="en-US" sz="1600" dirty="0" smtClean="0">
                    <a:solidFill>
                      <a:schemeClr val="accent1"/>
                    </a:solidFill>
                  </a:rPr>
                  <a:t> </a:t>
                </a:r>
                <a:endParaRPr lang="en-US" sz="1600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2142661" y="1143000"/>
              <a:ext cx="4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STA</a:t>
              </a:r>
              <a:endParaRPr lang="en-US" b="1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365380" y="1143000"/>
              <a:ext cx="3898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AP</a:t>
              </a:r>
              <a:endParaRPr lang="en-US" b="1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543800" y="2895600"/>
            <a:ext cx="1600201" cy="1066800"/>
            <a:chOff x="7543800" y="2895600"/>
            <a:chExt cx="1600201" cy="1066800"/>
          </a:xfrm>
        </p:grpSpPr>
        <p:cxnSp>
          <p:nvCxnSpPr>
            <p:cNvPr id="37" name="Straight Arrow Connector 36"/>
            <p:cNvCxnSpPr>
              <a:stCxn id="38" idx="2"/>
            </p:cNvCxnSpPr>
            <p:nvPr/>
          </p:nvCxnSpPr>
          <p:spPr bwMode="auto">
            <a:xfrm flipH="1">
              <a:off x="7543800" y="3541931"/>
              <a:ext cx="900009" cy="42046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>
                  <a:lumMod val="75000"/>
                </a:schemeClr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7743617" y="2895600"/>
              <a:ext cx="1400384" cy="646331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Piggy-backed info may originate remotely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5089</TotalTime>
  <Words>1445</Words>
  <Application>Microsoft Office PowerPoint</Application>
  <PresentationFormat>On-screen Show (4:3)</PresentationFormat>
  <Paragraphs>310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802-11-Submission</vt:lpstr>
      <vt:lpstr>Discussion of  Outstanding TGai Security Topics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TGai  Some Notes and Thoughts on TGai Security Properties</dc:title>
  <dc:creator>Rene Struik</dc:creator>
  <cp:lastModifiedBy>Rene Struik</cp:lastModifiedBy>
  <cp:revision>512</cp:revision>
  <cp:lastPrinted>1998-02-10T13:28:06Z</cp:lastPrinted>
  <dcterms:created xsi:type="dcterms:W3CDTF">2011-10-10T06:18:28Z</dcterms:created>
  <dcterms:modified xsi:type="dcterms:W3CDTF">2012-10-30T22:37:00Z</dcterms:modified>
</cp:coreProperties>
</file>