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17" r:id="rId2"/>
    <p:sldId id="411" r:id="rId3"/>
    <p:sldId id="410" r:id="rId4"/>
    <p:sldId id="436" r:id="rId5"/>
    <p:sldId id="422" r:id="rId6"/>
    <p:sldId id="437" r:id="rId7"/>
    <p:sldId id="426" r:id="rId8"/>
    <p:sldId id="442" r:id="rId9"/>
    <p:sldId id="438" r:id="rId10"/>
    <p:sldId id="440" r:id="rId11"/>
    <p:sldId id="439" r:id="rId12"/>
    <p:sldId id="372" r:id="rId13"/>
    <p:sldId id="433" r:id="rId14"/>
    <p:sldId id="434" r:id="rId15"/>
    <p:sldId id="435" r:id="rId1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 varScale="1">
        <p:scale>
          <a:sx n="75" d="100"/>
          <a:sy n="75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October 30,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11-12-1243r1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.unicamp.br/~dfaranha/pubs/ecc-wsns-chile09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69368" cy="276999"/>
          </a:xfrm>
          <a:noFill/>
        </p:spPr>
        <p:txBody>
          <a:bodyPr/>
          <a:lstStyle/>
          <a:p>
            <a:r>
              <a:rPr lang="en-US" altLang="ja-JP" dirty="0" smtClean="0"/>
              <a:t>October 30,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Discussion of </a:t>
            </a:r>
            <a:br>
              <a:rPr lang="en-US" altLang="ja-JP" dirty="0" smtClean="0">
                <a:ea typeface="ＭＳ Ｐゴシック" pitchFamily="-65" charset="-128"/>
              </a:rPr>
            </a:br>
            <a:r>
              <a:rPr lang="en-US" altLang="ja-JP" dirty="0" smtClean="0">
                <a:ea typeface="ＭＳ Ｐゴシック" pitchFamily="-65" charset="-128"/>
              </a:rPr>
              <a:t>Outstanding </a:t>
            </a:r>
            <a:r>
              <a:rPr lang="en-US" altLang="ja-JP" dirty="0" err="1" smtClean="0">
                <a:ea typeface="ＭＳ Ｐゴシック" pitchFamily="-65" charset="-128"/>
              </a:rPr>
              <a:t>TGai</a:t>
            </a:r>
            <a:r>
              <a:rPr lang="en-US" altLang="ja-JP" dirty="0" smtClean="0">
                <a:ea typeface="ＭＳ Ｐゴシック" pitchFamily="-65" charset="-128"/>
              </a:rPr>
              <a:t> Security Topics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2012-10-30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57775" y="533400"/>
            <a:ext cx="336502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“Piggy-Backed Info” (3)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858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u="sng" dirty="0" smtClean="0"/>
              <a:t>Extended Protocol #2:</a:t>
            </a:r>
          </a:p>
          <a:p>
            <a:pPr marL="342900" indent="-342900"/>
            <a:r>
              <a:rPr lang="en-CA" sz="2000" dirty="0" smtClean="0"/>
              <a:t>(with “piggy-backing”)</a:t>
            </a: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US" sz="1600" dirty="0" smtClean="0"/>
              <a:t>Security properties: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establishment, mutual entity authentication, implicit key authentication, mutual key confirmation, etc.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Additional functionality: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Authentication of exchanged </a:t>
            </a:r>
            <a:r>
              <a:rPr lang="en-CA" sz="1600" dirty="0" smtClean="0">
                <a:sym typeface="Symbol"/>
              </a:rPr>
              <a:t>“piggy-backed info”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A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and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B</a:t>
            </a:r>
            <a:r>
              <a:rPr lang="en-CA" sz="1600" dirty="0" smtClean="0">
                <a:sym typeface="Symbol"/>
              </a:rPr>
              <a:t> (if any), via authentication tags already in key confirmation messages (if field present)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Confidentiality and authenticity of exchanged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“piggy-backed info”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A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and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B</a:t>
            </a:r>
            <a:r>
              <a:rPr lang="en-CA" sz="1600" dirty="0" smtClean="0">
                <a:sym typeface="Symbol"/>
              </a:rPr>
              <a:t> (if any), via special enciphering function not present on basic protocol </a:t>
            </a:r>
          </a:p>
          <a:p>
            <a:pPr marL="342900" indent="-342900">
              <a:buFont typeface="Wingdings" pitchFamily="2" charset="2"/>
              <a:buChar char="§"/>
            </a:pPr>
            <a:endParaRPr lang="en-CA" sz="1600" dirty="0" smtClean="0">
              <a:solidFill>
                <a:srgbClr val="FF0000"/>
              </a:solidFill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Cert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Q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600" dirty="0" smtClean="0"/>
                        <a:t>)</a:t>
                      </a: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MAC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 || 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B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Y </a:t>
                      </a:r>
                      <a:r>
                        <a:rPr lang="en-US" sz="1600" i="1" dirty="0" smtClean="0"/>
                        <a:t>|| 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en-US" sz="1600" baseline="-25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]),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lang="en-US" sz="1600" i="1" dirty="0" err="1" smtClean="0">
                          <a:solidFill>
                            <a:schemeClr val="accent1"/>
                          </a:solidFill>
                        </a:rPr>
                        <a:t>Text</a:t>
                      </a:r>
                      <a:r>
                        <a:rPr lang="en-US" sz="1600" baseline="-25000" dirty="0" err="1" smtClean="0">
                          <a:solidFill>
                            <a:schemeClr val="accent1"/>
                          </a:solidFill>
                        </a:rPr>
                        <a:t>A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k2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Y</a:t>
                </a:r>
                <a:r>
                  <a:rPr lang="en-US" sz="1600" dirty="0" smtClean="0"/>
                  <a:t>, </a:t>
                </a:r>
                <a:r>
                  <a:rPr lang="en-US" sz="1600" i="1" dirty="0" err="1" smtClean="0">
                    <a:solidFill>
                      <a:srgbClr val="0070C0"/>
                    </a:solidFill>
                  </a:rPr>
                  <a:t>Cert</a:t>
                </a:r>
                <a:r>
                  <a:rPr lang="en-US" sz="1600" baseline="-25000" dirty="0" err="1" smtClean="0">
                    <a:solidFill>
                      <a:srgbClr val="0070C0"/>
                    </a:solidFill>
                  </a:rPr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, </a:t>
                </a:r>
                <a:r>
                  <a:rPr lang="en-US" sz="1600" i="1" dirty="0" smtClean="0">
                    <a:solidFill>
                      <a:srgbClr val="0070C0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1600" dirty="0" smtClean="0"/>
                  <a:t>)</a:t>
                </a: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i="1" dirty="0" smtClean="0">
                    <a:solidFill>
                      <a:schemeClr val="accent2"/>
                    </a:solidFill>
                  </a:rPr>
                  <a:t>MAC</a:t>
                </a:r>
                <a:r>
                  <a:rPr lang="en-US" sz="1600" i="1" baseline="-25000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i="1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X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smtClean="0"/>
                  <a:t>|| 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Text</a:t>
                </a:r>
                <a:r>
                  <a:rPr lang="en-US" sz="1600" baseline="-25000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B</a:t>
                </a:r>
                <a:r>
                  <a:rPr lang="en-US" sz="1600" dirty="0" smtClean="0"/>
                  <a:t>]),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[</a:t>
                </a:r>
                <a:r>
                  <a:rPr lang="en-US" sz="1600" i="1" dirty="0" err="1" smtClean="0">
                    <a:solidFill>
                      <a:schemeClr val="accent1"/>
                    </a:solidFill>
                  </a:rPr>
                  <a:t>Text</a:t>
                </a:r>
                <a:r>
                  <a:rPr lang="en-US" sz="1600" baseline="-25000" dirty="0" err="1" smtClean="0">
                    <a:solidFill>
                      <a:schemeClr val="accent1"/>
                    </a:solidFill>
                  </a:rPr>
                  <a:t>B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]</a:t>
                </a:r>
                <a:r>
                  <a:rPr lang="en-US" sz="1600" i="1" baseline="-25000" dirty="0" smtClean="0">
                    <a:solidFill>
                      <a:srgbClr val="FF0000"/>
                    </a:solidFill>
                  </a:rPr>
                  <a:t>k2</a:t>
                </a:r>
                <a:r>
                  <a:rPr lang="en-US" sz="1600" dirty="0" smtClean="0">
                    <a:solidFill>
                      <a:schemeClr val="accent1"/>
                    </a:solidFill>
                  </a:rPr>
                  <a:t> 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43800" y="2895600"/>
            <a:ext cx="1600201" cy="1066800"/>
            <a:chOff x="7543800" y="2895600"/>
            <a:chExt cx="1600201" cy="1066800"/>
          </a:xfrm>
        </p:grpSpPr>
        <p:cxnSp>
          <p:nvCxnSpPr>
            <p:cNvPr id="37" name="Straight Arrow Connector 36"/>
            <p:cNvCxnSpPr>
              <a:stCxn id="38" idx="2"/>
            </p:cNvCxnSpPr>
            <p:nvPr/>
          </p:nvCxnSpPr>
          <p:spPr bwMode="auto">
            <a:xfrm flipH="1">
              <a:off x="7543800" y="3541931"/>
              <a:ext cx="900009" cy="4204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75000"/>
                </a:schemeClr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7743617" y="2895600"/>
              <a:ext cx="1400384" cy="64633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Piggy-backed info may originate remotely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11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48959" y="533400"/>
            <a:ext cx="338265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“Piggy-Backed Info” (4)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95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i="1" dirty="0" smtClean="0"/>
              <a:t>Options for securing “piggy-backed data”: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000" dirty="0" smtClean="0"/>
              <a:t>Data authenticity only: Simply use authentication tag key confirmation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000" dirty="0" smtClean="0"/>
              <a:t>Data authenticity via key confirmation tag, confidentiality separately: use, e.g., CTR mode construct</a:t>
            </a:r>
            <a:r>
              <a:rPr lang="en-CA" sz="2000" baseline="30000" dirty="0" smtClean="0"/>
              <a:t>1</a:t>
            </a:r>
            <a:endParaRPr lang="en-CA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CA" sz="2000" dirty="0" smtClean="0"/>
              <a:t>Both authenticity and confidentiality separately: use any combined authentication and encryption mode (AEAD mode), e.g., CCM, GCM, OCB</a:t>
            </a:r>
          </a:p>
          <a:p>
            <a:pPr marL="457200" indent="-457200"/>
            <a:r>
              <a:rPr lang="en-CA" sz="2000" u="sng" dirty="0" smtClean="0"/>
              <a:t>Notes: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CA" sz="2000" dirty="0" smtClean="0"/>
              <a:t>With options #2, #3, so-called “nonce misuse resistance” is a non-issue, since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Enciphering function uses “fresh” key across different invocations along key confirmation message flows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Nonce space of both protocol parties easy to separate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Easy to use two “fresh” keys if really desired (use one key in each direction)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CA" sz="2000" dirty="0" smtClean="0">
                <a:sym typeface="Symbol"/>
              </a:rPr>
              <a:t>Simplest option is to reuse (elements of) existing constructs, so as to save implementation cost (Option #2: CTR mode; option #3: CCM mode)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CA" sz="2000" dirty="0" smtClean="0">
                <a:sym typeface="Symbol"/>
              </a:rPr>
              <a:t>Alignment of nonce structure with reused construct beneficial (depending on prevalent hardware [</a:t>
            </a:r>
            <a:r>
              <a:rPr lang="en-CA" sz="2000" dirty="0" smtClean="0">
                <a:solidFill>
                  <a:schemeClr val="accent2"/>
                </a:solidFill>
                <a:sym typeface="Symbol"/>
              </a:rPr>
              <a:t>RS: please drop me a note!</a:t>
            </a:r>
            <a:r>
              <a:rPr lang="en-CA" sz="2000" dirty="0" smtClean="0">
                <a:sym typeface="Symbol"/>
              </a:rPr>
              <a:t>])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CA" sz="2000" dirty="0" smtClean="0">
                <a:sym typeface="Symbol"/>
              </a:rPr>
              <a:t>Fully compliant with standards (NIST, ANSI, etc.)</a:t>
            </a:r>
          </a:p>
          <a:p>
            <a:pPr marL="457200" indent="-457200" algn="ctr"/>
            <a:r>
              <a:rPr lang="en-CA" sz="1400" baseline="30000" dirty="0" smtClean="0">
                <a:sym typeface="Symbol"/>
              </a:rPr>
              <a:t>1</a:t>
            </a:r>
            <a:r>
              <a:rPr lang="en-CA" sz="1400" dirty="0" smtClean="0">
                <a:sym typeface="Symbol"/>
              </a:rPr>
              <a:t>See, e.g., 12/1151r3, §11.9a.2.4b, 11.9a.2.5b</a:t>
            </a:r>
            <a:endParaRPr lang="en-CA" sz="1400" baseline="300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127267" y="533400"/>
            <a:ext cx="302602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Other Considerations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0" y="1066800"/>
            <a:ext cx="9144000" cy="394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CA" sz="2000" dirty="0" smtClean="0">
                <a:sym typeface="Symbol"/>
              </a:rPr>
              <a:t>Use standards whenever possible: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Reuses existing implementations and makes compliance process easier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Fosters interoperability, confidence in sufficient scrutiny</a:t>
            </a:r>
          </a:p>
          <a:p>
            <a:pPr marL="800100" lvl="1" indent="-342900"/>
            <a:r>
              <a:rPr lang="en-CA" sz="2000" dirty="0" smtClean="0">
                <a:sym typeface="Symbol"/>
              </a:rPr>
              <a:t>E.g., use standard representations ECC point, reference NIST SP 800-56a schemes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CA" sz="2000" dirty="0" smtClean="0">
                <a:sym typeface="Symbol"/>
              </a:rPr>
              <a:t>Keep protocol engine separate from usual frame processing state machine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Allows reuse of existing crypto state machines, without 802.11-specific “tweaks” of general components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Allows reuse of key agreement engine for other applications besides 802.11ai (e.g., NFC protocol on </a:t>
            </a:r>
            <a:r>
              <a:rPr lang="en-CA" sz="2000" dirty="0" err="1" smtClean="0">
                <a:sym typeface="Symbol"/>
              </a:rPr>
              <a:t>WiFi</a:t>
            </a:r>
            <a:r>
              <a:rPr lang="en-CA" sz="2000" dirty="0" smtClean="0">
                <a:sym typeface="Symbol"/>
              </a:rPr>
              <a:t>-enabled device)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>
                <a:sym typeface="Symbol"/>
              </a:rPr>
              <a:t>Avoids convoluted security arguments (easier to study properties of protocol) </a:t>
            </a:r>
          </a:p>
          <a:p>
            <a:pPr marL="800100" lvl="1" indent="-342900"/>
            <a:r>
              <a:rPr lang="en-CA" sz="2000" dirty="0" smtClean="0">
                <a:sym typeface="Symbol"/>
              </a:rPr>
              <a:t>E.g., no enciphering of entire Association Request/Response frame, but only payload fields (where key agreement flows reside)</a:t>
            </a:r>
          </a:p>
          <a:p>
            <a:pPr marL="342900" indent="-342900"/>
            <a:endParaRPr lang="en-CA" sz="16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13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954707" y="3214688"/>
            <a:ext cx="479330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List of Questions after Palm Springs meeting</a:t>
            </a:r>
          </a:p>
          <a:p>
            <a:pPr algn="ctr"/>
            <a:r>
              <a:rPr lang="en-US" sz="2000" i="1" dirty="0" smtClean="0"/>
              <a:t>(no doubt, partial – additions welcome) 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October 30,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23503" y="533400"/>
            <a:ext cx="70431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 Resulting from Palm Springs Meeting (1)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err="1" smtClean="0"/>
              <a:t>TGai</a:t>
            </a:r>
            <a:r>
              <a:rPr lang="en-CA" sz="1600" u="sng" dirty="0" smtClean="0"/>
              <a:t> mailing list:</a:t>
            </a:r>
            <a:r>
              <a:rPr lang="en-CA" sz="1600" dirty="0" smtClean="0"/>
              <a:t>  (</a:t>
            </a:r>
            <a:r>
              <a:rPr lang="en-CA" sz="1600" i="1" dirty="0" smtClean="0"/>
              <a:t>David </a:t>
            </a:r>
            <a:r>
              <a:rPr lang="en-CA" sz="1600" i="1" dirty="0" err="1" smtClean="0"/>
              <a:t>Goodall</a:t>
            </a:r>
            <a:r>
              <a:rPr lang="en-CA" sz="1600" i="1" dirty="0" smtClean="0"/>
              <a:t>, e-mail as of September 21, 2012, 7.35pm EDT</a:t>
            </a:r>
            <a:r>
              <a:rPr lang="en-CA" sz="1600" dirty="0" smtClean="0"/>
              <a:t>)</a:t>
            </a:r>
            <a:r>
              <a:rPr lang="en-US" sz="1600" dirty="0" smtClean="0"/>
              <a:t> </a:t>
            </a:r>
          </a:p>
          <a:p>
            <a:endParaRPr lang="en-US" sz="1600" dirty="0" smtClean="0"/>
          </a:p>
          <a:p>
            <a:r>
              <a:rPr lang="en-US" sz="1600" dirty="0" smtClean="0"/>
              <a:t>1. What functionality or advantages do we lose when we lose the EAPOL key frames?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i="1" dirty="0" smtClean="0"/>
              <a:t>A specific example is that the multi-band operations introduced in 11ad require use of fields which were added to EAPOL key frames 1-4. If we don’t have the EAPOL key frames in the 11ai mechanism, and we want the multi-band operation, then we need to do some extra specification work. This should be do-able but there may be an ongoing requirement to maintain this part of the multi-band functionality in more than one place in the 802.11 specification. 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i="1" dirty="0" smtClean="0"/>
              <a:t>I need to review further to see if there any other similar issues. </a:t>
            </a:r>
          </a:p>
          <a:p>
            <a:r>
              <a:rPr lang="en-US" sz="1600" dirty="0" smtClean="0"/>
              <a:t>  </a:t>
            </a:r>
          </a:p>
          <a:p>
            <a:r>
              <a:rPr lang="en-US" sz="1600" dirty="0" smtClean="0"/>
              <a:t>2. Will 11ai fast initial link setup be fast for low power, CPU-challenged 802.11 devices?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i="1" dirty="0" smtClean="0"/>
              <a:t>An example is a mobile battery powered 802.11 RFID sensor tag with perhaps a 50 MHz 32 bit CPU. I gather that the current non-TTP proposal will take perhaps 10 ms on a smart phone with a 1 GHz processor so it does not appear suitable for low power devices. Rene </a:t>
            </a:r>
            <a:r>
              <a:rPr lang="en-US" sz="1600" i="1" dirty="0" err="1" smtClean="0"/>
              <a:t>Struik</a:t>
            </a:r>
            <a:r>
              <a:rPr lang="en-US" sz="1600" i="1" dirty="0" smtClean="0"/>
              <a:t> has indicated that this issue can be addressed with a different selection of elliptic curve and various processing techniques.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October 30,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23503" y="533400"/>
            <a:ext cx="70431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 Resulting from Palm Springs Meeting (2)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Main outstanding topics resulting from Palm Springs sessions on </a:t>
            </a:r>
            <a:r>
              <a:rPr lang="en-CA" sz="1600" u="sng" dirty="0" err="1" smtClean="0"/>
              <a:t>TGai</a:t>
            </a:r>
            <a:r>
              <a:rPr lang="en-CA" sz="1600" u="sng" dirty="0" smtClean="0"/>
              <a:t> security:</a:t>
            </a:r>
            <a:endParaRPr lang="en-US" sz="1600" dirty="0" smtClean="0"/>
          </a:p>
          <a:p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Certificate structure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Mechanism for authentication and (possibly) encryption of “piggy-backed data” along key confirmation</a:t>
            </a:r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/>
            <a:r>
              <a:rPr lang="en-US" sz="1600" u="sng" dirty="0" smtClean="0"/>
              <a:t>Other topics: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Reuse of existing crypto and security functionality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Compliance to external specifications (e.g., key wrap?)</a:t>
            </a:r>
          </a:p>
          <a:p>
            <a:pPr marL="342900" indent="-342900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October 30,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42794" y="533400"/>
            <a:ext cx="18045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Background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The following contributions provide background:</a:t>
            </a:r>
          </a:p>
          <a:p>
            <a:endParaRPr lang="en-CA" sz="1600" dirty="0" smtClean="0"/>
          </a:p>
          <a:p>
            <a:r>
              <a:rPr lang="en-CA" sz="1600" dirty="0" smtClean="0"/>
              <a:t>Presentations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11-12-0794-03-00ai-authentication-with-local-authentication-and-optional-remote-authorization</a:t>
            </a:r>
          </a:p>
          <a:p>
            <a:endParaRPr lang="en-CA" sz="1600" dirty="0" smtClean="0"/>
          </a:p>
          <a:p>
            <a:r>
              <a:rPr lang="en-CA" sz="1600" dirty="0" smtClean="0"/>
              <a:t>Specification text: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11-12-1172-00-00ai-suggested-edits-to-12-1164-02-00ai-tgai-spec-text-proposal-for-fils-authentication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11-12-1151-03-00ai-suggested-edits-to-12-1045-02-00ai-tgai-spec-text-proposal-for-fils-authentication-</a:t>
            </a:r>
          </a:p>
          <a:p>
            <a:r>
              <a:rPr lang="en-CA" sz="1600" dirty="0" smtClean="0"/>
              <a:t>   protocol-draft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11-12-1045-04-00ai-tgai-spec-text-proposal-for-fils-authentication-protocol</a:t>
            </a:r>
          </a:p>
          <a:p>
            <a:endParaRPr lang="en-CA" sz="1600" dirty="0" smtClean="0"/>
          </a:p>
          <a:p>
            <a:r>
              <a:rPr lang="en-CA" sz="1600" dirty="0" smtClean="0">
                <a:solidFill>
                  <a:srgbClr val="0070C0"/>
                </a:solidFill>
              </a:rPr>
              <a:t>Updates provided now: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olidFill>
                  <a:srgbClr val="0070C0"/>
                </a:solidFill>
              </a:rPr>
              <a:t> Elaboration on questions resulting from Palm Springs meeting 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olidFill>
                  <a:srgbClr val="0070C0"/>
                </a:solidFill>
              </a:rPr>
              <a:t> Details of cryptographic protocol ingredients (shown in context) – most already originally in 12/794r3</a:t>
            </a:r>
          </a:p>
          <a:p>
            <a:endParaRPr lang="en-CA" sz="1600" dirty="0" smtClean="0">
              <a:solidFill>
                <a:srgbClr val="0070C0"/>
              </a:solidFill>
            </a:endParaRPr>
          </a:p>
          <a:p>
            <a:r>
              <a:rPr lang="en-CA" sz="1600" u="sng" dirty="0" smtClean="0">
                <a:solidFill>
                  <a:srgbClr val="0070C0"/>
                </a:solidFill>
              </a:rPr>
              <a:t>Main message:</a:t>
            </a:r>
            <a:r>
              <a:rPr lang="en-CA" sz="16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CA" sz="1600" dirty="0" smtClean="0">
                <a:solidFill>
                  <a:srgbClr val="0070C0"/>
                </a:solidFill>
              </a:rPr>
              <a:t>Opportunity for full conversion on protocol details, so as to arrive at solid, well-understood, yet nimble and flexible protocol and that is even already standardized elsewhere</a:t>
            </a:r>
          </a:p>
          <a:p>
            <a:endParaRPr lang="en-CA" sz="1600" u="sng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October 30,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Computational cost public-key crypto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Certificate structure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“piggy-backed data” along key confirmation flows</a:t>
            </a:r>
          </a:p>
          <a:p>
            <a:pPr marL="342900" indent="-342900">
              <a:buFont typeface="+mj-lt"/>
              <a:buAutoNum type="arabicPeriod"/>
            </a:pPr>
            <a:endParaRPr lang="en-CA" sz="2000" dirty="0" smtClean="0"/>
          </a:p>
          <a:p>
            <a:pPr marL="342900" indent="-342900">
              <a:buFont typeface="+mj-lt"/>
              <a:buAutoNum type="arabicPeriod"/>
            </a:pPr>
            <a:endParaRPr lang="en-CA" sz="2000" dirty="0" smtClean="0"/>
          </a:p>
          <a:p>
            <a:pPr marL="342900" indent="-342900"/>
            <a:r>
              <a:rPr lang="en-CA" sz="2000" u="sng" dirty="0" smtClean="0"/>
              <a:t>Note:</a:t>
            </a:r>
          </a:p>
          <a:p>
            <a:pPr marL="342900" indent="-342900"/>
            <a:r>
              <a:rPr lang="en-CA" sz="20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2000" dirty="0" smtClean="0"/>
              <a:t>third party), but </a:t>
            </a:r>
            <a:r>
              <a:rPr lang="en-CA" sz="2000" i="1" dirty="0" smtClean="0"/>
              <a:t>does leave out details not necessary for current discussion</a:t>
            </a:r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US" sz="1600" dirty="0" smtClean="0"/>
              <a:t>Security properties: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establishment, mutual entity authentication, implicit key authentication, mutual key confirmation, etc. 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Cert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Q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600" dirty="0" smtClean="0"/>
                        <a:t>)</a:t>
                      </a: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MAC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 || 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B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Y 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Y</a:t>
                </a:r>
                <a:r>
                  <a:rPr lang="en-US" sz="1600" dirty="0" smtClean="0"/>
                  <a:t>, </a:t>
                </a:r>
                <a:r>
                  <a:rPr lang="en-US" sz="1600" i="1" dirty="0" err="1" smtClean="0">
                    <a:solidFill>
                      <a:srgbClr val="0070C0"/>
                    </a:solidFill>
                  </a:rPr>
                  <a:t>Cert</a:t>
                </a:r>
                <a:r>
                  <a:rPr lang="en-US" sz="1600" baseline="-25000" dirty="0" err="1" smtClean="0">
                    <a:solidFill>
                      <a:srgbClr val="0070C0"/>
                    </a:solidFill>
                  </a:rPr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, </a:t>
                </a:r>
                <a:r>
                  <a:rPr lang="en-US" sz="1600" i="1" dirty="0" smtClean="0">
                    <a:solidFill>
                      <a:srgbClr val="0070C0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1600" dirty="0" smtClean="0"/>
                  <a:t>)</a:t>
                </a: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i="1" dirty="0" smtClean="0">
                    <a:solidFill>
                      <a:schemeClr val="accent2"/>
                    </a:solidFill>
                  </a:rPr>
                  <a:t>MAC</a:t>
                </a:r>
                <a:r>
                  <a:rPr lang="en-US" sz="1600" i="1" baseline="-25000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|| 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baseline="-250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X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1"/>
                    </a:solidFill>
                  </a:rPr>
                  <a:t> 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883887" y="533400"/>
            <a:ext cx="548579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Computational Cost Public-Key Crypto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68941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dirty="0" smtClean="0"/>
              <a:t>Implementation cost ECC on constrained platforms: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 </a:t>
            </a:r>
            <a:r>
              <a:rPr lang="en-GB" sz="1600" dirty="0" err="1" smtClean="0"/>
              <a:t>ATMega</a:t>
            </a:r>
            <a:r>
              <a:rPr lang="en-GB" sz="1600" dirty="0" smtClean="0"/>
              <a:t> 128, 7.3828 MHz platform [1]: </a:t>
            </a:r>
            <a:r>
              <a:rPr lang="en-GB" sz="1600" dirty="0" err="1" smtClean="0"/>
              <a:t>Koblitz</a:t>
            </a:r>
            <a:r>
              <a:rPr lang="en-GB" sz="1600" dirty="0" smtClean="0"/>
              <a:t> curve K-163: 0.32s; K-233 curve: 0.73s (in assembly)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Hardware-assisted implementation: much faster</a:t>
            </a:r>
          </a:p>
          <a:p>
            <a:r>
              <a:rPr lang="en-GB" sz="1600" dirty="0" smtClean="0"/>
              <a:t>Anecdotal evidence: required with constrained </a:t>
            </a:r>
            <a:r>
              <a:rPr lang="en-GB" sz="1600" dirty="0" err="1" smtClean="0"/>
              <a:t>smartgrid</a:t>
            </a:r>
            <a:r>
              <a:rPr lang="en-GB" sz="1600" dirty="0" smtClean="0"/>
              <a:t> applications (e.g., US, Germany, France, etc.) </a:t>
            </a:r>
          </a:p>
          <a:p>
            <a:pPr>
              <a:buFont typeface="Wingdings" pitchFamily="2" charset="2"/>
              <a:buChar char="§"/>
            </a:pPr>
            <a:endParaRPr lang="en-GB" sz="1600" dirty="0" smtClean="0"/>
          </a:p>
          <a:p>
            <a:r>
              <a:rPr lang="en-GB" sz="1400" dirty="0" smtClean="0"/>
              <a:t>Ref: [1] </a:t>
            </a:r>
            <a:r>
              <a:rPr lang="en-US" sz="1400" dirty="0" smtClean="0"/>
              <a:t>Diego F. </a:t>
            </a:r>
            <a:r>
              <a:rPr lang="en-US" sz="1400" dirty="0" err="1" smtClean="0"/>
              <a:t>Aranha</a:t>
            </a:r>
            <a:r>
              <a:rPr lang="en-US" sz="1400" dirty="0" smtClean="0"/>
              <a:t>, Julio </a:t>
            </a:r>
            <a:r>
              <a:rPr lang="en-US" sz="1400" dirty="0" err="1" smtClean="0"/>
              <a:t>López</a:t>
            </a:r>
            <a:r>
              <a:rPr lang="en-US" sz="1400" dirty="0" smtClean="0"/>
              <a:t>, Leonardo B. Oliveira and Ricardo </a:t>
            </a:r>
            <a:r>
              <a:rPr lang="en-US" sz="1400" dirty="0" err="1" smtClean="0"/>
              <a:t>Dahab</a:t>
            </a:r>
            <a:r>
              <a:rPr lang="en-US" sz="1400" dirty="0" smtClean="0"/>
              <a:t>. </a:t>
            </a:r>
            <a:r>
              <a:rPr lang="en-US" sz="1400" u="sng" dirty="0" smtClean="0">
                <a:hlinkClick r:id="rId2"/>
              </a:rPr>
              <a:t>Efficient implementation of elliptic curves on sensor nodes</a:t>
            </a:r>
            <a:r>
              <a:rPr lang="en-US" sz="1400" u="sng" dirty="0" smtClean="0"/>
              <a:t>. </a:t>
            </a:r>
            <a:r>
              <a:rPr lang="en-US" sz="1400" dirty="0" smtClean="0"/>
              <a:t>Conference on </a:t>
            </a:r>
            <a:r>
              <a:rPr lang="en-US" sz="1400" dirty="0" err="1" smtClean="0"/>
              <a:t>Hyperelliptic</a:t>
            </a:r>
            <a:r>
              <a:rPr lang="en-US" sz="1400" dirty="0" smtClean="0"/>
              <a:t> curves, discrete Logarithms, Encryption, etc., </a:t>
            </a:r>
            <a:r>
              <a:rPr lang="en-US" sz="1400" dirty="0" err="1" smtClean="0"/>
              <a:t>Frutillar</a:t>
            </a:r>
            <a:r>
              <a:rPr lang="en-US" sz="1400" dirty="0" smtClean="0"/>
              <a:t>, Chile, 2009</a:t>
            </a:r>
            <a:endParaRPr lang="en-GB" sz="1400" dirty="0" smtClean="0"/>
          </a:p>
          <a:p>
            <a:endParaRPr lang="en-GB" sz="1600" i="1" dirty="0" smtClean="0"/>
          </a:p>
          <a:p>
            <a:r>
              <a:rPr lang="en-GB" sz="1600" i="1" dirty="0" smtClean="0"/>
              <a:t>Options, as specified with 12/1172r0: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Prime curve: P-256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FIPS Pub 186-3, NIST SP 800-56a, ANSI X9.63-2001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Binary curve: K-283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FIPS Pub 18-3, NIST SP 800-56a, ANSI X9.63-2001</a:t>
            </a:r>
          </a:p>
          <a:p>
            <a:r>
              <a:rPr lang="en-GB" sz="1600" u="sng" dirty="0" smtClean="0"/>
              <a:t>Motivation: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Prime curves: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more vulnerable to crypto implementation attacks (side channel/fault attacks) and denial of service attack;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most suitable when implemented on platform with efficient integer arithmetic;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Binary curves: 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less vulnerable to crypto implementation attacks (side channel/fault attacks) and denial of service attacks;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most suitable for resource-constrained, sensor-style platforms (e.g., 802.11af, low energy mode)</a:t>
            </a:r>
            <a:r>
              <a:rPr lang="en-GB" sz="1600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GB" sz="1600" u="sng" dirty="0" smtClean="0"/>
              <a:t> </a:t>
            </a:r>
            <a:r>
              <a:rPr lang="en-GB" sz="1600" dirty="0" smtClean="0"/>
              <a:t>Legacy constructs: RSA, ordinary DLP not specified, since not meeting FILS requirements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pPr>
              <a:buFont typeface="Symbol" pitchFamily="18" charset="2"/>
              <a:buChar char="-"/>
            </a:pPr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6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2441722" y="533400"/>
            <a:ext cx="43701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Key Info Field - Certificates (1)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7554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Function of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i="1" dirty="0" smtClean="0"/>
              <a:t> field</a:t>
            </a:r>
            <a:endParaRPr lang="en-GB" sz="1600" i="1" dirty="0"/>
          </a:p>
          <a:p>
            <a:r>
              <a:rPr lang="en-GB" sz="1600" dirty="0" smtClean="0"/>
              <a:t>Distribution </a:t>
            </a:r>
            <a:r>
              <a:rPr lang="en-GB" sz="1600" dirty="0"/>
              <a:t>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endParaRPr lang="en-GB" sz="1600" baseline="-25000" dirty="0">
              <a:solidFill>
                <a:srgbClr val="0070C0"/>
              </a:solidFill>
            </a:endParaRPr>
          </a:p>
          <a:p>
            <a:endParaRPr lang="en-GB" sz="1600" i="1" dirty="0" smtClean="0"/>
          </a:p>
          <a:p>
            <a:r>
              <a:rPr lang="en-GB" sz="1600" i="1" dirty="0" smtClean="0"/>
              <a:t>Options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dirty="0" smtClean="0"/>
              <a:t>Device Certificates: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err="1" smtClean="0">
                <a:solidFill>
                  <a:schemeClr val="accent6"/>
                </a:solidFill>
              </a:rPr>
              <a:t>Cert</a:t>
            </a:r>
            <a:r>
              <a:rPr lang="en-GB" sz="1600" baseline="-25000" dirty="0" err="1" smtClean="0">
                <a:solidFill>
                  <a:schemeClr val="accent6"/>
                </a:solidFill>
              </a:rPr>
              <a:t>CA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		</a:t>
            </a:r>
            <a:r>
              <a:rPr lang="en-GB" sz="1600" u="sng" dirty="0" smtClean="0">
                <a:solidFill>
                  <a:schemeClr val="accent1">
                    <a:lumMod val="50000"/>
                  </a:schemeClr>
                </a:solidFill>
              </a:rPr>
              <a:t>Example: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 X509v3-style, etc.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Logical </a:t>
            </a:r>
            <a:r>
              <a:rPr lang="en-GB" sz="1600" u="sng" dirty="0" smtClean="0"/>
              <a:t>separation</a:t>
            </a:r>
            <a:r>
              <a:rPr lang="en-GB" sz="1600" dirty="0" smtClean="0"/>
              <a:t> of identifier space and public keys (same 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can get new public key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Device configuration does </a:t>
            </a:r>
            <a:r>
              <a:rPr lang="en-GB" sz="1600" u="sng" dirty="0" smtClean="0"/>
              <a:t>not</a:t>
            </a:r>
            <a:r>
              <a:rPr lang="en-GB" sz="1600" dirty="0" smtClean="0"/>
              <a:t> bind elements of identifier space and public keys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Assignment of identifier could precede crypto operations (e.g., transceiver chip with Id, </a:t>
            </a:r>
          </a:p>
          <a:p>
            <a:pPr lvl="1"/>
            <a:r>
              <a:rPr lang="en-GB" sz="1600" dirty="0" smtClean="0"/>
              <a:t>   with higher-layer crypto and binding added later on when building system)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Independent verification of authenticity binding possible, trivial key extraction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Authorization based on management of device identities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Requires CA who binds elements of identifier space and public keys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Manual “Certificates”: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“(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		</a:t>
            </a:r>
            <a:r>
              <a:rPr lang="en-GB" sz="1600" u="sng" dirty="0" smtClean="0">
                <a:solidFill>
                  <a:schemeClr val="accent1">
                    <a:lumMod val="50000"/>
                  </a:schemeClr>
                </a:solidFill>
              </a:rPr>
              <a:t>Example: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 hashed public keys, etc.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Logical </a:t>
            </a:r>
            <a:r>
              <a:rPr lang="en-GB" sz="1600" u="sng" dirty="0" smtClean="0"/>
              <a:t>binding</a:t>
            </a:r>
            <a:r>
              <a:rPr lang="en-GB" sz="1600" dirty="0" smtClean="0"/>
              <a:t> of identifier space and public keys (new public key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 </a:t>
            </a:r>
            <a:r>
              <a:rPr lang="en-GB" sz="1600" dirty="0" smtClean="0"/>
              <a:t>results in loss of 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Device configuration binds elements of identifier space and public keys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Assignment of identifiers cannot precede crypto operations (e.g., transceiver chip can only obtain Id</a:t>
            </a:r>
          </a:p>
          <a:p>
            <a:pPr lvl="1"/>
            <a:r>
              <a:rPr lang="en-GB" sz="1600" dirty="0" smtClean="0"/>
              <a:t>   once higher-layer crypto added later on when building system)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Independent verification of binding possible, trivial key extraction 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Authorization based on management of public-key related identities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Does not require CA for authentic binding, but no evidence on “sanity checks” key generation</a:t>
            </a:r>
          </a:p>
          <a:p>
            <a:r>
              <a:rPr lang="en-GB" sz="1600" dirty="0" smtClean="0"/>
              <a:t>Both require authentic authorization operations (device provisioning, personalization, etc.)</a:t>
            </a:r>
          </a:p>
          <a:p>
            <a:pPr>
              <a:buFont typeface="Wingdings" pitchFamily="2" charset="2"/>
              <a:buChar char="§"/>
            </a:pPr>
            <a:endParaRPr lang="en-GB" sz="1600" dirty="0" smtClean="0"/>
          </a:p>
          <a:p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2416079" y="533400"/>
            <a:ext cx="442140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Key Info Field – Certificates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77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Function in context of  key authentication</a:t>
            </a:r>
            <a:endParaRPr lang="en-GB" sz="1600" i="1" dirty="0"/>
          </a:p>
          <a:p>
            <a:r>
              <a:rPr lang="en-GB" sz="1600" dirty="0" smtClean="0"/>
              <a:t>Verification that only party that may be capable of computing the key is indeed its perceived communicating  party</a:t>
            </a:r>
          </a:p>
          <a:p>
            <a:endParaRPr lang="en-GB" sz="1600" i="1" dirty="0" smtClean="0"/>
          </a:p>
          <a:p>
            <a:r>
              <a:rPr lang="en-GB" sz="1600" i="1" dirty="0" smtClean="0"/>
              <a:t>Options, as specified with 12/1172r0:</a:t>
            </a:r>
          </a:p>
          <a:p>
            <a:endParaRPr lang="en-GB" sz="1600" i="1" dirty="0" smtClean="0"/>
          </a:p>
          <a:p>
            <a:r>
              <a:rPr lang="en-GB" sz="1600" i="1" dirty="0" err="1" smtClean="0"/>
              <a:t>KeyInfo</a:t>
            </a:r>
            <a:r>
              <a:rPr lang="en-GB" sz="1600" i="1" dirty="0" smtClean="0"/>
              <a:t> verification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dirty="0" smtClean="0"/>
              <a:t>Device Certificates: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err="1" smtClean="0">
                <a:solidFill>
                  <a:schemeClr val="accent6"/>
                </a:solidFill>
              </a:rPr>
              <a:t>Cert</a:t>
            </a:r>
            <a:r>
              <a:rPr lang="en-GB" sz="1600" baseline="-25000" dirty="0" err="1" smtClean="0">
                <a:solidFill>
                  <a:schemeClr val="accent6"/>
                </a:solidFill>
              </a:rPr>
              <a:t>CA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X509v3-style ECDSA certificate, with SHA-256 hash function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Cryptographic scheme standardized with FIPS Pub 180-2, FIPS Pub 186-3, ANSI X9.63-2001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Certificate scheme standardized with RFC 3280, RFC 5480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Manual “Certificates”: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Same as device certificate, but now without signature field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Scheme standardized with IETF: approved draft farrell-decade-ni-10 (“Naming things with hashes”)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can be locally stored as hashed version (e.g., using SHA-256 hash function)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r>
              <a:rPr lang="en-GB" sz="1600" b="1" dirty="0" smtClean="0"/>
              <a:t>Question: </a:t>
            </a:r>
            <a:r>
              <a:rPr lang="en-GB" sz="1600" dirty="0" smtClean="0"/>
              <a:t>Does specifying ordinary certificates and manual </a:t>
            </a:r>
            <a:r>
              <a:rPr lang="en-GB" sz="1600" dirty="0" err="1" smtClean="0"/>
              <a:t>certs</a:t>
            </a:r>
            <a:r>
              <a:rPr lang="en-GB" sz="1600" dirty="0" smtClean="0"/>
              <a:t> (“hashed keys”) suffice?</a:t>
            </a:r>
          </a:p>
          <a:p>
            <a:r>
              <a:rPr lang="en-GB" sz="1600" dirty="0" smtClean="0"/>
              <a:t>(I did not hear any further feedback from Palm Springs participants after September 2012 meeting)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48962" y="533400"/>
            <a:ext cx="338265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“Piggy-Backed Info” (1)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u="sng" dirty="0" smtClean="0"/>
              <a:t>Basic Protocol:</a:t>
            </a: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US" sz="1600" dirty="0" smtClean="0"/>
              <a:t>Security properties: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establishment, mutual entity authentication, implicit key authentication, mutual key confirmation, etc. 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Cert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Q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600" dirty="0" smtClean="0"/>
                        <a:t>)</a:t>
                      </a: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MAC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 || 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B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Y 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Y</a:t>
                </a:r>
                <a:r>
                  <a:rPr lang="en-US" sz="1600" dirty="0" smtClean="0"/>
                  <a:t>, </a:t>
                </a:r>
                <a:r>
                  <a:rPr lang="en-US" sz="1600" i="1" dirty="0" err="1" smtClean="0">
                    <a:solidFill>
                      <a:srgbClr val="0070C0"/>
                    </a:solidFill>
                  </a:rPr>
                  <a:t>Cert</a:t>
                </a:r>
                <a:r>
                  <a:rPr lang="en-US" sz="1600" baseline="-25000" dirty="0" err="1" smtClean="0">
                    <a:solidFill>
                      <a:srgbClr val="0070C0"/>
                    </a:solidFill>
                  </a:rPr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, </a:t>
                </a:r>
                <a:r>
                  <a:rPr lang="en-US" sz="1600" i="1" dirty="0" smtClean="0">
                    <a:solidFill>
                      <a:srgbClr val="0070C0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1600" dirty="0" smtClean="0"/>
                  <a:t>)</a:t>
                </a: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i="1" dirty="0" smtClean="0">
                    <a:solidFill>
                      <a:schemeClr val="accent2"/>
                    </a:solidFill>
                  </a:rPr>
                  <a:t>MAC</a:t>
                </a:r>
                <a:r>
                  <a:rPr lang="en-US" sz="1600" i="1" baseline="-25000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i="1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baseline="-250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X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1"/>
                    </a:solidFill>
                  </a:rPr>
                  <a:t> 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69368" cy="276999"/>
          </a:xfrm>
        </p:spPr>
        <p:txBody>
          <a:bodyPr/>
          <a:lstStyle/>
          <a:p>
            <a:r>
              <a:rPr lang="en-US" dirty="0" smtClean="0"/>
              <a:t>October 30,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9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57773" y="533400"/>
            <a:ext cx="336502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“Piggy-Backed Info” (2)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u="sng" dirty="0" smtClean="0"/>
              <a:t>Extended Protocol #1:</a:t>
            </a:r>
          </a:p>
          <a:p>
            <a:pPr marL="342900" indent="-342900"/>
            <a:r>
              <a:rPr lang="en-CA" sz="2000" dirty="0" smtClean="0"/>
              <a:t>(with “piggy-backing”)</a:t>
            </a: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US" sz="1600" dirty="0" smtClean="0"/>
              <a:t>Security properties: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establishment, mutual entity authentication, implicit key authentication, mutual key confirmation, etc.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Additional functionality: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Authentication of exchanged </a:t>
            </a:r>
            <a:r>
              <a:rPr lang="en-CA" sz="1600" dirty="0" smtClean="0">
                <a:sym typeface="Symbol"/>
              </a:rPr>
              <a:t>“piggy-backed info”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A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and </a:t>
            </a:r>
            <a:r>
              <a:rPr lang="en-CA" sz="1600" i="1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Text</a:t>
            </a:r>
            <a:r>
              <a:rPr lang="en-CA" sz="1600" baseline="-25000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B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(if any), via authentication tags key confirmation messages</a:t>
            </a:r>
            <a:endParaRPr lang="en-CA" sz="1600" dirty="0" smtClean="0">
              <a:solidFill>
                <a:srgbClr val="FF0000"/>
              </a:solidFill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Cert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</a:t>
                      </a:r>
                      <a:r>
                        <a:rPr lang="en-US" sz="1600" i="1" dirty="0" err="1" smtClean="0">
                          <a:solidFill>
                            <a:srgbClr val="0070C0"/>
                          </a:solidFill>
                        </a:rPr>
                        <a:t>Q</a:t>
                      </a:r>
                      <a:r>
                        <a:rPr lang="en-US" sz="1600" baseline="-25000" dirty="0" err="1" smtClean="0">
                          <a:solidFill>
                            <a:srgbClr val="0070C0"/>
                          </a:solidFill>
                        </a:rPr>
                        <a:t>A</a:t>
                      </a:r>
                      <a:r>
                        <a:rPr lang="en-US" sz="1600" dirty="0" smtClean="0"/>
                        <a:t>)</a:t>
                      </a: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MAC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 || 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B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dirty="0" smtClean="0"/>
                        <a:t>||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Y </a:t>
                      </a:r>
                      <a:r>
                        <a:rPr lang="en-US" sz="1600" i="1" dirty="0" smtClean="0"/>
                        <a:t>|| 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en-US" sz="1600" baseline="-25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]),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600" i="1" dirty="0" err="1" smtClean="0">
                          <a:solidFill>
                            <a:schemeClr val="accent1"/>
                          </a:solidFill>
                        </a:rPr>
                        <a:t>Text</a:t>
                      </a:r>
                      <a:r>
                        <a:rPr lang="en-US" sz="1600" baseline="-25000" dirty="0" err="1" smtClean="0">
                          <a:solidFill>
                            <a:schemeClr val="accent1"/>
                          </a:solidFill>
                        </a:rPr>
                        <a:t>A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Y</a:t>
                </a:r>
                <a:r>
                  <a:rPr lang="en-US" sz="1600" dirty="0" smtClean="0"/>
                  <a:t>, </a:t>
                </a:r>
                <a:r>
                  <a:rPr lang="en-US" sz="1600" i="1" dirty="0" err="1" smtClean="0">
                    <a:solidFill>
                      <a:srgbClr val="0070C0"/>
                    </a:solidFill>
                  </a:rPr>
                  <a:t>Cert</a:t>
                </a:r>
                <a:r>
                  <a:rPr lang="en-US" sz="1600" baseline="-25000" dirty="0" err="1" smtClean="0">
                    <a:solidFill>
                      <a:srgbClr val="0070C0"/>
                    </a:solidFill>
                  </a:rPr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, </a:t>
                </a:r>
                <a:r>
                  <a:rPr lang="en-US" sz="1600" i="1" dirty="0" smtClean="0">
                    <a:solidFill>
                      <a:srgbClr val="0070C0"/>
                    </a:solidFill>
                  </a:rPr>
                  <a:t>Q</a:t>
                </a:r>
                <a:r>
                  <a:rPr lang="en-US" sz="1600" baseline="-250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1600" dirty="0" smtClean="0"/>
                  <a:t>)</a:t>
                </a: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i="1" dirty="0" smtClean="0">
                    <a:solidFill>
                      <a:schemeClr val="accent2"/>
                    </a:solidFill>
                  </a:rPr>
                  <a:t>MAC</a:t>
                </a:r>
                <a:r>
                  <a:rPr lang="en-US" sz="1600" i="1" baseline="-25000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A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baseline="-25000" dirty="0" smtClean="0"/>
                  <a:t> </a:t>
                </a:r>
                <a:r>
                  <a:rPr lang="en-US" sz="1600" dirty="0" smtClean="0"/>
                  <a:t>||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X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smtClean="0"/>
                  <a:t>|| 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Text</a:t>
                </a:r>
                <a:r>
                  <a:rPr lang="en-US" sz="1600" baseline="-25000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B</a:t>
                </a:r>
                <a:r>
                  <a:rPr lang="en-US" sz="1600" dirty="0" smtClean="0"/>
                  <a:t>]),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1600" i="1" dirty="0" err="1" smtClean="0">
                    <a:solidFill>
                      <a:schemeClr val="accent1"/>
                    </a:solidFill>
                  </a:rPr>
                  <a:t>Text</a:t>
                </a:r>
                <a:r>
                  <a:rPr lang="en-US" sz="1600" baseline="-25000" dirty="0" err="1" smtClean="0">
                    <a:solidFill>
                      <a:schemeClr val="accent1"/>
                    </a:solidFill>
                  </a:rPr>
                  <a:t>B</a:t>
                </a:r>
                <a:r>
                  <a:rPr lang="en-US" sz="1600" dirty="0" smtClean="0">
                    <a:solidFill>
                      <a:schemeClr val="accent1"/>
                    </a:solidFill>
                  </a:rPr>
                  <a:t> </a:t>
                </a:r>
                <a:endParaRPr lang="en-US" sz="1600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543800" y="2895600"/>
            <a:ext cx="1600201" cy="1066800"/>
            <a:chOff x="7543800" y="2895600"/>
            <a:chExt cx="1600201" cy="1066800"/>
          </a:xfrm>
        </p:grpSpPr>
        <p:cxnSp>
          <p:nvCxnSpPr>
            <p:cNvPr id="37" name="Straight Arrow Connector 36"/>
            <p:cNvCxnSpPr>
              <a:stCxn id="38" idx="2"/>
            </p:cNvCxnSpPr>
            <p:nvPr/>
          </p:nvCxnSpPr>
          <p:spPr bwMode="auto">
            <a:xfrm flipH="1">
              <a:off x="7543800" y="3541931"/>
              <a:ext cx="900009" cy="4204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75000"/>
                </a:schemeClr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7743617" y="2895600"/>
              <a:ext cx="1400384" cy="64633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Piggy-backed info may originate remotely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1445</Words>
  <Application>Microsoft Office PowerPoint</Application>
  <PresentationFormat>On-screen Show (4:3)</PresentationFormat>
  <Paragraphs>310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Discussion of  Outstanding TGai Security Topics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512</cp:revision>
  <cp:lastPrinted>1998-02-10T13:28:06Z</cp:lastPrinted>
  <dcterms:created xsi:type="dcterms:W3CDTF">2011-10-10T06:18:28Z</dcterms:created>
  <dcterms:modified xsi:type="dcterms:W3CDTF">2012-10-30T22:37:00Z</dcterms:modified>
</cp:coreProperties>
</file>