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4"/>
  </p:notesMasterIdLst>
  <p:handoutMasterIdLst>
    <p:handoutMasterId r:id="rId25"/>
  </p:handoutMasterIdLst>
  <p:sldIdLst>
    <p:sldId id="256" r:id="rId5"/>
    <p:sldId id="257" r:id="rId6"/>
    <p:sldId id="262" r:id="rId7"/>
    <p:sldId id="265" r:id="rId8"/>
    <p:sldId id="339" r:id="rId9"/>
    <p:sldId id="351" r:id="rId10"/>
    <p:sldId id="352" r:id="rId11"/>
    <p:sldId id="340" r:id="rId12"/>
    <p:sldId id="353" r:id="rId13"/>
    <p:sldId id="354" r:id="rId14"/>
    <p:sldId id="343" r:id="rId15"/>
    <p:sldId id="359" r:id="rId16"/>
    <p:sldId id="360" r:id="rId17"/>
    <p:sldId id="371" r:id="rId18"/>
    <p:sldId id="370" r:id="rId19"/>
    <p:sldId id="364" r:id="rId20"/>
    <p:sldId id="366" r:id="rId21"/>
    <p:sldId id="369" r:id="rId22"/>
    <p:sldId id="292" r:id="rId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wangxc" initials="w" lastIdx="5" clrIdx="0"/>
  <p:cmAuthor id="1" name="Berger-Admin, James (Rodney)" initials="BJ(" lastIdx="3" clrIdx="1"/>
  <p:cmAuthor id="2" name="Lei Wang" initials="LW" lastIdx="0" clrIdx="2"/>
  <p:cmAuthor id="3" name="olesenrl" initials="o" lastIdx="1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0" y="-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694"/>
    </p:cViewPr>
  </p:sorterViewPr>
  <p:notesViewPr>
    <p:cSldViewPr>
      <p:cViewPr varScale="1">
        <p:scale>
          <a:sx n="49" d="100"/>
          <a:sy n="49" d="100"/>
        </p:scale>
        <p:origin x="-2400" y="-102"/>
      </p:cViewPr>
      <p:guideLst>
        <p:guide orient="horz" pos="2880"/>
        <p:guide pos="2160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6797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US" sz="1800" b="1" dirty="0" smtClean="0">
                <a:solidFill>
                  <a:schemeClr val="tx1"/>
                </a:solidFill>
              </a:rPr>
              <a:t>11-12-1238-00-00ai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115300" cy="10287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Proposals for the FD Frame  Capability, Security and Neighbour AP Information Content Design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2012-11-03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57200" y="2781300"/>
          <a:ext cx="7916862" cy="2635250"/>
        </p:xfrm>
        <a:graphic>
          <a:graphicData uri="http://schemas.openxmlformats.org/presentationml/2006/ole">
            <p:oleObj spid="_x0000_s3075" name="Document" r:id="rId4" imgW="8785166" imgH="2872813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9600" y="24003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graphicFrame>
        <p:nvGraphicFramePr>
          <p:cNvPr id="168962" name="Object 2"/>
          <p:cNvGraphicFramePr>
            <a:graphicFrameLocks noChangeAspect="1"/>
          </p:cNvGraphicFramePr>
          <p:nvPr/>
        </p:nvGraphicFramePr>
        <p:xfrm>
          <a:off x="304800" y="1943100"/>
          <a:ext cx="8331200" cy="4356100"/>
        </p:xfrm>
        <a:graphic>
          <a:graphicData uri="http://schemas.openxmlformats.org/presentationml/2006/ole">
            <p:oleObj spid="_x0000_s168962" name="Visio" r:id="rId3" imgW="7216599" imgH="4111088" progId="Visio.Drawing.11">
              <p:embed/>
            </p:oleObj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647700"/>
            <a:ext cx="8343900" cy="1028700"/>
          </a:xfrm>
        </p:spPr>
        <p:txBody>
          <a:bodyPr/>
          <a:lstStyle/>
          <a:p>
            <a:pPr lvl="0"/>
            <a:r>
              <a:rPr lang="en-US" sz="2800" dirty="0" smtClean="0"/>
              <a:t>Security Info Item in FILS Discovery Frame (</a:t>
            </a:r>
            <a:r>
              <a:rPr lang="en-US" sz="2800" dirty="0" err="1" smtClean="0"/>
              <a:t>con’t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-- Recap from Contribution 12/1030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609600"/>
          </a:xfrm>
        </p:spPr>
        <p:txBody>
          <a:bodyPr/>
          <a:lstStyle/>
          <a:p>
            <a:pPr lvl="0"/>
            <a:r>
              <a:rPr lang="en-US" sz="2400" dirty="0" smtClean="0"/>
              <a:t>Neighbor AP’s TBTT Info Item in FILS Discovery Frame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39100" cy="52578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Discussion points from 2012-July meeting (12/0913r3)</a:t>
            </a:r>
          </a:p>
          <a:p>
            <a:pPr marL="684213" lvl="1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It is one of the optional info items in FD frame;</a:t>
            </a:r>
          </a:p>
          <a:p>
            <a:pPr marL="684213" lvl="1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Its purpose is to enable optimizations for multiple APs/Channels scanning.</a:t>
            </a:r>
          </a:p>
          <a:p>
            <a:pPr marL="28416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Reference materials </a:t>
            </a:r>
            <a:r>
              <a:rPr lang="en-US" sz="2000" dirty="0" smtClean="0">
                <a:solidFill>
                  <a:schemeClr val="tx1"/>
                </a:solidFill>
              </a:rPr>
              <a:t>in 802.11-2012</a:t>
            </a:r>
            <a:endParaRPr lang="en-US" sz="2200" dirty="0" smtClean="0">
              <a:solidFill>
                <a:schemeClr val="tx1"/>
              </a:solidFill>
            </a:endParaRPr>
          </a:p>
          <a:p>
            <a:pPr marL="684213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Neighbor report element, Section 8.4.2.39; </a:t>
            </a:r>
          </a:p>
          <a:p>
            <a:pPr marL="684213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Beacon timing IE, Section 8.4.2.107, for neighbor's next beacon </a:t>
            </a:r>
            <a:r>
              <a:rPr lang="en-US" sz="1800" dirty="0" err="1" smtClean="0">
                <a:solidFill>
                  <a:schemeClr val="tx1"/>
                </a:solidFill>
              </a:rPr>
              <a:t>Tx</a:t>
            </a:r>
            <a:r>
              <a:rPr lang="en-US" sz="1800" dirty="0" smtClean="0">
                <a:solidFill>
                  <a:schemeClr val="tx1"/>
                </a:solidFill>
              </a:rPr>
              <a:t> time;</a:t>
            </a:r>
          </a:p>
          <a:p>
            <a:pPr marL="684213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AP channel report IE, Section 8.4.2.38</a:t>
            </a:r>
          </a:p>
          <a:p>
            <a:pPr marL="28416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Additional reference material:</a:t>
            </a:r>
          </a:p>
          <a:p>
            <a:pPr marL="6842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Reduced Neighbor AP Report: 12/1054r2 and 12/1098r5</a:t>
            </a:r>
          </a:p>
          <a:p>
            <a:pPr marL="28416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Design Considerations</a:t>
            </a:r>
          </a:p>
          <a:p>
            <a:pPr marL="684213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cannot use a value from the transmitting AP’s timestamp or the neighbor AP’s timestamp to indicate the neighbor AP’s next TBTT, due to the un-synchronized status of the STA and the APs;</a:t>
            </a:r>
          </a:p>
          <a:p>
            <a:pPr marL="684213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Use Operating Class / Operating Channel to identify where to find neighbor APs;</a:t>
            </a:r>
          </a:p>
          <a:p>
            <a:pPr marL="684213" lvl="1" indent="-341313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</a:rPr>
              <a:t>Allow multiple APs/TBTTs on the same channel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85800"/>
          </a:xfrm>
        </p:spPr>
        <p:txBody>
          <a:bodyPr/>
          <a:lstStyle/>
          <a:p>
            <a:pPr lvl="0" algn="l"/>
            <a:r>
              <a:rPr lang="en-US" sz="2400" dirty="0" smtClean="0"/>
              <a:t>Neighbor AP’s TBTT Info Item in FILS Discovery Frame </a:t>
            </a:r>
            <a:br>
              <a:rPr lang="en-US" sz="2400" dirty="0" smtClean="0"/>
            </a:br>
            <a:r>
              <a:rPr lang="en-US" sz="2400" dirty="0" smtClean="0"/>
              <a:t>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" y="1409700"/>
            <a:ext cx="8267700" cy="50292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Proposal:</a:t>
            </a:r>
          </a:p>
          <a:p>
            <a:pPr marL="684213" lvl="1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Use a 2-byte info field to identify the Channel for neighbour AP(s):</a:t>
            </a:r>
          </a:p>
          <a:p>
            <a:pPr marL="1028700" lvl="2" indent="-342900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Operating Class subfield: 1 byte, an enumerated value defined in Annex E  in 802.11-2012 specifying the operating class of the neighbour AP;</a:t>
            </a:r>
          </a:p>
          <a:p>
            <a:pPr marL="1028700" lvl="2" indent="-342900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GB" dirty="0" smtClean="0">
                <a:solidFill>
                  <a:schemeClr val="tx1"/>
                </a:solidFill>
              </a:rPr>
              <a:t>Channel Number subfield: 1 byte, an enumerated value defined in Annex E  in 802.11-2012 specifying the operating class within the Operating Class of the </a:t>
            </a:r>
            <a:r>
              <a:rPr lang="en-GB" dirty="0" err="1" smtClean="0">
                <a:solidFill>
                  <a:schemeClr val="tx1"/>
                </a:solidFill>
              </a:rPr>
              <a:t>neighbor</a:t>
            </a:r>
            <a:r>
              <a:rPr lang="en-GB" dirty="0" smtClean="0">
                <a:solidFill>
                  <a:schemeClr val="tx1"/>
                </a:solidFill>
              </a:rPr>
              <a:t> AP;</a:t>
            </a:r>
          </a:p>
          <a:p>
            <a:pPr marL="684213" lvl="1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Use an 1-byte Next TBTT subfield: an offset value, in unit of TU, specifying the time between the FD frame </a:t>
            </a:r>
            <a:r>
              <a:rPr lang="en-GB" dirty="0" err="1" smtClean="0">
                <a:solidFill>
                  <a:schemeClr val="tx1"/>
                </a:solidFill>
              </a:rPr>
              <a:t>Tx</a:t>
            </a:r>
            <a:r>
              <a:rPr lang="en-GB" dirty="0" smtClean="0">
                <a:solidFill>
                  <a:schemeClr val="tx1"/>
                </a:solidFill>
              </a:rPr>
              <a:t> time and a Neighbour AP’s next TBTT.</a:t>
            </a:r>
          </a:p>
          <a:p>
            <a:pPr marL="684213" lvl="1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Use a more compressed encoding (comparing to the Reduced Neighbor AP Report IE) to:</a:t>
            </a:r>
          </a:p>
          <a:p>
            <a:pPr marL="1028700" lvl="2" indent="-342900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Allow multiple neighbor AP’s TBTT info fields for the same channel;</a:t>
            </a:r>
          </a:p>
          <a:p>
            <a:pPr marL="1028700" lvl="2" indent="-342900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Allow multiple channels to be included;</a:t>
            </a:r>
          </a:p>
          <a:p>
            <a:pPr marL="684213" lvl="1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Use an 1-bit indicator in the FD frame control field to indicate the presence of Neighbor APs’ TBTT info in the FD frame.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685800"/>
          </a:xfrm>
        </p:spPr>
        <p:txBody>
          <a:bodyPr/>
          <a:lstStyle/>
          <a:p>
            <a:pPr lvl="0" algn="l"/>
            <a:r>
              <a:rPr lang="en-US" sz="2400" dirty="0" smtClean="0"/>
              <a:t>Neighbor AP’s TBTT Info Item in FILS Discovery Frame </a:t>
            </a:r>
            <a:br>
              <a:rPr lang="en-US" sz="2400" dirty="0" smtClean="0"/>
            </a:br>
            <a:r>
              <a:rPr lang="en-US" sz="2400" dirty="0" smtClean="0"/>
              <a:t>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graphicFrame>
        <p:nvGraphicFramePr>
          <p:cNvPr id="240642" name="Object 2"/>
          <p:cNvGraphicFramePr>
            <a:graphicFrameLocks noChangeAspect="1"/>
          </p:cNvGraphicFramePr>
          <p:nvPr/>
        </p:nvGraphicFramePr>
        <p:xfrm>
          <a:off x="381000" y="1905000"/>
          <a:ext cx="8331200" cy="4178300"/>
        </p:xfrm>
        <a:graphic>
          <a:graphicData uri="http://schemas.openxmlformats.org/presentationml/2006/ole">
            <p:oleObj spid="_x0000_s240642" name="Visio" r:id="rId3" imgW="7216599" imgH="3943190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419100"/>
          </a:xfrm>
        </p:spPr>
        <p:txBody>
          <a:bodyPr/>
          <a:lstStyle/>
          <a:p>
            <a:pPr lvl="0" algn="l"/>
            <a:r>
              <a:rPr lang="en-US" sz="2400" dirty="0" smtClean="0"/>
              <a:t>Neighbor AP’s TBTT Info Item in </a:t>
            </a:r>
            <a:r>
              <a:rPr lang="en-US" sz="2400" dirty="0" smtClean="0"/>
              <a:t>FD Frame – </a:t>
            </a:r>
            <a:r>
              <a:rPr lang="en-US" sz="2400" dirty="0" err="1" smtClean="0"/>
              <a:t>con’t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graphicFrame>
        <p:nvGraphicFramePr>
          <p:cNvPr id="240642" name="Object 2"/>
          <p:cNvGraphicFramePr>
            <a:graphicFrameLocks noChangeAspect="1"/>
          </p:cNvGraphicFramePr>
          <p:nvPr/>
        </p:nvGraphicFramePr>
        <p:xfrm>
          <a:off x="419100" y="1158875"/>
          <a:ext cx="8340725" cy="5318125"/>
        </p:xfrm>
        <a:graphic>
          <a:graphicData uri="http://schemas.openxmlformats.org/presentationml/2006/ole">
            <p:oleObj spid="_x0000_s274434" name="Visio" r:id="rId3" imgW="7216599" imgH="5022924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305800" cy="533400"/>
          </a:xfrm>
        </p:spPr>
        <p:txBody>
          <a:bodyPr/>
          <a:lstStyle/>
          <a:p>
            <a:pPr lvl="0"/>
            <a:r>
              <a:rPr lang="en-US" sz="2400" dirty="0" smtClean="0">
                <a:solidFill>
                  <a:schemeClr val="tx1"/>
                </a:solidFill>
              </a:rPr>
              <a:t>Discussion on FD Frame </a:t>
            </a:r>
            <a:r>
              <a:rPr lang="en-US" sz="2400" dirty="0" smtClean="0"/>
              <a:t>Body Extensibility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039100" cy="20955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The proposed FD frame body design is extendible, when needed;</a:t>
            </a:r>
          </a:p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sz="2200" dirty="0" smtClean="0">
                <a:solidFill>
                  <a:schemeClr val="tx1"/>
                </a:solidFill>
              </a:rPr>
              <a:t>Two basic mechanisms: </a:t>
            </a:r>
          </a:p>
          <a:p>
            <a:pPr marL="684213" lvl="1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Use the available bits in the FD frame control field;</a:t>
            </a:r>
          </a:p>
          <a:p>
            <a:pPr marL="684213" lvl="1" indent="-342900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GB" dirty="0" smtClean="0">
                <a:solidFill>
                  <a:schemeClr val="tx1"/>
                </a:solidFill>
              </a:rPr>
              <a:t>Use optional information elements.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800" dirty="0" smtClean="0"/>
              <a:t>Straw-Polls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Straw-Poll-1: </a:t>
            </a:r>
          </a:p>
          <a:p>
            <a:pPr marL="0" indent="0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Do you support the proposal  of the FILS Discovery (FD) capability  info item encoding as described in Slide 7 of this contribution?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800" dirty="0" smtClean="0"/>
              <a:t>Straw-Polls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Straw-Poll-2: </a:t>
            </a:r>
          </a:p>
          <a:p>
            <a:pPr marL="0" indent="0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Do you support the proposal  of the FILS Discovery (FD) Security info item encoding as described in Slide 10 of this contribution?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770813" cy="533400"/>
          </a:xfrm>
        </p:spPr>
        <p:txBody>
          <a:bodyPr/>
          <a:lstStyle/>
          <a:p>
            <a:pPr lvl="0"/>
            <a:r>
              <a:rPr lang="en-US" sz="2800" dirty="0" smtClean="0"/>
              <a:t>Straw-Polls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43900" cy="5143500"/>
          </a:xfrm>
        </p:spPr>
        <p:txBody>
          <a:bodyPr>
            <a:normAutofit/>
          </a:bodyPr>
          <a:lstStyle/>
          <a:p>
            <a:pPr marL="1201738" indent="-1201738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Straw-Poll-3: </a:t>
            </a:r>
          </a:p>
          <a:p>
            <a:pPr marL="0" indent="0">
              <a:spcAft>
                <a:spcPts val="600"/>
              </a:spcAft>
            </a:pPr>
            <a:r>
              <a:rPr lang="en-US" dirty="0" smtClean="0">
                <a:solidFill>
                  <a:schemeClr val="tx1"/>
                </a:solidFill>
              </a:rPr>
              <a:t>Do you support the proposal  of the FILS Discovery (FD) Neighbor APs’ Next TBTT info item encoding as described in Slide 13 of this contribution?</a:t>
            </a: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spcAft>
                <a:spcPts val="600"/>
              </a:spcAft>
            </a:pPr>
            <a:r>
              <a:rPr lang="en-US" sz="2000" dirty="0" smtClean="0">
                <a:solidFill>
                  <a:schemeClr val="tx1"/>
                </a:solidFill>
              </a:rPr>
              <a:t>Result    </a:t>
            </a:r>
            <a:r>
              <a:rPr lang="en-US" sz="2000" u="sng" dirty="0" smtClean="0">
                <a:solidFill>
                  <a:schemeClr val="tx1"/>
                </a:solidFill>
              </a:rPr>
              <a:t>Yes                </a:t>
            </a:r>
            <a:r>
              <a:rPr lang="en-US" sz="2000" dirty="0" smtClean="0">
                <a:solidFill>
                  <a:schemeClr val="tx1"/>
                </a:solidFill>
              </a:rPr>
              <a:t>    </a:t>
            </a:r>
            <a:r>
              <a:rPr lang="en-US" sz="2000" u="sng" dirty="0" smtClean="0">
                <a:solidFill>
                  <a:schemeClr val="tx1"/>
                </a:solidFill>
              </a:rPr>
              <a:t>No               </a:t>
            </a:r>
            <a:r>
              <a:rPr lang="en-US" sz="2000" dirty="0" smtClean="0">
                <a:solidFill>
                  <a:schemeClr val="tx1"/>
                </a:solidFill>
              </a:rPr>
              <a:t>      </a:t>
            </a:r>
            <a:r>
              <a:rPr lang="en-US" sz="2000" u="sng" dirty="0" smtClean="0">
                <a:solidFill>
                  <a:schemeClr val="tx1"/>
                </a:solidFill>
              </a:rPr>
              <a:t>Abstain</a:t>
            </a:r>
            <a:r>
              <a:rPr lang="en-US" sz="2000" dirty="0" smtClean="0">
                <a:solidFill>
                  <a:schemeClr val="tx1"/>
                </a:solidFill>
              </a:rPr>
              <a:t>_______________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19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References: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219200"/>
            <a:ext cx="8077200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 fontScale="62500" lnSpcReduction="20000"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IEEE Std 802.11™-2012</a:t>
            </a:r>
            <a:endParaRPr kumimoji="0" lang="en-US" b="1" i="0" u="none" strike="noStrike" kern="0" cap="none" spc="0" normalizeH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11-12-0151-13-00ai-proposed-specification-framework-for-tgai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11-12-0913-03-00ai-paasive-scanning-discussions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11-12-0741-01-00ai-discussions-about-fils-discovery-frame-content-design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11-12-0406-05-00ai-passive-scanning-improvements-draft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11-12-0669-01-00ai-passive-scanning-improvements-ad-hoc-report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11-12-0742-00-00ai-FILS-Discovery-Frame-Format-Discussions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11-11-1137-09-00ah-specification-framework-for-tgah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11-11-1503-02-00ah-short-beacon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11-12-0129-03-00ah-short-beacon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11-11-1031-00-00ai-air-time-consumption-by-beacon-and-probe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11-12-0053-01-00ai-gas-version-control-including-normative-text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11-12-0158-03-00ai-proposed-additions-to-sfd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11-12-1029-00-00ai-FILS-Discovery-Frame-Format-Discussions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11-12-1054-02-00ai-fils-reduced-neighbor-report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11-12-1236-00-00ai-spec-text-for-FD-Frame-Definition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/>
        </p:spPr>
        <p:txBody>
          <a:bodyPr/>
          <a:lstStyle/>
          <a:p>
            <a:pPr marL="0" indent="0" algn="just"/>
            <a:r>
              <a:rPr lang="en-US" dirty="0" smtClean="0"/>
              <a:t>This contribution is intended to continue the discussion about a detailed design of the FILS Discovery (FD) Frame content items, including FD Capability, FD Security, and FD Neighbor AP information.</a:t>
            </a:r>
          </a:p>
          <a:p>
            <a:pPr marL="0" indent="0" algn="just"/>
            <a:endParaRPr lang="en-US" dirty="0" smtClean="0"/>
          </a:p>
          <a:p>
            <a:pPr marL="0" indent="0" algn="just"/>
            <a:r>
              <a:rPr lang="en-US" dirty="0" smtClean="0"/>
              <a:t>This contribution provides supporting materials for the 802.11ai draft specification document text proposal for a detailed design of the FD frame contents in Contribution, 12/1236.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00700" y="6477000"/>
            <a:ext cx="2941638" cy="179388"/>
          </a:xfrm>
        </p:spPr>
        <p:txBody>
          <a:bodyPr/>
          <a:lstStyle/>
          <a:p>
            <a:r>
              <a:rPr lang="en-GB" dirty="0" smtClean="0"/>
              <a:t>Lei Wang, </a:t>
            </a:r>
            <a:r>
              <a:rPr lang="en-GB" dirty="0" err="1" smtClean="0"/>
              <a:t>InterDigital</a:t>
            </a:r>
            <a:r>
              <a:rPr lang="en-GB" dirty="0" smtClean="0"/>
              <a:t> Communications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7" name="Titel 1"/>
          <p:cNvSpPr txBox="1">
            <a:spLocks/>
          </p:cNvSpPr>
          <p:nvPr/>
        </p:nvSpPr>
        <p:spPr bwMode="auto">
          <a:xfrm>
            <a:off x="6477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Conformance w/ 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TGai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PAR &amp; 5C 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elle 6"/>
          <p:cNvGraphicFramePr>
            <a:graphicFrameLocks noGrp="1"/>
          </p:cNvGraphicFramePr>
          <p:nvPr/>
        </p:nvGraphicFramePr>
        <p:xfrm>
          <a:off x="762000" y="1600200"/>
          <a:ext cx="7924800" cy="4076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63216"/>
                <a:gridCol w="1961584"/>
              </a:tblGrid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63678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??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455742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1161203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Background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19100" y="1333500"/>
            <a:ext cx="80772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kern="0" dirty="0" smtClean="0">
                <a:solidFill>
                  <a:schemeClr val="tx1"/>
                </a:solidFill>
                <a:latin typeface="Times New Roman"/>
                <a:ea typeface="+mn-ea"/>
              </a:rPr>
              <a:t>Progress has been made regarding the FILS Discovery Frame content design in the </a:t>
            </a:r>
            <a:r>
              <a:rPr lang="en-US" kern="0" dirty="0" err="1" smtClean="0">
                <a:solidFill>
                  <a:schemeClr val="tx1"/>
                </a:solidFill>
                <a:latin typeface="Times New Roman"/>
                <a:ea typeface="+mn-ea"/>
              </a:rPr>
              <a:t>TGai</a:t>
            </a:r>
            <a:r>
              <a:rPr lang="en-US" kern="0" dirty="0" smtClean="0">
                <a:solidFill>
                  <a:schemeClr val="tx1"/>
                </a:solidFill>
                <a:latin typeface="Times New Roman"/>
                <a:ea typeface="+mn-ea"/>
              </a:rPr>
              <a:t> September meetings, e.g., reached a general consensus for a detailed design for:</a:t>
            </a:r>
          </a:p>
          <a:p>
            <a:pPr marL="804863" lvl="1" indent="-4635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  <a:ea typeface="+mn-ea"/>
              </a:rPr>
              <a:t>SSID, Access Network Options, AP’s Next TBTT, AP Configuration Change Count;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kern="0" dirty="0" smtClean="0">
                <a:solidFill>
                  <a:schemeClr val="tx1"/>
                </a:solidFill>
                <a:latin typeface="Times New Roman"/>
                <a:ea typeface="+mn-ea"/>
              </a:rPr>
              <a:t>However, 3 content items are still remaining to be designed in details:</a:t>
            </a:r>
          </a:p>
          <a:p>
            <a:pPr marL="804863" lvl="1" indent="-463550" defTabSz="914400">
              <a:spcBef>
                <a:spcPts val="500"/>
              </a:spcBef>
              <a:spcAft>
                <a:spcPts val="5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  <a:ea typeface="+mn-ea"/>
              </a:rPr>
              <a:t>Capability, Security, and Neighbor AP’s Next TBTT information</a:t>
            </a:r>
          </a:p>
          <a:p>
            <a:pPr marL="342900" indent="-342900" defTabSz="914400">
              <a:spcBef>
                <a:spcPts val="500"/>
              </a:spcBef>
              <a:spcAft>
                <a:spcPts val="500"/>
              </a:spcAft>
              <a:buClrTx/>
              <a:buSzTx/>
              <a:buFontTx/>
              <a:buChar char="•"/>
              <a:defRPr/>
            </a:pPr>
            <a:r>
              <a:rPr lang="en-US" kern="0" dirty="0" smtClean="0">
                <a:solidFill>
                  <a:schemeClr val="tx1"/>
                </a:solidFill>
                <a:latin typeface="Times New Roman"/>
                <a:ea typeface="+mn-ea"/>
              </a:rPr>
              <a:t>This contribution continues the discussions of  detailed designs for those three content items</a:t>
            </a:r>
            <a:r>
              <a:rPr lang="en-US" kern="0" dirty="0" smtClean="0">
                <a:solidFill>
                  <a:srgbClr val="000000"/>
                </a:solidFill>
                <a:latin typeface="Times New Roman"/>
                <a:ea typeface="+mn-ea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343900" cy="876300"/>
          </a:xfrm>
        </p:spPr>
        <p:txBody>
          <a:bodyPr/>
          <a:lstStyle/>
          <a:p>
            <a:pPr lvl="0"/>
            <a:r>
              <a:rPr lang="en-US" sz="2400" dirty="0" smtClean="0"/>
              <a:t>Capability Info Item in FILS Discovery Frame</a:t>
            </a:r>
            <a:br>
              <a:rPr lang="en-US" sz="2400" dirty="0" smtClean="0"/>
            </a:br>
            <a:r>
              <a:rPr lang="en-US" sz="2400" dirty="0" smtClean="0"/>
              <a:t>-- Recap from Contribution 12/1030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38300"/>
            <a:ext cx="8039100" cy="4800600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Discussion points from2012-July meeting (12/0913r3)</a:t>
            </a:r>
          </a:p>
          <a:p>
            <a:pPr marL="631825" lvl="1" indent="-288925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</a:rPr>
              <a:t>It is one of the optional info items </a:t>
            </a:r>
            <a:r>
              <a:rPr lang="en-US" dirty="0" smtClean="0"/>
              <a:t>in FD frame;</a:t>
            </a:r>
          </a:p>
          <a:p>
            <a:pPr marL="631825" lvl="1" indent="-288925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dirty="0" smtClean="0"/>
              <a:t>Its purpose is to provide info for AP/Network initial de-selection;</a:t>
            </a:r>
          </a:p>
          <a:p>
            <a:pPr marL="631825" lvl="1" indent="-288925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dirty="0" smtClean="0"/>
              <a:t>Additional discussion about the Support data rates</a:t>
            </a:r>
          </a:p>
          <a:p>
            <a:pPr marL="915988" lvl="2" indent="-288925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Courier New" pitchFamily="49" charset="0"/>
              <a:buChar char="o"/>
              <a:defRPr/>
            </a:pPr>
            <a:r>
              <a:rPr lang="en-US" dirty="0" smtClean="0"/>
              <a:t>Attempt to eliminate the supported rates element, by using the reserved bits in capability info field to indicate the identified minimum rates.</a:t>
            </a:r>
            <a:endParaRPr lang="en-US" dirty="0" smtClean="0">
              <a:solidFill>
                <a:schemeClr val="tx1"/>
              </a:solidFill>
            </a:endParaRPr>
          </a:p>
          <a:p>
            <a:pPr marL="28416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Reference materials identified in 2012-July meeting (12/0913r3)</a:t>
            </a:r>
          </a:p>
          <a:p>
            <a:pPr marL="633413" lvl="1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tabLst>
                <a:tab pos="1030288" algn="l"/>
              </a:tabLst>
              <a:defRPr/>
            </a:pPr>
            <a:r>
              <a:rPr lang="en-US" dirty="0" smtClean="0"/>
              <a:t>Beacon/Probe Response in 802.11-2012 spec</a:t>
            </a:r>
          </a:p>
          <a:p>
            <a:pPr marL="914400" lvl="2" indent="-352425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Courier New" pitchFamily="49" charset="0"/>
              <a:buChar char="o"/>
              <a:tabLst>
                <a:tab pos="13128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</a:rPr>
              <a:t>Capability info field: p438, section 8.4.1.4</a:t>
            </a:r>
          </a:p>
          <a:p>
            <a:pPr marL="914400" lvl="2" indent="-352425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Courier New" pitchFamily="49" charset="0"/>
              <a:buChar char="o"/>
              <a:tabLst>
                <a:tab pos="13128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</a:rPr>
              <a:t>Supported Rates element, p478, 8.4.2.3</a:t>
            </a:r>
          </a:p>
          <a:p>
            <a:pPr marL="914400" lvl="2" indent="-352425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Courier New" pitchFamily="49" charset="0"/>
              <a:buChar char="o"/>
              <a:tabLst>
                <a:tab pos="13128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</a:rPr>
              <a:t>Extended Capabilities element, p562, section 8.4.2.29</a:t>
            </a:r>
          </a:p>
          <a:p>
            <a:pPr marL="914400" lvl="2" indent="-352425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Courier New" pitchFamily="49" charset="0"/>
              <a:buChar char="o"/>
              <a:tabLst>
                <a:tab pos="1312863" algn="l"/>
              </a:tabLst>
              <a:defRPr/>
            </a:pPr>
            <a:r>
              <a:rPr lang="en-US" dirty="0" smtClean="0">
                <a:solidFill>
                  <a:schemeClr val="tx1"/>
                </a:solidFill>
              </a:rPr>
              <a:t>Neighbor Report element, 8.4.2.39</a:t>
            </a:r>
          </a:p>
          <a:p>
            <a:pPr marL="633413" lvl="1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tabLst>
                <a:tab pos="1030288" algn="l"/>
              </a:tabLst>
              <a:defRPr/>
            </a:pPr>
            <a:r>
              <a:rPr lang="en-US" sz="2100" dirty="0" smtClean="0"/>
              <a:t>Measurement Pilot frame</a:t>
            </a:r>
          </a:p>
          <a:p>
            <a:pPr marL="633413" lvl="1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tabLst>
                <a:tab pos="1030288" algn="l"/>
              </a:tabLst>
              <a:defRPr/>
            </a:pPr>
            <a:r>
              <a:rPr lang="en-US" sz="2100" dirty="0" smtClean="0"/>
              <a:t>11ah short beacon (11/1503r2, 12/0129r3)</a:t>
            </a:r>
          </a:p>
          <a:p>
            <a:pPr marL="28416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Further Design Considerations</a:t>
            </a:r>
          </a:p>
          <a:p>
            <a:pPr marL="6842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What capability indicators are needed in FD frame?</a:t>
            </a:r>
          </a:p>
          <a:p>
            <a:pPr marL="6842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Detailed encodings of the capability indicators?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762000"/>
          </a:xfrm>
        </p:spPr>
        <p:txBody>
          <a:bodyPr/>
          <a:lstStyle/>
          <a:p>
            <a:pPr lvl="0"/>
            <a:r>
              <a:rPr lang="en-US" sz="2400" dirty="0" smtClean="0"/>
              <a:t>Capability Info Item in FILS Discovery Frame – </a:t>
            </a:r>
            <a:r>
              <a:rPr lang="en-US" sz="2400" dirty="0" err="1" smtClean="0"/>
              <a:t>con’t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Recap from Contribution 12/1030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62100"/>
            <a:ext cx="8039100" cy="4876800"/>
          </a:xfrm>
        </p:spPr>
        <p:txBody>
          <a:bodyPr>
            <a:normAutofit fontScale="92500" lnSpcReduction="20000"/>
          </a:bodyPr>
          <a:lstStyle/>
          <a:p>
            <a:pPr marL="225425" indent="-28416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Proposal:</a:t>
            </a:r>
          </a:p>
          <a:p>
            <a:pPr marL="6842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Design a fixed-size new capability field in FD frame, e.g., 3 bytes;</a:t>
            </a:r>
          </a:p>
          <a:p>
            <a:pPr marL="6842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Use the 2-byte Capability field as defined in Figure 8-38 in 802.11-2012 as starting point; and remove the unnecessary subfields for FD frame uses, e.g., </a:t>
            </a:r>
          </a:p>
          <a:p>
            <a:pPr marL="920750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DSSS-OFDM</a:t>
            </a:r>
          </a:p>
          <a:p>
            <a:pPr marL="920750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PBCC</a:t>
            </a:r>
          </a:p>
          <a:p>
            <a:pPr marL="920750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Channel Agility</a:t>
            </a:r>
          </a:p>
          <a:p>
            <a:pPr marL="920750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APSD</a:t>
            </a:r>
          </a:p>
          <a:p>
            <a:pPr marL="6842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Add some new info items, e.g.,</a:t>
            </a:r>
          </a:p>
          <a:p>
            <a:pPr marL="908050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Supported minimum rate</a:t>
            </a:r>
          </a:p>
          <a:p>
            <a:pPr marL="908050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PHY type</a:t>
            </a:r>
          </a:p>
          <a:p>
            <a:pPr marL="908050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IPv4 / IPv6 support</a:t>
            </a:r>
          </a:p>
          <a:p>
            <a:pPr marL="6842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Use a 1-bit indicator in the FD frame control field to indicate the presence of the Capability info item in the FD frame.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  <p:graphicFrame>
        <p:nvGraphicFramePr>
          <p:cNvPr id="167938" name="Object 2"/>
          <p:cNvGraphicFramePr>
            <a:graphicFrameLocks noChangeAspect="1"/>
          </p:cNvGraphicFramePr>
          <p:nvPr/>
        </p:nvGraphicFramePr>
        <p:xfrm>
          <a:off x="342900" y="1562100"/>
          <a:ext cx="7810500" cy="4914900"/>
        </p:xfrm>
        <a:graphic>
          <a:graphicData uri="http://schemas.openxmlformats.org/presentationml/2006/ole">
            <p:oleObj spid="_x0000_s167938" name="Visio" r:id="rId3" imgW="4579277" imgH="3866529" progId="Visio.Drawing.11">
              <p:embed/>
            </p:oleObj>
          </a:graphicData>
        </a:graphic>
      </p:graphicFrame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762000"/>
          </a:xfrm>
        </p:spPr>
        <p:txBody>
          <a:bodyPr/>
          <a:lstStyle/>
          <a:p>
            <a:pPr lvl="0"/>
            <a:r>
              <a:rPr lang="en-US" sz="2400" dirty="0" smtClean="0"/>
              <a:t>Capability Info Item in FILS Discovery Frame – </a:t>
            </a:r>
            <a:r>
              <a:rPr lang="en-US" sz="2400" dirty="0" err="1" smtClean="0"/>
              <a:t>con’t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Recap from Contribution 12/1030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343900" cy="952500"/>
          </a:xfrm>
        </p:spPr>
        <p:txBody>
          <a:bodyPr/>
          <a:lstStyle/>
          <a:p>
            <a:pPr lvl="0"/>
            <a:r>
              <a:rPr lang="en-US" sz="2800" dirty="0" smtClean="0"/>
              <a:t>Security Info Item in FILS Discovery Frame</a:t>
            </a:r>
            <a:br>
              <a:rPr lang="en-US" sz="2800" dirty="0" smtClean="0"/>
            </a:br>
            <a:r>
              <a:rPr lang="en-US" sz="2800" dirty="0" smtClean="0"/>
              <a:t>-- Recap from Contribution 12/1030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66900"/>
            <a:ext cx="8039100" cy="4419600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Discussion points from 2012-July meeting (12/0913r3)</a:t>
            </a:r>
          </a:p>
          <a:p>
            <a:pPr marL="631825" lvl="1" indent="-288925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dirty="0" smtClean="0"/>
              <a:t>It is one of the optional info items in FD frame;</a:t>
            </a:r>
          </a:p>
          <a:p>
            <a:pPr marL="631825" lvl="1" indent="-288925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defRPr/>
            </a:pPr>
            <a:r>
              <a:rPr lang="en-US" dirty="0" smtClean="0"/>
              <a:t>Its purpose is to provide info for AP/Network initial de-selection;</a:t>
            </a:r>
          </a:p>
          <a:p>
            <a:pPr marL="28416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Reference materials</a:t>
            </a:r>
          </a:p>
          <a:p>
            <a:pPr marL="633413" lvl="1" defTabSz="914400">
              <a:spcBef>
                <a:spcPts val="300"/>
              </a:spcBef>
              <a:spcAft>
                <a:spcPts val="200"/>
              </a:spcAft>
              <a:buClrTx/>
              <a:buSzTx/>
              <a:buFont typeface="Wingdings" pitchFamily="2" charset="2"/>
              <a:buChar char="Ø"/>
              <a:tabLst>
                <a:tab pos="1030288" algn="l"/>
              </a:tabLst>
              <a:defRPr/>
            </a:pPr>
            <a:r>
              <a:rPr lang="en-US" dirty="0" smtClean="0"/>
              <a:t>RSNE in Section 8.4.2.27  in 802.11-2012 spec</a:t>
            </a:r>
          </a:p>
          <a:p>
            <a:pPr marL="28416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Further Design Considerations</a:t>
            </a:r>
          </a:p>
          <a:p>
            <a:pPr marL="6842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What Security indicators are needed in FD frame?</a:t>
            </a:r>
          </a:p>
          <a:p>
            <a:pPr marL="6842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Detailed encodings of the Security indicators?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47700"/>
            <a:ext cx="8343900" cy="1028700"/>
          </a:xfrm>
        </p:spPr>
        <p:txBody>
          <a:bodyPr/>
          <a:lstStyle/>
          <a:p>
            <a:pPr lvl="0"/>
            <a:r>
              <a:rPr lang="en-US" sz="2800" dirty="0" smtClean="0"/>
              <a:t>Security Info Item in FILS Discovery Frame (</a:t>
            </a:r>
            <a:r>
              <a:rPr lang="en-US" sz="2800" dirty="0" err="1" smtClean="0"/>
              <a:t>con’t</a:t>
            </a:r>
            <a:r>
              <a:rPr lang="en-US" sz="2800" dirty="0" smtClean="0"/>
              <a:t>)</a:t>
            </a:r>
            <a:br>
              <a:rPr lang="en-US" sz="2800" dirty="0" smtClean="0"/>
            </a:br>
            <a:r>
              <a:rPr lang="en-US" sz="2800" dirty="0" smtClean="0"/>
              <a:t>-- Recap from Contribution 12/1030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 marL="225425" indent="-284163">
              <a:spcBef>
                <a:spcPts val="400"/>
              </a:spcBef>
              <a:spcAft>
                <a:spcPts val="400"/>
              </a:spcAft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Proposal:</a:t>
            </a:r>
          </a:p>
          <a:p>
            <a:pPr marL="6842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Design a fixed-size new Security field in FD frame, e.g., 4 bytes;</a:t>
            </a:r>
          </a:p>
          <a:p>
            <a:pPr marL="6842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Use the RSNE as defined in Section 8.4.2.27 in 802.11-2012 as starting point; and consider changes to make it smaller in size, e.g., </a:t>
            </a:r>
          </a:p>
          <a:p>
            <a:pPr marL="920750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Re-design the RSN Capabilities subfield to reflect its practical uses and 11ai specific considerations;</a:t>
            </a:r>
          </a:p>
          <a:p>
            <a:pPr marL="920750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Limit the numbers of </a:t>
            </a:r>
            <a:r>
              <a:rPr lang="en-US" dirty="0" err="1" smtClean="0">
                <a:solidFill>
                  <a:schemeClr val="tx1"/>
                </a:solidFill>
              </a:rPr>
              <a:t>Pairwise</a:t>
            </a:r>
            <a:r>
              <a:rPr lang="en-US" dirty="0" smtClean="0">
                <a:solidFill>
                  <a:schemeClr val="tx1"/>
                </a:solidFill>
              </a:rPr>
              <a:t> suites and AKM suites, e.g., 2 for each</a:t>
            </a:r>
          </a:p>
          <a:p>
            <a:pPr marL="920750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Introduce 4-bit codes to identify Cipher Suites and AKM Suites</a:t>
            </a:r>
          </a:p>
          <a:p>
            <a:pPr marL="920750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Remove PMKID count and PMLID list </a:t>
            </a:r>
          </a:p>
          <a:p>
            <a:pPr marL="6842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Add some new info items, e.g.,</a:t>
            </a:r>
          </a:p>
          <a:p>
            <a:pPr marL="908050" lvl="2">
              <a:spcBef>
                <a:spcPts val="400"/>
              </a:spcBef>
              <a:spcAft>
                <a:spcPts val="400"/>
              </a:spcAft>
              <a:buFont typeface="Courier New" pitchFamily="49" charset="0"/>
              <a:buChar char="o"/>
            </a:pPr>
            <a:r>
              <a:rPr lang="en-US" dirty="0" smtClean="0">
                <a:solidFill>
                  <a:schemeClr val="tx1"/>
                </a:solidFill>
              </a:rPr>
              <a:t>Security capability indicators for FILS authentication methods support, e.g., </a:t>
            </a:r>
          </a:p>
          <a:p>
            <a:pPr marL="1257300" lvl="3" indent="-279400">
              <a:spcAft>
                <a:spcPts val="400"/>
              </a:spcAft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FILS Fast-EAP based authentication</a:t>
            </a:r>
          </a:p>
          <a:p>
            <a:pPr marL="1257300" lvl="3" indent="-279400">
              <a:spcAft>
                <a:spcPts val="400"/>
              </a:spcAft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FILS EAP-RP based authentication</a:t>
            </a:r>
          </a:p>
          <a:p>
            <a:pPr marL="1257300" lvl="3" indent="-279400">
              <a:spcAft>
                <a:spcPts val="400"/>
              </a:spcAft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FILS Non-EAP Fast authentication</a:t>
            </a:r>
          </a:p>
          <a:p>
            <a:pPr marL="1257300" lvl="3" indent="-279400">
              <a:spcAft>
                <a:spcPts val="400"/>
              </a:spcAft>
              <a:buFont typeface="Wingdings" pitchFamily="2" charset="2"/>
              <a:buChar char="q"/>
            </a:pPr>
            <a:r>
              <a:rPr lang="en-US" dirty="0" smtClean="0">
                <a:solidFill>
                  <a:schemeClr val="tx1"/>
                </a:solidFill>
              </a:rPr>
              <a:t>FILS Fast Authentication without 3</a:t>
            </a:r>
            <a:r>
              <a:rPr lang="en-US" baseline="30000" dirty="0" smtClean="0">
                <a:solidFill>
                  <a:schemeClr val="tx1"/>
                </a:solidFill>
              </a:rPr>
              <a:t>rd</a:t>
            </a:r>
            <a:r>
              <a:rPr lang="en-US" dirty="0" smtClean="0">
                <a:solidFill>
                  <a:schemeClr val="tx1"/>
                </a:solidFill>
              </a:rPr>
              <a:t>-party</a:t>
            </a:r>
          </a:p>
          <a:p>
            <a:pPr marL="684213" lvl="1">
              <a:spcBef>
                <a:spcPts val="400"/>
              </a:spcBef>
              <a:spcAft>
                <a:spcPts val="400"/>
              </a:spcAft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</a:rPr>
              <a:t>Use a 1-bit indicator in the FD frame control field to indicate the presence of the Security info item in the FD frame.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Lei Wang, InterDigital Communications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6BA44925D6774DAAAE4851C3660231" ma:contentTypeVersion="0" ma:contentTypeDescription="Create a new document." ma:contentTypeScope="" ma:versionID="f59c400df60e69bdea7e932f2be50d75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5683213-1B0F-49E7-915B-39D8BA408C5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1126C232-CB9E-4C1D-9A1D-FF83F24851FD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112D949B-22B9-402C-ABB9-3F8AA27143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46387</TotalTime>
  <Words>1484</Words>
  <Application>Microsoft Office PowerPoint</Application>
  <PresentationFormat>On-screen Show (4:3)</PresentationFormat>
  <Paragraphs>223</Paragraphs>
  <Slides>19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802-11-Submission</vt:lpstr>
      <vt:lpstr>Document</vt:lpstr>
      <vt:lpstr>Visio</vt:lpstr>
      <vt:lpstr>Microsoft Office Visio Drawing</vt:lpstr>
      <vt:lpstr>Proposals for the FD Frame  Capability, Security and Neighbour AP Information Content Design </vt:lpstr>
      <vt:lpstr>Abstract</vt:lpstr>
      <vt:lpstr>Slide 3</vt:lpstr>
      <vt:lpstr>Slide 4</vt:lpstr>
      <vt:lpstr>Capability Info Item in FILS Discovery Frame -- Recap from Contribution 12/1030</vt:lpstr>
      <vt:lpstr>Capability Info Item in FILS Discovery Frame – con’t Recap from Contribution 12/1030</vt:lpstr>
      <vt:lpstr>Capability Info Item in FILS Discovery Frame – con’t Recap from Contribution 12/1030</vt:lpstr>
      <vt:lpstr>Security Info Item in FILS Discovery Frame -- Recap from Contribution 12/1030</vt:lpstr>
      <vt:lpstr>Security Info Item in FILS Discovery Frame (con’t) -- Recap from Contribution 12/1030</vt:lpstr>
      <vt:lpstr>Security Info Item in FILS Discovery Frame (con’t) -- Recap from Contribution 12/1030</vt:lpstr>
      <vt:lpstr>Neighbor AP’s TBTT Info Item in FILS Discovery Frame</vt:lpstr>
      <vt:lpstr>Neighbor AP’s TBTT Info Item in FILS Discovery Frame  – con’t</vt:lpstr>
      <vt:lpstr>Neighbor AP’s TBTT Info Item in FILS Discovery Frame  – con’t</vt:lpstr>
      <vt:lpstr>Neighbor AP’s TBTT Info Item in FD Frame – con’t</vt:lpstr>
      <vt:lpstr>Discussion on FD Frame Body Extensibility</vt:lpstr>
      <vt:lpstr>Straw-Polls</vt:lpstr>
      <vt:lpstr>Straw-Polls</vt:lpstr>
      <vt:lpstr>Straw-Polls</vt:lpstr>
      <vt:lpstr>Slide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LeiW</dc:creator>
  <cp:lastModifiedBy>LeiW</cp:lastModifiedBy>
  <cp:revision>568</cp:revision>
  <cp:lastPrinted>1601-01-01T00:00:00Z</cp:lastPrinted>
  <dcterms:created xsi:type="dcterms:W3CDTF">2012-01-06T05:35:07Z</dcterms:created>
  <dcterms:modified xsi:type="dcterms:W3CDTF">2012-11-03T18:45:43Z</dcterms:modified>
  <cp:contentType>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0x010100EF6BA44925D6774DAAAE4851C3660231</vt:lpwstr>
  </property>
</Properties>
</file>