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7" r:id="rId6"/>
    <p:sldId id="262" r:id="rId7"/>
    <p:sldId id="265" r:id="rId8"/>
    <p:sldId id="332" r:id="rId9"/>
    <p:sldId id="344" r:id="rId10"/>
    <p:sldId id="307" r:id="rId11"/>
    <p:sldId id="346" r:id="rId12"/>
    <p:sldId id="304" r:id="rId13"/>
    <p:sldId id="355" r:id="rId14"/>
    <p:sldId id="348" r:id="rId15"/>
    <p:sldId id="349" r:id="rId16"/>
    <p:sldId id="361" r:id="rId17"/>
    <p:sldId id="356" r:id="rId18"/>
    <p:sldId id="363" r:id="rId19"/>
    <p:sldId id="364" r:id="rId20"/>
    <p:sldId id="357" r:id="rId21"/>
    <p:sldId id="362" r:id="rId22"/>
    <p:sldId id="352" r:id="rId23"/>
    <p:sldId id="358" r:id="rId24"/>
    <p:sldId id="359" r:id="rId25"/>
    <p:sldId id="360" r:id="rId26"/>
    <p:sldId id="353" r:id="rId27"/>
    <p:sldId id="316" r:id="rId28"/>
    <p:sldId id="317" r:id="rId29"/>
    <p:sldId id="292" r:id="rId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0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11-12-1237-00-00ai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Discussions about </a:t>
            </a:r>
            <a:br>
              <a:rPr lang="en-GB" sz="2800" dirty="0" smtClean="0"/>
            </a:br>
            <a:r>
              <a:rPr lang="en-GB" sz="2800" dirty="0" smtClean="0"/>
              <a:t>FILS Discovery (FD) Frame Format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1500"/>
            <a:ext cx="8343900" cy="57150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Timing Diagram of Frame Transmission (11g-based WLAN)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573088" y="800100"/>
          <a:ext cx="7997825" cy="3370262"/>
        </p:xfrm>
        <a:graphic>
          <a:graphicData uri="http://schemas.openxmlformats.org/presentationml/2006/ole">
            <p:oleObj spid="_x0000_s116738" name="Visio" r:id="rId3" imgW="5026569" imgH="2127616" progId="Visio.Drawing.11">
              <p:embed/>
            </p:oleObj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47700" y="4267200"/>
            <a:ext cx="7923213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GB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PSDU: MPDU, or MMPDU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GB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FD frame: MMPDU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GB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Assuming FD frame transmitted at the same date rate as Beacon:</a:t>
            </a:r>
          </a:p>
          <a:p>
            <a:pPr marL="676275" lvl="1" indent="-342900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en-GB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Contribution 11/1031r0: </a:t>
            </a:r>
            <a:r>
              <a:rPr lang="en-GB" sz="1800" dirty="0" smtClean="0">
                <a:solidFill>
                  <a:schemeClr val="tx1"/>
                </a:solidFill>
              </a:rPr>
              <a:t>300s measurement during 802.11 Mid-week plenary</a:t>
            </a:r>
            <a:endParaRPr lang="en-GB" sz="1800" b="1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1076325" lvl="2" indent="-342900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  <a:defRPr/>
            </a:pPr>
            <a:r>
              <a:rPr kumimoji="0" lang="en-GB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~30% </a:t>
            </a:r>
            <a:r>
              <a:rPr kumimoji="0" lang="en-GB" sz="180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Tx</a:t>
            </a:r>
            <a:r>
              <a:rPr kumimoji="0" lang="en-GB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1 Mbps and ~70% </a:t>
            </a:r>
            <a:r>
              <a:rPr kumimoji="0" lang="en-GB" sz="180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Tx</a:t>
            </a:r>
            <a:r>
              <a:rPr kumimoji="0" lang="en-GB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11 Mbps;</a:t>
            </a:r>
          </a:p>
          <a:p>
            <a:pPr marL="676275" lvl="1" indent="-342900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  <a:defRPr/>
            </a:pPr>
            <a:r>
              <a:rPr lang="en-GB" sz="1800" b="1" kern="0" dirty="0" smtClean="0">
                <a:solidFill>
                  <a:schemeClr val="tx1"/>
                </a:solidFill>
                <a:latin typeface="+mn-lt"/>
                <a:ea typeface="+mn-ea"/>
              </a:rPr>
              <a:t>Contribution 11/1413r2: </a:t>
            </a:r>
            <a:r>
              <a:rPr lang="en-GB" sz="1800" dirty="0" smtClean="0">
                <a:solidFill>
                  <a:schemeClr val="tx1"/>
                </a:solidFill>
              </a:rPr>
              <a:t>300s measurement, 6:00pm, </a:t>
            </a:r>
            <a:r>
              <a:rPr lang="en-US" altLang="ja-JP" sz="1800" dirty="0" smtClean="0">
                <a:solidFill>
                  <a:schemeClr val="tx1"/>
                </a:solidFill>
              </a:rPr>
              <a:t>Shinjuku station (Keio line), Tokyo</a:t>
            </a:r>
            <a:endParaRPr lang="en-GB" sz="1800" b="1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1076325" lvl="2" indent="-342900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  <a:defRPr/>
            </a:pPr>
            <a:r>
              <a:rPr lang="en-GB" sz="1800" kern="0" dirty="0" smtClean="0">
                <a:solidFill>
                  <a:schemeClr val="tx1"/>
                </a:solidFill>
                <a:latin typeface="+mn-lt"/>
                <a:ea typeface="+mn-ea"/>
              </a:rPr>
              <a:t>~ 99.93% </a:t>
            </a:r>
            <a:r>
              <a:rPr lang="en-GB" sz="1800" kern="0" dirty="0" err="1" smtClean="0">
                <a:solidFill>
                  <a:schemeClr val="tx1"/>
                </a:solidFill>
                <a:latin typeface="+mn-lt"/>
                <a:ea typeface="+mn-ea"/>
              </a:rPr>
              <a:t>Tx</a:t>
            </a:r>
            <a:r>
              <a:rPr lang="en-GB" sz="1800" kern="0" dirty="0" smtClean="0">
                <a:solidFill>
                  <a:schemeClr val="tx1"/>
                </a:solidFill>
                <a:latin typeface="+mn-lt"/>
                <a:ea typeface="+mn-ea"/>
              </a:rPr>
              <a:t> at 1 Mbps.</a:t>
            </a:r>
            <a:endParaRPr kumimoji="0" lang="en-GB" sz="18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FD Frame Transmission Patterns and Intervals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42047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</a:rPr>
              <a:t>Case</a:t>
            </a:r>
            <a:r>
              <a:rPr lang="en-US" dirty="0" smtClean="0">
                <a:solidFill>
                  <a:sysClr val="windowText" lastClr="000000"/>
                </a:solidFill>
              </a:rPr>
              <a:t> 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763044" y="5955803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90600" y="4337347"/>
            <a:ext cx="59817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71500" y="4718347"/>
            <a:ext cx="875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</a:rPr>
              <a:t>Case 2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5556547"/>
            <a:ext cx="875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</a:rPr>
              <a:t>Case 3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4934744" y="4127003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5125244" y="5955803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790700" y="4146847"/>
            <a:ext cx="15240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324100" y="3689647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95500" y="5518447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15100" y="3843635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38900" y="4834235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53200" y="5748635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rot="5400000" flipH="1" flipV="1">
            <a:off x="7677944" y="5652591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924800" y="5177135"/>
            <a:ext cx="1066800" cy="8382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ysClr val="windowText" lastClr="000000"/>
                </a:solidFill>
              </a:rPr>
              <a:t>FILS Discovery Frame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rot="5400000" flipH="1" flipV="1">
            <a:off x="1505744" y="4050803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 bwMode="auto">
          <a:xfrm rot="5400000" flipH="1" flipV="1">
            <a:off x="6115844" y="4050803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 bwMode="auto">
          <a:xfrm>
            <a:off x="990600" y="6166147"/>
            <a:ext cx="59817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3867944" y="5955803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1790700" y="5937547"/>
            <a:ext cx="1143000" cy="2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rot="5400000" flipH="1" flipV="1">
            <a:off x="1505744" y="5879603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 bwMode="auto">
          <a:xfrm rot="5400000" flipH="1" flipV="1">
            <a:off x="6115844" y="5879603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>
            <a:off x="990600" y="5251747"/>
            <a:ext cx="60198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 flipH="1" flipV="1">
            <a:off x="1505744" y="4965203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 bwMode="auto">
          <a:xfrm rot="5400000" flipH="1" flipV="1">
            <a:off x="6115844" y="4965203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 bwMode="auto">
          <a:xfrm rot="5400000" flipH="1" flipV="1">
            <a:off x="7639963" y="4471491"/>
            <a:ext cx="4191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886700" y="4338935"/>
            <a:ext cx="800219" cy="338554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ysClr val="windowText" lastClr="000000"/>
                </a:solidFill>
              </a:rPr>
              <a:t>Beacon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rot="5400000" flipH="1" flipV="1">
            <a:off x="3105944" y="4127003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21717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 smtClean="0">
                <a:solidFill>
                  <a:schemeClr val="tx1"/>
                </a:solidFill>
              </a:rPr>
              <a:t>Based on Section 6.3.1 in 802.11ai SFD, 12/0151r13, 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FILS Discovery Frame may be transmitted periodically and/or non-periodically. 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If transmitted periodically, the periodicity of the FILS Discovery Frame may be changed. 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interval between regular beacon and FILS Discovery Frame shall be no less than dot11aiFILSBeaconMinimumInterval.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96300" cy="533400"/>
          </a:xfrm>
        </p:spPr>
        <p:txBody>
          <a:bodyPr/>
          <a:lstStyle/>
          <a:p>
            <a:pPr lvl="0"/>
            <a:r>
              <a:rPr lang="en-US" sz="2400" dirty="0" smtClean="0"/>
              <a:t>Case Studies: FD Frame Wireless Medium (WM) Occupancy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181100"/>
            <a:ext cx="7924800" cy="53721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Purpose: comparisons between the two options for FD frame format design, with a reference to Beacon frame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FD frame format option-1: a new Extension frame, with a framing overhead of 13 bytes;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FD frame format option-2: a new public action frame with a framing overhead of 32 bytes.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Performance measures: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WM Occupancy: Percentage of FD frame(s) / Beacon frame occupied time over the Beacon Interval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MAC Frame occupancy: the percentage of  the MAC frame, i.e., MPDU or MMPDU, WM occupied time over the entire frame transmission WM occupied time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Study two cases: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Case-1: One AP on the channel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Case-2: Multiple APs on the channel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Parameters: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Beacon Interval (BI): 100ms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Transmission Data Rates: 1 Mbps and 11Mbps; 		 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Number of FD frames per BI: 1, 2, 3, and 4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Beacon frame  body size (bytes): 130 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FD Frame Body Sizes (bytes): 8 and 27</a:t>
            </a:r>
          </a:p>
          <a:p>
            <a:pPr marL="579438" lvl="1">
              <a:buFont typeface="Wingdings" pitchFamily="2" charset="2"/>
              <a:buChar char="Ø"/>
            </a:pPr>
            <a:r>
              <a:rPr lang="en-US" sz="1600" dirty="0" smtClean="0"/>
              <a:t>Average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time: 61us and 702 us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96300" cy="533400"/>
          </a:xfrm>
        </p:spPr>
        <p:txBody>
          <a:bodyPr/>
          <a:lstStyle/>
          <a:p>
            <a:pPr lvl="0"/>
            <a:r>
              <a:rPr lang="en-US" sz="2400" dirty="0" smtClean="0"/>
              <a:t>Case-1: WM Occupancy when One AP on the Channel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181100"/>
            <a:ext cx="7924800" cy="53721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WM Occupancy: percentage of frame time over a BI (Beacon Interval)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BI = 100 ms;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Frame Time: overall WM occupied time for transmitting a frame, including:</a:t>
            </a:r>
          </a:p>
          <a:p>
            <a:pPr marL="1195388" lvl="1" indent="-401638"/>
            <a:r>
              <a:rPr lang="en-US" sz="1600" dirty="0" smtClean="0"/>
              <a:t>DIFS + </a:t>
            </a:r>
            <a:r>
              <a:rPr lang="en-US" sz="1600" dirty="0" err="1" smtClean="0"/>
              <a:t>AveBackoff</a:t>
            </a:r>
            <a:r>
              <a:rPr lang="en-US" sz="1600" dirty="0" smtClean="0"/>
              <a:t>+ </a:t>
            </a:r>
            <a:r>
              <a:rPr lang="en-US" sz="1600" dirty="0" err="1" smtClean="0"/>
              <a:t>aPreamble</a:t>
            </a:r>
            <a:r>
              <a:rPr lang="en-US" sz="1600" dirty="0" smtClean="0"/>
              <a:t> + </a:t>
            </a:r>
            <a:r>
              <a:rPr lang="en-US" sz="1600" dirty="0" err="1" smtClean="0"/>
              <a:t>aPLCPHeader</a:t>
            </a:r>
            <a:r>
              <a:rPr lang="en-US" sz="1600" dirty="0" smtClean="0"/>
              <a:t> + MAC frame Time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MAC frame time: WM occupied time for transmitting an MPDU/MMPDU, i.e., </a:t>
            </a:r>
          </a:p>
          <a:p>
            <a:pPr marL="1195388" lvl="1" indent="-401638"/>
            <a:r>
              <a:rPr lang="en-US" sz="1600" dirty="0" smtClean="0"/>
              <a:t>(MPDU/MMPDU size (bits))/</a:t>
            </a:r>
            <a:r>
              <a:rPr lang="en-US" sz="1600" dirty="0" err="1" smtClean="0"/>
              <a:t>Tx_Rate</a:t>
            </a:r>
            <a:r>
              <a:rPr lang="en-US" sz="1600" dirty="0" smtClean="0"/>
              <a:t>) rounded up to multiple of PHY symbols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With One AP on the channel: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One Beacon frame per BI, then Beacon Frame WM occupancy is:</a:t>
            </a:r>
          </a:p>
          <a:p>
            <a:pPr lvl="1" indent="-401638"/>
            <a:r>
              <a:rPr lang="en-US" sz="1600" dirty="0" smtClean="0"/>
              <a:t>		Beacon_Frame_Time / BI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1, 2, 3, or 4 FD frames per BI, the FD frame WM occupancy is:</a:t>
            </a:r>
          </a:p>
          <a:p>
            <a:pPr lvl="1" indent="-401638"/>
            <a:r>
              <a:rPr lang="en-US" sz="1600" dirty="0" smtClean="0"/>
              <a:t>		(#_of_FD_frames * FD_Frame_Time) / BI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15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Case-1: WM Occupancy when One AP on the Channel –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19100" y="1181100"/>
          <a:ext cx="8153400" cy="5316924"/>
        </p:xfrm>
        <a:graphic>
          <a:graphicData uri="http://schemas.openxmlformats.org/drawingml/2006/table">
            <a:tbl>
              <a:tblPr/>
              <a:tblGrid>
                <a:gridCol w="868805"/>
                <a:gridCol w="868805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</a:tblGrid>
              <a:tr h="14333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average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backoff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61us, for 20% load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average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backoff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702us, for 50% load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33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FILS Discovery Frame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beacon 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FILS Discovery Frame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beacon 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3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extension frame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action frame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extension frame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action frame</a:t>
                      </a:r>
                    </a:p>
                  </a:txBody>
                  <a:tcPr marL="5621" marR="5621" marT="5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0008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framing  overhead (bytes)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673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frame body size (bytes)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35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21" marR="5621" marT="56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MAC  frame size (bytes)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0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Tx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at 1Mbps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FD frame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0.471%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0.623%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0.623%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0.775%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1.567%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1.112%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1.264%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1.264%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1.416%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2.208%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FD frames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0.942%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1.246%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1.246%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1.550%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1.567%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2.224%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2.528%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2.528%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2.832%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2.208%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FD frames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1.413%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1.869%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1.869%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2.325%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1.567%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3.336%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3.792%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3.792%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4.248%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2.208%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FD frames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1.884%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2.492%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2.492%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3.100%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1.567%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4.448%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5.056%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5.056%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5.664%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2.208%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0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Tx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at 11Mbps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FD frame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0.319%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0.335%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0.335%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0.347%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0.419%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0.960%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0.976%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0.976%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0.988%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1.060%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FD frames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0.638%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0.670%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0.670%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0.694%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0.419%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1.920%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1.952%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1.952%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1.976%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1.060%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FD frames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0.957%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1.005%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1.005%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1.041%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0.419%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2.880%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2.928%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2.928%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2.964%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1.060%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FD frames per BI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1.276%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1.340%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1.340%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1.388%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0.419%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3.840%</a:t>
                      </a:r>
                    </a:p>
                  </a:txBody>
                  <a:tcPr marL="5621" marR="5621" marT="56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3.904%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3.904%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3.952%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1.060%</a:t>
                      </a:r>
                    </a:p>
                  </a:txBody>
                  <a:tcPr marL="5621" marR="5621" marT="5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96300" cy="533400"/>
          </a:xfrm>
        </p:spPr>
        <p:txBody>
          <a:bodyPr/>
          <a:lstStyle/>
          <a:p>
            <a:pPr lvl="0"/>
            <a:r>
              <a:rPr lang="en-US" sz="2400" dirty="0" smtClean="0"/>
              <a:t>Case-2: WM Occupancy when Multiple APs on the Channel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181100"/>
            <a:ext cx="7924800" cy="53721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Multiple APs on the Channel</a:t>
            </a:r>
          </a:p>
          <a:p>
            <a:pPr marL="573088" lvl="1">
              <a:buFont typeface="Wingdings" pitchFamily="2" charset="2"/>
              <a:buChar char="Ø"/>
            </a:pPr>
            <a:r>
              <a:rPr lang="en-US" dirty="0" smtClean="0"/>
              <a:t>4 APs, chosen based on the measurements of 4 to 5 times more Probe Response frames than Probe Request frames.</a:t>
            </a:r>
          </a:p>
          <a:p>
            <a:pPr marL="573088" lvl="1">
              <a:buFont typeface="Wingdings" pitchFamily="2" charset="2"/>
              <a:buChar char="Ø"/>
            </a:pPr>
            <a:r>
              <a:rPr lang="en-US" dirty="0" smtClean="0"/>
              <a:t>FD frames and Beacon frames:</a:t>
            </a:r>
          </a:p>
          <a:p>
            <a:pPr marL="973138" lvl="2">
              <a:buFont typeface="Wingdings" pitchFamily="2" charset="2"/>
              <a:buChar char="§"/>
            </a:pPr>
            <a:r>
              <a:rPr lang="en-US" dirty="0" smtClean="0"/>
              <a:t>25% transmitted at 1 Mbps; and 75% transmitted at 11 Mbps.</a:t>
            </a:r>
            <a:endParaRPr lang="en-US" sz="2000" dirty="0" smtClean="0"/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One Beacon frame per AP per BI, then Beacon Frame WM occupancy is:</a:t>
            </a:r>
          </a:p>
          <a:p>
            <a:pPr lvl="1" indent="-401638"/>
            <a:r>
              <a:rPr lang="en-US" sz="1600" dirty="0" smtClean="0"/>
              <a:t>		(#_of_APs * Beacon_Frame_Time )/ BI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600" dirty="0" smtClean="0"/>
              <a:t>1, 2, 3, or 4 FD frames per AP per BI, the FD frame WM occupancy is:</a:t>
            </a:r>
          </a:p>
          <a:p>
            <a:pPr lvl="1" indent="-401638"/>
            <a:r>
              <a:rPr lang="en-US" sz="1600" dirty="0" smtClean="0"/>
              <a:t>		(#_of_APs  *  #_of_FD_frames * FD_Frame_Time )/ BI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1500"/>
            <a:ext cx="8343900" cy="533400"/>
          </a:xfrm>
        </p:spPr>
        <p:txBody>
          <a:bodyPr/>
          <a:lstStyle/>
          <a:p>
            <a:pPr lvl="0"/>
            <a:r>
              <a:rPr lang="en-US" sz="2200" dirty="0" smtClean="0"/>
              <a:t>Case-2: WM Occupancy when Multiple APs on the Channel –</a:t>
            </a:r>
            <a:r>
              <a:rPr lang="en-US" sz="2200" dirty="0" err="1" smtClean="0"/>
              <a:t>Con’t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" y="1210073"/>
          <a:ext cx="8153398" cy="5138142"/>
        </p:xfrm>
        <a:graphic>
          <a:graphicData uri="http://schemas.openxmlformats.org/drawingml/2006/table">
            <a:tbl>
              <a:tblPr/>
              <a:tblGrid>
                <a:gridCol w="762000"/>
                <a:gridCol w="975608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  <a:gridCol w="641579"/>
              </a:tblGrid>
              <a:tr h="21380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backoff 61us, for 20% load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backoff 702us, for 50% load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80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FILS Discovery Frame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beacon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FILS Discovery Frame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beacon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extension frame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public action frame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extension frame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public action frame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140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framing  overhead (bytes)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60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frame body size (bytes)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5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07" marR="7607" marT="76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  frame size (bytes)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4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 Tx at 1Mbps; </a:t>
                      </a:r>
                      <a:br>
                        <a:rPr lang="da-DK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da-DK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75% Tx at 11Mbps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FD frame per BI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1.428%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1.628%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1.628%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1.816%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3.992%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4.192%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4.192%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4.380%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5.388%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4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FD frames per BI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2.856%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3.256%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3.256%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3.632%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7.984%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8.384%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8.384%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8.760%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5.388%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4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FD frames Per BI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4.284%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4.884%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4.884%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5.448%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11.976%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12.576%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12.576%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13.140%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5.388%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FD frames per BI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5.712%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6.512%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6.512%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7.264%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2.824%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15.968%</a:t>
                      </a:r>
                    </a:p>
                  </a:txBody>
                  <a:tcPr marL="7607" marR="7607" marT="7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16.768%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16.768%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17.520%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5.388%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FD Frame WM Occupancy Observations and Discussions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52959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FD frame format options: new extension frame vs. new public action frame: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19-byte framing overhead difference between FD frame format options, i.e., 13-byte for new Extension frame vs. 32-byte for new Public Action frame;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No significant impact on FDM frame WM occupancy: </a:t>
            </a:r>
          </a:p>
          <a:p>
            <a:pPr marL="1023938" lvl="2" indent="-2825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Only 0.01% to 0.61% differences, when one AP on the channel, i.e., additional 12us to 610us per BI is needed if using public action frame;</a:t>
            </a:r>
          </a:p>
          <a:p>
            <a:pPr marL="1023938" lvl="2" indent="-2825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Only 0.188% to 0.8% differences, when 4 APs on the channel, i.e., additional 188us to 800us per BI is needed, if using public action frame;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FD frame body sizes: without vs. with-all optional content items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b="0" dirty="0" smtClean="0">
                <a:solidFill>
                  <a:schemeClr val="tx1"/>
                </a:solidFill>
              </a:rPr>
              <a:t>Also 19-byte difference, i.e., 8-byte typical min vs. 27-byte typical max;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b="0" dirty="0" smtClean="0">
                <a:solidFill>
                  <a:schemeClr val="tx1"/>
                </a:solidFill>
              </a:rPr>
              <a:t>The same, </a:t>
            </a:r>
            <a:r>
              <a:rPr lang="en-GB" sz="1800" dirty="0" smtClean="0">
                <a:solidFill>
                  <a:schemeClr val="tx1"/>
                </a:solidFill>
              </a:rPr>
              <a:t>i.e., </a:t>
            </a:r>
            <a:r>
              <a:rPr lang="en-GB" sz="1800" b="0" dirty="0" smtClean="0">
                <a:solidFill>
                  <a:schemeClr val="tx1"/>
                </a:solidFill>
              </a:rPr>
              <a:t>No significant impact on the FD frame WM occupancy.</a:t>
            </a:r>
            <a:endParaRPr lang="en-GB" sz="1400" b="0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Frame Size impact on frame WM Occupancy: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Is not significant within 19-byte difference in both Case-1 and Case-2;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Becomes more significant, as the </a:t>
            </a:r>
            <a:r>
              <a:rPr lang="en-GB" sz="1800" dirty="0" err="1" smtClean="0">
                <a:solidFill>
                  <a:schemeClr val="tx1"/>
                </a:solidFill>
              </a:rPr>
              <a:t>Tx</a:t>
            </a:r>
            <a:r>
              <a:rPr lang="en-GB" sz="1800" dirty="0" smtClean="0">
                <a:solidFill>
                  <a:schemeClr val="tx1"/>
                </a:solidFill>
              </a:rPr>
              <a:t> Rates decreases, and/or the media load decreases.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200" dirty="0" smtClean="0"/>
              <a:t>FD Frame WM Occupancy Observations and Discussions – </a:t>
            </a:r>
            <a:r>
              <a:rPr lang="en-US" sz="2200" dirty="0" err="1" smtClean="0"/>
              <a:t>con’t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01000" cy="5486400"/>
          </a:xfrm>
        </p:spPr>
        <p:txBody>
          <a:bodyPr>
            <a:normAutofit fontScale="925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Numbers of FD Frames per BI, when one AP on the Channel:</a:t>
            </a:r>
          </a:p>
          <a:p>
            <a:pPr marL="573088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b="0" dirty="0" smtClean="0">
                <a:solidFill>
                  <a:schemeClr val="tx1"/>
                </a:solidFill>
              </a:rPr>
              <a:t>Beacon frame WM occupancy: 0.419% to 2.208%</a:t>
            </a:r>
          </a:p>
          <a:p>
            <a:pPr marL="573088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b="0" dirty="0" smtClean="0">
                <a:solidFill>
                  <a:schemeClr val="tx1"/>
                </a:solidFill>
              </a:rPr>
              <a:t>If using 2.208% as a reference for the max allowed FD frame occupancy, then:</a:t>
            </a:r>
          </a:p>
          <a:p>
            <a:pPr marL="804863" lvl="2" indent="-2317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3 or 4 FD frames per BI, i.e., 20ms or 25ms FD frame interval, could be used, when 20% media load, depending </a:t>
            </a:r>
            <a:r>
              <a:rPr lang="en-GB" sz="1600" dirty="0" err="1" smtClean="0">
                <a:solidFill>
                  <a:schemeClr val="tx1"/>
                </a:solidFill>
              </a:rPr>
              <a:t>Tx</a:t>
            </a:r>
            <a:r>
              <a:rPr lang="en-GB" sz="1600" dirty="0" smtClean="0">
                <a:solidFill>
                  <a:schemeClr val="tx1"/>
                </a:solidFill>
              </a:rPr>
              <a:t> rates;</a:t>
            </a:r>
          </a:p>
          <a:p>
            <a:pPr marL="804863" lvl="2" indent="-2317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Only 2 FD frames per BI, i.e., 33ms FD frame interval, could be used, when 50% media load.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Numbers of FD Frames per BI, when 4 APs on the Channel:</a:t>
            </a:r>
          </a:p>
          <a:p>
            <a:pPr marL="573088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Beacon frame WM occupancy: 2.824% to 5.388%</a:t>
            </a:r>
          </a:p>
          <a:p>
            <a:pPr marL="573088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If using 5.388% as a reference for the max allowed FD frame occupancy, then:</a:t>
            </a:r>
          </a:p>
          <a:p>
            <a:pPr marL="804863" lvl="2" indent="-2317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3 FD frames per BI, i.e., 25ms FD frame interval, could be used, when 20% media load;</a:t>
            </a:r>
          </a:p>
          <a:p>
            <a:pPr marL="804863" lvl="2" indent="-2317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Only 1 FD frame per BI, i.e., 50ms FD frame interval, could be used, when 50% media load.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Two aspects regarding the number of FD frames per BI: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Should be constrained by a max allowed frame occupancy to limit the overhead;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1800" b="0" dirty="0" smtClean="0">
                <a:solidFill>
                  <a:schemeClr val="tx1"/>
                </a:solidFill>
              </a:rPr>
              <a:t>Can be used to implicitly indicate the media load on the channel.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MAC Frame Occupancy in Overall Frame Time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5257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MAC Frame Occupancy in Overall frame time:</a:t>
            </a:r>
          </a:p>
          <a:p>
            <a:pPr marL="573088" lvl="1">
              <a:buFont typeface="Wingdings" pitchFamily="2" charset="2"/>
              <a:buChar char="Ø"/>
            </a:pPr>
            <a:r>
              <a:rPr lang="en-US" dirty="0" smtClean="0"/>
              <a:t>Defined as the percentage of  the MAC Frame time over the overall frame time; </a:t>
            </a:r>
          </a:p>
          <a:p>
            <a:pPr marL="573088" lvl="1">
              <a:buFont typeface="Wingdings" pitchFamily="2" charset="2"/>
              <a:buChar char="Ø"/>
            </a:pPr>
            <a:r>
              <a:rPr lang="en-US" dirty="0" smtClean="0"/>
              <a:t>An indication of the significance of the MAC frame size in the overall WM occupancy for transmitting the MAC frame.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Overall Frame Time</a:t>
            </a:r>
          </a:p>
          <a:p>
            <a:pPr marL="573088" lvl="1">
              <a:buFont typeface="Wingdings" pitchFamily="2" charset="2"/>
              <a:buChar char="Ø"/>
            </a:pPr>
            <a:r>
              <a:rPr lang="en-US" dirty="0" smtClean="0"/>
              <a:t>The total WM occupancy time used to transmit an MAC frame, e.g., MPDU or MMPDU, including:</a:t>
            </a:r>
          </a:p>
          <a:p>
            <a:pPr marL="860425" lvl="1"/>
            <a:r>
              <a:rPr lang="en-US" sz="1800" dirty="0" smtClean="0"/>
              <a:t>DIFS + </a:t>
            </a:r>
            <a:r>
              <a:rPr lang="en-US" sz="1800" dirty="0" err="1" smtClean="0"/>
              <a:t>AveBackoff</a:t>
            </a:r>
            <a:r>
              <a:rPr lang="en-US" sz="1800" dirty="0" smtClean="0"/>
              <a:t>+ </a:t>
            </a:r>
            <a:r>
              <a:rPr lang="en-US" sz="1800" dirty="0" err="1" smtClean="0"/>
              <a:t>aPreamble</a:t>
            </a:r>
            <a:r>
              <a:rPr lang="en-US" sz="1800" dirty="0" smtClean="0"/>
              <a:t> + </a:t>
            </a:r>
            <a:r>
              <a:rPr lang="en-US" sz="1800" dirty="0" err="1" smtClean="0"/>
              <a:t>aPLCPHeader</a:t>
            </a:r>
            <a:r>
              <a:rPr lang="en-US" sz="1800" dirty="0" smtClean="0"/>
              <a:t> + MAC frame Time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 smtClean="0">
                <a:cs typeface="+mn-cs"/>
              </a:rPr>
              <a:t>MAC frame time: </a:t>
            </a:r>
          </a:p>
          <a:p>
            <a:pPr marL="573088" lvl="1">
              <a:buFont typeface="Wingdings" pitchFamily="2" charset="2"/>
              <a:buChar char="Ø"/>
            </a:pPr>
            <a:r>
              <a:rPr lang="en-US" dirty="0" smtClean="0"/>
              <a:t>The time  used to transmit the MPDU or MMPUD, i.e., </a:t>
            </a:r>
          </a:p>
          <a:p>
            <a:pPr marL="860425" lvl="1"/>
            <a:r>
              <a:rPr lang="en-US" sz="1600" dirty="0" smtClean="0"/>
              <a:t>(MPDU/MMPDU size (bits))/</a:t>
            </a:r>
            <a:r>
              <a:rPr lang="en-US" sz="1600" dirty="0" err="1" smtClean="0"/>
              <a:t>Tx_Rate</a:t>
            </a:r>
            <a:r>
              <a:rPr lang="en-US" sz="1600" dirty="0" smtClean="0"/>
              <a:t>) rounded up to multiple of PHY symbols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continue the discussions about the FILS Discovery (FD) Frame format Design, through an analysis among the two candidates, </a:t>
            </a:r>
            <a:r>
              <a:rPr lang="en-US" dirty="0" smtClean="0"/>
              <a:t>a </a:t>
            </a:r>
            <a:r>
              <a:rPr lang="en-US" dirty="0" smtClean="0"/>
              <a:t>new Extension </a:t>
            </a:r>
            <a:r>
              <a:rPr lang="en-US" dirty="0" smtClean="0"/>
              <a:t>frame </a:t>
            </a:r>
            <a:r>
              <a:rPr lang="en-US" dirty="0" smtClean="0"/>
              <a:t>and </a:t>
            </a:r>
            <a:r>
              <a:rPr lang="en-US" dirty="0" smtClean="0"/>
              <a:t>a new </a:t>
            </a:r>
            <a:r>
              <a:rPr lang="en-US" dirty="0" smtClean="0"/>
              <a:t>Public Action frame.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contribution provides supporting materials to the </a:t>
            </a:r>
            <a:r>
              <a:rPr lang="en-US" dirty="0" smtClean="0"/>
              <a:t>detailed </a:t>
            </a:r>
            <a:r>
              <a:rPr lang="en-US" dirty="0" smtClean="0"/>
              <a:t>text proposal for the </a:t>
            </a:r>
            <a:r>
              <a:rPr lang="en-US" dirty="0" err="1" smtClean="0"/>
              <a:t>TGai</a:t>
            </a:r>
            <a:r>
              <a:rPr lang="en-US" dirty="0" smtClean="0"/>
              <a:t> draft Specification document, as proposed in Contribution 12/1236.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609600"/>
          </a:xfrm>
        </p:spPr>
        <p:txBody>
          <a:bodyPr/>
          <a:lstStyle/>
          <a:p>
            <a:pPr lvl="0"/>
            <a:r>
              <a:rPr lang="en-US" sz="2400" dirty="0" smtClean="0"/>
              <a:t>MAC Frame Occupancy in Overall Frame Time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1257300"/>
          <a:ext cx="8305803" cy="5111883"/>
        </p:xfrm>
        <a:graphic>
          <a:graphicData uri="http://schemas.openxmlformats.org/drawingml/2006/table">
            <a:tbl>
              <a:tblPr/>
              <a:tblGrid>
                <a:gridCol w="659807"/>
                <a:gridCol w="1125553"/>
                <a:gridCol w="582182"/>
                <a:gridCol w="620995"/>
                <a:gridCol w="698619"/>
                <a:gridCol w="659807"/>
                <a:gridCol w="620995"/>
                <a:gridCol w="659807"/>
                <a:gridCol w="659807"/>
                <a:gridCol w="659807"/>
                <a:gridCol w="659807"/>
                <a:gridCol w="698617"/>
              </a:tblGrid>
              <a:tr h="210098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backoff 61us, for 20% load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backoff 702us, for 50% load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098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FILS Discovery Frame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beacon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FILS Discovery Frame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beacon 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1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extension frame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public action frame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extension frame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public action frame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198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framing  overhead (bytes)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98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frame body size (bytes)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98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  frame size (bytes)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0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23" marR="7223" marT="7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Backoff time (us)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702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702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702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702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Tx at 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Mbps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Frame Tx overall WM time (us)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471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623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623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775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1567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1112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1264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1264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1416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2208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 frame Tx time (us)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168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472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1264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168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472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1264</a:t>
                      </a:r>
                    </a:p>
                  </a:txBody>
                  <a:tcPr marL="7223" marR="7223" marT="7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MAC frame </a:t>
                      </a:r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Occupancy</a:t>
                      </a:r>
                      <a:r>
                        <a:rPr lang="en-US" sz="1400" b="1" i="0" u="none" strike="noStrike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35.67%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51.36%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51.36%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60.90%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80.66%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15.11%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25.32%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25.32%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33.33%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57.25%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Tx at 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Mbps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Frame Tx overall WM time (us)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319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335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335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347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419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960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976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976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988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1060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 frame Tx time (us)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66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223" marR="7223" marT="722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MAC frame </a:t>
                      </a:r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Occupancy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5.02%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9.55%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9.55%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12.68%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27.68%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1.67%</a:t>
                      </a:r>
                    </a:p>
                  </a:txBody>
                  <a:tcPr marL="7223" marR="7223" marT="72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6600"/>
                          </a:solidFill>
                          <a:latin typeface="Calibri"/>
                        </a:rPr>
                        <a:t>3.28%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3.28%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4.45%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10.94%</a:t>
                      </a:r>
                    </a:p>
                  </a:txBody>
                  <a:tcPr marL="7223" marR="7223" marT="7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MAC Frame Occupancy Observations and Discussions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52959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The MAC frame occupancy: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Increases as the media load decreases, due to shorter average </a:t>
            </a:r>
            <a:r>
              <a:rPr lang="en-GB" dirty="0" err="1" smtClean="0">
                <a:solidFill>
                  <a:schemeClr val="tx1"/>
                </a:solidFill>
              </a:rPr>
              <a:t>backoff</a:t>
            </a:r>
            <a:r>
              <a:rPr lang="en-GB" dirty="0" smtClean="0">
                <a:solidFill>
                  <a:schemeClr val="tx1"/>
                </a:solidFill>
              </a:rPr>
              <a:t> time;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Increases as the </a:t>
            </a:r>
            <a:r>
              <a:rPr lang="en-GB" dirty="0" err="1" smtClean="0">
                <a:solidFill>
                  <a:schemeClr val="tx1"/>
                </a:solidFill>
              </a:rPr>
              <a:t>Tx</a:t>
            </a:r>
            <a:r>
              <a:rPr lang="en-GB" dirty="0" smtClean="0">
                <a:solidFill>
                  <a:schemeClr val="tx1"/>
                </a:solidFill>
              </a:rPr>
              <a:t> rate deceases, due to longer MAC frame time.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Effectiveness of MAC frame size reduction: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Increases as the MAC frame occupancy increases;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Becomes important when the MAC frame occupancy is significant, e.g.,</a:t>
            </a:r>
          </a:p>
          <a:p>
            <a:pPr marL="1023938" lvl="2" indent="-2825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With 1 Mbps </a:t>
            </a:r>
            <a:r>
              <a:rPr lang="en-GB" sz="1600" dirty="0" err="1" smtClean="0">
                <a:solidFill>
                  <a:schemeClr val="tx1"/>
                </a:solidFill>
              </a:rPr>
              <a:t>Tx</a:t>
            </a:r>
            <a:r>
              <a:rPr lang="en-GB" sz="1600" dirty="0" smtClean="0">
                <a:solidFill>
                  <a:schemeClr val="tx1"/>
                </a:solidFill>
              </a:rPr>
              <a:t> rate and 20% media load, the FD frame occupancy can go up to over 60%, i.e., the majority of the overall frame time is used to transmitting MPDU/MMPDU.</a:t>
            </a:r>
          </a:p>
          <a:p>
            <a:pPr lvl="1" indent="-4016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Becomes trivial when the MAC frame occupancy is low, e.g., </a:t>
            </a:r>
          </a:p>
          <a:p>
            <a:pPr marL="1023938" lvl="2" indent="-2825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</a:rPr>
              <a:t>With 11 Mbps </a:t>
            </a:r>
            <a:r>
              <a:rPr lang="en-GB" sz="1600" dirty="0" err="1" smtClean="0">
                <a:solidFill>
                  <a:schemeClr val="tx1"/>
                </a:solidFill>
              </a:rPr>
              <a:t>Tx</a:t>
            </a:r>
            <a:r>
              <a:rPr lang="en-GB" sz="1600" dirty="0" smtClean="0">
                <a:solidFill>
                  <a:schemeClr val="tx1"/>
                </a:solidFill>
              </a:rPr>
              <a:t> rate and 50% media load, the MAC frame occupancies of all the considered FD frame sizes are below 5%, i.e., &gt;=95% of overall frame time is used for medium access control and PHY framing.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09600"/>
            <a:ext cx="8496300" cy="533400"/>
          </a:xfrm>
        </p:spPr>
        <p:txBody>
          <a:bodyPr/>
          <a:lstStyle/>
          <a:p>
            <a:pPr lvl="0"/>
            <a:r>
              <a:rPr lang="en-US" sz="2400" dirty="0" smtClean="0"/>
              <a:t>MAC Frame Occupancy Observations and Discussions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52959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FD frame size reduction is still very important, particularly for the use cases with low </a:t>
            </a:r>
            <a:r>
              <a:rPr lang="en-GB" b="0" dirty="0" err="1" smtClean="0">
                <a:solidFill>
                  <a:schemeClr val="tx1"/>
                </a:solidFill>
              </a:rPr>
              <a:t>Tx</a:t>
            </a:r>
            <a:r>
              <a:rPr lang="en-GB" b="0" dirty="0" smtClean="0">
                <a:solidFill>
                  <a:schemeClr val="tx1"/>
                </a:solidFill>
              </a:rPr>
              <a:t> rates for FD frame, considering:</a:t>
            </a:r>
          </a:p>
          <a:p>
            <a:pPr marL="736600" lvl="1" indent="-3952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99.93%  Beacon </a:t>
            </a:r>
            <a:r>
              <a:rPr lang="en-GB" dirty="0" err="1" smtClean="0">
                <a:solidFill>
                  <a:schemeClr val="tx1"/>
                </a:solidFill>
              </a:rPr>
              <a:t>Tx</a:t>
            </a:r>
            <a:r>
              <a:rPr lang="en-GB" dirty="0" smtClean="0">
                <a:solidFill>
                  <a:schemeClr val="tx1"/>
                </a:solidFill>
              </a:rPr>
              <a:t> at 1 Mbps, based on 11ai contribution 11/1413r2;</a:t>
            </a:r>
            <a:endParaRPr lang="en-GB" b="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cs typeface="+mn-cs"/>
              </a:rPr>
              <a:t>FD frame may accommodate  the additional framing overhead of Public Action frame, comparing at Extension frame, particularly, considering:</a:t>
            </a:r>
          </a:p>
          <a:p>
            <a:pPr marL="736600" lvl="1" indent="-3952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11ai functional requirement: </a:t>
            </a:r>
            <a:r>
              <a:rPr lang="en-US" dirty="0" smtClean="0"/>
              <a:t>Solutions shall demonstrate that they can provide a link set-up for media loads of at least 50%. </a:t>
            </a:r>
            <a:endParaRPr lang="en-GB" dirty="0" smtClean="0">
              <a:solidFill>
                <a:schemeClr val="tx1"/>
              </a:solidFill>
            </a:endParaRPr>
          </a:p>
          <a:p>
            <a:pPr marL="736600" lvl="1" indent="-3952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Future development: higher min data rates.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cs typeface="+mn-cs"/>
              </a:rPr>
              <a:t>FD frame size reduction considerations: </a:t>
            </a:r>
          </a:p>
          <a:p>
            <a:pPr marL="736600" lvl="1" indent="-3952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Framing overhead reduction, e.g., using FD frame control field to indicate optional field presences, instead of  using information element;</a:t>
            </a:r>
          </a:p>
          <a:p>
            <a:pPr marL="736600" lvl="1" indent="-3952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Compressed content design: 8 to 27 bytes, comparing to 130-byte beacon.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Comparison Study Summary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01000" cy="51816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FD frame size optimization is still very important, particularly when: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the transmission rate of FD frame is low;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Multiple FD frames are transmitted per Beacon Interval (BI); and/or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b="0" dirty="0" smtClean="0">
                <a:solidFill>
                  <a:schemeClr val="tx1"/>
                </a:solidFill>
              </a:rPr>
              <a:t>Multiple APs on the channel.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Due to the relatively high overheads of medium access control and PHY framing: 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The MAC frame occupancy in overall frame time could be relatively low, particularly, when with a higher </a:t>
            </a:r>
            <a:r>
              <a:rPr lang="en-GB" sz="1800" dirty="0" err="1" smtClean="0">
                <a:solidFill>
                  <a:schemeClr val="tx1"/>
                </a:solidFill>
              </a:rPr>
              <a:t>Tx</a:t>
            </a:r>
            <a:r>
              <a:rPr lang="en-GB" sz="1800" dirty="0" smtClean="0">
                <a:solidFill>
                  <a:schemeClr val="tx1"/>
                </a:solidFill>
              </a:rPr>
              <a:t> rate and/or a higher media load;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The 19-byte frame size difference between FD frame format options, Public Action frame and  Extension frame, does not cause a significant difference in the FD frame WM occupancy.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  <a:cs typeface="+mn-cs"/>
              </a:rPr>
              <a:t>The number of FD frames per BI:</a:t>
            </a:r>
          </a:p>
          <a:p>
            <a:pPr marL="688975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  <a:cs typeface="+mn-cs"/>
              </a:rPr>
              <a:t>Should be constrained, in order to control the introduced overhead;</a:t>
            </a:r>
          </a:p>
          <a:p>
            <a:pPr marL="688975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  <a:cs typeface="+mn-cs"/>
              </a:rPr>
              <a:t>Can be used to implicitly indicate the channel media load.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Do you support the FILS Discovery frame is designed as a new Public Action frame as shown in slide 7 of this contribution?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Do you support the FILS Discovery frame is designed as a new Extension Action frame as shown in slide 6 of this contribution??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Draft-P802.11ad_D9.0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11-12-0151-13-00ai-proposed-specification-framework-for-tgai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11-11-1137-10-00ah-specification-framework-for-tgah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11-11-1031-00-00ai-air-time-consumption-by-beacon-and-probe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11-11-1413-02-00ai-real-air-time-occupation-by-beacon-and-probe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11-12-1029-02-00ai-further-discussion-about-fils-discovery-frame-format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11-12-1130-03-00ai-paasive-scanning-ad-hoc-report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11-12-1148-01-00ai-further-discussions-about-fd-frame-format-design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11-12-1236-00-00ai-spec-text-for-FD-Frame-Definition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smtClean="0">
                <a:solidFill>
                  <a:srgbClr val="000000"/>
                </a:solidFill>
                <a:latin typeface="Times New Roman"/>
                <a:ea typeface="+mn-ea"/>
              </a:rPr>
              <a:t>11-12-1238-00-00ai-FD-Frame-capability-security-neighbor-info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FILS Discovery (FD) frame format design  has been discussed in previous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meetings, e.g., in September meeting with the following contributions: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12/1029: FILS Discovery Frame format;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12/1130: Scanning Ad Hoc Group Report.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12/1148: further discussion about FD frame format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6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Two candidates are still under considerations: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6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new Extension frame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Smaller MAC framing overhead, then resulted in a smaller frame size; 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preferred option based straw poll;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Concerns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with implementation complexity.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6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new Public Action frame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Larger MAC framing overhead, then resulted in a larger frame size;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Concerned with overall overhead introduced by FD frame, due to  “more frequent transmissions”.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6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Further work is needed to narrow down the FILS Discovery frame </a:t>
            </a:r>
            <a:r>
              <a:rPr lang="en-US" sz="26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format design.</a:t>
            </a:r>
            <a:endParaRPr lang="en-US" sz="26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The focus of this Contribution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Detailed FD frame format designs, with two options:</a:t>
            </a:r>
          </a:p>
          <a:p>
            <a:pPr marL="682625" lvl="1" indent="-3921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Designed as a new Extension frame;</a:t>
            </a:r>
          </a:p>
          <a:p>
            <a:pPr marL="682625" lvl="1" indent="-3921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Designed as a new Public Action frame.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comparison study of wireless medium occupancy with the two format options.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Option-1: FD Frame as a New Extension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495300" y="1143001"/>
          <a:ext cx="8093075" cy="4267199"/>
        </p:xfrm>
        <a:graphic>
          <a:graphicData uri="http://schemas.openxmlformats.org/presentationml/2006/ole">
            <p:oleObj spid="_x0000_s114691" name="Visio" r:id="rId3" imgW="6265328" imgH="4135652" progId="Visio.Drawing.11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5448300"/>
            <a:ext cx="8267700" cy="10287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Framing overhead = 13 bytes, including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3 bytes Frame control; 6 bytes BSSID; and 4 bytes </a:t>
            </a:r>
            <a:r>
              <a:rPr lang="en-GB" dirty="0" smtClean="0">
                <a:solidFill>
                  <a:schemeClr val="tx1"/>
                </a:solidFill>
              </a:rPr>
              <a:t>FCS</a:t>
            </a:r>
            <a:endParaRPr 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71500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Option-2: FD Frame as a New Public Action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533400" y="1295400"/>
          <a:ext cx="7143750" cy="4238625"/>
        </p:xfrm>
        <a:graphic>
          <a:graphicData uri="http://schemas.openxmlformats.org/presentationml/2006/ole">
            <p:oleObj spid="_x0000_s56321" name="Visio" r:id="rId3" imgW="5434450" imgH="3731292" progId="Visio.Drawing.11">
              <p:embed/>
            </p:oleObj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448300"/>
            <a:ext cx="8267700" cy="10287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Framing overhead = 32 bytes, including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24 bytes MAC header; 1 byte Category; 1 byte Public Action; 2 bytes FD Frame control; and 4 bytes </a:t>
            </a:r>
            <a:r>
              <a:rPr lang="en-GB" dirty="0" smtClean="0">
                <a:solidFill>
                  <a:schemeClr val="tx1"/>
                </a:solidFill>
              </a:rPr>
              <a:t>FCS</a:t>
            </a:r>
            <a:endParaRPr 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A Comparison Study of Wireless Medium Occupancy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FD Frame Body Size Considerations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Timing Diagram of Frame Transmission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FD frame transmission pattern / interval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Case Studies of FD Frame WM Occupancy Analysis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Observations and 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495300"/>
          </a:xfrm>
        </p:spPr>
        <p:txBody>
          <a:bodyPr/>
          <a:lstStyle/>
          <a:p>
            <a:pPr lvl="0"/>
            <a:r>
              <a:rPr lang="en-US" sz="2400" dirty="0" smtClean="0"/>
              <a:t>FILS Discovery (FD) Frame Body Size Considerations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2057400"/>
          </a:xfrm>
        </p:spPr>
        <p:txBody>
          <a:bodyPr>
            <a:normAutofit fontScale="85000" lnSpcReduction="20000"/>
          </a:bodyPr>
          <a:lstStyle/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The Content Items listed below are based on 802.11ai SFD, 12/0151r13;</a:t>
            </a:r>
          </a:p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The sizes are based on Sept-meeting discussions and the proposals in Contribution 12/1238;</a:t>
            </a:r>
          </a:p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b="0" dirty="0" smtClean="0">
                <a:solidFill>
                  <a:schemeClr val="tx1"/>
                </a:solidFill>
              </a:rPr>
              <a:t>With 8-byte typical FD SSID and 9-byte typical Neighbour AP info, typical sizes of FD frame body:</a:t>
            </a:r>
          </a:p>
          <a:p>
            <a:pPr marL="628650" lvl="1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1800" dirty="0" err="1" smtClean="0">
                <a:solidFill>
                  <a:schemeClr val="tx1"/>
                </a:solidFill>
              </a:rPr>
              <a:t>Typical_Min</a:t>
            </a:r>
            <a:r>
              <a:rPr lang="en-GB" sz="1800" dirty="0" smtClean="0">
                <a:solidFill>
                  <a:schemeClr val="tx1"/>
                </a:solidFill>
              </a:rPr>
              <a:t>: 8 bytes, with no optional content items;</a:t>
            </a:r>
          </a:p>
          <a:p>
            <a:pPr marL="628650" lvl="1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1800" b="0" dirty="0" err="1" smtClean="0">
                <a:solidFill>
                  <a:schemeClr val="tx1"/>
                </a:solidFill>
              </a:rPr>
              <a:t>Typical_Max</a:t>
            </a:r>
            <a:r>
              <a:rPr lang="en-GB" sz="1800" b="0" dirty="0" smtClean="0">
                <a:solidFill>
                  <a:schemeClr val="tx1"/>
                </a:solidFill>
              </a:rPr>
              <a:t>: 27 bytes, with all optional content items.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" y="3278685"/>
          <a:ext cx="8191501" cy="3156561"/>
        </p:xfrm>
        <a:graphic>
          <a:graphicData uri="http://schemas.openxmlformats.org/drawingml/2006/table">
            <a:tbl>
              <a:tblPr/>
              <a:tblGrid>
                <a:gridCol w="706493"/>
                <a:gridCol w="2989207"/>
                <a:gridCol w="1638300"/>
                <a:gridCol w="2857501"/>
              </a:tblGrid>
              <a:tr h="3915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91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FD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SSID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to 32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Mandatory, typical size of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6 to 8 bytes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Capability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Access Network Options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Security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 Configuration Change Count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AP’s next TBTT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Neighbor AP Info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variable, &gt;=4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Optional, typical size of 4 to 9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33094</TotalTime>
  <Words>3197</Words>
  <Application>Microsoft Office PowerPoint</Application>
  <PresentationFormat>On-screen Show (4:3)</PresentationFormat>
  <Paragraphs>682</Paragraphs>
  <Slides>26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802-11-Submission</vt:lpstr>
      <vt:lpstr>Document</vt:lpstr>
      <vt:lpstr>Visio</vt:lpstr>
      <vt:lpstr>Further Discussions about  FILS Discovery (FD) Frame Format Design</vt:lpstr>
      <vt:lpstr>Abstract</vt:lpstr>
      <vt:lpstr>Slide 3</vt:lpstr>
      <vt:lpstr>Slide 4</vt:lpstr>
      <vt:lpstr>Slide 5</vt:lpstr>
      <vt:lpstr>Option-1: FD Frame as a New Extension Frame</vt:lpstr>
      <vt:lpstr>Option-2: FD Frame as a New Public Action Frame</vt:lpstr>
      <vt:lpstr>A Comparison Study of Wireless Medium Occupancy</vt:lpstr>
      <vt:lpstr>FILS Discovery (FD) Frame Body Size Considerations</vt:lpstr>
      <vt:lpstr>Timing Diagram of Frame Transmission (11g-based WLAN)</vt:lpstr>
      <vt:lpstr>FD Frame Transmission Patterns and Intervals</vt:lpstr>
      <vt:lpstr>Case Studies: FD Frame Wireless Medium (WM) Occupancy </vt:lpstr>
      <vt:lpstr>Case-1: WM Occupancy when One AP on the Channel</vt:lpstr>
      <vt:lpstr>Case-1: WM Occupancy when One AP on the Channel –Con’t</vt:lpstr>
      <vt:lpstr>Case-2: WM Occupancy when Multiple APs on the Channel</vt:lpstr>
      <vt:lpstr>Case-2: WM Occupancy when Multiple APs on the Channel –Con’t</vt:lpstr>
      <vt:lpstr>FD Frame WM Occupancy Observations and Discussions</vt:lpstr>
      <vt:lpstr>FD Frame WM Occupancy Observations and Discussions – con’t</vt:lpstr>
      <vt:lpstr>MAC Frame Occupancy in Overall Frame Time</vt:lpstr>
      <vt:lpstr>MAC Frame Occupancy in Overall Frame Time – con’t</vt:lpstr>
      <vt:lpstr>MAC Frame Occupancy Observations and Discussions</vt:lpstr>
      <vt:lpstr>MAC Frame Occupancy Observations and Discussions – Con’t</vt:lpstr>
      <vt:lpstr>Comparison Study Summary</vt:lpstr>
      <vt:lpstr>Straw Polls about FILS Discovery Frame Format</vt:lpstr>
      <vt:lpstr>Straw Polls about FILS Discovery Frame Format</vt:lpstr>
      <vt:lpstr>Slide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501</cp:revision>
  <cp:lastPrinted>1601-01-01T00:00:00Z</cp:lastPrinted>
  <dcterms:created xsi:type="dcterms:W3CDTF">2012-01-06T05:35:07Z</dcterms:created>
  <dcterms:modified xsi:type="dcterms:W3CDTF">2012-11-03T19:05:14Z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