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pptx" ContentType="application/vnd.openxmlformats-officedocument.presentationml.presentation"/>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274" r:id="rId5"/>
    <p:sldId id="289" r:id="rId6"/>
    <p:sldId id="290" r:id="rId7"/>
    <p:sldId id="291" r:id="rId8"/>
    <p:sldId id="277" r:id="rId9"/>
    <p:sldId id="278" r:id="rId10"/>
    <p:sldId id="285" r:id="rId11"/>
    <p:sldId id="292" r:id="rId12"/>
    <p:sldId id="293" r:id="rId13"/>
    <p:sldId id="288" r:id="rId14"/>
    <p:sldId id="286" r:id="rId15"/>
    <p:sldId id="271" r:id="rId16"/>
    <p:sldId id="282" r:id="rId17"/>
    <p:sldId id="296" r:id="rId18"/>
    <p:sldId id="302" r:id="rId19"/>
    <p:sldId id="315" r:id="rId20"/>
    <p:sldId id="312" r:id="rId21"/>
    <p:sldId id="314" r:id="rId22"/>
    <p:sldId id="304" r:id="rId23"/>
    <p:sldId id="309" r:id="rId24"/>
    <p:sldId id="310" r:id="rId2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80" d="100"/>
          <a:sy n="80" d="100"/>
        </p:scale>
        <p:origin x="-918" y="-42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827DE3-4A3C-4461-AF14-D4DCA68D5D71}" type="slidenum">
              <a:rPr lang="en-US" smtClean="0"/>
              <a:pPr/>
              <a:t>21</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6388" name="Slide Number Placeholder 3"/>
          <p:cNvSpPr>
            <a:spLocks noGrp="1"/>
          </p:cNvSpPr>
          <p:nvPr>
            <p:ph type="sldNum" sz="quarter" idx="5"/>
          </p:nvPr>
        </p:nvSpPr>
        <p:spPr>
          <a:xfrm>
            <a:off x="3617169" y="9001125"/>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186" eaLnBrk="0" hangingPunct="0">
              <a:defRPr sz="1900">
                <a:solidFill>
                  <a:schemeClr val="tx1"/>
                </a:solidFill>
                <a:latin typeface="Times New Roman" pitchFamily="18" charset="0"/>
              </a:defRPr>
            </a:lvl1pPr>
            <a:lvl2pPr marL="709443" indent="-272863" defTabSz="923186" eaLnBrk="0" hangingPunct="0">
              <a:defRPr sz="1900">
                <a:solidFill>
                  <a:schemeClr val="tx1"/>
                </a:solidFill>
                <a:latin typeface="Times New Roman" pitchFamily="18" charset="0"/>
              </a:defRPr>
            </a:lvl2pPr>
            <a:lvl3pPr marL="1091451" indent="-218290" defTabSz="923186" eaLnBrk="0" hangingPunct="0">
              <a:defRPr sz="1900">
                <a:solidFill>
                  <a:schemeClr val="tx1"/>
                </a:solidFill>
                <a:latin typeface="Times New Roman" pitchFamily="18" charset="0"/>
              </a:defRPr>
            </a:lvl3pPr>
            <a:lvl4pPr marL="1528031" indent="-218290" defTabSz="923186" eaLnBrk="0" hangingPunct="0">
              <a:defRPr sz="1900">
                <a:solidFill>
                  <a:schemeClr val="tx1"/>
                </a:solidFill>
                <a:latin typeface="Times New Roman" pitchFamily="18" charset="0"/>
              </a:defRPr>
            </a:lvl4pPr>
            <a:lvl5pPr marL="1964611" indent="-218290" defTabSz="923186" eaLnBrk="0" hangingPunct="0">
              <a:defRPr sz="1900">
                <a:solidFill>
                  <a:schemeClr val="tx1"/>
                </a:solidFill>
                <a:latin typeface="Times New Roman" pitchFamily="18" charset="0"/>
              </a:defRPr>
            </a:lvl5pPr>
            <a:lvl6pPr marL="2401192" indent="-218290" defTabSz="923186" eaLnBrk="0" fontAlgn="base" hangingPunct="0">
              <a:spcBef>
                <a:spcPct val="0"/>
              </a:spcBef>
              <a:spcAft>
                <a:spcPct val="0"/>
              </a:spcAft>
              <a:defRPr sz="1900">
                <a:solidFill>
                  <a:schemeClr val="tx1"/>
                </a:solidFill>
                <a:latin typeface="Times New Roman" pitchFamily="18" charset="0"/>
              </a:defRPr>
            </a:lvl6pPr>
            <a:lvl7pPr marL="2837772" indent="-218290" defTabSz="923186" eaLnBrk="0" fontAlgn="base" hangingPunct="0">
              <a:spcBef>
                <a:spcPct val="0"/>
              </a:spcBef>
              <a:spcAft>
                <a:spcPct val="0"/>
              </a:spcAft>
              <a:defRPr sz="1900">
                <a:solidFill>
                  <a:schemeClr val="tx1"/>
                </a:solidFill>
                <a:latin typeface="Times New Roman" pitchFamily="18" charset="0"/>
              </a:defRPr>
            </a:lvl7pPr>
            <a:lvl8pPr marL="3274352" indent="-218290" defTabSz="923186" eaLnBrk="0" fontAlgn="base" hangingPunct="0">
              <a:spcBef>
                <a:spcPct val="0"/>
              </a:spcBef>
              <a:spcAft>
                <a:spcPct val="0"/>
              </a:spcAft>
              <a:defRPr sz="1900">
                <a:solidFill>
                  <a:schemeClr val="tx1"/>
                </a:solidFill>
                <a:latin typeface="Times New Roman" pitchFamily="18" charset="0"/>
              </a:defRPr>
            </a:lvl8pPr>
            <a:lvl9pPr marL="3710932" indent="-218290" defTabSz="923186" eaLnBrk="0" fontAlgn="base" hangingPunct="0">
              <a:spcBef>
                <a:spcPct val="0"/>
              </a:spcBef>
              <a:spcAft>
                <a:spcPct val="0"/>
              </a:spcAft>
              <a:defRPr sz="1900">
                <a:solidFill>
                  <a:schemeClr val="tx1"/>
                </a:solidFill>
                <a:latin typeface="Times New Roman" pitchFamily="18" charset="0"/>
              </a:defRPr>
            </a:lvl9pPr>
          </a:lstStyle>
          <a:p>
            <a:pPr eaLnBrk="1" hangingPunct="1"/>
            <a:fld id="{C5F6CF7A-D449-4D78-9937-5886BCB9A71C}" type="slidenum">
              <a:rPr lang="en-US" sz="1200">
                <a:solidFill>
                  <a:srgbClr val="000000"/>
                </a:solidFill>
              </a:rPr>
              <a:pPr eaLnBrk="1" hangingPunct="1"/>
              <a:t>23</a:t>
            </a:fld>
            <a:endParaRPr lang="en-US" sz="120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4</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67FA940-D96C-42D6-A5F1-DF119B2CFFA8}" type="slidenum">
              <a:rPr lang="en-US" smtClean="0"/>
              <a:pPr/>
              <a:t>5</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7171"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7172"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7173"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820E601-846B-49E6-AF02-EE02FE209AF3}" type="slidenum">
              <a:rPr lang="en-US" smtClean="0"/>
              <a:pPr/>
              <a:t>6</a:t>
            </a:fld>
            <a:endParaRPr lang="en-US"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8195"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8196"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8197"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9B22081-4811-449A-A795-95B5F6227258}" type="slidenum">
              <a:rPr lang="en-US" smtClean="0"/>
              <a:pPr/>
              <a:t>7</a:t>
            </a:fld>
            <a:endParaRPr lang="en-US" smtClean="0"/>
          </a:p>
        </p:txBody>
      </p:sp>
      <p:sp>
        <p:nvSpPr>
          <p:cNvPr id="8198" name="Rectangle 2"/>
          <p:cNvSpPr>
            <a:spLocks noGrp="1" noRot="1" noChangeAspect="1" noChangeArrowheads="1" noTextEdit="1"/>
          </p:cNvSpPr>
          <p:nvPr>
            <p:ph type="sldImg"/>
          </p:nvPr>
        </p:nvSpPr>
        <p:spPr>
          <a:ln/>
        </p:spPr>
      </p:sp>
      <p:sp>
        <p:nvSpPr>
          <p:cNvPr id="81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8</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27492" y="95706"/>
            <a:ext cx="2185983" cy="215444"/>
          </a:xfrm>
          <a:ln/>
        </p:spPr>
        <p:txBody>
          <a:bodyPr/>
          <a:lstStyle/>
          <a:p>
            <a:r>
              <a:rPr lang="en-US" smtClean="0"/>
              <a:t>doc.: IEEE 802.11-12/1183r0</a:t>
            </a:r>
            <a:endParaRPr lang="en-US"/>
          </a:p>
        </p:txBody>
      </p:sp>
      <p:sp>
        <p:nvSpPr>
          <p:cNvPr id="5" name="Rectangle 3"/>
          <p:cNvSpPr>
            <a:spLocks noGrp="1" noChangeArrowheads="1"/>
          </p:cNvSpPr>
          <p:nvPr>
            <p:ph type="dt"/>
          </p:nvPr>
        </p:nvSpPr>
        <p:spPr>
          <a:xfrm>
            <a:off x="646113" y="95706"/>
            <a:ext cx="1227837" cy="215444"/>
          </a:xfrm>
          <a:ln/>
        </p:spPr>
        <p:txBody>
          <a:bodyPr/>
          <a:lstStyle/>
          <a:p>
            <a:r>
              <a:rPr lang="en-US" smtClean="0"/>
              <a:t>September 2012</a:t>
            </a:r>
            <a:endParaRPr lang="en-US"/>
          </a:p>
        </p:txBody>
      </p:sp>
      <p:sp>
        <p:nvSpPr>
          <p:cNvPr id="6" name="Rectangle 6"/>
          <p:cNvSpPr>
            <a:spLocks noGrp="1" noChangeArrowheads="1"/>
          </p:cNvSpPr>
          <p:nvPr>
            <p:ph type="ftr"/>
          </p:nvPr>
        </p:nvSpPr>
        <p:spPr>
          <a:xfrm>
            <a:off x="5287963" y="9001125"/>
            <a:ext cx="3326232" cy="369332"/>
          </a:xfrm>
          <a:ln/>
        </p:spPr>
        <p:txBody>
          <a:bodyPr/>
          <a:lstStyle/>
          <a:p>
            <a:r>
              <a:rPr lang="en-US" smtClean="0"/>
              <a:t>Donald Eastlake, Huawei</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7AE7716-38DA-4CDD-A2A6-EBE47ABF0E82}" type="slidenum">
              <a:rPr lang="en-US" smtClean="0"/>
              <a:pPr/>
              <a:t>15</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802.11-12/1228r2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wmf"/><Relationship Id="rId4" Type="http://schemas.openxmlformats.org/officeDocument/2006/relationships/package" Target="../embeddings/Microsoft_Word_Document2.docx"/></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Microsoft_Word_97_-_2003_Document4.doc"/><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image" Target="../media/image6.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2/11-12-0621-04-0000-alternative-mesh-path-selection.pptx"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PowerPoint_Presentation3.pptx"/><Relationship Id="rId2" Type="http://schemas.openxmlformats.org/officeDocument/2006/relationships/slideLayout" Target="../slideLayouts/slideLayout12.xml"/><Relationship Id="rId1" Type="http://schemas.openxmlformats.org/officeDocument/2006/relationships/vmlDrawing" Target="../drawings/vmlDrawing7.vml"/><Relationship Id="rId4" Type="http://schemas.openxmlformats.org/officeDocument/2006/relationships/image" Target="../media/image7.w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wmf"/><Relationship Id="rId4" Type="http://schemas.openxmlformats.org/officeDocument/2006/relationships/oleObject" Target="../embeddings/Microsoft_Word_97_-_2003_Document5.doc"/></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Microsoft_Word_97_-_2003_Document2.doc"/></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Microsoft_Word_97_-_2003_Document3.doc"/></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Nov 2012 EC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2012-11-16</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2573120788"/>
              </p:ext>
            </p:extLst>
          </p:nvPr>
        </p:nvGraphicFramePr>
        <p:xfrm>
          <a:off x="533400" y="2590800"/>
          <a:ext cx="7721600" cy="2590800"/>
        </p:xfrm>
        <a:graphic>
          <a:graphicData uri="http://schemas.openxmlformats.org/presentationml/2006/ole">
            <mc:AlternateContent xmlns:mc="http://schemas.openxmlformats.org/markup-compatibility/2006">
              <mc:Choice xmlns:v="urn:schemas-microsoft-com:vml" Requires="v">
                <p:oleObj spid="_x0000_s3190" name="Document" r:id="rId4" imgW="8278267" imgH="2779627" progId="Word.Document.8">
                  <p:embed/>
                </p:oleObj>
              </mc:Choice>
              <mc:Fallback>
                <p:oleObj name="Document" r:id="rId4" imgW="8278267" imgH="2779627" progId="Word.Document.8">
                  <p:embed/>
                  <p:pic>
                    <p:nvPicPr>
                      <p:cNvPr id="0" name="Object 1"/>
                      <p:cNvPicPr>
                        <a:picLocks noChangeAspect="1" noChangeArrowheads="1"/>
                      </p:cNvPicPr>
                      <p:nvPr/>
                    </p:nvPicPr>
                    <p:blipFill>
                      <a:blip r:embed="rId5"/>
                      <a:srcRect/>
                      <a:stretch>
                        <a:fillRect/>
                      </a:stretch>
                    </p:blipFill>
                    <p:spPr bwMode="auto">
                      <a:xfrm>
                        <a:off x="533400" y="2590800"/>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GLK PAR Motion</a:t>
            </a:r>
            <a:endParaRPr lang="en-US" dirty="0"/>
          </a:p>
        </p:txBody>
      </p:sp>
      <p:sp>
        <p:nvSpPr>
          <p:cNvPr id="3" name="Content Placeholder 2"/>
          <p:cNvSpPr>
            <a:spLocks noGrp="1"/>
          </p:cNvSpPr>
          <p:nvPr>
            <p:ph idx="1"/>
          </p:nvPr>
        </p:nvSpPr>
        <p:spPr/>
        <p:txBody>
          <a:bodyPr>
            <a:normAutofit/>
          </a:bodyPr>
          <a:lstStyle/>
          <a:p>
            <a:pPr lvl="0"/>
            <a:r>
              <a:rPr lang="en-GB" dirty="0" smtClean="0"/>
              <a:t>Approve the PAR content contained in 11-12-1207r1 be submitted to </a:t>
            </a:r>
            <a:r>
              <a:rPr lang="en-GB" dirty="0" err="1" smtClean="0"/>
              <a:t>NesCom</a:t>
            </a:r>
            <a:r>
              <a:rPr lang="en-GB" dirty="0" smtClean="0"/>
              <a:t>.</a:t>
            </a:r>
            <a:endParaRPr lang="en-US" dirty="0" smtClean="0"/>
          </a:p>
          <a:p>
            <a:endParaRPr lang="en-GB" dirty="0" smtClean="0"/>
          </a:p>
          <a:p>
            <a:r>
              <a:rPr lang="en-GB" dirty="0" smtClean="0"/>
              <a:t>Moved: Bruce Kraemer</a:t>
            </a:r>
          </a:p>
          <a:p>
            <a:r>
              <a:rPr lang="en-GB" dirty="0" smtClean="0"/>
              <a:t>Seconded:</a:t>
            </a:r>
            <a:endParaRPr lang="en-GB" dirty="0"/>
          </a:p>
          <a:p>
            <a:endParaRPr lang="en-GB" dirty="0" smtClean="0"/>
          </a:p>
          <a:p>
            <a:r>
              <a:rPr lang="en-GB" dirty="0" smtClean="0"/>
              <a:t>In the WG:</a:t>
            </a:r>
            <a:endParaRPr lang="en-GB" dirty="0"/>
          </a:p>
          <a:p>
            <a:pPr lvl="1"/>
            <a:r>
              <a:rPr lang="en-GB" dirty="0" smtClean="0"/>
              <a:t>Result:  86,0,0</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10</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164781053"/>
              </p:ext>
            </p:extLst>
          </p:nvPr>
        </p:nvGraphicFramePr>
        <p:xfrm>
          <a:off x="7315200" y="2514600"/>
          <a:ext cx="914400" cy="771525"/>
        </p:xfrm>
        <a:graphic>
          <a:graphicData uri="http://schemas.openxmlformats.org/presentationml/2006/ole">
            <mc:AlternateContent xmlns:mc="http://schemas.openxmlformats.org/markup-compatibility/2006">
              <mc:Choice xmlns:v="urn:schemas-microsoft-com:vml" Requires="v">
                <p:oleObj spid="_x0000_s6149" name="Document" showAsIcon="1" r:id="rId3" imgW="914400" imgH="771480" progId="Word.Document.12">
                  <p:embed/>
                </p:oleObj>
              </mc:Choice>
              <mc:Fallback>
                <p:oleObj name="Document" showAsIcon="1" r:id="rId3" imgW="914400" imgH="771480" progId="Word.Document.12">
                  <p:embed/>
                  <p:pic>
                    <p:nvPicPr>
                      <p:cNvPr id="0" name=""/>
                      <p:cNvPicPr/>
                      <p:nvPr/>
                    </p:nvPicPr>
                    <p:blipFill>
                      <a:blip r:embed="rId4"/>
                      <a:stretch>
                        <a:fillRect/>
                      </a:stretch>
                    </p:blipFill>
                    <p:spPr>
                      <a:xfrm>
                        <a:off x="7315200" y="25146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121620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Scope</a:t>
            </a:r>
            <a:endParaRPr lang="en-GB" dirty="0"/>
          </a:p>
        </p:txBody>
      </p:sp>
      <p:sp>
        <p:nvSpPr>
          <p:cNvPr id="3" name="Content Placeholder 2"/>
          <p:cNvSpPr>
            <a:spLocks noGrp="1"/>
          </p:cNvSpPr>
          <p:nvPr>
            <p:ph idx="1"/>
          </p:nvPr>
        </p:nvSpPr>
        <p:spPr/>
        <p:txBody>
          <a:bodyPr/>
          <a:lstStyle/>
          <a:p>
            <a:pPr marL="0" indent="0">
              <a:buNone/>
            </a:pPr>
            <a:r>
              <a:rPr lang="en-GB" dirty="0"/>
              <a:t>5.2.b. Scope of the project: </a:t>
            </a:r>
            <a:endParaRPr lang="en-GB" dirty="0" smtClean="0"/>
          </a:p>
          <a:p>
            <a:pPr marL="0" indent="0">
              <a:buNone/>
            </a:pPr>
            <a:r>
              <a:rPr lang="en-GB" dirty="0"/>
              <a:t/>
            </a:r>
            <a:br>
              <a:rPr lang="en-GB" dirty="0"/>
            </a:br>
            <a:r>
              <a:rPr lang="en-GB" dirty="0"/>
              <a:t>This amendment specifies protocols, procedures, and managed objects to enhance the ability of IEEE P802.11 media to provide internal connections as transit links within IEEE </a:t>
            </a:r>
            <a:r>
              <a:rPr lang="en-GB" dirty="0" err="1"/>
              <a:t>Std</a:t>
            </a:r>
            <a:r>
              <a:rPr lang="en-GB" dirty="0"/>
              <a:t> 802.1Q bridged networks.</a:t>
            </a:r>
            <a:br>
              <a:rPr lang="en-GB" dirty="0"/>
            </a:br>
            <a:endParaRPr lang="en-GB"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11</a:t>
            </a:fld>
            <a:endParaRPr lang="en-US"/>
          </a:p>
        </p:txBody>
      </p:sp>
    </p:spTree>
    <p:extLst>
      <p:ext uri="{BB962C8B-B14F-4D97-AF65-F5344CB8AC3E}">
        <p14:creationId xmlns:p14="http://schemas.microsoft.com/office/powerpoint/2010/main" val="2119464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a:t>
            </a:r>
            <a:endParaRPr lang="en-GB" dirty="0"/>
          </a:p>
        </p:txBody>
      </p:sp>
      <p:sp>
        <p:nvSpPr>
          <p:cNvPr id="3" name="Content Placeholder 2"/>
          <p:cNvSpPr>
            <a:spLocks noGrp="1"/>
          </p:cNvSpPr>
          <p:nvPr>
            <p:ph idx="1"/>
          </p:nvPr>
        </p:nvSpPr>
        <p:spPr/>
        <p:txBody>
          <a:bodyPr/>
          <a:lstStyle/>
          <a:p>
            <a:pPr marL="0" indent="0">
              <a:buNone/>
            </a:pPr>
            <a:r>
              <a:rPr lang="en-GB" dirty="0"/>
              <a:t>5.4 Purpose: </a:t>
            </a:r>
            <a:endParaRPr lang="en-GB" dirty="0" smtClean="0"/>
          </a:p>
          <a:p>
            <a:endParaRPr lang="en-GB" dirty="0"/>
          </a:p>
          <a:p>
            <a:pPr marL="0" indent="0">
              <a:buNone/>
            </a:pPr>
            <a:r>
              <a:rPr lang="en-GB" dirty="0" smtClean="0"/>
              <a:t>The </a:t>
            </a:r>
            <a:r>
              <a:rPr lang="en-GB" dirty="0"/>
              <a:t>purpose of this standard is to provide wireless connectivity for fixed, portable, and moving stations within a local area. This standard also offers regulatory bodies a means of standardizing access to one or more frequency bands for the purpose of local area communication.</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12</a:t>
            </a:fld>
            <a:endParaRPr lang="en-US"/>
          </a:p>
        </p:txBody>
      </p:sp>
    </p:spTree>
    <p:extLst>
      <p:ext uri="{BB962C8B-B14F-4D97-AF65-F5344CB8AC3E}">
        <p14:creationId xmlns:p14="http://schemas.microsoft.com/office/powerpoint/2010/main" val="1538795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November 2012</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Adrian Stephens,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WG GLK 5C Motion </a:t>
            </a:r>
            <a:br>
              <a:rPr lang="en-US" dirty="0" smtClean="0"/>
            </a:br>
            <a:r>
              <a:rPr lang="en-US" dirty="0" smtClean="0"/>
              <a:t>(for information)</a:t>
            </a:r>
            <a:endParaRPr lang="en-US" dirty="0"/>
          </a:p>
        </p:txBody>
      </p:sp>
      <p:sp>
        <p:nvSpPr>
          <p:cNvPr id="10242" name="Rectangle 2"/>
          <p:cNvSpPr>
            <a:spLocks noGrp="1" noChangeArrowheads="1"/>
          </p:cNvSpPr>
          <p:nvPr>
            <p:ph type="body" idx="1"/>
          </p:nvPr>
        </p:nvSpPr>
        <p:spPr>
          <a:xfrm>
            <a:off x="685800" y="1676400"/>
            <a:ext cx="7772400" cy="4208463"/>
          </a:xfrm>
          <a:ln/>
        </p:spPr>
        <p:txBody>
          <a:bodyPr/>
          <a:lstStyle/>
          <a:p>
            <a:pPr lvl="0"/>
            <a:r>
              <a:rPr lang="en-GB" dirty="0"/>
              <a:t>Believing that the Five Criteria contained in the document referenced below meets IEEE 802 guidelines,</a:t>
            </a:r>
            <a:endParaRPr lang="en-US" dirty="0"/>
          </a:p>
          <a:p>
            <a:pPr lvl="0"/>
            <a:r>
              <a:rPr lang="en-GB" dirty="0"/>
              <a:t>Request that the Five Criteria contained in 11-12/1077r4 be posted to the IEEE 802 Executive Committee (EC) agenda for WG 802 preview and EC approval.</a:t>
            </a:r>
            <a:endParaRPr lang="en-US" dirty="0"/>
          </a:p>
          <a:p>
            <a:pPr lvl="0"/>
            <a:r>
              <a:rPr lang="en-GB" dirty="0"/>
              <a:t>Moved by Donald Eastlake 3</a:t>
            </a:r>
            <a:r>
              <a:rPr lang="en-GB" baseline="30000" dirty="0"/>
              <a:t>rd</a:t>
            </a:r>
            <a:r>
              <a:rPr lang="en-GB" dirty="0"/>
              <a:t> on behalf of </a:t>
            </a:r>
            <a:r>
              <a:rPr lang="en-US" dirty="0"/>
              <a:t>GLK </a:t>
            </a:r>
            <a:r>
              <a:rPr lang="en-US" dirty="0" smtClean="0"/>
              <a:t>SG</a:t>
            </a:r>
          </a:p>
          <a:p>
            <a:pPr lvl="0"/>
            <a:r>
              <a:rPr lang="en-US" dirty="0" smtClean="0"/>
              <a:t>Seconded: Mark Hamilton</a:t>
            </a:r>
          </a:p>
          <a:p>
            <a:pPr lvl="0"/>
            <a:r>
              <a:rPr lang="en-US" dirty="0" smtClean="0"/>
              <a:t>WG Result: 46,0,1 - passes</a:t>
            </a:r>
            <a:endParaRPr lang="en-US" dirty="0"/>
          </a:p>
          <a:p>
            <a:pPr lvl="0"/>
            <a:r>
              <a:rPr lang="en-GB" dirty="0" smtClean="0"/>
              <a:t>GLK SG vote</a:t>
            </a:r>
            <a:r>
              <a:rPr lang="en-GB" dirty="0"/>
              <a:t>: </a:t>
            </a:r>
          </a:p>
          <a:p>
            <a:pPr lvl="1"/>
            <a:r>
              <a:rPr lang="en-GB" dirty="0"/>
              <a:t>Moved: Mark Hamilton,  Seconded: Stuart Kerry</a:t>
            </a:r>
          </a:p>
          <a:p>
            <a:pPr lvl="1"/>
            <a:r>
              <a:rPr lang="en-GB" dirty="0"/>
              <a:t>Result: Yes: 18   No: 0    Abstain: </a:t>
            </a:r>
            <a:r>
              <a:rPr lang="en-GB" dirty="0" smtClean="0"/>
              <a:t>3</a:t>
            </a:r>
          </a:p>
        </p:txBody>
      </p:sp>
      <p:graphicFrame>
        <p:nvGraphicFramePr>
          <p:cNvPr id="2" name="Object 1"/>
          <p:cNvGraphicFramePr>
            <a:graphicFrameLocks noChangeAspect="1"/>
          </p:cNvGraphicFramePr>
          <p:nvPr>
            <p:extLst>
              <p:ext uri="{D42A27DB-BD31-4B8C-83A1-F6EECF244321}">
                <p14:modId xmlns:p14="http://schemas.microsoft.com/office/powerpoint/2010/main" val="2801804095"/>
              </p:ext>
            </p:extLst>
          </p:nvPr>
        </p:nvGraphicFramePr>
        <p:xfrm>
          <a:off x="7620000" y="1143000"/>
          <a:ext cx="914400" cy="771525"/>
        </p:xfrm>
        <a:graphic>
          <a:graphicData uri="http://schemas.openxmlformats.org/presentationml/2006/ole">
            <mc:AlternateContent xmlns:mc="http://schemas.openxmlformats.org/markup-compatibility/2006">
              <mc:Choice xmlns:v="urn:schemas-microsoft-com:vml" Requires="v">
                <p:oleObj spid="_x0000_s7173" name="Document" showAsIcon="1" r:id="rId4" imgW="914400" imgH="771480" progId="Word.Document.12">
                  <p:embed/>
                </p:oleObj>
              </mc:Choice>
              <mc:Fallback>
                <p:oleObj name="Document" showAsIcon="1" r:id="rId4" imgW="914400" imgH="771480" progId="Word.Document.12">
                  <p:embed/>
                  <p:pic>
                    <p:nvPicPr>
                      <p:cNvPr id="0" name=""/>
                      <p:cNvPicPr/>
                      <p:nvPr/>
                    </p:nvPicPr>
                    <p:blipFill>
                      <a:blip r:embed="rId5"/>
                      <a:stretch>
                        <a:fillRect/>
                      </a:stretch>
                    </p:blipFill>
                    <p:spPr>
                      <a:xfrm>
                        <a:off x="7620000" y="11430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992474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Study Group Extensions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14</a:t>
            </a:fld>
            <a:endParaRPr lang="en-US"/>
          </a:p>
        </p:txBody>
      </p:sp>
      <p:sp>
        <p:nvSpPr>
          <p:cNvPr id="4" name="Date Placeholder 3"/>
          <p:cNvSpPr>
            <a:spLocks noGrp="1"/>
          </p:cNvSpPr>
          <p:nvPr>
            <p:ph type="dt" sz="half" idx="4294967295"/>
          </p:nvPr>
        </p:nvSpPr>
        <p:spPr>
          <a:xfrm>
            <a:off x="6096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3424651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8C1964-0C97-409C-9D75-EF812D3F919A}" type="slidenum">
              <a:rPr lang="en-US" smtClean="0"/>
              <a:pPr/>
              <a:t>15</a:t>
            </a:fld>
            <a:endParaRPr lang="en-US" smtClean="0"/>
          </a:p>
        </p:txBody>
      </p:sp>
      <p:sp>
        <p:nvSpPr>
          <p:cNvPr id="2052" name="Rectangle 2"/>
          <p:cNvSpPr>
            <a:spLocks noGrp="1" noChangeArrowheads="1"/>
          </p:cNvSpPr>
          <p:nvPr>
            <p:ph type="title"/>
          </p:nvPr>
        </p:nvSpPr>
        <p:spPr>
          <a:xfrm>
            <a:off x="684213" y="609600"/>
            <a:ext cx="7772400" cy="1066800"/>
          </a:xfrm>
        </p:spPr>
        <p:txBody>
          <a:bodyPr/>
          <a:lstStyle/>
          <a:p>
            <a:r>
              <a:rPr lang="en-US" dirty="0" smtClean="0"/>
              <a:t>802.11 Pre-Association Discovery (PAD)</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Extend the IEEE 802.11 PAD Study Group.</a:t>
            </a:r>
          </a:p>
          <a:p>
            <a:endParaRPr lang="en-GB" dirty="0" smtClean="0"/>
          </a:p>
          <a:p>
            <a:r>
              <a:rPr lang="en-GB" dirty="0" smtClean="0"/>
              <a:t>Moved: Bruce Kraemer</a:t>
            </a:r>
          </a:p>
          <a:p>
            <a:r>
              <a:rPr lang="en-GB" dirty="0" smtClean="0"/>
              <a:t>Seconded:</a:t>
            </a:r>
          </a:p>
          <a:p>
            <a:endParaRPr lang="en-GB" dirty="0" smtClean="0"/>
          </a:p>
          <a:p>
            <a:r>
              <a:rPr lang="en-GB" dirty="0" smtClean="0"/>
              <a:t>In the WG</a:t>
            </a:r>
          </a:p>
          <a:p>
            <a:pPr lvl="1"/>
            <a:r>
              <a:rPr lang="en-US" dirty="0" smtClean="0"/>
              <a:t>For: </a:t>
            </a:r>
            <a:r>
              <a:rPr lang="en-US" dirty="0"/>
              <a:t>70, Against: 0, Abstain: </a:t>
            </a:r>
            <a:r>
              <a:rPr lang="en-US" dirty="0" smtClean="0"/>
              <a:t>0</a:t>
            </a:r>
          </a:p>
          <a:p>
            <a:pPr marL="0" indent="0">
              <a:buNone/>
            </a:pPr>
            <a:endParaRPr lang="en-GB" sz="2000" b="0" dirty="0" smtClean="0"/>
          </a:p>
          <a:p>
            <a:pPr marL="0" indent="0">
              <a:buNone/>
            </a:pPr>
            <a:r>
              <a:rPr lang="en-GB" sz="2000" b="0" dirty="0" smtClean="0"/>
              <a:t>Note</a:t>
            </a:r>
            <a:r>
              <a:rPr lang="en-GB" sz="2000" b="0" dirty="0"/>
              <a:t>: this is to allow further work to finalise PAR and 5 Criteria documentation, in case the PAR is not approved by </a:t>
            </a:r>
            <a:r>
              <a:rPr lang="en-GB" sz="2000" b="0" dirty="0" err="1"/>
              <a:t>NesCom</a:t>
            </a:r>
            <a:r>
              <a:rPr lang="en-GB" sz="2000" b="0" dirty="0"/>
              <a:t>.</a:t>
            </a:r>
            <a:endParaRPr lang="en-GB" b="0" dirty="0"/>
          </a:p>
          <a:p>
            <a:pPr lvl="1"/>
            <a:endParaRPr lang="en-US" dirty="0"/>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1863386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General Link (GLK) SG</a:t>
            </a:r>
            <a:endParaRPr lang="en-US" dirty="0"/>
          </a:p>
        </p:txBody>
      </p:sp>
      <p:sp>
        <p:nvSpPr>
          <p:cNvPr id="3" name="Content Placeholder 2"/>
          <p:cNvSpPr>
            <a:spLocks noGrp="1"/>
          </p:cNvSpPr>
          <p:nvPr>
            <p:ph idx="1"/>
          </p:nvPr>
        </p:nvSpPr>
        <p:spPr>
          <a:xfrm>
            <a:off x="762000" y="1981200"/>
            <a:ext cx="7772400" cy="4114800"/>
          </a:xfrm>
        </p:spPr>
        <p:txBody>
          <a:bodyPr/>
          <a:lstStyle/>
          <a:p>
            <a:pPr>
              <a:lnSpc>
                <a:spcPct val="80000"/>
              </a:lnSpc>
            </a:pPr>
            <a:r>
              <a:rPr lang="en-US" dirty="0" smtClean="0"/>
              <a:t>Extend the IEEE 802.11 GLK Study Group.</a:t>
            </a:r>
          </a:p>
          <a:p>
            <a:pPr>
              <a:lnSpc>
                <a:spcPct val="80000"/>
              </a:lnSpc>
            </a:pPr>
            <a:endParaRPr lang="en-US" dirty="0" smtClean="0"/>
          </a:p>
          <a:p>
            <a:pPr>
              <a:lnSpc>
                <a:spcPct val="80000"/>
              </a:lnSpc>
            </a:pPr>
            <a:r>
              <a:rPr lang="en-US" dirty="0" smtClean="0"/>
              <a:t>Moved: Bruce Kraemer</a:t>
            </a:r>
          </a:p>
          <a:p>
            <a:pPr>
              <a:lnSpc>
                <a:spcPct val="80000"/>
              </a:lnSpc>
            </a:pPr>
            <a:r>
              <a:rPr lang="en-US" dirty="0" smtClean="0"/>
              <a:t>Seconded:</a:t>
            </a:r>
          </a:p>
          <a:p>
            <a:pPr>
              <a:lnSpc>
                <a:spcPct val="80000"/>
              </a:lnSpc>
            </a:pPr>
            <a:endParaRPr lang="en-US" dirty="0"/>
          </a:p>
          <a:p>
            <a:pPr>
              <a:lnSpc>
                <a:spcPct val="80000"/>
              </a:lnSpc>
            </a:pPr>
            <a:r>
              <a:rPr lang="en-US" dirty="0" smtClean="0"/>
              <a:t>In the WG: </a:t>
            </a:r>
          </a:p>
          <a:p>
            <a:pPr lvl="1">
              <a:lnSpc>
                <a:spcPct val="80000"/>
              </a:lnSpc>
            </a:pPr>
            <a:r>
              <a:rPr lang="en-US" dirty="0" smtClean="0"/>
              <a:t>77,0,0</a:t>
            </a:r>
            <a:endParaRPr lang="en-US" dirty="0"/>
          </a:p>
          <a:p>
            <a:pPr marL="0" indent="0">
              <a:lnSpc>
                <a:spcPct val="80000"/>
              </a:lnSpc>
              <a:buNone/>
            </a:pPr>
            <a:r>
              <a:rPr lang="en-US" dirty="0" smtClean="0"/>
              <a:t/>
            </a:r>
            <a:br>
              <a:rPr lang="en-US" dirty="0" smtClean="0"/>
            </a:br>
            <a:r>
              <a:rPr lang="en-US" b="0" dirty="0" smtClean="0"/>
              <a:t>Note: this is to allow further work to finalize the PAR and 5 Criteria documents in the case they are not approved.</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16</a:t>
            </a:fld>
            <a:endParaRPr lang="en-US"/>
          </a:p>
        </p:txBody>
      </p:sp>
    </p:spTree>
    <p:extLst>
      <p:ext uri="{BB962C8B-B14F-4D97-AF65-F5344CB8AC3E}">
        <p14:creationId xmlns:p14="http://schemas.microsoft.com/office/powerpoint/2010/main" val="479124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802.11ad Press Release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17</a:t>
            </a:fld>
            <a:endParaRPr lang="en-US"/>
          </a:p>
        </p:txBody>
      </p:sp>
      <p:sp>
        <p:nvSpPr>
          <p:cNvPr id="7" name="Text Placeholder 6"/>
          <p:cNvSpPr>
            <a:spLocks noGrp="1"/>
          </p:cNvSpPr>
          <p:nvPr>
            <p:ph type="body" idx="4294967295"/>
          </p:nvPr>
        </p:nvSpPr>
        <p:spPr/>
        <p:txBody>
          <a:bodyPr/>
          <a:lstStyle/>
          <a:p>
            <a:r>
              <a:rPr lang="en-US" dirty="0" smtClean="0"/>
              <a:t>Approve the press release in document 11-12/1066r0 related to the publication of IEEE 802.11ad,  pending publication of 802.11ad.</a:t>
            </a:r>
          </a:p>
          <a:p>
            <a:endParaRPr lang="en-US" dirty="0" smtClean="0"/>
          </a:p>
          <a:p>
            <a:r>
              <a:rPr lang="en-US" dirty="0" smtClean="0"/>
              <a:t>Moved: Bruce Kraemer</a:t>
            </a:r>
          </a:p>
          <a:p>
            <a:r>
              <a:rPr lang="en-US" dirty="0" smtClean="0"/>
              <a:t>Seconded: </a:t>
            </a:r>
            <a:endParaRPr lang="en-US" dirty="0"/>
          </a:p>
          <a:p>
            <a:pPr marL="0" indent="0">
              <a:buNone/>
            </a:pPr>
            <a:endParaRPr lang="en-US" dirty="0"/>
          </a:p>
          <a:p>
            <a:r>
              <a:rPr lang="en-US" dirty="0" smtClean="0"/>
              <a:t>WG Result: 58,0,0 - passes</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194934550"/>
              </p:ext>
            </p:extLst>
          </p:nvPr>
        </p:nvGraphicFramePr>
        <p:xfrm>
          <a:off x="7162800" y="2971800"/>
          <a:ext cx="914400" cy="771525"/>
        </p:xfrm>
        <a:graphic>
          <a:graphicData uri="http://schemas.openxmlformats.org/presentationml/2006/ole">
            <mc:AlternateContent xmlns:mc="http://schemas.openxmlformats.org/markup-compatibility/2006">
              <mc:Choice xmlns:v="urn:schemas-microsoft-com:vml" Requires="v">
                <p:oleObj spid="_x0000_s8197"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7162800" y="29718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28105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18</a:t>
            </a:fld>
            <a:endParaRPr lang="en-US"/>
          </a:p>
        </p:txBody>
      </p:sp>
      <p:sp>
        <p:nvSpPr>
          <p:cNvPr id="7" name="Text Placeholder 6"/>
          <p:cNvSpPr>
            <a:spLocks noGrp="1"/>
          </p:cNvSpPr>
          <p:nvPr>
            <p:ph type="body" idx="4294967295"/>
          </p:nvPr>
        </p:nvSpPr>
        <p:spPr/>
        <p:txBody>
          <a:bodyPr/>
          <a:lstStyle/>
          <a:p>
            <a:r>
              <a:rPr lang="en-US" dirty="0" smtClean="0"/>
              <a:t>Approve that the 802.11 chair to send a request to Mr. D. </a:t>
            </a:r>
            <a:r>
              <a:rPr lang="en-US" dirty="0" err="1" smtClean="0"/>
              <a:t>Romascanu</a:t>
            </a:r>
            <a:r>
              <a:rPr lang="en-US" dirty="0" smtClean="0"/>
              <a:t> to add the “</a:t>
            </a:r>
            <a:r>
              <a:rPr lang="en-GB" dirty="0"/>
              <a:t>802.11 Mesh and </a:t>
            </a:r>
            <a:r>
              <a:rPr lang="en-GB" dirty="0" smtClean="0"/>
              <a:t>TRILL</a:t>
            </a:r>
            <a:r>
              <a:rPr lang="en-US" dirty="0" smtClean="0"/>
              <a:t>” topic to the “list of areas of shared interest between IETF and IEEE 802”.</a:t>
            </a:r>
          </a:p>
          <a:p>
            <a:endParaRPr lang="en-US" dirty="0" smtClean="0"/>
          </a:p>
          <a:p>
            <a:r>
              <a:rPr lang="en-US" dirty="0" smtClean="0"/>
              <a:t>Moved: Donald Eastlake 3</a:t>
            </a:r>
            <a:r>
              <a:rPr lang="en-US" baseline="30000" dirty="0" smtClean="0"/>
              <a:t>rd</a:t>
            </a:r>
            <a:endParaRPr lang="en-US" dirty="0" smtClean="0"/>
          </a:p>
          <a:p>
            <a:r>
              <a:rPr lang="en-US" dirty="0" smtClean="0"/>
              <a:t>Seconded: Dorothy Stanley</a:t>
            </a:r>
          </a:p>
          <a:p>
            <a:r>
              <a:rPr lang="en-US" dirty="0" smtClean="0"/>
              <a:t>WG Result: 44,0,4 - passes</a:t>
            </a:r>
          </a:p>
        </p:txBody>
      </p:sp>
    </p:spTree>
    <p:extLst>
      <p:ext uri="{BB962C8B-B14F-4D97-AF65-F5344CB8AC3E}">
        <p14:creationId xmlns:p14="http://schemas.microsoft.com/office/powerpoint/2010/main" val="868959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of Entry</a:t>
            </a:r>
            <a:endParaRPr lang="en-GB"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19</a:t>
            </a:fld>
            <a:endParaRPr lang="en-US"/>
          </a:p>
        </p:txBody>
      </p:sp>
      <p:sp>
        <p:nvSpPr>
          <p:cNvPr id="7" name="Rectangle 6"/>
          <p:cNvSpPr/>
          <p:nvPr/>
        </p:nvSpPr>
        <p:spPr>
          <a:xfrm>
            <a:off x="533400" y="1600200"/>
            <a:ext cx="7924800" cy="3539430"/>
          </a:xfrm>
          <a:prstGeom prst="rect">
            <a:avLst/>
          </a:prstGeom>
        </p:spPr>
        <p:txBody>
          <a:bodyPr wrap="square">
            <a:spAutoFit/>
          </a:bodyPr>
          <a:lstStyle/>
          <a:p>
            <a:r>
              <a:rPr lang="en-GB" sz="1600" dirty="0"/>
              <a:t>XX. Path Selection: 802.11 Mesh, TRILL, 802.1</a:t>
            </a:r>
          </a:p>
          <a:p>
            <a:r>
              <a:rPr lang="en-GB" sz="1600" dirty="0"/>
              <a:t> </a:t>
            </a:r>
          </a:p>
          <a:p>
            <a:r>
              <a:rPr lang="en-GB" sz="1600" dirty="0"/>
              <a:t>XX.1 Description</a:t>
            </a:r>
          </a:p>
          <a:p>
            <a:r>
              <a:rPr lang="en-GB" sz="1600" dirty="0"/>
              <a:t>TBD</a:t>
            </a:r>
          </a:p>
          <a:p>
            <a:r>
              <a:rPr lang="en-GB" sz="1600" dirty="0"/>
              <a:t> </a:t>
            </a:r>
          </a:p>
          <a:p>
            <a:r>
              <a:rPr lang="en-GB" sz="1600" dirty="0"/>
              <a:t>XX.2. Relevant Documents</a:t>
            </a:r>
          </a:p>
          <a:p>
            <a:r>
              <a:rPr lang="en-GB" sz="1600" u="sng" dirty="0">
                <a:hlinkClick r:id="rId2"/>
              </a:rPr>
              <a:t>https://mentor.ieee.org/802.11/dcn/12/11-12-0621-04-0000-alternative-mesh-path-selection.pptx</a:t>
            </a:r>
            <a:endParaRPr lang="en-GB" sz="1600" dirty="0"/>
          </a:p>
          <a:p>
            <a:r>
              <a:rPr lang="en-GB" sz="1600" dirty="0"/>
              <a:t> - others</a:t>
            </a:r>
          </a:p>
          <a:p>
            <a:r>
              <a:rPr lang="en-GB" sz="1600" dirty="0"/>
              <a:t> </a:t>
            </a:r>
          </a:p>
          <a:p>
            <a:r>
              <a:rPr lang="en-GB" sz="1600" dirty="0"/>
              <a:t>XX.3. Owners</a:t>
            </a:r>
          </a:p>
          <a:p>
            <a:r>
              <a:rPr lang="en-GB" sz="1600" dirty="0"/>
              <a:t>      (Bruce Kraemer, Ralph </a:t>
            </a:r>
            <a:r>
              <a:rPr lang="en-GB" sz="1600" dirty="0" err="1"/>
              <a:t>Droms</a:t>
            </a:r>
            <a:r>
              <a:rPr lang="en-GB" sz="1600" dirty="0"/>
              <a:t> ?)</a:t>
            </a:r>
          </a:p>
          <a:p>
            <a:r>
              <a:rPr lang="en-GB" sz="1600" dirty="0"/>
              <a:t> </a:t>
            </a:r>
          </a:p>
          <a:p>
            <a:r>
              <a:rPr lang="en-GB" sz="1600" dirty="0"/>
              <a:t>XX.4. Action </a:t>
            </a:r>
            <a:r>
              <a:rPr lang="en-GB" sz="1600" dirty="0" smtClean="0"/>
              <a:t>Items</a:t>
            </a:r>
            <a:endParaRPr lang="en-GB" sz="1600" dirty="0"/>
          </a:p>
        </p:txBody>
      </p:sp>
    </p:spTree>
    <p:extLst>
      <p:ext uri="{BB962C8B-B14F-4D97-AF65-F5344CB8AC3E}">
        <p14:creationId xmlns:p14="http://schemas.microsoft.com/office/powerpoint/2010/main" val="3942087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contains motions and supplementary material brought by IEEE 802.11 to the November 2012 closing EC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20</a:t>
            </a:fld>
            <a:endParaRPr lang="en-US"/>
          </a:p>
        </p:txBody>
      </p:sp>
      <p:sp>
        <p:nvSpPr>
          <p:cNvPr id="7" name="Text Placeholder 6"/>
          <p:cNvSpPr>
            <a:spLocks noGrp="1"/>
          </p:cNvSpPr>
          <p:nvPr>
            <p:ph type="body" idx="4294967295"/>
          </p:nvPr>
        </p:nvSpPr>
        <p:spPr/>
        <p:txBody>
          <a:bodyPr/>
          <a:lstStyle/>
          <a:p>
            <a:pPr marL="342900" lvl="1" indent="-342900">
              <a:buFontTx/>
              <a:buChar char="•"/>
            </a:pPr>
            <a:r>
              <a:rPr lang="en-US" sz="2800" b="1" dirty="0"/>
              <a:t>Approve document 11-12/1420r0 for submittal to IEEE-SA Registration </a:t>
            </a:r>
            <a:r>
              <a:rPr lang="en-US" sz="2800" b="1" dirty="0" smtClean="0"/>
              <a:t>Authority.</a:t>
            </a:r>
          </a:p>
          <a:p>
            <a:pPr marL="0" lvl="1" indent="0">
              <a:buNone/>
            </a:pPr>
            <a:endParaRPr lang="en-US" sz="2800" b="1" dirty="0"/>
          </a:p>
          <a:p>
            <a:pPr marL="342900" lvl="1" indent="-342900">
              <a:buFontTx/>
              <a:buChar char="•"/>
            </a:pPr>
            <a:r>
              <a:rPr lang="en-US" sz="2800" b="1" dirty="0" smtClean="0"/>
              <a:t>Moved:  Mark Hamilton</a:t>
            </a:r>
          </a:p>
          <a:p>
            <a:pPr marL="342900" lvl="1" indent="-342900">
              <a:buFontTx/>
              <a:buChar char="•"/>
            </a:pPr>
            <a:r>
              <a:rPr lang="en-US" sz="2800" b="1" dirty="0" smtClean="0"/>
              <a:t>Seconded:  Stephen McCann</a:t>
            </a:r>
          </a:p>
          <a:p>
            <a:pPr marL="342900" lvl="1" indent="-342900">
              <a:buFontTx/>
              <a:buChar char="•"/>
            </a:pPr>
            <a:r>
              <a:rPr lang="en-US" sz="2800" b="1" dirty="0" smtClean="0"/>
              <a:t>WG Result: 38,0,1 - passes</a:t>
            </a:r>
            <a:endParaRPr lang="en-US" sz="2800" b="1" dirty="0"/>
          </a:p>
          <a:p>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367008802"/>
              </p:ext>
            </p:extLst>
          </p:nvPr>
        </p:nvGraphicFramePr>
        <p:xfrm>
          <a:off x="7239000" y="2590800"/>
          <a:ext cx="914400" cy="771525"/>
        </p:xfrm>
        <a:graphic>
          <a:graphicData uri="http://schemas.openxmlformats.org/presentationml/2006/ole">
            <mc:AlternateContent xmlns:mc="http://schemas.openxmlformats.org/markup-compatibility/2006">
              <mc:Choice xmlns:v="urn:schemas-microsoft-com:vml" Requires="v">
                <p:oleObj spid="_x0000_s9221" name="Presentation" showAsIcon="1" r:id="rId3" imgW="914400" imgH="771480" progId="PowerPoint.Show.12">
                  <p:embed/>
                </p:oleObj>
              </mc:Choice>
              <mc:Fallback>
                <p:oleObj name="Presentation" showAsIcon="1" r:id="rId3" imgW="914400" imgH="771480" progId="PowerPoint.Show.12">
                  <p:embed/>
                  <p:pic>
                    <p:nvPicPr>
                      <p:cNvPr id="0" name=""/>
                      <p:cNvPicPr/>
                      <p:nvPr/>
                    </p:nvPicPr>
                    <p:blipFill>
                      <a:blip r:embed="rId4"/>
                      <a:stretch>
                        <a:fillRect/>
                      </a:stretch>
                    </p:blipFill>
                    <p:spPr>
                      <a:xfrm>
                        <a:off x="7239000" y="25908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5640265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0E1E36C-2724-4FF6-9090-AEBDD030AA74}" type="slidenum">
              <a:rPr lang="en-US" smtClean="0"/>
              <a:pPr/>
              <a:t>21</a:t>
            </a:fld>
            <a:endParaRPr lang="en-US" smtClean="0"/>
          </a:p>
        </p:txBody>
      </p:sp>
      <p:sp>
        <p:nvSpPr>
          <p:cNvPr id="2052" name="Rectangle 2"/>
          <p:cNvSpPr>
            <a:spLocks noGrp="1" noChangeArrowheads="1"/>
          </p:cNvSpPr>
          <p:nvPr>
            <p:ph type="title"/>
          </p:nvPr>
        </p:nvSpPr>
        <p:spPr/>
        <p:txBody>
          <a:bodyPr/>
          <a:lstStyle/>
          <a:p>
            <a:r>
              <a:rPr lang="en-US" dirty="0" smtClean="0"/>
              <a:t>(For Information)</a:t>
            </a:r>
            <a:br>
              <a:rPr lang="en-US" dirty="0" smtClean="0"/>
            </a:br>
            <a:r>
              <a:rPr lang="en-US" dirty="0" smtClean="0"/>
              <a:t>WG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802.11 WG chair to liaise document “11-12-1389-00-0000-liaison-to-wfa-regarding-11aq-PAR.doc” to the Wi-Fi Alliance, subject to approval of the IEEE 802.11aq PAR by IEEE-SA.</a:t>
            </a:r>
          </a:p>
          <a:p>
            <a:endParaRPr lang="en-GB" dirty="0" smtClean="0"/>
          </a:p>
          <a:p>
            <a:r>
              <a:rPr lang="en-GB" dirty="0" smtClean="0"/>
              <a:t>Moved: Stephen McCann</a:t>
            </a:r>
          </a:p>
          <a:p>
            <a:r>
              <a:rPr lang="en-GB" dirty="0" smtClean="0"/>
              <a:t>Second: Richard Kennedy</a:t>
            </a:r>
          </a:p>
          <a:p>
            <a:r>
              <a:rPr lang="en-GB" dirty="0" smtClean="0"/>
              <a:t>WG Result: 46,0,0 - passes</a:t>
            </a:r>
          </a:p>
          <a:p>
            <a:pPr>
              <a:buFontTx/>
              <a:buNone/>
            </a:pPr>
            <a:endParaRPr lang="en-GB" dirty="0" smtClean="0"/>
          </a:p>
          <a:p>
            <a:pPr>
              <a:buFontTx/>
              <a:buNone/>
            </a:pPr>
            <a:endParaRPr lang="en-GB" dirty="0" smtClean="0"/>
          </a:p>
          <a:p>
            <a:r>
              <a:rPr lang="en-GB" sz="2000" dirty="0" smtClean="0"/>
              <a:t>PAD Result: Moved: Stuart Kerry, Second: Dwight Smith, 30/0/0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2" name="Object 1"/>
          <p:cNvGraphicFramePr>
            <a:graphicFrameLocks noChangeAspect="1"/>
          </p:cNvGraphicFramePr>
          <p:nvPr>
            <p:extLst>
              <p:ext uri="{D42A27DB-BD31-4B8C-83A1-F6EECF244321}">
                <p14:modId xmlns:p14="http://schemas.microsoft.com/office/powerpoint/2010/main" val="16356903"/>
              </p:ext>
            </p:extLst>
          </p:nvPr>
        </p:nvGraphicFramePr>
        <p:xfrm>
          <a:off x="7239000" y="2895600"/>
          <a:ext cx="914400" cy="771525"/>
        </p:xfrm>
        <a:graphic>
          <a:graphicData uri="http://schemas.openxmlformats.org/presentationml/2006/ole">
            <mc:AlternateContent xmlns:mc="http://schemas.openxmlformats.org/markup-compatibility/2006">
              <mc:Choice xmlns:v="urn:schemas-microsoft-com:vml" Requires="v">
                <p:oleObj spid="_x0000_s10244"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7239000" y="28956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684868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ETSI MOU</a:t>
            </a:r>
            <a:endParaRPr lang="en-GB" dirty="0"/>
          </a:p>
        </p:txBody>
      </p:sp>
      <p:sp>
        <p:nvSpPr>
          <p:cNvPr id="3" name="Subtitle 2"/>
          <p:cNvSpPr>
            <a:spLocks noGrp="1"/>
          </p:cNvSpPr>
          <p:nvPr>
            <p:ph type="subTitle"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22</a:t>
            </a:fld>
            <a:endParaRPr lang="en-US"/>
          </a:p>
        </p:txBody>
      </p:sp>
    </p:spTree>
    <p:extLst>
      <p:ext uri="{BB962C8B-B14F-4D97-AF65-F5344CB8AC3E}">
        <p14:creationId xmlns:p14="http://schemas.microsoft.com/office/powerpoint/2010/main" val="8577141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Mapping proposed by ETSI</a:t>
            </a:r>
            <a:br>
              <a:rPr lang="en-US" dirty="0" smtClean="0"/>
            </a:br>
            <a:endParaRPr lang="en-US" dirty="0" smtClean="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295499582"/>
              </p:ext>
            </p:extLst>
          </p:nvPr>
        </p:nvGraphicFramePr>
        <p:xfrm>
          <a:off x="228600" y="685800"/>
          <a:ext cx="8807451" cy="6073775"/>
        </p:xfrm>
        <a:graphic>
          <a:graphicData uri="http://schemas.openxmlformats.org/drawingml/2006/table">
            <a:tbl>
              <a:tblPr>
                <a:tableStyleId>{5C22544A-7EE6-4342-B048-85BDC9FD1C3A}</a:tableStyleId>
              </a:tblPr>
              <a:tblGrid>
                <a:gridCol w="2821754"/>
                <a:gridCol w="2996438"/>
                <a:gridCol w="2989259"/>
              </a:tblGrid>
              <a:tr h="421154">
                <a:tc>
                  <a:txBody>
                    <a:bodyPr/>
                    <a:lstStyle/>
                    <a:p>
                      <a:pPr marL="0" marR="0" algn="ctr" hangingPunct="0">
                        <a:spcBef>
                          <a:spcPts val="0"/>
                        </a:spcBef>
                        <a:spcAft>
                          <a:spcPts val="0"/>
                        </a:spcAft>
                        <a:tabLst>
                          <a:tab pos="900430" algn="l"/>
                          <a:tab pos="2970530" algn="l"/>
                          <a:tab pos="3780790" algn="l"/>
                          <a:tab pos="4500880" algn="l"/>
                        </a:tabLst>
                      </a:pPr>
                      <a:r>
                        <a:rPr lang="en-GB" sz="1100" dirty="0">
                          <a:effectLst/>
                        </a:rPr>
                        <a:t>IEEE</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 </a:t>
                      </a:r>
                      <a:r>
                        <a:rPr lang="en-GB" sz="1000" dirty="0" smtClean="0">
                          <a:effectLst/>
                        </a:rPr>
                        <a:t>ETSI Technical </a:t>
                      </a:r>
                      <a:r>
                        <a:rPr lang="en-GB" sz="1000" dirty="0">
                          <a:effectLst/>
                        </a:rPr>
                        <a:t>Committee (TC) and/or ETSI Project</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Areas</a:t>
                      </a:r>
                      <a:endParaRPr lang="en-US" sz="800" dirty="0">
                        <a:solidFill>
                          <a:srgbClr val="000000"/>
                        </a:solidFill>
                        <a:effectLst/>
                        <a:latin typeface="Arial"/>
                        <a:ea typeface="Times New Roman"/>
                        <a:cs typeface="Times New Roman"/>
                      </a:endParaRPr>
                    </a:p>
                  </a:txBody>
                  <a:tcPr marL="13796" marR="13796" marT="13799" marB="13799"/>
                </a:tc>
              </a:tr>
              <a:tr h="637268">
                <a:tc>
                  <a:txBody>
                    <a:bodyPr/>
                    <a:lstStyle/>
                    <a:p>
                      <a:pPr marL="19050" marR="0"/>
                      <a:r>
                        <a:rPr lang="en-US" sz="1000" dirty="0">
                          <a:solidFill>
                            <a:srgbClr val="FF0000"/>
                          </a:solidFill>
                          <a:effectLst/>
                        </a:rPr>
                        <a:t>IEEE 802 local area network and metropolitan area network standards committee</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lgn="just"/>
                      <a:r>
                        <a:rPr lang="en-GB" sz="1000" dirty="0">
                          <a:solidFill>
                            <a:srgbClr val="FF0000"/>
                          </a:solidFill>
                          <a:effectLst/>
                        </a:rPr>
                        <a:t>TC BRAN </a:t>
                      </a:r>
                      <a:r>
                        <a:rPr lang="en-US" sz="1000" dirty="0">
                          <a:solidFill>
                            <a:srgbClr val="FF0000"/>
                          </a:solidFill>
                          <a:effectLst/>
                        </a:rPr>
                        <a:t>(Broadband Radio Access Networks</a:t>
                      </a:r>
                      <a:r>
                        <a:rPr lang="en-GB" sz="1000" dirty="0">
                          <a:solidFill>
                            <a:srgbClr val="FF0000"/>
                          </a:solidFill>
                          <a:effectLst/>
                        </a:rPr>
                        <a:t>)</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Harmonization of EN 301 893 (5 GHz RLAN) with IEEE 802.11;</a:t>
                      </a:r>
                      <a:endParaRPr lang="en-US" sz="1000" dirty="0">
                        <a:solidFill>
                          <a:srgbClr val="FF0000"/>
                        </a:solidFill>
                        <a:effectLst/>
                      </a:endParaRPr>
                    </a:p>
                    <a:p>
                      <a:pPr marL="19050" marR="0"/>
                      <a:r>
                        <a:rPr lang="en-US" sz="1000" dirty="0">
                          <a:effectLst/>
                        </a:rPr>
                        <a:t>Harmonization of </a:t>
                      </a:r>
                      <a:r>
                        <a:rPr lang="en-US" sz="1000" dirty="0" err="1">
                          <a:effectLst/>
                        </a:rPr>
                        <a:t>HiperMAN</a:t>
                      </a:r>
                      <a:r>
                        <a:rPr lang="en-US" sz="1000" dirty="0">
                          <a:effectLst/>
                        </a:rPr>
                        <a:t> specifications with IEEE 802.16.</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solidFill>
                            <a:srgbClr val="FF0000"/>
                          </a:solidFill>
                          <a:effectLst/>
                        </a:rPr>
                        <a:t>IEEE 802 </a:t>
                      </a:r>
                      <a:r>
                        <a:rPr lang="en-US" sz="1000" dirty="0">
                          <a:effectLst/>
                        </a:rPr>
                        <a:t>and IEEE P1609, Wireless Access in Vehicular Environment (WAVE)</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ITS (Intelligent Transport Systems)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US" sz="1000" dirty="0">
                          <a:solidFill>
                            <a:srgbClr val="FF0000"/>
                          </a:solidFill>
                          <a:effectLst/>
                        </a:rPr>
                        <a:t>Harmonization of EN 302 665, EN 302 663 and TS 102 867 with IEEE 802.11p </a:t>
                      </a:r>
                      <a:r>
                        <a:rPr lang="en-US" sz="1000" dirty="0">
                          <a:effectLst/>
                        </a:rPr>
                        <a:t>and IEEE 1609.2 (PHY &amp; MAC layers and security)</a:t>
                      </a:r>
                      <a:endParaRPr lang="en-US" sz="1000" dirty="0">
                        <a:solidFill>
                          <a:srgbClr val="000000"/>
                        </a:solidFill>
                        <a:effectLst/>
                        <a:latin typeface="Times New Roman"/>
                        <a:ea typeface="Times New Roman"/>
                      </a:endParaRPr>
                    </a:p>
                  </a:txBody>
                  <a:tcPr marL="13796" marR="13796" marT="13799" marB="13799"/>
                </a:tc>
              </a:tr>
              <a:tr h="3075952">
                <a:tc>
                  <a:txBody>
                    <a:bodyPr/>
                    <a:lstStyle/>
                    <a:p>
                      <a:pPr marL="19050" marR="0"/>
                      <a:r>
                        <a:rPr lang="en-GB" sz="1000" dirty="0">
                          <a:effectLst/>
                        </a:rPr>
                        <a:t>IEEE WGs:</a:t>
                      </a:r>
                      <a:endParaRPr lang="en-US" sz="1000" dirty="0">
                        <a:effectLst/>
                      </a:endParaRPr>
                    </a:p>
                    <a:p>
                      <a:pPr marL="342900" marR="0" lvl="0" indent="-342900">
                        <a:buFont typeface="Symbol"/>
                        <a:buChar char=""/>
                      </a:pPr>
                      <a:r>
                        <a:rPr lang="en-GB" sz="1000" dirty="0">
                          <a:solidFill>
                            <a:schemeClr val="tx1"/>
                          </a:solidFill>
                          <a:effectLst/>
                        </a:rPr>
                        <a:t>802.3 (Ethernet WG)</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 (Wireless LAN WG)</a:t>
                      </a:r>
                      <a:endParaRPr lang="en-US" sz="1000" dirty="0">
                        <a:solidFill>
                          <a:srgbClr val="FF0000"/>
                        </a:solidFill>
                        <a:effectLst/>
                      </a:endParaRPr>
                    </a:p>
                    <a:p>
                      <a:pPr marL="342900" marR="0" lvl="0" indent="-342900">
                        <a:buFont typeface="Symbol"/>
                        <a:buChar char=""/>
                      </a:pPr>
                      <a:r>
                        <a:rPr lang="en-GB" sz="1000" dirty="0">
                          <a:effectLst/>
                        </a:rPr>
                        <a:t>802.15 (</a:t>
                      </a:r>
                      <a:r>
                        <a:rPr lang="en-US" sz="1000" dirty="0">
                          <a:effectLst/>
                        </a:rPr>
                        <a:t>Wireless Personal Area Network (WPAN) WG)</a:t>
                      </a:r>
                    </a:p>
                    <a:p>
                      <a:pPr marL="342900" marR="0" lvl="0" indent="-342900">
                        <a:buFont typeface="Symbol"/>
                        <a:buChar char=""/>
                      </a:pPr>
                      <a:r>
                        <a:rPr lang="en-GB" sz="1000" dirty="0">
                          <a:effectLst/>
                        </a:rPr>
                        <a:t>802.22 (</a:t>
                      </a:r>
                      <a:r>
                        <a:rPr lang="en-US" sz="1000" dirty="0">
                          <a:effectLst/>
                        </a:rPr>
                        <a:t>Wireless Regional Area Network (WRAN) WG)</a:t>
                      </a:r>
                    </a:p>
                    <a:p>
                      <a:pPr marL="342900" marR="0" lvl="0" indent="-342900">
                        <a:buFont typeface="Symbol"/>
                        <a:buChar char=""/>
                      </a:pPr>
                      <a:r>
                        <a:rPr lang="en-US" sz="1000" dirty="0">
                          <a:effectLst/>
                        </a:rPr>
                        <a:t>P1905</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ATTM (</a:t>
                      </a:r>
                      <a:r>
                        <a:rPr lang="en-US" sz="1000" dirty="0">
                          <a:effectLst/>
                        </a:rPr>
                        <a:t>Access, Terminals, Transmission and Multiplexing)</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C</a:t>
                      </a:r>
                      <a:r>
                        <a:rPr lang="en-US" sz="1000" dirty="0" err="1">
                          <a:effectLst/>
                        </a:rPr>
                        <a:t>oordinate</a:t>
                      </a:r>
                      <a:r>
                        <a:rPr lang="en-US" sz="1000" dirty="0">
                          <a:effectLst/>
                        </a:rPr>
                        <a:t> standardization work </a:t>
                      </a:r>
                      <a:r>
                        <a:rPr lang="en-GB" sz="1000" dirty="0">
                          <a:effectLst/>
                        </a:rPr>
                        <a:t>in the following topics:</a:t>
                      </a:r>
                      <a:endParaRPr lang="en-US" sz="1000" dirty="0">
                        <a:effectLst/>
                      </a:endParaRPr>
                    </a:p>
                    <a:p>
                      <a:pPr marL="342900" marR="0" lvl="0" indent="-342900">
                        <a:buFont typeface="Symbol"/>
                        <a:buChar char=""/>
                      </a:pPr>
                      <a:r>
                        <a:rPr lang="en-GB" sz="1000" dirty="0">
                          <a:solidFill>
                            <a:schemeClr val="tx1"/>
                          </a:solidFill>
                          <a:effectLst/>
                        </a:rPr>
                        <a:t>802.3bg 40G Serial SMF</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802.3bj 100G backplane &amp; </a:t>
                      </a:r>
                      <a:r>
                        <a:rPr lang="en-GB" sz="1000" dirty="0" err="1">
                          <a:solidFill>
                            <a:schemeClr val="tx1"/>
                          </a:solidFill>
                          <a:effectLst/>
                        </a:rPr>
                        <a:t>twinax</a:t>
                      </a:r>
                      <a:r>
                        <a:rPr lang="en-GB" sz="1000" dirty="0">
                          <a:solidFill>
                            <a:schemeClr val="tx1"/>
                          </a:solidFill>
                          <a:effectLst/>
                        </a:rPr>
                        <a:t> </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Next gen100G optical PHYs</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Ethernet Bandwidth Assessment</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10GBASE-SR to support OM4 fibre</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 EPOC</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802.11r, 11u, 11ac 1x1 through 3x3</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very low power </a:t>
                      </a:r>
                      <a:r>
                        <a:rPr lang="en-GB" sz="1000" dirty="0" err="1">
                          <a:solidFill>
                            <a:srgbClr val="FF0000"/>
                          </a:solidFill>
                          <a:effectLst/>
                        </a:rPr>
                        <a:t>wifi</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any </a:t>
                      </a:r>
                      <a:r>
                        <a:rPr lang="en-GB" sz="1000" dirty="0" err="1">
                          <a:solidFill>
                            <a:srgbClr val="FF0000"/>
                          </a:solidFill>
                          <a:effectLst/>
                        </a:rPr>
                        <a:t>wifi</a:t>
                      </a:r>
                      <a:r>
                        <a:rPr lang="en-GB" sz="1000" dirty="0">
                          <a:solidFill>
                            <a:srgbClr val="FF0000"/>
                          </a:solidFill>
                          <a:effectLst/>
                        </a:rPr>
                        <a:t> authentication materials</a:t>
                      </a:r>
                      <a:endParaRPr lang="en-US" sz="1000" dirty="0">
                        <a:solidFill>
                          <a:srgbClr val="FF0000"/>
                        </a:solidFill>
                        <a:effectLst/>
                      </a:endParaRPr>
                    </a:p>
                    <a:p>
                      <a:pPr marL="342900" marR="0" lvl="0" indent="-342900">
                        <a:buFont typeface="Symbol"/>
                        <a:buChar char=""/>
                      </a:pPr>
                      <a:r>
                        <a:rPr lang="en-GB" sz="1000" dirty="0">
                          <a:effectLst/>
                        </a:rPr>
                        <a:t>self organizing networks </a:t>
                      </a:r>
                      <a:r>
                        <a:rPr lang="en-GB" sz="1000" dirty="0" err="1">
                          <a:effectLst/>
                        </a:rPr>
                        <a:t>hetnets</a:t>
                      </a:r>
                      <a:endParaRPr lang="en-US" sz="1000" dirty="0">
                        <a:effectLst/>
                      </a:endParaRPr>
                    </a:p>
                    <a:p>
                      <a:pPr marL="342900" marR="0" lvl="0" indent="-342900">
                        <a:buFont typeface="Symbol"/>
                        <a:buChar char=""/>
                      </a:pPr>
                      <a:r>
                        <a:rPr lang="en-GB" sz="1000" dirty="0" err="1">
                          <a:effectLst/>
                        </a:rPr>
                        <a:t>bluetooth</a:t>
                      </a:r>
                      <a:r>
                        <a:rPr lang="en-GB" sz="1000" dirty="0">
                          <a:effectLst/>
                        </a:rPr>
                        <a:t> 4.0</a:t>
                      </a:r>
                      <a:endParaRPr lang="en-US" sz="1000" dirty="0">
                        <a:effectLst/>
                      </a:endParaRPr>
                    </a:p>
                    <a:p>
                      <a:pPr marL="342900" marR="0" lvl="0" indent="-342900">
                        <a:buFont typeface="Symbol"/>
                        <a:buChar char=""/>
                      </a:pPr>
                      <a:r>
                        <a:rPr lang="en-GB" sz="1000" dirty="0">
                          <a:solidFill>
                            <a:srgbClr val="FF0000"/>
                          </a:solidFill>
                          <a:effectLst/>
                        </a:rPr>
                        <a:t>hotspot 2.0</a:t>
                      </a:r>
                      <a:endParaRPr lang="en-US" sz="1000" dirty="0">
                        <a:solidFill>
                          <a:srgbClr val="FF0000"/>
                        </a:solidFill>
                        <a:effectLst/>
                      </a:endParaRPr>
                    </a:p>
                    <a:p>
                      <a:pPr marL="342900" marR="0" lvl="0" indent="-342900">
                        <a:buFont typeface="Symbol"/>
                        <a:buChar char=""/>
                      </a:pPr>
                      <a:r>
                        <a:rPr lang="en-GB" sz="1000" dirty="0" err="1">
                          <a:effectLst/>
                        </a:rPr>
                        <a:t>zigbee</a:t>
                      </a:r>
                      <a:r>
                        <a:rPr lang="en-GB" sz="1000" dirty="0">
                          <a:effectLst/>
                        </a:rPr>
                        <a:t> 802.15</a:t>
                      </a:r>
                      <a:endParaRPr lang="en-US" sz="1000" dirty="0">
                        <a:effectLst/>
                      </a:endParaRPr>
                    </a:p>
                    <a:p>
                      <a:pPr marL="342900" marR="0" lvl="0" indent="-342900">
                        <a:buFont typeface="Symbol"/>
                        <a:buChar char=""/>
                      </a:pPr>
                      <a:r>
                        <a:rPr lang="en-GB" sz="1000" dirty="0">
                          <a:effectLst/>
                        </a:rPr>
                        <a:t>whitespace 802.22</a:t>
                      </a:r>
                      <a:endParaRPr lang="en-US" sz="1000" dirty="0">
                        <a:effectLst/>
                      </a:endParaRPr>
                    </a:p>
                    <a:p>
                      <a:pPr marL="342900" marR="0" lvl="0" indent="-342900">
                        <a:buFont typeface="Symbol"/>
                        <a:buChar char=""/>
                      </a:pPr>
                      <a:r>
                        <a:rPr lang="en-GB" sz="1000" dirty="0" err="1">
                          <a:effectLst/>
                        </a:rPr>
                        <a:t>powerline</a:t>
                      </a:r>
                      <a:r>
                        <a:rPr lang="en-GB" sz="1000" dirty="0">
                          <a:effectLst/>
                        </a:rPr>
                        <a:t> mesh P1905 inductive coupling</a:t>
                      </a:r>
                      <a:endParaRPr lang="en-US" sz="1000" dirty="0">
                        <a:effectLst/>
                      </a:endParaRPr>
                    </a:p>
                    <a:p>
                      <a:pPr marL="342900" marR="0" lvl="0" indent="-342900">
                        <a:buFont typeface="Symbol"/>
                        <a:buChar char=""/>
                      </a:pPr>
                      <a:r>
                        <a:rPr lang="en-GB" sz="1000" dirty="0" err="1">
                          <a:effectLst/>
                        </a:rPr>
                        <a:t>nfc</a:t>
                      </a:r>
                      <a:endParaRPr lang="en-US" sz="1000" dirty="0">
                        <a:effectLst/>
                      </a:endParaRPr>
                    </a:p>
                    <a:p>
                      <a:pPr marL="19050" marR="0"/>
                      <a:r>
                        <a:rPr lang="en-GB" sz="1000" dirty="0">
                          <a:effectLst/>
                        </a:rPr>
                        <a:t> </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effectLst/>
                        </a:rPr>
                        <a:t>IEEE 802.16's Machine-to-Machine (M2M) Task Group</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M2M</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WANs and MANs (wireless networks) standardization work that could be used in IoT connectivity</a:t>
                      </a:r>
                      <a:endParaRPr lang="en-US" sz="1000">
                        <a:solidFill>
                          <a:srgbClr val="000000"/>
                        </a:solidFill>
                        <a:effectLst/>
                        <a:latin typeface="Times New Roman"/>
                        <a:ea typeface="Times New Roman"/>
                      </a:endParaRPr>
                    </a:p>
                  </a:txBody>
                  <a:tcPr marL="13796" marR="13796" marT="13799" marB="13799"/>
                </a:tc>
              </a:tr>
              <a:tr h="332433">
                <a:tc>
                  <a:txBody>
                    <a:bodyPr/>
                    <a:lstStyle/>
                    <a:p>
                      <a:pPr marL="19050" marR="0"/>
                      <a:r>
                        <a:rPr lang="en-US" sz="1000" dirty="0">
                          <a:effectLst/>
                        </a:rPr>
                        <a:t>IEEE P1901</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PLT (</a:t>
                      </a:r>
                      <a:r>
                        <a:rPr lang="en-US" sz="1000" dirty="0" err="1">
                          <a:effectLst/>
                        </a:rPr>
                        <a:t>Powerline</a:t>
                      </a:r>
                      <a:r>
                        <a:rPr lang="en-US" sz="1000" dirty="0">
                          <a:effectLst/>
                        </a:rPr>
                        <a:t> Telecommunications)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broadband PLC, and coexistence. </a:t>
                      </a:r>
                      <a:endParaRPr lang="en-US" sz="1000">
                        <a:solidFill>
                          <a:srgbClr val="000000"/>
                        </a:solidFill>
                        <a:effectLst/>
                        <a:latin typeface="Times New Roman"/>
                        <a:ea typeface="Times New Roman"/>
                      </a:endParaRPr>
                    </a:p>
                  </a:txBody>
                  <a:tcPr marL="13796" marR="13796" marT="13799" marB="13799"/>
                </a:tc>
              </a:tr>
              <a:tr h="637268">
                <a:tc>
                  <a:txBody>
                    <a:bodyPr/>
                    <a:lstStyle/>
                    <a:p>
                      <a:pPr marL="19050" marR="0"/>
                      <a:r>
                        <a:rPr lang="en-US" sz="1000" dirty="0">
                          <a:solidFill>
                            <a:srgbClr val="FF0000"/>
                          </a:solidFill>
                          <a:effectLst/>
                        </a:rPr>
                        <a:t>IEEE 802.11 (Wireless Local Area Networks (WLAN))</a:t>
                      </a:r>
                    </a:p>
                    <a:p>
                      <a:pPr marL="19050" marR="0"/>
                      <a:r>
                        <a:rPr lang="en-US" sz="1000" dirty="0">
                          <a:effectLst/>
                        </a:rPr>
                        <a:t>IEEE 802.15 (Wireless Personal Area Networks (WPANs)) Working Groups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ERM (</a:t>
                      </a:r>
                      <a:r>
                        <a:rPr lang="en-US" sz="1000" dirty="0">
                          <a:solidFill>
                            <a:srgbClr val="FF0000"/>
                          </a:solidFill>
                          <a:effectLst/>
                        </a:rPr>
                        <a:t>EMC and Radio Spectrum Matters) Technical Groups 28 (Generic SRDs) and 30 (ERM Wireless Medical Devices)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Exchange of information on standardization activities in the areas of smart metering and medical devices.</a:t>
                      </a:r>
                      <a:endParaRPr lang="en-US" sz="1000" dirty="0">
                        <a:solidFill>
                          <a:srgbClr val="FF0000"/>
                        </a:solidFill>
                        <a:effectLst/>
                        <a:latin typeface="Times New Roman"/>
                        <a:ea typeface="Times New Roman"/>
                      </a:endParaRPr>
                    </a:p>
                  </a:txBody>
                  <a:tcPr marL="13796" marR="13796" marT="13799" marB="13799"/>
                </a:tc>
              </a:tr>
            </a:tbl>
          </a:graphicData>
        </a:graphic>
      </p:graphicFrame>
      <p:sp>
        <p:nvSpPr>
          <p:cNvPr id="2" name="Date Placeholder 1"/>
          <p:cNvSpPr>
            <a:spLocks noGrp="1"/>
          </p:cNvSpPr>
          <p:nvPr>
            <p:ph type="dt" sz="half" idx="10"/>
          </p:nvPr>
        </p:nvSpPr>
        <p:spPr/>
        <p:txBody>
          <a:bodyPr/>
          <a:lstStyle/>
          <a:p>
            <a:pPr>
              <a:defRPr/>
            </a:pPr>
            <a:r>
              <a:rPr lang="en-US" smtClean="0"/>
              <a:t>November 2012</a:t>
            </a:r>
            <a:endParaRPr lang="en-US" dirty="0"/>
          </a:p>
        </p:txBody>
      </p:sp>
      <p:sp>
        <p:nvSpPr>
          <p:cNvPr id="3" name="Footer Placeholder 2"/>
          <p:cNvSpPr>
            <a:spLocks noGrp="1"/>
          </p:cNvSpPr>
          <p:nvPr>
            <p:ph type="ftr" sz="quarter" idx="11"/>
          </p:nvPr>
        </p:nvSpPr>
        <p:spPr/>
        <p:txBody>
          <a:bodyPr/>
          <a:lstStyle/>
          <a:p>
            <a:pPr>
              <a:defRPr/>
            </a:pPr>
            <a:r>
              <a:rPr lang="en-US" smtClean="0"/>
              <a:t>Adrian Stephens,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AF89681A-9631-497E-ACB4-B757B377D4BF}" type="slidenum">
              <a:rPr lang="en-US" smtClean="0"/>
              <a:pPr>
                <a:defRPr/>
              </a:pPr>
              <a:t>23</a:t>
            </a:fld>
            <a:endParaRPr lang="en-US"/>
          </a:p>
        </p:txBody>
      </p:sp>
    </p:spTree>
    <p:extLst>
      <p:ext uri="{BB962C8B-B14F-4D97-AF65-F5344CB8AC3E}">
        <p14:creationId xmlns:p14="http://schemas.microsoft.com/office/powerpoint/2010/main" val="29135424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24</a:t>
            </a:fld>
            <a:endParaRPr lang="en-US"/>
          </a:p>
        </p:txBody>
      </p:sp>
      <p:sp>
        <p:nvSpPr>
          <p:cNvPr id="7" name="Text Placeholder 6"/>
          <p:cNvSpPr>
            <a:spLocks noGrp="1"/>
          </p:cNvSpPr>
          <p:nvPr>
            <p:ph type="body" idx="4294967295"/>
          </p:nvPr>
        </p:nvSpPr>
        <p:spPr/>
        <p:txBody>
          <a:bodyPr/>
          <a:lstStyle/>
          <a:p>
            <a:r>
              <a:rPr lang="en-GB" dirty="0"/>
              <a:t>The IEEE 802.11 Working Group agrees to be included in the ETSI Technical Cooperation Agreement annex.</a:t>
            </a:r>
          </a:p>
          <a:p>
            <a:endParaRPr lang="en-US" dirty="0" smtClean="0"/>
          </a:p>
          <a:p>
            <a:r>
              <a:rPr lang="en-US" dirty="0" smtClean="0"/>
              <a:t>Moved: Jon </a:t>
            </a:r>
            <a:r>
              <a:rPr lang="en-US" dirty="0" err="1" smtClean="0"/>
              <a:t>Rosdahl</a:t>
            </a:r>
            <a:endParaRPr lang="en-US" dirty="0" smtClean="0"/>
          </a:p>
          <a:p>
            <a:r>
              <a:rPr lang="en-US" dirty="0" smtClean="0"/>
              <a:t>Seconded: Adrian Stephens</a:t>
            </a:r>
          </a:p>
          <a:p>
            <a:endParaRPr lang="en-US" dirty="0"/>
          </a:p>
          <a:p>
            <a:r>
              <a:rPr lang="en-US" dirty="0" smtClean="0"/>
              <a:t>WG Result: 46,0,1 - passes</a:t>
            </a:r>
            <a:endParaRPr lang="en-US" dirty="0"/>
          </a:p>
        </p:txBody>
      </p:sp>
    </p:spTree>
    <p:extLst>
      <p:ext uri="{BB962C8B-B14F-4D97-AF65-F5344CB8AC3E}">
        <p14:creationId xmlns:p14="http://schemas.microsoft.com/office/powerpoint/2010/main" val="1553722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Pre-association Discovery (PAD) PAR</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3</a:t>
            </a:fld>
            <a:endParaRPr lang="en-US"/>
          </a:p>
        </p:txBody>
      </p:sp>
      <p:sp>
        <p:nvSpPr>
          <p:cNvPr id="4" name="Date Placeholder 3"/>
          <p:cNvSpPr>
            <a:spLocks noGrp="1"/>
          </p:cNvSpPr>
          <p:nvPr>
            <p:ph type="dt" sz="half" idx="4294967295"/>
          </p:nvPr>
        </p:nvSpPr>
        <p:spPr>
          <a:xfrm>
            <a:off x="6858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3828442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4</a:t>
            </a:fld>
            <a:endParaRPr lang="en-US" smtClean="0"/>
          </a:p>
        </p:txBody>
      </p:sp>
      <p:sp>
        <p:nvSpPr>
          <p:cNvPr id="2052" name="Rectangle 2"/>
          <p:cNvSpPr>
            <a:spLocks noGrp="1" noChangeArrowheads="1"/>
          </p:cNvSpPr>
          <p:nvPr>
            <p:ph type="title"/>
          </p:nvPr>
        </p:nvSpPr>
        <p:spPr/>
        <p:txBody>
          <a:bodyPr/>
          <a:lstStyle/>
          <a:p>
            <a:r>
              <a:rPr lang="en-US" dirty="0" smtClean="0"/>
              <a:t>802.11 PAD PAR Motion</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Approve the PAR content contained in </a:t>
            </a:r>
            <a:br>
              <a:rPr lang="en-GB" dirty="0" smtClean="0"/>
            </a:br>
            <a:r>
              <a:rPr lang="en-GB" dirty="0" smtClean="0"/>
              <a:t>802.11-12/1081r6  be submitted to </a:t>
            </a:r>
            <a:r>
              <a:rPr lang="en-GB" dirty="0" err="1" smtClean="0"/>
              <a:t>NesCom</a:t>
            </a:r>
            <a:r>
              <a:rPr lang="en-GB" dirty="0" smtClean="0"/>
              <a:t>.</a:t>
            </a:r>
          </a:p>
          <a:p>
            <a:r>
              <a:rPr lang="en-GB" dirty="0" smtClean="0"/>
              <a:t>Moved: Bruce Kraemer</a:t>
            </a:r>
          </a:p>
          <a:p>
            <a:r>
              <a:rPr lang="en-GB" dirty="0" smtClean="0"/>
              <a:t>Seconded: </a:t>
            </a:r>
          </a:p>
          <a:p>
            <a:r>
              <a:rPr lang="en-GB" dirty="0" smtClean="0"/>
              <a:t>In the WG:</a:t>
            </a:r>
          </a:p>
          <a:p>
            <a:pPr lvl="1"/>
            <a:r>
              <a:rPr lang="en-GB" dirty="0" smtClean="0"/>
              <a:t>Result: 78,0,0</a:t>
            </a:r>
          </a:p>
          <a:p>
            <a:endParaRPr lang="en-GB" dirty="0" smtClean="0"/>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3" name="Object 2"/>
          <p:cNvGraphicFramePr>
            <a:graphicFrameLocks noChangeAspect="1"/>
          </p:cNvGraphicFramePr>
          <p:nvPr>
            <p:extLst>
              <p:ext uri="{D42A27DB-BD31-4B8C-83A1-F6EECF244321}">
                <p14:modId xmlns:p14="http://schemas.microsoft.com/office/powerpoint/2010/main" val="3315648924"/>
              </p:ext>
            </p:extLst>
          </p:nvPr>
        </p:nvGraphicFramePr>
        <p:xfrm>
          <a:off x="7239000" y="1676400"/>
          <a:ext cx="914400" cy="771525"/>
        </p:xfrm>
        <a:graphic>
          <a:graphicData uri="http://schemas.openxmlformats.org/presentationml/2006/ole">
            <mc:AlternateContent xmlns:mc="http://schemas.openxmlformats.org/markup-compatibility/2006">
              <mc:Choice xmlns:v="urn:schemas-microsoft-com:vml" Requires="v">
                <p:oleObj spid="_x0000_s4101"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7239000" y="1676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363581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FABF7A3-D32A-47E6-8276-B60DBDA21020}" type="slidenum">
              <a:rPr lang="en-US" smtClean="0"/>
              <a:pPr/>
              <a:t>5</a:t>
            </a:fld>
            <a:endParaRPr lang="en-US" smtClean="0"/>
          </a:p>
        </p:txBody>
      </p:sp>
      <p:sp>
        <p:nvSpPr>
          <p:cNvPr id="2052" name="Rectangle 2"/>
          <p:cNvSpPr>
            <a:spLocks noGrp="1" noChangeArrowheads="1"/>
          </p:cNvSpPr>
          <p:nvPr>
            <p:ph type="title"/>
          </p:nvPr>
        </p:nvSpPr>
        <p:spPr/>
        <p:txBody>
          <a:bodyPr/>
          <a:lstStyle/>
          <a:p>
            <a:r>
              <a:rPr lang="en-US" smtClean="0"/>
              <a:t>IEEE 802.11aq PAR Scope</a:t>
            </a:r>
          </a:p>
        </p:txBody>
      </p:sp>
      <p:sp>
        <p:nvSpPr>
          <p:cNvPr id="2053" name="Rectangle 3"/>
          <p:cNvSpPr>
            <a:spLocks noGrp="1" noChangeArrowheads="1"/>
          </p:cNvSpPr>
          <p:nvPr>
            <p:ph type="body" idx="1"/>
          </p:nvPr>
        </p:nvSpPr>
        <p:spPr>
          <a:xfrm>
            <a:off x="685800" y="1676400"/>
            <a:ext cx="7772400" cy="4572000"/>
          </a:xfrm>
        </p:spPr>
        <p:txBody>
          <a:bodyPr/>
          <a:lstStyle/>
          <a:p>
            <a:r>
              <a:rPr lang="en-GB" smtClean="0"/>
              <a:t>5.2.b. Scope of the project:</a:t>
            </a:r>
          </a:p>
          <a:p>
            <a:r>
              <a:rPr lang="en-GB" smtClean="0"/>
              <a:t>This amendment defines modifications to the IEEE 802.11 standard, above the physical layer (PHY), to enable delivery of pre-association Service Discovery information discovery by IEEE 802.11 stations (STAs).</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857451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462CE7A-EC8C-45C2-A7BB-5003CD587860}" type="slidenum">
              <a:rPr lang="en-US" smtClean="0"/>
              <a:pPr/>
              <a:t>6</a:t>
            </a:fld>
            <a:endParaRPr lang="en-US" smtClean="0"/>
          </a:p>
        </p:txBody>
      </p:sp>
      <p:sp>
        <p:nvSpPr>
          <p:cNvPr id="3076" name="Rectangle 2"/>
          <p:cNvSpPr>
            <a:spLocks noGrp="1" noChangeArrowheads="1"/>
          </p:cNvSpPr>
          <p:nvPr>
            <p:ph type="title"/>
          </p:nvPr>
        </p:nvSpPr>
        <p:spPr/>
        <p:txBody>
          <a:bodyPr/>
          <a:lstStyle/>
          <a:p>
            <a:r>
              <a:rPr lang="en-US" smtClean="0"/>
              <a:t>IEEE 802.11aq PAR Purpose 1</a:t>
            </a:r>
          </a:p>
        </p:txBody>
      </p:sp>
      <p:sp>
        <p:nvSpPr>
          <p:cNvPr id="2053" name="Rectangle 3"/>
          <p:cNvSpPr>
            <a:spLocks noGrp="1" noChangeArrowheads="1"/>
          </p:cNvSpPr>
          <p:nvPr>
            <p:ph type="body" idx="1"/>
          </p:nvPr>
        </p:nvSpPr>
        <p:spPr>
          <a:xfrm>
            <a:off x="685800" y="1676400"/>
            <a:ext cx="7772400" cy="4572000"/>
          </a:xfrm>
        </p:spPr>
        <p:txBody>
          <a:bodyPr/>
          <a:lstStyle/>
          <a:p>
            <a:pPr>
              <a:defRPr/>
            </a:pPr>
            <a:r>
              <a:rPr lang="en-GB" sz="2000" dirty="0"/>
              <a:t>5.5 Need for the Project: </a:t>
            </a:r>
            <a:endParaRPr lang="en-GB" sz="2000" dirty="0" smtClean="0"/>
          </a:p>
          <a:p>
            <a:pPr>
              <a:defRPr/>
            </a:pPr>
            <a:r>
              <a:rPr lang="en-GB" sz="2000" dirty="0" smtClean="0"/>
              <a:t>The </a:t>
            </a:r>
            <a:r>
              <a:rPr lang="en-GB" sz="2000" dirty="0"/>
              <a:t>WLAN environment is evolving and is no longer one where stations are merely looking for access to internet service.  This creates opportunities to deliver new services, as the IEEE 802.11 standard needs to be enhanced to better advertise and describe these new services</a:t>
            </a:r>
            <a:r>
              <a:rPr lang="en-GB" sz="2000" dirty="0" smtClean="0"/>
              <a:t>.</a:t>
            </a:r>
          </a:p>
          <a:p>
            <a:pPr marL="0" indent="0">
              <a:buFontTx/>
              <a:buNone/>
              <a:defRPr/>
            </a:pPr>
            <a:endParaRPr lang="en-GB" sz="2000" dirty="0"/>
          </a:p>
          <a:p>
            <a:pPr>
              <a:defRPr/>
            </a:pPr>
            <a:r>
              <a:rPr lang="en-GB" sz="2000" dirty="0"/>
              <a:t>This amendment will provide mechanisms that assist in pre-association discovery of services by addressing the means to advertise their existence and enable delivery of information that describes them. This information about services is to be made available prior to association by stations operating on IEEE 802.11 wireless networks</a:t>
            </a:r>
            <a:r>
              <a:rPr lang="en-GB" sz="2000" dirty="0" smtClean="0"/>
              <a:t>.</a:t>
            </a:r>
            <a:endParaRPr lang="en-GB" sz="2000" dirty="0"/>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289293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FCEE081-E7AD-4557-AA7C-F53CB17285BE}" type="slidenum">
              <a:rPr lang="en-US" smtClean="0"/>
              <a:pPr/>
              <a:t>7</a:t>
            </a:fld>
            <a:endParaRPr lang="en-US" smtClean="0"/>
          </a:p>
        </p:txBody>
      </p:sp>
      <p:sp>
        <p:nvSpPr>
          <p:cNvPr id="4100" name="Rectangle 2"/>
          <p:cNvSpPr>
            <a:spLocks noGrp="1" noChangeArrowheads="1"/>
          </p:cNvSpPr>
          <p:nvPr>
            <p:ph type="title"/>
          </p:nvPr>
        </p:nvSpPr>
        <p:spPr/>
        <p:txBody>
          <a:bodyPr/>
          <a:lstStyle/>
          <a:p>
            <a:r>
              <a:rPr lang="en-US" smtClean="0"/>
              <a:t>IEEE 802.11aq PAR Purpose 2</a:t>
            </a:r>
          </a:p>
        </p:txBody>
      </p:sp>
      <p:sp>
        <p:nvSpPr>
          <p:cNvPr id="4101" name="Rectangle 3"/>
          <p:cNvSpPr>
            <a:spLocks noGrp="1" noChangeArrowheads="1"/>
          </p:cNvSpPr>
          <p:nvPr>
            <p:ph type="body" idx="1"/>
          </p:nvPr>
        </p:nvSpPr>
        <p:spPr>
          <a:xfrm>
            <a:off x="685800" y="1676400"/>
            <a:ext cx="7772400" cy="4572000"/>
          </a:xfrm>
        </p:spPr>
        <p:txBody>
          <a:bodyPr/>
          <a:lstStyle/>
          <a:p>
            <a:r>
              <a:rPr lang="en-GB" sz="2000" smtClean="0"/>
              <a:t>There are existing higher layer service discovery/description approaches (e.g. Universal Plug and Play - UPnP, Bonjour) as well as mechanisms to deliver information in pre-association states (e.g. just as Access Network Query Protocol - ANQP can be delivered over Generic Advertisement Service - GAS).</a:t>
            </a:r>
          </a:p>
          <a:p>
            <a:endParaRPr lang="en-GB" sz="2000" smtClean="0"/>
          </a:p>
          <a:p>
            <a:r>
              <a:rPr lang="en-GB" sz="2000" smtClean="0"/>
              <a:t>The group will evaluate advertising services that permit information about these services to be delivered using an approach that may avoid developing yet another service description scheme while leveraging the existing evolving schemes.</a:t>
            </a:r>
          </a:p>
        </p:txBody>
      </p:sp>
      <p:sp>
        <p:nvSpPr>
          <p:cNvPr id="4102"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072339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8</a:t>
            </a:fld>
            <a:endParaRPr lang="en-US" smtClean="0"/>
          </a:p>
        </p:txBody>
      </p:sp>
      <p:sp>
        <p:nvSpPr>
          <p:cNvPr id="3076" name="Rectangle 2"/>
          <p:cNvSpPr>
            <a:spLocks noGrp="1" noChangeArrowheads="1"/>
          </p:cNvSpPr>
          <p:nvPr>
            <p:ph type="title"/>
          </p:nvPr>
        </p:nvSpPr>
        <p:spPr/>
        <p:txBody>
          <a:bodyPr/>
          <a:lstStyle/>
          <a:p>
            <a:r>
              <a:rPr lang="en-US" dirty="0" smtClean="0"/>
              <a:t>WG 5C Motion (for information)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EC approval.</a:t>
            </a:r>
          </a:p>
          <a:p>
            <a:pPr marL="0" indent="0">
              <a:buFontTx/>
              <a:buNone/>
              <a:defRPr/>
            </a:pPr>
            <a:endParaRPr lang="en-GB" dirty="0" smtClean="0"/>
          </a:p>
          <a:p>
            <a:pPr>
              <a:defRPr/>
            </a:pPr>
            <a:r>
              <a:rPr lang="en-GB" dirty="0"/>
              <a:t>Moved on behalf of PAD SG by Stephen McCann</a:t>
            </a:r>
          </a:p>
          <a:p>
            <a:pPr>
              <a:defRPr/>
            </a:pPr>
            <a:r>
              <a:rPr lang="en-GB" dirty="0"/>
              <a:t>Second</a:t>
            </a:r>
            <a:r>
              <a:rPr lang="en-GB" dirty="0" smtClean="0"/>
              <a:t>: Dwight Smith</a:t>
            </a:r>
          </a:p>
          <a:p>
            <a:pPr>
              <a:defRPr/>
            </a:pPr>
            <a:r>
              <a:rPr lang="en-GB" dirty="0" smtClean="0"/>
              <a:t>WG Result: 72,0,1</a:t>
            </a:r>
            <a:endParaRPr lang="en-GB" dirty="0"/>
          </a:p>
          <a:p>
            <a:pPr>
              <a:buFontTx/>
              <a:buNone/>
              <a:defRPr/>
            </a:pPr>
            <a:endParaRPr lang="en-GB" dirty="0" smtClean="0"/>
          </a:p>
          <a:p>
            <a:pPr>
              <a:defRPr/>
            </a:pPr>
            <a:r>
              <a:rPr lang="en-GB" sz="1800" dirty="0" smtClean="0"/>
              <a:t>PAD SG Result: Moved:  Dwight Smith, 2nd:  Michael Montemurro, Result: 33/0/0</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2" name="Object 1"/>
          <p:cNvGraphicFramePr>
            <a:graphicFrameLocks noChangeAspect="1"/>
          </p:cNvGraphicFramePr>
          <p:nvPr>
            <p:extLst>
              <p:ext uri="{D42A27DB-BD31-4B8C-83A1-F6EECF244321}">
                <p14:modId xmlns:p14="http://schemas.microsoft.com/office/powerpoint/2010/main" val="3931034809"/>
              </p:ext>
            </p:extLst>
          </p:nvPr>
        </p:nvGraphicFramePr>
        <p:xfrm>
          <a:off x="7772400" y="1143000"/>
          <a:ext cx="914400" cy="771525"/>
        </p:xfrm>
        <a:graphic>
          <a:graphicData uri="http://schemas.openxmlformats.org/presentationml/2006/ole">
            <mc:AlternateContent xmlns:mc="http://schemas.openxmlformats.org/markup-compatibility/2006">
              <mc:Choice xmlns:v="urn:schemas-microsoft-com:vml" Requires="v">
                <p:oleObj spid="_x0000_s5125"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7772400" y="11430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796295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General Link (GLK) PAR</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9</a:t>
            </a:fld>
            <a:endParaRPr lang="en-US"/>
          </a:p>
        </p:txBody>
      </p:sp>
      <p:sp>
        <p:nvSpPr>
          <p:cNvPr id="4" name="Date Placeholder 3"/>
          <p:cNvSpPr>
            <a:spLocks noGrp="1"/>
          </p:cNvSpPr>
          <p:nvPr>
            <p:ph type="dt" sz="half" idx="4294967295"/>
          </p:nvPr>
        </p:nvSpPr>
        <p:spPr>
          <a:xfrm>
            <a:off x="6858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2883258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75524</TotalTime>
  <Words>1511</Words>
  <Application>Microsoft Office PowerPoint</Application>
  <PresentationFormat>On-screen Show (4:3)</PresentationFormat>
  <Paragraphs>285</Paragraphs>
  <Slides>24</Slides>
  <Notes>11</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24</vt:i4>
      </vt:variant>
    </vt:vector>
  </HeadingPairs>
  <TitlesOfParts>
    <vt:vector size="29" baseType="lpstr">
      <vt:lpstr>Default Design</vt:lpstr>
      <vt:lpstr>Document</vt:lpstr>
      <vt:lpstr>Microsoft Word 97 - 2003 Document</vt:lpstr>
      <vt:lpstr>Microsoft Word Document</vt:lpstr>
      <vt:lpstr>Microsoft PowerPoint Presentation</vt:lpstr>
      <vt:lpstr>802.11 Nov 2012 EC Motions</vt:lpstr>
      <vt:lpstr>Abstract</vt:lpstr>
      <vt:lpstr>802.11 Pre-association Discovery (PAD) PAR</vt:lpstr>
      <vt:lpstr>802.11 PAD PAR Motion</vt:lpstr>
      <vt:lpstr>IEEE 802.11aq PAR Scope</vt:lpstr>
      <vt:lpstr>IEEE 802.11aq PAR Purpose 1</vt:lpstr>
      <vt:lpstr>IEEE 802.11aq PAR Purpose 2</vt:lpstr>
      <vt:lpstr>WG 5C Motion (for information) </vt:lpstr>
      <vt:lpstr>802.11 General Link (GLK) PAR</vt:lpstr>
      <vt:lpstr>802.11 GLK PAR Motion</vt:lpstr>
      <vt:lpstr>Scope</vt:lpstr>
      <vt:lpstr>Purpose</vt:lpstr>
      <vt:lpstr>WG GLK 5C Motion  (for information)</vt:lpstr>
      <vt:lpstr>802.11 Study Group Extensions</vt:lpstr>
      <vt:lpstr>802.11 Pre-Association Discovery (PAD)</vt:lpstr>
      <vt:lpstr>802.11 General Link (GLK) SG</vt:lpstr>
      <vt:lpstr>802.11ad Press Release Motion</vt:lpstr>
      <vt:lpstr>(For Information) WG Motion</vt:lpstr>
      <vt:lpstr>Text of Entry</vt:lpstr>
      <vt:lpstr>(For Information) WG Motion</vt:lpstr>
      <vt:lpstr>(For Information) WG Motion </vt:lpstr>
      <vt:lpstr>ETSI MOU</vt:lpstr>
      <vt:lpstr>Mapping proposed by ETSI </vt:lpstr>
      <vt:lpstr>(For Information) WG Motion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Adrian Stephens, 207</cp:lastModifiedBy>
  <cp:revision>1294</cp:revision>
  <cp:lastPrinted>1998-02-10T13:28:06Z</cp:lastPrinted>
  <dcterms:created xsi:type="dcterms:W3CDTF">1998-02-10T13:07:52Z</dcterms:created>
  <dcterms:modified xsi:type="dcterms:W3CDTF">2012-11-16T17:28:25Z</dcterms:modified>
</cp:coreProperties>
</file>