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3"/>
  </p:notesMasterIdLst>
  <p:handoutMasterIdLst>
    <p:handoutMasterId r:id="rId44"/>
  </p:handoutMasterIdLst>
  <p:sldIdLst>
    <p:sldId id="269" r:id="rId2"/>
    <p:sldId id="270" r:id="rId3"/>
    <p:sldId id="273" r:id="rId4"/>
    <p:sldId id="288" r:id="rId5"/>
    <p:sldId id="292" r:id="rId6"/>
    <p:sldId id="286" r:id="rId7"/>
    <p:sldId id="293" r:id="rId8"/>
    <p:sldId id="294" r:id="rId9"/>
    <p:sldId id="287" r:id="rId10"/>
    <p:sldId id="295" r:id="rId11"/>
    <p:sldId id="296" r:id="rId12"/>
    <p:sldId id="289" r:id="rId13"/>
    <p:sldId id="299" r:id="rId14"/>
    <p:sldId id="300" r:id="rId15"/>
    <p:sldId id="301" r:id="rId16"/>
    <p:sldId id="290" r:id="rId17"/>
    <p:sldId id="291" r:id="rId18"/>
    <p:sldId id="297" r:id="rId19"/>
    <p:sldId id="298" r:id="rId20"/>
    <p:sldId id="285" r:id="rId21"/>
    <p:sldId id="302" r:id="rId22"/>
    <p:sldId id="303" r:id="rId23"/>
    <p:sldId id="304" r:id="rId24"/>
    <p:sldId id="305" r:id="rId25"/>
    <p:sldId id="306" r:id="rId26"/>
    <p:sldId id="307" r:id="rId27"/>
    <p:sldId id="308" r:id="rId28"/>
    <p:sldId id="310" r:id="rId29"/>
    <p:sldId id="311" r:id="rId30"/>
    <p:sldId id="312" r:id="rId31"/>
    <p:sldId id="313" r:id="rId32"/>
    <p:sldId id="314" r:id="rId33"/>
    <p:sldId id="315" r:id="rId34"/>
    <p:sldId id="316" r:id="rId35"/>
    <p:sldId id="317" r:id="rId36"/>
    <p:sldId id="318" r:id="rId37"/>
    <p:sldId id="319" r:id="rId38"/>
    <p:sldId id="320" r:id="rId39"/>
    <p:sldId id="321" r:id="rId40"/>
    <p:sldId id="322" r:id="rId41"/>
    <p:sldId id="323" r:id="rId42"/>
  </p:sldIdLst>
  <p:sldSz cx="9144000" cy="6858000" type="screen4x3"/>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99"/>
    <a:srgbClr val="FF9966"/>
    <a:srgbClr val="FF9933"/>
    <a:srgbClr val="FFFF00"/>
    <a:srgbClr val="66FFFF"/>
    <a:srgbClr val="FF33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566" autoAdjust="0"/>
    <p:restoredTop sz="86453" autoAdjust="0"/>
  </p:normalViewPr>
  <p:slideViewPr>
    <p:cSldViewPr>
      <p:cViewPr>
        <p:scale>
          <a:sx n="80" d="100"/>
          <a:sy n="80" d="100"/>
        </p:scale>
        <p:origin x="-426" y="-270"/>
      </p:cViewPr>
      <p:guideLst>
        <p:guide orient="horz" pos="2160"/>
        <p:guide pos="2880"/>
      </p:guideLst>
    </p:cSldViewPr>
  </p:slideViewPr>
  <p:outlineViewPr>
    <p:cViewPr>
      <p:scale>
        <a:sx n="33" d="100"/>
        <a:sy n="33" d="100"/>
      </p:scale>
      <p:origin x="0" y="10452"/>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728" y="4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802.11-06/0528r0</a:t>
            </a:r>
          </a:p>
        </p:txBody>
      </p:sp>
      <p:sp>
        <p:nvSpPr>
          <p:cNvPr id="3075" name="Rectangle 3"/>
          <p:cNvSpPr>
            <a:spLocks noGrp="1" noChangeArrowheads="1"/>
          </p:cNvSpPr>
          <p:nvPr>
            <p:ph type="dt" sz="quarter" idx="1"/>
          </p:nvPr>
        </p:nvSpPr>
        <p:spPr bwMode="auto">
          <a:xfrm>
            <a:off x="687388" y="177800"/>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May 2006</a:t>
            </a:r>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Bruce Kraemer, Marvell</a:t>
            </a:r>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F771502A-6538-410D-9F92-7BE935D2C40F}" type="slidenum">
              <a:rPr lang="en-US"/>
              <a:pPr>
                <a:defRPr/>
              </a:pPr>
              <a:t>‹#›</a:t>
            </a:fld>
            <a:endParaRPr lang="en-US"/>
          </a:p>
        </p:txBody>
      </p:sp>
      <p:sp>
        <p:nvSpPr>
          <p:cNvPr id="8198"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8199"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8213"/>
            <a:r>
              <a:rPr lang="en-US" sz="1200" b="0"/>
              <a:t>Submission</a:t>
            </a:r>
          </a:p>
        </p:txBody>
      </p:sp>
      <p:sp>
        <p:nvSpPr>
          <p:cNvPr id="8200"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7408077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802.11-06/0528r0</a:t>
            </a:r>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May 2006</a:t>
            </a:r>
          </a:p>
        </p:txBody>
      </p:sp>
      <p:sp>
        <p:nvSpPr>
          <p:cNvPr id="5124" name="Rectangle 4"/>
          <p:cNvSpPr>
            <a:spLocks noGrp="1" noRot="1" noChangeAspect="1" noChangeArrowheads="1" noTextEdit="1"/>
          </p:cNvSpPr>
          <p:nvPr>
            <p:ph type="sldImg" idx="2"/>
          </p:nvPr>
        </p:nvSpPr>
        <p:spPr bwMode="auto">
          <a:xfrm>
            <a:off x="1112838" y="701675"/>
            <a:ext cx="463550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a:t>Bruce Kraemer, Marvell</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51B966A9-53E8-431F-AD94-BCA61E341CFC}" type="slidenum">
              <a:rPr lang="en-US"/>
              <a:pPr>
                <a:defRPr/>
              </a:pPr>
              <a:t>‹#›</a:t>
            </a:fld>
            <a:endParaRPr lang="en-US"/>
          </a:p>
        </p:txBody>
      </p:sp>
      <p:sp>
        <p:nvSpPr>
          <p:cNvPr id="512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19163"/>
            <a:r>
              <a:rPr lang="en-US" sz="1200" b="0"/>
              <a:t>Submission</a:t>
            </a:r>
          </a:p>
        </p:txBody>
      </p:sp>
      <p:sp>
        <p:nvSpPr>
          <p:cNvPr id="5129"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5130"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163285688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doc.: IEEE 802.11-06/0528r0</a:t>
            </a:r>
          </a:p>
        </p:txBody>
      </p:sp>
      <p:sp>
        <p:nvSpPr>
          <p:cNvPr id="614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May 2006</a:t>
            </a:r>
          </a:p>
        </p:txBody>
      </p:sp>
      <p:sp>
        <p:nvSpPr>
          <p:cNvPr id="614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614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D0B8B295-F92D-467A-B866-1ED57ECAAB6C}" type="slidenum">
              <a:rPr lang="en-US" sz="1200" b="0" smtClean="0"/>
              <a:pPr/>
              <a:t>1</a:t>
            </a:fld>
            <a:endParaRPr lang="en-US" sz="1200" b="0" smtClean="0"/>
          </a:p>
        </p:txBody>
      </p:sp>
      <p:sp>
        <p:nvSpPr>
          <p:cNvPr id="6150" name="Rectangle 2"/>
          <p:cNvSpPr>
            <a:spLocks noGrp="1" noRot="1" noChangeAspect="1" noChangeArrowheads="1" noTextEdit="1"/>
          </p:cNvSpPr>
          <p:nvPr>
            <p:ph type="sldImg"/>
          </p:nvPr>
        </p:nvSpPr>
        <p:spPr>
          <a:ln/>
        </p:spPr>
      </p:sp>
      <p:sp>
        <p:nvSpPr>
          <p:cNvPr id="61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908613" y="95706"/>
            <a:ext cx="2304862" cy="215444"/>
          </a:xfrm>
          <a:ln/>
        </p:spPr>
        <p:txBody>
          <a:bodyPr/>
          <a:lstStyle/>
          <a:p>
            <a:r>
              <a:rPr lang="en-US" smtClean="0"/>
              <a:t>doc.: IEEE P802.11-12/1264r0</a:t>
            </a:r>
            <a:endParaRPr lang="en-US"/>
          </a:p>
        </p:txBody>
      </p:sp>
      <p:sp>
        <p:nvSpPr>
          <p:cNvPr id="5" name="Rectangle 3"/>
          <p:cNvSpPr>
            <a:spLocks noGrp="1" noChangeArrowheads="1"/>
          </p:cNvSpPr>
          <p:nvPr>
            <p:ph type="dt" idx="1"/>
          </p:nvPr>
        </p:nvSpPr>
        <p:spPr>
          <a:xfrm>
            <a:off x="646113" y="95706"/>
            <a:ext cx="1198983" cy="215444"/>
          </a:xfrm>
          <a:ln/>
        </p:spPr>
        <p:txBody>
          <a:bodyPr/>
          <a:lstStyle/>
          <a:p>
            <a:r>
              <a:rPr lang="en-US" smtClean="0"/>
              <a:t>November 2012</a:t>
            </a:r>
            <a:endParaRPr lang="en-US"/>
          </a:p>
        </p:txBody>
      </p:sp>
      <p:sp>
        <p:nvSpPr>
          <p:cNvPr id="6" name="Rectangle 6"/>
          <p:cNvSpPr>
            <a:spLocks noGrp="1" noChangeArrowheads="1"/>
          </p:cNvSpPr>
          <p:nvPr>
            <p:ph type="ftr" sz="quarter" idx="4"/>
          </p:nvPr>
        </p:nvSpPr>
        <p:spPr>
          <a:xfrm>
            <a:off x="3076782" y="9001125"/>
            <a:ext cx="3136693" cy="184666"/>
          </a:xfrm>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xfrm>
            <a:off x="3278936" y="9001125"/>
            <a:ext cx="415177" cy="184666"/>
          </a:xfrm>
          <a:ln/>
        </p:spPr>
        <p:txBody>
          <a:bodyPr/>
          <a:lstStyle/>
          <a:p>
            <a:r>
              <a:rPr lang="en-US"/>
              <a:t>Page </a:t>
            </a:r>
            <a:fld id="{89DCD2E7-F02C-2B4C-8ACD-D8AF887B812A}" type="slidenum">
              <a:rPr lang="en-US"/>
              <a:pPr/>
              <a:t>13</a:t>
            </a:fld>
            <a:endParaRPr lang="en-US"/>
          </a:p>
        </p:txBody>
      </p:sp>
      <p:sp>
        <p:nvSpPr>
          <p:cNvPr id="118786" name="Rectangle 2"/>
          <p:cNvSpPr>
            <a:spLocks noGrp="1" noRot="1" noChangeAspect="1" noChangeArrowheads="1" noTextEdit="1"/>
          </p:cNvSpPr>
          <p:nvPr>
            <p:ph type="sldImg"/>
          </p:nvPr>
        </p:nvSpPr>
        <p:spPr>
          <a:xfrm>
            <a:off x="1112838" y="701675"/>
            <a:ext cx="4633912" cy="3476625"/>
          </a:xfrm>
          <a:ln cap="flat"/>
          <a:extLst>
            <a:ext uri="{FAA26D3D-D897-4be2-8F04-BA451C77F1D7}">
              <ma14:placeholderFlag xmlns:ma14="http://schemas.microsoft.com/office/mac/drawingml/2011/main" xmlns="" val="1"/>
            </a:ext>
          </a:extLst>
        </p:spPr>
      </p:sp>
      <p:sp>
        <p:nvSpPr>
          <p:cNvPr id="118787" name="Rectangle 3"/>
          <p:cNvSpPr>
            <a:spLocks noGrp="1" noChangeArrowheads="1"/>
          </p:cNvSpPr>
          <p:nvPr>
            <p:ph type="body" idx="1"/>
          </p:nvPr>
        </p:nvSpPr>
        <p:spPr>
          <a:ln/>
        </p:spPr>
        <p:txBody>
          <a:bodyPr lIns="93980" tIns="45423" rIns="93980" bIns="45423"/>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908613" y="95706"/>
            <a:ext cx="2304862" cy="215444"/>
          </a:xfrm>
          <a:ln/>
        </p:spPr>
        <p:txBody>
          <a:bodyPr/>
          <a:lstStyle/>
          <a:p>
            <a:r>
              <a:rPr lang="en-US" smtClean="0"/>
              <a:t>doc.: IEEE P802.11-12/1264r0</a:t>
            </a:r>
            <a:endParaRPr lang="en-US"/>
          </a:p>
        </p:txBody>
      </p:sp>
      <p:sp>
        <p:nvSpPr>
          <p:cNvPr id="5" name="Rectangle 3"/>
          <p:cNvSpPr>
            <a:spLocks noGrp="1" noChangeArrowheads="1"/>
          </p:cNvSpPr>
          <p:nvPr>
            <p:ph type="dt" idx="1"/>
          </p:nvPr>
        </p:nvSpPr>
        <p:spPr>
          <a:xfrm>
            <a:off x="646113" y="95706"/>
            <a:ext cx="1198983" cy="215444"/>
          </a:xfrm>
          <a:ln/>
        </p:spPr>
        <p:txBody>
          <a:bodyPr/>
          <a:lstStyle/>
          <a:p>
            <a:r>
              <a:rPr lang="en-US" smtClean="0"/>
              <a:t>November 2012</a:t>
            </a:r>
            <a:endParaRPr lang="en-US"/>
          </a:p>
        </p:txBody>
      </p:sp>
      <p:sp>
        <p:nvSpPr>
          <p:cNvPr id="6" name="Rectangle 6"/>
          <p:cNvSpPr>
            <a:spLocks noGrp="1" noChangeArrowheads="1"/>
          </p:cNvSpPr>
          <p:nvPr>
            <p:ph type="ftr" sz="quarter" idx="4"/>
          </p:nvPr>
        </p:nvSpPr>
        <p:spPr>
          <a:xfrm>
            <a:off x="3076782" y="9001125"/>
            <a:ext cx="3136693" cy="184666"/>
          </a:xfrm>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xfrm>
            <a:off x="3278936" y="9001125"/>
            <a:ext cx="415177" cy="184666"/>
          </a:xfrm>
          <a:ln/>
        </p:spPr>
        <p:txBody>
          <a:bodyPr/>
          <a:lstStyle/>
          <a:p>
            <a:r>
              <a:rPr lang="en-US"/>
              <a:t>Page </a:t>
            </a:r>
            <a:fld id="{89DCD2E7-F02C-2B4C-8ACD-D8AF887B812A}" type="slidenum">
              <a:rPr lang="en-US"/>
              <a:pPr/>
              <a:t>14</a:t>
            </a:fld>
            <a:endParaRPr lang="en-US"/>
          </a:p>
        </p:txBody>
      </p:sp>
      <p:sp>
        <p:nvSpPr>
          <p:cNvPr id="118786" name="Rectangle 2"/>
          <p:cNvSpPr>
            <a:spLocks noGrp="1" noRot="1" noChangeAspect="1" noChangeArrowheads="1" noTextEdit="1"/>
          </p:cNvSpPr>
          <p:nvPr>
            <p:ph type="sldImg"/>
          </p:nvPr>
        </p:nvSpPr>
        <p:spPr>
          <a:xfrm>
            <a:off x="1112838" y="701675"/>
            <a:ext cx="4633912" cy="3476625"/>
          </a:xfrm>
          <a:ln cap="flat"/>
          <a:extLst>
            <a:ext uri="{FAA26D3D-D897-4be2-8F04-BA451C77F1D7}">
              <ma14:placeholderFlag xmlns:ma14="http://schemas.microsoft.com/office/mac/drawingml/2011/main" xmlns="" val="1"/>
            </a:ext>
          </a:extLst>
        </p:spPr>
      </p:sp>
      <p:sp>
        <p:nvSpPr>
          <p:cNvPr id="118787" name="Rectangle 3"/>
          <p:cNvSpPr>
            <a:spLocks noGrp="1" noChangeArrowheads="1"/>
          </p:cNvSpPr>
          <p:nvPr>
            <p:ph type="body" idx="1"/>
          </p:nvPr>
        </p:nvSpPr>
        <p:spPr>
          <a:ln/>
        </p:spPr>
        <p:txBody>
          <a:bodyPr lIns="93980" tIns="45423" rIns="93980" bIns="45423"/>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908613" y="95706"/>
            <a:ext cx="2304862" cy="215444"/>
          </a:xfrm>
          <a:ln/>
        </p:spPr>
        <p:txBody>
          <a:bodyPr/>
          <a:lstStyle/>
          <a:p>
            <a:r>
              <a:rPr lang="en-US" smtClean="0"/>
              <a:t>doc.: IEEE P802.11-12/1264r0</a:t>
            </a:r>
            <a:endParaRPr lang="en-US"/>
          </a:p>
        </p:txBody>
      </p:sp>
      <p:sp>
        <p:nvSpPr>
          <p:cNvPr id="5" name="Rectangle 3"/>
          <p:cNvSpPr>
            <a:spLocks noGrp="1" noChangeArrowheads="1"/>
          </p:cNvSpPr>
          <p:nvPr>
            <p:ph type="dt" idx="1"/>
          </p:nvPr>
        </p:nvSpPr>
        <p:spPr>
          <a:xfrm>
            <a:off x="646113" y="95706"/>
            <a:ext cx="1198983" cy="215444"/>
          </a:xfrm>
          <a:ln/>
        </p:spPr>
        <p:txBody>
          <a:bodyPr/>
          <a:lstStyle/>
          <a:p>
            <a:r>
              <a:rPr lang="en-US" smtClean="0"/>
              <a:t>November 2012</a:t>
            </a:r>
            <a:endParaRPr lang="en-US"/>
          </a:p>
        </p:txBody>
      </p:sp>
      <p:sp>
        <p:nvSpPr>
          <p:cNvPr id="6" name="Rectangle 6"/>
          <p:cNvSpPr>
            <a:spLocks noGrp="1" noChangeArrowheads="1"/>
          </p:cNvSpPr>
          <p:nvPr>
            <p:ph type="ftr" sz="quarter" idx="4"/>
          </p:nvPr>
        </p:nvSpPr>
        <p:spPr>
          <a:xfrm>
            <a:off x="3076782" y="9001125"/>
            <a:ext cx="3136693" cy="184666"/>
          </a:xfrm>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xfrm>
            <a:off x="3278936" y="9001125"/>
            <a:ext cx="415177" cy="184666"/>
          </a:xfrm>
          <a:ln/>
        </p:spPr>
        <p:txBody>
          <a:bodyPr/>
          <a:lstStyle/>
          <a:p>
            <a:r>
              <a:rPr lang="en-US"/>
              <a:t>Page </a:t>
            </a:r>
            <a:fld id="{89DCD2E7-F02C-2B4C-8ACD-D8AF887B812A}" type="slidenum">
              <a:rPr lang="en-US"/>
              <a:pPr/>
              <a:t>15</a:t>
            </a:fld>
            <a:endParaRPr lang="en-US"/>
          </a:p>
        </p:txBody>
      </p:sp>
      <p:sp>
        <p:nvSpPr>
          <p:cNvPr id="118786" name="Rectangle 2"/>
          <p:cNvSpPr>
            <a:spLocks noGrp="1" noRot="1" noChangeAspect="1" noChangeArrowheads="1" noTextEdit="1"/>
          </p:cNvSpPr>
          <p:nvPr>
            <p:ph type="sldImg"/>
          </p:nvPr>
        </p:nvSpPr>
        <p:spPr>
          <a:xfrm>
            <a:off x="1112838" y="701675"/>
            <a:ext cx="4633912" cy="3476625"/>
          </a:xfrm>
          <a:ln cap="flat"/>
          <a:extLst>
            <a:ext uri="{FAA26D3D-D897-4be2-8F04-BA451C77F1D7}">
              <ma14:placeholderFlag xmlns:ma14="http://schemas.microsoft.com/office/mac/drawingml/2011/main" xmlns="" val="1"/>
            </a:ext>
          </a:extLst>
        </p:spPr>
      </p:sp>
      <p:sp>
        <p:nvSpPr>
          <p:cNvPr id="118787" name="Rectangle 3"/>
          <p:cNvSpPr>
            <a:spLocks noGrp="1" noChangeArrowheads="1"/>
          </p:cNvSpPr>
          <p:nvPr>
            <p:ph type="body" idx="1"/>
          </p:nvPr>
        </p:nvSpPr>
        <p:spPr>
          <a:ln/>
        </p:spPr>
        <p:txBody>
          <a:bodyPr lIns="93980" tIns="45423" rIns="93980" bIns="45423"/>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doc.: IEEE 802.11-06/0528r0</a:t>
            </a:r>
          </a:p>
        </p:txBody>
      </p:sp>
      <p:sp>
        <p:nvSpPr>
          <p:cNvPr id="512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May 2006</a:t>
            </a:r>
          </a:p>
        </p:txBody>
      </p:sp>
      <p:sp>
        <p:nvSpPr>
          <p:cNvPr id="512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512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743E5B57-6A8F-45EA-A378-573A532AE747}" type="slidenum">
              <a:rPr lang="en-US" sz="1200" b="0" smtClean="0"/>
              <a:pPr/>
              <a:t>22</a:t>
            </a:fld>
            <a:endParaRPr lang="en-US" sz="1200" b="0" smtClean="0"/>
          </a:p>
        </p:txBody>
      </p:sp>
      <p:sp>
        <p:nvSpPr>
          <p:cNvPr id="5126" name="Rectangle 2"/>
          <p:cNvSpPr>
            <a:spLocks noGrp="1" noRot="1" noChangeAspect="1" noChangeArrowheads="1" noTextEdit="1"/>
          </p:cNvSpPr>
          <p:nvPr>
            <p:ph type="sldImg"/>
          </p:nvPr>
        </p:nvSpPr>
        <p:spPr>
          <a:ln/>
        </p:spPr>
      </p:sp>
      <p:sp>
        <p:nvSpPr>
          <p:cNvPr id="51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ln/>
        </p:spPr>
      </p:sp>
      <p:sp>
        <p:nvSpPr>
          <p:cNvPr id="163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
        <p:nvSpPr>
          <p:cNvPr id="16388" name="Slide Number Placeholder 3"/>
          <p:cNvSpPr>
            <a:spLocks noGrp="1"/>
          </p:cNvSpPr>
          <p:nvPr>
            <p:ph type="sldNum" sz="quarter" idx="5"/>
          </p:nvPr>
        </p:nvSpPr>
        <p:spPr>
          <a:xfrm>
            <a:off x="3617169" y="9001125"/>
            <a:ext cx="76944"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186" eaLnBrk="0" hangingPunct="0">
              <a:defRPr sz="1900">
                <a:solidFill>
                  <a:schemeClr val="tx1"/>
                </a:solidFill>
                <a:latin typeface="Times New Roman" pitchFamily="18" charset="0"/>
              </a:defRPr>
            </a:lvl1pPr>
            <a:lvl2pPr marL="709443" indent="-272863" defTabSz="923186" eaLnBrk="0" hangingPunct="0">
              <a:defRPr sz="1900">
                <a:solidFill>
                  <a:schemeClr val="tx1"/>
                </a:solidFill>
                <a:latin typeface="Times New Roman" pitchFamily="18" charset="0"/>
              </a:defRPr>
            </a:lvl2pPr>
            <a:lvl3pPr marL="1091451" indent="-218290" defTabSz="923186" eaLnBrk="0" hangingPunct="0">
              <a:defRPr sz="1900">
                <a:solidFill>
                  <a:schemeClr val="tx1"/>
                </a:solidFill>
                <a:latin typeface="Times New Roman" pitchFamily="18" charset="0"/>
              </a:defRPr>
            </a:lvl3pPr>
            <a:lvl4pPr marL="1528031" indent="-218290" defTabSz="923186" eaLnBrk="0" hangingPunct="0">
              <a:defRPr sz="1900">
                <a:solidFill>
                  <a:schemeClr val="tx1"/>
                </a:solidFill>
                <a:latin typeface="Times New Roman" pitchFamily="18" charset="0"/>
              </a:defRPr>
            </a:lvl4pPr>
            <a:lvl5pPr marL="1964611" indent="-218290" defTabSz="923186" eaLnBrk="0" hangingPunct="0">
              <a:defRPr sz="1900">
                <a:solidFill>
                  <a:schemeClr val="tx1"/>
                </a:solidFill>
                <a:latin typeface="Times New Roman" pitchFamily="18" charset="0"/>
              </a:defRPr>
            </a:lvl5pPr>
            <a:lvl6pPr marL="2401192" indent="-218290" defTabSz="923186" eaLnBrk="0" fontAlgn="base" hangingPunct="0">
              <a:spcBef>
                <a:spcPct val="0"/>
              </a:spcBef>
              <a:spcAft>
                <a:spcPct val="0"/>
              </a:spcAft>
              <a:defRPr sz="1900">
                <a:solidFill>
                  <a:schemeClr val="tx1"/>
                </a:solidFill>
                <a:latin typeface="Times New Roman" pitchFamily="18" charset="0"/>
              </a:defRPr>
            </a:lvl6pPr>
            <a:lvl7pPr marL="2837772" indent="-218290" defTabSz="923186" eaLnBrk="0" fontAlgn="base" hangingPunct="0">
              <a:spcBef>
                <a:spcPct val="0"/>
              </a:spcBef>
              <a:spcAft>
                <a:spcPct val="0"/>
              </a:spcAft>
              <a:defRPr sz="1900">
                <a:solidFill>
                  <a:schemeClr val="tx1"/>
                </a:solidFill>
                <a:latin typeface="Times New Roman" pitchFamily="18" charset="0"/>
              </a:defRPr>
            </a:lvl7pPr>
            <a:lvl8pPr marL="3274352" indent="-218290" defTabSz="923186" eaLnBrk="0" fontAlgn="base" hangingPunct="0">
              <a:spcBef>
                <a:spcPct val="0"/>
              </a:spcBef>
              <a:spcAft>
                <a:spcPct val="0"/>
              </a:spcAft>
              <a:defRPr sz="1900">
                <a:solidFill>
                  <a:schemeClr val="tx1"/>
                </a:solidFill>
                <a:latin typeface="Times New Roman" pitchFamily="18" charset="0"/>
              </a:defRPr>
            </a:lvl8pPr>
            <a:lvl9pPr marL="3710932" indent="-218290" defTabSz="923186" eaLnBrk="0" fontAlgn="base" hangingPunct="0">
              <a:spcBef>
                <a:spcPct val="0"/>
              </a:spcBef>
              <a:spcAft>
                <a:spcPct val="0"/>
              </a:spcAft>
              <a:defRPr sz="1900">
                <a:solidFill>
                  <a:schemeClr val="tx1"/>
                </a:solidFill>
                <a:latin typeface="Times New Roman" pitchFamily="18" charset="0"/>
              </a:defRPr>
            </a:lvl9pPr>
          </a:lstStyle>
          <a:p>
            <a:pPr eaLnBrk="1" hangingPunct="1"/>
            <a:fld id="{C5F6CF7A-D449-4D78-9937-5886BCB9A71C}" type="slidenum">
              <a:rPr lang="en-US" sz="1200">
                <a:solidFill>
                  <a:srgbClr val="000000"/>
                </a:solidFill>
              </a:rPr>
              <a:pPr eaLnBrk="1" hangingPunct="1"/>
              <a:t>36</a:t>
            </a:fld>
            <a:endParaRPr lang="en-US" sz="1200">
              <a:solidFill>
                <a:srgbClr val="000000"/>
              </a:solidFil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a:xfrm>
            <a:off x="4016402" y="96616"/>
            <a:ext cx="2195858"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802.11-12/1287r4</a:t>
            </a:r>
          </a:p>
        </p:txBody>
      </p:sp>
      <p:sp>
        <p:nvSpPr>
          <p:cNvPr id="4099" name="Rectangle 3"/>
          <p:cNvSpPr>
            <a:spLocks noGrp="1" noChangeArrowheads="1"/>
          </p:cNvSpPr>
          <p:nvPr>
            <p:ph type="dt" sz="quarter" idx="1"/>
          </p:nvPr>
        </p:nvSpPr>
        <p:spPr>
          <a:xfrm>
            <a:off x="647344" y="96616"/>
            <a:ext cx="1041952"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2012</a:t>
            </a:r>
          </a:p>
        </p:txBody>
      </p:sp>
      <p:sp>
        <p:nvSpPr>
          <p:cNvPr id="4100" name="Rectangle 6"/>
          <p:cNvSpPr>
            <a:spLocks noGrp="1" noChangeArrowheads="1"/>
          </p:cNvSpPr>
          <p:nvPr>
            <p:ph type="ftr" sz="quarter" idx="4"/>
          </p:nvPr>
        </p:nvSpPr>
        <p:spPr>
          <a:xfrm>
            <a:off x="4057503" y="9000687"/>
            <a:ext cx="215475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8788" defTabSz="933450">
              <a:defRPr sz="1200">
                <a:solidFill>
                  <a:schemeClr val="tx1"/>
                </a:solidFill>
                <a:latin typeface="Times New Roman" pitchFamily="18" charset="0"/>
              </a:defRPr>
            </a:lvl5pPr>
            <a:lvl6pPr marL="915988" defTabSz="933450" eaLnBrk="0" fontAlgn="base" hangingPunct="0">
              <a:spcBef>
                <a:spcPct val="0"/>
              </a:spcBef>
              <a:spcAft>
                <a:spcPct val="0"/>
              </a:spcAft>
              <a:defRPr sz="1200">
                <a:solidFill>
                  <a:schemeClr val="tx1"/>
                </a:solidFill>
                <a:latin typeface="Times New Roman" pitchFamily="18" charset="0"/>
              </a:defRPr>
            </a:lvl6pPr>
            <a:lvl7pPr marL="1373188" defTabSz="933450" eaLnBrk="0" fontAlgn="base" hangingPunct="0">
              <a:spcBef>
                <a:spcPct val="0"/>
              </a:spcBef>
              <a:spcAft>
                <a:spcPct val="0"/>
              </a:spcAft>
              <a:defRPr sz="1200">
                <a:solidFill>
                  <a:schemeClr val="tx1"/>
                </a:solidFill>
                <a:latin typeface="Times New Roman" pitchFamily="18" charset="0"/>
              </a:defRPr>
            </a:lvl7pPr>
            <a:lvl8pPr marL="1830388" defTabSz="933450" eaLnBrk="0" fontAlgn="base" hangingPunct="0">
              <a:spcBef>
                <a:spcPct val="0"/>
              </a:spcBef>
              <a:spcAft>
                <a:spcPct val="0"/>
              </a:spcAft>
              <a:defRPr sz="1200">
                <a:solidFill>
                  <a:schemeClr val="tx1"/>
                </a:solidFill>
                <a:latin typeface="Times New Roman" pitchFamily="18" charset="0"/>
              </a:defRPr>
            </a:lvl8pPr>
            <a:lvl9pPr marL="2287588"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Michael Montemurro, RIM</a:t>
            </a:r>
          </a:p>
        </p:txBody>
      </p:sp>
      <p:sp>
        <p:nvSpPr>
          <p:cNvPr id="4101" name="Rectangle 7"/>
          <p:cNvSpPr>
            <a:spLocks noGrp="1" noChangeArrowheads="1"/>
          </p:cNvSpPr>
          <p:nvPr>
            <p:ph type="sldNum" sz="quarter" idx="5"/>
          </p:nvPr>
        </p:nvSpPr>
        <p:spPr>
          <a:xfrm>
            <a:off x="3278209" y="9000687"/>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93827DE3-4A3C-4461-AF14-D4DCA68D5D71}" type="slidenum">
              <a:rPr lang="en-US" smtClean="0"/>
              <a:pPr/>
              <a:t>41</a:t>
            </a:fld>
            <a:endParaRPr lang="en-US" smtClean="0"/>
          </a:p>
        </p:txBody>
      </p:sp>
      <p:sp>
        <p:nvSpPr>
          <p:cNvPr id="4102" name="Rectangle 2"/>
          <p:cNvSpPr>
            <a:spLocks noGrp="1" noRot="1" noChangeAspect="1" noChangeArrowheads="1" noTextEdit="1"/>
          </p:cNvSpPr>
          <p:nvPr>
            <p:ph type="sldImg"/>
          </p:nvPr>
        </p:nvSpPr>
        <p:spPr>
          <a:ln/>
        </p:spPr>
      </p:sp>
      <p:sp>
        <p:nvSpPr>
          <p:cNvPr id="41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doc.: IEEE 802.11-06/0528r0</a:t>
            </a:r>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May 2006</a:t>
            </a:r>
          </a:p>
        </p:txBody>
      </p:sp>
      <p:sp>
        <p:nvSpPr>
          <p:cNvPr id="71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71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E7628765-BB07-4236-84F8-D507B9C5330C}" type="slidenum">
              <a:rPr lang="en-US" sz="1200" b="0" smtClean="0"/>
              <a:pPr/>
              <a:t>2</a:t>
            </a:fld>
            <a:endParaRPr lang="en-US" sz="1200" b="0" smtClean="0"/>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a:xfrm>
            <a:off x="4016402" y="96616"/>
            <a:ext cx="2195858"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802.11-12/1287r4</a:t>
            </a:r>
          </a:p>
        </p:txBody>
      </p:sp>
      <p:sp>
        <p:nvSpPr>
          <p:cNvPr id="4099" name="Rectangle 3"/>
          <p:cNvSpPr>
            <a:spLocks noGrp="1" noChangeArrowheads="1"/>
          </p:cNvSpPr>
          <p:nvPr>
            <p:ph type="dt" sz="quarter" idx="1"/>
          </p:nvPr>
        </p:nvSpPr>
        <p:spPr>
          <a:xfrm>
            <a:off x="647344" y="96616"/>
            <a:ext cx="1041952"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2012</a:t>
            </a:r>
          </a:p>
        </p:txBody>
      </p:sp>
      <p:sp>
        <p:nvSpPr>
          <p:cNvPr id="4100" name="Rectangle 6"/>
          <p:cNvSpPr>
            <a:spLocks noGrp="1" noChangeArrowheads="1"/>
          </p:cNvSpPr>
          <p:nvPr>
            <p:ph type="ftr" sz="quarter" idx="4"/>
          </p:nvPr>
        </p:nvSpPr>
        <p:spPr>
          <a:xfrm>
            <a:off x="4057503" y="9000687"/>
            <a:ext cx="215475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8788" defTabSz="933450">
              <a:defRPr sz="1200">
                <a:solidFill>
                  <a:schemeClr val="tx1"/>
                </a:solidFill>
                <a:latin typeface="Times New Roman" pitchFamily="18" charset="0"/>
              </a:defRPr>
            </a:lvl5pPr>
            <a:lvl6pPr marL="915988" defTabSz="933450" eaLnBrk="0" fontAlgn="base" hangingPunct="0">
              <a:spcBef>
                <a:spcPct val="0"/>
              </a:spcBef>
              <a:spcAft>
                <a:spcPct val="0"/>
              </a:spcAft>
              <a:defRPr sz="1200">
                <a:solidFill>
                  <a:schemeClr val="tx1"/>
                </a:solidFill>
                <a:latin typeface="Times New Roman" pitchFamily="18" charset="0"/>
              </a:defRPr>
            </a:lvl6pPr>
            <a:lvl7pPr marL="1373188" defTabSz="933450" eaLnBrk="0" fontAlgn="base" hangingPunct="0">
              <a:spcBef>
                <a:spcPct val="0"/>
              </a:spcBef>
              <a:spcAft>
                <a:spcPct val="0"/>
              </a:spcAft>
              <a:defRPr sz="1200">
                <a:solidFill>
                  <a:schemeClr val="tx1"/>
                </a:solidFill>
                <a:latin typeface="Times New Roman" pitchFamily="18" charset="0"/>
              </a:defRPr>
            </a:lvl7pPr>
            <a:lvl8pPr marL="1830388" defTabSz="933450" eaLnBrk="0" fontAlgn="base" hangingPunct="0">
              <a:spcBef>
                <a:spcPct val="0"/>
              </a:spcBef>
              <a:spcAft>
                <a:spcPct val="0"/>
              </a:spcAft>
              <a:defRPr sz="1200">
                <a:solidFill>
                  <a:schemeClr val="tx1"/>
                </a:solidFill>
                <a:latin typeface="Times New Roman" pitchFamily="18" charset="0"/>
              </a:defRPr>
            </a:lvl8pPr>
            <a:lvl9pPr marL="2287588"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Michael Montemurro, RIM</a:t>
            </a:r>
          </a:p>
        </p:txBody>
      </p:sp>
      <p:sp>
        <p:nvSpPr>
          <p:cNvPr id="4101" name="Rectangle 7"/>
          <p:cNvSpPr>
            <a:spLocks noGrp="1" noChangeArrowheads="1"/>
          </p:cNvSpPr>
          <p:nvPr>
            <p:ph type="sldNum" sz="quarter" idx="5"/>
          </p:nvPr>
        </p:nvSpPr>
        <p:spPr>
          <a:xfrm>
            <a:off x="3278209" y="9000687"/>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57AE7716-38DA-4CDD-A2A6-EBE47ABF0E82}" type="slidenum">
              <a:rPr lang="en-US" smtClean="0"/>
              <a:pPr/>
              <a:t>5</a:t>
            </a:fld>
            <a:endParaRPr lang="en-US" smtClean="0"/>
          </a:p>
        </p:txBody>
      </p:sp>
      <p:sp>
        <p:nvSpPr>
          <p:cNvPr id="4102" name="Rectangle 2"/>
          <p:cNvSpPr>
            <a:spLocks noGrp="1" noRot="1" noChangeAspect="1" noChangeArrowheads="1" noTextEdit="1"/>
          </p:cNvSpPr>
          <p:nvPr>
            <p:ph type="sldImg"/>
          </p:nvPr>
        </p:nvSpPr>
        <p:spPr>
          <a:ln/>
        </p:spPr>
      </p:sp>
      <p:sp>
        <p:nvSpPr>
          <p:cNvPr id="41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a:xfrm>
            <a:off x="4016402" y="96616"/>
            <a:ext cx="2195858"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802.11-12/0996r3</a:t>
            </a:r>
          </a:p>
        </p:txBody>
      </p:sp>
      <p:sp>
        <p:nvSpPr>
          <p:cNvPr id="5123" name="Rectangle 3"/>
          <p:cNvSpPr>
            <a:spLocks noGrp="1" noChangeArrowheads="1"/>
          </p:cNvSpPr>
          <p:nvPr>
            <p:ph type="dt" sz="quarter" idx="1"/>
          </p:nvPr>
        </p:nvSpPr>
        <p:spPr>
          <a:xfrm>
            <a:off x="647344" y="96616"/>
            <a:ext cx="1041952"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2012</a:t>
            </a:r>
          </a:p>
        </p:txBody>
      </p:sp>
      <p:sp>
        <p:nvSpPr>
          <p:cNvPr id="5124" name="Rectangle 6"/>
          <p:cNvSpPr>
            <a:spLocks noGrp="1" noChangeArrowheads="1"/>
          </p:cNvSpPr>
          <p:nvPr>
            <p:ph type="ftr" sz="quarter" idx="4"/>
          </p:nvPr>
        </p:nvSpPr>
        <p:spPr>
          <a:xfrm>
            <a:off x="4057503" y="9000687"/>
            <a:ext cx="215475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8788" defTabSz="933450">
              <a:defRPr sz="1200">
                <a:solidFill>
                  <a:schemeClr val="tx1"/>
                </a:solidFill>
                <a:latin typeface="Times New Roman" pitchFamily="18" charset="0"/>
              </a:defRPr>
            </a:lvl5pPr>
            <a:lvl6pPr marL="915988" defTabSz="933450" eaLnBrk="0" fontAlgn="base" hangingPunct="0">
              <a:spcBef>
                <a:spcPct val="0"/>
              </a:spcBef>
              <a:spcAft>
                <a:spcPct val="0"/>
              </a:spcAft>
              <a:defRPr sz="1200">
                <a:solidFill>
                  <a:schemeClr val="tx1"/>
                </a:solidFill>
                <a:latin typeface="Times New Roman" pitchFamily="18" charset="0"/>
              </a:defRPr>
            </a:lvl6pPr>
            <a:lvl7pPr marL="1373188" defTabSz="933450" eaLnBrk="0" fontAlgn="base" hangingPunct="0">
              <a:spcBef>
                <a:spcPct val="0"/>
              </a:spcBef>
              <a:spcAft>
                <a:spcPct val="0"/>
              </a:spcAft>
              <a:defRPr sz="1200">
                <a:solidFill>
                  <a:schemeClr val="tx1"/>
                </a:solidFill>
                <a:latin typeface="Times New Roman" pitchFamily="18" charset="0"/>
              </a:defRPr>
            </a:lvl7pPr>
            <a:lvl8pPr marL="1830388" defTabSz="933450" eaLnBrk="0" fontAlgn="base" hangingPunct="0">
              <a:spcBef>
                <a:spcPct val="0"/>
              </a:spcBef>
              <a:spcAft>
                <a:spcPct val="0"/>
              </a:spcAft>
              <a:defRPr sz="1200">
                <a:solidFill>
                  <a:schemeClr val="tx1"/>
                </a:solidFill>
                <a:latin typeface="Times New Roman" pitchFamily="18" charset="0"/>
              </a:defRPr>
            </a:lvl8pPr>
            <a:lvl9pPr marL="2287588"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Michael Montemurro, RIM</a:t>
            </a:r>
          </a:p>
        </p:txBody>
      </p:sp>
      <p:sp>
        <p:nvSpPr>
          <p:cNvPr id="5125" name="Rectangle 7"/>
          <p:cNvSpPr>
            <a:spLocks noGrp="1" noChangeArrowheads="1"/>
          </p:cNvSpPr>
          <p:nvPr>
            <p:ph type="sldNum" sz="quarter" idx="5"/>
          </p:nvPr>
        </p:nvSpPr>
        <p:spPr>
          <a:xfrm>
            <a:off x="3278209" y="9000687"/>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410338B0-C8C4-4947-A582-F8EAC385646D}" type="slidenum">
              <a:rPr lang="en-US" smtClean="0"/>
              <a:pPr/>
              <a:t>6</a:t>
            </a:fld>
            <a:endParaRPr lang="en-US" smtClean="0"/>
          </a:p>
        </p:txBody>
      </p:sp>
      <p:sp>
        <p:nvSpPr>
          <p:cNvPr id="5126" name="Rectangle 2"/>
          <p:cNvSpPr>
            <a:spLocks noGrp="1" noRot="1" noChangeAspect="1" noChangeArrowheads="1" noTextEdit="1"/>
          </p:cNvSpPr>
          <p:nvPr>
            <p:ph type="sldImg"/>
          </p:nvPr>
        </p:nvSpPr>
        <p:spPr>
          <a:ln/>
        </p:spPr>
      </p:sp>
      <p:sp>
        <p:nvSpPr>
          <p:cNvPr id="51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a:xfrm>
            <a:off x="4016402" y="96616"/>
            <a:ext cx="2195858"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802.11-12/0996r3</a:t>
            </a:r>
          </a:p>
        </p:txBody>
      </p:sp>
      <p:sp>
        <p:nvSpPr>
          <p:cNvPr id="5123" name="Rectangle 3"/>
          <p:cNvSpPr>
            <a:spLocks noGrp="1" noChangeArrowheads="1"/>
          </p:cNvSpPr>
          <p:nvPr>
            <p:ph type="dt" sz="quarter" idx="1"/>
          </p:nvPr>
        </p:nvSpPr>
        <p:spPr>
          <a:xfrm>
            <a:off x="647344" y="96616"/>
            <a:ext cx="1041952"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2012</a:t>
            </a:r>
          </a:p>
        </p:txBody>
      </p:sp>
      <p:sp>
        <p:nvSpPr>
          <p:cNvPr id="5124" name="Rectangle 6"/>
          <p:cNvSpPr>
            <a:spLocks noGrp="1" noChangeArrowheads="1"/>
          </p:cNvSpPr>
          <p:nvPr>
            <p:ph type="ftr" sz="quarter" idx="4"/>
          </p:nvPr>
        </p:nvSpPr>
        <p:spPr>
          <a:xfrm>
            <a:off x="4057503" y="9000687"/>
            <a:ext cx="215475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8788" defTabSz="933450">
              <a:defRPr sz="1200">
                <a:solidFill>
                  <a:schemeClr val="tx1"/>
                </a:solidFill>
                <a:latin typeface="Times New Roman" pitchFamily="18" charset="0"/>
              </a:defRPr>
            </a:lvl5pPr>
            <a:lvl6pPr marL="915988" defTabSz="933450" eaLnBrk="0" fontAlgn="base" hangingPunct="0">
              <a:spcBef>
                <a:spcPct val="0"/>
              </a:spcBef>
              <a:spcAft>
                <a:spcPct val="0"/>
              </a:spcAft>
              <a:defRPr sz="1200">
                <a:solidFill>
                  <a:schemeClr val="tx1"/>
                </a:solidFill>
                <a:latin typeface="Times New Roman" pitchFamily="18" charset="0"/>
              </a:defRPr>
            </a:lvl6pPr>
            <a:lvl7pPr marL="1373188" defTabSz="933450" eaLnBrk="0" fontAlgn="base" hangingPunct="0">
              <a:spcBef>
                <a:spcPct val="0"/>
              </a:spcBef>
              <a:spcAft>
                <a:spcPct val="0"/>
              </a:spcAft>
              <a:defRPr sz="1200">
                <a:solidFill>
                  <a:schemeClr val="tx1"/>
                </a:solidFill>
                <a:latin typeface="Times New Roman" pitchFamily="18" charset="0"/>
              </a:defRPr>
            </a:lvl7pPr>
            <a:lvl8pPr marL="1830388" defTabSz="933450" eaLnBrk="0" fontAlgn="base" hangingPunct="0">
              <a:spcBef>
                <a:spcPct val="0"/>
              </a:spcBef>
              <a:spcAft>
                <a:spcPct val="0"/>
              </a:spcAft>
              <a:defRPr sz="1200">
                <a:solidFill>
                  <a:schemeClr val="tx1"/>
                </a:solidFill>
                <a:latin typeface="Times New Roman" pitchFamily="18" charset="0"/>
              </a:defRPr>
            </a:lvl8pPr>
            <a:lvl9pPr marL="2287588"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Michael Montemurro, RIM</a:t>
            </a:r>
          </a:p>
        </p:txBody>
      </p:sp>
      <p:sp>
        <p:nvSpPr>
          <p:cNvPr id="5125" name="Rectangle 7"/>
          <p:cNvSpPr>
            <a:spLocks noGrp="1" noChangeArrowheads="1"/>
          </p:cNvSpPr>
          <p:nvPr>
            <p:ph type="sldNum" sz="quarter" idx="5"/>
          </p:nvPr>
        </p:nvSpPr>
        <p:spPr>
          <a:xfrm>
            <a:off x="3278209" y="9000687"/>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410338B0-C8C4-4947-A582-F8EAC385646D}" type="slidenum">
              <a:rPr lang="en-US" smtClean="0"/>
              <a:pPr/>
              <a:t>7</a:t>
            </a:fld>
            <a:endParaRPr lang="en-US" smtClean="0"/>
          </a:p>
        </p:txBody>
      </p:sp>
      <p:sp>
        <p:nvSpPr>
          <p:cNvPr id="5126" name="Rectangle 2"/>
          <p:cNvSpPr>
            <a:spLocks noGrp="1" noRot="1" noChangeAspect="1" noChangeArrowheads="1" noTextEdit="1"/>
          </p:cNvSpPr>
          <p:nvPr>
            <p:ph type="sldImg"/>
          </p:nvPr>
        </p:nvSpPr>
        <p:spPr>
          <a:ln/>
        </p:spPr>
      </p:sp>
      <p:sp>
        <p:nvSpPr>
          <p:cNvPr id="51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a:xfrm>
            <a:off x="4016402" y="96616"/>
            <a:ext cx="2195858"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802.11-12/0996r3</a:t>
            </a:r>
          </a:p>
        </p:txBody>
      </p:sp>
      <p:sp>
        <p:nvSpPr>
          <p:cNvPr id="5123" name="Rectangle 3"/>
          <p:cNvSpPr>
            <a:spLocks noGrp="1" noChangeArrowheads="1"/>
          </p:cNvSpPr>
          <p:nvPr>
            <p:ph type="dt" sz="quarter" idx="1"/>
          </p:nvPr>
        </p:nvSpPr>
        <p:spPr>
          <a:xfrm>
            <a:off x="647344" y="96616"/>
            <a:ext cx="1041952"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2012</a:t>
            </a:r>
          </a:p>
        </p:txBody>
      </p:sp>
      <p:sp>
        <p:nvSpPr>
          <p:cNvPr id="5124" name="Rectangle 6"/>
          <p:cNvSpPr>
            <a:spLocks noGrp="1" noChangeArrowheads="1"/>
          </p:cNvSpPr>
          <p:nvPr>
            <p:ph type="ftr" sz="quarter" idx="4"/>
          </p:nvPr>
        </p:nvSpPr>
        <p:spPr>
          <a:xfrm>
            <a:off x="4057503" y="9000687"/>
            <a:ext cx="215475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8788" defTabSz="933450">
              <a:defRPr sz="1200">
                <a:solidFill>
                  <a:schemeClr val="tx1"/>
                </a:solidFill>
                <a:latin typeface="Times New Roman" pitchFamily="18" charset="0"/>
              </a:defRPr>
            </a:lvl5pPr>
            <a:lvl6pPr marL="915988" defTabSz="933450" eaLnBrk="0" fontAlgn="base" hangingPunct="0">
              <a:spcBef>
                <a:spcPct val="0"/>
              </a:spcBef>
              <a:spcAft>
                <a:spcPct val="0"/>
              </a:spcAft>
              <a:defRPr sz="1200">
                <a:solidFill>
                  <a:schemeClr val="tx1"/>
                </a:solidFill>
                <a:latin typeface="Times New Roman" pitchFamily="18" charset="0"/>
              </a:defRPr>
            </a:lvl6pPr>
            <a:lvl7pPr marL="1373188" defTabSz="933450" eaLnBrk="0" fontAlgn="base" hangingPunct="0">
              <a:spcBef>
                <a:spcPct val="0"/>
              </a:spcBef>
              <a:spcAft>
                <a:spcPct val="0"/>
              </a:spcAft>
              <a:defRPr sz="1200">
                <a:solidFill>
                  <a:schemeClr val="tx1"/>
                </a:solidFill>
                <a:latin typeface="Times New Roman" pitchFamily="18" charset="0"/>
              </a:defRPr>
            </a:lvl7pPr>
            <a:lvl8pPr marL="1830388" defTabSz="933450" eaLnBrk="0" fontAlgn="base" hangingPunct="0">
              <a:spcBef>
                <a:spcPct val="0"/>
              </a:spcBef>
              <a:spcAft>
                <a:spcPct val="0"/>
              </a:spcAft>
              <a:defRPr sz="1200">
                <a:solidFill>
                  <a:schemeClr val="tx1"/>
                </a:solidFill>
                <a:latin typeface="Times New Roman" pitchFamily="18" charset="0"/>
              </a:defRPr>
            </a:lvl8pPr>
            <a:lvl9pPr marL="2287588"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Michael Montemurro, RIM</a:t>
            </a:r>
          </a:p>
        </p:txBody>
      </p:sp>
      <p:sp>
        <p:nvSpPr>
          <p:cNvPr id="5125" name="Rectangle 7"/>
          <p:cNvSpPr>
            <a:spLocks noGrp="1" noChangeArrowheads="1"/>
          </p:cNvSpPr>
          <p:nvPr>
            <p:ph type="sldNum" sz="quarter" idx="5"/>
          </p:nvPr>
        </p:nvSpPr>
        <p:spPr>
          <a:xfrm>
            <a:off x="3278209" y="9000687"/>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410338B0-C8C4-4947-A582-F8EAC385646D}" type="slidenum">
              <a:rPr lang="en-US" smtClean="0"/>
              <a:pPr/>
              <a:t>8</a:t>
            </a:fld>
            <a:endParaRPr lang="en-US" smtClean="0"/>
          </a:p>
        </p:txBody>
      </p:sp>
      <p:sp>
        <p:nvSpPr>
          <p:cNvPr id="5126" name="Rectangle 2"/>
          <p:cNvSpPr>
            <a:spLocks noGrp="1" noRot="1" noChangeAspect="1" noChangeArrowheads="1" noTextEdit="1"/>
          </p:cNvSpPr>
          <p:nvPr>
            <p:ph type="sldImg"/>
          </p:nvPr>
        </p:nvSpPr>
        <p:spPr>
          <a:ln/>
        </p:spPr>
      </p:sp>
      <p:sp>
        <p:nvSpPr>
          <p:cNvPr id="51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xfrm>
            <a:off x="4016402" y="96616"/>
            <a:ext cx="2195858"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802.11-12/0996r3</a:t>
            </a:r>
          </a:p>
        </p:txBody>
      </p:sp>
      <p:sp>
        <p:nvSpPr>
          <p:cNvPr id="6147" name="Rectangle 3"/>
          <p:cNvSpPr>
            <a:spLocks noGrp="1" noChangeArrowheads="1"/>
          </p:cNvSpPr>
          <p:nvPr>
            <p:ph type="dt" sz="quarter" idx="1"/>
          </p:nvPr>
        </p:nvSpPr>
        <p:spPr>
          <a:xfrm>
            <a:off x="647344" y="96616"/>
            <a:ext cx="1041952"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2012</a:t>
            </a:r>
          </a:p>
        </p:txBody>
      </p:sp>
      <p:sp>
        <p:nvSpPr>
          <p:cNvPr id="6148" name="Rectangle 6"/>
          <p:cNvSpPr>
            <a:spLocks noGrp="1" noChangeArrowheads="1"/>
          </p:cNvSpPr>
          <p:nvPr>
            <p:ph type="ftr" sz="quarter" idx="4"/>
          </p:nvPr>
        </p:nvSpPr>
        <p:spPr>
          <a:xfrm>
            <a:off x="4057503" y="9000687"/>
            <a:ext cx="215475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8788" defTabSz="933450">
              <a:defRPr sz="1200">
                <a:solidFill>
                  <a:schemeClr val="tx1"/>
                </a:solidFill>
                <a:latin typeface="Times New Roman" pitchFamily="18" charset="0"/>
              </a:defRPr>
            </a:lvl5pPr>
            <a:lvl6pPr marL="915988" defTabSz="933450" eaLnBrk="0" fontAlgn="base" hangingPunct="0">
              <a:spcBef>
                <a:spcPct val="0"/>
              </a:spcBef>
              <a:spcAft>
                <a:spcPct val="0"/>
              </a:spcAft>
              <a:defRPr sz="1200">
                <a:solidFill>
                  <a:schemeClr val="tx1"/>
                </a:solidFill>
                <a:latin typeface="Times New Roman" pitchFamily="18" charset="0"/>
              </a:defRPr>
            </a:lvl6pPr>
            <a:lvl7pPr marL="1373188" defTabSz="933450" eaLnBrk="0" fontAlgn="base" hangingPunct="0">
              <a:spcBef>
                <a:spcPct val="0"/>
              </a:spcBef>
              <a:spcAft>
                <a:spcPct val="0"/>
              </a:spcAft>
              <a:defRPr sz="1200">
                <a:solidFill>
                  <a:schemeClr val="tx1"/>
                </a:solidFill>
                <a:latin typeface="Times New Roman" pitchFamily="18" charset="0"/>
              </a:defRPr>
            </a:lvl7pPr>
            <a:lvl8pPr marL="1830388" defTabSz="933450" eaLnBrk="0" fontAlgn="base" hangingPunct="0">
              <a:spcBef>
                <a:spcPct val="0"/>
              </a:spcBef>
              <a:spcAft>
                <a:spcPct val="0"/>
              </a:spcAft>
              <a:defRPr sz="1200">
                <a:solidFill>
                  <a:schemeClr val="tx1"/>
                </a:solidFill>
                <a:latin typeface="Times New Roman" pitchFamily="18" charset="0"/>
              </a:defRPr>
            </a:lvl8pPr>
            <a:lvl9pPr marL="2287588"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Michael Montemurro, RIM</a:t>
            </a:r>
          </a:p>
        </p:txBody>
      </p:sp>
      <p:sp>
        <p:nvSpPr>
          <p:cNvPr id="6149" name="Rectangle 7"/>
          <p:cNvSpPr>
            <a:spLocks noGrp="1" noChangeArrowheads="1"/>
          </p:cNvSpPr>
          <p:nvPr>
            <p:ph type="sldNum" sz="quarter" idx="5"/>
          </p:nvPr>
        </p:nvSpPr>
        <p:spPr>
          <a:xfrm>
            <a:off x="3278209" y="9000687"/>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5E5B513C-440E-46A6-A991-845E73448E1E}" type="slidenum">
              <a:rPr lang="en-US" smtClean="0"/>
              <a:pPr/>
              <a:t>9</a:t>
            </a:fld>
            <a:endParaRPr lang="en-US" smtClean="0"/>
          </a:p>
        </p:txBody>
      </p:sp>
      <p:sp>
        <p:nvSpPr>
          <p:cNvPr id="6150" name="Rectangle 2"/>
          <p:cNvSpPr>
            <a:spLocks noGrp="1" noRot="1" noChangeAspect="1" noChangeArrowheads="1" noTextEdit="1"/>
          </p:cNvSpPr>
          <p:nvPr>
            <p:ph type="sldImg"/>
          </p:nvPr>
        </p:nvSpPr>
        <p:spPr>
          <a:ln/>
        </p:spPr>
      </p:sp>
      <p:sp>
        <p:nvSpPr>
          <p:cNvPr id="61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xfrm>
            <a:off x="4016402" y="96616"/>
            <a:ext cx="2195858"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802.11-12/0996r3</a:t>
            </a:r>
          </a:p>
        </p:txBody>
      </p:sp>
      <p:sp>
        <p:nvSpPr>
          <p:cNvPr id="6147" name="Rectangle 3"/>
          <p:cNvSpPr>
            <a:spLocks noGrp="1" noChangeArrowheads="1"/>
          </p:cNvSpPr>
          <p:nvPr>
            <p:ph type="dt" sz="quarter" idx="1"/>
          </p:nvPr>
        </p:nvSpPr>
        <p:spPr>
          <a:xfrm>
            <a:off x="647344" y="96616"/>
            <a:ext cx="1041952"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2012</a:t>
            </a:r>
          </a:p>
        </p:txBody>
      </p:sp>
      <p:sp>
        <p:nvSpPr>
          <p:cNvPr id="6148" name="Rectangle 6"/>
          <p:cNvSpPr>
            <a:spLocks noGrp="1" noChangeArrowheads="1"/>
          </p:cNvSpPr>
          <p:nvPr>
            <p:ph type="ftr" sz="quarter" idx="4"/>
          </p:nvPr>
        </p:nvSpPr>
        <p:spPr>
          <a:xfrm>
            <a:off x="4057503" y="9000687"/>
            <a:ext cx="215475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8788" defTabSz="933450">
              <a:defRPr sz="1200">
                <a:solidFill>
                  <a:schemeClr val="tx1"/>
                </a:solidFill>
                <a:latin typeface="Times New Roman" pitchFamily="18" charset="0"/>
              </a:defRPr>
            </a:lvl5pPr>
            <a:lvl6pPr marL="915988" defTabSz="933450" eaLnBrk="0" fontAlgn="base" hangingPunct="0">
              <a:spcBef>
                <a:spcPct val="0"/>
              </a:spcBef>
              <a:spcAft>
                <a:spcPct val="0"/>
              </a:spcAft>
              <a:defRPr sz="1200">
                <a:solidFill>
                  <a:schemeClr val="tx1"/>
                </a:solidFill>
                <a:latin typeface="Times New Roman" pitchFamily="18" charset="0"/>
              </a:defRPr>
            </a:lvl6pPr>
            <a:lvl7pPr marL="1373188" defTabSz="933450" eaLnBrk="0" fontAlgn="base" hangingPunct="0">
              <a:spcBef>
                <a:spcPct val="0"/>
              </a:spcBef>
              <a:spcAft>
                <a:spcPct val="0"/>
              </a:spcAft>
              <a:defRPr sz="1200">
                <a:solidFill>
                  <a:schemeClr val="tx1"/>
                </a:solidFill>
                <a:latin typeface="Times New Roman" pitchFamily="18" charset="0"/>
              </a:defRPr>
            </a:lvl7pPr>
            <a:lvl8pPr marL="1830388" defTabSz="933450" eaLnBrk="0" fontAlgn="base" hangingPunct="0">
              <a:spcBef>
                <a:spcPct val="0"/>
              </a:spcBef>
              <a:spcAft>
                <a:spcPct val="0"/>
              </a:spcAft>
              <a:defRPr sz="1200">
                <a:solidFill>
                  <a:schemeClr val="tx1"/>
                </a:solidFill>
                <a:latin typeface="Times New Roman" pitchFamily="18" charset="0"/>
              </a:defRPr>
            </a:lvl8pPr>
            <a:lvl9pPr marL="2287588"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Michael Montemurro, RIM</a:t>
            </a:r>
          </a:p>
        </p:txBody>
      </p:sp>
      <p:sp>
        <p:nvSpPr>
          <p:cNvPr id="6149" name="Rectangle 7"/>
          <p:cNvSpPr>
            <a:spLocks noGrp="1" noChangeArrowheads="1"/>
          </p:cNvSpPr>
          <p:nvPr>
            <p:ph type="sldNum" sz="quarter" idx="5"/>
          </p:nvPr>
        </p:nvSpPr>
        <p:spPr>
          <a:xfrm>
            <a:off x="3278209" y="9000687"/>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5E5B513C-440E-46A6-A991-845E73448E1E}" type="slidenum">
              <a:rPr lang="en-US" smtClean="0"/>
              <a:pPr/>
              <a:t>10</a:t>
            </a:fld>
            <a:endParaRPr lang="en-US" smtClean="0"/>
          </a:p>
        </p:txBody>
      </p:sp>
      <p:sp>
        <p:nvSpPr>
          <p:cNvPr id="6150" name="Rectangle 2"/>
          <p:cNvSpPr>
            <a:spLocks noGrp="1" noRot="1" noChangeAspect="1" noChangeArrowheads="1" noTextEdit="1"/>
          </p:cNvSpPr>
          <p:nvPr>
            <p:ph type="sldImg"/>
          </p:nvPr>
        </p:nvSpPr>
        <p:spPr>
          <a:ln/>
        </p:spPr>
      </p:sp>
      <p:sp>
        <p:nvSpPr>
          <p:cNvPr id="61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xfrm>
            <a:off x="4016402" y="96616"/>
            <a:ext cx="2195858"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802.11-12/0996r3</a:t>
            </a:r>
          </a:p>
        </p:txBody>
      </p:sp>
      <p:sp>
        <p:nvSpPr>
          <p:cNvPr id="6147" name="Rectangle 3"/>
          <p:cNvSpPr>
            <a:spLocks noGrp="1" noChangeArrowheads="1"/>
          </p:cNvSpPr>
          <p:nvPr>
            <p:ph type="dt" sz="quarter" idx="1"/>
          </p:nvPr>
        </p:nvSpPr>
        <p:spPr>
          <a:xfrm>
            <a:off x="647344" y="96616"/>
            <a:ext cx="1041952"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2012</a:t>
            </a:r>
          </a:p>
        </p:txBody>
      </p:sp>
      <p:sp>
        <p:nvSpPr>
          <p:cNvPr id="6148" name="Rectangle 6"/>
          <p:cNvSpPr>
            <a:spLocks noGrp="1" noChangeArrowheads="1"/>
          </p:cNvSpPr>
          <p:nvPr>
            <p:ph type="ftr" sz="quarter" idx="4"/>
          </p:nvPr>
        </p:nvSpPr>
        <p:spPr>
          <a:xfrm>
            <a:off x="4057503" y="9000687"/>
            <a:ext cx="215475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8788" defTabSz="933450">
              <a:defRPr sz="1200">
                <a:solidFill>
                  <a:schemeClr val="tx1"/>
                </a:solidFill>
                <a:latin typeface="Times New Roman" pitchFamily="18" charset="0"/>
              </a:defRPr>
            </a:lvl5pPr>
            <a:lvl6pPr marL="915988" defTabSz="933450" eaLnBrk="0" fontAlgn="base" hangingPunct="0">
              <a:spcBef>
                <a:spcPct val="0"/>
              </a:spcBef>
              <a:spcAft>
                <a:spcPct val="0"/>
              </a:spcAft>
              <a:defRPr sz="1200">
                <a:solidFill>
                  <a:schemeClr val="tx1"/>
                </a:solidFill>
                <a:latin typeface="Times New Roman" pitchFamily="18" charset="0"/>
              </a:defRPr>
            </a:lvl6pPr>
            <a:lvl7pPr marL="1373188" defTabSz="933450" eaLnBrk="0" fontAlgn="base" hangingPunct="0">
              <a:spcBef>
                <a:spcPct val="0"/>
              </a:spcBef>
              <a:spcAft>
                <a:spcPct val="0"/>
              </a:spcAft>
              <a:defRPr sz="1200">
                <a:solidFill>
                  <a:schemeClr val="tx1"/>
                </a:solidFill>
                <a:latin typeface="Times New Roman" pitchFamily="18" charset="0"/>
              </a:defRPr>
            </a:lvl7pPr>
            <a:lvl8pPr marL="1830388" defTabSz="933450" eaLnBrk="0" fontAlgn="base" hangingPunct="0">
              <a:spcBef>
                <a:spcPct val="0"/>
              </a:spcBef>
              <a:spcAft>
                <a:spcPct val="0"/>
              </a:spcAft>
              <a:defRPr sz="1200">
                <a:solidFill>
                  <a:schemeClr val="tx1"/>
                </a:solidFill>
                <a:latin typeface="Times New Roman" pitchFamily="18" charset="0"/>
              </a:defRPr>
            </a:lvl8pPr>
            <a:lvl9pPr marL="2287588"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Michael Montemurro, RIM</a:t>
            </a:r>
          </a:p>
        </p:txBody>
      </p:sp>
      <p:sp>
        <p:nvSpPr>
          <p:cNvPr id="6149" name="Rectangle 7"/>
          <p:cNvSpPr>
            <a:spLocks noGrp="1" noChangeArrowheads="1"/>
          </p:cNvSpPr>
          <p:nvPr>
            <p:ph type="sldNum" sz="quarter" idx="5"/>
          </p:nvPr>
        </p:nvSpPr>
        <p:spPr>
          <a:xfrm>
            <a:off x="3278209" y="9000687"/>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5E5B513C-440E-46A6-A991-845E73448E1E}" type="slidenum">
              <a:rPr lang="en-US" smtClean="0"/>
              <a:pPr/>
              <a:t>11</a:t>
            </a:fld>
            <a:endParaRPr lang="en-US" smtClean="0"/>
          </a:p>
        </p:txBody>
      </p:sp>
      <p:sp>
        <p:nvSpPr>
          <p:cNvPr id="6150" name="Rectangle 2"/>
          <p:cNvSpPr>
            <a:spLocks noGrp="1" noRot="1" noChangeAspect="1" noChangeArrowheads="1" noTextEdit="1"/>
          </p:cNvSpPr>
          <p:nvPr>
            <p:ph type="sldImg"/>
          </p:nvPr>
        </p:nvSpPr>
        <p:spPr>
          <a:ln/>
        </p:spPr>
      </p:sp>
      <p:sp>
        <p:nvSpPr>
          <p:cNvPr id="61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5"/>
          <p:cNvSpPr>
            <a:spLocks noGrp="1" noChangeArrowheads="1"/>
          </p:cNvSpPr>
          <p:nvPr>
            <p:ph type="ftr" sz="quarter" idx="10"/>
          </p:nvPr>
        </p:nvSpPr>
        <p:spPr/>
        <p:txBody>
          <a:bodyPr/>
          <a:lstStyle>
            <a:lvl1pPr>
              <a:defRPr/>
            </a:lvl1pPr>
          </a:lstStyle>
          <a:p>
            <a:pPr>
              <a:defRPr/>
            </a:pPr>
            <a:r>
              <a:rPr lang="en-US"/>
              <a:t>Adrian Stephens, Intel Corporation</a:t>
            </a:r>
          </a:p>
        </p:txBody>
      </p:sp>
      <p:sp>
        <p:nvSpPr>
          <p:cNvPr id="5" name="Rectangle 6"/>
          <p:cNvSpPr>
            <a:spLocks noGrp="1" noChangeArrowheads="1"/>
          </p:cNvSpPr>
          <p:nvPr>
            <p:ph type="sldNum" sz="quarter" idx="11"/>
          </p:nvPr>
        </p:nvSpPr>
        <p:spPr/>
        <p:txBody>
          <a:bodyPr/>
          <a:lstStyle>
            <a:lvl1pPr>
              <a:defRPr/>
            </a:lvl1pPr>
          </a:lstStyle>
          <a:p>
            <a:pPr>
              <a:defRPr/>
            </a:pPr>
            <a:r>
              <a:rPr lang="en-US"/>
              <a:t>Slide </a:t>
            </a:r>
            <a:fld id="{5E5CBE4F-402A-49FC-A06A-9C974296C46D}" type="slidenum">
              <a:rPr lang="en-US"/>
              <a:pPr>
                <a:defRPr/>
              </a:pPr>
              <a:t>‹#›</a:t>
            </a:fld>
            <a:endParaRPr lang="en-US"/>
          </a:p>
        </p:txBody>
      </p:sp>
    </p:spTree>
    <p:extLst>
      <p:ext uri="{BB962C8B-B14F-4D97-AF65-F5344CB8AC3E}">
        <p14:creationId xmlns:p14="http://schemas.microsoft.com/office/powerpoint/2010/main" val="20982542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2E031F0-8644-40AC-ABB2-532CF6186CC0}" type="slidenum">
              <a:rPr lang="en-US"/>
              <a:pPr>
                <a:defRPr/>
              </a:pPr>
              <a:t>‹#›</a:t>
            </a:fld>
            <a:endParaRPr lang="en-US"/>
          </a:p>
        </p:txBody>
      </p:sp>
    </p:spTree>
    <p:extLst>
      <p:ext uri="{BB962C8B-B14F-4D97-AF65-F5344CB8AC3E}">
        <p14:creationId xmlns:p14="http://schemas.microsoft.com/office/powerpoint/2010/main" val="10884187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49AE03E-796B-4873-946A-B6AA9F6A91EA}" type="slidenum">
              <a:rPr lang="en-US"/>
              <a:pPr>
                <a:defRPr/>
              </a:pPr>
              <a:t>‹#›</a:t>
            </a:fld>
            <a:endParaRPr lang="en-US"/>
          </a:p>
        </p:txBody>
      </p:sp>
    </p:spTree>
    <p:extLst>
      <p:ext uri="{BB962C8B-B14F-4D97-AF65-F5344CB8AC3E}">
        <p14:creationId xmlns:p14="http://schemas.microsoft.com/office/powerpoint/2010/main" val="37606243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685800" y="1981200"/>
            <a:ext cx="7772400" cy="4114800"/>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035A483-3080-47E4-BD07-3D33495BC2D3}" type="slidenum">
              <a:rPr lang="en-US"/>
              <a:pPr>
                <a:defRPr/>
              </a:pPr>
              <a:t>‹#›</a:t>
            </a:fld>
            <a:endParaRPr lang="en-US"/>
          </a:p>
        </p:txBody>
      </p:sp>
    </p:spTree>
    <p:extLst>
      <p:ext uri="{BB962C8B-B14F-4D97-AF65-F5344CB8AC3E}">
        <p14:creationId xmlns:p14="http://schemas.microsoft.com/office/powerpoint/2010/main" val="18742754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Nov 2012</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Adrian Stephens, Intel Corporation</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8282016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A664691-56C7-4D38-BFF3-A32E09E0A67B}" type="slidenum">
              <a:rPr lang="en-US"/>
              <a:pPr>
                <a:defRPr/>
              </a:pPr>
              <a:t>‹#›</a:t>
            </a:fld>
            <a:endParaRPr lang="en-US"/>
          </a:p>
        </p:txBody>
      </p:sp>
    </p:spTree>
    <p:extLst>
      <p:ext uri="{BB962C8B-B14F-4D97-AF65-F5344CB8AC3E}">
        <p14:creationId xmlns:p14="http://schemas.microsoft.com/office/powerpoint/2010/main" val="10483650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FDD5300-2866-4D79-87F5-BB55E78B9620}" type="slidenum">
              <a:rPr lang="en-US"/>
              <a:pPr>
                <a:defRPr/>
              </a:pPr>
              <a:t>‹#›</a:t>
            </a:fld>
            <a:endParaRPr lang="en-US"/>
          </a:p>
        </p:txBody>
      </p:sp>
    </p:spTree>
    <p:extLst>
      <p:ext uri="{BB962C8B-B14F-4D97-AF65-F5344CB8AC3E}">
        <p14:creationId xmlns:p14="http://schemas.microsoft.com/office/powerpoint/2010/main" val="26252390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338C2F6-F105-433A-AAB6-76B0B679D40D}" type="slidenum">
              <a:rPr lang="en-US"/>
              <a:pPr>
                <a:defRPr/>
              </a:pPr>
              <a:t>‹#›</a:t>
            </a:fld>
            <a:endParaRPr lang="en-US"/>
          </a:p>
        </p:txBody>
      </p:sp>
    </p:spTree>
    <p:extLst>
      <p:ext uri="{BB962C8B-B14F-4D97-AF65-F5344CB8AC3E}">
        <p14:creationId xmlns:p14="http://schemas.microsoft.com/office/powerpoint/2010/main" val="15884429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Nov 2012</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C9B25F80-8C11-467D-8E41-C1B0ECCD19FE}" type="slidenum">
              <a:rPr lang="en-US"/>
              <a:pPr>
                <a:defRPr/>
              </a:pPr>
              <a:t>‹#›</a:t>
            </a:fld>
            <a:endParaRPr lang="en-US"/>
          </a:p>
        </p:txBody>
      </p:sp>
    </p:spTree>
    <p:extLst>
      <p:ext uri="{BB962C8B-B14F-4D97-AF65-F5344CB8AC3E}">
        <p14:creationId xmlns:p14="http://schemas.microsoft.com/office/powerpoint/2010/main" val="32376167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Nov 2012</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AF89681A-9631-497E-ACB4-B757B377D4BF}" type="slidenum">
              <a:rPr lang="en-US"/>
              <a:pPr>
                <a:defRPr/>
              </a:pPr>
              <a:t>‹#›</a:t>
            </a:fld>
            <a:endParaRPr lang="en-US"/>
          </a:p>
        </p:txBody>
      </p:sp>
    </p:spTree>
    <p:extLst>
      <p:ext uri="{BB962C8B-B14F-4D97-AF65-F5344CB8AC3E}">
        <p14:creationId xmlns:p14="http://schemas.microsoft.com/office/powerpoint/2010/main" val="36700152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Nov 2012</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6979DB56-C54D-4700-A77E-3F886BE74F7B}" type="slidenum">
              <a:rPr lang="en-US"/>
              <a:pPr>
                <a:defRPr/>
              </a:pPr>
              <a:t>‹#›</a:t>
            </a:fld>
            <a:endParaRPr lang="en-US"/>
          </a:p>
        </p:txBody>
      </p:sp>
    </p:spTree>
    <p:extLst>
      <p:ext uri="{BB962C8B-B14F-4D97-AF65-F5344CB8AC3E}">
        <p14:creationId xmlns:p14="http://schemas.microsoft.com/office/powerpoint/2010/main" val="16533124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DEA2AD29-FE18-41FA-84E3-53BD235C0340}" type="slidenum">
              <a:rPr lang="en-US"/>
              <a:pPr>
                <a:defRPr/>
              </a:pPr>
              <a:t>‹#›</a:t>
            </a:fld>
            <a:endParaRPr lang="en-US"/>
          </a:p>
        </p:txBody>
      </p:sp>
    </p:spTree>
    <p:extLst>
      <p:ext uri="{BB962C8B-B14F-4D97-AF65-F5344CB8AC3E}">
        <p14:creationId xmlns:p14="http://schemas.microsoft.com/office/powerpoint/2010/main" val="13790474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5375AF5-85D9-46A1-B7D8-F799CB6B2300}" type="slidenum">
              <a:rPr lang="en-US"/>
              <a:pPr>
                <a:defRPr/>
              </a:pPr>
              <a:t>‹#›</a:t>
            </a:fld>
            <a:endParaRPr lang="en-US"/>
          </a:p>
        </p:txBody>
      </p:sp>
    </p:spTree>
    <p:extLst>
      <p:ext uri="{BB962C8B-B14F-4D97-AF65-F5344CB8AC3E}">
        <p14:creationId xmlns:p14="http://schemas.microsoft.com/office/powerpoint/2010/main" val="12569777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3375"/>
            <a:ext cx="1579562"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smtClean="0"/>
              <a:t>Nov 2012</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a:t>Adrian Stephens, Intel Corporation</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31D45EC1-4C6A-4C4C-A230-3BDF24B584F8}"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a:r>
              <a:rPr lang="en-US" sz="1800" dirty="0"/>
              <a:t>doc.: IEEE </a:t>
            </a:r>
            <a:r>
              <a:rPr lang="en-US" sz="1800" dirty="0" smtClean="0"/>
              <a:t>802.11-12/1227r5</a:t>
            </a:r>
            <a:endParaRPr lang="en-US"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83985" r:id="rId1"/>
    <p:sldLayoutId id="2147483974" r:id="rId2"/>
    <p:sldLayoutId id="2147483975" r:id="rId3"/>
    <p:sldLayoutId id="2147483976" r:id="rId4"/>
    <p:sldLayoutId id="2147483977" r:id="rId5"/>
    <p:sldLayoutId id="2147483978" r:id="rId6"/>
    <p:sldLayoutId id="2147483979" r:id="rId7"/>
    <p:sldLayoutId id="2147483980" r:id="rId8"/>
    <p:sldLayoutId id="2147483981" r:id="rId9"/>
    <p:sldLayoutId id="2147483982" r:id="rId10"/>
    <p:sldLayoutId id="2147483983" r:id="rId11"/>
    <p:sldLayoutId id="2147483984" r:id="rId12"/>
    <p:sldLayoutId id="2147483986" r:id="rId1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12/11-12-0621-04-0000-alternative-mesh-path-selection.pptx" TargetMode="External"/><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Nov 2012</a:t>
            </a:r>
            <a:endParaRPr lang="en-US" sz="1800"/>
          </a:p>
        </p:txBody>
      </p:sp>
      <p:sp>
        <p:nvSpPr>
          <p:cNvPr id="307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200" b="0" smtClean="0"/>
              <a:t>Adrian Stephens, Intel Corporation</a:t>
            </a:r>
          </a:p>
        </p:txBody>
      </p:sp>
      <p:sp>
        <p:nvSpPr>
          <p:cNvPr id="307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200" b="0" smtClean="0"/>
              <a:t>Slide </a:t>
            </a:r>
            <a:fld id="{7F5B2C40-42CD-4067-8FE4-2A631163A022}" type="slidenum">
              <a:rPr lang="en-US" sz="1200" b="0" smtClean="0"/>
              <a:pPr/>
              <a:t>1</a:t>
            </a:fld>
            <a:endParaRPr lang="en-US" sz="1200" b="0" smtClean="0"/>
          </a:p>
        </p:txBody>
      </p:sp>
      <p:sp>
        <p:nvSpPr>
          <p:cNvPr id="3077" name="Rectangle 2"/>
          <p:cNvSpPr>
            <a:spLocks noGrp="1" noChangeArrowheads="1"/>
          </p:cNvSpPr>
          <p:nvPr>
            <p:ph type="title"/>
          </p:nvPr>
        </p:nvSpPr>
        <p:spPr>
          <a:noFill/>
        </p:spPr>
        <p:txBody>
          <a:bodyPr/>
          <a:lstStyle/>
          <a:p>
            <a:r>
              <a:rPr lang="en-US" dirty="0" smtClean="0"/>
              <a:t>802.11 Nov 2012 Motions</a:t>
            </a:r>
          </a:p>
        </p:txBody>
      </p:sp>
      <p:sp>
        <p:nvSpPr>
          <p:cNvPr id="3078" name="Rectangle 6"/>
          <p:cNvSpPr>
            <a:spLocks noGrp="1" noChangeArrowheads="1"/>
          </p:cNvSpPr>
          <p:nvPr>
            <p:ph type="body" idx="1"/>
          </p:nvPr>
        </p:nvSpPr>
        <p:spPr>
          <a:xfrm>
            <a:off x="685800" y="1752600"/>
            <a:ext cx="7772400" cy="381000"/>
          </a:xfrm>
          <a:noFill/>
        </p:spPr>
        <p:txBody>
          <a:bodyPr/>
          <a:lstStyle/>
          <a:p>
            <a:pPr algn="ctr">
              <a:lnSpc>
                <a:spcPct val="90000"/>
              </a:lnSpc>
              <a:buFontTx/>
              <a:buNone/>
            </a:pPr>
            <a:r>
              <a:rPr lang="en-US" sz="2000" dirty="0" smtClean="0"/>
              <a:t>Date:</a:t>
            </a:r>
            <a:r>
              <a:rPr lang="en-US" sz="2000" b="0" dirty="0" smtClean="0"/>
              <a:t> 2012-11-16</a:t>
            </a:r>
          </a:p>
          <a:p>
            <a:pPr algn="ctr">
              <a:lnSpc>
                <a:spcPct val="90000"/>
              </a:lnSpc>
              <a:buFontTx/>
              <a:buNone/>
            </a:pPr>
            <a:endParaRPr lang="en-US" sz="2000" b="0" dirty="0" smtClean="0"/>
          </a:p>
        </p:txBody>
      </p:sp>
      <p:graphicFrame>
        <p:nvGraphicFramePr>
          <p:cNvPr id="3079" name="Object 11"/>
          <p:cNvGraphicFramePr>
            <a:graphicFrameLocks noChangeAspect="1"/>
          </p:cNvGraphicFramePr>
          <p:nvPr/>
        </p:nvGraphicFramePr>
        <p:xfrm>
          <a:off x="523875" y="2276475"/>
          <a:ext cx="7772400" cy="2609850"/>
        </p:xfrm>
        <a:graphic>
          <a:graphicData uri="http://schemas.openxmlformats.org/presentationml/2006/ole">
            <mc:AlternateContent xmlns:mc="http://schemas.openxmlformats.org/markup-compatibility/2006">
              <mc:Choice xmlns:v="urn:schemas-microsoft-com:vml" Requires="v">
                <p:oleObj spid="_x0000_s3200" name="Document" r:id="rId4" imgW="8274368" imgH="2780300" progId="Word.Document.8">
                  <p:embed/>
                </p:oleObj>
              </mc:Choice>
              <mc:Fallback>
                <p:oleObj name="Document" r:id="rId4" imgW="8274368" imgH="2780300"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3875" y="2276475"/>
                        <a:ext cx="7772400" cy="2609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080"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pPr>
            <a:r>
              <a:rPr lang="en-US" sz="2000"/>
              <a:t>Authors:</a:t>
            </a:r>
            <a:endParaRPr 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Adrian Stephens, Intel Corporation</a:t>
            </a:r>
            <a:endParaRPr lang="en-US" smtClean="0"/>
          </a:p>
        </p:txBody>
      </p:sp>
      <p:sp>
        <p:nvSpPr>
          <p:cNvPr id="307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F9D5C0B4-EA03-49F4-AC0E-2EB25D9AAF59}" type="slidenum">
              <a:rPr lang="en-US" smtClean="0"/>
              <a:pPr/>
              <a:t>10</a:t>
            </a:fld>
            <a:endParaRPr lang="en-US" smtClean="0"/>
          </a:p>
        </p:txBody>
      </p:sp>
      <p:sp>
        <p:nvSpPr>
          <p:cNvPr id="3076" name="Rectangle 2"/>
          <p:cNvSpPr>
            <a:spLocks noGrp="1" noChangeArrowheads="1"/>
          </p:cNvSpPr>
          <p:nvPr>
            <p:ph type="title"/>
          </p:nvPr>
        </p:nvSpPr>
        <p:spPr/>
        <p:txBody>
          <a:bodyPr/>
          <a:lstStyle/>
          <a:p>
            <a:r>
              <a:rPr lang="en-US" dirty="0" smtClean="0"/>
              <a:t>5C Motion (amendment) </a:t>
            </a:r>
          </a:p>
        </p:txBody>
      </p:sp>
      <p:sp>
        <p:nvSpPr>
          <p:cNvPr id="21510" name="Rectangle 3"/>
          <p:cNvSpPr>
            <a:spLocks noGrp="1" noChangeArrowheads="1"/>
          </p:cNvSpPr>
          <p:nvPr>
            <p:ph type="body" idx="1"/>
          </p:nvPr>
        </p:nvSpPr>
        <p:spPr>
          <a:xfrm>
            <a:off x="685800" y="1676400"/>
            <a:ext cx="7772400" cy="4572000"/>
          </a:xfrm>
        </p:spPr>
        <p:txBody>
          <a:bodyPr/>
          <a:lstStyle/>
          <a:p>
            <a:pPr>
              <a:defRPr/>
            </a:pPr>
            <a:r>
              <a:rPr lang="en-GB" dirty="0" smtClean="0"/>
              <a:t>Believing that the Five Criteria contained in the document referenced below meets IEEE 802 guidelines, request that the Five Criteria contained in 802.11-12/1137r6 be posted to the IEEE 802 Executive Committee (EC) agenda for </a:t>
            </a:r>
            <a:r>
              <a:rPr lang="en-GB" strike="sngStrike" dirty="0" smtClean="0">
                <a:solidFill>
                  <a:srgbClr val="FF0000"/>
                </a:solidFill>
              </a:rPr>
              <a:t>WG 802 preview and </a:t>
            </a:r>
            <a:r>
              <a:rPr lang="en-GB" dirty="0" smtClean="0"/>
              <a:t>EC approval.</a:t>
            </a:r>
          </a:p>
          <a:p>
            <a:pPr marL="0" indent="0">
              <a:buFontTx/>
              <a:buNone/>
              <a:defRPr/>
            </a:pPr>
            <a:endParaRPr lang="en-GB" dirty="0" smtClean="0"/>
          </a:p>
          <a:p>
            <a:pPr>
              <a:defRPr/>
            </a:pPr>
            <a:r>
              <a:rPr lang="en-GB" dirty="0" smtClean="0"/>
              <a:t>Amendment moved:</a:t>
            </a:r>
          </a:p>
          <a:p>
            <a:pPr>
              <a:defRPr/>
            </a:pPr>
            <a:r>
              <a:rPr lang="en-GB" dirty="0" smtClean="0"/>
              <a:t>Seconded:</a:t>
            </a:r>
          </a:p>
        </p:txBody>
      </p:sp>
      <p:sp>
        <p:nvSpPr>
          <p:cNvPr id="2" name="Date Placeholder 1"/>
          <p:cNvSpPr>
            <a:spLocks noGrp="1"/>
          </p:cNvSpPr>
          <p:nvPr>
            <p:ph type="dt" sz="half" idx="10"/>
          </p:nvPr>
        </p:nvSpPr>
        <p:spPr/>
        <p:txBody>
          <a:bodyPr/>
          <a:lstStyle/>
          <a:p>
            <a:pPr>
              <a:defRPr/>
            </a:pPr>
            <a:r>
              <a:rPr lang="en-US" smtClean="0"/>
              <a:t>Nov 2012</a:t>
            </a:r>
            <a:endParaRPr lang="en-US" dirty="0"/>
          </a:p>
        </p:txBody>
      </p:sp>
    </p:spTree>
    <p:extLst>
      <p:ext uri="{BB962C8B-B14F-4D97-AF65-F5344CB8AC3E}">
        <p14:creationId xmlns:p14="http://schemas.microsoft.com/office/powerpoint/2010/main" val="39070415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Adrian Stephens, Intel Corporation</a:t>
            </a:r>
            <a:endParaRPr lang="en-US" smtClean="0"/>
          </a:p>
        </p:txBody>
      </p:sp>
      <p:sp>
        <p:nvSpPr>
          <p:cNvPr id="307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F9D5C0B4-EA03-49F4-AC0E-2EB25D9AAF59}" type="slidenum">
              <a:rPr lang="en-US" smtClean="0"/>
              <a:pPr/>
              <a:t>11</a:t>
            </a:fld>
            <a:endParaRPr lang="en-US" smtClean="0"/>
          </a:p>
        </p:txBody>
      </p:sp>
      <p:sp>
        <p:nvSpPr>
          <p:cNvPr id="3076" name="Rectangle 2"/>
          <p:cNvSpPr>
            <a:spLocks noGrp="1" noChangeArrowheads="1"/>
          </p:cNvSpPr>
          <p:nvPr>
            <p:ph type="title"/>
          </p:nvPr>
        </p:nvSpPr>
        <p:spPr/>
        <p:txBody>
          <a:bodyPr/>
          <a:lstStyle/>
          <a:p>
            <a:r>
              <a:rPr lang="en-US" dirty="0" smtClean="0"/>
              <a:t>5C Motion (amended) </a:t>
            </a:r>
          </a:p>
        </p:txBody>
      </p:sp>
      <p:sp>
        <p:nvSpPr>
          <p:cNvPr id="21510" name="Rectangle 3"/>
          <p:cNvSpPr>
            <a:spLocks noGrp="1" noChangeArrowheads="1"/>
          </p:cNvSpPr>
          <p:nvPr>
            <p:ph type="body" idx="1"/>
          </p:nvPr>
        </p:nvSpPr>
        <p:spPr>
          <a:xfrm>
            <a:off x="685800" y="1676400"/>
            <a:ext cx="7772400" cy="4572000"/>
          </a:xfrm>
        </p:spPr>
        <p:txBody>
          <a:bodyPr/>
          <a:lstStyle/>
          <a:p>
            <a:pPr>
              <a:defRPr/>
            </a:pPr>
            <a:r>
              <a:rPr lang="en-GB" dirty="0" smtClean="0"/>
              <a:t>Believing that the Five Criteria contained in the document referenced below meets IEEE 802 guidelines, request that the Five Criteria contained in 802.11-12/1137r6 be posted to the IEEE 802 Executive Committee (EC) agenda for EC approval.</a:t>
            </a:r>
          </a:p>
          <a:p>
            <a:pPr marL="0" indent="0">
              <a:buFontTx/>
              <a:buNone/>
              <a:defRPr/>
            </a:pPr>
            <a:endParaRPr lang="en-GB" dirty="0" smtClean="0"/>
          </a:p>
          <a:p>
            <a:pPr>
              <a:defRPr/>
            </a:pPr>
            <a:r>
              <a:rPr lang="en-GB" dirty="0"/>
              <a:t>Moved on behalf of PAD SG by Stephen McCann</a:t>
            </a:r>
          </a:p>
          <a:p>
            <a:pPr>
              <a:defRPr/>
            </a:pPr>
            <a:r>
              <a:rPr lang="en-GB" dirty="0"/>
              <a:t>Second</a:t>
            </a:r>
            <a:r>
              <a:rPr lang="en-GB" dirty="0" smtClean="0"/>
              <a:t>: Dwight Smith</a:t>
            </a:r>
          </a:p>
          <a:p>
            <a:pPr>
              <a:defRPr/>
            </a:pPr>
            <a:r>
              <a:rPr lang="en-GB" dirty="0" smtClean="0"/>
              <a:t>Result: 72,0,1</a:t>
            </a:r>
            <a:endParaRPr lang="en-GB" dirty="0"/>
          </a:p>
          <a:p>
            <a:pPr>
              <a:buFontTx/>
              <a:buNone/>
              <a:defRPr/>
            </a:pPr>
            <a:endParaRPr lang="en-GB" dirty="0" smtClean="0"/>
          </a:p>
          <a:p>
            <a:pPr>
              <a:defRPr/>
            </a:pPr>
            <a:r>
              <a:rPr lang="en-GB" sz="1800" dirty="0" smtClean="0"/>
              <a:t>PAD SG Result: Moved:  Dwight Smith, 2nd:  Michael Montemurro, Result: 33/0/0</a:t>
            </a:r>
          </a:p>
        </p:txBody>
      </p:sp>
      <p:sp>
        <p:nvSpPr>
          <p:cNvPr id="2" name="Date Placeholder 1"/>
          <p:cNvSpPr>
            <a:spLocks noGrp="1"/>
          </p:cNvSpPr>
          <p:nvPr>
            <p:ph type="dt" sz="half" idx="10"/>
          </p:nvPr>
        </p:nvSpPr>
        <p:spPr/>
        <p:txBody>
          <a:bodyPr/>
          <a:lstStyle/>
          <a:p>
            <a:pPr>
              <a:defRPr/>
            </a:pPr>
            <a:r>
              <a:rPr lang="en-US" smtClean="0"/>
              <a:t>Nov 2012</a:t>
            </a:r>
            <a:endParaRPr lang="en-US" dirty="0"/>
          </a:p>
        </p:txBody>
      </p:sp>
    </p:spTree>
    <p:extLst>
      <p:ext uri="{BB962C8B-B14F-4D97-AF65-F5344CB8AC3E}">
        <p14:creationId xmlns:p14="http://schemas.microsoft.com/office/powerpoint/2010/main" val="39070415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GLK SG Motions</a:t>
            </a:r>
            <a:endParaRPr lang="en-GB" dirty="0"/>
          </a:p>
        </p:txBody>
      </p:sp>
      <p:sp>
        <p:nvSpPr>
          <p:cNvPr id="7" name="Subtitle 6"/>
          <p:cNvSpPr>
            <a:spLocks noGrp="1"/>
          </p:cNvSpPr>
          <p:nvPr>
            <p:ph type="subTitle" idx="1"/>
          </p:nvPr>
        </p:nvSpPr>
        <p:spPr/>
        <p:txBody>
          <a:bodyPr/>
          <a:lstStyle/>
          <a:p>
            <a:endParaRPr lang="en-GB"/>
          </a:p>
        </p:txBody>
      </p:sp>
      <p:sp>
        <p:nvSpPr>
          <p:cNvPr id="5" name="Footer Placeholder 4"/>
          <p:cNvSpPr>
            <a:spLocks noGrp="1"/>
          </p:cNvSpPr>
          <p:nvPr>
            <p:ph type="ftr" sz="quarter" idx="10"/>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EA664691-56C7-4D38-BFF3-A32E09E0A67B}" type="slidenum">
              <a:rPr lang="en-US" smtClean="0"/>
              <a:pPr>
                <a:defRPr/>
              </a:pPr>
              <a:t>12</a:t>
            </a:fld>
            <a:endParaRPr lang="en-US"/>
          </a:p>
        </p:txBody>
      </p:sp>
      <p:sp>
        <p:nvSpPr>
          <p:cNvPr id="4" name="Date Placeholder 3"/>
          <p:cNvSpPr>
            <a:spLocks noGrp="1"/>
          </p:cNvSpPr>
          <p:nvPr>
            <p:ph type="dt" sz="half" idx="4294967295"/>
          </p:nvPr>
        </p:nvSpPr>
        <p:spPr>
          <a:xfrm>
            <a:off x="0" y="333375"/>
            <a:ext cx="1579563" cy="276225"/>
          </a:xfrm>
        </p:spPr>
        <p:txBody>
          <a:bodyPr/>
          <a:lstStyle/>
          <a:p>
            <a:pPr>
              <a:defRPr/>
            </a:pPr>
            <a:r>
              <a:rPr lang="en-US" smtClean="0"/>
              <a:t>Nov 2012</a:t>
            </a:r>
            <a:endParaRPr lang="en-US" dirty="0"/>
          </a:p>
        </p:txBody>
      </p:sp>
    </p:spTree>
    <p:extLst>
      <p:ext uri="{BB962C8B-B14F-4D97-AF65-F5344CB8AC3E}">
        <p14:creationId xmlns:p14="http://schemas.microsoft.com/office/powerpoint/2010/main" val="320289452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 2012</a:t>
            </a:r>
            <a:endParaRPr lang="en-US"/>
          </a:p>
        </p:txBody>
      </p:sp>
      <p:sp>
        <p:nvSpPr>
          <p:cNvPr id="5" name="Footer Placeholder 5"/>
          <p:cNvSpPr>
            <a:spLocks noGrp="1"/>
          </p:cNvSpPr>
          <p:nvPr>
            <p:ph type="ftr" sz="quarter" idx="11"/>
          </p:nvPr>
        </p:nvSpPr>
        <p:spPr/>
        <p:txBody>
          <a:bodyPr/>
          <a:lstStyle/>
          <a:p>
            <a:r>
              <a:rPr lang="en-US" smtClean="0"/>
              <a:t>Adrian Stephens, Intel Corporation</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13</a:t>
            </a:fld>
            <a:endParaRPr lang="en-US"/>
          </a:p>
        </p:txBody>
      </p:sp>
      <p:sp>
        <p:nvSpPr>
          <p:cNvPr id="117762" name="Rectangle 2"/>
          <p:cNvSpPr>
            <a:spLocks noGrp="1" noChangeArrowheads="1"/>
          </p:cNvSpPr>
          <p:nvPr>
            <p:ph type="title"/>
          </p:nvPr>
        </p:nvSpPr>
        <p:spPr>
          <a:noFill/>
          <a:ln/>
        </p:spPr>
        <p:txBody>
          <a:bodyPr>
            <a:normAutofit fontScale="90000"/>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13 November 2012</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19:</a:t>
            </a:r>
            <a:r>
              <a:rPr lang="en-US" dirty="0">
                <a:latin typeface="Arial" charset="0"/>
                <a:cs typeface="Arial" charset="0"/>
              </a:rPr>
              <a:t>3</a:t>
            </a:r>
            <a:r>
              <a:rPr lang="en-US" dirty="0" smtClean="0">
                <a:latin typeface="Arial" charset="0"/>
                <a:cs typeface="Arial" charset="0"/>
              </a:rPr>
              <a:t>0-21:30 (cont.)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normAutofit/>
          </a:bodyPr>
          <a:lstStyle/>
          <a:p>
            <a:pPr>
              <a:lnSpc>
                <a:spcPct val="80000"/>
              </a:lnSpc>
            </a:pPr>
            <a:r>
              <a:rPr lang="en-US" b="0" dirty="0" smtClean="0"/>
              <a:t>Consideration </a:t>
            </a:r>
            <a:r>
              <a:rPr lang="en-US" b="0" dirty="0"/>
              <a:t>of PAR and 5 Criteria </a:t>
            </a:r>
            <a:r>
              <a:rPr lang="en-US" b="0" dirty="0" smtClean="0"/>
              <a:t>Comments</a:t>
            </a:r>
          </a:p>
          <a:p>
            <a:pPr>
              <a:lnSpc>
                <a:spcPct val="80000"/>
              </a:lnSpc>
            </a:pPr>
            <a:r>
              <a:rPr lang="en-US" b="0" dirty="0" smtClean="0"/>
              <a:t>Comments from Paul </a:t>
            </a:r>
            <a:r>
              <a:rPr lang="en-US" b="0" dirty="0" err="1" smtClean="0"/>
              <a:t>Nikolich</a:t>
            </a:r>
            <a:r>
              <a:rPr lang="en-US" b="0" dirty="0" smtClean="0"/>
              <a:t>, Chair of 802:</a:t>
            </a:r>
          </a:p>
          <a:p>
            <a:pPr>
              <a:lnSpc>
                <a:spcPct val="80000"/>
              </a:lnSpc>
            </a:pPr>
            <a:endParaRPr lang="en-US" b="0" dirty="0" smtClean="0"/>
          </a:p>
          <a:p>
            <a:pPr lvl="1"/>
            <a:r>
              <a:rPr lang="en-US" dirty="0" smtClean="0"/>
              <a:t>I have </a:t>
            </a:r>
            <a:r>
              <a:rPr lang="en-US" dirty="0"/>
              <a:t>the following comment on the Amendment: Enhancements For Transit Links Within Bridged Networks draft PAR</a:t>
            </a:r>
            <a:r>
              <a:rPr lang="en-US" dirty="0" smtClean="0"/>
              <a:t>.</a:t>
            </a:r>
            <a:endParaRPr lang="en-US" dirty="0"/>
          </a:p>
          <a:p>
            <a:pPr lvl="1"/>
            <a:r>
              <a:rPr lang="en-US" dirty="0"/>
              <a:t>In section 5.5 Need for Project, some of the language is ambiguous and difficult to parse, specifically "These developments raise a demand for bridging of IEEE 802.11 media to the same level as other media can be bridged: as media internal to the network as well as media offering access to the network</a:t>
            </a:r>
            <a:r>
              <a:rPr lang="en-US" dirty="0" smtClean="0"/>
              <a:t>.”</a:t>
            </a:r>
            <a:endParaRPr lang="en-US" dirty="0"/>
          </a:p>
          <a:p>
            <a:pPr lvl="1"/>
            <a:r>
              <a:rPr lang="en-US" dirty="0"/>
              <a:t>For example, what does "bridging of 802.11 media to the same level as other media" mean?  Is there a particular function or parameter that is implied whose "same level" is the target of that sentence</a:t>
            </a:r>
            <a:r>
              <a:rPr lang="en-US" dirty="0" smtClean="0"/>
              <a:t>?</a:t>
            </a:r>
            <a:r>
              <a:rPr lang="en-US" dirty="0"/>
              <a:t> </a:t>
            </a:r>
          </a:p>
        </p:txBody>
      </p:sp>
    </p:spTree>
    <p:extLst>
      <p:ext uri="{BB962C8B-B14F-4D97-AF65-F5344CB8AC3E}">
        <p14:creationId xmlns:p14="http://schemas.microsoft.com/office/powerpoint/2010/main" val="5704601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 2012</a:t>
            </a:r>
            <a:endParaRPr lang="en-US"/>
          </a:p>
        </p:txBody>
      </p:sp>
      <p:sp>
        <p:nvSpPr>
          <p:cNvPr id="5" name="Footer Placeholder 5"/>
          <p:cNvSpPr>
            <a:spLocks noGrp="1"/>
          </p:cNvSpPr>
          <p:nvPr>
            <p:ph type="ftr" sz="quarter" idx="11"/>
          </p:nvPr>
        </p:nvSpPr>
        <p:spPr/>
        <p:txBody>
          <a:bodyPr/>
          <a:lstStyle/>
          <a:p>
            <a:r>
              <a:rPr lang="en-US" smtClean="0"/>
              <a:t>Adrian Stephens, Intel Corporation</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14</a:t>
            </a:fld>
            <a:endParaRPr lang="en-US"/>
          </a:p>
        </p:txBody>
      </p:sp>
      <p:sp>
        <p:nvSpPr>
          <p:cNvPr id="117762" name="Rectangle 2"/>
          <p:cNvSpPr>
            <a:spLocks noGrp="1" noChangeArrowheads="1"/>
          </p:cNvSpPr>
          <p:nvPr>
            <p:ph type="title"/>
          </p:nvPr>
        </p:nvSpPr>
        <p:spPr>
          <a:noFill/>
          <a:ln/>
        </p:spPr>
        <p:txBody>
          <a:bodyPr>
            <a:normAutofit fontScale="90000"/>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13 November 2012</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19:</a:t>
            </a:r>
            <a:r>
              <a:rPr lang="en-US" dirty="0">
                <a:latin typeface="Arial" charset="0"/>
                <a:cs typeface="Arial" charset="0"/>
              </a:rPr>
              <a:t>3</a:t>
            </a:r>
            <a:r>
              <a:rPr lang="en-US" dirty="0" smtClean="0">
                <a:latin typeface="Arial" charset="0"/>
                <a:cs typeface="Arial" charset="0"/>
              </a:rPr>
              <a:t>0-21:30 (cont.)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r>
              <a:rPr lang="en-US" b="0" dirty="0" smtClean="0"/>
              <a:t>Paul </a:t>
            </a:r>
            <a:r>
              <a:rPr lang="en-US" b="0" dirty="0" err="1" smtClean="0"/>
              <a:t>Nikolich</a:t>
            </a:r>
            <a:r>
              <a:rPr lang="en-US" b="0" dirty="0" smtClean="0"/>
              <a:t> comments (continued)</a:t>
            </a:r>
          </a:p>
          <a:p>
            <a:pPr lvl="1"/>
            <a:endParaRPr lang="en-US" sz="1600" dirty="0" smtClean="0"/>
          </a:p>
          <a:p>
            <a:pPr lvl="1"/>
            <a:r>
              <a:rPr lang="en-US" dirty="0" smtClean="0"/>
              <a:t>I </a:t>
            </a:r>
            <a:r>
              <a:rPr lang="en-US" dirty="0"/>
              <a:t>can't offer alternate language because I don't understand what you are trying to convey with that sentence.  Please explain or consider rewording it for clarity</a:t>
            </a:r>
            <a:r>
              <a:rPr lang="en-US" dirty="0" smtClean="0"/>
              <a:t>.</a:t>
            </a:r>
            <a:endParaRPr lang="en-US" dirty="0"/>
          </a:p>
          <a:p>
            <a:pPr lvl="1"/>
            <a:r>
              <a:rPr lang="en-US" dirty="0"/>
              <a:t>Regards</a:t>
            </a:r>
            <a:r>
              <a:rPr lang="en-US" dirty="0" smtClean="0"/>
              <a:t>,</a:t>
            </a:r>
            <a:endParaRPr lang="en-US" dirty="0"/>
          </a:p>
          <a:p>
            <a:pPr lvl="1"/>
            <a:r>
              <a:rPr lang="en-US" dirty="0"/>
              <a:t>--</a:t>
            </a:r>
            <a:r>
              <a:rPr lang="en-US" dirty="0" smtClean="0"/>
              <a:t>Paul</a:t>
            </a:r>
          </a:p>
          <a:p>
            <a:endParaRPr lang="en-US" b="0" dirty="0"/>
          </a:p>
        </p:txBody>
      </p:sp>
    </p:spTree>
    <p:extLst>
      <p:ext uri="{BB962C8B-B14F-4D97-AF65-F5344CB8AC3E}">
        <p14:creationId xmlns:p14="http://schemas.microsoft.com/office/powerpoint/2010/main" val="22085309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 2012</a:t>
            </a:r>
            <a:endParaRPr lang="en-US"/>
          </a:p>
        </p:txBody>
      </p:sp>
      <p:sp>
        <p:nvSpPr>
          <p:cNvPr id="5" name="Footer Placeholder 5"/>
          <p:cNvSpPr>
            <a:spLocks noGrp="1"/>
          </p:cNvSpPr>
          <p:nvPr>
            <p:ph type="ftr" sz="quarter" idx="11"/>
          </p:nvPr>
        </p:nvSpPr>
        <p:spPr/>
        <p:txBody>
          <a:bodyPr/>
          <a:lstStyle/>
          <a:p>
            <a:r>
              <a:rPr lang="en-US" smtClean="0"/>
              <a:t>Adrian Stephens, Intel Corporation</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15</a:t>
            </a:fld>
            <a:endParaRPr lang="en-US"/>
          </a:p>
        </p:txBody>
      </p:sp>
      <p:sp>
        <p:nvSpPr>
          <p:cNvPr id="117762" name="Rectangle 2"/>
          <p:cNvSpPr>
            <a:spLocks noGrp="1" noChangeArrowheads="1"/>
          </p:cNvSpPr>
          <p:nvPr>
            <p:ph type="title"/>
          </p:nvPr>
        </p:nvSpPr>
        <p:spPr>
          <a:noFill/>
          <a:ln/>
        </p:spPr>
        <p:txBody>
          <a:bodyPr>
            <a:normAutofit fontScale="90000"/>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13 November 2012</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19:</a:t>
            </a:r>
            <a:r>
              <a:rPr lang="en-US" dirty="0">
                <a:latin typeface="Arial" charset="0"/>
                <a:cs typeface="Arial" charset="0"/>
              </a:rPr>
              <a:t>3</a:t>
            </a:r>
            <a:r>
              <a:rPr lang="en-US" dirty="0" smtClean="0">
                <a:latin typeface="Arial" charset="0"/>
                <a:cs typeface="Arial" charset="0"/>
              </a:rPr>
              <a:t>0-21:30 (cont.)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r>
              <a:rPr lang="en-US" b="0" dirty="0" smtClean="0"/>
              <a:t>Motion:</a:t>
            </a:r>
          </a:p>
          <a:p>
            <a:pPr lvl="1"/>
            <a:r>
              <a:rPr lang="en-US" sz="2400" dirty="0" smtClean="0"/>
              <a:t>In response to Paul </a:t>
            </a:r>
            <a:r>
              <a:rPr lang="en-US" sz="2400" dirty="0" err="1" smtClean="0"/>
              <a:t>Nikolich’s</a:t>
            </a:r>
            <a:r>
              <a:rPr lang="en-US" sz="2400" dirty="0" smtClean="0"/>
              <a:t> comments, change the last sentence of Section 5.5 of the 802.11ak draft PAR as follows:</a:t>
            </a:r>
          </a:p>
          <a:p>
            <a:pPr lvl="1"/>
            <a:r>
              <a:rPr lang="en-GB" sz="2400" dirty="0" smtClean="0"/>
              <a:t>“These </a:t>
            </a:r>
            <a:r>
              <a:rPr lang="en-GB" sz="2400" dirty="0"/>
              <a:t>developments raise a demand for </a:t>
            </a:r>
            <a:r>
              <a:rPr lang="en-GB" sz="2400" u="sng" dirty="0">
                <a:solidFill>
                  <a:srgbClr val="000000"/>
                </a:solidFill>
              </a:rPr>
              <a:t>the</a:t>
            </a:r>
            <a:r>
              <a:rPr lang="en-GB" sz="2400" dirty="0">
                <a:solidFill>
                  <a:srgbClr val="000000"/>
                </a:solidFill>
              </a:rPr>
              <a:t> </a:t>
            </a:r>
            <a:r>
              <a:rPr lang="en-GB" sz="2400" dirty="0"/>
              <a:t>bridging of IEEE 802.11 media </a:t>
            </a:r>
            <a:r>
              <a:rPr lang="en-GB" sz="2400" u="sng" dirty="0"/>
              <a:t>with the same bridging services </a:t>
            </a:r>
            <a:r>
              <a:rPr lang="en-GB" sz="2400" strike="sngStrike" dirty="0"/>
              <a:t>to the same level</a:t>
            </a:r>
            <a:r>
              <a:rPr lang="en-GB" sz="2400" dirty="0"/>
              <a:t> as other media </a:t>
            </a:r>
            <a:r>
              <a:rPr lang="en-GB" sz="2400" strike="sngStrike" dirty="0"/>
              <a:t>can be bridged</a:t>
            </a:r>
            <a:r>
              <a:rPr lang="en-GB" sz="2400" dirty="0"/>
              <a:t>: as media internal to the network as well as media offering access to the network</a:t>
            </a:r>
            <a:r>
              <a:rPr lang="en-GB" sz="2400" dirty="0" smtClean="0"/>
              <a:t>.”</a:t>
            </a:r>
          </a:p>
          <a:p>
            <a:pPr lvl="1"/>
            <a:r>
              <a:rPr lang="en-GB" sz="2400" b="0" dirty="0" smtClean="0"/>
              <a:t>Moved:  Chris Williams   Seconded:  Mark Hamilton</a:t>
            </a:r>
          </a:p>
          <a:p>
            <a:pPr lvl="1"/>
            <a:r>
              <a:rPr lang="en-GB" sz="2400" dirty="0" smtClean="0"/>
              <a:t>Yes:  17   No:  0   Abstain:  1</a:t>
            </a:r>
            <a:endParaRPr lang="en-US" b="0" dirty="0"/>
          </a:p>
        </p:txBody>
      </p:sp>
    </p:spTree>
    <p:extLst>
      <p:ext uri="{BB962C8B-B14F-4D97-AF65-F5344CB8AC3E}">
        <p14:creationId xmlns:p14="http://schemas.microsoft.com/office/powerpoint/2010/main" val="49823394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GLK Motion 1</a:t>
            </a:r>
            <a:endParaRPr lang="en-US" dirty="0"/>
          </a:p>
        </p:txBody>
      </p:sp>
      <p:sp>
        <p:nvSpPr>
          <p:cNvPr id="3" name="Content Placeholder 2"/>
          <p:cNvSpPr>
            <a:spLocks noGrp="1"/>
          </p:cNvSpPr>
          <p:nvPr>
            <p:ph idx="1"/>
          </p:nvPr>
        </p:nvSpPr>
        <p:spPr/>
        <p:txBody>
          <a:bodyPr/>
          <a:lstStyle/>
          <a:p>
            <a:pPr>
              <a:lnSpc>
                <a:spcPct val="80000"/>
              </a:lnSpc>
            </a:pPr>
            <a:r>
              <a:rPr lang="en-US" dirty="0" smtClean="0"/>
              <a:t>Request the IEEE 802 LMSC to extend the IEEE 802.11 GLK Study Group.</a:t>
            </a:r>
          </a:p>
          <a:p>
            <a:pPr>
              <a:lnSpc>
                <a:spcPct val="80000"/>
              </a:lnSpc>
            </a:pPr>
            <a:r>
              <a:rPr lang="en-US" dirty="0" smtClean="0"/>
              <a:t>Moved: Donald Eastlake 3</a:t>
            </a:r>
            <a:r>
              <a:rPr lang="en-US" baseline="30000" dirty="0" smtClean="0"/>
              <a:t>rd</a:t>
            </a:r>
            <a:r>
              <a:rPr lang="en-US" dirty="0" smtClean="0"/>
              <a:t> on behalf of GLK SG</a:t>
            </a:r>
          </a:p>
          <a:p>
            <a:pPr>
              <a:lnSpc>
                <a:spcPct val="80000"/>
              </a:lnSpc>
            </a:pPr>
            <a:r>
              <a:rPr lang="en-US" dirty="0" smtClean="0"/>
              <a:t>Seconded: Mark Hamilton</a:t>
            </a:r>
          </a:p>
          <a:p>
            <a:pPr>
              <a:lnSpc>
                <a:spcPct val="80000"/>
              </a:lnSpc>
            </a:pPr>
            <a:r>
              <a:rPr lang="en-US" dirty="0" smtClean="0"/>
              <a:t>Result:  77,0,0</a:t>
            </a:r>
            <a:endParaRPr lang="en-US" dirty="0"/>
          </a:p>
          <a:p>
            <a:pPr lvl="1">
              <a:lnSpc>
                <a:spcPct val="80000"/>
              </a:lnSpc>
            </a:pPr>
            <a:endParaRPr lang="en-US" dirty="0" smtClean="0"/>
          </a:p>
          <a:p>
            <a:pPr lvl="1">
              <a:lnSpc>
                <a:spcPct val="80000"/>
              </a:lnSpc>
            </a:pPr>
            <a:r>
              <a:rPr lang="en-US" dirty="0" smtClean="0"/>
              <a:t>GLK:  Moved:  Mark Hamilton   Seconded:  Ian Sherlock</a:t>
            </a:r>
            <a:br>
              <a:rPr lang="en-US" dirty="0" smtClean="0"/>
            </a:br>
            <a:r>
              <a:rPr lang="en-US" dirty="0" smtClean="0"/>
              <a:t>           Yes: 13   No: 0   Abstain: 0</a:t>
            </a:r>
            <a:br>
              <a:rPr lang="en-US" dirty="0" smtClean="0"/>
            </a:br>
            <a:r>
              <a:rPr lang="en-US" dirty="0" smtClean="0"/>
              <a:t/>
            </a:r>
            <a:br>
              <a:rPr lang="en-US" dirty="0" smtClean="0"/>
            </a:br>
            <a:r>
              <a:rPr lang="en-US" dirty="0" smtClean="0"/>
              <a:t>Note: this is to allow further work to finalize the PAR and 5 Criteria documents in the case they are not approved.</a:t>
            </a:r>
            <a:endParaRPr lang="en-US" b="0" dirty="0" smtClean="0"/>
          </a:p>
          <a:p>
            <a:endParaRPr lang="en-US" dirty="0"/>
          </a:p>
        </p:txBody>
      </p:sp>
      <p:sp>
        <p:nvSpPr>
          <p:cNvPr id="4" name="Date Placeholder 3"/>
          <p:cNvSpPr>
            <a:spLocks noGrp="1"/>
          </p:cNvSpPr>
          <p:nvPr>
            <p:ph type="dt" sz="half" idx="10"/>
          </p:nvPr>
        </p:nvSpPr>
        <p:spPr/>
        <p:txBody>
          <a:bodyPr/>
          <a:lstStyle/>
          <a:p>
            <a:pPr>
              <a:defRPr/>
            </a:pPr>
            <a:r>
              <a:rPr lang="en-US" smtClean="0"/>
              <a:t>Nov 2012</a:t>
            </a:r>
            <a:endParaRPr lang="en-US" dirty="0"/>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EA664691-56C7-4D38-BFF3-A32E09E0A67B}" type="slidenum">
              <a:rPr lang="en-US" smtClean="0"/>
              <a:pPr>
                <a:defRPr/>
              </a:pPr>
              <a:t>16</a:t>
            </a:fld>
            <a:endParaRPr lang="en-US"/>
          </a:p>
        </p:txBody>
      </p:sp>
    </p:spTree>
    <p:extLst>
      <p:ext uri="{BB962C8B-B14F-4D97-AF65-F5344CB8AC3E}">
        <p14:creationId xmlns:p14="http://schemas.microsoft.com/office/powerpoint/2010/main" val="57778694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GLK Motion 2</a:t>
            </a:r>
            <a:endParaRPr lang="en-US" dirty="0"/>
          </a:p>
        </p:txBody>
      </p:sp>
      <p:sp>
        <p:nvSpPr>
          <p:cNvPr id="3" name="Content Placeholder 2"/>
          <p:cNvSpPr>
            <a:spLocks noGrp="1"/>
          </p:cNvSpPr>
          <p:nvPr>
            <p:ph idx="1"/>
          </p:nvPr>
        </p:nvSpPr>
        <p:spPr/>
        <p:txBody>
          <a:bodyPr>
            <a:normAutofit/>
          </a:bodyPr>
          <a:lstStyle/>
          <a:p>
            <a:pPr lvl="0"/>
            <a:r>
              <a:rPr lang="en-GB" dirty="0" smtClean="0"/>
              <a:t>Believing that the PAR contained in the document referenced below meets IEEE-SA guidelines,</a:t>
            </a:r>
            <a:endParaRPr lang="en-US" dirty="0" smtClean="0"/>
          </a:p>
          <a:p>
            <a:pPr lvl="0"/>
            <a:r>
              <a:rPr lang="en-GB" dirty="0" smtClean="0"/>
              <a:t>Request that the PAR contained in 11-12-1207r1 be posted to the IEEE 802 Executive Committee (EC) agenda for WG 802 preview and EC approval to submit to </a:t>
            </a:r>
            <a:r>
              <a:rPr lang="en-GB" dirty="0" err="1" smtClean="0"/>
              <a:t>NesCom</a:t>
            </a:r>
            <a:r>
              <a:rPr lang="en-GB" dirty="0" smtClean="0"/>
              <a:t>.</a:t>
            </a:r>
            <a:endParaRPr lang="en-US" dirty="0" smtClean="0"/>
          </a:p>
          <a:p>
            <a:r>
              <a:rPr lang="en-GB" dirty="0" smtClean="0"/>
              <a:t>Moved  by Donald </a:t>
            </a:r>
            <a:r>
              <a:rPr lang="en-GB" dirty="0" err="1" smtClean="0"/>
              <a:t>Easlake</a:t>
            </a:r>
            <a:r>
              <a:rPr lang="en-GB" dirty="0" smtClean="0"/>
              <a:t> 3</a:t>
            </a:r>
            <a:r>
              <a:rPr lang="en-GB" baseline="30000" dirty="0" smtClean="0"/>
              <a:t>rd</a:t>
            </a:r>
            <a:r>
              <a:rPr lang="en-GB" dirty="0" smtClean="0"/>
              <a:t> (on behalf of GLK SG)</a:t>
            </a:r>
          </a:p>
          <a:p>
            <a:r>
              <a:rPr lang="en-GB" dirty="0" smtClean="0"/>
              <a:t>Seconded:  Ian Sherlock</a:t>
            </a:r>
            <a:endParaRPr lang="en-US" dirty="0" smtClean="0"/>
          </a:p>
          <a:p>
            <a:pPr lvl="1"/>
            <a:r>
              <a:rPr lang="en-GB" dirty="0" smtClean="0"/>
              <a:t>GLK: Moved: Ian Sherlock,  Seconded: Mark Hamilton, Result:  18 – 0 – 0 </a:t>
            </a:r>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Nov 2012</a:t>
            </a:r>
            <a:endParaRPr lang="en-US" dirty="0"/>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EA664691-56C7-4D38-BFF3-A32E09E0A67B}" type="slidenum">
              <a:rPr lang="en-US" smtClean="0"/>
              <a:pPr>
                <a:defRPr/>
              </a:pPr>
              <a:t>17</a:t>
            </a:fld>
            <a:endParaRPr lang="en-US"/>
          </a:p>
        </p:txBody>
      </p:sp>
    </p:spTree>
    <p:extLst>
      <p:ext uri="{BB962C8B-B14F-4D97-AF65-F5344CB8AC3E}">
        <p14:creationId xmlns:p14="http://schemas.microsoft.com/office/powerpoint/2010/main" val="373240623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GLK Motion 2 (amendment)</a:t>
            </a:r>
            <a:endParaRPr lang="en-US" dirty="0"/>
          </a:p>
        </p:txBody>
      </p:sp>
      <p:sp>
        <p:nvSpPr>
          <p:cNvPr id="3" name="Content Placeholder 2"/>
          <p:cNvSpPr>
            <a:spLocks noGrp="1"/>
          </p:cNvSpPr>
          <p:nvPr>
            <p:ph idx="1"/>
          </p:nvPr>
        </p:nvSpPr>
        <p:spPr/>
        <p:txBody>
          <a:bodyPr>
            <a:normAutofit/>
          </a:bodyPr>
          <a:lstStyle/>
          <a:p>
            <a:pPr lvl="0"/>
            <a:r>
              <a:rPr lang="en-GB" dirty="0" smtClean="0"/>
              <a:t>Believing that the PAR contained in the document referenced below meets IEEE-SA guidelines,</a:t>
            </a:r>
            <a:endParaRPr lang="en-US" dirty="0" smtClean="0"/>
          </a:p>
          <a:p>
            <a:pPr lvl="0"/>
            <a:r>
              <a:rPr lang="en-GB" dirty="0" smtClean="0"/>
              <a:t>Request that the PAR contained in 11-12-1207r1 be posted to the IEEE 802 Executive Committee (EC) agenda for </a:t>
            </a:r>
            <a:r>
              <a:rPr lang="en-GB" strike="sngStrike" dirty="0" smtClean="0">
                <a:solidFill>
                  <a:srgbClr val="FF0000"/>
                </a:solidFill>
              </a:rPr>
              <a:t>WG 802 preview and </a:t>
            </a:r>
            <a:r>
              <a:rPr lang="en-GB" dirty="0" smtClean="0"/>
              <a:t>EC approval to submit to </a:t>
            </a:r>
            <a:r>
              <a:rPr lang="en-GB" dirty="0" err="1" smtClean="0"/>
              <a:t>NesCom</a:t>
            </a:r>
            <a:r>
              <a:rPr lang="en-GB" dirty="0" smtClean="0"/>
              <a:t>.</a:t>
            </a:r>
            <a:endParaRPr lang="en-US" dirty="0" smtClean="0"/>
          </a:p>
          <a:p>
            <a:endParaRPr lang="en-GB" dirty="0" smtClean="0"/>
          </a:p>
          <a:p>
            <a:r>
              <a:rPr lang="en-GB" dirty="0" smtClean="0"/>
              <a:t>Amendment moved: Adrian Stephens</a:t>
            </a:r>
          </a:p>
          <a:p>
            <a:r>
              <a:rPr lang="en-GB" dirty="0" smtClean="0"/>
              <a:t>seconded: Jon </a:t>
            </a:r>
            <a:r>
              <a:rPr lang="en-GB" dirty="0" err="1" smtClean="0"/>
              <a:t>Rosdahl</a:t>
            </a:r>
            <a:endParaRPr lang="en-GB" dirty="0" smtClean="0"/>
          </a:p>
          <a:p>
            <a:endParaRPr lang="en-US" dirty="0"/>
          </a:p>
        </p:txBody>
      </p:sp>
      <p:sp>
        <p:nvSpPr>
          <p:cNvPr id="4" name="Date Placeholder 3"/>
          <p:cNvSpPr>
            <a:spLocks noGrp="1"/>
          </p:cNvSpPr>
          <p:nvPr>
            <p:ph type="dt" sz="half" idx="10"/>
          </p:nvPr>
        </p:nvSpPr>
        <p:spPr/>
        <p:txBody>
          <a:bodyPr/>
          <a:lstStyle/>
          <a:p>
            <a:pPr>
              <a:defRPr/>
            </a:pPr>
            <a:r>
              <a:rPr lang="en-US" smtClean="0"/>
              <a:t>Nov 2012</a:t>
            </a:r>
            <a:endParaRPr lang="en-US" dirty="0"/>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EA664691-56C7-4D38-BFF3-A32E09E0A67B}" type="slidenum">
              <a:rPr lang="en-US" smtClean="0"/>
              <a:pPr>
                <a:defRPr/>
              </a:pPr>
              <a:t>18</a:t>
            </a:fld>
            <a:endParaRPr lang="en-US"/>
          </a:p>
        </p:txBody>
      </p:sp>
    </p:spTree>
    <p:extLst>
      <p:ext uri="{BB962C8B-B14F-4D97-AF65-F5344CB8AC3E}">
        <p14:creationId xmlns:p14="http://schemas.microsoft.com/office/powerpoint/2010/main" val="73174697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GLK Motion 2 (amended)</a:t>
            </a:r>
            <a:endParaRPr lang="en-US" dirty="0"/>
          </a:p>
        </p:txBody>
      </p:sp>
      <p:sp>
        <p:nvSpPr>
          <p:cNvPr id="3" name="Content Placeholder 2"/>
          <p:cNvSpPr>
            <a:spLocks noGrp="1"/>
          </p:cNvSpPr>
          <p:nvPr>
            <p:ph idx="1"/>
          </p:nvPr>
        </p:nvSpPr>
        <p:spPr/>
        <p:txBody>
          <a:bodyPr>
            <a:normAutofit/>
          </a:bodyPr>
          <a:lstStyle/>
          <a:p>
            <a:pPr lvl="0"/>
            <a:r>
              <a:rPr lang="en-GB" dirty="0" smtClean="0"/>
              <a:t>Believing that the PAR contained in the document referenced below meets IEEE-SA guidelines,</a:t>
            </a:r>
            <a:endParaRPr lang="en-US" dirty="0" smtClean="0"/>
          </a:p>
          <a:p>
            <a:pPr lvl="0"/>
            <a:r>
              <a:rPr lang="en-GB" dirty="0" smtClean="0"/>
              <a:t>Request that the PAR contained in 11-12-1207r1 be posted to the IEEE 802 Executive Committee (EC) agenda for EC approval to submit to </a:t>
            </a:r>
            <a:r>
              <a:rPr lang="en-GB" dirty="0" err="1" smtClean="0"/>
              <a:t>NesCom</a:t>
            </a:r>
            <a:r>
              <a:rPr lang="en-GB" dirty="0" smtClean="0"/>
              <a:t>.</a:t>
            </a:r>
            <a:endParaRPr lang="en-US" dirty="0" smtClean="0"/>
          </a:p>
          <a:p>
            <a:r>
              <a:rPr lang="en-GB" dirty="0" smtClean="0"/>
              <a:t>Moved  by Donald Eastlake 3</a:t>
            </a:r>
            <a:r>
              <a:rPr lang="en-GB" baseline="30000" dirty="0" smtClean="0"/>
              <a:t>rd</a:t>
            </a:r>
            <a:r>
              <a:rPr lang="en-GB" dirty="0" smtClean="0"/>
              <a:t> (on behalf of GLK SG)</a:t>
            </a:r>
          </a:p>
          <a:p>
            <a:r>
              <a:rPr lang="en-GB" dirty="0" smtClean="0"/>
              <a:t>Seconded:  Ian Sherlock</a:t>
            </a:r>
          </a:p>
          <a:p>
            <a:r>
              <a:rPr lang="en-GB" dirty="0" smtClean="0"/>
              <a:t>Result:  86,0,0</a:t>
            </a:r>
            <a:endParaRPr lang="en-US" dirty="0" smtClean="0"/>
          </a:p>
          <a:p>
            <a:pPr lvl="1"/>
            <a:r>
              <a:rPr lang="en-GB" dirty="0" smtClean="0"/>
              <a:t>GLK: Moved: Ian Sherlock,  Seconded: Mark Hamilton, Result:  18 – 0 – 0 </a:t>
            </a:r>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Nov 2012</a:t>
            </a:r>
            <a:endParaRPr lang="en-US" dirty="0"/>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EA664691-56C7-4D38-BFF3-A32E09E0A67B}" type="slidenum">
              <a:rPr lang="en-US" smtClean="0"/>
              <a:pPr>
                <a:defRPr/>
              </a:pPr>
              <a:t>19</a:t>
            </a:fld>
            <a:endParaRPr lang="en-US"/>
          </a:p>
        </p:txBody>
      </p:sp>
    </p:spTree>
    <p:extLst>
      <p:ext uri="{BB962C8B-B14F-4D97-AF65-F5344CB8AC3E}">
        <p14:creationId xmlns:p14="http://schemas.microsoft.com/office/powerpoint/2010/main" val="7317469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Nov 2012</a:t>
            </a:r>
            <a:endParaRPr lang="en-US" sz="1800"/>
          </a:p>
        </p:txBody>
      </p:sp>
      <p:sp>
        <p:nvSpPr>
          <p:cNvPr id="409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200" b="0" smtClean="0"/>
              <a:t>Adrian Stephens, Intel Corporation</a:t>
            </a:r>
          </a:p>
        </p:txBody>
      </p:sp>
      <p:sp>
        <p:nvSpPr>
          <p:cNvPr id="410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200" b="0" smtClean="0"/>
              <a:t>Slide </a:t>
            </a:r>
            <a:fld id="{53349FF6-67AE-4871-A670-E3D21006EF30}" type="slidenum">
              <a:rPr lang="en-US" sz="1200" b="0" smtClean="0"/>
              <a:pPr/>
              <a:t>2</a:t>
            </a:fld>
            <a:endParaRPr lang="en-US" sz="1200" b="0" smtClean="0"/>
          </a:p>
        </p:txBody>
      </p:sp>
      <p:sp>
        <p:nvSpPr>
          <p:cNvPr id="4101" name="Rectangle 2"/>
          <p:cNvSpPr>
            <a:spLocks noGrp="1" noChangeArrowheads="1"/>
          </p:cNvSpPr>
          <p:nvPr>
            <p:ph type="title"/>
          </p:nvPr>
        </p:nvSpPr>
        <p:spPr/>
        <p:txBody>
          <a:bodyPr/>
          <a:lstStyle/>
          <a:p>
            <a:r>
              <a:rPr lang="en-US" dirty="0" smtClean="0"/>
              <a:t>Abstract</a:t>
            </a:r>
          </a:p>
        </p:txBody>
      </p:sp>
      <p:sp>
        <p:nvSpPr>
          <p:cNvPr id="4102" name="Rectangle 3"/>
          <p:cNvSpPr>
            <a:spLocks noGrp="1" noChangeArrowheads="1"/>
          </p:cNvSpPr>
          <p:nvPr>
            <p:ph type="body" idx="1"/>
          </p:nvPr>
        </p:nvSpPr>
        <p:spPr/>
        <p:txBody>
          <a:bodyPr/>
          <a:lstStyle/>
          <a:p>
            <a:r>
              <a:rPr lang="en-US" b="0" dirty="0" smtClean="0"/>
              <a:t>This document is a composite of all 802.11 sub-group motions that may be brought at the Nov 2012 midweek and closing plenaries.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Friday</a:t>
            </a:r>
            <a:endParaRPr lang="en-GB" dirty="0"/>
          </a:p>
        </p:txBody>
      </p:sp>
      <p:sp>
        <p:nvSpPr>
          <p:cNvPr id="7" name="Text Placeholder 6"/>
          <p:cNvSpPr>
            <a:spLocks noGrp="1"/>
          </p:cNvSpPr>
          <p:nvPr>
            <p:ph type="body" idx="1"/>
          </p:nvPr>
        </p:nvSpPr>
        <p:spPr/>
        <p:txBody>
          <a:bodyPr/>
          <a:lstStyle/>
          <a:p>
            <a:endParaRPr lang="en-GB"/>
          </a:p>
        </p:txBody>
      </p:sp>
      <p:sp>
        <p:nvSpPr>
          <p:cNvPr id="4" name="Date Placeholder 3"/>
          <p:cNvSpPr>
            <a:spLocks noGrp="1"/>
          </p:cNvSpPr>
          <p:nvPr>
            <p:ph type="dt" sz="half" idx="10"/>
          </p:nvPr>
        </p:nvSpPr>
        <p:spPr/>
        <p:txBody>
          <a:bodyPr/>
          <a:lstStyle/>
          <a:p>
            <a:pPr>
              <a:defRPr/>
            </a:pPr>
            <a:r>
              <a:rPr lang="en-US" smtClean="0"/>
              <a:t>Nov 2012</a:t>
            </a:r>
            <a:endParaRPr lang="en-US" dirty="0"/>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EA664691-56C7-4D38-BFF3-A32E09E0A67B}" type="slidenum">
              <a:rPr lang="en-US" smtClean="0"/>
              <a:pPr>
                <a:defRPr/>
              </a:pPr>
              <a:t>20</a:t>
            </a:fld>
            <a:endParaRPr lang="en-US"/>
          </a:p>
        </p:txBody>
      </p:sp>
    </p:spTree>
    <p:extLst>
      <p:ext uri="{BB962C8B-B14F-4D97-AF65-F5344CB8AC3E}">
        <p14:creationId xmlns:p14="http://schemas.microsoft.com/office/powerpoint/2010/main" val="131065455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smtClean="0"/>
              <a:t>WG telecons</a:t>
            </a:r>
            <a:endParaRPr lang="en-GB"/>
          </a:p>
        </p:txBody>
      </p:sp>
      <p:sp>
        <p:nvSpPr>
          <p:cNvPr id="4" name="Footer Placeholder 3"/>
          <p:cNvSpPr>
            <a:spLocks noGrp="1"/>
          </p:cNvSpPr>
          <p:nvPr>
            <p:ph type="ftr" sz="quarter" idx="10"/>
          </p:nvPr>
        </p:nvSpPr>
        <p:spPr/>
        <p:txBody>
          <a:bodyPr/>
          <a:lstStyle/>
          <a:p>
            <a:pPr>
              <a:defRPr/>
            </a:pPr>
            <a:r>
              <a:rPr lang="en-US" smtClean="0"/>
              <a:t>Adrian Stephens, Intel Corporation</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5E5CBE4F-402A-49FC-A06A-9C974296C46D}" type="slidenum">
              <a:rPr lang="en-US" smtClean="0"/>
              <a:pPr>
                <a:defRPr/>
              </a:pPr>
              <a:t>21</a:t>
            </a:fld>
            <a:endParaRPr lang="en-US"/>
          </a:p>
        </p:txBody>
      </p:sp>
    </p:spTree>
    <p:extLst>
      <p:ext uri="{BB962C8B-B14F-4D97-AF65-F5344CB8AC3E}">
        <p14:creationId xmlns:p14="http://schemas.microsoft.com/office/powerpoint/2010/main" val="360260373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xfrm>
            <a:off x="696913" y="333375"/>
            <a:ext cx="1182687"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Nov 2012</a:t>
            </a:r>
            <a:endParaRPr lang="en-US" sz="1800" smtClean="0"/>
          </a:p>
        </p:txBody>
      </p:sp>
      <p:sp>
        <p:nvSpPr>
          <p:cNvPr id="307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200" b="0" smtClean="0"/>
              <a:t>Adrian Stephens, Intel Corporation</a:t>
            </a:r>
          </a:p>
        </p:txBody>
      </p:sp>
      <p:sp>
        <p:nvSpPr>
          <p:cNvPr id="307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200" b="0" smtClean="0"/>
              <a:t>Slide </a:t>
            </a:r>
            <a:fld id="{56F38AC5-624C-4168-BD39-591F8E21A6CC}" type="slidenum">
              <a:rPr lang="en-US" sz="1200" b="0" smtClean="0"/>
              <a:pPr/>
              <a:t>22</a:t>
            </a:fld>
            <a:endParaRPr lang="en-US" sz="1200" b="0" smtClean="0"/>
          </a:p>
        </p:txBody>
      </p:sp>
      <p:sp>
        <p:nvSpPr>
          <p:cNvPr id="3077" name="Rectangle 2"/>
          <p:cNvSpPr>
            <a:spLocks noGrp="1" noChangeArrowheads="1"/>
          </p:cNvSpPr>
          <p:nvPr>
            <p:ph type="title"/>
          </p:nvPr>
        </p:nvSpPr>
        <p:spPr>
          <a:xfrm>
            <a:off x="685800" y="152400"/>
            <a:ext cx="6477000" cy="304800"/>
          </a:xfrm>
        </p:spPr>
        <p:txBody>
          <a:bodyPr/>
          <a:lstStyle/>
          <a:p>
            <a:r>
              <a:rPr lang="en-US" sz="2800" smtClean="0"/>
              <a:t>Teleconferences</a:t>
            </a:r>
          </a:p>
        </p:txBody>
      </p:sp>
      <p:graphicFrame>
        <p:nvGraphicFramePr>
          <p:cNvPr id="2266115" name="Group 3"/>
          <p:cNvGraphicFramePr>
            <a:graphicFrameLocks noGrp="1"/>
          </p:cNvGraphicFramePr>
          <p:nvPr>
            <p:ph idx="1"/>
            <p:extLst>
              <p:ext uri="{D42A27DB-BD31-4B8C-83A1-F6EECF244321}">
                <p14:modId xmlns:p14="http://schemas.microsoft.com/office/powerpoint/2010/main" val="505985125"/>
              </p:ext>
            </p:extLst>
          </p:nvPr>
        </p:nvGraphicFramePr>
        <p:xfrm>
          <a:off x="381000" y="914400"/>
          <a:ext cx="8458200" cy="5019910"/>
        </p:xfrm>
        <a:graphic>
          <a:graphicData uri="http://schemas.openxmlformats.org/drawingml/2006/table">
            <a:tbl>
              <a:tblPr/>
              <a:tblGrid>
                <a:gridCol w="1371600"/>
                <a:gridCol w="4495800"/>
                <a:gridCol w="1371600"/>
                <a:gridCol w="1219200"/>
              </a:tblGrid>
              <a:tr h="240863">
                <a:tc>
                  <a:txBody>
                    <a:bodyPr/>
                    <a:lstStyle/>
                    <a:p>
                      <a:pPr marL="0" marR="0" lvl="0" indent="0" algn="ctr" defTabSz="914400" rtl="0" eaLnBrk="0" fontAlgn="base" latinLnBrk="0" hangingPunct="0">
                        <a:lnSpc>
                          <a:spcPct val="75000"/>
                        </a:lnSpc>
                        <a:spcBef>
                          <a:spcPct val="10000"/>
                        </a:spcBef>
                        <a:spcAft>
                          <a:spcPct val="0"/>
                        </a:spcAft>
                        <a:buClrTx/>
                        <a:buSzTx/>
                        <a:buFontTx/>
                        <a:buNone/>
                        <a:tabLst/>
                      </a:pPr>
                      <a:r>
                        <a:rPr lang="en-US" sz="2000" b="1" kern="1200" dirty="0" smtClean="0">
                          <a:solidFill>
                            <a:schemeClr val="tx1"/>
                          </a:solidFill>
                          <a:effectLst/>
                          <a:latin typeface="Calibri"/>
                          <a:ea typeface="Calibri"/>
                          <a:cs typeface="Times New Roman"/>
                        </a:rPr>
                        <a:t>Group</a:t>
                      </a:r>
                    </a:p>
                  </a:txBody>
                  <a:tcPr marL="18000" marR="18000" marT="17997" marB="1799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75000"/>
                        </a:lnSpc>
                        <a:spcBef>
                          <a:spcPct val="10000"/>
                        </a:spcBef>
                        <a:spcAft>
                          <a:spcPct val="0"/>
                        </a:spcAft>
                        <a:buClrTx/>
                        <a:buSzTx/>
                        <a:buFontTx/>
                        <a:buNone/>
                        <a:tabLst/>
                      </a:pPr>
                      <a:r>
                        <a:rPr lang="en-US" sz="2000" b="1" kern="1200" dirty="0" smtClean="0">
                          <a:solidFill>
                            <a:schemeClr val="tx1"/>
                          </a:solidFill>
                          <a:effectLst/>
                          <a:latin typeface="Calibri"/>
                          <a:ea typeface="Calibri"/>
                          <a:cs typeface="Times New Roman"/>
                        </a:rPr>
                        <a:t>Dates</a:t>
                      </a:r>
                    </a:p>
                  </a:txBody>
                  <a:tcPr marL="18000" marR="18000" marT="17997" marB="1799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75000"/>
                        </a:lnSpc>
                        <a:spcBef>
                          <a:spcPct val="10000"/>
                        </a:spcBef>
                        <a:spcAft>
                          <a:spcPct val="0"/>
                        </a:spcAft>
                        <a:buClrTx/>
                        <a:buSzTx/>
                        <a:buFontTx/>
                        <a:buNone/>
                        <a:tabLst/>
                      </a:pPr>
                      <a:r>
                        <a:rPr lang="en-US" sz="2000" b="1" kern="1200" dirty="0" smtClean="0">
                          <a:solidFill>
                            <a:schemeClr val="tx1"/>
                          </a:solidFill>
                          <a:effectLst/>
                          <a:latin typeface="Calibri"/>
                          <a:ea typeface="Calibri"/>
                          <a:cs typeface="Times New Roman"/>
                        </a:rPr>
                        <a:t>Start Time</a:t>
                      </a:r>
                    </a:p>
                  </a:txBody>
                  <a:tcPr marL="18000" marR="18000" marT="17997" marB="1799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75000"/>
                        </a:lnSpc>
                        <a:spcBef>
                          <a:spcPct val="10000"/>
                        </a:spcBef>
                        <a:spcAft>
                          <a:spcPct val="0"/>
                        </a:spcAft>
                        <a:buClrTx/>
                        <a:buSzTx/>
                        <a:buFontTx/>
                        <a:buNone/>
                        <a:tabLst/>
                      </a:pPr>
                      <a:r>
                        <a:rPr lang="en-US" sz="2000" b="1" kern="1200" dirty="0" smtClean="0">
                          <a:solidFill>
                            <a:schemeClr val="tx1"/>
                          </a:solidFill>
                          <a:effectLst/>
                          <a:latin typeface="Calibri"/>
                          <a:ea typeface="Calibri"/>
                          <a:cs typeface="Times New Roman"/>
                        </a:rPr>
                        <a:t>Duration</a:t>
                      </a:r>
                    </a:p>
                  </a:txBody>
                  <a:tcPr marL="18000" marR="18000" marT="17997" marB="1799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r>
              <a:tr h="368737">
                <a:tc>
                  <a:txBody>
                    <a:bodyPr/>
                    <a:lstStyle/>
                    <a:p>
                      <a:pPr algn="ctr">
                        <a:spcAft>
                          <a:spcPts val="0"/>
                        </a:spcAft>
                      </a:pPr>
                      <a:r>
                        <a:rPr lang="en-GB" sz="2000" kern="1200">
                          <a:solidFill>
                            <a:schemeClr val="tx1"/>
                          </a:solidFill>
                          <a:effectLst/>
                          <a:latin typeface="Calibri"/>
                          <a:ea typeface="Calibri"/>
                          <a:cs typeface="Times New Roman"/>
                        </a:rPr>
                        <a:t> TGmc</a:t>
                      </a:r>
                    </a:p>
                  </a:txBody>
                  <a:tcPr marL="17780" marR="17780" marT="17780" marB="1778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spcAft>
                          <a:spcPts val="0"/>
                        </a:spcAft>
                      </a:pPr>
                      <a:r>
                        <a:rPr lang="en-GB" sz="2000" kern="1200" dirty="0">
                          <a:solidFill>
                            <a:schemeClr val="tx1"/>
                          </a:solidFill>
                          <a:effectLst/>
                          <a:latin typeface="Calibri"/>
                          <a:ea typeface="Calibri"/>
                          <a:cs typeface="Times New Roman"/>
                        </a:rPr>
                        <a:t>Friday Nov 30, Dec 7, Dec 14  (2 hours)</a:t>
                      </a:r>
                    </a:p>
                    <a:p>
                      <a:pPr>
                        <a:spcAft>
                          <a:spcPts val="0"/>
                        </a:spcAft>
                      </a:pPr>
                      <a:r>
                        <a:rPr lang="en-GB" sz="2000" kern="1200" dirty="0">
                          <a:solidFill>
                            <a:schemeClr val="tx1"/>
                          </a:solidFill>
                          <a:effectLst/>
                          <a:latin typeface="Calibri"/>
                          <a:ea typeface="Calibri"/>
                          <a:cs typeface="Times New Roman"/>
                        </a:rPr>
                        <a:t>Jan 11, </a:t>
                      </a:r>
                      <a:r>
                        <a:rPr lang="en-GB" sz="2000" kern="1200" dirty="0" smtClean="0">
                          <a:solidFill>
                            <a:schemeClr val="tx1"/>
                          </a:solidFill>
                          <a:effectLst/>
                          <a:latin typeface="Calibri"/>
                          <a:ea typeface="Calibri"/>
                          <a:cs typeface="Times New Roman"/>
                        </a:rPr>
                        <a:t>2013</a:t>
                      </a:r>
                      <a:endParaRPr lang="en-GB" sz="2000" kern="1200" dirty="0">
                        <a:solidFill>
                          <a:schemeClr val="tx1"/>
                        </a:solidFill>
                        <a:effectLst/>
                        <a:latin typeface="Calibri"/>
                        <a:ea typeface="Calibri"/>
                        <a:cs typeface="Times New Roman"/>
                      </a:endParaRPr>
                    </a:p>
                  </a:txBody>
                  <a:tcPr marL="17780" marR="17780" marT="17780" marB="177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spcAft>
                          <a:spcPts val="0"/>
                        </a:spcAft>
                      </a:pPr>
                      <a:r>
                        <a:rPr lang="en-GB" sz="2000" kern="1200" dirty="0">
                          <a:solidFill>
                            <a:schemeClr val="tx1"/>
                          </a:solidFill>
                          <a:effectLst/>
                          <a:latin typeface="Calibri"/>
                          <a:ea typeface="Calibri"/>
                          <a:cs typeface="Times New Roman"/>
                        </a:rPr>
                        <a:t>10:00 </a:t>
                      </a:r>
                      <a:r>
                        <a:rPr lang="en-GB" sz="2000" kern="1200" dirty="0" smtClean="0">
                          <a:solidFill>
                            <a:schemeClr val="tx1"/>
                          </a:solidFill>
                          <a:effectLst/>
                          <a:latin typeface="Calibri"/>
                          <a:ea typeface="Calibri"/>
                          <a:cs typeface="Times New Roman"/>
                        </a:rPr>
                        <a:t>ET</a:t>
                      </a:r>
                    </a:p>
                    <a:p>
                      <a:pPr marL="0" marR="0" indent="0" algn="ctr" defTabSz="914400" rtl="0" eaLnBrk="1" fontAlgn="auto" latinLnBrk="0" hangingPunct="1">
                        <a:lnSpc>
                          <a:spcPct val="100000"/>
                        </a:lnSpc>
                        <a:spcBef>
                          <a:spcPts val="0"/>
                        </a:spcBef>
                        <a:spcAft>
                          <a:spcPts val="0"/>
                        </a:spcAft>
                        <a:buClrTx/>
                        <a:buSzTx/>
                        <a:buFontTx/>
                        <a:buNone/>
                        <a:tabLst/>
                        <a:defRPr/>
                      </a:pPr>
                      <a:r>
                        <a:rPr lang="en-GB" sz="2000" kern="1200" dirty="0" smtClean="0">
                          <a:solidFill>
                            <a:schemeClr val="tx1"/>
                          </a:solidFill>
                          <a:effectLst/>
                          <a:latin typeface="Calibri"/>
                          <a:ea typeface="Calibri"/>
                          <a:cs typeface="Times New Roman"/>
                        </a:rPr>
                        <a:t>10:00 ET</a:t>
                      </a:r>
                    </a:p>
                  </a:txBody>
                  <a:tcPr marL="17780" marR="17780" marT="17780" marB="177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spcAft>
                          <a:spcPts val="0"/>
                        </a:spcAft>
                      </a:pPr>
                      <a:r>
                        <a:rPr lang="en-GB" sz="2000" kern="1200" dirty="0">
                          <a:solidFill>
                            <a:schemeClr val="tx1"/>
                          </a:solidFill>
                          <a:effectLst/>
                          <a:latin typeface="Calibri"/>
                          <a:ea typeface="Calibri"/>
                          <a:cs typeface="Times New Roman"/>
                        </a:rPr>
                        <a:t>2 </a:t>
                      </a:r>
                      <a:r>
                        <a:rPr lang="en-GB" sz="2000" kern="1200" dirty="0" smtClean="0">
                          <a:solidFill>
                            <a:schemeClr val="tx1"/>
                          </a:solidFill>
                          <a:effectLst/>
                          <a:latin typeface="Calibri"/>
                          <a:ea typeface="Calibri"/>
                          <a:cs typeface="Times New Roman"/>
                        </a:rPr>
                        <a:t>hours</a:t>
                      </a:r>
                    </a:p>
                    <a:p>
                      <a:pPr algn="ctr">
                        <a:spcAft>
                          <a:spcPts val="0"/>
                        </a:spcAft>
                      </a:pPr>
                      <a:r>
                        <a:rPr lang="en-GB" sz="2000" kern="1200" dirty="0" smtClean="0">
                          <a:solidFill>
                            <a:schemeClr val="tx1"/>
                          </a:solidFill>
                          <a:effectLst/>
                          <a:latin typeface="Calibri"/>
                          <a:ea typeface="Calibri"/>
                          <a:cs typeface="Times New Roman"/>
                        </a:rPr>
                        <a:t>1</a:t>
                      </a:r>
                      <a:r>
                        <a:rPr lang="en-GB" sz="2000" kern="1200" baseline="0" dirty="0" smtClean="0">
                          <a:solidFill>
                            <a:schemeClr val="tx1"/>
                          </a:solidFill>
                          <a:effectLst/>
                          <a:latin typeface="Calibri"/>
                          <a:ea typeface="Calibri"/>
                          <a:cs typeface="Times New Roman"/>
                        </a:rPr>
                        <a:t> hour</a:t>
                      </a:r>
                      <a:endParaRPr lang="en-GB" sz="2000" kern="1200" dirty="0">
                        <a:solidFill>
                          <a:schemeClr val="tx1"/>
                        </a:solidFill>
                        <a:effectLst/>
                        <a:latin typeface="Calibri"/>
                        <a:ea typeface="Calibri"/>
                        <a:cs typeface="Times New Roman"/>
                      </a:endParaRPr>
                    </a:p>
                  </a:txBody>
                  <a:tcPr marL="17780" marR="17780" marT="17780" marB="1778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8737">
                <a:tc>
                  <a:txBody>
                    <a:bodyPr/>
                    <a:lstStyle/>
                    <a:p>
                      <a:pPr marL="0" marR="0" lvl="0" indent="0" algn="ctr" defTabSz="914400" rtl="0" eaLnBrk="0" fontAlgn="base" latinLnBrk="0" hangingPunct="0">
                        <a:lnSpc>
                          <a:spcPts val="2000"/>
                        </a:lnSpc>
                        <a:spcBef>
                          <a:spcPct val="0"/>
                        </a:spcBef>
                        <a:spcAft>
                          <a:spcPct val="0"/>
                        </a:spcAft>
                        <a:buClrTx/>
                        <a:buSzTx/>
                        <a:buFontTx/>
                        <a:buNone/>
                        <a:tabLst/>
                      </a:pPr>
                      <a:r>
                        <a:rPr lang="en-US" sz="2000" kern="1200" dirty="0" err="1" smtClean="0">
                          <a:solidFill>
                            <a:schemeClr val="tx1"/>
                          </a:solidFill>
                          <a:effectLst/>
                          <a:latin typeface="Calibri"/>
                          <a:ea typeface="Calibri"/>
                          <a:cs typeface="Times New Roman"/>
                        </a:rPr>
                        <a:t>TGai</a:t>
                      </a:r>
                      <a:endParaRPr lang="en-US" sz="2000" kern="1200" dirty="0" smtClean="0">
                        <a:solidFill>
                          <a:schemeClr val="tx1"/>
                        </a:solidFill>
                        <a:effectLst/>
                        <a:latin typeface="Calibri"/>
                        <a:ea typeface="Calibri"/>
                        <a:cs typeface="Times New Roman"/>
                      </a:endParaRPr>
                    </a:p>
                  </a:txBody>
                  <a:tcPr marL="18000" marR="18000" marT="17997" marB="1799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000" kern="1200" smtClean="0">
                          <a:solidFill>
                            <a:schemeClr val="tx1"/>
                          </a:solidFill>
                          <a:effectLst/>
                          <a:latin typeface="Calibri"/>
                          <a:ea typeface="Calibri"/>
                          <a:cs typeface="Times New Roman"/>
                        </a:rPr>
                        <a:t>Tuesdays:</a:t>
                      </a:r>
                      <a:r>
                        <a:rPr lang="en-GB" sz="2000" kern="1200" baseline="0" smtClean="0">
                          <a:solidFill>
                            <a:schemeClr val="tx1"/>
                          </a:solidFill>
                          <a:effectLst/>
                          <a:latin typeface="Calibri"/>
                          <a:ea typeface="Calibri"/>
                          <a:cs typeface="Times New Roman"/>
                        </a:rPr>
                        <a:t> </a:t>
                      </a:r>
                      <a:r>
                        <a:rPr lang="en-GB" sz="2000" kern="1200" smtClean="0">
                          <a:solidFill>
                            <a:schemeClr val="tx1"/>
                          </a:solidFill>
                          <a:effectLst/>
                          <a:latin typeface="Calibri"/>
                          <a:ea typeface="Calibri"/>
                          <a:cs typeface="Times New Roman"/>
                        </a:rPr>
                        <a:t>Nov </a:t>
                      </a:r>
                      <a:r>
                        <a:rPr lang="en-GB" sz="2000" kern="1200" dirty="0" smtClean="0">
                          <a:solidFill>
                            <a:schemeClr val="tx1"/>
                          </a:solidFill>
                          <a:effectLst/>
                          <a:latin typeface="Calibri"/>
                          <a:ea typeface="Calibri"/>
                          <a:cs typeface="Times New Roman"/>
                        </a:rPr>
                        <a:t>27th 2012 to 22nd Jan 2013</a:t>
                      </a:r>
                    </a:p>
                    <a:p>
                      <a:endParaRPr lang="en-GB" sz="2000" kern="1200" dirty="0">
                        <a:solidFill>
                          <a:schemeClr val="tx1"/>
                        </a:solidFill>
                        <a:effectLst/>
                        <a:latin typeface="Calibri"/>
                        <a:ea typeface="Calibri"/>
                        <a:cs typeface="Times New Roman"/>
                      </a:endParaRPr>
                    </a:p>
                  </a:txBody>
                  <a:tcPr marL="18000" marR="18000" marT="17997" marB="1799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GB" sz="2000" kern="1200" dirty="0" smtClean="0">
                          <a:solidFill>
                            <a:schemeClr val="tx1"/>
                          </a:solidFill>
                          <a:effectLst/>
                          <a:latin typeface="Calibri"/>
                          <a:ea typeface="Calibri"/>
                          <a:cs typeface="Times New Roman"/>
                        </a:rPr>
                        <a:t>00:00 ET</a:t>
                      </a:r>
                    </a:p>
                    <a:p>
                      <a:pPr algn="ctr"/>
                      <a:r>
                        <a:rPr lang="en-GB" sz="2000" kern="1200" dirty="0" smtClean="0">
                          <a:solidFill>
                            <a:schemeClr val="tx1"/>
                          </a:solidFill>
                          <a:effectLst/>
                          <a:latin typeface="Calibri"/>
                          <a:ea typeface="Calibri"/>
                          <a:cs typeface="Times New Roman"/>
                        </a:rPr>
                        <a:t>(23:59 </a:t>
                      </a:r>
                      <a:r>
                        <a:rPr lang="en-GB" sz="2000" kern="1200" dirty="0" err="1" smtClean="0">
                          <a:solidFill>
                            <a:schemeClr val="tx1"/>
                          </a:solidFill>
                          <a:effectLst/>
                          <a:latin typeface="Calibri"/>
                          <a:ea typeface="Calibri"/>
                          <a:cs typeface="Times New Roman"/>
                        </a:rPr>
                        <a:t>monday</a:t>
                      </a:r>
                      <a:r>
                        <a:rPr lang="en-GB" sz="2000" kern="1200" dirty="0" smtClean="0">
                          <a:solidFill>
                            <a:schemeClr val="tx1"/>
                          </a:solidFill>
                          <a:effectLst/>
                          <a:latin typeface="Calibri"/>
                          <a:ea typeface="Calibri"/>
                          <a:cs typeface="Times New Roman"/>
                        </a:rPr>
                        <a:t>)</a:t>
                      </a:r>
                      <a:endParaRPr lang="en-GB" sz="2000" kern="1200" dirty="0">
                        <a:solidFill>
                          <a:schemeClr val="tx1"/>
                        </a:solidFill>
                        <a:effectLst/>
                        <a:latin typeface="Calibri"/>
                        <a:ea typeface="Calibri"/>
                        <a:cs typeface="Times New Roman"/>
                      </a:endParaRPr>
                    </a:p>
                  </a:txBody>
                  <a:tcPr marL="18000" marR="18000" marT="17997" marB="1799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ts val="2000"/>
                        </a:lnSpc>
                        <a:spcBef>
                          <a:spcPct val="0"/>
                        </a:spcBef>
                        <a:spcAft>
                          <a:spcPct val="0"/>
                        </a:spcAft>
                        <a:buClrTx/>
                        <a:buSzTx/>
                        <a:buFontTx/>
                        <a:buNone/>
                        <a:tabLst/>
                      </a:pPr>
                      <a:r>
                        <a:rPr lang="en-GB" sz="2000" kern="1200" dirty="0" smtClean="0">
                          <a:solidFill>
                            <a:schemeClr val="tx1"/>
                          </a:solidFill>
                          <a:effectLst/>
                          <a:latin typeface="Calibri"/>
                          <a:ea typeface="Calibri"/>
                          <a:cs typeface="Times New Roman"/>
                        </a:rPr>
                        <a:t>1 Hour</a:t>
                      </a:r>
                    </a:p>
                  </a:txBody>
                  <a:tcPr marL="18000" marR="18000" marT="17997" marB="1799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610966">
                <a:tc>
                  <a:txBody>
                    <a:bodyPr/>
                    <a:lstStyle/>
                    <a:p>
                      <a:pPr algn="ctr">
                        <a:spcAft>
                          <a:spcPts val="0"/>
                        </a:spcAft>
                      </a:pPr>
                      <a:r>
                        <a:rPr lang="en-GB" sz="2000" kern="1200">
                          <a:solidFill>
                            <a:schemeClr val="tx1"/>
                          </a:solidFill>
                          <a:effectLst/>
                          <a:latin typeface="Calibri"/>
                          <a:ea typeface="Calibri"/>
                          <a:cs typeface="Times New Roman"/>
                        </a:rPr>
                        <a:t>TGah</a:t>
                      </a:r>
                    </a:p>
                  </a:txBody>
                  <a:tcPr marL="17780" marR="17780" marT="17780" marB="1778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spcAft>
                          <a:spcPts val="0"/>
                        </a:spcAft>
                      </a:pPr>
                      <a:r>
                        <a:rPr lang="en-GB" sz="2000" kern="1200">
                          <a:solidFill>
                            <a:schemeClr val="tx1"/>
                          </a:solidFill>
                          <a:effectLst/>
                          <a:latin typeface="Calibri"/>
                          <a:ea typeface="Calibri"/>
                          <a:cs typeface="Times New Roman"/>
                        </a:rPr>
                        <a:t>Wed Jan 9th at 7 PM ET 1 hour</a:t>
                      </a:r>
                    </a:p>
                  </a:txBody>
                  <a:tcPr marL="17780" marR="17780" marT="17780" marB="177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spcAft>
                          <a:spcPts val="0"/>
                        </a:spcAft>
                      </a:pPr>
                      <a:r>
                        <a:rPr lang="en-GB" sz="2000" kern="1200">
                          <a:solidFill>
                            <a:schemeClr val="tx1"/>
                          </a:solidFill>
                          <a:effectLst/>
                          <a:latin typeface="Calibri"/>
                          <a:ea typeface="Calibri"/>
                          <a:cs typeface="Times New Roman"/>
                        </a:rPr>
                        <a:t>19:00 ET </a:t>
                      </a:r>
                    </a:p>
                    <a:p>
                      <a:pPr algn="ctr">
                        <a:spcAft>
                          <a:spcPts val="0"/>
                        </a:spcAft>
                      </a:pPr>
                      <a:r>
                        <a:rPr lang="en-GB" sz="2000" kern="1200">
                          <a:solidFill>
                            <a:schemeClr val="tx1"/>
                          </a:solidFill>
                          <a:effectLst/>
                          <a:latin typeface="Calibri"/>
                          <a:ea typeface="Calibri"/>
                          <a:cs typeface="Times New Roman"/>
                        </a:rPr>
                        <a:t> </a:t>
                      </a:r>
                    </a:p>
                  </a:txBody>
                  <a:tcPr marL="17780" marR="17780" marT="17780" marB="177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spcAft>
                          <a:spcPts val="0"/>
                        </a:spcAft>
                      </a:pPr>
                      <a:r>
                        <a:rPr lang="en-GB" sz="2000" kern="1200" dirty="0">
                          <a:solidFill>
                            <a:schemeClr val="tx1"/>
                          </a:solidFill>
                          <a:effectLst/>
                          <a:latin typeface="Calibri"/>
                          <a:ea typeface="Calibri"/>
                          <a:cs typeface="Times New Roman"/>
                        </a:rPr>
                        <a:t>1 Hour</a:t>
                      </a:r>
                    </a:p>
                  </a:txBody>
                  <a:tcPr marL="17780" marR="17780" marT="17780" marB="1778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25783">
                <a:tc>
                  <a:txBody>
                    <a:bodyPr/>
                    <a:lstStyle/>
                    <a:p>
                      <a:pPr algn="ctr">
                        <a:spcAft>
                          <a:spcPts val="0"/>
                        </a:spcAft>
                      </a:pPr>
                      <a:r>
                        <a:rPr lang="en-GB" sz="2000" kern="1200">
                          <a:solidFill>
                            <a:schemeClr val="tx1"/>
                          </a:solidFill>
                          <a:effectLst/>
                          <a:latin typeface="Calibri"/>
                          <a:ea typeface="Calibri"/>
                          <a:cs typeface="Times New Roman"/>
                        </a:rPr>
                        <a:t>TGac </a:t>
                      </a:r>
                    </a:p>
                  </a:txBody>
                  <a:tcPr marL="17780" marR="17780" marT="17780" marB="1778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spcAft>
                          <a:spcPts val="0"/>
                        </a:spcAft>
                      </a:pPr>
                      <a:r>
                        <a:rPr lang="en-US" sz="2000" kern="1200">
                          <a:solidFill>
                            <a:schemeClr val="tx1"/>
                          </a:solidFill>
                          <a:effectLst/>
                          <a:latin typeface="Calibri"/>
                          <a:ea typeface="Calibri"/>
                          <a:cs typeface="Times New Roman"/>
                        </a:rPr>
                        <a:t>Dec 20, Jan 3, Jan 31</a:t>
                      </a:r>
                      <a:endParaRPr lang="en-GB" sz="2000" kern="1200">
                        <a:solidFill>
                          <a:schemeClr val="tx1"/>
                        </a:solidFill>
                        <a:effectLst/>
                        <a:latin typeface="Calibri"/>
                        <a:ea typeface="Calibri"/>
                        <a:cs typeface="Times New Roman"/>
                      </a:endParaRPr>
                    </a:p>
                    <a:p>
                      <a:pPr>
                        <a:spcAft>
                          <a:spcPts val="0"/>
                        </a:spcAft>
                      </a:pPr>
                      <a:r>
                        <a:rPr lang="en-GB" sz="2000" kern="1200">
                          <a:solidFill>
                            <a:schemeClr val="tx1"/>
                          </a:solidFill>
                          <a:effectLst/>
                          <a:latin typeface="Calibri"/>
                          <a:ea typeface="Calibri"/>
                          <a:cs typeface="Times New Roman"/>
                        </a:rPr>
                        <a:t>Dec 13, Jan 24</a:t>
                      </a:r>
                    </a:p>
                  </a:txBody>
                  <a:tcPr marL="17780" marR="17780" marT="17780" marB="177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spcAft>
                          <a:spcPts val="0"/>
                        </a:spcAft>
                      </a:pPr>
                      <a:r>
                        <a:rPr lang="en-GB" sz="2000" kern="1200">
                          <a:solidFill>
                            <a:schemeClr val="tx1"/>
                          </a:solidFill>
                          <a:effectLst/>
                          <a:latin typeface="Calibri"/>
                          <a:ea typeface="Calibri"/>
                          <a:cs typeface="Times New Roman"/>
                        </a:rPr>
                        <a:t>10:00 ET</a:t>
                      </a:r>
                    </a:p>
                    <a:p>
                      <a:pPr algn="ctr">
                        <a:spcAft>
                          <a:spcPts val="0"/>
                        </a:spcAft>
                      </a:pPr>
                      <a:r>
                        <a:rPr lang="en-GB" sz="2000" kern="1200">
                          <a:solidFill>
                            <a:schemeClr val="tx1"/>
                          </a:solidFill>
                          <a:effectLst/>
                          <a:latin typeface="Calibri"/>
                          <a:ea typeface="Calibri"/>
                          <a:cs typeface="Times New Roman"/>
                        </a:rPr>
                        <a:t>20:00 ET</a:t>
                      </a:r>
                    </a:p>
                  </a:txBody>
                  <a:tcPr marL="17780" marR="17780" marT="17780" marB="177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spcAft>
                          <a:spcPts val="0"/>
                        </a:spcAft>
                      </a:pPr>
                      <a:r>
                        <a:rPr lang="en-GB" sz="2000" kern="1200" dirty="0">
                          <a:solidFill>
                            <a:schemeClr val="tx1"/>
                          </a:solidFill>
                          <a:effectLst/>
                          <a:latin typeface="Calibri"/>
                          <a:ea typeface="Calibri"/>
                          <a:cs typeface="Times New Roman"/>
                        </a:rPr>
                        <a:t>2 Hours</a:t>
                      </a:r>
                    </a:p>
                    <a:p>
                      <a:pPr algn="ctr">
                        <a:spcAft>
                          <a:spcPts val="0"/>
                        </a:spcAft>
                      </a:pPr>
                      <a:r>
                        <a:rPr lang="en-GB" sz="2000" kern="1200" dirty="0">
                          <a:solidFill>
                            <a:schemeClr val="tx1"/>
                          </a:solidFill>
                          <a:effectLst/>
                          <a:latin typeface="Calibri"/>
                          <a:ea typeface="Calibri"/>
                          <a:cs typeface="Times New Roman"/>
                        </a:rPr>
                        <a:t>2 Hours</a:t>
                      </a:r>
                    </a:p>
                  </a:txBody>
                  <a:tcPr marL="17780" marR="17780" marT="17780" marB="1778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r>
              <a:tr h="324080">
                <a:tc>
                  <a:txBody>
                    <a:bodyPr/>
                    <a:lstStyle/>
                    <a:p>
                      <a:pPr algn="ctr">
                        <a:spcAft>
                          <a:spcPts val="0"/>
                        </a:spcAft>
                      </a:pPr>
                      <a:r>
                        <a:rPr lang="en-GB" sz="2000" kern="1200" dirty="0" err="1">
                          <a:solidFill>
                            <a:schemeClr val="tx1"/>
                          </a:solidFill>
                          <a:effectLst/>
                          <a:latin typeface="Calibri"/>
                          <a:ea typeface="Calibri"/>
                          <a:cs typeface="Times New Roman"/>
                        </a:rPr>
                        <a:t>TGaf</a:t>
                      </a:r>
                      <a:endParaRPr lang="en-GB" sz="2000" kern="1200" dirty="0">
                        <a:solidFill>
                          <a:schemeClr val="tx1"/>
                        </a:solidFill>
                        <a:effectLst/>
                        <a:latin typeface="Calibri"/>
                        <a:ea typeface="Calibri"/>
                        <a:cs typeface="Times New Roman"/>
                      </a:endParaRPr>
                    </a:p>
                  </a:txBody>
                  <a:tcPr marL="17780" marR="17780" marT="17781" marB="17781">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spcAft>
                          <a:spcPts val="0"/>
                        </a:spcAft>
                      </a:pPr>
                      <a:r>
                        <a:rPr lang="en-GB" sz="2000" kern="1200" dirty="0" smtClean="0">
                          <a:solidFill>
                            <a:schemeClr val="tx1"/>
                          </a:solidFill>
                          <a:effectLst/>
                          <a:latin typeface="Calibri"/>
                          <a:ea typeface="Calibri"/>
                          <a:cs typeface="Times New Roman"/>
                        </a:rPr>
                        <a:t>Tuesdays to</a:t>
                      </a:r>
                      <a:r>
                        <a:rPr lang="en-GB" sz="2000" kern="1200" baseline="0" dirty="0" smtClean="0">
                          <a:solidFill>
                            <a:schemeClr val="tx1"/>
                          </a:solidFill>
                          <a:effectLst/>
                          <a:latin typeface="Calibri"/>
                          <a:ea typeface="Calibri"/>
                          <a:cs typeface="Times New Roman"/>
                        </a:rPr>
                        <a:t> March 30</a:t>
                      </a:r>
                      <a:r>
                        <a:rPr lang="en-GB" sz="2000" kern="1200" baseline="30000" dirty="0" smtClean="0">
                          <a:solidFill>
                            <a:schemeClr val="tx1"/>
                          </a:solidFill>
                          <a:effectLst/>
                          <a:latin typeface="Calibri"/>
                          <a:ea typeface="Calibri"/>
                          <a:cs typeface="Times New Roman"/>
                        </a:rPr>
                        <a:t>th</a:t>
                      </a:r>
                      <a:r>
                        <a:rPr lang="en-GB" sz="2000" kern="1200" baseline="0" smtClean="0">
                          <a:solidFill>
                            <a:schemeClr val="tx1"/>
                          </a:solidFill>
                          <a:effectLst/>
                          <a:latin typeface="Calibri"/>
                          <a:ea typeface="Calibri"/>
                          <a:cs typeface="Times New Roman"/>
                        </a:rPr>
                        <a:t>, excluding Nov 20</a:t>
                      </a:r>
                      <a:r>
                        <a:rPr lang="en-GB" sz="2000" kern="1200" baseline="30000" smtClean="0">
                          <a:solidFill>
                            <a:schemeClr val="tx1"/>
                          </a:solidFill>
                          <a:effectLst/>
                          <a:latin typeface="Calibri"/>
                          <a:ea typeface="Calibri"/>
                          <a:cs typeface="Times New Roman"/>
                        </a:rPr>
                        <a:t>th</a:t>
                      </a:r>
                      <a:r>
                        <a:rPr lang="en-GB" sz="2000" kern="1200" baseline="0" smtClean="0">
                          <a:solidFill>
                            <a:schemeClr val="tx1"/>
                          </a:solidFill>
                          <a:effectLst/>
                          <a:latin typeface="Calibri"/>
                          <a:ea typeface="Calibri"/>
                          <a:cs typeface="Times New Roman"/>
                        </a:rPr>
                        <a:t> </a:t>
                      </a:r>
                      <a:endParaRPr lang="en-GB" sz="2000" kern="1200" dirty="0" smtClean="0">
                        <a:solidFill>
                          <a:schemeClr val="tx1"/>
                        </a:solidFill>
                        <a:effectLst/>
                        <a:latin typeface="Calibri"/>
                        <a:ea typeface="Calibri"/>
                        <a:cs typeface="Times New Roman"/>
                      </a:endParaRPr>
                    </a:p>
                  </a:txBody>
                  <a:tcPr marL="17780" marR="17780" marT="17781" marB="1778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spcAft>
                          <a:spcPts val="0"/>
                        </a:spcAft>
                      </a:pPr>
                      <a:r>
                        <a:rPr lang="en-GB" sz="2000" kern="1200" dirty="0">
                          <a:solidFill>
                            <a:schemeClr val="tx1"/>
                          </a:solidFill>
                          <a:effectLst/>
                          <a:latin typeface="Calibri"/>
                          <a:ea typeface="Calibri"/>
                          <a:cs typeface="Times New Roman"/>
                        </a:rPr>
                        <a:t>21:00 </a:t>
                      </a:r>
                      <a:r>
                        <a:rPr lang="en-GB" sz="2000" kern="1200" dirty="0" smtClean="0">
                          <a:solidFill>
                            <a:schemeClr val="tx1"/>
                          </a:solidFill>
                          <a:effectLst/>
                          <a:latin typeface="Calibri"/>
                          <a:ea typeface="Calibri"/>
                          <a:cs typeface="Times New Roman"/>
                        </a:rPr>
                        <a:t>ET</a:t>
                      </a:r>
                    </a:p>
                  </a:txBody>
                  <a:tcPr marL="17780" marR="17780" marT="17781" marB="1778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spcAft>
                          <a:spcPts val="0"/>
                        </a:spcAft>
                      </a:pPr>
                      <a:r>
                        <a:rPr lang="en-GB" sz="2000" kern="1200" dirty="0">
                          <a:solidFill>
                            <a:schemeClr val="tx1"/>
                          </a:solidFill>
                          <a:effectLst/>
                          <a:latin typeface="Calibri"/>
                          <a:ea typeface="Calibri"/>
                          <a:cs typeface="Times New Roman"/>
                        </a:rPr>
                        <a:t>2 </a:t>
                      </a:r>
                      <a:r>
                        <a:rPr lang="en-GB" sz="2000" kern="1200" dirty="0" smtClean="0">
                          <a:solidFill>
                            <a:schemeClr val="tx1"/>
                          </a:solidFill>
                          <a:effectLst/>
                          <a:latin typeface="Calibri"/>
                          <a:ea typeface="Calibri"/>
                          <a:cs typeface="Times New Roman"/>
                        </a:rPr>
                        <a:t>Hours</a:t>
                      </a:r>
                    </a:p>
                  </a:txBody>
                  <a:tcPr marL="17780" marR="17780" marT="17781" marB="17781">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r>
              <a:tr h="314635">
                <a:tc>
                  <a:txBody>
                    <a:bodyPr/>
                    <a:lstStyle/>
                    <a:p>
                      <a:pPr algn="ctr" fontAlgn="base" hangingPunct="0">
                        <a:lnSpc>
                          <a:spcPts val="2000"/>
                        </a:lnSpc>
                        <a:spcAft>
                          <a:spcPts val="0"/>
                        </a:spcAft>
                      </a:pPr>
                      <a:r>
                        <a:rPr lang="en-GB" sz="2000" kern="1200" dirty="0" smtClean="0">
                          <a:solidFill>
                            <a:schemeClr val="tx1"/>
                          </a:solidFill>
                          <a:effectLst/>
                          <a:latin typeface="Calibri"/>
                          <a:ea typeface="Calibri"/>
                          <a:cs typeface="Times New Roman"/>
                        </a:rPr>
                        <a:t>PAD SG</a:t>
                      </a:r>
                    </a:p>
                    <a:p>
                      <a:pPr algn="ctr" fontAlgn="base" hangingPunct="0">
                        <a:lnSpc>
                          <a:spcPts val="2000"/>
                        </a:lnSpc>
                        <a:spcAft>
                          <a:spcPts val="0"/>
                        </a:spcAft>
                      </a:pPr>
                      <a:r>
                        <a:rPr lang="en-GB" sz="2000" kern="1200" dirty="0" smtClean="0">
                          <a:solidFill>
                            <a:schemeClr val="tx1"/>
                          </a:solidFill>
                          <a:effectLst/>
                          <a:latin typeface="Calibri"/>
                          <a:ea typeface="Calibri"/>
                          <a:cs typeface="Times New Roman"/>
                        </a:rPr>
                        <a:t>(</a:t>
                      </a:r>
                      <a:r>
                        <a:rPr lang="en-GB" sz="2000" kern="1200" dirty="0" err="1" smtClean="0">
                          <a:solidFill>
                            <a:schemeClr val="tx1"/>
                          </a:solidFill>
                          <a:effectLst/>
                          <a:latin typeface="Calibri"/>
                          <a:ea typeface="Calibri"/>
                          <a:cs typeface="Times New Roman"/>
                        </a:rPr>
                        <a:t>TGaq</a:t>
                      </a:r>
                      <a:r>
                        <a:rPr lang="en-GB" sz="2000" kern="1200" smtClean="0">
                          <a:solidFill>
                            <a:schemeClr val="tx1"/>
                          </a:solidFill>
                          <a:effectLst/>
                          <a:latin typeface="Calibri"/>
                          <a:ea typeface="Calibri"/>
                          <a:cs typeface="Times New Roman"/>
                        </a:rPr>
                        <a:t>)</a:t>
                      </a:r>
                      <a:endParaRPr lang="en-GB" sz="2000" kern="1200" dirty="0">
                        <a:solidFill>
                          <a:schemeClr val="tx1"/>
                        </a:solidFill>
                        <a:effectLst/>
                        <a:latin typeface="Calibri"/>
                        <a:ea typeface="Calibri"/>
                        <a:cs typeface="Times New Roman"/>
                      </a:endParaRPr>
                    </a:p>
                  </a:txBody>
                  <a:tcPr marL="17780" marR="17780" marT="17780" marB="1778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fontAlgn="base" hangingPunct="0">
                        <a:lnSpc>
                          <a:spcPts val="2000"/>
                        </a:lnSpc>
                        <a:spcAft>
                          <a:spcPts val="0"/>
                        </a:spcAft>
                      </a:pPr>
                      <a:r>
                        <a:rPr lang="en-GB" sz="2000" kern="1200" dirty="0" smtClean="0">
                          <a:solidFill>
                            <a:schemeClr val="tx1"/>
                          </a:solidFill>
                          <a:effectLst/>
                          <a:latin typeface="Calibri"/>
                          <a:ea typeface="Calibri"/>
                          <a:cs typeface="Times New Roman"/>
                        </a:rPr>
                        <a:t>none</a:t>
                      </a:r>
                      <a:endParaRPr lang="en-GB" sz="2000" kern="1200" dirty="0">
                        <a:solidFill>
                          <a:schemeClr val="tx1"/>
                        </a:solidFill>
                        <a:effectLst/>
                        <a:latin typeface="Calibri"/>
                        <a:ea typeface="Calibri"/>
                        <a:cs typeface="Times New Roman"/>
                      </a:endParaRPr>
                    </a:p>
                  </a:txBody>
                  <a:tcPr marL="17780" marR="17780" marT="17780" marB="177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fontAlgn="base" hangingPunct="0">
                        <a:lnSpc>
                          <a:spcPts val="2000"/>
                        </a:lnSpc>
                        <a:spcAft>
                          <a:spcPts val="0"/>
                        </a:spcAft>
                      </a:pPr>
                      <a:endParaRPr lang="en-GB" sz="2000" kern="1200" dirty="0">
                        <a:solidFill>
                          <a:schemeClr val="tx1"/>
                        </a:solidFill>
                        <a:effectLst/>
                        <a:latin typeface="Calibri"/>
                        <a:ea typeface="Calibri"/>
                        <a:cs typeface="Times New Roman"/>
                      </a:endParaRPr>
                    </a:p>
                  </a:txBody>
                  <a:tcPr marL="17780" marR="17780" marT="17780" marB="177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fontAlgn="base" hangingPunct="0">
                        <a:lnSpc>
                          <a:spcPts val="2000"/>
                        </a:lnSpc>
                        <a:spcAft>
                          <a:spcPts val="0"/>
                        </a:spcAft>
                      </a:pPr>
                      <a:endParaRPr lang="en-GB" sz="2000" kern="1200" dirty="0">
                        <a:solidFill>
                          <a:schemeClr val="tx1"/>
                        </a:solidFill>
                        <a:effectLst/>
                        <a:latin typeface="Calibri"/>
                        <a:ea typeface="Calibri"/>
                        <a:cs typeface="Times New Roman"/>
                      </a:endParaRPr>
                    </a:p>
                  </a:txBody>
                  <a:tcPr marL="17780" marR="17780" marT="17780" marB="1778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635">
                <a:tc>
                  <a:txBody>
                    <a:bodyPr/>
                    <a:lstStyle/>
                    <a:p>
                      <a:pPr algn="ctr">
                        <a:spcAft>
                          <a:spcPts val="0"/>
                        </a:spcAft>
                      </a:pPr>
                      <a:r>
                        <a:rPr lang="en-GB" sz="2000" kern="1200" dirty="0">
                          <a:solidFill>
                            <a:schemeClr val="tx1"/>
                          </a:solidFill>
                          <a:effectLst/>
                          <a:latin typeface="Calibri"/>
                          <a:ea typeface="Calibri"/>
                          <a:cs typeface="Times New Roman"/>
                        </a:rPr>
                        <a:t>GLK </a:t>
                      </a:r>
                      <a:r>
                        <a:rPr lang="en-GB" sz="2000" kern="1200" dirty="0" smtClean="0">
                          <a:solidFill>
                            <a:schemeClr val="tx1"/>
                          </a:solidFill>
                          <a:effectLst/>
                          <a:latin typeface="Calibri"/>
                          <a:ea typeface="Calibri"/>
                          <a:cs typeface="Times New Roman"/>
                        </a:rPr>
                        <a:t>SG (</a:t>
                      </a:r>
                      <a:r>
                        <a:rPr lang="en-GB" sz="2000" kern="1200" dirty="0" err="1" smtClean="0">
                          <a:solidFill>
                            <a:schemeClr val="tx1"/>
                          </a:solidFill>
                          <a:effectLst/>
                          <a:latin typeface="Calibri"/>
                          <a:ea typeface="Calibri"/>
                          <a:cs typeface="Times New Roman"/>
                        </a:rPr>
                        <a:t>TGak</a:t>
                      </a:r>
                      <a:r>
                        <a:rPr lang="en-GB" sz="2000" kern="1200" dirty="0" smtClean="0">
                          <a:solidFill>
                            <a:schemeClr val="tx1"/>
                          </a:solidFill>
                          <a:effectLst/>
                          <a:latin typeface="Calibri"/>
                          <a:ea typeface="Calibri"/>
                          <a:cs typeface="Times New Roman"/>
                        </a:rPr>
                        <a:t>)</a:t>
                      </a:r>
                      <a:endParaRPr lang="en-GB" sz="2000" kern="1200" dirty="0">
                        <a:solidFill>
                          <a:schemeClr val="tx1"/>
                        </a:solidFill>
                        <a:effectLst/>
                        <a:latin typeface="Calibri"/>
                        <a:ea typeface="Calibri"/>
                        <a:cs typeface="Times New Roman"/>
                      </a:endParaRPr>
                    </a:p>
                  </a:txBody>
                  <a:tcPr marL="17780" marR="17780" marT="17780" marB="1778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spcAft>
                          <a:spcPts val="0"/>
                        </a:spcAft>
                      </a:pPr>
                      <a:r>
                        <a:rPr lang="en-GB" sz="2000" kern="1200" dirty="0">
                          <a:solidFill>
                            <a:schemeClr val="tx1"/>
                          </a:solidFill>
                          <a:effectLst/>
                          <a:latin typeface="Calibri"/>
                          <a:ea typeface="Calibri"/>
                          <a:cs typeface="Times New Roman"/>
                        </a:rPr>
                        <a:t>December 3, December 17, January 7</a:t>
                      </a:r>
                    </a:p>
                  </a:txBody>
                  <a:tcPr marL="17780" marR="17780" marT="17780" marB="177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spcAft>
                          <a:spcPts val="0"/>
                        </a:spcAft>
                      </a:pPr>
                      <a:r>
                        <a:rPr lang="en-GB" sz="2000" kern="1200" dirty="0">
                          <a:solidFill>
                            <a:schemeClr val="tx1"/>
                          </a:solidFill>
                          <a:effectLst/>
                          <a:latin typeface="Calibri"/>
                          <a:ea typeface="Calibri"/>
                          <a:cs typeface="Times New Roman"/>
                        </a:rPr>
                        <a:t>11:00 ET</a:t>
                      </a:r>
                    </a:p>
                  </a:txBody>
                  <a:tcPr marL="17780" marR="17780" marT="17780" marB="177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spcAft>
                          <a:spcPts val="0"/>
                        </a:spcAft>
                      </a:pPr>
                      <a:r>
                        <a:rPr lang="en-GB" sz="2000" kern="1200" dirty="0">
                          <a:solidFill>
                            <a:schemeClr val="tx1"/>
                          </a:solidFill>
                          <a:effectLst/>
                          <a:latin typeface="Calibri"/>
                          <a:ea typeface="Calibri"/>
                          <a:cs typeface="Times New Roman"/>
                        </a:rPr>
                        <a:t>1 Hour</a:t>
                      </a:r>
                    </a:p>
                  </a:txBody>
                  <a:tcPr marL="17780" marR="17780" marT="17780" marB="1778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635">
                <a:tc>
                  <a:txBody>
                    <a:bodyPr/>
                    <a:lstStyle/>
                    <a:p>
                      <a:pPr algn="ctr">
                        <a:spcAft>
                          <a:spcPts val="0"/>
                        </a:spcAft>
                      </a:pPr>
                      <a:r>
                        <a:rPr lang="en-GB" sz="2000" kern="1200" dirty="0" err="1" smtClean="0">
                          <a:solidFill>
                            <a:schemeClr val="tx1"/>
                          </a:solidFill>
                          <a:effectLst/>
                          <a:latin typeface="Calibri"/>
                          <a:ea typeface="Calibri"/>
                          <a:cs typeface="Times New Roman"/>
                        </a:rPr>
                        <a:t>TGaj</a:t>
                      </a:r>
                      <a:endParaRPr lang="en-GB" sz="2000" kern="1200" dirty="0">
                        <a:solidFill>
                          <a:schemeClr val="tx1"/>
                        </a:solidFill>
                        <a:effectLst/>
                        <a:latin typeface="Calibri"/>
                        <a:ea typeface="Calibri"/>
                        <a:cs typeface="Times New Roman"/>
                      </a:endParaRPr>
                    </a:p>
                  </a:txBody>
                  <a:tcPr marL="17780" marR="17780" marT="17780" marB="1778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kern="1200" dirty="0" smtClean="0">
                          <a:solidFill>
                            <a:schemeClr val="tx1"/>
                          </a:solidFill>
                          <a:effectLst/>
                          <a:latin typeface="Calibri"/>
                          <a:ea typeface="Calibri"/>
                          <a:cs typeface="Times New Roman"/>
                        </a:rPr>
                        <a:t>December 20</a:t>
                      </a:r>
                      <a:endParaRPr lang="en-GB" sz="2000" kern="1200" dirty="0">
                        <a:solidFill>
                          <a:schemeClr val="tx1"/>
                        </a:solidFill>
                        <a:effectLst/>
                        <a:latin typeface="Calibri"/>
                        <a:ea typeface="Calibri"/>
                        <a:cs typeface="Times New Roman"/>
                      </a:endParaRPr>
                    </a:p>
                  </a:txBody>
                  <a:tcPr marL="17780" marR="17780" marT="17780" marB="177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spcAft>
                          <a:spcPts val="0"/>
                        </a:spcAft>
                      </a:pPr>
                      <a:r>
                        <a:rPr lang="en-GB" sz="2000" kern="1200" dirty="0" smtClean="0">
                          <a:solidFill>
                            <a:schemeClr val="tx1"/>
                          </a:solidFill>
                          <a:effectLst/>
                          <a:latin typeface="Calibri"/>
                          <a:ea typeface="Calibri"/>
                          <a:cs typeface="Times New Roman"/>
                        </a:rPr>
                        <a:t>20:00 ET</a:t>
                      </a:r>
                      <a:endParaRPr lang="en-GB" sz="2000" kern="1200" dirty="0">
                        <a:solidFill>
                          <a:schemeClr val="tx1"/>
                        </a:solidFill>
                        <a:effectLst/>
                        <a:latin typeface="Calibri"/>
                        <a:ea typeface="Calibri"/>
                        <a:cs typeface="Times New Roman"/>
                      </a:endParaRPr>
                    </a:p>
                  </a:txBody>
                  <a:tcPr marL="17780" marR="17780" marT="17780" marB="177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spcAft>
                          <a:spcPts val="0"/>
                        </a:spcAft>
                      </a:pPr>
                      <a:r>
                        <a:rPr lang="en-GB" sz="2000" kern="1200" dirty="0" smtClean="0">
                          <a:solidFill>
                            <a:schemeClr val="tx1"/>
                          </a:solidFill>
                          <a:effectLst/>
                          <a:latin typeface="Calibri"/>
                          <a:ea typeface="Calibri"/>
                          <a:cs typeface="Times New Roman"/>
                        </a:rPr>
                        <a:t>1 Hour</a:t>
                      </a:r>
                      <a:endParaRPr lang="en-GB" sz="2000" kern="1200" dirty="0">
                        <a:solidFill>
                          <a:schemeClr val="tx1"/>
                        </a:solidFill>
                        <a:effectLst/>
                        <a:latin typeface="Calibri"/>
                        <a:ea typeface="Calibri"/>
                        <a:cs typeface="Times New Roman"/>
                      </a:endParaRPr>
                    </a:p>
                  </a:txBody>
                  <a:tcPr marL="17780" marR="17780" marT="17780" marB="1778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213006553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smtClean="0"/>
              <a:t>Publicity (.11ad press release)</a:t>
            </a:r>
            <a:endParaRPr lang="en-GB"/>
          </a:p>
        </p:txBody>
      </p:sp>
      <p:sp>
        <p:nvSpPr>
          <p:cNvPr id="4" name="Footer Placeholder 3"/>
          <p:cNvSpPr>
            <a:spLocks noGrp="1"/>
          </p:cNvSpPr>
          <p:nvPr>
            <p:ph type="ftr" sz="quarter" idx="10"/>
          </p:nvPr>
        </p:nvSpPr>
        <p:spPr/>
        <p:txBody>
          <a:bodyPr/>
          <a:lstStyle/>
          <a:p>
            <a:pPr>
              <a:defRPr/>
            </a:pPr>
            <a:r>
              <a:rPr lang="en-US" smtClean="0"/>
              <a:t>Adrian Stephens, Intel Corporation</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5E5CBE4F-402A-49FC-A06A-9C974296C46D}" type="slidenum">
              <a:rPr lang="en-US" smtClean="0"/>
              <a:pPr>
                <a:defRPr/>
              </a:pPr>
              <a:t>23</a:t>
            </a:fld>
            <a:endParaRPr lang="en-US"/>
          </a:p>
        </p:txBody>
      </p:sp>
    </p:spTree>
    <p:extLst>
      <p:ext uri="{BB962C8B-B14F-4D97-AF65-F5344CB8AC3E}">
        <p14:creationId xmlns:p14="http://schemas.microsoft.com/office/powerpoint/2010/main" val="418497977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Motion</a:t>
            </a:r>
            <a:endParaRPr lang="en-US" dirty="0"/>
          </a:p>
        </p:txBody>
      </p:sp>
      <p:sp>
        <p:nvSpPr>
          <p:cNvPr id="4" name="Date Placeholder 3"/>
          <p:cNvSpPr>
            <a:spLocks noGrp="1"/>
          </p:cNvSpPr>
          <p:nvPr>
            <p:ph type="dt" sz="half" idx="10"/>
          </p:nvPr>
        </p:nvSpPr>
        <p:spPr/>
        <p:txBody>
          <a:bodyPr/>
          <a:lstStyle/>
          <a:p>
            <a:pPr>
              <a:defRPr/>
            </a:pPr>
            <a:r>
              <a:rPr lang="en-US" smtClean="0"/>
              <a:t>Nov 2012</a:t>
            </a:r>
            <a:endParaRPr lang="en-US" dirty="0"/>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71AA584-A631-41C6-AA28-A674FF16BF74}" type="slidenum">
              <a:rPr lang="en-US" smtClean="0"/>
              <a:pPr>
                <a:defRPr/>
              </a:pPr>
              <a:t>24</a:t>
            </a:fld>
            <a:endParaRPr lang="en-US"/>
          </a:p>
        </p:txBody>
      </p:sp>
      <p:sp>
        <p:nvSpPr>
          <p:cNvPr id="7" name="Text Placeholder 6"/>
          <p:cNvSpPr>
            <a:spLocks noGrp="1"/>
          </p:cNvSpPr>
          <p:nvPr>
            <p:ph type="body" idx="4294967295"/>
          </p:nvPr>
        </p:nvSpPr>
        <p:spPr/>
        <p:txBody>
          <a:bodyPr/>
          <a:lstStyle/>
          <a:p>
            <a:r>
              <a:rPr lang="en-US" dirty="0" smtClean="0"/>
              <a:t>Approve the press release in document 11-12/1066r0 related to the publication of IEEE 802.11ad.</a:t>
            </a:r>
          </a:p>
          <a:p>
            <a:endParaRPr lang="en-US" dirty="0" smtClean="0"/>
          </a:p>
          <a:p>
            <a:r>
              <a:rPr lang="en-US" dirty="0" smtClean="0"/>
              <a:t>Result:  58,0,0 passes</a:t>
            </a:r>
            <a:endParaRPr lang="en-US" dirty="0"/>
          </a:p>
          <a:p>
            <a:endParaRPr lang="en-US" dirty="0"/>
          </a:p>
          <a:p>
            <a:r>
              <a:rPr lang="en-US" dirty="0" smtClean="0"/>
              <a:t>Moved:  Stephen McCann</a:t>
            </a:r>
          </a:p>
          <a:p>
            <a:r>
              <a:rPr lang="en-US" dirty="0" smtClean="0"/>
              <a:t>Seconded: </a:t>
            </a:r>
            <a:r>
              <a:rPr lang="en-US" dirty="0" err="1" smtClean="0"/>
              <a:t>Eldad</a:t>
            </a:r>
            <a:r>
              <a:rPr lang="en-US" dirty="0" smtClean="0"/>
              <a:t> </a:t>
            </a:r>
            <a:r>
              <a:rPr lang="en-US" dirty="0" err="1" smtClean="0"/>
              <a:t>Perahia</a:t>
            </a:r>
            <a:endParaRPr lang="en-US" dirty="0" smtClean="0"/>
          </a:p>
          <a:p>
            <a:endParaRPr lang="en-US" dirty="0"/>
          </a:p>
          <a:p>
            <a:r>
              <a:rPr lang="en-US" dirty="0" smtClean="0"/>
              <a:t>Result:</a:t>
            </a:r>
            <a:endParaRPr lang="en-US" dirty="0"/>
          </a:p>
        </p:txBody>
      </p:sp>
    </p:spTree>
    <p:extLst>
      <p:ext uri="{BB962C8B-B14F-4D97-AF65-F5344CB8AC3E}">
        <p14:creationId xmlns:p14="http://schemas.microsoft.com/office/powerpoint/2010/main" val="13768880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smtClean="0"/>
              <a:t>TGac</a:t>
            </a:r>
            <a:endParaRPr lang="en-GB"/>
          </a:p>
        </p:txBody>
      </p:sp>
      <p:sp>
        <p:nvSpPr>
          <p:cNvPr id="4" name="Footer Placeholder 3"/>
          <p:cNvSpPr>
            <a:spLocks noGrp="1"/>
          </p:cNvSpPr>
          <p:nvPr>
            <p:ph type="ftr" sz="quarter" idx="10"/>
          </p:nvPr>
        </p:nvSpPr>
        <p:spPr/>
        <p:txBody>
          <a:bodyPr/>
          <a:lstStyle/>
          <a:p>
            <a:pPr>
              <a:defRPr/>
            </a:pPr>
            <a:r>
              <a:rPr lang="en-US" smtClean="0"/>
              <a:t>Adrian Stephens, Intel Corporation</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5E5CBE4F-402A-49FC-A06A-9C974296C46D}" type="slidenum">
              <a:rPr lang="en-US" smtClean="0"/>
              <a:pPr>
                <a:defRPr/>
              </a:pPr>
              <a:t>25</a:t>
            </a:fld>
            <a:endParaRPr lang="en-US"/>
          </a:p>
        </p:txBody>
      </p:sp>
    </p:spTree>
    <p:extLst>
      <p:ext uri="{BB962C8B-B14F-4D97-AF65-F5344CB8AC3E}">
        <p14:creationId xmlns:p14="http://schemas.microsoft.com/office/powerpoint/2010/main" val="244768347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title"/>
          </p:nvPr>
        </p:nvSpPr>
        <p:spPr/>
        <p:txBody>
          <a:bodyPr/>
          <a:lstStyle/>
          <a:p>
            <a:r>
              <a:rPr lang="en-CA" smtClean="0"/>
              <a:t>Motion for Ad Hoc Meeting</a:t>
            </a:r>
          </a:p>
        </p:txBody>
      </p:sp>
      <p:sp>
        <p:nvSpPr>
          <p:cNvPr id="2051" name="Content Placeholder 2"/>
          <p:cNvSpPr>
            <a:spLocks noGrp="1"/>
          </p:cNvSpPr>
          <p:nvPr>
            <p:ph idx="1"/>
          </p:nvPr>
        </p:nvSpPr>
        <p:spPr/>
        <p:txBody>
          <a:bodyPr/>
          <a:lstStyle/>
          <a:p>
            <a:r>
              <a:rPr lang="en-GB" dirty="0" smtClean="0"/>
              <a:t>Authorize </a:t>
            </a:r>
            <a:r>
              <a:rPr lang="en-GB" dirty="0" err="1" smtClean="0"/>
              <a:t>TGac</a:t>
            </a:r>
            <a:r>
              <a:rPr lang="en-GB" dirty="0" smtClean="0"/>
              <a:t> to hold an ad-hoc meeting on March 13-15 in the Bay Area, for the purpose of advancing comment resolution.</a:t>
            </a:r>
            <a:endParaRPr lang="en-CA" dirty="0" smtClean="0"/>
          </a:p>
          <a:p>
            <a:r>
              <a:rPr lang="en-GB" dirty="0" smtClean="0"/>
              <a:t> </a:t>
            </a:r>
            <a:endParaRPr lang="en-CA" dirty="0" smtClean="0"/>
          </a:p>
          <a:p>
            <a:r>
              <a:rPr lang="en-GB" dirty="0" smtClean="0"/>
              <a:t>Moved by Osama </a:t>
            </a:r>
            <a:r>
              <a:rPr lang="en-GB" dirty="0" err="1" smtClean="0"/>
              <a:t>Aboul-Magd</a:t>
            </a:r>
            <a:r>
              <a:rPr lang="en-GB" dirty="0" smtClean="0"/>
              <a:t> on behalf of </a:t>
            </a:r>
            <a:r>
              <a:rPr lang="en-GB" dirty="0" err="1" smtClean="0"/>
              <a:t>TGac</a:t>
            </a:r>
            <a:endParaRPr lang="en-GB" dirty="0" smtClean="0"/>
          </a:p>
          <a:p>
            <a:r>
              <a:rPr lang="en-GB" dirty="0" smtClean="0"/>
              <a:t>Result: approved without objection</a:t>
            </a:r>
            <a:endParaRPr lang="en-CA" dirty="0" smtClean="0"/>
          </a:p>
          <a:p>
            <a:endParaRPr lang="en-GB" sz="2000" dirty="0" smtClean="0"/>
          </a:p>
          <a:p>
            <a:r>
              <a:rPr lang="en-GB" sz="2000" dirty="0" err="1" smtClean="0"/>
              <a:t>TGac</a:t>
            </a:r>
            <a:r>
              <a:rPr lang="en-GB" sz="2000" dirty="0" smtClean="0"/>
              <a:t> vote: </a:t>
            </a:r>
            <a:endParaRPr lang="en-CA" sz="2000" dirty="0" smtClean="0"/>
          </a:p>
          <a:p>
            <a:r>
              <a:rPr lang="en-GB" sz="2000" dirty="0" smtClean="0"/>
              <a:t>Moved: Brian hart,  Seconded: </a:t>
            </a:r>
            <a:r>
              <a:rPr lang="en-GB" sz="2000" dirty="0" err="1" smtClean="0"/>
              <a:t>Eldad</a:t>
            </a:r>
            <a:r>
              <a:rPr lang="en-GB" sz="2000" dirty="0" smtClean="0"/>
              <a:t> </a:t>
            </a:r>
            <a:r>
              <a:rPr lang="en-GB" sz="2000" dirty="0" err="1" smtClean="0"/>
              <a:t>Perahia</a:t>
            </a:r>
            <a:r>
              <a:rPr lang="en-GB" sz="2000" dirty="0" smtClean="0"/>
              <a:t>, Result: 11-1-0</a:t>
            </a:r>
            <a:endParaRPr lang="en-CA" sz="2000" dirty="0" smtClean="0"/>
          </a:p>
          <a:p>
            <a:endParaRPr lang="en-CA" dirty="0" smtClean="0"/>
          </a:p>
        </p:txBody>
      </p:sp>
      <p:sp>
        <p:nvSpPr>
          <p:cNvPr id="205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z="1800" smtClean="0"/>
              <a:t>Nov 2012</a:t>
            </a:r>
            <a:endParaRPr lang="en-US" sz="1800" smtClean="0"/>
          </a:p>
        </p:txBody>
      </p:sp>
      <p:sp>
        <p:nvSpPr>
          <p:cNvPr id="205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Adrian Stephens, Intel Corporation</a:t>
            </a:r>
            <a:endParaRPr lang="en-US" smtClean="0"/>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Slide </a:t>
            </a:r>
            <a:fld id="{2252AC37-888B-41EE-ADEF-73AF7591707D}" type="slidenum">
              <a:rPr lang="en-US" smtClean="0"/>
              <a:pPr/>
              <a:t>26</a:t>
            </a:fld>
            <a:endParaRPr lang="en-US" smtClean="0"/>
          </a:p>
        </p:txBody>
      </p:sp>
    </p:spTree>
    <p:extLst>
      <p:ext uri="{BB962C8B-B14F-4D97-AF65-F5344CB8AC3E}">
        <p14:creationId xmlns:p14="http://schemas.microsoft.com/office/powerpoint/2010/main" val="381100859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smtClean="0"/>
              <a:t>TGaf</a:t>
            </a:r>
            <a:endParaRPr lang="en-GB"/>
          </a:p>
        </p:txBody>
      </p:sp>
      <p:sp>
        <p:nvSpPr>
          <p:cNvPr id="4" name="Footer Placeholder 3"/>
          <p:cNvSpPr>
            <a:spLocks noGrp="1"/>
          </p:cNvSpPr>
          <p:nvPr>
            <p:ph type="ftr" sz="quarter" idx="10"/>
          </p:nvPr>
        </p:nvSpPr>
        <p:spPr/>
        <p:txBody>
          <a:bodyPr/>
          <a:lstStyle/>
          <a:p>
            <a:pPr>
              <a:defRPr/>
            </a:pPr>
            <a:r>
              <a:rPr lang="en-US" smtClean="0"/>
              <a:t>Adrian Stephens, Intel Corporation</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5E5CBE4F-402A-49FC-A06A-9C974296C46D}" type="slidenum">
              <a:rPr lang="en-US" smtClean="0"/>
              <a:pPr>
                <a:defRPr/>
              </a:pPr>
              <a:t>27</a:t>
            </a:fld>
            <a:endParaRPr lang="en-US"/>
          </a:p>
        </p:txBody>
      </p:sp>
    </p:spTree>
    <p:extLst>
      <p:ext uri="{BB962C8B-B14F-4D97-AF65-F5344CB8AC3E}">
        <p14:creationId xmlns:p14="http://schemas.microsoft.com/office/powerpoint/2010/main" val="337694456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smtClean="0"/>
              <a:t>IETF</a:t>
            </a:r>
            <a:endParaRPr lang="en-GB"/>
          </a:p>
        </p:txBody>
      </p:sp>
      <p:sp>
        <p:nvSpPr>
          <p:cNvPr id="4" name="Footer Placeholder 3"/>
          <p:cNvSpPr>
            <a:spLocks noGrp="1"/>
          </p:cNvSpPr>
          <p:nvPr>
            <p:ph type="ftr" sz="quarter" idx="10"/>
          </p:nvPr>
        </p:nvSpPr>
        <p:spPr/>
        <p:txBody>
          <a:bodyPr/>
          <a:lstStyle/>
          <a:p>
            <a:pPr>
              <a:defRPr/>
            </a:pPr>
            <a:r>
              <a:rPr lang="en-US" smtClean="0"/>
              <a:t>Adrian Stephens, Intel Corporation</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5E5CBE4F-402A-49FC-A06A-9C974296C46D}" type="slidenum">
              <a:rPr lang="en-US" smtClean="0"/>
              <a:pPr>
                <a:defRPr/>
              </a:pPr>
              <a:t>28</a:t>
            </a:fld>
            <a:endParaRPr lang="en-US"/>
          </a:p>
        </p:txBody>
      </p:sp>
    </p:spTree>
    <p:extLst>
      <p:ext uri="{BB962C8B-B14F-4D97-AF65-F5344CB8AC3E}">
        <p14:creationId xmlns:p14="http://schemas.microsoft.com/office/powerpoint/2010/main" val="19318814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Motion</a:t>
            </a:r>
            <a:endParaRPr lang="en-US" dirty="0"/>
          </a:p>
        </p:txBody>
      </p:sp>
      <p:sp>
        <p:nvSpPr>
          <p:cNvPr id="4" name="Date Placeholder 3"/>
          <p:cNvSpPr>
            <a:spLocks noGrp="1"/>
          </p:cNvSpPr>
          <p:nvPr>
            <p:ph type="dt" sz="half" idx="10"/>
          </p:nvPr>
        </p:nvSpPr>
        <p:spPr/>
        <p:txBody>
          <a:bodyPr/>
          <a:lstStyle/>
          <a:p>
            <a:pPr>
              <a:defRPr/>
            </a:pPr>
            <a:r>
              <a:rPr lang="en-US" smtClean="0"/>
              <a:t>Nov 2012</a:t>
            </a:r>
            <a:endParaRPr lang="en-US" dirty="0"/>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71AA584-A631-41C6-AA28-A674FF16BF74}" type="slidenum">
              <a:rPr lang="en-US" smtClean="0"/>
              <a:pPr>
                <a:defRPr/>
              </a:pPr>
              <a:t>29</a:t>
            </a:fld>
            <a:endParaRPr lang="en-US"/>
          </a:p>
        </p:txBody>
      </p:sp>
      <p:sp>
        <p:nvSpPr>
          <p:cNvPr id="7" name="Text Placeholder 6"/>
          <p:cNvSpPr>
            <a:spLocks noGrp="1"/>
          </p:cNvSpPr>
          <p:nvPr>
            <p:ph type="body" idx="4294967295"/>
          </p:nvPr>
        </p:nvSpPr>
        <p:spPr/>
        <p:txBody>
          <a:bodyPr/>
          <a:lstStyle/>
          <a:p>
            <a:r>
              <a:rPr lang="en-US" dirty="0" smtClean="0"/>
              <a:t>Approve that the 802.11 chair to send a request to Mr. D. </a:t>
            </a:r>
            <a:r>
              <a:rPr lang="en-US" dirty="0" err="1" smtClean="0"/>
              <a:t>Romascanu</a:t>
            </a:r>
            <a:r>
              <a:rPr lang="en-US" dirty="0" smtClean="0"/>
              <a:t> to add the “</a:t>
            </a:r>
            <a:r>
              <a:rPr lang="en-GB" dirty="0"/>
              <a:t>802.11 Mesh and </a:t>
            </a:r>
            <a:r>
              <a:rPr lang="en-GB" dirty="0" smtClean="0"/>
              <a:t>TRILL</a:t>
            </a:r>
            <a:r>
              <a:rPr lang="en-US" dirty="0" smtClean="0"/>
              <a:t>” topic to the “list of areas of shared interest between IETF and IEEE 802”.</a:t>
            </a:r>
          </a:p>
          <a:p>
            <a:endParaRPr lang="en-US" dirty="0" smtClean="0"/>
          </a:p>
          <a:p>
            <a:r>
              <a:rPr lang="en-US" dirty="0" smtClean="0"/>
              <a:t>Moved: Donald Eastlake 3</a:t>
            </a:r>
            <a:r>
              <a:rPr lang="en-US" baseline="30000" dirty="0" smtClean="0"/>
              <a:t>rd</a:t>
            </a:r>
            <a:endParaRPr lang="en-US" dirty="0" smtClean="0"/>
          </a:p>
          <a:p>
            <a:r>
              <a:rPr lang="en-US" dirty="0" smtClean="0"/>
              <a:t>Seconded: Dorothy Stanley</a:t>
            </a:r>
          </a:p>
          <a:p>
            <a:endParaRPr lang="en-US" dirty="0"/>
          </a:p>
          <a:p>
            <a:r>
              <a:rPr lang="en-US" dirty="0" smtClean="0"/>
              <a:t>Result: 44,0,4 - passes</a:t>
            </a:r>
          </a:p>
        </p:txBody>
      </p:sp>
    </p:spTree>
    <p:extLst>
      <p:ext uri="{BB962C8B-B14F-4D97-AF65-F5344CB8AC3E}">
        <p14:creationId xmlns:p14="http://schemas.microsoft.com/office/powerpoint/2010/main" val="20185172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Wednesday</a:t>
            </a:r>
            <a:endParaRPr lang="en-GB" dirty="0"/>
          </a:p>
        </p:txBody>
      </p:sp>
      <p:sp>
        <p:nvSpPr>
          <p:cNvPr id="7" name="Text Placeholder 6"/>
          <p:cNvSpPr>
            <a:spLocks noGrp="1"/>
          </p:cNvSpPr>
          <p:nvPr>
            <p:ph type="body" idx="1"/>
          </p:nvPr>
        </p:nvSpPr>
        <p:spPr/>
        <p:txBody>
          <a:bodyPr/>
          <a:lstStyle/>
          <a:p>
            <a:endParaRPr lang="en-GB" dirty="0"/>
          </a:p>
        </p:txBody>
      </p:sp>
      <p:sp>
        <p:nvSpPr>
          <p:cNvPr id="4" name="Date Placeholder 3"/>
          <p:cNvSpPr>
            <a:spLocks noGrp="1"/>
          </p:cNvSpPr>
          <p:nvPr>
            <p:ph type="dt" sz="half" idx="10"/>
          </p:nvPr>
        </p:nvSpPr>
        <p:spPr/>
        <p:txBody>
          <a:bodyPr/>
          <a:lstStyle/>
          <a:p>
            <a:pPr>
              <a:defRPr/>
            </a:pPr>
            <a:r>
              <a:rPr lang="en-US" smtClean="0"/>
              <a:t>Nov 2012</a:t>
            </a:r>
            <a:endParaRPr lang="en-US" dirty="0"/>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EA664691-56C7-4D38-BFF3-A32E09E0A67B}" type="slidenum">
              <a:rPr lang="en-US" smtClean="0"/>
              <a:pPr>
                <a:defRPr/>
              </a:pPr>
              <a:t>3</a:t>
            </a:fld>
            <a:endParaRPr lang="en-US"/>
          </a:p>
        </p:txBody>
      </p:sp>
    </p:spTree>
    <p:extLst>
      <p:ext uri="{BB962C8B-B14F-4D97-AF65-F5344CB8AC3E}">
        <p14:creationId xmlns:p14="http://schemas.microsoft.com/office/powerpoint/2010/main" val="3973439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Text of Entry</a:t>
            </a:r>
            <a:endParaRPr lang="en-GB" dirty="0"/>
          </a:p>
        </p:txBody>
      </p:sp>
      <p:sp>
        <p:nvSpPr>
          <p:cNvPr id="4" name="Date Placeholder 3"/>
          <p:cNvSpPr>
            <a:spLocks noGrp="1"/>
          </p:cNvSpPr>
          <p:nvPr>
            <p:ph type="dt" sz="half" idx="10"/>
          </p:nvPr>
        </p:nvSpPr>
        <p:spPr/>
        <p:txBody>
          <a:bodyPr/>
          <a:lstStyle/>
          <a:p>
            <a:pPr>
              <a:defRPr/>
            </a:pPr>
            <a:r>
              <a:rPr lang="en-US" smtClean="0"/>
              <a:t>Nov 2012</a:t>
            </a:r>
            <a:endParaRPr lang="en-US" dirty="0"/>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71AA584-A631-41C6-AA28-A674FF16BF74}" type="slidenum">
              <a:rPr lang="en-US" smtClean="0"/>
              <a:pPr>
                <a:defRPr/>
              </a:pPr>
              <a:t>30</a:t>
            </a:fld>
            <a:endParaRPr lang="en-US"/>
          </a:p>
        </p:txBody>
      </p:sp>
      <p:sp>
        <p:nvSpPr>
          <p:cNvPr id="7" name="Rectangle 6"/>
          <p:cNvSpPr/>
          <p:nvPr/>
        </p:nvSpPr>
        <p:spPr>
          <a:xfrm>
            <a:off x="533400" y="1600200"/>
            <a:ext cx="7924800" cy="3539430"/>
          </a:xfrm>
          <a:prstGeom prst="rect">
            <a:avLst/>
          </a:prstGeom>
        </p:spPr>
        <p:txBody>
          <a:bodyPr wrap="square">
            <a:spAutoFit/>
          </a:bodyPr>
          <a:lstStyle/>
          <a:p>
            <a:r>
              <a:rPr lang="en-GB" sz="1600" dirty="0"/>
              <a:t>XX. Path Selection: 802.11 Mesh, TRILL, 802.1</a:t>
            </a:r>
          </a:p>
          <a:p>
            <a:r>
              <a:rPr lang="en-GB" sz="1600" dirty="0"/>
              <a:t> </a:t>
            </a:r>
          </a:p>
          <a:p>
            <a:r>
              <a:rPr lang="en-GB" sz="1600" dirty="0"/>
              <a:t>XX.1 Description</a:t>
            </a:r>
          </a:p>
          <a:p>
            <a:r>
              <a:rPr lang="en-GB" sz="1600" dirty="0"/>
              <a:t>TBD</a:t>
            </a:r>
          </a:p>
          <a:p>
            <a:r>
              <a:rPr lang="en-GB" sz="1600" dirty="0"/>
              <a:t> </a:t>
            </a:r>
          </a:p>
          <a:p>
            <a:r>
              <a:rPr lang="en-GB" sz="1600" dirty="0"/>
              <a:t>XX.2. Relevant Documents</a:t>
            </a:r>
          </a:p>
          <a:p>
            <a:r>
              <a:rPr lang="en-GB" sz="1600" u="sng" dirty="0">
                <a:hlinkClick r:id="rId2"/>
              </a:rPr>
              <a:t>https://mentor.ieee.org/802.11/dcn/12/11-12-0621-04-0000-alternative-mesh-path-selection.pptx</a:t>
            </a:r>
            <a:endParaRPr lang="en-GB" sz="1600" dirty="0"/>
          </a:p>
          <a:p>
            <a:r>
              <a:rPr lang="en-GB" sz="1600" dirty="0"/>
              <a:t> - others</a:t>
            </a:r>
          </a:p>
          <a:p>
            <a:r>
              <a:rPr lang="en-GB" sz="1600" dirty="0"/>
              <a:t> </a:t>
            </a:r>
          </a:p>
          <a:p>
            <a:r>
              <a:rPr lang="en-GB" sz="1600" dirty="0"/>
              <a:t>XX.3. Owners</a:t>
            </a:r>
          </a:p>
          <a:p>
            <a:r>
              <a:rPr lang="en-GB" sz="1600" dirty="0"/>
              <a:t>      (Bruce Kraemer, Ralph </a:t>
            </a:r>
            <a:r>
              <a:rPr lang="en-GB" sz="1600" dirty="0" err="1"/>
              <a:t>Droms</a:t>
            </a:r>
            <a:r>
              <a:rPr lang="en-GB" sz="1600" dirty="0"/>
              <a:t> ?)</a:t>
            </a:r>
          </a:p>
          <a:p>
            <a:r>
              <a:rPr lang="en-GB" sz="1600" dirty="0"/>
              <a:t> </a:t>
            </a:r>
          </a:p>
          <a:p>
            <a:r>
              <a:rPr lang="en-GB" sz="1600" dirty="0"/>
              <a:t>XX.4. Action </a:t>
            </a:r>
            <a:r>
              <a:rPr lang="en-GB" sz="1600" dirty="0" smtClean="0"/>
              <a:t>Items</a:t>
            </a:r>
            <a:endParaRPr lang="en-GB" sz="1600" dirty="0"/>
          </a:p>
        </p:txBody>
      </p:sp>
    </p:spTree>
    <p:extLst>
      <p:ext uri="{BB962C8B-B14F-4D97-AF65-F5344CB8AC3E}">
        <p14:creationId xmlns:p14="http://schemas.microsoft.com/office/powerpoint/2010/main" val="319683333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smtClean="0"/>
              <a:t>ETSI MOU</a:t>
            </a:r>
            <a:endParaRPr lang="en-GB"/>
          </a:p>
        </p:txBody>
      </p:sp>
      <p:sp>
        <p:nvSpPr>
          <p:cNvPr id="4" name="Footer Placeholder 3"/>
          <p:cNvSpPr>
            <a:spLocks noGrp="1"/>
          </p:cNvSpPr>
          <p:nvPr>
            <p:ph type="ftr" sz="quarter" idx="10"/>
          </p:nvPr>
        </p:nvSpPr>
        <p:spPr/>
        <p:txBody>
          <a:bodyPr/>
          <a:lstStyle/>
          <a:p>
            <a:pPr>
              <a:defRPr/>
            </a:pPr>
            <a:r>
              <a:rPr lang="en-US" smtClean="0"/>
              <a:t>Adrian Stephens, Intel Corporation</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5E5CBE4F-402A-49FC-A06A-9C974296C46D}" type="slidenum">
              <a:rPr lang="en-US" smtClean="0"/>
              <a:pPr>
                <a:defRPr/>
              </a:pPr>
              <a:t>31</a:t>
            </a:fld>
            <a:endParaRPr lang="en-US"/>
          </a:p>
        </p:txBody>
      </p:sp>
    </p:spTree>
    <p:extLst>
      <p:ext uri="{BB962C8B-B14F-4D97-AF65-F5344CB8AC3E}">
        <p14:creationId xmlns:p14="http://schemas.microsoft.com/office/powerpoint/2010/main" val="304933696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9"/>
          <p:cNvSpPr>
            <a:spLocks noGrp="1"/>
          </p:cNvSpPr>
          <p:nvPr>
            <p:ph type="ctrTitle"/>
          </p:nvPr>
        </p:nvSpPr>
        <p:spPr/>
        <p:txBody>
          <a:bodyPr anchor="ctr" anchorCtr="1"/>
          <a:lstStyle/>
          <a:p>
            <a:r>
              <a:rPr lang="en-GB" sz="3200" smtClean="0"/>
              <a:t>IEEE-SA –European Telecommunication Standards Institute (ETSI) Memorandum of understanding renewal</a:t>
            </a:r>
          </a:p>
        </p:txBody>
      </p:sp>
      <p:sp>
        <p:nvSpPr>
          <p:cNvPr id="10243" name="Subtitle 10"/>
          <p:cNvSpPr>
            <a:spLocks noGrp="1"/>
          </p:cNvSpPr>
          <p:nvPr>
            <p:ph type="subTitle" idx="1"/>
          </p:nvPr>
        </p:nvSpPr>
        <p:spPr/>
        <p:txBody>
          <a:bodyPr/>
          <a:lstStyle/>
          <a:p>
            <a:pPr>
              <a:buFont typeface="Wingdings" pitchFamily="2" charset="2"/>
              <a:buNone/>
            </a:pPr>
            <a:r>
              <a:rPr lang="en-GB" smtClean="0"/>
              <a:t>David Law, HP</a:t>
            </a:r>
            <a:br>
              <a:rPr lang="en-GB" smtClean="0"/>
            </a:br>
            <a:r>
              <a:rPr lang="en-GB" smtClean="0"/>
              <a:t>dlaw@hp.com</a:t>
            </a:r>
          </a:p>
          <a:p>
            <a:pPr>
              <a:buFont typeface="Wingdings" pitchFamily="2" charset="2"/>
              <a:buNone/>
            </a:pPr>
            <a:r>
              <a:rPr lang="en-GB" smtClean="0"/>
              <a:t>Moira Patterson, IEEE-SA</a:t>
            </a:r>
            <a:br>
              <a:rPr lang="en-GB" smtClean="0"/>
            </a:br>
            <a:r>
              <a:rPr lang="en-GB" smtClean="0"/>
              <a:t>m.patterson@ieee.org</a:t>
            </a:r>
          </a:p>
        </p:txBody>
      </p:sp>
      <p:sp>
        <p:nvSpPr>
          <p:cNvPr id="2" name="Footer Placeholder 1"/>
          <p:cNvSpPr>
            <a:spLocks noGrp="1"/>
          </p:cNvSpPr>
          <p:nvPr>
            <p:ph type="ftr" sz="quarter" idx="10"/>
          </p:nvPr>
        </p:nvSpPr>
        <p:spPr/>
        <p:txBody>
          <a:bodyPr/>
          <a:lstStyle/>
          <a:p>
            <a:pPr>
              <a:defRPr/>
            </a:pPr>
            <a:r>
              <a:rPr lang="en-US" smtClean="0"/>
              <a:t>Adrian Stephens, Intel Corporation</a:t>
            </a:r>
            <a:endParaRPr lang="en-US"/>
          </a:p>
        </p:txBody>
      </p:sp>
      <p:sp>
        <p:nvSpPr>
          <p:cNvPr id="3" name="Slide Number Placeholder 2"/>
          <p:cNvSpPr>
            <a:spLocks noGrp="1"/>
          </p:cNvSpPr>
          <p:nvPr>
            <p:ph type="sldNum" sz="quarter" idx="11"/>
          </p:nvPr>
        </p:nvSpPr>
        <p:spPr/>
        <p:txBody>
          <a:bodyPr/>
          <a:lstStyle/>
          <a:p>
            <a:pPr>
              <a:defRPr/>
            </a:pPr>
            <a:r>
              <a:rPr lang="en-US" smtClean="0"/>
              <a:t>Slide </a:t>
            </a:r>
            <a:fld id="{5E5CBE4F-402A-49FC-A06A-9C974296C46D}" type="slidenum">
              <a:rPr lang="en-US" smtClean="0"/>
              <a:pPr>
                <a:defRPr/>
              </a:pPr>
              <a:t>32</a:t>
            </a:fld>
            <a:endParaRPr lang="en-US"/>
          </a:p>
        </p:txBody>
      </p:sp>
    </p:spTree>
    <p:extLst>
      <p:ext uri="{BB962C8B-B14F-4D97-AF65-F5344CB8AC3E}">
        <p14:creationId xmlns:p14="http://schemas.microsoft.com/office/powerpoint/2010/main" val="384413593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smtClean="0"/>
              <a:t>IEEE-SA - ETSI MOU</a:t>
            </a:r>
          </a:p>
        </p:txBody>
      </p:sp>
      <p:sp>
        <p:nvSpPr>
          <p:cNvPr id="3" name="Content Placeholder 2"/>
          <p:cNvSpPr>
            <a:spLocks noGrp="1"/>
          </p:cNvSpPr>
          <p:nvPr>
            <p:ph idx="1"/>
          </p:nvPr>
        </p:nvSpPr>
        <p:spPr/>
        <p:txBody>
          <a:bodyPr/>
          <a:lstStyle/>
          <a:p>
            <a:pPr marL="274320" indent="-274320">
              <a:defRPr/>
            </a:pPr>
            <a:r>
              <a:rPr lang="en-GB" sz="2000" dirty="0" smtClean="0">
                <a:ea typeface="+mn-ea"/>
              </a:rPr>
              <a:t>IEEE-SA and ETSI are in the process of renewing and updating their MOU, aiming for finalization in mid-November (previous MOUs signed in 1999, and updated in 2009)</a:t>
            </a:r>
            <a:endParaRPr lang="en-GB" sz="2000" b="1" dirty="0">
              <a:ea typeface="+mn-ea"/>
            </a:endParaRPr>
          </a:p>
          <a:p>
            <a:pPr marL="0" indent="0">
              <a:buFont typeface="Wingdings 2" pitchFamily="18" charset="2"/>
              <a:buNone/>
              <a:defRPr/>
            </a:pPr>
            <a:r>
              <a:rPr lang="en-GB" sz="2000" b="1" dirty="0" smtClean="0">
                <a:ea typeface="+mn-ea"/>
              </a:rPr>
              <a:t>Benefits</a:t>
            </a:r>
          </a:p>
          <a:p>
            <a:pPr marL="274320" indent="-274320">
              <a:defRPr/>
            </a:pPr>
            <a:r>
              <a:rPr lang="en-GB" sz="2000" dirty="0" smtClean="0">
                <a:ea typeface="+mn-ea"/>
              </a:rPr>
              <a:t>Map areas of mutual interest, where WGs express interest in closer cooperation. This provides IEEE WGs some benefits they would not otherwise have:</a:t>
            </a:r>
          </a:p>
          <a:p>
            <a:pPr lvl="1">
              <a:defRPr/>
            </a:pPr>
            <a:r>
              <a:rPr lang="en-GB" sz="2000" dirty="0" smtClean="0">
                <a:ea typeface="+mn-ea"/>
              </a:rPr>
              <a:t>Framework to request that drafts be shared</a:t>
            </a:r>
          </a:p>
          <a:p>
            <a:pPr lvl="1">
              <a:defRPr/>
            </a:pPr>
            <a:r>
              <a:rPr lang="en-GB" sz="2000" dirty="0" smtClean="0">
                <a:ea typeface="+mn-ea"/>
              </a:rPr>
              <a:t>Framework to send an observer to ETSI groups</a:t>
            </a:r>
          </a:p>
        </p:txBody>
      </p:sp>
      <p:sp>
        <p:nvSpPr>
          <p:cNvPr id="4" name="Slide Number Placeholder 3"/>
          <p:cNvSpPr>
            <a:spLocks noGrp="1"/>
          </p:cNvSpPr>
          <p:nvPr>
            <p:ph type="sldNum" sz="quarter" idx="12"/>
          </p:nvPr>
        </p:nvSpPr>
        <p:spPr/>
        <p:txBody>
          <a:bodyPr/>
          <a:lstStyle/>
          <a:p>
            <a:pPr>
              <a:defRPr/>
            </a:pPr>
            <a:fld id="{33DB07DD-619D-4EFD-970D-48F21ED45A6F}" type="slidenum">
              <a:rPr lang="en-US" smtClean="0"/>
              <a:pPr>
                <a:defRPr/>
              </a:pPr>
              <a:t>33</a:t>
            </a:fld>
            <a:endParaRPr lang="en-US" sz="1400">
              <a:latin typeface="Myriad Pro" charset="0"/>
            </a:endParaRPr>
          </a:p>
        </p:txBody>
      </p:sp>
      <p:sp>
        <p:nvSpPr>
          <p:cNvPr id="2" name="Date Placeholder 1"/>
          <p:cNvSpPr>
            <a:spLocks noGrp="1"/>
          </p:cNvSpPr>
          <p:nvPr>
            <p:ph type="dt" sz="half" idx="10"/>
          </p:nvPr>
        </p:nvSpPr>
        <p:spPr/>
        <p:txBody>
          <a:bodyPr/>
          <a:lstStyle/>
          <a:p>
            <a:pPr>
              <a:defRPr/>
            </a:pPr>
            <a:r>
              <a:rPr lang="en-US" smtClean="0"/>
              <a:t>Nov 2012</a:t>
            </a:r>
            <a:endParaRPr lang="en-US" dirty="0"/>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Tree>
    <p:extLst>
      <p:ext uri="{BB962C8B-B14F-4D97-AF65-F5344CB8AC3E}">
        <p14:creationId xmlns:p14="http://schemas.microsoft.com/office/powerpoint/2010/main" val="304851676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smtClean="0"/>
              <a:t>Document sharing between mapped technical groups</a:t>
            </a:r>
          </a:p>
        </p:txBody>
      </p:sp>
      <p:sp>
        <p:nvSpPr>
          <p:cNvPr id="12291" name="Content Placeholder 2"/>
          <p:cNvSpPr>
            <a:spLocks noGrp="1"/>
          </p:cNvSpPr>
          <p:nvPr>
            <p:ph idx="1"/>
          </p:nvPr>
        </p:nvSpPr>
        <p:spPr/>
        <p:txBody>
          <a:bodyPr/>
          <a:lstStyle/>
          <a:p>
            <a:r>
              <a:rPr lang="en-GB" sz="1800" smtClean="0"/>
              <a:t>ETSI TC can request documents, including working documents, standards drafts, workplans, roadmaps, and future plans</a:t>
            </a:r>
          </a:p>
          <a:p>
            <a:r>
              <a:rPr lang="en-GB" sz="1800" smtClean="0"/>
              <a:t>IEEE WG can request documents, including working documents, standards drafts, workplans, roadmaps, and future plans</a:t>
            </a:r>
          </a:p>
          <a:p>
            <a:r>
              <a:rPr lang="en-US" sz="1800" smtClean="0"/>
              <a:t>This exchange is </a:t>
            </a:r>
            <a:r>
              <a:rPr lang="en-US" sz="1800" b="1" smtClean="0"/>
              <a:t>conditional on the owning TC/WG’s agreement </a:t>
            </a:r>
            <a:r>
              <a:rPr lang="en-US" sz="1800" smtClean="0"/>
              <a:t>to provide the requested documents</a:t>
            </a:r>
          </a:p>
          <a:p>
            <a:r>
              <a:rPr lang="en-US" sz="1800" smtClean="0"/>
              <a:t>AND </a:t>
            </a:r>
            <a:r>
              <a:rPr lang="en-GB" sz="1800" smtClean="0"/>
              <a:t>The dissemination by one party of the documents received from the other party will be </a:t>
            </a:r>
            <a:r>
              <a:rPr lang="en-GB" sz="1800" b="1" smtClean="0"/>
              <a:t>strictly limited to the participants in the IEEE WG and members of the ETSI Working Group</a:t>
            </a:r>
            <a:r>
              <a:rPr lang="en-GB" sz="1800" smtClean="0"/>
              <a:t>, and solely for the </a:t>
            </a:r>
            <a:r>
              <a:rPr lang="en-GB" sz="1800" b="1" smtClean="0"/>
              <a:t>purpose of technical and/or promotional activities</a:t>
            </a:r>
            <a:r>
              <a:rPr lang="en-GB" sz="1800" smtClean="0"/>
              <a:t> relating to the party's work programme.</a:t>
            </a:r>
            <a:endParaRPr lang="en-US" sz="1800" smtClean="0"/>
          </a:p>
          <a:p>
            <a:pPr marL="295275" lvl="1" indent="0">
              <a:buFontTx/>
              <a:buNone/>
            </a:pPr>
            <a:endParaRPr lang="en-US" sz="1800" smtClean="0"/>
          </a:p>
        </p:txBody>
      </p:sp>
      <p:sp>
        <p:nvSpPr>
          <p:cNvPr id="4" name="Slide Number Placeholder 3"/>
          <p:cNvSpPr>
            <a:spLocks noGrp="1"/>
          </p:cNvSpPr>
          <p:nvPr>
            <p:ph type="sldNum" sz="quarter" idx="12"/>
          </p:nvPr>
        </p:nvSpPr>
        <p:spPr/>
        <p:txBody>
          <a:bodyPr/>
          <a:lstStyle/>
          <a:p>
            <a:pPr>
              <a:defRPr/>
            </a:pPr>
            <a:fld id="{3E9A0A39-F938-4375-8A55-B746118BB5D2}" type="slidenum">
              <a:rPr lang="en-US" smtClean="0"/>
              <a:pPr>
                <a:defRPr/>
              </a:pPr>
              <a:t>34</a:t>
            </a:fld>
            <a:endParaRPr lang="en-US" sz="1400">
              <a:latin typeface="Myriad Pro" charset="0"/>
            </a:endParaRPr>
          </a:p>
        </p:txBody>
      </p:sp>
      <p:sp>
        <p:nvSpPr>
          <p:cNvPr id="2" name="Date Placeholder 1"/>
          <p:cNvSpPr>
            <a:spLocks noGrp="1"/>
          </p:cNvSpPr>
          <p:nvPr>
            <p:ph type="dt" sz="half" idx="10"/>
          </p:nvPr>
        </p:nvSpPr>
        <p:spPr/>
        <p:txBody>
          <a:bodyPr/>
          <a:lstStyle/>
          <a:p>
            <a:pPr>
              <a:defRPr/>
            </a:pPr>
            <a:r>
              <a:rPr lang="en-US" smtClean="0"/>
              <a:t>Nov 2012</a:t>
            </a:r>
            <a:endParaRPr lang="en-US" dirty="0"/>
          </a:p>
        </p:txBody>
      </p:sp>
      <p:sp>
        <p:nvSpPr>
          <p:cNvPr id="3" name="Footer Placeholder 2"/>
          <p:cNvSpPr>
            <a:spLocks noGrp="1"/>
          </p:cNvSpPr>
          <p:nvPr>
            <p:ph type="ftr" sz="quarter" idx="11"/>
          </p:nvPr>
        </p:nvSpPr>
        <p:spPr/>
        <p:txBody>
          <a:bodyPr/>
          <a:lstStyle/>
          <a:p>
            <a:pPr>
              <a:defRPr/>
            </a:pPr>
            <a:r>
              <a:rPr lang="en-US" smtClean="0"/>
              <a:t>Adrian Stephens, Intel Corporation</a:t>
            </a:r>
            <a:endParaRPr lang="en-US"/>
          </a:p>
        </p:txBody>
      </p:sp>
    </p:spTree>
    <p:extLst>
      <p:ext uri="{BB962C8B-B14F-4D97-AF65-F5344CB8AC3E}">
        <p14:creationId xmlns:p14="http://schemas.microsoft.com/office/powerpoint/2010/main" val="71932820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685800"/>
            <a:ext cx="7772400" cy="990600"/>
          </a:xfrm>
        </p:spPr>
        <p:txBody>
          <a:bodyPr/>
          <a:lstStyle/>
          <a:p>
            <a:r>
              <a:rPr lang="en-US" dirty="0" smtClean="0"/>
              <a:t>Observers or non-voting participants between mapped technical groups</a:t>
            </a:r>
          </a:p>
        </p:txBody>
      </p:sp>
      <p:sp>
        <p:nvSpPr>
          <p:cNvPr id="13315" name="Content Placeholder 2"/>
          <p:cNvSpPr>
            <a:spLocks noGrp="1"/>
          </p:cNvSpPr>
          <p:nvPr>
            <p:ph idx="1"/>
          </p:nvPr>
        </p:nvSpPr>
        <p:spPr>
          <a:xfrm>
            <a:off x="304800" y="1676400"/>
            <a:ext cx="8686800" cy="4114800"/>
          </a:xfrm>
        </p:spPr>
        <p:txBody>
          <a:bodyPr/>
          <a:lstStyle/>
          <a:p>
            <a:r>
              <a:rPr lang="en-GB" sz="1800" dirty="0" smtClean="0"/>
              <a:t>To the extent permitted by the relevant party’s organizational documents, and upon mutual consent, attendance at the other technical group’s meeting may be accepted, as follows:</a:t>
            </a:r>
          </a:p>
          <a:p>
            <a:r>
              <a:rPr lang="en-GB" sz="1800" dirty="0" smtClean="0"/>
              <a:t>When the agenda contains items of mutual interest, the IEEE WG may nominate an Observer to attend the ETSI TC meeting.</a:t>
            </a:r>
          </a:p>
          <a:p>
            <a:r>
              <a:rPr lang="en-GB" sz="1800" dirty="0" smtClean="0"/>
              <a:t>When the agenda contains items of mutual interest, the ETSI TC may nominate a Non-Voting Participant to attend the IEEE WG meeting.</a:t>
            </a:r>
          </a:p>
          <a:p>
            <a:r>
              <a:rPr lang="en-GB" sz="1800" dirty="0" smtClean="0"/>
              <a:t>These Observers/Non-Voting Participants shall be entitled to participate fully in discussions on relevant work items, and may submit written contributions for information only, but shall have no voting rights, unless such rights are obtained under the relevant party’s </a:t>
            </a:r>
            <a:r>
              <a:rPr lang="en-GB" dirty="0" smtClean="0"/>
              <a:t>organizational </a:t>
            </a:r>
            <a:r>
              <a:rPr lang="en-GB" sz="1800" dirty="0" smtClean="0"/>
              <a:t>documents. This MOU does not allow for these contributions to be incorporated; incorporation would require prior written consent.</a:t>
            </a:r>
          </a:p>
          <a:p>
            <a:r>
              <a:rPr lang="en-GB" sz="1800" dirty="0" smtClean="0"/>
              <a:t>They should inform in writing the Chairperson of the ETSI Technical Body or the IEEE</a:t>
            </a:r>
            <a:r>
              <a:rPr lang="en-GB" sz="1800" b="1" dirty="0" smtClean="0"/>
              <a:t> </a:t>
            </a:r>
            <a:r>
              <a:rPr lang="en-GB" sz="1800" dirty="0" smtClean="0"/>
              <a:t>Working Group in which they are participating if there are overlapping work areas.</a:t>
            </a:r>
          </a:p>
          <a:p>
            <a:endParaRPr lang="en-US" sz="1800" dirty="0" smtClean="0"/>
          </a:p>
        </p:txBody>
      </p:sp>
      <p:sp>
        <p:nvSpPr>
          <p:cNvPr id="4" name="Slide Number Placeholder 3"/>
          <p:cNvSpPr>
            <a:spLocks noGrp="1"/>
          </p:cNvSpPr>
          <p:nvPr>
            <p:ph type="sldNum" sz="quarter" idx="12"/>
          </p:nvPr>
        </p:nvSpPr>
        <p:spPr/>
        <p:txBody>
          <a:bodyPr/>
          <a:lstStyle/>
          <a:p>
            <a:pPr>
              <a:defRPr/>
            </a:pPr>
            <a:fld id="{A648B06E-10AD-4108-87DD-79392F8BB903}" type="slidenum">
              <a:rPr lang="en-US" smtClean="0"/>
              <a:pPr>
                <a:defRPr/>
              </a:pPr>
              <a:t>35</a:t>
            </a:fld>
            <a:endParaRPr lang="en-US" sz="1400">
              <a:latin typeface="Myriad Pro" charset="0"/>
            </a:endParaRPr>
          </a:p>
        </p:txBody>
      </p:sp>
      <p:sp>
        <p:nvSpPr>
          <p:cNvPr id="2" name="Date Placeholder 1"/>
          <p:cNvSpPr>
            <a:spLocks noGrp="1"/>
          </p:cNvSpPr>
          <p:nvPr>
            <p:ph type="dt" sz="half" idx="10"/>
          </p:nvPr>
        </p:nvSpPr>
        <p:spPr/>
        <p:txBody>
          <a:bodyPr/>
          <a:lstStyle/>
          <a:p>
            <a:pPr>
              <a:defRPr/>
            </a:pPr>
            <a:r>
              <a:rPr lang="en-US" smtClean="0"/>
              <a:t>Nov 2012</a:t>
            </a:r>
            <a:endParaRPr lang="en-US" dirty="0"/>
          </a:p>
        </p:txBody>
      </p:sp>
      <p:sp>
        <p:nvSpPr>
          <p:cNvPr id="3" name="Footer Placeholder 2"/>
          <p:cNvSpPr>
            <a:spLocks noGrp="1"/>
          </p:cNvSpPr>
          <p:nvPr>
            <p:ph type="ftr" sz="quarter" idx="11"/>
          </p:nvPr>
        </p:nvSpPr>
        <p:spPr/>
        <p:txBody>
          <a:bodyPr/>
          <a:lstStyle/>
          <a:p>
            <a:pPr>
              <a:defRPr/>
            </a:pPr>
            <a:r>
              <a:rPr lang="en-US" smtClean="0"/>
              <a:t>Adrian Stephens, Intel Corporation</a:t>
            </a:r>
            <a:endParaRPr lang="en-US"/>
          </a:p>
        </p:txBody>
      </p:sp>
    </p:spTree>
    <p:extLst>
      <p:ext uri="{BB962C8B-B14F-4D97-AF65-F5344CB8AC3E}">
        <p14:creationId xmlns:p14="http://schemas.microsoft.com/office/powerpoint/2010/main" val="261688332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smtClean="0"/>
              <a:t>Mapping proposed by ETSI</a:t>
            </a:r>
            <a:br>
              <a:rPr lang="en-US" smtClean="0"/>
            </a:br>
            <a:endParaRPr lang="en-US" smtClean="0"/>
          </a:p>
        </p:txBody>
      </p:sp>
      <p:graphicFrame>
        <p:nvGraphicFramePr>
          <p:cNvPr id="5" name="Content Placeholder 4"/>
          <p:cNvGraphicFramePr>
            <a:graphicFrameLocks noGrp="1"/>
          </p:cNvGraphicFramePr>
          <p:nvPr>
            <p:ph idx="4294967295"/>
            <p:extLst>
              <p:ext uri="{D42A27DB-BD31-4B8C-83A1-F6EECF244321}">
                <p14:modId xmlns:p14="http://schemas.microsoft.com/office/powerpoint/2010/main" val="2938786908"/>
              </p:ext>
            </p:extLst>
          </p:nvPr>
        </p:nvGraphicFramePr>
        <p:xfrm>
          <a:off x="228600" y="685800"/>
          <a:ext cx="8807451" cy="6073775"/>
        </p:xfrm>
        <a:graphic>
          <a:graphicData uri="http://schemas.openxmlformats.org/drawingml/2006/table">
            <a:tbl>
              <a:tblPr>
                <a:tableStyleId>{5C22544A-7EE6-4342-B048-85BDC9FD1C3A}</a:tableStyleId>
              </a:tblPr>
              <a:tblGrid>
                <a:gridCol w="2821754"/>
                <a:gridCol w="2996438"/>
                <a:gridCol w="2989259"/>
              </a:tblGrid>
              <a:tr h="421154">
                <a:tc>
                  <a:txBody>
                    <a:bodyPr/>
                    <a:lstStyle/>
                    <a:p>
                      <a:pPr marL="0" marR="0" algn="ctr" hangingPunct="0">
                        <a:spcBef>
                          <a:spcPts val="0"/>
                        </a:spcBef>
                        <a:spcAft>
                          <a:spcPts val="0"/>
                        </a:spcAft>
                        <a:tabLst>
                          <a:tab pos="900430" algn="l"/>
                          <a:tab pos="2970530" algn="l"/>
                          <a:tab pos="3780790" algn="l"/>
                          <a:tab pos="4500880" algn="l"/>
                        </a:tabLst>
                      </a:pPr>
                      <a:r>
                        <a:rPr lang="en-GB" sz="1100" dirty="0">
                          <a:effectLst/>
                        </a:rPr>
                        <a:t>IEEE</a:t>
                      </a:r>
                      <a:endParaRPr lang="en-US" sz="800" dirty="0">
                        <a:solidFill>
                          <a:srgbClr val="000000"/>
                        </a:solidFill>
                        <a:effectLst/>
                        <a:latin typeface="Arial"/>
                        <a:ea typeface="Times New Roman"/>
                        <a:cs typeface="Times New Roman"/>
                      </a:endParaRPr>
                    </a:p>
                  </a:txBody>
                  <a:tcPr marL="13796" marR="13796" marT="13799" marB="13799" anchor="ctr"/>
                </a:tc>
                <a:tc>
                  <a:txBody>
                    <a:bodyPr/>
                    <a:lstStyle/>
                    <a:p>
                      <a:pPr marL="0" marR="0" algn="ctr" hangingPunct="0">
                        <a:spcBef>
                          <a:spcPts val="0"/>
                        </a:spcBef>
                        <a:spcAft>
                          <a:spcPts val="0"/>
                        </a:spcAft>
                        <a:tabLst>
                          <a:tab pos="900430" algn="l"/>
                          <a:tab pos="2970530" algn="l"/>
                          <a:tab pos="3780790" algn="l"/>
                          <a:tab pos="4500880" algn="l"/>
                        </a:tabLst>
                      </a:pPr>
                      <a:r>
                        <a:rPr lang="en-GB" sz="1000" dirty="0">
                          <a:effectLst/>
                        </a:rPr>
                        <a:t> </a:t>
                      </a:r>
                      <a:r>
                        <a:rPr lang="en-GB" sz="1000" dirty="0" smtClean="0">
                          <a:effectLst/>
                        </a:rPr>
                        <a:t>ETSI Technical </a:t>
                      </a:r>
                      <a:r>
                        <a:rPr lang="en-GB" sz="1000" dirty="0">
                          <a:effectLst/>
                        </a:rPr>
                        <a:t>Committee (TC) and/or ETSI Project</a:t>
                      </a:r>
                      <a:endParaRPr lang="en-US" sz="800" dirty="0">
                        <a:solidFill>
                          <a:srgbClr val="000000"/>
                        </a:solidFill>
                        <a:effectLst/>
                        <a:latin typeface="Arial"/>
                        <a:ea typeface="Times New Roman"/>
                        <a:cs typeface="Times New Roman"/>
                      </a:endParaRPr>
                    </a:p>
                  </a:txBody>
                  <a:tcPr marL="13796" marR="13796" marT="13799" marB="13799" anchor="ctr"/>
                </a:tc>
                <a:tc>
                  <a:txBody>
                    <a:bodyPr/>
                    <a:lstStyle/>
                    <a:p>
                      <a:pPr marL="0" marR="0" algn="ctr" hangingPunct="0">
                        <a:spcBef>
                          <a:spcPts val="0"/>
                        </a:spcBef>
                        <a:spcAft>
                          <a:spcPts val="0"/>
                        </a:spcAft>
                        <a:tabLst>
                          <a:tab pos="900430" algn="l"/>
                          <a:tab pos="2970530" algn="l"/>
                          <a:tab pos="3780790" algn="l"/>
                          <a:tab pos="4500880" algn="l"/>
                        </a:tabLst>
                      </a:pPr>
                      <a:r>
                        <a:rPr lang="en-GB" sz="1000" dirty="0">
                          <a:effectLst/>
                        </a:rPr>
                        <a:t>Areas</a:t>
                      </a:r>
                      <a:endParaRPr lang="en-US" sz="800" dirty="0">
                        <a:solidFill>
                          <a:srgbClr val="000000"/>
                        </a:solidFill>
                        <a:effectLst/>
                        <a:latin typeface="Arial"/>
                        <a:ea typeface="Times New Roman"/>
                        <a:cs typeface="Times New Roman"/>
                      </a:endParaRPr>
                    </a:p>
                  </a:txBody>
                  <a:tcPr marL="13796" marR="13796" marT="13799" marB="13799"/>
                </a:tc>
              </a:tr>
              <a:tr h="637268">
                <a:tc>
                  <a:txBody>
                    <a:bodyPr/>
                    <a:lstStyle/>
                    <a:p>
                      <a:pPr marL="19050" marR="0"/>
                      <a:r>
                        <a:rPr lang="en-US" sz="1000" dirty="0">
                          <a:solidFill>
                            <a:srgbClr val="FF0000"/>
                          </a:solidFill>
                          <a:effectLst/>
                        </a:rPr>
                        <a:t>IEEE 802 local area network and metropolitan area network standards committee</a:t>
                      </a:r>
                      <a:endParaRPr lang="en-US" sz="1000" dirty="0">
                        <a:solidFill>
                          <a:srgbClr val="FF0000"/>
                        </a:solidFill>
                        <a:effectLst/>
                        <a:latin typeface="Times New Roman"/>
                        <a:ea typeface="Times New Roman"/>
                      </a:endParaRPr>
                    </a:p>
                  </a:txBody>
                  <a:tcPr marL="13796" marR="13796" marT="13799" marB="13799" anchor="ctr"/>
                </a:tc>
                <a:tc>
                  <a:txBody>
                    <a:bodyPr/>
                    <a:lstStyle/>
                    <a:p>
                      <a:pPr marL="19050" marR="0" algn="just"/>
                      <a:r>
                        <a:rPr lang="en-GB" sz="1000" dirty="0">
                          <a:solidFill>
                            <a:srgbClr val="FF0000"/>
                          </a:solidFill>
                          <a:effectLst/>
                        </a:rPr>
                        <a:t>TC BRAN </a:t>
                      </a:r>
                      <a:r>
                        <a:rPr lang="en-US" sz="1000" dirty="0">
                          <a:solidFill>
                            <a:srgbClr val="FF0000"/>
                          </a:solidFill>
                          <a:effectLst/>
                        </a:rPr>
                        <a:t>(Broadband Radio Access Networks</a:t>
                      </a:r>
                      <a:r>
                        <a:rPr lang="en-GB" sz="1000" dirty="0">
                          <a:solidFill>
                            <a:srgbClr val="FF0000"/>
                          </a:solidFill>
                          <a:effectLst/>
                        </a:rPr>
                        <a:t>)</a:t>
                      </a:r>
                      <a:endParaRPr lang="en-US" sz="1000" dirty="0">
                        <a:solidFill>
                          <a:srgbClr val="FF0000"/>
                        </a:solidFill>
                        <a:effectLst/>
                        <a:latin typeface="Times New Roman"/>
                        <a:ea typeface="Times New Roman"/>
                      </a:endParaRPr>
                    </a:p>
                  </a:txBody>
                  <a:tcPr marL="13796" marR="13796" marT="13799" marB="13799" anchor="ctr"/>
                </a:tc>
                <a:tc>
                  <a:txBody>
                    <a:bodyPr/>
                    <a:lstStyle/>
                    <a:p>
                      <a:pPr marL="19050" marR="0"/>
                      <a:r>
                        <a:rPr lang="en-GB" sz="1000" dirty="0">
                          <a:solidFill>
                            <a:srgbClr val="FF0000"/>
                          </a:solidFill>
                          <a:effectLst/>
                        </a:rPr>
                        <a:t>Harmonization of EN 301 893 (5 GHz RLAN) with IEEE 802.11;</a:t>
                      </a:r>
                      <a:endParaRPr lang="en-US" sz="1000" dirty="0">
                        <a:solidFill>
                          <a:srgbClr val="FF0000"/>
                        </a:solidFill>
                        <a:effectLst/>
                      </a:endParaRPr>
                    </a:p>
                    <a:p>
                      <a:pPr marL="19050" marR="0"/>
                      <a:r>
                        <a:rPr lang="en-US" sz="1000" dirty="0">
                          <a:effectLst/>
                        </a:rPr>
                        <a:t>Harmonization of </a:t>
                      </a:r>
                      <a:r>
                        <a:rPr lang="en-US" sz="1000" dirty="0" err="1">
                          <a:effectLst/>
                        </a:rPr>
                        <a:t>HiperMAN</a:t>
                      </a:r>
                      <a:r>
                        <a:rPr lang="en-US" sz="1000" dirty="0">
                          <a:effectLst/>
                        </a:rPr>
                        <a:t> specifications with IEEE 802.16.</a:t>
                      </a:r>
                      <a:endParaRPr lang="en-US" sz="1000" dirty="0">
                        <a:solidFill>
                          <a:srgbClr val="000000"/>
                        </a:solidFill>
                        <a:effectLst/>
                        <a:latin typeface="Times New Roman"/>
                        <a:ea typeface="Times New Roman"/>
                      </a:endParaRPr>
                    </a:p>
                  </a:txBody>
                  <a:tcPr marL="13796" marR="13796" marT="13799" marB="13799"/>
                </a:tc>
              </a:tr>
              <a:tr h="484850">
                <a:tc>
                  <a:txBody>
                    <a:bodyPr/>
                    <a:lstStyle/>
                    <a:p>
                      <a:pPr marL="19050" marR="0"/>
                      <a:r>
                        <a:rPr lang="en-US" sz="1000" dirty="0">
                          <a:solidFill>
                            <a:srgbClr val="FF0000"/>
                          </a:solidFill>
                          <a:effectLst/>
                        </a:rPr>
                        <a:t>IEEE 802 </a:t>
                      </a:r>
                      <a:r>
                        <a:rPr lang="en-US" sz="1000" dirty="0">
                          <a:effectLst/>
                        </a:rPr>
                        <a:t>and IEEE P1609, Wireless Access in Vehicular Environment (WAVE)</a:t>
                      </a:r>
                      <a:endParaRPr lang="en-US" sz="1000" dirty="0">
                        <a:solidFill>
                          <a:srgbClr val="000000"/>
                        </a:solidFill>
                        <a:effectLst/>
                        <a:latin typeface="Times New Roman"/>
                        <a:ea typeface="Times New Roman"/>
                      </a:endParaRPr>
                    </a:p>
                  </a:txBody>
                  <a:tcPr marL="13796" marR="13796" marT="13799" marB="13799" anchor="ctr"/>
                </a:tc>
                <a:tc>
                  <a:txBody>
                    <a:bodyPr/>
                    <a:lstStyle/>
                    <a:p>
                      <a:pPr marL="19050" marR="0"/>
                      <a:r>
                        <a:rPr lang="en-GB" sz="1000" dirty="0">
                          <a:solidFill>
                            <a:srgbClr val="FF0000"/>
                          </a:solidFill>
                          <a:effectLst/>
                        </a:rPr>
                        <a:t>TC ITS (Intelligent Transport Systems)</a:t>
                      </a:r>
                      <a:endParaRPr lang="en-US" sz="1000" dirty="0">
                        <a:solidFill>
                          <a:srgbClr val="FF0000"/>
                        </a:solidFill>
                        <a:effectLst/>
                        <a:latin typeface="Times New Roman"/>
                        <a:ea typeface="Times New Roman"/>
                      </a:endParaRPr>
                    </a:p>
                  </a:txBody>
                  <a:tcPr marL="13796" marR="13796" marT="13799" marB="13799" anchor="ctr"/>
                </a:tc>
                <a:tc>
                  <a:txBody>
                    <a:bodyPr/>
                    <a:lstStyle/>
                    <a:p>
                      <a:pPr marL="19050" marR="0"/>
                      <a:r>
                        <a:rPr lang="en-US" sz="1000" dirty="0">
                          <a:solidFill>
                            <a:srgbClr val="FF0000"/>
                          </a:solidFill>
                          <a:effectLst/>
                        </a:rPr>
                        <a:t>Harmonization of EN 302 665, EN 302 663 and TS 102 867 with IEEE 802.11p </a:t>
                      </a:r>
                      <a:r>
                        <a:rPr lang="en-US" sz="1000" dirty="0">
                          <a:effectLst/>
                        </a:rPr>
                        <a:t>and IEEE 1609.2 (PHY &amp; MAC layers and security)</a:t>
                      </a:r>
                      <a:endParaRPr lang="en-US" sz="1000" dirty="0">
                        <a:solidFill>
                          <a:srgbClr val="000000"/>
                        </a:solidFill>
                        <a:effectLst/>
                        <a:latin typeface="Times New Roman"/>
                        <a:ea typeface="Times New Roman"/>
                      </a:endParaRPr>
                    </a:p>
                  </a:txBody>
                  <a:tcPr marL="13796" marR="13796" marT="13799" marB="13799"/>
                </a:tc>
              </a:tr>
              <a:tr h="3075952">
                <a:tc>
                  <a:txBody>
                    <a:bodyPr/>
                    <a:lstStyle/>
                    <a:p>
                      <a:pPr marL="19050" marR="0"/>
                      <a:r>
                        <a:rPr lang="en-GB" sz="1000" dirty="0">
                          <a:effectLst/>
                        </a:rPr>
                        <a:t>IEEE WGs:</a:t>
                      </a:r>
                      <a:endParaRPr lang="en-US" sz="1000" dirty="0">
                        <a:effectLst/>
                      </a:endParaRPr>
                    </a:p>
                    <a:p>
                      <a:pPr marL="342900" marR="0" lvl="0" indent="-342900">
                        <a:buFont typeface="Symbol"/>
                        <a:buChar char=""/>
                      </a:pPr>
                      <a:r>
                        <a:rPr lang="en-GB" sz="1000" dirty="0">
                          <a:solidFill>
                            <a:schemeClr val="tx1"/>
                          </a:solidFill>
                          <a:effectLst/>
                        </a:rPr>
                        <a:t>802.3 (Ethernet WG)</a:t>
                      </a:r>
                      <a:endParaRPr lang="en-US" sz="1000" dirty="0">
                        <a:solidFill>
                          <a:schemeClr val="tx1"/>
                        </a:solidFill>
                        <a:effectLst/>
                      </a:endParaRPr>
                    </a:p>
                    <a:p>
                      <a:pPr marL="342900" marR="0" lvl="0" indent="-342900">
                        <a:buFont typeface="Symbol"/>
                        <a:buChar char=""/>
                      </a:pPr>
                      <a:r>
                        <a:rPr lang="en-GB" sz="1000" dirty="0">
                          <a:solidFill>
                            <a:srgbClr val="FF0000"/>
                          </a:solidFill>
                          <a:effectLst/>
                        </a:rPr>
                        <a:t>802.11 (Wireless LAN WG)</a:t>
                      </a:r>
                      <a:endParaRPr lang="en-US" sz="1000" dirty="0">
                        <a:solidFill>
                          <a:srgbClr val="FF0000"/>
                        </a:solidFill>
                        <a:effectLst/>
                      </a:endParaRPr>
                    </a:p>
                    <a:p>
                      <a:pPr marL="342900" marR="0" lvl="0" indent="-342900">
                        <a:buFont typeface="Symbol"/>
                        <a:buChar char=""/>
                      </a:pPr>
                      <a:r>
                        <a:rPr lang="en-GB" sz="1000" dirty="0">
                          <a:effectLst/>
                        </a:rPr>
                        <a:t>802.15 (</a:t>
                      </a:r>
                      <a:r>
                        <a:rPr lang="en-US" sz="1000" dirty="0">
                          <a:effectLst/>
                        </a:rPr>
                        <a:t>Wireless Personal Area Network (WPAN) WG)</a:t>
                      </a:r>
                    </a:p>
                    <a:p>
                      <a:pPr marL="342900" marR="0" lvl="0" indent="-342900">
                        <a:buFont typeface="Symbol"/>
                        <a:buChar char=""/>
                      </a:pPr>
                      <a:r>
                        <a:rPr lang="en-GB" sz="1000" dirty="0">
                          <a:effectLst/>
                        </a:rPr>
                        <a:t>802.22 (</a:t>
                      </a:r>
                      <a:r>
                        <a:rPr lang="en-US" sz="1000" dirty="0">
                          <a:effectLst/>
                        </a:rPr>
                        <a:t>Wireless Regional Area Network (WRAN) WG)</a:t>
                      </a:r>
                    </a:p>
                    <a:p>
                      <a:pPr marL="342900" marR="0" lvl="0" indent="-342900">
                        <a:buFont typeface="Symbol"/>
                        <a:buChar char=""/>
                      </a:pPr>
                      <a:r>
                        <a:rPr lang="en-US" sz="1000" dirty="0">
                          <a:effectLst/>
                        </a:rPr>
                        <a:t>P1905</a:t>
                      </a:r>
                      <a:endParaRPr lang="en-US" sz="1000" dirty="0">
                        <a:solidFill>
                          <a:srgbClr val="000000"/>
                        </a:solidFill>
                        <a:effectLst/>
                        <a:latin typeface="Times New Roman"/>
                        <a:ea typeface="Times New Roman"/>
                      </a:endParaRPr>
                    </a:p>
                  </a:txBody>
                  <a:tcPr marL="13796" marR="13796" marT="13799" marB="13799" anchor="ctr"/>
                </a:tc>
                <a:tc>
                  <a:txBody>
                    <a:bodyPr/>
                    <a:lstStyle/>
                    <a:p>
                      <a:pPr marL="19050" marR="0"/>
                      <a:r>
                        <a:rPr lang="en-GB" sz="1000" dirty="0">
                          <a:effectLst/>
                        </a:rPr>
                        <a:t>TC ATTM (</a:t>
                      </a:r>
                      <a:r>
                        <a:rPr lang="en-US" sz="1000" dirty="0">
                          <a:effectLst/>
                        </a:rPr>
                        <a:t>Access, Terminals, Transmission and Multiplexing)</a:t>
                      </a:r>
                      <a:endParaRPr lang="en-US" sz="1000" dirty="0">
                        <a:solidFill>
                          <a:srgbClr val="000000"/>
                        </a:solidFill>
                        <a:effectLst/>
                        <a:latin typeface="Times New Roman"/>
                        <a:ea typeface="Times New Roman"/>
                      </a:endParaRPr>
                    </a:p>
                  </a:txBody>
                  <a:tcPr marL="13796" marR="13796" marT="13799" marB="13799" anchor="ctr"/>
                </a:tc>
                <a:tc>
                  <a:txBody>
                    <a:bodyPr/>
                    <a:lstStyle/>
                    <a:p>
                      <a:pPr marL="19050" marR="0"/>
                      <a:r>
                        <a:rPr lang="en-GB" sz="1000" dirty="0">
                          <a:effectLst/>
                        </a:rPr>
                        <a:t>C</a:t>
                      </a:r>
                      <a:r>
                        <a:rPr lang="en-US" sz="1000" dirty="0" err="1">
                          <a:effectLst/>
                        </a:rPr>
                        <a:t>oordinate</a:t>
                      </a:r>
                      <a:r>
                        <a:rPr lang="en-US" sz="1000" dirty="0">
                          <a:effectLst/>
                        </a:rPr>
                        <a:t> standardization work </a:t>
                      </a:r>
                      <a:r>
                        <a:rPr lang="en-GB" sz="1000" dirty="0">
                          <a:effectLst/>
                        </a:rPr>
                        <a:t>in the following topics:</a:t>
                      </a:r>
                      <a:endParaRPr lang="en-US" sz="1000" dirty="0">
                        <a:effectLst/>
                      </a:endParaRPr>
                    </a:p>
                    <a:p>
                      <a:pPr marL="342900" marR="0" lvl="0" indent="-342900">
                        <a:buFont typeface="Symbol"/>
                        <a:buChar char=""/>
                      </a:pPr>
                      <a:r>
                        <a:rPr lang="en-GB" sz="1000" dirty="0">
                          <a:solidFill>
                            <a:schemeClr val="tx1"/>
                          </a:solidFill>
                          <a:effectLst/>
                        </a:rPr>
                        <a:t>802.3bg 40G Serial SMF</a:t>
                      </a:r>
                      <a:endParaRPr lang="en-US" sz="1000" dirty="0">
                        <a:solidFill>
                          <a:schemeClr val="tx1"/>
                        </a:solidFill>
                        <a:effectLst/>
                      </a:endParaRPr>
                    </a:p>
                    <a:p>
                      <a:pPr marL="342900" marR="0" lvl="0" indent="-342900">
                        <a:buFont typeface="Symbol"/>
                        <a:buChar char=""/>
                      </a:pPr>
                      <a:r>
                        <a:rPr lang="en-GB" sz="1000" dirty="0">
                          <a:solidFill>
                            <a:schemeClr val="tx1"/>
                          </a:solidFill>
                          <a:effectLst/>
                        </a:rPr>
                        <a:t>802.3bj 100G backplane &amp; </a:t>
                      </a:r>
                      <a:r>
                        <a:rPr lang="en-GB" sz="1000" dirty="0" err="1">
                          <a:solidFill>
                            <a:schemeClr val="tx1"/>
                          </a:solidFill>
                          <a:effectLst/>
                        </a:rPr>
                        <a:t>twinax</a:t>
                      </a:r>
                      <a:r>
                        <a:rPr lang="en-GB" sz="1000" dirty="0">
                          <a:solidFill>
                            <a:schemeClr val="tx1"/>
                          </a:solidFill>
                          <a:effectLst/>
                        </a:rPr>
                        <a:t> </a:t>
                      </a:r>
                      <a:endParaRPr lang="en-US" sz="1000" dirty="0">
                        <a:solidFill>
                          <a:schemeClr val="tx1"/>
                        </a:solidFill>
                        <a:effectLst/>
                      </a:endParaRPr>
                    </a:p>
                    <a:p>
                      <a:pPr marL="342900" marR="0" lvl="0" indent="-342900">
                        <a:buFont typeface="Symbol"/>
                        <a:buChar char=""/>
                      </a:pPr>
                      <a:r>
                        <a:rPr lang="en-GB" sz="1000" dirty="0">
                          <a:solidFill>
                            <a:schemeClr val="tx1"/>
                          </a:solidFill>
                          <a:effectLst/>
                        </a:rPr>
                        <a:t>Next gen100G optical PHYs</a:t>
                      </a:r>
                      <a:endParaRPr lang="en-US" sz="1000" dirty="0">
                        <a:solidFill>
                          <a:schemeClr val="tx1"/>
                        </a:solidFill>
                        <a:effectLst/>
                      </a:endParaRPr>
                    </a:p>
                    <a:p>
                      <a:pPr marL="342900" marR="0" lvl="0" indent="-342900">
                        <a:buFont typeface="Symbol"/>
                        <a:buChar char=""/>
                      </a:pPr>
                      <a:r>
                        <a:rPr lang="en-GB" sz="1000" dirty="0">
                          <a:solidFill>
                            <a:schemeClr val="tx1"/>
                          </a:solidFill>
                          <a:effectLst/>
                        </a:rPr>
                        <a:t>Ethernet Bandwidth Assessment</a:t>
                      </a:r>
                      <a:endParaRPr lang="en-US" sz="1000" dirty="0">
                        <a:solidFill>
                          <a:schemeClr val="tx1"/>
                        </a:solidFill>
                        <a:effectLst/>
                      </a:endParaRPr>
                    </a:p>
                    <a:p>
                      <a:pPr marL="342900" marR="0" lvl="0" indent="-342900">
                        <a:buFont typeface="Symbol"/>
                        <a:buChar char=""/>
                      </a:pPr>
                      <a:r>
                        <a:rPr lang="en-GB" sz="1000" dirty="0">
                          <a:solidFill>
                            <a:schemeClr val="tx1"/>
                          </a:solidFill>
                          <a:effectLst/>
                        </a:rPr>
                        <a:t>10GBASE-SR to support OM4 fibre</a:t>
                      </a:r>
                      <a:endParaRPr lang="en-US" sz="1000" dirty="0">
                        <a:solidFill>
                          <a:schemeClr val="tx1"/>
                        </a:solidFill>
                        <a:effectLst/>
                      </a:endParaRPr>
                    </a:p>
                    <a:p>
                      <a:pPr marL="342900" marR="0" lvl="0" indent="-342900">
                        <a:buFont typeface="Symbol"/>
                        <a:buChar char=""/>
                      </a:pPr>
                      <a:r>
                        <a:rPr lang="en-GB" sz="1000" dirty="0">
                          <a:solidFill>
                            <a:schemeClr val="tx1"/>
                          </a:solidFill>
                          <a:effectLst/>
                        </a:rPr>
                        <a:t>802.3 EPOC</a:t>
                      </a:r>
                      <a:endParaRPr lang="en-US" sz="1000" dirty="0">
                        <a:solidFill>
                          <a:schemeClr val="tx1"/>
                        </a:solidFill>
                        <a:effectLst/>
                      </a:endParaRPr>
                    </a:p>
                    <a:p>
                      <a:pPr marL="342900" marR="0" lvl="0" indent="-342900">
                        <a:buFont typeface="Symbol"/>
                        <a:buChar char=""/>
                      </a:pPr>
                      <a:r>
                        <a:rPr lang="en-GB" sz="1000" dirty="0">
                          <a:solidFill>
                            <a:srgbClr val="FF0000"/>
                          </a:solidFill>
                          <a:effectLst/>
                        </a:rPr>
                        <a:t>802.11r, 11u, 11ac 1x1 through 3x3</a:t>
                      </a:r>
                      <a:endParaRPr lang="en-US" sz="1000" dirty="0">
                        <a:solidFill>
                          <a:srgbClr val="FF0000"/>
                        </a:solidFill>
                        <a:effectLst/>
                      </a:endParaRPr>
                    </a:p>
                    <a:p>
                      <a:pPr marL="342900" marR="0" lvl="0" indent="-342900">
                        <a:buFont typeface="Symbol"/>
                        <a:buChar char=""/>
                      </a:pPr>
                      <a:r>
                        <a:rPr lang="en-GB" sz="1000" dirty="0">
                          <a:solidFill>
                            <a:srgbClr val="FF0000"/>
                          </a:solidFill>
                          <a:effectLst/>
                        </a:rPr>
                        <a:t>very low power </a:t>
                      </a:r>
                      <a:r>
                        <a:rPr lang="en-GB" sz="1000" dirty="0" err="1">
                          <a:solidFill>
                            <a:srgbClr val="FF0000"/>
                          </a:solidFill>
                          <a:effectLst/>
                        </a:rPr>
                        <a:t>wifi</a:t>
                      </a:r>
                      <a:endParaRPr lang="en-US" sz="1000" dirty="0">
                        <a:solidFill>
                          <a:srgbClr val="FF0000"/>
                        </a:solidFill>
                        <a:effectLst/>
                      </a:endParaRPr>
                    </a:p>
                    <a:p>
                      <a:pPr marL="342900" marR="0" lvl="0" indent="-342900">
                        <a:buFont typeface="Symbol"/>
                        <a:buChar char=""/>
                      </a:pPr>
                      <a:r>
                        <a:rPr lang="en-GB" sz="1000" dirty="0">
                          <a:solidFill>
                            <a:srgbClr val="FF0000"/>
                          </a:solidFill>
                          <a:effectLst/>
                        </a:rPr>
                        <a:t>any </a:t>
                      </a:r>
                      <a:r>
                        <a:rPr lang="en-GB" sz="1000" dirty="0" err="1">
                          <a:solidFill>
                            <a:srgbClr val="FF0000"/>
                          </a:solidFill>
                          <a:effectLst/>
                        </a:rPr>
                        <a:t>wifi</a:t>
                      </a:r>
                      <a:r>
                        <a:rPr lang="en-GB" sz="1000" dirty="0">
                          <a:solidFill>
                            <a:srgbClr val="FF0000"/>
                          </a:solidFill>
                          <a:effectLst/>
                        </a:rPr>
                        <a:t> authentication materials</a:t>
                      </a:r>
                      <a:endParaRPr lang="en-US" sz="1000" dirty="0">
                        <a:solidFill>
                          <a:srgbClr val="FF0000"/>
                        </a:solidFill>
                        <a:effectLst/>
                      </a:endParaRPr>
                    </a:p>
                    <a:p>
                      <a:pPr marL="342900" marR="0" lvl="0" indent="-342900">
                        <a:buFont typeface="Symbol"/>
                        <a:buChar char=""/>
                      </a:pPr>
                      <a:r>
                        <a:rPr lang="en-GB" sz="1000" dirty="0">
                          <a:effectLst/>
                        </a:rPr>
                        <a:t>self organizing networks </a:t>
                      </a:r>
                      <a:r>
                        <a:rPr lang="en-GB" sz="1000" dirty="0" err="1">
                          <a:effectLst/>
                        </a:rPr>
                        <a:t>hetnets</a:t>
                      </a:r>
                      <a:endParaRPr lang="en-US" sz="1000" dirty="0">
                        <a:effectLst/>
                      </a:endParaRPr>
                    </a:p>
                    <a:p>
                      <a:pPr marL="342900" marR="0" lvl="0" indent="-342900">
                        <a:buFont typeface="Symbol"/>
                        <a:buChar char=""/>
                      </a:pPr>
                      <a:r>
                        <a:rPr lang="en-GB" sz="1000" dirty="0" err="1">
                          <a:effectLst/>
                        </a:rPr>
                        <a:t>bluetooth</a:t>
                      </a:r>
                      <a:r>
                        <a:rPr lang="en-GB" sz="1000" dirty="0">
                          <a:effectLst/>
                        </a:rPr>
                        <a:t> 4.0</a:t>
                      </a:r>
                      <a:endParaRPr lang="en-US" sz="1000" dirty="0">
                        <a:effectLst/>
                      </a:endParaRPr>
                    </a:p>
                    <a:p>
                      <a:pPr marL="342900" marR="0" lvl="0" indent="-342900">
                        <a:buFont typeface="Symbol"/>
                        <a:buChar char=""/>
                      </a:pPr>
                      <a:r>
                        <a:rPr lang="en-GB" sz="1000" dirty="0">
                          <a:solidFill>
                            <a:srgbClr val="FF0000"/>
                          </a:solidFill>
                          <a:effectLst/>
                        </a:rPr>
                        <a:t>hotspot 2.0</a:t>
                      </a:r>
                      <a:endParaRPr lang="en-US" sz="1000" dirty="0">
                        <a:solidFill>
                          <a:srgbClr val="FF0000"/>
                        </a:solidFill>
                        <a:effectLst/>
                      </a:endParaRPr>
                    </a:p>
                    <a:p>
                      <a:pPr marL="342900" marR="0" lvl="0" indent="-342900">
                        <a:buFont typeface="Symbol"/>
                        <a:buChar char=""/>
                      </a:pPr>
                      <a:r>
                        <a:rPr lang="en-GB" sz="1000" dirty="0" err="1">
                          <a:effectLst/>
                        </a:rPr>
                        <a:t>zigbee</a:t>
                      </a:r>
                      <a:r>
                        <a:rPr lang="en-GB" sz="1000" dirty="0">
                          <a:effectLst/>
                        </a:rPr>
                        <a:t> 802.15</a:t>
                      </a:r>
                      <a:endParaRPr lang="en-US" sz="1000" dirty="0">
                        <a:effectLst/>
                      </a:endParaRPr>
                    </a:p>
                    <a:p>
                      <a:pPr marL="342900" marR="0" lvl="0" indent="-342900">
                        <a:buFont typeface="Symbol"/>
                        <a:buChar char=""/>
                      </a:pPr>
                      <a:r>
                        <a:rPr lang="en-GB" sz="1000" dirty="0">
                          <a:effectLst/>
                        </a:rPr>
                        <a:t>whitespace 802.22</a:t>
                      </a:r>
                      <a:endParaRPr lang="en-US" sz="1000" dirty="0">
                        <a:effectLst/>
                      </a:endParaRPr>
                    </a:p>
                    <a:p>
                      <a:pPr marL="342900" marR="0" lvl="0" indent="-342900">
                        <a:buFont typeface="Symbol"/>
                        <a:buChar char=""/>
                      </a:pPr>
                      <a:r>
                        <a:rPr lang="en-GB" sz="1000" dirty="0" err="1">
                          <a:effectLst/>
                        </a:rPr>
                        <a:t>powerline</a:t>
                      </a:r>
                      <a:r>
                        <a:rPr lang="en-GB" sz="1000" dirty="0">
                          <a:effectLst/>
                        </a:rPr>
                        <a:t> mesh P1905 inductive coupling</a:t>
                      </a:r>
                      <a:endParaRPr lang="en-US" sz="1000" dirty="0">
                        <a:effectLst/>
                      </a:endParaRPr>
                    </a:p>
                    <a:p>
                      <a:pPr marL="342900" marR="0" lvl="0" indent="-342900">
                        <a:buFont typeface="Symbol"/>
                        <a:buChar char=""/>
                      </a:pPr>
                      <a:r>
                        <a:rPr lang="en-GB" sz="1000" dirty="0" err="1">
                          <a:effectLst/>
                        </a:rPr>
                        <a:t>nfc</a:t>
                      </a:r>
                      <a:endParaRPr lang="en-US" sz="1000" dirty="0">
                        <a:effectLst/>
                      </a:endParaRPr>
                    </a:p>
                    <a:p>
                      <a:pPr marL="19050" marR="0"/>
                      <a:r>
                        <a:rPr lang="en-GB" sz="1000" dirty="0">
                          <a:effectLst/>
                        </a:rPr>
                        <a:t> </a:t>
                      </a:r>
                      <a:endParaRPr lang="en-US" sz="1000" dirty="0">
                        <a:solidFill>
                          <a:srgbClr val="000000"/>
                        </a:solidFill>
                        <a:effectLst/>
                        <a:latin typeface="Times New Roman"/>
                        <a:ea typeface="Times New Roman"/>
                      </a:endParaRPr>
                    </a:p>
                  </a:txBody>
                  <a:tcPr marL="13796" marR="13796" marT="13799" marB="13799"/>
                </a:tc>
              </a:tr>
              <a:tr h="484850">
                <a:tc>
                  <a:txBody>
                    <a:bodyPr/>
                    <a:lstStyle/>
                    <a:p>
                      <a:pPr marL="19050" marR="0"/>
                      <a:r>
                        <a:rPr lang="en-US" sz="1000" dirty="0">
                          <a:effectLst/>
                        </a:rPr>
                        <a:t>IEEE 802.16's Machine-to-Machine (M2M) Task Group</a:t>
                      </a:r>
                      <a:endParaRPr lang="en-US" sz="1000" dirty="0">
                        <a:solidFill>
                          <a:srgbClr val="000000"/>
                        </a:solidFill>
                        <a:effectLst/>
                        <a:latin typeface="Times New Roman"/>
                        <a:ea typeface="Times New Roman"/>
                      </a:endParaRPr>
                    </a:p>
                  </a:txBody>
                  <a:tcPr marL="13796" marR="13796" marT="13799" marB="13799" anchor="ctr"/>
                </a:tc>
                <a:tc>
                  <a:txBody>
                    <a:bodyPr/>
                    <a:lstStyle/>
                    <a:p>
                      <a:pPr marL="19050" marR="0"/>
                      <a:r>
                        <a:rPr lang="en-GB" sz="1000" dirty="0">
                          <a:effectLst/>
                        </a:rPr>
                        <a:t>TC M2M</a:t>
                      </a:r>
                      <a:endParaRPr lang="en-US" sz="1000" dirty="0">
                        <a:solidFill>
                          <a:srgbClr val="000000"/>
                        </a:solidFill>
                        <a:effectLst/>
                        <a:latin typeface="Times New Roman"/>
                        <a:ea typeface="Times New Roman"/>
                      </a:endParaRPr>
                    </a:p>
                  </a:txBody>
                  <a:tcPr marL="13796" marR="13796" marT="13799" marB="13799" anchor="ctr"/>
                </a:tc>
                <a:tc>
                  <a:txBody>
                    <a:bodyPr/>
                    <a:lstStyle/>
                    <a:p>
                      <a:pPr marL="19050" marR="0"/>
                      <a:r>
                        <a:rPr lang="en-US" sz="1000">
                          <a:effectLst/>
                        </a:rPr>
                        <a:t>Exchange of information on WANs and MANs (wireless networks) standardization work that could be used in IoT connectivity</a:t>
                      </a:r>
                      <a:endParaRPr lang="en-US" sz="1000">
                        <a:solidFill>
                          <a:srgbClr val="000000"/>
                        </a:solidFill>
                        <a:effectLst/>
                        <a:latin typeface="Times New Roman"/>
                        <a:ea typeface="Times New Roman"/>
                      </a:endParaRPr>
                    </a:p>
                  </a:txBody>
                  <a:tcPr marL="13796" marR="13796" marT="13799" marB="13799"/>
                </a:tc>
              </a:tr>
              <a:tr h="332433">
                <a:tc>
                  <a:txBody>
                    <a:bodyPr/>
                    <a:lstStyle/>
                    <a:p>
                      <a:pPr marL="19050" marR="0"/>
                      <a:r>
                        <a:rPr lang="en-US" sz="1000" dirty="0">
                          <a:effectLst/>
                        </a:rPr>
                        <a:t>IEEE P1901</a:t>
                      </a:r>
                      <a:endParaRPr lang="en-US" sz="1000" dirty="0">
                        <a:solidFill>
                          <a:srgbClr val="000000"/>
                        </a:solidFill>
                        <a:effectLst/>
                        <a:latin typeface="Times New Roman"/>
                        <a:ea typeface="Times New Roman"/>
                      </a:endParaRPr>
                    </a:p>
                  </a:txBody>
                  <a:tcPr marL="13796" marR="13796" marT="13799" marB="13799" anchor="ctr"/>
                </a:tc>
                <a:tc>
                  <a:txBody>
                    <a:bodyPr/>
                    <a:lstStyle/>
                    <a:p>
                      <a:pPr marL="19050" marR="0"/>
                      <a:r>
                        <a:rPr lang="en-GB" sz="1000" dirty="0">
                          <a:effectLst/>
                        </a:rPr>
                        <a:t>TC PLT (</a:t>
                      </a:r>
                      <a:r>
                        <a:rPr lang="en-US" sz="1000" dirty="0" err="1">
                          <a:effectLst/>
                        </a:rPr>
                        <a:t>Powerline</a:t>
                      </a:r>
                      <a:r>
                        <a:rPr lang="en-US" sz="1000" dirty="0">
                          <a:effectLst/>
                        </a:rPr>
                        <a:t> Telecommunications)</a:t>
                      </a:r>
                      <a:endParaRPr lang="en-US" sz="1000" dirty="0">
                        <a:solidFill>
                          <a:srgbClr val="000000"/>
                        </a:solidFill>
                        <a:effectLst/>
                        <a:latin typeface="Times New Roman"/>
                        <a:ea typeface="Times New Roman"/>
                      </a:endParaRPr>
                    </a:p>
                  </a:txBody>
                  <a:tcPr marL="13796" marR="13796" marT="13799" marB="13799" anchor="ctr"/>
                </a:tc>
                <a:tc>
                  <a:txBody>
                    <a:bodyPr/>
                    <a:lstStyle/>
                    <a:p>
                      <a:pPr marL="19050" marR="0"/>
                      <a:r>
                        <a:rPr lang="en-US" sz="1000">
                          <a:effectLst/>
                        </a:rPr>
                        <a:t>Exchange of information on broadband PLC, and coexistence. </a:t>
                      </a:r>
                      <a:endParaRPr lang="en-US" sz="1000">
                        <a:solidFill>
                          <a:srgbClr val="000000"/>
                        </a:solidFill>
                        <a:effectLst/>
                        <a:latin typeface="Times New Roman"/>
                        <a:ea typeface="Times New Roman"/>
                      </a:endParaRPr>
                    </a:p>
                  </a:txBody>
                  <a:tcPr marL="13796" marR="13796" marT="13799" marB="13799"/>
                </a:tc>
              </a:tr>
              <a:tr h="637268">
                <a:tc>
                  <a:txBody>
                    <a:bodyPr/>
                    <a:lstStyle/>
                    <a:p>
                      <a:pPr marL="19050" marR="0"/>
                      <a:r>
                        <a:rPr lang="en-US" sz="1000" dirty="0">
                          <a:solidFill>
                            <a:srgbClr val="FF0000"/>
                          </a:solidFill>
                          <a:effectLst/>
                        </a:rPr>
                        <a:t>IEEE 802.11 (Wireless Local Area Networks (WLAN))</a:t>
                      </a:r>
                    </a:p>
                    <a:p>
                      <a:pPr marL="19050" marR="0"/>
                      <a:r>
                        <a:rPr lang="en-US" sz="1000" dirty="0">
                          <a:effectLst/>
                        </a:rPr>
                        <a:t>IEEE 802.15 (Wireless Personal Area Networks (WPANs)) Working Groups</a:t>
                      </a:r>
                      <a:endParaRPr lang="en-US" sz="1000" dirty="0">
                        <a:solidFill>
                          <a:srgbClr val="000000"/>
                        </a:solidFill>
                        <a:effectLst/>
                        <a:latin typeface="Times New Roman"/>
                        <a:ea typeface="Times New Roman"/>
                      </a:endParaRPr>
                    </a:p>
                  </a:txBody>
                  <a:tcPr marL="13796" marR="13796" marT="13799" marB="13799" anchor="ctr"/>
                </a:tc>
                <a:tc>
                  <a:txBody>
                    <a:bodyPr/>
                    <a:lstStyle/>
                    <a:p>
                      <a:pPr marL="19050" marR="0"/>
                      <a:r>
                        <a:rPr lang="en-GB" sz="1000" dirty="0">
                          <a:solidFill>
                            <a:srgbClr val="FF0000"/>
                          </a:solidFill>
                          <a:effectLst/>
                        </a:rPr>
                        <a:t>TC ERM (</a:t>
                      </a:r>
                      <a:r>
                        <a:rPr lang="en-US" sz="1000" dirty="0">
                          <a:solidFill>
                            <a:srgbClr val="FF0000"/>
                          </a:solidFill>
                          <a:effectLst/>
                        </a:rPr>
                        <a:t>EMC and Radio Spectrum Matters) Technical Groups 28 (Generic SRDs) and 30 (ERM Wireless Medical Devices)</a:t>
                      </a:r>
                      <a:endParaRPr lang="en-US" sz="1000" dirty="0">
                        <a:solidFill>
                          <a:srgbClr val="FF0000"/>
                        </a:solidFill>
                        <a:effectLst/>
                        <a:latin typeface="Times New Roman"/>
                        <a:ea typeface="Times New Roman"/>
                      </a:endParaRPr>
                    </a:p>
                  </a:txBody>
                  <a:tcPr marL="13796" marR="13796" marT="13799" marB="13799" anchor="ctr"/>
                </a:tc>
                <a:tc>
                  <a:txBody>
                    <a:bodyPr/>
                    <a:lstStyle/>
                    <a:p>
                      <a:pPr marL="19050" marR="0"/>
                      <a:r>
                        <a:rPr lang="en-GB" sz="1000" dirty="0">
                          <a:solidFill>
                            <a:srgbClr val="FF0000"/>
                          </a:solidFill>
                          <a:effectLst/>
                        </a:rPr>
                        <a:t>Exchange of information on standardization activities in the areas of smart metering and medical devices.</a:t>
                      </a:r>
                      <a:endParaRPr lang="en-US" sz="1000" dirty="0">
                        <a:solidFill>
                          <a:srgbClr val="FF0000"/>
                        </a:solidFill>
                        <a:effectLst/>
                        <a:latin typeface="Times New Roman"/>
                        <a:ea typeface="Times New Roman"/>
                      </a:endParaRPr>
                    </a:p>
                  </a:txBody>
                  <a:tcPr marL="13796" marR="13796" marT="13799" marB="13799"/>
                </a:tc>
              </a:tr>
            </a:tbl>
          </a:graphicData>
        </a:graphic>
      </p:graphicFrame>
      <p:sp>
        <p:nvSpPr>
          <p:cNvPr id="2" name="Date Placeholder 1"/>
          <p:cNvSpPr>
            <a:spLocks noGrp="1"/>
          </p:cNvSpPr>
          <p:nvPr>
            <p:ph type="dt" sz="half" idx="10"/>
          </p:nvPr>
        </p:nvSpPr>
        <p:spPr/>
        <p:txBody>
          <a:bodyPr/>
          <a:lstStyle/>
          <a:p>
            <a:pPr>
              <a:defRPr/>
            </a:pPr>
            <a:r>
              <a:rPr lang="en-US" smtClean="0"/>
              <a:t>Nov 2012</a:t>
            </a:r>
            <a:endParaRPr lang="en-US" dirty="0"/>
          </a:p>
        </p:txBody>
      </p:sp>
      <p:sp>
        <p:nvSpPr>
          <p:cNvPr id="3" name="Footer Placeholder 2"/>
          <p:cNvSpPr>
            <a:spLocks noGrp="1"/>
          </p:cNvSpPr>
          <p:nvPr>
            <p:ph type="ftr" sz="quarter" idx="11"/>
          </p:nvPr>
        </p:nvSpPr>
        <p:spPr/>
        <p:txBody>
          <a:bodyPr/>
          <a:lstStyle/>
          <a:p>
            <a:pPr>
              <a:defRPr/>
            </a:pPr>
            <a:r>
              <a:rPr lang="en-US" smtClean="0"/>
              <a:t>Adrian Stephens, Intel Corporation</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AF89681A-9631-497E-ACB4-B757B377D4BF}" type="slidenum">
              <a:rPr lang="en-US" smtClean="0"/>
              <a:pPr>
                <a:defRPr/>
              </a:pPr>
              <a:t>36</a:t>
            </a:fld>
            <a:endParaRPr lang="en-US"/>
          </a:p>
        </p:txBody>
      </p:sp>
    </p:spTree>
    <p:extLst>
      <p:ext uri="{BB962C8B-B14F-4D97-AF65-F5344CB8AC3E}">
        <p14:creationId xmlns:p14="http://schemas.microsoft.com/office/powerpoint/2010/main" val="277161683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Motion</a:t>
            </a:r>
            <a:endParaRPr lang="en-US" dirty="0"/>
          </a:p>
        </p:txBody>
      </p:sp>
      <p:sp>
        <p:nvSpPr>
          <p:cNvPr id="4" name="Date Placeholder 3"/>
          <p:cNvSpPr>
            <a:spLocks noGrp="1"/>
          </p:cNvSpPr>
          <p:nvPr>
            <p:ph type="dt" sz="half" idx="10"/>
          </p:nvPr>
        </p:nvSpPr>
        <p:spPr/>
        <p:txBody>
          <a:bodyPr/>
          <a:lstStyle/>
          <a:p>
            <a:pPr>
              <a:defRPr/>
            </a:pPr>
            <a:r>
              <a:rPr lang="en-US" smtClean="0"/>
              <a:t>Nov 2012</a:t>
            </a:r>
            <a:endParaRPr lang="en-US" dirty="0"/>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71AA584-A631-41C6-AA28-A674FF16BF74}" type="slidenum">
              <a:rPr lang="en-US" smtClean="0"/>
              <a:pPr>
                <a:defRPr/>
              </a:pPr>
              <a:t>37</a:t>
            </a:fld>
            <a:endParaRPr lang="en-US"/>
          </a:p>
        </p:txBody>
      </p:sp>
      <p:sp>
        <p:nvSpPr>
          <p:cNvPr id="7" name="Text Placeholder 6"/>
          <p:cNvSpPr>
            <a:spLocks noGrp="1"/>
          </p:cNvSpPr>
          <p:nvPr>
            <p:ph type="body" idx="4294967295"/>
          </p:nvPr>
        </p:nvSpPr>
        <p:spPr/>
        <p:txBody>
          <a:bodyPr/>
          <a:lstStyle/>
          <a:p>
            <a:r>
              <a:rPr lang="en-GB" dirty="0"/>
              <a:t>The IEEE 802.11 Working Group agrees to be included in the ETSI Technical Cooperation Agreement annex.</a:t>
            </a:r>
          </a:p>
          <a:p>
            <a:endParaRPr lang="en-US" dirty="0" smtClean="0"/>
          </a:p>
          <a:p>
            <a:r>
              <a:rPr lang="en-US" dirty="0" smtClean="0"/>
              <a:t>Moved: Jon </a:t>
            </a:r>
            <a:r>
              <a:rPr lang="en-US" dirty="0" err="1" smtClean="0"/>
              <a:t>Rosdahl</a:t>
            </a:r>
            <a:endParaRPr lang="en-US" dirty="0" smtClean="0"/>
          </a:p>
          <a:p>
            <a:r>
              <a:rPr lang="en-US" dirty="0" smtClean="0"/>
              <a:t>Seconded: Adrian Stephens</a:t>
            </a:r>
          </a:p>
          <a:p>
            <a:endParaRPr lang="en-US" dirty="0"/>
          </a:p>
          <a:p>
            <a:r>
              <a:rPr lang="en-US" dirty="0" smtClean="0"/>
              <a:t>Result:  46,0,1 - passes</a:t>
            </a:r>
            <a:endParaRPr lang="en-US" dirty="0"/>
          </a:p>
        </p:txBody>
      </p:sp>
    </p:spTree>
    <p:extLst>
      <p:ext uri="{BB962C8B-B14F-4D97-AF65-F5344CB8AC3E}">
        <p14:creationId xmlns:p14="http://schemas.microsoft.com/office/powerpoint/2010/main" val="236591662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mtClean="0"/>
              <a:t>ARC New Business - RAC Proposal</a:t>
            </a:r>
            <a:endParaRPr lang="en-GB"/>
          </a:p>
        </p:txBody>
      </p:sp>
      <p:sp>
        <p:nvSpPr>
          <p:cNvPr id="4" name="Footer Placeholder 3"/>
          <p:cNvSpPr>
            <a:spLocks noGrp="1"/>
          </p:cNvSpPr>
          <p:nvPr>
            <p:ph type="ftr" sz="quarter" idx="10"/>
          </p:nvPr>
        </p:nvSpPr>
        <p:spPr/>
        <p:txBody>
          <a:bodyPr/>
          <a:lstStyle/>
          <a:p>
            <a:pPr>
              <a:defRPr/>
            </a:pPr>
            <a:r>
              <a:rPr lang="en-US" smtClean="0"/>
              <a:t>Adrian Stephens, Intel Corporation</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5E5CBE4F-402A-49FC-A06A-9C974296C46D}" type="slidenum">
              <a:rPr lang="en-US" smtClean="0"/>
              <a:pPr>
                <a:defRPr/>
              </a:pPr>
              <a:t>38</a:t>
            </a:fld>
            <a:endParaRPr lang="en-US"/>
          </a:p>
        </p:txBody>
      </p:sp>
    </p:spTree>
    <p:extLst>
      <p:ext uri="{BB962C8B-B14F-4D97-AF65-F5344CB8AC3E}">
        <p14:creationId xmlns:p14="http://schemas.microsoft.com/office/powerpoint/2010/main" val="47772460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Motion</a:t>
            </a:r>
            <a:endParaRPr lang="en-US" dirty="0"/>
          </a:p>
        </p:txBody>
      </p:sp>
      <p:sp>
        <p:nvSpPr>
          <p:cNvPr id="4" name="Date Placeholder 3"/>
          <p:cNvSpPr>
            <a:spLocks noGrp="1"/>
          </p:cNvSpPr>
          <p:nvPr>
            <p:ph type="dt" sz="half" idx="10"/>
          </p:nvPr>
        </p:nvSpPr>
        <p:spPr/>
        <p:txBody>
          <a:bodyPr/>
          <a:lstStyle/>
          <a:p>
            <a:pPr>
              <a:defRPr/>
            </a:pPr>
            <a:r>
              <a:rPr lang="en-US" smtClean="0"/>
              <a:t>Nov 2012</a:t>
            </a:r>
            <a:endParaRPr lang="en-US" dirty="0"/>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71AA584-A631-41C6-AA28-A674FF16BF74}" type="slidenum">
              <a:rPr lang="en-US" smtClean="0"/>
              <a:pPr>
                <a:defRPr/>
              </a:pPr>
              <a:t>39</a:t>
            </a:fld>
            <a:endParaRPr lang="en-US"/>
          </a:p>
        </p:txBody>
      </p:sp>
      <p:sp>
        <p:nvSpPr>
          <p:cNvPr id="7" name="Text Placeholder 6"/>
          <p:cNvSpPr>
            <a:spLocks noGrp="1"/>
          </p:cNvSpPr>
          <p:nvPr>
            <p:ph type="body" idx="4294967295"/>
          </p:nvPr>
        </p:nvSpPr>
        <p:spPr/>
        <p:txBody>
          <a:bodyPr/>
          <a:lstStyle/>
          <a:p>
            <a:pPr marL="342900" lvl="1" indent="-342900">
              <a:buFontTx/>
              <a:buChar char="•"/>
            </a:pPr>
            <a:r>
              <a:rPr lang="en-US" sz="2800" b="1" dirty="0"/>
              <a:t>Approve document 11-12/1420r0 for submittal to IEEE-SA Registration </a:t>
            </a:r>
            <a:r>
              <a:rPr lang="en-US" sz="2800" b="1" dirty="0" smtClean="0"/>
              <a:t>Authority.</a:t>
            </a:r>
          </a:p>
          <a:p>
            <a:pPr marL="342900" lvl="1" indent="-342900">
              <a:buFontTx/>
              <a:buChar char="•"/>
            </a:pPr>
            <a:endParaRPr lang="en-US" sz="2800" b="1" dirty="0"/>
          </a:p>
          <a:p>
            <a:pPr marL="342900" lvl="1" indent="-342900">
              <a:buFontTx/>
              <a:buChar char="•"/>
            </a:pPr>
            <a:r>
              <a:rPr lang="en-US" sz="2800" b="1" dirty="0" smtClean="0"/>
              <a:t>Moved:  Mark Hamilton</a:t>
            </a:r>
          </a:p>
          <a:p>
            <a:pPr marL="342900" lvl="1" indent="-342900">
              <a:buFontTx/>
              <a:buChar char="•"/>
            </a:pPr>
            <a:r>
              <a:rPr lang="en-US" sz="2800" b="1" dirty="0" smtClean="0"/>
              <a:t>Seconded:  Stephen McCann</a:t>
            </a:r>
          </a:p>
          <a:p>
            <a:pPr marL="342900" lvl="1" indent="-342900">
              <a:buFontTx/>
              <a:buChar char="•"/>
            </a:pPr>
            <a:endParaRPr lang="en-US" sz="2800" b="1" dirty="0"/>
          </a:p>
          <a:p>
            <a:pPr marL="342900" lvl="1" indent="-342900">
              <a:buFontTx/>
              <a:buChar char="•"/>
            </a:pPr>
            <a:r>
              <a:rPr lang="en-US" sz="2800" b="1" dirty="0" smtClean="0"/>
              <a:t>Result: 38,0,1 - passes </a:t>
            </a:r>
            <a:endParaRPr lang="en-US" sz="2800" b="1" dirty="0"/>
          </a:p>
          <a:p>
            <a:endParaRPr lang="en-US" dirty="0"/>
          </a:p>
        </p:txBody>
      </p:sp>
    </p:spTree>
    <p:extLst>
      <p:ext uri="{BB962C8B-B14F-4D97-AF65-F5344CB8AC3E}">
        <p14:creationId xmlns:p14="http://schemas.microsoft.com/office/powerpoint/2010/main" val="1226729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PAD SG Motions</a:t>
            </a:r>
            <a:endParaRPr lang="en-GB" dirty="0"/>
          </a:p>
        </p:txBody>
      </p:sp>
      <p:sp>
        <p:nvSpPr>
          <p:cNvPr id="7" name="Subtitle 6"/>
          <p:cNvSpPr>
            <a:spLocks noGrp="1"/>
          </p:cNvSpPr>
          <p:nvPr>
            <p:ph type="subTitle" idx="1"/>
          </p:nvPr>
        </p:nvSpPr>
        <p:spPr/>
        <p:txBody>
          <a:bodyPr/>
          <a:lstStyle/>
          <a:p>
            <a:endParaRPr lang="en-GB"/>
          </a:p>
        </p:txBody>
      </p:sp>
      <p:sp>
        <p:nvSpPr>
          <p:cNvPr id="5" name="Footer Placeholder 4"/>
          <p:cNvSpPr>
            <a:spLocks noGrp="1"/>
          </p:cNvSpPr>
          <p:nvPr>
            <p:ph type="ftr" sz="quarter" idx="10"/>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0FDD5300-2866-4D79-87F5-BB55E78B9620}" type="slidenum">
              <a:rPr lang="en-US" smtClean="0"/>
              <a:pPr>
                <a:defRPr/>
              </a:pPr>
              <a:t>4</a:t>
            </a:fld>
            <a:endParaRPr lang="en-US"/>
          </a:p>
        </p:txBody>
      </p:sp>
      <p:sp>
        <p:nvSpPr>
          <p:cNvPr id="4" name="Date Placeholder 3"/>
          <p:cNvSpPr>
            <a:spLocks noGrp="1"/>
          </p:cNvSpPr>
          <p:nvPr>
            <p:ph type="dt" sz="half" idx="4294967295"/>
          </p:nvPr>
        </p:nvSpPr>
        <p:spPr>
          <a:xfrm>
            <a:off x="0" y="333375"/>
            <a:ext cx="1579563" cy="276225"/>
          </a:xfrm>
        </p:spPr>
        <p:txBody>
          <a:bodyPr/>
          <a:lstStyle/>
          <a:p>
            <a:pPr>
              <a:defRPr/>
            </a:pPr>
            <a:r>
              <a:rPr lang="en-US" smtClean="0"/>
              <a:t>Nov 2012</a:t>
            </a:r>
            <a:endParaRPr lang="en-US" dirty="0"/>
          </a:p>
        </p:txBody>
      </p:sp>
    </p:spTree>
    <p:extLst>
      <p:ext uri="{BB962C8B-B14F-4D97-AF65-F5344CB8AC3E}">
        <p14:creationId xmlns:p14="http://schemas.microsoft.com/office/powerpoint/2010/main" val="14930466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smtClean="0"/>
              <a:t>PAD SG new business</a:t>
            </a:r>
            <a:endParaRPr lang="en-GB"/>
          </a:p>
        </p:txBody>
      </p:sp>
      <p:sp>
        <p:nvSpPr>
          <p:cNvPr id="4" name="Footer Placeholder 3"/>
          <p:cNvSpPr>
            <a:spLocks noGrp="1"/>
          </p:cNvSpPr>
          <p:nvPr>
            <p:ph type="ftr" sz="quarter" idx="10"/>
          </p:nvPr>
        </p:nvSpPr>
        <p:spPr/>
        <p:txBody>
          <a:bodyPr/>
          <a:lstStyle/>
          <a:p>
            <a:pPr>
              <a:defRPr/>
            </a:pPr>
            <a:r>
              <a:rPr lang="en-US" smtClean="0"/>
              <a:t>Adrian Stephens, Intel Corporation</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5E5CBE4F-402A-49FC-A06A-9C974296C46D}" type="slidenum">
              <a:rPr lang="en-US" smtClean="0"/>
              <a:pPr>
                <a:defRPr/>
              </a:pPr>
              <a:t>40</a:t>
            </a:fld>
            <a:endParaRPr lang="en-US"/>
          </a:p>
        </p:txBody>
      </p:sp>
    </p:spTree>
    <p:extLst>
      <p:ext uri="{BB962C8B-B14F-4D97-AF65-F5344CB8AC3E}">
        <p14:creationId xmlns:p14="http://schemas.microsoft.com/office/powerpoint/2010/main" val="362091977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Adrian Stephens, Intel Corporation</a:t>
            </a:r>
            <a:endParaRPr lang="en-US" smtClean="0"/>
          </a:p>
        </p:txBody>
      </p:sp>
      <p:sp>
        <p:nvSpPr>
          <p:cNvPr id="205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00E1E36C-2724-4FF6-9090-AEBDD030AA74}" type="slidenum">
              <a:rPr lang="en-US" smtClean="0"/>
              <a:pPr/>
              <a:t>41</a:t>
            </a:fld>
            <a:endParaRPr lang="en-US" smtClean="0"/>
          </a:p>
        </p:txBody>
      </p:sp>
      <p:sp>
        <p:nvSpPr>
          <p:cNvPr id="2052" name="Rectangle 2"/>
          <p:cNvSpPr>
            <a:spLocks noGrp="1" noChangeArrowheads="1"/>
          </p:cNvSpPr>
          <p:nvPr>
            <p:ph type="title"/>
          </p:nvPr>
        </p:nvSpPr>
        <p:spPr/>
        <p:txBody>
          <a:bodyPr/>
          <a:lstStyle/>
          <a:p>
            <a:r>
              <a:rPr lang="en-US" smtClean="0"/>
              <a:t>Motion </a:t>
            </a:r>
          </a:p>
        </p:txBody>
      </p:sp>
      <p:sp>
        <p:nvSpPr>
          <p:cNvPr id="2053" name="Rectangle 3"/>
          <p:cNvSpPr>
            <a:spLocks noGrp="1" noChangeArrowheads="1"/>
          </p:cNvSpPr>
          <p:nvPr>
            <p:ph type="body" idx="1"/>
          </p:nvPr>
        </p:nvSpPr>
        <p:spPr>
          <a:xfrm>
            <a:off x="685800" y="1676400"/>
            <a:ext cx="7772400" cy="4572000"/>
          </a:xfrm>
        </p:spPr>
        <p:txBody>
          <a:bodyPr/>
          <a:lstStyle/>
          <a:p>
            <a:r>
              <a:rPr lang="en-GB" dirty="0" smtClean="0"/>
              <a:t>Request the IEEE 802.11 WG chair to liaise document “11-12-1389-00-0000-liaison-to-wfa-regarding-11aq-PAR.doc” to the Wi-Fi Alliance, subject to approval of the IEEE 802.11aq PAR by IEEE-SA.</a:t>
            </a:r>
          </a:p>
          <a:p>
            <a:endParaRPr lang="en-GB" dirty="0" smtClean="0"/>
          </a:p>
          <a:p>
            <a:pPr>
              <a:buFontTx/>
              <a:buNone/>
            </a:pPr>
            <a:endParaRPr lang="en-GB" dirty="0" smtClean="0"/>
          </a:p>
          <a:p>
            <a:r>
              <a:rPr lang="en-GB" dirty="0" smtClean="0"/>
              <a:t>Moved: Stephen McCann</a:t>
            </a:r>
          </a:p>
          <a:p>
            <a:r>
              <a:rPr lang="en-GB" dirty="0" smtClean="0"/>
              <a:t>Second: Richard Kennedy</a:t>
            </a:r>
          </a:p>
          <a:p>
            <a:r>
              <a:rPr lang="en-GB" dirty="0" smtClean="0"/>
              <a:t>Result:  46,0,0 – passes</a:t>
            </a:r>
          </a:p>
          <a:p>
            <a:pPr>
              <a:buFontTx/>
              <a:buNone/>
            </a:pPr>
            <a:endParaRPr lang="en-GB" dirty="0" smtClean="0"/>
          </a:p>
          <a:p>
            <a:r>
              <a:rPr lang="en-GB" sz="2000" dirty="0" smtClean="0"/>
              <a:t>PAD Result: Moved: Stuart Kerry, Second: Dwight Smith, 30/0/0`</a:t>
            </a:r>
          </a:p>
        </p:txBody>
      </p:sp>
      <p:sp>
        <p:nvSpPr>
          <p:cNvPr id="2" name="Date Placeholder 1"/>
          <p:cNvSpPr>
            <a:spLocks noGrp="1"/>
          </p:cNvSpPr>
          <p:nvPr>
            <p:ph type="dt" sz="half" idx="10"/>
          </p:nvPr>
        </p:nvSpPr>
        <p:spPr/>
        <p:txBody>
          <a:bodyPr/>
          <a:lstStyle/>
          <a:p>
            <a:pPr>
              <a:defRPr/>
            </a:pPr>
            <a:r>
              <a:rPr lang="en-US" smtClean="0"/>
              <a:t>Nov 2012</a:t>
            </a:r>
            <a:endParaRPr lang="en-US" dirty="0"/>
          </a:p>
        </p:txBody>
      </p:sp>
    </p:spTree>
    <p:extLst>
      <p:ext uri="{BB962C8B-B14F-4D97-AF65-F5344CB8AC3E}">
        <p14:creationId xmlns:p14="http://schemas.microsoft.com/office/powerpoint/2010/main" val="9618761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Adrian Stephens, Intel Corporation</a:t>
            </a:r>
            <a:endParaRPr lang="en-US" smtClean="0"/>
          </a:p>
        </p:txBody>
      </p:sp>
      <p:sp>
        <p:nvSpPr>
          <p:cNvPr id="205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5A8C1964-0C97-409C-9D75-EF812D3F919A}" type="slidenum">
              <a:rPr lang="en-US" smtClean="0"/>
              <a:pPr/>
              <a:t>5</a:t>
            </a:fld>
            <a:endParaRPr lang="en-US" smtClean="0"/>
          </a:p>
        </p:txBody>
      </p:sp>
      <p:sp>
        <p:nvSpPr>
          <p:cNvPr id="2052" name="Rectangle 2"/>
          <p:cNvSpPr>
            <a:spLocks noGrp="1" noChangeArrowheads="1"/>
          </p:cNvSpPr>
          <p:nvPr>
            <p:ph type="title"/>
          </p:nvPr>
        </p:nvSpPr>
        <p:spPr/>
        <p:txBody>
          <a:bodyPr/>
          <a:lstStyle/>
          <a:p>
            <a:r>
              <a:rPr lang="en-US" smtClean="0"/>
              <a:t>Study Group Extension Motion </a:t>
            </a:r>
          </a:p>
        </p:txBody>
      </p:sp>
      <p:sp>
        <p:nvSpPr>
          <p:cNvPr id="2053" name="Rectangle 3"/>
          <p:cNvSpPr>
            <a:spLocks noGrp="1" noChangeArrowheads="1"/>
          </p:cNvSpPr>
          <p:nvPr>
            <p:ph type="body" idx="1"/>
          </p:nvPr>
        </p:nvSpPr>
        <p:spPr>
          <a:xfrm>
            <a:off x="685800" y="1676400"/>
            <a:ext cx="7772400" cy="4572000"/>
          </a:xfrm>
        </p:spPr>
        <p:txBody>
          <a:bodyPr/>
          <a:lstStyle/>
          <a:p>
            <a:r>
              <a:rPr lang="en-GB" dirty="0" smtClean="0"/>
              <a:t>Request the IEEE 802 LMSC to extend the IEEE 802.11 PAD Study Group.</a:t>
            </a:r>
          </a:p>
          <a:p>
            <a:pPr lvl="1"/>
            <a:r>
              <a:rPr lang="en-GB" dirty="0" smtClean="0"/>
              <a:t>Note: this is to allow further work to finalise PAR and 5 Criteria documentation, in case the PAR is not approved by </a:t>
            </a:r>
            <a:r>
              <a:rPr lang="en-GB" dirty="0" err="1" smtClean="0"/>
              <a:t>NesCom</a:t>
            </a:r>
            <a:r>
              <a:rPr lang="en-GB" dirty="0" smtClean="0"/>
              <a:t>.</a:t>
            </a:r>
          </a:p>
          <a:p>
            <a:endParaRPr lang="en-GB" dirty="0" smtClean="0"/>
          </a:p>
          <a:p>
            <a:endParaRPr lang="en-GB" dirty="0" smtClean="0"/>
          </a:p>
          <a:p>
            <a:endParaRPr lang="en-GB" dirty="0" smtClean="0"/>
          </a:p>
          <a:p>
            <a:r>
              <a:rPr lang="en-GB" dirty="0" smtClean="0"/>
              <a:t>Moved on behalf of PAD SG by Stephen McCann</a:t>
            </a:r>
          </a:p>
          <a:p>
            <a:r>
              <a:rPr lang="en-GB" dirty="0" smtClean="0"/>
              <a:t>Seconded: Dwight Smith</a:t>
            </a:r>
          </a:p>
          <a:p>
            <a:pPr>
              <a:buFontTx/>
              <a:buNone/>
            </a:pPr>
            <a:endParaRPr lang="en-GB" dirty="0" smtClean="0"/>
          </a:p>
          <a:p>
            <a:r>
              <a:rPr lang="en-GB" sz="1800" dirty="0" smtClean="0"/>
              <a:t>PAD SG Result: Moved:  Michael </a:t>
            </a:r>
            <a:r>
              <a:rPr lang="en-GB" sz="1800" dirty="0" err="1" smtClean="0"/>
              <a:t>Montemurro</a:t>
            </a:r>
            <a:r>
              <a:rPr lang="en-GB" sz="1800" dirty="0" smtClean="0"/>
              <a:t>, Second:  Stuart Kerry, Result: 37/0/0</a:t>
            </a:r>
          </a:p>
        </p:txBody>
      </p:sp>
      <p:sp>
        <p:nvSpPr>
          <p:cNvPr id="2" name="Date Placeholder 1"/>
          <p:cNvSpPr>
            <a:spLocks noGrp="1"/>
          </p:cNvSpPr>
          <p:nvPr>
            <p:ph type="dt" sz="half" idx="10"/>
          </p:nvPr>
        </p:nvSpPr>
        <p:spPr/>
        <p:txBody>
          <a:bodyPr/>
          <a:lstStyle/>
          <a:p>
            <a:pPr>
              <a:defRPr/>
            </a:pPr>
            <a:r>
              <a:rPr lang="en-US" smtClean="0"/>
              <a:t>Nov 2012</a:t>
            </a:r>
            <a:endParaRPr lang="en-US" dirty="0"/>
          </a:p>
        </p:txBody>
      </p:sp>
    </p:spTree>
    <p:extLst>
      <p:ext uri="{BB962C8B-B14F-4D97-AF65-F5344CB8AC3E}">
        <p14:creationId xmlns:p14="http://schemas.microsoft.com/office/powerpoint/2010/main" val="18515292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Adrian Stephens, Intel Corporation</a:t>
            </a:r>
            <a:endParaRPr lang="en-US" smtClean="0"/>
          </a:p>
        </p:txBody>
      </p:sp>
      <p:sp>
        <p:nvSpPr>
          <p:cNvPr id="205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F206A1D0-F71C-418F-B7FA-DAE0E1839776}" type="slidenum">
              <a:rPr lang="en-US" smtClean="0"/>
              <a:pPr/>
              <a:t>6</a:t>
            </a:fld>
            <a:endParaRPr lang="en-US" smtClean="0"/>
          </a:p>
        </p:txBody>
      </p:sp>
      <p:sp>
        <p:nvSpPr>
          <p:cNvPr id="2052" name="Rectangle 2"/>
          <p:cNvSpPr>
            <a:spLocks noGrp="1" noChangeArrowheads="1"/>
          </p:cNvSpPr>
          <p:nvPr>
            <p:ph type="title"/>
          </p:nvPr>
        </p:nvSpPr>
        <p:spPr/>
        <p:txBody>
          <a:bodyPr/>
          <a:lstStyle/>
          <a:p>
            <a:r>
              <a:rPr lang="en-US" dirty="0" smtClean="0"/>
              <a:t>PAR Motion </a:t>
            </a:r>
          </a:p>
        </p:txBody>
      </p:sp>
      <p:sp>
        <p:nvSpPr>
          <p:cNvPr id="2053" name="Rectangle 3"/>
          <p:cNvSpPr>
            <a:spLocks noGrp="1" noChangeArrowheads="1"/>
          </p:cNvSpPr>
          <p:nvPr>
            <p:ph type="body" idx="1"/>
          </p:nvPr>
        </p:nvSpPr>
        <p:spPr>
          <a:xfrm>
            <a:off x="685800" y="1676400"/>
            <a:ext cx="7772400" cy="4572000"/>
          </a:xfrm>
        </p:spPr>
        <p:txBody>
          <a:bodyPr/>
          <a:lstStyle/>
          <a:p>
            <a:r>
              <a:rPr lang="en-GB" dirty="0" smtClean="0"/>
              <a:t>Believing that the PAR content contained in the document referenced below meets IEEE-SA guidelines, request that the PAR content contained in 802.11-12/1081r6 be posted to the IEEE 802 Executive Committee (EC) agenda for WG 802 preview and EC approval to submit to </a:t>
            </a:r>
            <a:r>
              <a:rPr lang="en-GB" dirty="0" err="1" smtClean="0"/>
              <a:t>NesCom</a:t>
            </a:r>
            <a:r>
              <a:rPr lang="en-GB" dirty="0" smtClean="0"/>
              <a:t>.</a:t>
            </a:r>
          </a:p>
          <a:p>
            <a:endParaRPr lang="en-GB" dirty="0" smtClean="0"/>
          </a:p>
          <a:p>
            <a:r>
              <a:rPr lang="en-GB" dirty="0" smtClean="0"/>
              <a:t>Moved on behalf of PAD SG by Stephen McCann</a:t>
            </a:r>
          </a:p>
          <a:p>
            <a:r>
              <a:rPr lang="en-GB" dirty="0" smtClean="0"/>
              <a:t>Second:</a:t>
            </a:r>
          </a:p>
          <a:p>
            <a:endParaRPr lang="en-GB" dirty="0" smtClean="0"/>
          </a:p>
          <a:p>
            <a:r>
              <a:rPr lang="en-GB" sz="1800" dirty="0" smtClean="0"/>
              <a:t>PAD SG Result: Moved: Dwight Smith,2nd: Stuart Kerry, Result: 31/0/0</a:t>
            </a:r>
          </a:p>
        </p:txBody>
      </p:sp>
      <p:sp>
        <p:nvSpPr>
          <p:cNvPr id="2" name="Date Placeholder 1"/>
          <p:cNvSpPr>
            <a:spLocks noGrp="1"/>
          </p:cNvSpPr>
          <p:nvPr>
            <p:ph type="dt" sz="half" idx="10"/>
          </p:nvPr>
        </p:nvSpPr>
        <p:spPr/>
        <p:txBody>
          <a:bodyPr/>
          <a:lstStyle/>
          <a:p>
            <a:pPr>
              <a:defRPr/>
            </a:pPr>
            <a:r>
              <a:rPr lang="en-US" smtClean="0"/>
              <a:t>Nov 2012</a:t>
            </a:r>
            <a:endParaRPr lang="en-US" dirty="0"/>
          </a:p>
        </p:txBody>
      </p:sp>
    </p:spTree>
    <p:extLst>
      <p:ext uri="{BB962C8B-B14F-4D97-AF65-F5344CB8AC3E}">
        <p14:creationId xmlns:p14="http://schemas.microsoft.com/office/powerpoint/2010/main" val="36454335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Adrian Stephens, Intel Corporation</a:t>
            </a:r>
            <a:endParaRPr lang="en-US" smtClean="0"/>
          </a:p>
        </p:txBody>
      </p:sp>
      <p:sp>
        <p:nvSpPr>
          <p:cNvPr id="205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F206A1D0-F71C-418F-B7FA-DAE0E1839776}" type="slidenum">
              <a:rPr lang="en-US" smtClean="0"/>
              <a:pPr/>
              <a:t>7</a:t>
            </a:fld>
            <a:endParaRPr lang="en-US" smtClean="0"/>
          </a:p>
        </p:txBody>
      </p:sp>
      <p:sp>
        <p:nvSpPr>
          <p:cNvPr id="2052" name="Rectangle 2"/>
          <p:cNvSpPr>
            <a:spLocks noGrp="1" noChangeArrowheads="1"/>
          </p:cNvSpPr>
          <p:nvPr>
            <p:ph type="title"/>
          </p:nvPr>
        </p:nvSpPr>
        <p:spPr/>
        <p:txBody>
          <a:bodyPr/>
          <a:lstStyle/>
          <a:p>
            <a:r>
              <a:rPr lang="en-US" dirty="0" smtClean="0"/>
              <a:t>PAR Motion (amendment)</a:t>
            </a:r>
          </a:p>
        </p:txBody>
      </p:sp>
      <p:sp>
        <p:nvSpPr>
          <p:cNvPr id="2053" name="Rectangle 3"/>
          <p:cNvSpPr>
            <a:spLocks noGrp="1" noChangeArrowheads="1"/>
          </p:cNvSpPr>
          <p:nvPr>
            <p:ph type="body" idx="1"/>
          </p:nvPr>
        </p:nvSpPr>
        <p:spPr>
          <a:xfrm>
            <a:off x="685800" y="1676400"/>
            <a:ext cx="7772400" cy="4572000"/>
          </a:xfrm>
        </p:spPr>
        <p:txBody>
          <a:bodyPr/>
          <a:lstStyle/>
          <a:p>
            <a:r>
              <a:rPr lang="en-GB" dirty="0" smtClean="0"/>
              <a:t>Believing that the PAR content contained in the document referenced below meets IEEE-SA guidelines, request that the PAR content contained in 802.11-12/1081r6 be posted to the IEEE 802 Executive Committee (EC) agenda for </a:t>
            </a:r>
            <a:r>
              <a:rPr lang="en-GB" strike="sngStrike" dirty="0" smtClean="0">
                <a:solidFill>
                  <a:srgbClr val="FF0000"/>
                </a:solidFill>
              </a:rPr>
              <a:t>WG 802 preview and </a:t>
            </a:r>
            <a:r>
              <a:rPr lang="en-GB" dirty="0" smtClean="0"/>
              <a:t>EC approval to submit to </a:t>
            </a:r>
            <a:r>
              <a:rPr lang="en-GB" dirty="0" err="1" smtClean="0"/>
              <a:t>NesCom</a:t>
            </a:r>
            <a:r>
              <a:rPr lang="en-GB" dirty="0" smtClean="0"/>
              <a:t>.</a:t>
            </a:r>
          </a:p>
          <a:p>
            <a:endParaRPr lang="en-GB" dirty="0" smtClean="0"/>
          </a:p>
          <a:p>
            <a:r>
              <a:rPr lang="en-GB" dirty="0" smtClean="0"/>
              <a:t>Moved/seconded:</a:t>
            </a:r>
          </a:p>
        </p:txBody>
      </p:sp>
      <p:sp>
        <p:nvSpPr>
          <p:cNvPr id="2" name="Date Placeholder 1"/>
          <p:cNvSpPr>
            <a:spLocks noGrp="1"/>
          </p:cNvSpPr>
          <p:nvPr>
            <p:ph type="dt" sz="half" idx="10"/>
          </p:nvPr>
        </p:nvSpPr>
        <p:spPr/>
        <p:txBody>
          <a:bodyPr/>
          <a:lstStyle/>
          <a:p>
            <a:pPr>
              <a:defRPr/>
            </a:pPr>
            <a:r>
              <a:rPr lang="en-US" smtClean="0"/>
              <a:t>Nov 2012</a:t>
            </a:r>
            <a:endParaRPr lang="en-US" dirty="0"/>
          </a:p>
        </p:txBody>
      </p:sp>
    </p:spTree>
    <p:extLst>
      <p:ext uri="{BB962C8B-B14F-4D97-AF65-F5344CB8AC3E}">
        <p14:creationId xmlns:p14="http://schemas.microsoft.com/office/powerpoint/2010/main" val="3734196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Adrian Stephens, Intel Corporation</a:t>
            </a:r>
            <a:endParaRPr lang="en-US" smtClean="0"/>
          </a:p>
        </p:txBody>
      </p:sp>
      <p:sp>
        <p:nvSpPr>
          <p:cNvPr id="205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F206A1D0-F71C-418F-B7FA-DAE0E1839776}" type="slidenum">
              <a:rPr lang="en-US" smtClean="0"/>
              <a:pPr/>
              <a:t>8</a:t>
            </a:fld>
            <a:endParaRPr lang="en-US" smtClean="0"/>
          </a:p>
        </p:txBody>
      </p:sp>
      <p:sp>
        <p:nvSpPr>
          <p:cNvPr id="2052" name="Rectangle 2"/>
          <p:cNvSpPr>
            <a:spLocks noGrp="1" noChangeArrowheads="1"/>
          </p:cNvSpPr>
          <p:nvPr>
            <p:ph type="title"/>
          </p:nvPr>
        </p:nvSpPr>
        <p:spPr/>
        <p:txBody>
          <a:bodyPr/>
          <a:lstStyle/>
          <a:p>
            <a:r>
              <a:rPr lang="en-US" dirty="0" smtClean="0"/>
              <a:t>PAR Motion (amended)</a:t>
            </a:r>
          </a:p>
        </p:txBody>
      </p:sp>
      <p:sp>
        <p:nvSpPr>
          <p:cNvPr id="2053" name="Rectangle 3"/>
          <p:cNvSpPr>
            <a:spLocks noGrp="1" noChangeArrowheads="1"/>
          </p:cNvSpPr>
          <p:nvPr>
            <p:ph type="body" idx="1"/>
          </p:nvPr>
        </p:nvSpPr>
        <p:spPr>
          <a:xfrm>
            <a:off x="685800" y="1676400"/>
            <a:ext cx="7772400" cy="4572000"/>
          </a:xfrm>
        </p:spPr>
        <p:txBody>
          <a:bodyPr/>
          <a:lstStyle/>
          <a:p>
            <a:r>
              <a:rPr lang="en-GB" dirty="0" smtClean="0"/>
              <a:t>Believing that the PAR content contained in the document referenced below meets IEEE-SA guidelines, request that the PAR content contained in 802.11-12/1081r6 be posted to the IEEE 802 Executive Committee (EC) agenda for EC approval to submit to </a:t>
            </a:r>
            <a:r>
              <a:rPr lang="en-GB" dirty="0" err="1" smtClean="0"/>
              <a:t>NesCom</a:t>
            </a:r>
            <a:r>
              <a:rPr lang="en-GB" dirty="0" smtClean="0"/>
              <a:t>.</a:t>
            </a:r>
          </a:p>
          <a:p>
            <a:endParaRPr lang="en-GB" dirty="0" smtClean="0"/>
          </a:p>
          <a:p>
            <a:r>
              <a:rPr lang="en-GB" dirty="0" smtClean="0"/>
              <a:t>Moved on behalf of PAD SG by Stephen McCann</a:t>
            </a:r>
          </a:p>
          <a:p>
            <a:r>
              <a:rPr lang="en-GB" dirty="0" smtClean="0"/>
              <a:t>Second: Dwight Smith</a:t>
            </a:r>
          </a:p>
          <a:p>
            <a:r>
              <a:rPr lang="en-GB" dirty="0" smtClean="0"/>
              <a:t>Result: 78,0,0</a:t>
            </a:r>
          </a:p>
          <a:p>
            <a:endParaRPr lang="en-GB" dirty="0" smtClean="0"/>
          </a:p>
          <a:p>
            <a:r>
              <a:rPr lang="en-GB" sz="1800" dirty="0" smtClean="0"/>
              <a:t>PAD SG Result: Moved: Dwight Smith,2nd: Stuart Kerry, Result: 31/0/0</a:t>
            </a:r>
          </a:p>
        </p:txBody>
      </p:sp>
      <p:sp>
        <p:nvSpPr>
          <p:cNvPr id="2" name="Date Placeholder 1"/>
          <p:cNvSpPr>
            <a:spLocks noGrp="1"/>
          </p:cNvSpPr>
          <p:nvPr>
            <p:ph type="dt" sz="half" idx="10"/>
          </p:nvPr>
        </p:nvSpPr>
        <p:spPr/>
        <p:txBody>
          <a:bodyPr/>
          <a:lstStyle/>
          <a:p>
            <a:pPr>
              <a:defRPr/>
            </a:pPr>
            <a:r>
              <a:rPr lang="en-US" smtClean="0"/>
              <a:t>Nov 2012</a:t>
            </a:r>
            <a:endParaRPr lang="en-US" dirty="0"/>
          </a:p>
        </p:txBody>
      </p:sp>
    </p:spTree>
    <p:extLst>
      <p:ext uri="{BB962C8B-B14F-4D97-AF65-F5344CB8AC3E}">
        <p14:creationId xmlns:p14="http://schemas.microsoft.com/office/powerpoint/2010/main" val="35423292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Adrian Stephens, Intel Corporation</a:t>
            </a:r>
            <a:endParaRPr lang="en-US" smtClean="0"/>
          </a:p>
        </p:txBody>
      </p:sp>
      <p:sp>
        <p:nvSpPr>
          <p:cNvPr id="307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F9D5C0B4-EA03-49F4-AC0E-2EB25D9AAF59}" type="slidenum">
              <a:rPr lang="en-US" smtClean="0"/>
              <a:pPr/>
              <a:t>9</a:t>
            </a:fld>
            <a:endParaRPr lang="en-US" smtClean="0"/>
          </a:p>
        </p:txBody>
      </p:sp>
      <p:sp>
        <p:nvSpPr>
          <p:cNvPr id="3076" name="Rectangle 2"/>
          <p:cNvSpPr>
            <a:spLocks noGrp="1" noChangeArrowheads="1"/>
          </p:cNvSpPr>
          <p:nvPr>
            <p:ph type="title"/>
          </p:nvPr>
        </p:nvSpPr>
        <p:spPr>
          <a:xfrm>
            <a:off x="685800" y="457200"/>
            <a:ext cx="7772400" cy="1066800"/>
          </a:xfrm>
        </p:spPr>
        <p:txBody>
          <a:bodyPr/>
          <a:lstStyle/>
          <a:p>
            <a:r>
              <a:rPr lang="en-US" smtClean="0"/>
              <a:t>5C Motion </a:t>
            </a:r>
          </a:p>
        </p:txBody>
      </p:sp>
      <p:sp>
        <p:nvSpPr>
          <p:cNvPr id="21510" name="Rectangle 3"/>
          <p:cNvSpPr>
            <a:spLocks noGrp="1" noChangeArrowheads="1"/>
          </p:cNvSpPr>
          <p:nvPr>
            <p:ph type="body" idx="1"/>
          </p:nvPr>
        </p:nvSpPr>
        <p:spPr>
          <a:xfrm>
            <a:off x="685800" y="1676400"/>
            <a:ext cx="7772400" cy="4572000"/>
          </a:xfrm>
        </p:spPr>
        <p:txBody>
          <a:bodyPr/>
          <a:lstStyle/>
          <a:p>
            <a:pPr>
              <a:defRPr/>
            </a:pPr>
            <a:r>
              <a:rPr lang="en-GB" dirty="0" smtClean="0"/>
              <a:t>Believing that the Five Criteria contained in the document referenced below meets IEEE 802 guidelines, request that the Five Criteria contained in 802.11-12/1137r6 be posted to the IEEE 802 Executive Committee (EC) agenda for WG 802 preview and EC approval.</a:t>
            </a:r>
          </a:p>
          <a:p>
            <a:pPr marL="0" indent="0">
              <a:buFontTx/>
              <a:buNone/>
              <a:defRPr/>
            </a:pPr>
            <a:endParaRPr lang="en-GB" dirty="0" smtClean="0"/>
          </a:p>
          <a:p>
            <a:pPr>
              <a:defRPr/>
            </a:pPr>
            <a:r>
              <a:rPr lang="en-GB" dirty="0"/>
              <a:t>Moved on behalf of PAD SG by Stephen McCann</a:t>
            </a:r>
          </a:p>
          <a:p>
            <a:pPr>
              <a:defRPr/>
            </a:pPr>
            <a:r>
              <a:rPr lang="en-GB" dirty="0"/>
              <a:t>Second:</a:t>
            </a:r>
          </a:p>
          <a:p>
            <a:pPr>
              <a:buFontTx/>
              <a:buNone/>
              <a:defRPr/>
            </a:pPr>
            <a:endParaRPr lang="en-GB" dirty="0" smtClean="0"/>
          </a:p>
          <a:p>
            <a:pPr>
              <a:defRPr/>
            </a:pPr>
            <a:r>
              <a:rPr lang="en-GB" sz="1800" dirty="0" smtClean="0"/>
              <a:t>PAD SG Result: Moved:  Dwight Smith, 2nd:  Michael Montemurro, Result: 33/0/0</a:t>
            </a:r>
          </a:p>
        </p:txBody>
      </p:sp>
      <p:sp>
        <p:nvSpPr>
          <p:cNvPr id="2" name="Date Placeholder 1"/>
          <p:cNvSpPr>
            <a:spLocks noGrp="1"/>
          </p:cNvSpPr>
          <p:nvPr>
            <p:ph type="dt" sz="half" idx="10"/>
          </p:nvPr>
        </p:nvSpPr>
        <p:spPr/>
        <p:txBody>
          <a:bodyPr/>
          <a:lstStyle/>
          <a:p>
            <a:pPr>
              <a:defRPr/>
            </a:pPr>
            <a:r>
              <a:rPr lang="en-US" smtClean="0"/>
              <a:t>Nov 2012</a:t>
            </a:r>
            <a:endParaRPr lang="en-US" dirty="0"/>
          </a:p>
        </p:txBody>
      </p:sp>
    </p:spTree>
    <p:extLst>
      <p:ext uri="{BB962C8B-B14F-4D97-AF65-F5344CB8AC3E}">
        <p14:creationId xmlns:p14="http://schemas.microsoft.com/office/powerpoint/2010/main" val="3470976325"/>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75625</TotalTime>
  <Words>2608</Words>
  <Application>Microsoft Office PowerPoint</Application>
  <PresentationFormat>On-screen Show (4:3)</PresentationFormat>
  <Paragraphs>453</Paragraphs>
  <Slides>41</Slides>
  <Notes>15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41</vt:i4>
      </vt:variant>
    </vt:vector>
  </HeadingPairs>
  <TitlesOfParts>
    <vt:vector size="43" baseType="lpstr">
      <vt:lpstr>Default Design</vt:lpstr>
      <vt:lpstr>Document</vt:lpstr>
      <vt:lpstr>802.11 Nov 2012 Motions</vt:lpstr>
      <vt:lpstr>Abstract</vt:lpstr>
      <vt:lpstr>Wednesday</vt:lpstr>
      <vt:lpstr>PAD SG Motions</vt:lpstr>
      <vt:lpstr>Study Group Extension Motion </vt:lpstr>
      <vt:lpstr>PAR Motion </vt:lpstr>
      <vt:lpstr>PAR Motion (amendment)</vt:lpstr>
      <vt:lpstr>PAR Motion (amended)</vt:lpstr>
      <vt:lpstr>5C Motion </vt:lpstr>
      <vt:lpstr>5C Motion (amendment) </vt:lpstr>
      <vt:lpstr>5C Motion (amended) </vt:lpstr>
      <vt:lpstr>GLK SG Motions</vt:lpstr>
      <vt:lpstr>Tuesday, 13 November 2012  19:30-21:30 (cont.)</vt:lpstr>
      <vt:lpstr>Tuesday, 13 November 2012  19:30-21:30 (cont.)</vt:lpstr>
      <vt:lpstr>Tuesday, 13 November 2012  19:30-21:30 (cont.)</vt:lpstr>
      <vt:lpstr>GLK Motion 1</vt:lpstr>
      <vt:lpstr>GLK Motion 2</vt:lpstr>
      <vt:lpstr>GLK Motion 2 (amendment)</vt:lpstr>
      <vt:lpstr>GLK Motion 2 (amended)</vt:lpstr>
      <vt:lpstr>Friday</vt:lpstr>
      <vt:lpstr>WG telecons</vt:lpstr>
      <vt:lpstr>Teleconferences</vt:lpstr>
      <vt:lpstr>Publicity (.11ad press release)</vt:lpstr>
      <vt:lpstr>Motion</vt:lpstr>
      <vt:lpstr>TGac</vt:lpstr>
      <vt:lpstr>Motion for Ad Hoc Meeting</vt:lpstr>
      <vt:lpstr>TGaf</vt:lpstr>
      <vt:lpstr>IETF</vt:lpstr>
      <vt:lpstr>Motion</vt:lpstr>
      <vt:lpstr>Text of Entry</vt:lpstr>
      <vt:lpstr>ETSI MOU</vt:lpstr>
      <vt:lpstr>IEEE-SA –European Telecommunication Standards Institute (ETSI) Memorandum of understanding renewal</vt:lpstr>
      <vt:lpstr>IEEE-SA - ETSI MOU</vt:lpstr>
      <vt:lpstr>Document sharing between mapped technical groups</vt:lpstr>
      <vt:lpstr>Observers or non-voting participants between mapped technical groups</vt:lpstr>
      <vt:lpstr>Mapping proposed by ETSI </vt:lpstr>
      <vt:lpstr>Motion</vt:lpstr>
      <vt:lpstr>ARC New Business - RAC Proposal</vt:lpstr>
      <vt:lpstr>Motion</vt:lpstr>
      <vt:lpstr>PAD SG new business</vt:lpstr>
      <vt:lpstr>Motion </vt:lpstr>
    </vt:vector>
  </TitlesOfParts>
  <Company>Intel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Closing Plenary Motions</dc:title>
  <dc:creator>Adrian Stephens</dc:creator>
  <cp:lastModifiedBy>Adrian Stephens, 207</cp:lastModifiedBy>
  <cp:revision>1303</cp:revision>
  <cp:lastPrinted>1998-02-10T13:28:06Z</cp:lastPrinted>
  <dcterms:created xsi:type="dcterms:W3CDTF">1998-02-10T13:07:52Z</dcterms:created>
  <dcterms:modified xsi:type="dcterms:W3CDTF">2012-11-16T17:34:15Z</dcterms:modified>
</cp:coreProperties>
</file>