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270" r:id="rId3"/>
    <p:sldId id="273" r:id="rId4"/>
    <p:sldId id="288" r:id="rId5"/>
    <p:sldId id="292" r:id="rId6"/>
    <p:sldId id="286" r:id="rId7"/>
    <p:sldId id="293" r:id="rId8"/>
    <p:sldId id="294" r:id="rId9"/>
    <p:sldId id="287" r:id="rId10"/>
    <p:sldId id="295" r:id="rId11"/>
    <p:sldId id="296" r:id="rId12"/>
    <p:sldId id="289" r:id="rId13"/>
    <p:sldId id="299" r:id="rId14"/>
    <p:sldId id="300" r:id="rId15"/>
    <p:sldId id="301" r:id="rId16"/>
    <p:sldId id="290" r:id="rId17"/>
    <p:sldId id="291" r:id="rId18"/>
    <p:sldId id="297" r:id="rId19"/>
    <p:sldId id="298" r:id="rId20"/>
    <p:sldId id="285"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566" autoAdjust="0"/>
    <p:restoredTop sz="86453" autoAdjust="0"/>
  </p:normalViewPr>
  <p:slideViewPr>
    <p:cSldViewPr>
      <p:cViewPr>
        <p:scale>
          <a:sx n="80" d="100"/>
          <a:sy n="80" d="100"/>
        </p:scale>
        <p:origin x="-84" y="216"/>
      </p:cViewPr>
      <p:guideLst>
        <p:guide orient="horz" pos="2160"/>
        <p:guide pos="2880"/>
      </p:guideLst>
    </p:cSldViewPr>
  </p:slideViewPr>
  <p:outlineViewPr>
    <p:cViewPr>
      <p:scale>
        <a:sx n="33" d="100"/>
        <a:sy n="33" d="100"/>
      </p:scale>
      <p:origin x="0" y="1045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743E5B57-6A8F-45EA-A378-573A532AE747}" type="slidenum">
              <a:rPr lang="en-US" sz="1200" b="0" smtClean="0"/>
              <a:pPr/>
              <a:t>22</a:t>
            </a:fld>
            <a:endParaRPr lang="en-US" sz="1200" b="0"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37</a:t>
            </a:fld>
            <a:endParaRPr lang="en-US" sz="120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42</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6</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7</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8</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9</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10</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11</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82820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802.11-12/1227r0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2012-11-15</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189"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10</a:t>
            </a:fld>
            <a:endParaRPr lang="en-US" smtClean="0"/>
          </a:p>
        </p:txBody>
      </p:sp>
      <p:sp>
        <p:nvSpPr>
          <p:cNvPr id="3076" name="Rectangle 2"/>
          <p:cNvSpPr>
            <a:spLocks noGrp="1" noChangeArrowheads="1"/>
          </p:cNvSpPr>
          <p:nvPr>
            <p:ph type="title"/>
          </p:nvPr>
        </p:nvSpPr>
        <p:spPr/>
        <p:txBody>
          <a:bodyPr/>
          <a:lstStyle/>
          <a:p>
            <a:r>
              <a:rPr lang="en-US" dirty="0" smtClean="0"/>
              <a:t>5C Motion (amendment)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a:t>
            </a:r>
            <a:r>
              <a:rPr lang="en-GB" strike="sngStrike" dirty="0" smtClean="0">
                <a:solidFill>
                  <a:srgbClr val="FF0000"/>
                </a:solidFill>
              </a:rPr>
              <a:t>WG 802 preview and </a:t>
            </a:r>
            <a:r>
              <a:rPr lang="en-GB" dirty="0" smtClean="0"/>
              <a:t>EC approval.</a:t>
            </a:r>
          </a:p>
          <a:p>
            <a:pPr marL="0" indent="0">
              <a:buFontTx/>
              <a:buNone/>
              <a:defRPr/>
            </a:pPr>
            <a:endParaRPr lang="en-GB" dirty="0" smtClean="0"/>
          </a:p>
          <a:p>
            <a:pPr>
              <a:defRPr/>
            </a:pPr>
            <a:r>
              <a:rPr lang="en-GB" dirty="0" smtClean="0"/>
              <a:t>Amendment moved:</a:t>
            </a:r>
          </a:p>
          <a:p>
            <a:pPr>
              <a:defRPr/>
            </a:pPr>
            <a:r>
              <a:rPr lang="en-GB" dirty="0" smtClean="0"/>
              <a:t>Seconded:</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11</a:t>
            </a:fld>
            <a:endParaRPr lang="en-US" smtClean="0"/>
          </a:p>
        </p:txBody>
      </p:sp>
      <p:sp>
        <p:nvSpPr>
          <p:cNvPr id="3076" name="Rectangle 2"/>
          <p:cNvSpPr>
            <a:spLocks noGrp="1" noChangeArrowheads="1"/>
          </p:cNvSpPr>
          <p:nvPr>
            <p:ph type="title"/>
          </p:nvPr>
        </p:nvSpPr>
        <p:spPr/>
        <p:txBody>
          <a:bodyPr/>
          <a:lstStyle/>
          <a:p>
            <a:r>
              <a:rPr lang="en-US" dirty="0" smtClean="0"/>
              <a:t>5C Motion (amended)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GLK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12</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3202894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normAutofit/>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57046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220853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498233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1</a:t>
            </a:r>
            <a:endParaRPr lang="en-US" dirty="0"/>
          </a:p>
        </p:txBody>
      </p:sp>
      <p:sp>
        <p:nvSpPr>
          <p:cNvPr id="3" name="Content Placeholder 2"/>
          <p:cNvSpPr>
            <a:spLocks noGrp="1"/>
          </p:cNvSpPr>
          <p:nvPr>
            <p:ph idx="1"/>
          </p:nvPr>
        </p:nvSpPr>
        <p:spPr/>
        <p:txBody>
          <a:bodyPr/>
          <a:lstStyle/>
          <a:p>
            <a:pPr>
              <a:lnSpc>
                <a:spcPct val="80000"/>
              </a:lnSpc>
            </a:pPr>
            <a:r>
              <a:rPr lang="en-US" dirty="0" smtClean="0"/>
              <a:t>Request the IEEE 802 LMSC to extend the IEEE 802.11 GLK Study Group.</a:t>
            </a:r>
          </a:p>
          <a:p>
            <a:pPr>
              <a:lnSpc>
                <a:spcPct val="80000"/>
              </a:lnSpc>
            </a:pPr>
            <a:r>
              <a:rPr lang="en-US" dirty="0" smtClean="0"/>
              <a:t>Moved: Donald Eastlake 3</a:t>
            </a:r>
            <a:r>
              <a:rPr lang="en-US" baseline="30000" dirty="0" smtClean="0"/>
              <a:t>rd</a:t>
            </a:r>
            <a:r>
              <a:rPr lang="en-US" dirty="0" smtClean="0"/>
              <a:t> on behalf of GLK SG</a:t>
            </a:r>
          </a:p>
          <a:p>
            <a:pPr>
              <a:lnSpc>
                <a:spcPct val="80000"/>
              </a:lnSpc>
            </a:pPr>
            <a:r>
              <a:rPr lang="en-US" dirty="0" smtClean="0"/>
              <a:t>Seconded: Mark Hamilton</a:t>
            </a:r>
          </a:p>
          <a:p>
            <a:pPr>
              <a:lnSpc>
                <a:spcPct val="80000"/>
              </a:lnSpc>
            </a:pPr>
            <a:r>
              <a:rPr lang="en-US" dirty="0" smtClean="0"/>
              <a:t>Result:  77,0,0</a:t>
            </a:r>
            <a:endParaRPr lang="en-US" dirty="0"/>
          </a:p>
          <a:p>
            <a:pPr lvl="1">
              <a:lnSpc>
                <a:spcPct val="80000"/>
              </a:lnSpc>
            </a:pPr>
            <a:endParaRPr lang="en-US" dirty="0" smtClean="0"/>
          </a:p>
          <a:p>
            <a:pPr lvl="1">
              <a:lnSpc>
                <a:spcPct val="80000"/>
              </a:lnSpc>
            </a:pPr>
            <a:r>
              <a:rPr lang="en-US" dirty="0" smtClean="0"/>
              <a:t>GLK:  Moved:  Mark Hamilton   Seconded:  Ian Sherlock</a:t>
            </a:r>
            <a:br>
              <a:rPr lang="en-US" dirty="0" smtClean="0"/>
            </a:br>
            <a:r>
              <a:rPr lang="en-US" dirty="0" smtClean="0"/>
              <a:t>           Yes: 13   No: 0   Abstain: 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smtClean="0"/>
          </a:p>
          <a:p>
            <a:endParaRPr lang="en-US" dirty="0"/>
          </a:p>
        </p:txBody>
      </p:sp>
    </p:spTree>
    <p:extLst>
      <p:ext uri="{BB962C8B-B14F-4D97-AF65-F5344CB8AC3E}">
        <p14:creationId xmlns:p14="http://schemas.microsoft.com/office/powerpoint/2010/main" val="577786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WG 802 preview and EC approval to submit to </a:t>
            </a:r>
            <a:r>
              <a:rPr lang="en-GB" dirty="0" err="1" smtClean="0"/>
              <a:t>NesCom</a:t>
            </a:r>
            <a:r>
              <a:rPr lang="en-GB" dirty="0" smtClean="0"/>
              <a:t>.</a:t>
            </a:r>
            <a:endParaRPr lang="en-US" dirty="0" smtClean="0"/>
          </a:p>
          <a:p>
            <a:r>
              <a:rPr lang="en-GB" dirty="0" smtClean="0"/>
              <a:t>Moved  by Donald </a:t>
            </a:r>
            <a:r>
              <a:rPr lang="en-GB" dirty="0" err="1" smtClean="0"/>
              <a:t>Easlake</a:t>
            </a:r>
            <a:r>
              <a:rPr lang="en-GB" dirty="0" smtClean="0"/>
              <a:t> 3</a:t>
            </a:r>
            <a:r>
              <a:rPr lang="en-GB" baseline="30000" dirty="0" smtClean="0"/>
              <a:t>rd</a:t>
            </a:r>
            <a:r>
              <a:rPr lang="en-GB" dirty="0" smtClean="0"/>
              <a:t> (on behalf of GLK SG)</a:t>
            </a:r>
          </a:p>
          <a:p>
            <a:r>
              <a:rPr lang="en-GB" dirty="0" smtClean="0"/>
              <a:t>Seconded:  Ian Sherlock</a:t>
            </a:r>
            <a:endParaRPr lang="en-US" dirty="0" smtClean="0"/>
          </a:p>
          <a:p>
            <a:pPr lvl="1"/>
            <a:r>
              <a:rPr lang="en-GB" dirty="0" smtClean="0"/>
              <a:t>GLK: Moved: Ian Sherlock,  Seconded: Mark Hamilton, Result:  18 – 0 – 0 </a:t>
            </a:r>
            <a:endParaRPr lang="en-US" dirty="0" smtClean="0"/>
          </a:p>
          <a:p>
            <a:endParaRPr lang="en-US" dirty="0"/>
          </a:p>
        </p:txBody>
      </p:sp>
    </p:spTree>
    <p:extLst>
      <p:ext uri="{BB962C8B-B14F-4D97-AF65-F5344CB8AC3E}">
        <p14:creationId xmlns:p14="http://schemas.microsoft.com/office/powerpoint/2010/main" val="3732406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(amendment)</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endParaRPr lang="en-US" dirty="0" smtClean="0"/>
          </a:p>
          <a:p>
            <a:endParaRPr lang="en-GB" dirty="0" smtClean="0"/>
          </a:p>
          <a:p>
            <a:r>
              <a:rPr lang="en-GB" dirty="0" smtClean="0"/>
              <a:t>Amendment moved: Adrian Stephens</a:t>
            </a:r>
          </a:p>
          <a:p>
            <a:r>
              <a:rPr lang="en-GB" dirty="0" smtClean="0"/>
              <a:t>seconded: Jon </a:t>
            </a:r>
            <a:r>
              <a:rPr lang="en-GB" dirty="0" err="1" smtClean="0"/>
              <a:t>Rosdahl</a:t>
            </a:r>
            <a:endParaRPr lang="en-GB" dirty="0" smtClean="0"/>
          </a:p>
          <a:p>
            <a:endParaRPr lang="en-US" dirty="0"/>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(amended)</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EC approval to submit to </a:t>
            </a:r>
            <a:r>
              <a:rPr lang="en-GB" dirty="0" err="1" smtClean="0"/>
              <a:t>NesCom</a:t>
            </a:r>
            <a:r>
              <a:rPr lang="en-GB" dirty="0" smtClean="0"/>
              <a:t>.</a:t>
            </a:r>
            <a:endParaRPr lang="en-US" dirty="0" smtClean="0"/>
          </a:p>
          <a:p>
            <a:r>
              <a:rPr lang="en-GB" dirty="0" smtClean="0"/>
              <a:t>Moved  by Donald Eastlake 3</a:t>
            </a:r>
            <a:r>
              <a:rPr lang="en-GB" baseline="30000" dirty="0" smtClean="0"/>
              <a:t>rd</a:t>
            </a:r>
            <a:r>
              <a:rPr lang="en-GB" dirty="0" smtClean="0"/>
              <a:t> (on behalf of GLK SG)</a:t>
            </a:r>
          </a:p>
          <a:p>
            <a:r>
              <a:rPr lang="en-GB" dirty="0" smtClean="0"/>
              <a:t>Seconded:  Ian Sherlock</a:t>
            </a:r>
          </a:p>
          <a:p>
            <a:r>
              <a:rPr lang="en-GB" dirty="0" smtClean="0"/>
              <a:t>Result:  86,0,0</a:t>
            </a:r>
            <a:endParaRPr lang="en-US" dirty="0" smtClean="0"/>
          </a:p>
          <a:p>
            <a:pPr lvl="1"/>
            <a:r>
              <a:rPr lang="en-GB" dirty="0" smtClean="0"/>
              <a:t>GLK: Moved: Ian Sherlock,  Seconded: Mark Hamilton, Result:  18 – 0 – 0 </a:t>
            </a:r>
            <a:endParaRPr lang="en-US" dirty="0" smtClean="0"/>
          </a:p>
          <a:p>
            <a:endParaRPr lang="en-US" dirty="0"/>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may be brought at the Nov 2012 midweek and closing plenaries.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20</a:t>
            </a:fld>
            <a:endParaRPr lang="en-US"/>
          </a:p>
        </p:txBody>
      </p:sp>
    </p:spTree>
    <p:extLst>
      <p:ext uri="{BB962C8B-B14F-4D97-AF65-F5344CB8AC3E}">
        <p14:creationId xmlns:p14="http://schemas.microsoft.com/office/powerpoint/2010/main" val="1310654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WG telecons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21</a:t>
            </a:fld>
            <a:endParaRPr lang="en-US"/>
          </a:p>
        </p:txBody>
      </p:sp>
    </p:spTree>
    <p:extLst>
      <p:ext uri="{BB962C8B-B14F-4D97-AF65-F5344CB8AC3E}">
        <p14:creationId xmlns:p14="http://schemas.microsoft.com/office/powerpoint/2010/main" val="604983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2011</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6F38AC5-624C-4168-BD39-591F8E21A6CC}" type="slidenum">
              <a:rPr lang="en-US" sz="1200" b="0" smtClean="0"/>
              <a:pPr/>
              <a:t>22</a:t>
            </a:fld>
            <a:endParaRPr lang="en-US" sz="1200" b="0" smtClean="0"/>
          </a:p>
        </p:txBody>
      </p:sp>
      <p:sp>
        <p:nvSpPr>
          <p:cNvPr id="3077" name="Rectangle 2"/>
          <p:cNvSpPr>
            <a:spLocks noGrp="1" noChangeArrowheads="1"/>
          </p:cNvSpPr>
          <p:nvPr>
            <p:ph type="title"/>
          </p:nvPr>
        </p:nvSpPr>
        <p:spPr>
          <a:xfrm>
            <a:off x="685800" y="152400"/>
            <a:ext cx="6477000" cy="304800"/>
          </a:xfrm>
        </p:spPr>
        <p:txBody>
          <a:bodyPr/>
          <a:lstStyle/>
          <a:p>
            <a:r>
              <a:rPr lang="en-US" sz="2800" smtClean="0"/>
              <a:t>Teleconferences</a:t>
            </a:r>
          </a:p>
        </p:txBody>
      </p:sp>
      <p:graphicFrame>
        <p:nvGraphicFramePr>
          <p:cNvPr id="2266115" name="Group 3"/>
          <p:cNvGraphicFramePr>
            <a:graphicFrameLocks noGrp="1"/>
          </p:cNvGraphicFramePr>
          <p:nvPr>
            <p:ph idx="1"/>
            <p:extLst>
              <p:ext uri="{D42A27DB-BD31-4B8C-83A1-F6EECF244321}">
                <p14:modId xmlns:p14="http://schemas.microsoft.com/office/powerpoint/2010/main" val="947074379"/>
              </p:ext>
            </p:extLst>
          </p:nvPr>
        </p:nvGraphicFramePr>
        <p:xfrm>
          <a:off x="381000" y="914400"/>
          <a:ext cx="8458200" cy="5023466"/>
        </p:xfrm>
        <a:graphic>
          <a:graphicData uri="http://schemas.openxmlformats.org/drawingml/2006/table">
            <a:tbl>
              <a:tblPr/>
              <a:tblGrid>
                <a:gridCol w="1371600"/>
                <a:gridCol w="4495800"/>
                <a:gridCol w="1371600"/>
                <a:gridCol w="1219200"/>
              </a:tblGrid>
              <a:tr h="240863">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Group</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Dates</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Start Time</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Duration</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algn="ctr">
                        <a:spcAft>
                          <a:spcPts val="0"/>
                        </a:spcAft>
                      </a:pPr>
                      <a:r>
                        <a:rPr lang="en-GB" sz="2000" kern="1200">
                          <a:solidFill>
                            <a:schemeClr val="tx1"/>
                          </a:solidFill>
                          <a:effectLst/>
                          <a:latin typeface="Calibri"/>
                          <a:ea typeface="Calibri"/>
                          <a:cs typeface="Times New Roman"/>
                        </a:rPr>
                        <a:t> TGmc</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Friday Nov 30, Dec 7, Dec 14  (2 hours)</a:t>
                      </a:r>
                    </a:p>
                    <a:p>
                      <a:pPr>
                        <a:spcAft>
                          <a:spcPts val="0"/>
                        </a:spcAft>
                      </a:pPr>
                      <a:r>
                        <a:rPr lang="en-GB" sz="2000" kern="1200" dirty="0">
                          <a:solidFill>
                            <a:schemeClr val="tx1"/>
                          </a:solidFill>
                          <a:effectLst/>
                          <a:latin typeface="Calibri"/>
                          <a:ea typeface="Calibri"/>
                          <a:cs typeface="Times New Roman"/>
                        </a:rPr>
                        <a:t>Jan 11, </a:t>
                      </a:r>
                      <a:r>
                        <a:rPr lang="en-GB" sz="2000" kern="1200" dirty="0" smtClean="0">
                          <a:solidFill>
                            <a:schemeClr val="tx1"/>
                          </a:solidFill>
                          <a:effectLst/>
                          <a:latin typeface="Calibri"/>
                          <a:ea typeface="Calibri"/>
                          <a:cs typeface="Times New Roman"/>
                        </a:rPr>
                        <a:t>2013</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10:00 </a:t>
                      </a:r>
                      <a:r>
                        <a:rPr lang="en-GB" sz="2000" kern="1200" dirty="0" smtClean="0">
                          <a:solidFill>
                            <a:schemeClr val="tx1"/>
                          </a:solidFill>
                          <a:effectLst/>
                          <a:latin typeface="Calibri"/>
                          <a:ea typeface="Calibri"/>
                          <a:cs typeface="Times New Roman"/>
                        </a:rPr>
                        <a:t>ET</a:t>
                      </a:r>
                    </a:p>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tx1"/>
                          </a:solidFill>
                          <a:effectLst/>
                          <a:latin typeface="Calibri"/>
                          <a:ea typeface="Calibri"/>
                          <a:cs typeface="Times New Roman"/>
                        </a:rPr>
                        <a:t>10:00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p>
                      <a:pPr algn="ctr">
                        <a:spcAft>
                          <a:spcPts val="0"/>
                        </a:spcAft>
                      </a:pPr>
                      <a:r>
                        <a:rPr lang="en-GB" sz="2000" kern="1200" dirty="0" smtClean="0">
                          <a:solidFill>
                            <a:schemeClr val="tx1"/>
                          </a:solidFill>
                          <a:effectLst/>
                          <a:latin typeface="Calibri"/>
                          <a:ea typeface="Calibri"/>
                          <a:cs typeface="Times New Roman"/>
                        </a:rPr>
                        <a:t>1</a:t>
                      </a:r>
                      <a:r>
                        <a:rPr lang="en-GB" sz="2000" kern="1200" baseline="0" dirty="0" smtClean="0">
                          <a:solidFill>
                            <a:schemeClr val="tx1"/>
                          </a:solidFill>
                          <a:effectLst/>
                          <a:latin typeface="Calibri"/>
                          <a:ea typeface="Calibri"/>
                          <a:cs typeface="Times New Roman"/>
                        </a:rPr>
                        <a:t>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US" sz="2000" kern="1200" dirty="0" err="1" smtClean="0">
                          <a:solidFill>
                            <a:schemeClr val="tx1"/>
                          </a:solidFill>
                          <a:effectLst/>
                          <a:latin typeface="Calibri"/>
                          <a:ea typeface="Calibri"/>
                          <a:cs typeface="Times New Roman"/>
                        </a:rPr>
                        <a:t>TGai</a:t>
                      </a:r>
                      <a:endParaRPr lang="en-US" sz="2000" kern="1200" dirty="0" smtClean="0">
                        <a:solidFill>
                          <a:schemeClr val="tx1"/>
                        </a:solidFill>
                        <a:effectLst/>
                        <a:latin typeface="Calibri"/>
                        <a:ea typeface="Calibri"/>
                        <a:cs typeface="Times New Roman"/>
                      </a:endParaRP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smtClean="0">
                          <a:solidFill>
                            <a:schemeClr val="tx1"/>
                          </a:solidFill>
                          <a:effectLst/>
                          <a:latin typeface="Calibri"/>
                          <a:ea typeface="Calibri"/>
                          <a:cs typeface="Times New Roman"/>
                        </a:rPr>
                        <a:t>Tuesdays:</a:t>
                      </a:r>
                      <a:r>
                        <a:rPr lang="en-GB" sz="2000" kern="1200" baseline="0" smtClean="0">
                          <a:solidFill>
                            <a:schemeClr val="tx1"/>
                          </a:solidFill>
                          <a:effectLst/>
                          <a:latin typeface="Calibri"/>
                          <a:ea typeface="Calibri"/>
                          <a:cs typeface="Times New Roman"/>
                        </a:rPr>
                        <a:t> </a:t>
                      </a:r>
                      <a:r>
                        <a:rPr lang="en-GB" sz="2000" kern="1200" smtClean="0">
                          <a:solidFill>
                            <a:schemeClr val="tx1"/>
                          </a:solidFill>
                          <a:effectLst/>
                          <a:latin typeface="Calibri"/>
                          <a:ea typeface="Calibri"/>
                          <a:cs typeface="Times New Roman"/>
                        </a:rPr>
                        <a:t>Nov </a:t>
                      </a:r>
                      <a:r>
                        <a:rPr lang="en-GB" sz="2000" kern="1200" dirty="0" smtClean="0">
                          <a:solidFill>
                            <a:schemeClr val="tx1"/>
                          </a:solidFill>
                          <a:effectLst/>
                          <a:latin typeface="Calibri"/>
                          <a:ea typeface="Calibri"/>
                          <a:cs typeface="Times New Roman"/>
                        </a:rPr>
                        <a:t>27th 2012 to 22nd Jan 2013</a:t>
                      </a:r>
                    </a:p>
                    <a:p>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GB" sz="2000" kern="1200" dirty="0" smtClean="0">
                          <a:solidFill>
                            <a:schemeClr val="tx1"/>
                          </a:solidFill>
                          <a:effectLst/>
                          <a:latin typeface="Calibri"/>
                          <a:ea typeface="Calibri"/>
                          <a:cs typeface="Times New Roman"/>
                        </a:rPr>
                        <a:t>00:00 ET</a:t>
                      </a:r>
                    </a:p>
                    <a:p>
                      <a:pPr algn="ctr"/>
                      <a:r>
                        <a:rPr lang="en-GB" sz="2000" kern="1200" dirty="0" smtClean="0">
                          <a:solidFill>
                            <a:schemeClr val="tx1"/>
                          </a:solidFill>
                          <a:effectLst/>
                          <a:latin typeface="Calibri"/>
                          <a:ea typeface="Calibri"/>
                          <a:cs typeface="Times New Roman"/>
                        </a:rPr>
                        <a:t>(23:59 </a:t>
                      </a:r>
                      <a:r>
                        <a:rPr lang="en-GB" sz="2000" kern="1200" dirty="0" err="1" smtClean="0">
                          <a:solidFill>
                            <a:schemeClr val="tx1"/>
                          </a:solidFill>
                          <a:effectLst/>
                          <a:latin typeface="Calibri"/>
                          <a:ea typeface="Calibri"/>
                          <a:cs typeface="Times New Roman"/>
                        </a:rPr>
                        <a:t>monday</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GB" sz="2000" kern="1200" dirty="0" smtClean="0">
                          <a:solidFill>
                            <a:schemeClr val="tx1"/>
                          </a:solidFill>
                          <a:effectLst/>
                          <a:latin typeface="Calibri"/>
                          <a:ea typeface="Calibri"/>
                          <a:cs typeface="Times New Roman"/>
                        </a:rPr>
                        <a:t>1 Hour</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0966">
                <a:tc>
                  <a:txBody>
                    <a:bodyPr/>
                    <a:lstStyle/>
                    <a:p>
                      <a:pPr algn="ctr">
                        <a:spcAft>
                          <a:spcPts val="0"/>
                        </a:spcAft>
                      </a:pPr>
                      <a:r>
                        <a:rPr lang="en-GB" sz="2000" kern="1200">
                          <a:solidFill>
                            <a:schemeClr val="tx1"/>
                          </a:solidFill>
                          <a:effectLst/>
                          <a:latin typeface="Calibri"/>
                          <a:ea typeface="Calibri"/>
                          <a:cs typeface="Times New Roman"/>
                        </a:rPr>
                        <a:t>TGah</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a:solidFill>
                            <a:schemeClr val="tx1"/>
                          </a:solidFill>
                          <a:effectLst/>
                          <a:latin typeface="Calibri"/>
                          <a:ea typeface="Calibri"/>
                          <a:cs typeface="Times New Roman"/>
                        </a:rPr>
                        <a:t>Wed Jan 9th at 7 PM ET 1 hour</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19:00 ET </a:t>
                      </a:r>
                    </a:p>
                    <a:p>
                      <a:pPr algn="ctr">
                        <a:spcAft>
                          <a:spcPts val="0"/>
                        </a:spcAft>
                      </a:pPr>
                      <a:r>
                        <a:rPr lang="en-GB" sz="2000" kern="1200">
                          <a:solidFill>
                            <a:schemeClr val="tx1"/>
                          </a:solidFill>
                          <a:effectLst/>
                          <a:latin typeface="Calibri"/>
                          <a:ea typeface="Calibri"/>
                          <a:cs typeface="Times New Roman"/>
                        </a:rPr>
                        <a: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5783">
                <a:tc>
                  <a:txBody>
                    <a:bodyPr/>
                    <a:lstStyle/>
                    <a:p>
                      <a:pPr algn="ctr">
                        <a:spcAft>
                          <a:spcPts val="0"/>
                        </a:spcAft>
                      </a:pPr>
                      <a:r>
                        <a:rPr lang="en-GB" sz="2000" kern="1200">
                          <a:solidFill>
                            <a:schemeClr val="tx1"/>
                          </a:solidFill>
                          <a:effectLst/>
                          <a:latin typeface="Calibri"/>
                          <a:ea typeface="Calibri"/>
                          <a:cs typeface="Times New Roman"/>
                        </a:rPr>
                        <a:t>TGac </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2000" kern="1200">
                          <a:solidFill>
                            <a:schemeClr val="tx1"/>
                          </a:solidFill>
                          <a:effectLst/>
                          <a:latin typeface="Calibri"/>
                          <a:ea typeface="Calibri"/>
                          <a:cs typeface="Times New Roman"/>
                        </a:rPr>
                        <a:t>Dec 20, Jan 3, Jan 31</a:t>
                      </a:r>
                      <a:endParaRPr lang="en-GB" sz="2000" kern="1200">
                        <a:solidFill>
                          <a:schemeClr val="tx1"/>
                        </a:solidFill>
                        <a:effectLst/>
                        <a:latin typeface="Calibri"/>
                        <a:ea typeface="Calibri"/>
                        <a:cs typeface="Times New Roman"/>
                      </a:endParaRPr>
                    </a:p>
                    <a:p>
                      <a:pPr>
                        <a:spcAft>
                          <a:spcPts val="0"/>
                        </a:spcAft>
                      </a:pPr>
                      <a:r>
                        <a:rPr lang="en-GB" sz="2000" kern="1200">
                          <a:solidFill>
                            <a:schemeClr val="tx1"/>
                          </a:solidFill>
                          <a:effectLst/>
                          <a:latin typeface="Calibri"/>
                          <a:ea typeface="Calibri"/>
                          <a:cs typeface="Times New Roman"/>
                        </a:rPr>
                        <a:t>Dec 13, Jan 24</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10:00 ET</a:t>
                      </a:r>
                    </a:p>
                    <a:p>
                      <a:pPr algn="ctr">
                        <a:spcAft>
                          <a:spcPts val="0"/>
                        </a:spcAft>
                      </a:pPr>
                      <a:r>
                        <a:rPr lang="en-GB" sz="2000" kern="1200">
                          <a:solidFill>
                            <a:schemeClr val="tx1"/>
                          </a:solidFill>
                          <a:effectLst/>
                          <a:latin typeface="Calibri"/>
                          <a:ea typeface="Calibri"/>
                          <a:cs typeface="Times New Roman"/>
                        </a:rPr>
                        <a:t>20:00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Hours</a:t>
                      </a:r>
                    </a:p>
                    <a:p>
                      <a:pPr algn="ctr">
                        <a:spcAft>
                          <a:spcPts val="0"/>
                        </a:spcAft>
                      </a:pPr>
                      <a:r>
                        <a:rPr lang="en-GB" sz="2000" kern="1200" dirty="0">
                          <a:solidFill>
                            <a:schemeClr val="tx1"/>
                          </a:solidFill>
                          <a:effectLst/>
                          <a:latin typeface="Calibri"/>
                          <a:ea typeface="Calibri"/>
                          <a:cs typeface="Times New Roman"/>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24080">
                <a:tc>
                  <a:txBody>
                    <a:bodyPr/>
                    <a:lstStyle/>
                    <a:p>
                      <a:pPr algn="ctr">
                        <a:spcAft>
                          <a:spcPts val="0"/>
                        </a:spcAft>
                      </a:pPr>
                      <a:r>
                        <a:rPr lang="en-GB" sz="2000" kern="1200" dirty="0" err="1">
                          <a:solidFill>
                            <a:schemeClr val="tx1"/>
                          </a:solidFill>
                          <a:effectLst/>
                          <a:latin typeface="Calibri"/>
                          <a:ea typeface="Calibri"/>
                          <a:cs typeface="Times New Roman"/>
                        </a:rPr>
                        <a:t>TGaf</a:t>
                      </a:r>
                      <a:endParaRPr lang="en-GB" sz="2000" kern="1200" dirty="0">
                        <a:solidFill>
                          <a:schemeClr val="tx1"/>
                        </a:solidFill>
                        <a:effectLst/>
                        <a:latin typeface="Calibri"/>
                        <a:ea typeface="Calibri"/>
                        <a:cs typeface="Times New Roman"/>
                      </a:endParaRPr>
                    </a:p>
                  </a:txBody>
                  <a:tcPr marL="17780" marR="17780" marT="17781" marB="17781">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smtClean="0">
                          <a:solidFill>
                            <a:schemeClr val="tx1"/>
                          </a:solidFill>
                          <a:effectLst/>
                          <a:latin typeface="Calibri"/>
                          <a:ea typeface="Calibri"/>
                          <a:cs typeface="Times New Roman"/>
                        </a:rPr>
                        <a:t>Tuesdays</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21:00 </a:t>
                      </a:r>
                      <a:r>
                        <a:rPr lang="en-GB" sz="2000" kern="1200" dirty="0" smtClean="0">
                          <a:solidFill>
                            <a:schemeClr val="tx1"/>
                          </a:solidFill>
                          <a:effectLst/>
                          <a:latin typeface="Calibri"/>
                          <a:ea typeface="Calibri"/>
                          <a:cs typeface="Times New Roman"/>
                        </a:rPr>
                        <a:t>ET</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txBody>
                  <a:tcPr marL="17780" marR="17780" marT="17781" marB="17781">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PAD SG</a:t>
                      </a:r>
                    </a:p>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a:t>
                      </a:r>
                      <a:r>
                        <a:rPr lang="en-GB" sz="2000" kern="1200" dirty="0" err="1" smtClean="0">
                          <a:solidFill>
                            <a:schemeClr val="tx1"/>
                          </a:solidFill>
                          <a:effectLst/>
                          <a:latin typeface="Calibri"/>
                          <a:ea typeface="Calibri"/>
                          <a:cs typeface="Times New Roman"/>
                        </a:rPr>
                        <a:t>TGaq</a:t>
                      </a:r>
                      <a:r>
                        <a:rPr lang="en-GB" sz="2000" kern="120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fontAlgn="base" hangingPunct="0">
                        <a:lnSpc>
                          <a:spcPts val="2000"/>
                        </a:lnSpc>
                        <a:spcAft>
                          <a:spcPts val="0"/>
                        </a:spcAft>
                      </a:pPr>
                      <a:r>
                        <a:rPr lang="en-GB" sz="2000" kern="1200" dirty="0" smtClean="0">
                          <a:solidFill>
                            <a:schemeClr val="tx1"/>
                          </a:solidFill>
                          <a:effectLst/>
                          <a:latin typeface="Calibri"/>
                          <a:ea typeface="Calibri"/>
                          <a:cs typeface="Times New Roman"/>
                        </a:rPr>
                        <a:t>none</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a:solidFill>
                            <a:schemeClr val="tx1"/>
                          </a:solidFill>
                          <a:effectLst/>
                          <a:latin typeface="Calibri"/>
                          <a:ea typeface="Calibri"/>
                          <a:cs typeface="Times New Roman"/>
                        </a:rPr>
                        <a:t>GLK </a:t>
                      </a:r>
                      <a:r>
                        <a:rPr lang="en-GB" sz="2000" kern="1200" dirty="0" smtClean="0">
                          <a:solidFill>
                            <a:schemeClr val="tx1"/>
                          </a:solidFill>
                          <a:effectLst/>
                          <a:latin typeface="Calibri"/>
                          <a:ea typeface="Calibri"/>
                          <a:cs typeface="Times New Roman"/>
                        </a:rPr>
                        <a:t>SG (</a:t>
                      </a:r>
                      <a:r>
                        <a:rPr lang="en-GB" sz="2000" kern="1200" dirty="0" err="1" smtClean="0">
                          <a:solidFill>
                            <a:schemeClr val="tx1"/>
                          </a:solidFill>
                          <a:effectLst/>
                          <a:latin typeface="Calibri"/>
                          <a:ea typeface="Calibri"/>
                          <a:cs typeface="Times New Roman"/>
                        </a:rPr>
                        <a:t>TGak</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December 3, December 17, January 7</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11:00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err="1" smtClean="0">
                          <a:solidFill>
                            <a:schemeClr val="tx1"/>
                          </a:solidFill>
                          <a:effectLst/>
                          <a:latin typeface="Calibri"/>
                          <a:ea typeface="Calibri"/>
                          <a:cs typeface="Times New Roman"/>
                        </a:rPr>
                        <a:t>TGaj</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effectLst/>
                          <a:latin typeface="Calibri"/>
                          <a:ea typeface="Calibri"/>
                          <a:cs typeface="Times New Roman"/>
                        </a:rPr>
                        <a:t>December 20</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20:00 ET</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1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9467866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Publicity (.11ad press release)</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23</a:t>
            </a:fld>
            <a:endParaRPr lang="en-US"/>
          </a:p>
        </p:txBody>
      </p:sp>
    </p:spTree>
    <p:extLst>
      <p:ext uri="{BB962C8B-B14F-4D97-AF65-F5344CB8AC3E}">
        <p14:creationId xmlns:p14="http://schemas.microsoft.com/office/powerpoint/2010/main" val="2915084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a:t>
            </a:r>
          </a:p>
          <a:p>
            <a:endParaRPr lang="en-US" dirty="0" smtClean="0"/>
          </a:p>
          <a:p>
            <a:endParaRPr lang="en-US" dirty="0"/>
          </a:p>
          <a:p>
            <a:endParaRPr lang="en-US" dirty="0"/>
          </a:p>
          <a:p>
            <a:r>
              <a:rPr lang="en-US" dirty="0" smtClean="0"/>
              <a:t>Moved:  Stephen McCann</a:t>
            </a:r>
          </a:p>
          <a:p>
            <a:r>
              <a:rPr lang="en-US" dirty="0" smtClean="0"/>
              <a:t>Seconded: </a:t>
            </a:r>
            <a:r>
              <a:rPr lang="en-US" dirty="0" err="1" smtClean="0"/>
              <a:t>Eldad</a:t>
            </a:r>
            <a:r>
              <a:rPr lang="en-US" dirty="0" smtClean="0"/>
              <a:t> </a:t>
            </a:r>
            <a:r>
              <a:rPr lang="en-US" dirty="0" err="1" smtClean="0"/>
              <a:t>Perahia</a:t>
            </a:r>
            <a:endParaRPr lang="en-US" dirty="0" smtClean="0"/>
          </a:p>
          <a:p>
            <a:endParaRPr lang="en-US" dirty="0"/>
          </a:p>
          <a:p>
            <a:r>
              <a:rPr lang="en-US" dirty="0" smtClean="0"/>
              <a:t>Result:</a:t>
            </a:r>
            <a:endParaRPr lang="en-US" dirty="0"/>
          </a:p>
        </p:txBody>
      </p:sp>
    </p:spTree>
    <p:extLst>
      <p:ext uri="{BB962C8B-B14F-4D97-AF65-F5344CB8AC3E}">
        <p14:creationId xmlns:p14="http://schemas.microsoft.com/office/powerpoint/2010/main" val="1111689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TGac</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25</a:t>
            </a:fld>
            <a:endParaRPr lang="en-US"/>
          </a:p>
        </p:txBody>
      </p:sp>
    </p:spTree>
    <p:extLst>
      <p:ext uri="{BB962C8B-B14F-4D97-AF65-F5344CB8AC3E}">
        <p14:creationId xmlns:p14="http://schemas.microsoft.com/office/powerpoint/2010/main" val="33065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CA" smtClean="0"/>
              <a:t>Motion for Ad Hoc Meeting</a:t>
            </a:r>
          </a:p>
        </p:txBody>
      </p:sp>
      <p:sp>
        <p:nvSpPr>
          <p:cNvPr id="2051" name="Content Placeholder 2"/>
          <p:cNvSpPr>
            <a:spLocks noGrp="1"/>
          </p:cNvSpPr>
          <p:nvPr>
            <p:ph idx="1"/>
          </p:nvPr>
        </p:nvSpPr>
        <p:spPr/>
        <p:txBody>
          <a:bodyPr/>
          <a:lstStyle/>
          <a:p>
            <a:r>
              <a:rPr lang="en-GB" dirty="0" smtClean="0"/>
              <a:t>Authorize </a:t>
            </a:r>
            <a:r>
              <a:rPr lang="en-GB" dirty="0" err="1" smtClean="0"/>
              <a:t>TGac</a:t>
            </a:r>
            <a:r>
              <a:rPr lang="en-GB" dirty="0" smtClean="0"/>
              <a:t> to hold an ad-hoc meeting on March 13-15 in the Bay Area, for the purpose of advancing comment resolution.</a:t>
            </a:r>
            <a:endParaRPr lang="en-CA" dirty="0" smtClean="0"/>
          </a:p>
          <a:p>
            <a:r>
              <a:rPr lang="en-GB" dirty="0" smtClean="0"/>
              <a:t> </a:t>
            </a:r>
            <a:endParaRPr lang="en-CA" dirty="0" smtClean="0"/>
          </a:p>
          <a:p>
            <a:r>
              <a:rPr lang="en-GB" dirty="0" smtClean="0"/>
              <a:t>Moved by Osama </a:t>
            </a:r>
            <a:r>
              <a:rPr lang="en-GB" dirty="0" err="1" smtClean="0"/>
              <a:t>Aboul-Magd</a:t>
            </a:r>
            <a:r>
              <a:rPr lang="en-GB" dirty="0" smtClean="0"/>
              <a:t> on behalf of </a:t>
            </a:r>
            <a:r>
              <a:rPr lang="en-GB" dirty="0" err="1" smtClean="0"/>
              <a:t>TGac</a:t>
            </a:r>
            <a:endParaRPr lang="en-CA" dirty="0" smtClean="0"/>
          </a:p>
          <a:p>
            <a:endParaRPr lang="en-GB" sz="2000" smtClean="0"/>
          </a:p>
          <a:p>
            <a:r>
              <a:rPr lang="en-GB" sz="2000" smtClean="0"/>
              <a:t>TGac</a:t>
            </a:r>
            <a:r>
              <a:rPr lang="en-GB" sz="2000" dirty="0" smtClean="0"/>
              <a:t> vote: </a:t>
            </a:r>
            <a:endParaRPr lang="en-CA" sz="2000" dirty="0" smtClean="0"/>
          </a:p>
          <a:p>
            <a:r>
              <a:rPr lang="en-GB" sz="2000" dirty="0" smtClean="0"/>
              <a:t>Moved: Brian hart,  Seconded: </a:t>
            </a:r>
            <a:r>
              <a:rPr lang="en-GB" sz="2000" dirty="0" err="1" smtClean="0"/>
              <a:t>Eldad</a:t>
            </a:r>
            <a:r>
              <a:rPr lang="en-GB" sz="2000" dirty="0" smtClean="0"/>
              <a:t> </a:t>
            </a:r>
            <a:r>
              <a:rPr lang="en-GB" sz="2000" dirty="0" err="1" smtClean="0"/>
              <a:t>Perahia</a:t>
            </a:r>
            <a:r>
              <a:rPr lang="en-GB" sz="2000" dirty="0" smtClean="0"/>
              <a:t>, Result: 11-1-0</a:t>
            </a:r>
            <a:endParaRPr lang="en-CA" sz="2000" dirty="0" smtClean="0"/>
          </a:p>
          <a:p>
            <a:endParaRPr lang="en-CA" dirty="0" smtClean="0"/>
          </a:p>
        </p:txBody>
      </p:sp>
      <p:sp>
        <p:nvSpPr>
          <p:cNvPr id="20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smtClean="0"/>
              <a:t>November 2012</a:t>
            </a:r>
          </a:p>
        </p:txBody>
      </p:sp>
      <p:sp>
        <p:nvSpPr>
          <p:cNvPr id="20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Osama Aboul-Magd (Huawei Technologies)</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2252AC37-888B-41EE-ADEF-73AF7591707D}" type="slidenum">
              <a:rPr lang="en-US" smtClean="0"/>
              <a:pPr/>
              <a:t>26</a:t>
            </a:fld>
            <a:endParaRPr lang="en-US" smtClean="0"/>
          </a:p>
        </p:txBody>
      </p:sp>
    </p:spTree>
    <p:extLst>
      <p:ext uri="{BB962C8B-B14F-4D97-AF65-F5344CB8AC3E}">
        <p14:creationId xmlns:p14="http://schemas.microsoft.com/office/powerpoint/2010/main" val="1694150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27</a:t>
            </a:fld>
            <a:endParaRPr lang="en-US"/>
          </a:p>
        </p:txBody>
      </p:sp>
    </p:spTree>
    <p:extLst>
      <p:ext uri="{BB962C8B-B14F-4D97-AF65-F5344CB8AC3E}">
        <p14:creationId xmlns:p14="http://schemas.microsoft.com/office/powerpoint/2010/main" val="646539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TGaf Motion</a:t>
            </a:r>
          </a:p>
        </p:txBody>
      </p:sp>
      <p:sp>
        <p:nvSpPr>
          <p:cNvPr id="4099" name="Content Placeholder 2"/>
          <p:cNvSpPr>
            <a:spLocks noGrp="1"/>
          </p:cNvSpPr>
          <p:nvPr>
            <p:ph idx="1"/>
          </p:nvPr>
        </p:nvSpPr>
        <p:spPr>
          <a:xfrm>
            <a:off x="685800" y="1600200"/>
            <a:ext cx="7772400" cy="4648200"/>
          </a:xfrm>
        </p:spPr>
        <p:txBody>
          <a:bodyPr/>
          <a:lstStyle/>
          <a:p>
            <a:r>
              <a:rPr lang="en-US" sz="2000" dirty="0" smtClean="0"/>
              <a:t>Having approved comment resolutions for all of the comments received from LB189 on P802.11af  D2.0 as contained in document 11-12/1017r23</a:t>
            </a:r>
          </a:p>
          <a:p>
            <a:r>
              <a:rPr lang="en-US" sz="2000" dirty="0" smtClean="0"/>
              <a:t>Instruct the editor to prepare Draft 3.0 incorporating these resolutions and,</a:t>
            </a:r>
          </a:p>
          <a:p>
            <a:r>
              <a:rPr lang="en-US" sz="2000" dirty="0" smtClean="0"/>
              <a:t>Approve a 30 day Working Group Recirculation Ballot starting on or after December 7, 2012, asking the question “Should P802.11af D3.0 be forwarded to Sponsor Ballot?”</a:t>
            </a:r>
          </a:p>
          <a:p>
            <a:endParaRPr lang="en-US" sz="2000" dirty="0" smtClean="0"/>
          </a:p>
          <a:p>
            <a:r>
              <a:rPr lang="en-GB" sz="2000" dirty="0" smtClean="0"/>
              <a:t>Moved by Rich Kennedy on behalf of </a:t>
            </a:r>
            <a:r>
              <a:rPr lang="en-GB" sz="2000" dirty="0" err="1" smtClean="0"/>
              <a:t>TGaf</a:t>
            </a:r>
            <a:endParaRPr lang="en-US" sz="2000" dirty="0" smtClean="0"/>
          </a:p>
          <a:p>
            <a:endParaRPr lang="en-GB" sz="1800" dirty="0" smtClean="0"/>
          </a:p>
          <a:p>
            <a:r>
              <a:rPr lang="en-GB" sz="1800" dirty="0" err="1" smtClean="0"/>
              <a:t>TGaf</a:t>
            </a:r>
            <a:r>
              <a:rPr lang="en-GB" sz="1800" dirty="0" smtClean="0"/>
              <a:t> vote: </a:t>
            </a:r>
            <a:endParaRPr lang="en-US" sz="1800" dirty="0" smtClean="0"/>
          </a:p>
          <a:p>
            <a:r>
              <a:rPr lang="en-GB" sz="1800" dirty="0" smtClean="0"/>
              <a:t>Moved: Al </a:t>
            </a:r>
            <a:r>
              <a:rPr lang="en-GB" sz="1800" dirty="0" err="1" smtClean="0"/>
              <a:t>Petrick</a:t>
            </a:r>
            <a:r>
              <a:rPr lang="en-GB" sz="1800" dirty="0" smtClean="0"/>
              <a:t> Seconded: Jens Tingleff Result: 14-0-0</a:t>
            </a:r>
            <a:endParaRPr lang="en-US" sz="1800" dirty="0" smtClean="0"/>
          </a:p>
        </p:txBody>
      </p:sp>
      <p:sp>
        <p:nvSpPr>
          <p:cNvPr id="4" name="Date Placeholder 3"/>
          <p:cNvSpPr>
            <a:spLocks noGrp="1"/>
          </p:cNvSpPr>
          <p:nvPr>
            <p:ph type="dt" sz="quarter"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Rich Kennedy, Research In Motion</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571BE009-F930-40A3-9E66-C903E1CF42C7}" type="slidenum">
              <a:rPr lang="en-US" altLang="ja-JP" smtClean="0"/>
              <a:pPr>
                <a:defRPr/>
              </a:pPr>
              <a:t>28</a:t>
            </a:fld>
            <a:endParaRPr lang="en-US" altLang="ja-JP"/>
          </a:p>
        </p:txBody>
      </p:sp>
    </p:spTree>
    <p:extLst>
      <p:ext uri="{BB962C8B-B14F-4D97-AF65-F5344CB8AC3E}">
        <p14:creationId xmlns:p14="http://schemas.microsoft.com/office/powerpoint/2010/main" val="2211437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IETF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29</a:t>
            </a:fld>
            <a:endParaRPr lang="en-US"/>
          </a:p>
        </p:txBody>
      </p:sp>
    </p:spTree>
    <p:extLst>
      <p:ext uri="{BB962C8B-B14F-4D97-AF65-F5344CB8AC3E}">
        <p14:creationId xmlns:p14="http://schemas.microsoft.com/office/powerpoint/2010/main" val="3680244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39734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30</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Dave </a:t>
            </a:r>
            <a:r>
              <a:rPr lang="en-US" smtClean="0"/>
              <a:t>Halasz</a:t>
            </a:r>
            <a:endParaRPr lang="en-US" dirty="0" smtClean="0"/>
          </a:p>
        </p:txBody>
      </p:sp>
    </p:spTree>
    <p:extLst>
      <p:ext uri="{BB962C8B-B14F-4D97-AF65-F5344CB8AC3E}">
        <p14:creationId xmlns:p14="http://schemas.microsoft.com/office/powerpoint/2010/main" val="40554433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31</a:t>
            </a:fld>
            <a:endParaRPr lang="en-US"/>
          </a:p>
        </p:txBody>
      </p:sp>
      <p:sp>
        <p:nvSpPr>
          <p:cNvPr id="7" name="Rectangle 6"/>
          <p:cNvSpPr/>
          <p:nvPr/>
        </p:nvSpPr>
        <p:spPr>
          <a:xfrm>
            <a:off x="533400" y="1600200"/>
            <a:ext cx="7924800" cy="4770537"/>
          </a:xfrm>
          <a:prstGeom prst="rect">
            <a:avLst/>
          </a:prstGeom>
        </p:spPr>
        <p:txBody>
          <a:bodyPr wrap="square">
            <a:spAutoFit/>
          </a:bodyPr>
          <a:lstStyle/>
          <a:p>
            <a:r>
              <a:rPr lang="en-GB" sz="1600" dirty="0"/>
              <a:t>XX. 802.11 Mesh and TRILL</a:t>
            </a:r>
          </a:p>
          <a:p>
            <a:r>
              <a:rPr lang="en-GB" sz="1600" dirty="0"/>
              <a:t> </a:t>
            </a:r>
          </a:p>
          <a:p>
            <a:r>
              <a:rPr lang="en-GB" sz="1600" dirty="0"/>
              <a:t>XX.1 Description</a:t>
            </a:r>
          </a:p>
          <a:p>
            <a:r>
              <a:rPr lang="en-GB" sz="1600" dirty="0"/>
              <a:t>The 802.11-2012 standard</a:t>
            </a:r>
          </a:p>
          <a:p>
            <a:r>
              <a:rPr lang="en-GB" sz="1600" dirty="0"/>
              <a:t>  - provides for mesh operation,</a:t>
            </a:r>
          </a:p>
          <a:p>
            <a:r>
              <a:rPr lang="en-GB" sz="1600" dirty="0"/>
              <a:t>  - standardizes one path selection protocol for directing </a:t>
            </a:r>
            <a:r>
              <a:rPr lang="en-GB" sz="1600" dirty="0" smtClean="0"/>
              <a:t>PDUs </a:t>
            </a:r>
            <a:r>
              <a:rPr lang="en-GB" sz="1600" dirty="0"/>
              <a:t>through an 802.11 </a:t>
            </a:r>
            <a:r>
              <a:rPr lang="en-GB" sz="1600" dirty="0" smtClean="0"/>
              <a:t>mesh</a:t>
            </a:r>
            <a:endParaRPr lang="en-GB" sz="1600" dirty="0"/>
          </a:p>
          <a:p>
            <a:r>
              <a:rPr lang="en-GB" sz="1600" dirty="0"/>
              <a:t>  - provides hooks so that additional path selection protocols can </a:t>
            </a:r>
            <a:r>
              <a:rPr lang="en-GB" sz="1600" dirty="0" smtClean="0"/>
              <a:t>be</a:t>
            </a:r>
          </a:p>
          <a:p>
            <a:r>
              <a:rPr lang="en-GB" sz="1600" dirty="0" smtClean="0"/>
              <a:t>    used, whether specified by 802.11 or other bodies.</a:t>
            </a:r>
          </a:p>
          <a:p>
            <a:r>
              <a:rPr lang="en-GB" sz="1600" dirty="0" smtClean="0"/>
              <a:t>Both </a:t>
            </a:r>
            <a:r>
              <a:rPr lang="en-GB" sz="1600" dirty="0"/>
              <a:t>Shortest Path Bridging based and TRILL based 802.11 mesh path selection protocols could be defined.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Items</a:t>
            </a:r>
          </a:p>
        </p:txBody>
      </p:sp>
    </p:spTree>
    <p:extLst>
      <p:ext uri="{BB962C8B-B14F-4D97-AF65-F5344CB8AC3E}">
        <p14:creationId xmlns:p14="http://schemas.microsoft.com/office/powerpoint/2010/main" val="972542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ETSI MOU</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32</a:t>
            </a:fld>
            <a:endParaRPr lang="en-US"/>
          </a:p>
        </p:txBody>
      </p:sp>
    </p:spTree>
    <p:extLst>
      <p:ext uri="{BB962C8B-B14F-4D97-AF65-F5344CB8AC3E}">
        <p14:creationId xmlns:p14="http://schemas.microsoft.com/office/powerpoint/2010/main" val="340576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9"/>
          <p:cNvSpPr>
            <a:spLocks noGrp="1"/>
          </p:cNvSpPr>
          <p:nvPr>
            <p:ph type="ctrTitle"/>
          </p:nvPr>
        </p:nvSpPr>
        <p:spPr/>
        <p:txBody>
          <a:bodyPr anchor="ctr" anchorCtr="1"/>
          <a:lstStyle/>
          <a:p>
            <a:r>
              <a:rPr lang="en-GB" sz="3200" smtClean="0"/>
              <a:t>IEEE-SA –European Telecommunication Standards Institute (ETSI) Memorandum of understanding renewal</a:t>
            </a:r>
          </a:p>
        </p:txBody>
      </p:sp>
      <p:sp>
        <p:nvSpPr>
          <p:cNvPr id="10243" name="Subtitle 10"/>
          <p:cNvSpPr>
            <a:spLocks noGrp="1"/>
          </p:cNvSpPr>
          <p:nvPr>
            <p:ph type="subTitle" idx="1"/>
          </p:nvPr>
        </p:nvSpPr>
        <p:spPr/>
        <p:txBody>
          <a:bodyPr/>
          <a:lstStyle/>
          <a:p>
            <a:pPr>
              <a:buFont typeface="Wingdings" pitchFamily="2" charset="2"/>
              <a:buNone/>
            </a:pPr>
            <a:r>
              <a:rPr lang="en-GB" smtClean="0"/>
              <a:t>David Law, HP</a:t>
            </a:r>
            <a:br>
              <a:rPr lang="en-GB" smtClean="0"/>
            </a:br>
            <a:r>
              <a:rPr lang="en-GB" smtClean="0"/>
              <a:t>dlaw@hp.com</a:t>
            </a:r>
          </a:p>
          <a:p>
            <a:pPr>
              <a:buFont typeface="Wingdings" pitchFamily="2" charset="2"/>
              <a:buNone/>
            </a:pPr>
            <a:r>
              <a:rPr lang="en-GB" smtClean="0"/>
              <a:t>Moira Patterson, IEEE-SA</a:t>
            </a:r>
            <a:br>
              <a:rPr lang="en-GB" smtClean="0"/>
            </a:br>
            <a:r>
              <a:rPr lang="en-GB" smtClean="0"/>
              <a:t>m.patterson@ieee.org</a:t>
            </a:r>
          </a:p>
        </p:txBody>
      </p:sp>
    </p:spTree>
    <p:extLst>
      <p:ext uri="{BB962C8B-B14F-4D97-AF65-F5344CB8AC3E}">
        <p14:creationId xmlns:p14="http://schemas.microsoft.com/office/powerpoint/2010/main" val="4995663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IEEE-SA - ETSI MOU</a:t>
            </a:r>
          </a:p>
        </p:txBody>
      </p:sp>
      <p:sp>
        <p:nvSpPr>
          <p:cNvPr id="3" name="Content Placeholder 2"/>
          <p:cNvSpPr>
            <a:spLocks noGrp="1"/>
          </p:cNvSpPr>
          <p:nvPr>
            <p:ph idx="1"/>
          </p:nvPr>
        </p:nvSpPr>
        <p:spPr/>
        <p:txBody>
          <a:bodyPr/>
          <a:lstStyle/>
          <a:p>
            <a:pPr marL="274320" indent="-274320">
              <a:defRPr/>
            </a:pPr>
            <a:r>
              <a:rPr lang="en-GB" sz="2000" dirty="0" smtClean="0">
                <a:ea typeface="+mn-ea"/>
              </a:rPr>
              <a:t>IEEE-SA and ETSI are in the process of renewing and updating their MOU, aiming for finalization in mid-November (previous MOUs signed in 1999, and updated in 2009)</a:t>
            </a:r>
            <a:endParaRPr lang="en-GB" sz="2000" b="1" dirty="0">
              <a:ea typeface="+mn-ea"/>
            </a:endParaRPr>
          </a:p>
          <a:p>
            <a:pPr marL="0" indent="0">
              <a:buFont typeface="Wingdings 2" pitchFamily="18" charset="2"/>
              <a:buNone/>
              <a:defRPr/>
            </a:pPr>
            <a:r>
              <a:rPr lang="en-GB" sz="2000" b="1" dirty="0" smtClean="0">
                <a:ea typeface="+mn-ea"/>
              </a:rPr>
              <a:t>Benefits</a:t>
            </a:r>
          </a:p>
          <a:p>
            <a:pPr marL="274320" indent="-274320">
              <a:defRPr/>
            </a:pPr>
            <a:r>
              <a:rPr lang="en-GB" sz="2000" dirty="0" smtClean="0">
                <a:ea typeface="+mn-ea"/>
              </a:rPr>
              <a:t>Map areas of mutual interest, where WGs express interest in closer cooperation. This provides IEEE WGs some benefits they would not otherwise have:</a:t>
            </a:r>
          </a:p>
          <a:p>
            <a:pPr lvl="1">
              <a:defRPr/>
            </a:pPr>
            <a:r>
              <a:rPr lang="en-GB" sz="2000" dirty="0" smtClean="0">
                <a:ea typeface="+mn-ea"/>
              </a:rPr>
              <a:t>Framework to request that drafts be shared</a:t>
            </a:r>
          </a:p>
          <a:p>
            <a:pPr lvl="1">
              <a:defRPr/>
            </a:pPr>
            <a:r>
              <a:rPr lang="en-GB" sz="2000" dirty="0" smtClean="0">
                <a:ea typeface="+mn-ea"/>
              </a:rPr>
              <a:t>Framework to send an observer to ETSI groups</a:t>
            </a:r>
          </a:p>
        </p:txBody>
      </p:sp>
      <p:sp>
        <p:nvSpPr>
          <p:cNvPr id="4" name="Slide Number Placeholder 3"/>
          <p:cNvSpPr>
            <a:spLocks noGrp="1"/>
          </p:cNvSpPr>
          <p:nvPr>
            <p:ph type="sldNum" sz="quarter" idx="12"/>
          </p:nvPr>
        </p:nvSpPr>
        <p:spPr/>
        <p:txBody>
          <a:bodyPr/>
          <a:lstStyle/>
          <a:p>
            <a:pPr>
              <a:defRPr/>
            </a:pPr>
            <a:fld id="{33DB07DD-619D-4EFD-970D-48F21ED45A6F}" type="slidenum">
              <a:rPr lang="en-US" smtClean="0"/>
              <a:pPr>
                <a:defRPr/>
              </a:pPr>
              <a:t>34</a:t>
            </a:fld>
            <a:endParaRPr lang="en-US" sz="1400">
              <a:latin typeface="Myriad Pro" charset="0"/>
            </a:endParaRPr>
          </a:p>
        </p:txBody>
      </p:sp>
    </p:spTree>
    <p:extLst>
      <p:ext uri="{BB962C8B-B14F-4D97-AF65-F5344CB8AC3E}">
        <p14:creationId xmlns:p14="http://schemas.microsoft.com/office/powerpoint/2010/main" val="17173935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Document sharing between mapped technical groups</a:t>
            </a:r>
          </a:p>
        </p:txBody>
      </p:sp>
      <p:sp>
        <p:nvSpPr>
          <p:cNvPr id="12291" name="Content Placeholder 2"/>
          <p:cNvSpPr>
            <a:spLocks noGrp="1"/>
          </p:cNvSpPr>
          <p:nvPr>
            <p:ph idx="1"/>
          </p:nvPr>
        </p:nvSpPr>
        <p:spPr/>
        <p:txBody>
          <a:bodyPr/>
          <a:lstStyle/>
          <a:p>
            <a:r>
              <a:rPr lang="en-GB" sz="1800" smtClean="0"/>
              <a:t>ETSI TC can request documents, including working documents, standards drafts, workplans, roadmaps, and future plans</a:t>
            </a:r>
          </a:p>
          <a:p>
            <a:r>
              <a:rPr lang="en-GB" sz="1800" smtClean="0"/>
              <a:t>IEEE WG can request documents, including working documents, standards drafts, workplans, roadmaps, and future plans</a:t>
            </a:r>
          </a:p>
          <a:p>
            <a:r>
              <a:rPr lang="en-US" sz="1800" smtClean="0"/>
              <a:t>This exchange is </a:t>
            </a:r>
            <a:r>
              <a:rPr lang="en-US" sz="1800" b="1" smtClean="0"/>
              <a:t>conditional on the owning TC/WG’s agreement </a:t>
            </a:r>
            <a:r>
              <a:rPr lang="en-US" sz="1800" smtClean="0"/>
              <a:t>to provide the requested documents</a:t>
            </a:r>
          </a:p>
          <a:p>
            <a:r>
              <a:rPr lang="en-US" sz="1800" smtClean="0"/>
              <a:t>AND </a:t>
            </a:r>
            <a:r>
              <a:rPr lang="en-GB" sz="1800" smtClean="0"/>
              <a:t>The dissemination by one party of the documents received from the other party will be </a:t>
            </a:r>
            <a:r>
              <a:rPr lang="en-GB" sz="1800" b="1" smtClean="0"/>
              <a:t>strictly limited to the participants in the IEEE WG and members of the ETSI Working Group</a:t>
            </a:r>
            <a:r>
              <a:rPr lang="en-GB" sz="1800" smtClean="0"/>
              <a:t>, and solely for the </a:t>
            </a:r>
            <a:r>
              <a:rPr lang="en-GB" sz="1800" b="1" smtClean="0"/>
              <a:t>purpose of technical and/or promotional activities</a:t>
            </a:r>
            <a:r>
              <a:rPr lang="en-GB" sz="1800" smtClean="0"/>
              <a:t> relating to the party's work programme.</a:t>
            </a:r>
            <a:endParaRPr lang="en-US" sz="1800" smtClean="0"/>
          </a:p>
          <a:p>
            <a:pPr marL="295275" lvl="1" indent="0">
              <a:buFontTx/>
              <a:buNone/>
            </a:pPr>
            <a:endParaRPr lang="en-US" sz="1800" smtClean="0"/>
          </a:p>
        </p:txBody>
      </p:sp>
      <p:sp>
        <p:nvSpPr>
          <p:cNvPr id="4" name="Slide Number Placeholder 3"/>
          <p:cNvSpPr>
            <a:spLocks noGrp="1"/>
          </p:cNvSpPr>
          <p:nvPr>
            <p:ph type="sldNum" sz="quarter" idx="12"/>
          </p:nvPr>
        </p:nvSpPr>
        <p:spPr/>
        <p:txBody>
          <a:bodyPr/>
          <a:lstStyle/>
          <a:p>
            <a:pPr>
              <a:defRPr/>
            </a:pPr>
            <a:fld id="{3E9A0A39-F938-4375-8A55-B746118BB5D2}" type="slidenum">
              <a:rPr lang="en-US" smtClean="0"/>
              <a:pPr>
                <a:defRPr/>
              </a:pPr>
              <a:t>35</a:t>
            </a:fld>
            <a:endParaRPr lang="en-US" sz="1400">
              <a:latin typeface="Myriad Pro" charset="0"/>
            </a:endParaRPr>
          </a:p>
        </p:txBody>
      </p:sp>
    </p:spTree>
    <p:extLst>
      <p:ext uri="{BB962C8B-B14F-4D97-AF65-F5344CB8AC3E}">
        <p14:creationId xmlns:p14="http://schemas.microsoft.com/office/powerpoint/2010/main" val="32844407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990600"/>
          </a:xfrm>
        </p:spPr>
        <p:txBody>
          <a:bodyPr/>
          <a:lstStyle/>
          <a:p>
            <a:r>
              <a:rPr lang="en-US" dirty="0" smtClean="0"/>
              <a:t>Observers or non-voting participants between mapped technical groups</a:t>
            </a:r>
          </a:p>
        </p:txBody>
      </p:sp>
      <p:sp>
        <p:nvSpPr>
          <p:cNvPr id="13315" name="Content Placeholder 2"/>
          <p:cNvSpPr>
            <a:spLocks noGrp="1"/>
          </p:cNvSpPr>
          <p:nvPr>
            <p:ph idx="1"/>
          </p:nvPr>
        </p:nvSpPr>
        <p:spPr>
          <a:xfrm>
            <a:off x="304800" y="1676400"/>
            <a:ext cx="8686800" cy="4114800"/>
          </a:xfrm>
        </p:spPr>
        <p:txBody>
          <a:bodyPr/>
          <a:lstStyle/>
          <a:p>
            <a:r>
              <a:rPr lang="en-GB" sz="1800" dirty="0" smtClean="0"/>
              <a:t>To the extent permitted by the relevant party’s organizational documents, and upon mutual consent, attendance at the other technical group’s meeting may be accepted, as follows:</a:t>
            </a:r>
          </a:p>
          <a:p>
            <a:r>
              <a:rPr lang="en-GB" sz="1800" dirty="0" smtClean="0"/>
              <a:t>When the agenda contains items of mutual interest, the IEEE WG may nominate an Observer to attend the ETSI TC meeting.</a:t>
            </a:r>
          </a:p>
          <a:p>
            <a:r>
              <a:rPr lang="en-GB" sz="1800" dirty="0" smtClean="0"/>
              <a:t>When the agenda contains items of mutual interest, the ETSI TC may nominate a Non-Voting Participant to attend the IEEE WG meeting.</a:t>
            </a:r>
          </a:p>
          <a:p>
            <a:r>
              <a:rPr lang="en-GB" sz="1800" dirty="0" smtClean="0"/>
              <a:t>These Observers/Non-Voting Participants shall be entitled to participate fully in discussions on relevant work items, and may submit written contributions for information only, but shall have no voting rights, unless such rights are obtained under the relevant party’s </a:t>
            </a:r>
            <a:r>
              <a:rPr lang="en-GB" dirty="0" smtClean="0"/>
              <a:t>organizational </a:t>
            </a:r>
            <a:r>
              <a:rPr lang="en-GB" sz="1800" dirty="0" smtClean="0"/>
              <a:t>documents. This MOU does not allow for these contributions to be incorporated; incorporation would require prior written consent.</a:t>
            </a:r>
          </a:p>
          <a:p>
            <a:r>
              <a:rPr lang="en-GB" sz="1800" dirty="0" smtClean="0"/>
              <a:t>They should inform in writing the Chairperson of the ETSI Technical Body or the IEEE</a:t>
            </a:r>
            <a:r>
              <a:rPr lang="en-GB" sz="1800" b="1" dirty="0" smtClean="0"/>
              <a:t> </a:t>
            </a:r>
            <a:r>
              <a:rPr lang="en-GB" sz="1800" dirty="0" smtClean="0"/>
              <a:t>Working Group in which they are participating if there are overlapping work areas.</a:t>
            </a:r>
          </a:p>
          <a:p>
            <a:endParaRPr lang="en-US" sz="1800" dirty="0" smtClean="0"/>
          </a:p>
        </p:txBody>
      </p:sp>
      <p:sp>
        <p:nvSpPr>
          <p:cNvPr id="4" name="Slide Number Placeholder 3"/>
          <p:cNvSpPr>
            <a:spLocks noGrp="1"/>
          </p:cNvSpPr>
          <p:nvPr>
            <p:ph type="sldNum" sz="quarter" idx="12"/>
          </p:nvPr>
        </p:nvSpPr>
        <p:spPr/>
        <p:txBody>
          <a:bodyPr/>
          <a:lstStyle/>
          <a:p>
            <a:pPr>
              <a:defRPr/>
            </a:pPr>
            <a:fld id="{A648B06E-10AD-4108-87DD-79392F8BB903}" type="slidenum">
              <a:rPr lang="en-US" smtClean="0"/>
              <a:pPr>
                <a:defRPr/>
              </a:pPr>
              <a:t>36</a:t>
            </a:fld>
            <a:endParaRPr lang="en-US" sz="1400">
              <a:latin typeface="Myriad Pro" charset="0"/>
            </a:endParaRPr>
          </a:p>
        </p:txBody>
      </p:sp>
    </p:spTree>
    <p:extLst>
      <p:ext uri="{BB962C8B-B14F-4D97-AF65-F5344CB8AC3E}">
        <p14:creationId xmlns:p14="http://schemas.microsoft.com/office/powerpoint/2010/main" val="13688029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Mapping proposed by ETSI</a:t>
            </a:r>
            <a:br>
              <a:rPr lang="en-US" smtClean="0"/>
            </a:br>
            <a:endParaRPr lang="en-US"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1762337771"/>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Tree>
    <p:extLst>
      <p:ext uri="{BB962C8B-B14F-4D97-AF65-F5344CB8AC3E}">
        <p14:creationId xmlns:p14="http://schemas.microsoft.com/office/powerpoint/2010/main" val="41871298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38</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smtClean="0"/>
              <a:t>Result:</a:t>
            </a:r>
            <a:endParaRPr lang="en-US" dirty="0"/>
          </a:p>
        </p:txBody>
      </p:sp>
    </p:spTree>
    <p:extLst>
      <p:ext uri="{BB962C8B-B14F-4D97-AF65-F5344CB8AC3E}">
        <p14:creationId xmlns:p14="http://schemas.microsoft.com/office/powerpoint/2010/main" val="13904772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ARC New Business - RAC Proposal</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39</a:t>
            </a:fld>
            <a:endParaRPr lang="en-US"/>
          </a:p>
        </p:txBody>
      </p:sp>
    </p:spTree>
    <p:extLst>
      <p:ext uri="{BB962C8B-B14F-4D97-AF65-F5344CB8AC3E}">
        <p14:creationId xmlns:p14="http://schemas.microsoft.com/office/powerpoint/2010/main" val="384837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PAD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FDD5300-2866-4D79-87F5-BB55E78B9620}" type="slidenum">
              <a:rPr lang="en-US" smtClean="0"/>
              <a:pPr>
                <a:defRPr/>
              </a:pPr>
              <a:t>4</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1493046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40</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342900" lvl="1" indent="-342900">
              <a:buFontTx/>
              <a:buChar char="•"/>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endParaRPr lang="en-US" sz="2800" b="1" dirty="0"/>
          </a:p>
          <a:p>
            <a:endParaRPr lang="en-US" dirty="0"/>
          </a:p>
        </p:txBody>
      </p:sp>
    </p:spTree>
    <p:extLst>
      <p:ext uri="{BB962C8B-B14F-4D97-AF65-F5344CB8AC3E}">
        <p14:creationId xmlns:p14="http://schemas.microsoft.com/office/powerpoint/2010/main" val="2186417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PAD SG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41</a:t>
            </a:fld>
            <a:endParaRPr lang="en-US"/>
          </a:p>
        </p:txBody>
      </p:sp>
    </p:spTree>
    <p:extLst>
      <p:ext uri="{BB962C8B-B14F-4D97-AF65-F5344CB8AC3E}">
        <p14:creationId xmlns:p14="http://schemas.microsoft.com/office/powerpoint/2010/main" val="2851859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42</a:t>
            </a:fld>
            <a:endParaRPr lang="en-US" smtClean="0"/>
          </a:p>
        </p:txBody>
      </p:sp>
      <p:sp>
        <p:nvSpPr>
          <p:cNvPr id="2052" name="Rectangle 2"/>
          <p:cNvSpPr>
            <a:spLocks noGrp="1" noChangeArrowheads="1"/>
          </p:cNvSpPr>
          <p:nvPr>
            <p:ph type="title"/>
          </p:nvPr>
        </p:nvSpPr>
        <p:spPr/>
        <p:txBody>
          <a:bodyPr/>
          <a:lstStyle/>
          <a:p>
            <a:r>
              <a:rPr lang="en-US" smtClean="0"/>
              <a:t>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endParaRPr lang="en-GB" dirty="0" smtClean="0"/>
          </a:p>
          <a:p>
            <a:pPr>
              <a:buFontTx/>
              <a:buNone/>
            </a:pPr>
            <a:endParaRPr lang="en-GB" dirty="0" smtClean="0"/>
          </a:p>
          <a:p>
            <a:r>
              <a:rPr lang="en-GB" dirty="0" smtClean="0"/>
              <a:t>Moved: Stephen McCann</a:t>
            </a:r>
          </a:p>
          <a:p>
            <a:r>
              <a:rPr lang="en-GB" dirty="0" smtClean="0"/>
              <a:t>Second: Richard Kennedy</a:t>
            </a:r>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2727013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43</a:t>
            </a:fld>
            <a:endParaRPr lang="en-US"/>
          </a:p>
        </p:txBody>
      </p:sp>
    </p:spTree>
    <p:extLst>
      <p:ext uri="{BB962C8B-B14F-4D97-AF65-F5344CB8AC3E}">
        <p14:creationId xmlns:p14="http://schemas.microsoft.com/office/powerpoint/2010/main" val="41073402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dirty="0" err="1" smtClean="0"/>
              <a:t>TGaf</a:t>
            </a:r>
            <a:r>
              <a:rPr lang="en-US" dirty="0" smtClean="0"/>
              <a:t> Coexistence Assurance Document</a:t>
            </a:r>
          </a:p>
        </p:txBody>
      </p:sp>
      <p:sp>
        <p:nvSpPr>
          <p:cNvPr id="76803" name="Content Placeholder 2"/>
          <p:cNvSpPr>
            <a:spLocks noGrp="1"/>
          </p:cNvSpPr>
          <p:nvPr>
            <p:ph idx="1"/>
          </p:nvPr>
        </p:nvSpPr>
        <p:spPr/>
        <p:txBody>
          <a:bodyPr/>
          <a:lstStyle/>
          <a:p>
            <a:r>
              <a:rPr lang="en-US" sz="2800" dirty="0" smtClean="0"/>
              <a:t>A</a:t>
            </a:r>
            <a:r>
              <a:rPr lang="en-US" dirty="0" smtClean="0"/>
              <a:t>pprove the Coexistence Assurance document in 11-11/0177r1.</a:t>
            </a:r>
          </a:p>
          <a:p>
            <a:endParaRPr lang="en-US" dirty="0"/>
          </a:p>
          <a:p>
            <a:r>
              <a:rPr lang="en-US" dirty="0" smtClean="0"/>
              <a:t>Moved: Rich Kennedy</a:t>
            </a:r>
          </a:p>
          <a:p>
            <a:r>
              <a:rPr lang="en-US" dirty="0" smtClean="0"/>
              <a:t>Seconded: Peter Ecclesine</a:t>
            </a:r>
          </a:p>
          <a:p>
            <a:r>
              <a:rPr lang="en-US" dirty="0" smtClean="0"/>
              <a:t>In the TG:</a:t>
            </a:r>
          </a:p>
          <a:p>
            <a:pPr lvl="1"/>
            <a:r>
              <a:rPr lang="en-US" b="1" dirty="0" smtClean="0"/>
              <a:t>Moved by: Al</a:t>
            </a:r>
            <a:endParaRPr lang="en-US" dirty="0" smtClean="0"/>
          </a:p>
          <a:p>
            <a:pPr lvl="1"/>
            <a:r>
              <a:rPr lang="en-US" b="1" dirty="0" smtClean="0"/>
              <a:t>Seconded by: Joe</a:t>
            </a:r>
            <a:endParaRPr lang="en-US" dirty="0" smtClean="0"/>
          </a:p>
          <a:p>
            <a:pPr lvl="1"/>
            <a:r>
              <a:rPr lang="en-US" b="1" dirty="0" smtClean="0"/>
              <a:t>Vote:   </a:t>
            </a:r>
            <a:r>
              <a:rPr lang="en-US" dirty="0" smtClean="0"/>
              <a:t>  15 Y   0  N  </a:t>
            </a:r>
            <a:r>
              <a:rPr lang="en-US" smtClean="0"/>
              <a:t>0 A - Passes</a:t>
            </a:r>
            <a:endParaRPr lang="en-US" dirty="0" smtClean="0"/>
          </a:p>
        </p:txBody>
      </p:sp>
      <p:sp>
        <p:nvSpPr>
          <p:cNvPr id="4" name="Date Placeholder 3"/>
          <p:cNvSpPr>
            <a:spLocks noGrp="1"/>
          </p:cNvSpPr>
          <p:nvPr>
            <p:ph type="dt" sz="quarter" idx="10"/>
          </p:nvPr>
        </p:nvSpPr>
        <p:spPr/>
        <p:txBody>
          <a:bodyPr/>
          <a:lstStyle/>
          <a:p>
            <a:pPr>
              <a:defRPr/>
            </a:pPr>
            <a:r>
              <a:rPr lang="en-US"/>
              <a:t>November 2012</a:t>
            </a:r>
            <a:endParaRPr lang="en-US" dirty="0"/>
          </a:p>
        </p:txBody>
      </p:sp>
      <p:sp>
        <p:nvSpPr>
          <p:cNvPr id="5" name="Footer Placeholder 4"/>
          <p:cNvSpPr>
            <a:spLocks noGrp="1"/>
          </p:cNvSpPr>
          <p:nvPr>
            <p:ph type="ftr" sz="quarter" idx="11"/>
          </p:nvPr>
        </p:nvSpPr>
        <p:spPr/>
        <p:txBody>
          <a:bodyPr/>
          <a:lstStyle/>
          <a:p>
            <a:pPr>
              <a:defRPr/>
            </a:pPr>
            <a:r>
              <a:rPr lang="en-US" smtClean="0"/>
              <a:t>Rich Kennedy, Research In Motion</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737836CD-033E-4C6D-AE68-80EFEA2C8F4F}" type="slidenum">
              <a:rPr lang="en-US" altLang="ja-JP" smtClean="0"/>
              <a:pPr>
                <a:defRPr/>
              </a:pPr>
              <a:t>44</a:t>
            </a:fld>
            <a:endParaRPr lang="en-US" altLang="ja-JP"/>
          </a:p>
        </p:txBody>
      </p:sp>
    </p:spTree>
    <p:extLst>
      <p:ext uri="{BB962C8B-B14F-4D97-AF65-F5344CB8AC3E}">
        <p14:creationId xmlns:p14="http://schemas.microsoft.com/office/powerpoint/2010/main" val="1268086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Study Group Extension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 LMSC to extend the IEEE 802.11 PAD Study Group.</a:t>
            </a:r>
          </a:p>
          <a:p>
            <a:pPr lvl="1"/>
            <a:r>
              <a:rPr lang="en-GB" dirty="0" smtClean="0"/>
              <a:t>Note: this is to allow further work to finalise PAR and 5 Criteria documentation, in case the PAR is not approved by </a:t>
            </a:r>
            <a:r>
              <a:rPr lang="en-GB" dirty="0" err="1" smtClean="0"/>
              <a:t>NesCom</a:t>
            </a:r>
            <a:r>
              <a:rPr lang="en-GB" dirty="0" smtClean="0"/>
              <a:t>.</a:t>
            </a:r>
          </a:p>
          <a:p>
            <a:endParaRPr lang="en-GB" dirty="0" smtClean="0"/>
          </a:p>
          <a:p>
            <a:endParaRPr lang="en-GB" dirty="0" smtClean="0"/>
          </a:p>
          <a:p>
            <a:endParaRPr lang="en-GB" dirty="0" smtClean="0"/>
          </a:p>
          <a:p>
            <a:r>
              <a:rPr lang="en-GB" dirty="0" smtClean="0"/>
              <a:t>Moved on behalf of PAD SG by Stephen McCann</a:t>
            </a:r>
          </a:p>
          <a:p>
            <a:r>
              <a:rPr lang="en-GB" dirty="0" smtClean="0"/>
              <a:t>Seconded: Dwight Smith</a:t>
            </a:r>
          </a:p>
          <a:p>
            <a:pPr>
              <a:buFontTx/>
              <a:buNone/>
            </a:pPr>
            <a:endParaRPr lang="en-GB" dirty="0" smtClean="0"/>
          </a:p>
          <a:p>
            <a:r>
              <a:rPr lang="en-GB" sz="1800" dirty="0" smtClean="0"/>
              <a:t>PAD SG Result: Moved:  Michael </a:t>
            </a:r>
            <a:r>
              <a:rPr lang="en-GB" sz="1800" dirty="0" err="1" smtClean="0"/>
              <a:t>Montemurro</a:t>
            </a:r>
            <a:r>
              <a:rPr lang="en-GB" sz="1800" dirty="0" smtClean="0"/>
              <a:t>, Second:  Stuart Kerry, Result: 37/0/0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1851529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6</a:t>
            </a:fld>
            <a:endParaRPr lang="en-US" smtClean="0"/>
          </a:p>
        </p:txBody>
      </p:sp>
      <p:sp>
        <p:nvSpPr>
          <p:cNvPr id="2052" name="Rectangle 2"/>
          <p:cNvSpPr>
            <a:spLocks noGrp="1" noChangeArrowheads="1"/>
          </p:cNvSpPr>
          <p:nvPr>
            <p:ph type="title"/>
          </p:nvPr>
        </p:nvSpPr>
        <p:spPr/>
        <p:txBody>
          <a:bodyPr/>
          <a:lstStyle/>
          <a:p>
            <a:r>
              <a:rPr lang="en-US" dirty="0" smtClean="0"/>
              <a:t>PAR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WG 802 preview and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a:t>
            </a:r>
          </a:p>
          <a:p>
            <a:endParaRPr lang="en-GB" dirty="0" smtClean="0"/>
          </a:p>
          <a:p>
            <a:r>
              <a:rPr lang="en-GB" sz="1800" dirty="0" smtClean="0"/>
              <a:t>PAD SG Result: Moved: Dwight Smith,2nd: Stuart Kerry, Result: 31/0/0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645433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7</a:t>
            </a:fld>
            <a:endParaRPr lang="en-US" smtClean="0"/>
          </a:p>
        </p:txBody>
      </p:sp>
      <p:sp>
        <p:nvSpPr>
          <p:cNvPr id="2052" name="Rectangle 2"/>
          <p:cNvSpPr>
            <a:spLocks noGrp="1" noChangeArrowheads="1"/>
          </p:cNvSpPr>
          <p:nvPr>
            <p:ph type="title"/>
          </p:nvPr>
        </p:nvSpPr>
        <p:spPr/>
        <p:txBody>
          <a:bodyPr/>
          <a:lstStyle/>
          <a:p>
            <a:r>
              <a:rPr lang="en-US" dirty="0" smtClean="0"/>
              <a:t>PAR Motion (amendment)</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p>
          <a:p>
            <a:endParaRPr lang="en-GB" dirty="0" smtClean="0"/>
          </a:p>
          <a:p>
            <a:r>
              <a:rPr lang="en-GB" dirty="0" smtClean="0"/>
              <a:t>Moved/seconded:</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73419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8</a:t>
            </a:fld>
            <a:endParaRPr lang="en-US" smtClean="0"/>
          </a:p>
        </p:txBody>
      </p:sp>
      <p:sp>
        <p:nvSpPr>
          <p:cNvPr id="2052" name="Rectangle 2"/>
          <p:cNvSpPr>
            <a:spLocks noGrp="1" noChangeArrowheads="1"/>
          </p:cNvSpPr>
          <p:nvPr>
            <p:ph type="title"/>
          </p:nvPr>
        </p:nvSpPr>
        <p:spPr/>
        <p:txBody>
          <a:bodyPr/>
          <a:lstStyle/>
          <a:p>
            <a:r>
              <a:rPr lang="en-US" dirty="0" smtClean="0"/>
              <a:t>PAR Motion (amended)</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 Dwight Smith</a:t>
            </a:r>
          </a:p>
          <a:p>
            <a:r>
              <a:rPr lang="en-GB" dirty="0" smtClean="0"/>
              <a:t>Result: 78,0,0</a:t>
            </a:r>
          </a:p>
          <a:p>
            <a:endParaRPr lang="en-GB" dirty="0" smtClean="0"/>
          </a:p>
          <a:p>
            <a:r>
              <a:rPr lang="en-GB" sz="1800" dirty="0" smtClean="0"/>
              <a:t>PAD SG Result: Moved: Dwight Smith,2nd: Stuart Kerry, Result: 31/0/0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542329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9</a:t>
            </a:fld>
            <a:endParaRPr lang="en-US" smtClean="0"/>
          </a:p>
        </p:txBody>
      </p:sp>
      <p:sp>
        <p:nvSpPr>
          <p:cNvPr id="3076" name="Rectangle 2"/>
          <p:cNvSpPr>
            <a:spLocks noGrp="1" noChangeArrowheads="1"/>
          </p:cNvSpPr>
          <p:nvPr>
            <p:ph type="title"/>
          </p:nvPr>
        </p:nvSpPr>
        <p:spPr>
          <a:xfrm>
            <a:off x="685800" y="457200"/>
            <a:ext cx="7772400" cy="1066800"/>
          </a:xfrm>
        </p:spPr>
        <p:txBody>
          <a:bodyPr/>
          <a:lstStyle/>
          <a:p>
            <a:r>
              <a:rPr lang="en-US" smtClean="0"/>
              <a:t>5C Motion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WG 802 preview and EC approval.</a:t>
            </a:r>
          </a:p>
          <a:p>
            <a:pPr marL="0" indent="0">
              <a:buFontTx/>
              <a:buNone/>
              <a:defRPr/>
            </a:pPr>
            <a:endParaRPr lang="en-GB" dirty="0" smtClean="0"/>
          </a:p>
          <a:p>
            <a:pPr>
              <a:defRPr/>
            </a:pPr>
            <a:r>
              <a:rPr lang="en-GB" dirty="0"/>
              <a:t>Moved on behalf of PAD SG by Stephen McCann</a:t>
            </a:r>
          </a:p>
          <a:p>
            <a:pPr>
              <a:defRPr/>
            </a:pPr>
            <a:r>
              <a:rPr lang="en-GB" dirty="0"/>
              <a:t>Second:</a:t>
            </a:r>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470976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75547</TotalTime>
  <Words>2654</Words>
  <Application>Microsoft Office PowerPoint</Application>
  <PresentationFormat>On-screen Show (4:3)</PresentationFormat>
  <Paragraphs>456</Paragraphs>
  <Slides>44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Default Design</vt:lpstr>
      <vt:lpstr>Document</vt:lpstr>
      <vt:lpstr>802.11 Nov 2012 Motions</vt:lpstr>
      <vt:lpstr>Abstract</vt:lpstr>
      <vt:lpstr>Wednesday</vt:lpstr>
      <vt:lpstr>PAD SG Motions</vt:lpstr>
      <vt:lpstr>Study Group Extension Motion </vt:lpstr>
      <vt:lpstr>PAR Motion </vt:lpstr>
      <vt:lpstr>PAR Motion (amendment)</vt:lpstr>
      <vt:lpstr>PAR Motion (amended)</vt:lpstr>
      <vt:lpstr>5C Motion </vt:lpstr>
      <vt:lpstr>5C Motion (amendment) </vt:lpstr>
      <vt:lpstr>5C Motion (amended) </vt:lpstr>
      <vt:lpstr>GLK SG Motions</vt:lpstr>
      <vt:lpstr>Tuesday, 13 November 2012  19:30-21:30 (cont.)</vt:lpstr>
      <vt:lpstr>Tuesday, 13 November 2012  19:30-21:30 (cont.)</vt:lpstr>
      <vt:lpstr>Tuesday, 13 November 2012  19:30-21:30 (cont.)</vt:lpstr>
      <vt:lpstr>GLK Motion 1</vt:lpstr>
      <vt:lpstr>GLK Motion 2</vt:lpstr>
      <vt:lpstr>GLK Motion 2 (amendment)</vt:lpstr>
      <vt:lpstr>GLK Motion 2 (amended)</vt:lpstr>
      <vt:lpstr>Friday</vt:lpstr>
      <vt:lpstr>WG telecons</vt:lpstr>
      <vt:lpstr>Teleconferences</vt:lpstr>
      <vt:lpstr>Publicity (.11ad press release)</vt:lpstr>
      <vt:lpstr>Motion</vt:lpstr>
      <vt:lpstr>TGac</vt:lpstr>
      <vt:lpstr>Motion for Ad Hoc Meeting</vt:lpstr>
      <vt:lpstr>TGaf</vt:lpstr>
      <vt:lpstr>TGaf Motion</vt:lpstr>
      <vt:lpstr>IETF</vt:lpstr>
      <vt:lpstr>Motion</vt:lpstr>
      <vt:lpstr>Text of Entry</vt:lpstr>
      <vt:lpstr>ETSI MOU</vt:lpstr>
      <vt:lpstr>IEEE-SA –European Telecommunication Standards Institute (ETSI) Memorandum of understanding renewal</vt:lpstr>
      <vt:lpstr>IEEE-SA - ETSI MOU</vt:lpstr>
      <vt:lpstr>Document sharing between mapped technical groups</vt:lpstr>
      <vt:lpstr>Observers or non-voting participants between mapped technical groups</vt:lpstr>
      <vt:lpstr>Mapping proposed by ETSI </vt:lpstr>
      <vt:lpstr>Motion</vt:lpstr>
      <vt:lpstr>ARC New Business - RAC Proposal</vt:lpstr>
      <vt:lpstr>Motion</vt:lpstr>
      <vt:lpstr>PAD SG new business</vt:lpstr>
      <vt:lpstr>Motion </vt:lpstr>
      <vt:lpstr>TGaf new business</vt:lpstr>
      <vt:lpstr>TGaf Coexistence Assurance Document</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1292</cp:revision>
  <cp:lastPrinted>1998-02-10T13:28:06Z</cp:lastPrinted>
  <dcterms:created xsi:type="dcterms:W3CDTF">1998-02-10T13:07:52Z</dcterms:created>
  <dcterms:modified xsi:type="dcterms:W3CDTF">2012-11-16T03:36:19Z</dcterms:modified>
</cp:coreProperties>
</file>