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69" r:id="rId2"/>
    <p:sldId id="270" r:id="rId3"/>
    <p:sldId id="273" r:id="rId4"/>
    <p:sldId id="288" r:id="rId5"/>
    <p:sldId id="292" r:id="rId6"/>
    <p:sldId id="286" r:id="rId7"/>
    <p:sldId id="293" r:id="rId8"/>
    <p:sldId id="294" r:id="rId9"/>
    <p:sldId id="287" r:id="rId10"/>
    <p:sldId id="295" r:id="rId11"/>
    <p:sldId id="296" r:id="rId12"/>
    <p:sldId id="289" r:id="rId13"/>
    <p:sldId id="299" r:id="rId14"/>
    <p:sldId id="300" r:id="rId15"/>
    <p:sldId id="301" r:id="rId16"/>
    <p:sldId id="290" r:id="rId17"/>
    <p:sldId id="291" r:id="rId18"/>
    <p:sldId id="297" r:id="rId19"/>
    <p:sldId id="298" r:id="rId20"/>
    <p:sldId id="285" r:id="rId21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99"/>
    <a:srgbClr val="FF9966"/>
    <a:srgbClr val="FF9933"/>
    <a:srgbClr val="FFFF00"/>
    <a:srgbClr val="66FFFF"/>
    <a:srgbClr val="FF33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566" autoAdjust="0"/>
    <p:restoredTop sz="86453" autoAdjust="0"/>
  </p:normalViewPr>
  <p:slideViewPr>
    <p:cSldViewPr>
      <p:cViewPr>
        <p:scale>
          <a:sx n="80" d="100"/>
          <a:sy n="80" d="100"/>
        </p:scale>
        <p:origin x="-744" y="-7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045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1728" y="42"/>
      </p:cViewPr>
      <p:guideLst>
        <p:guide orient="horz" pos="2163"/>
        <p:guide pos="28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29263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/>
              <a:t>doc.: IEEE 802.11-06/0528r0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7388" y="177800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/>
              <a:t>May 2006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81675" y="8997950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/>
              <a:t>Bruce Kraemer, Marvell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95625" y="89979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F771502A-6538-410D-9F92-7BE935D2C4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198" name="Line 6"/>
          <p:cNvSpPr>
            <a:spLocks noChangeShapeType="1"/>
          </p:cNvSpPr>
          <p:nvPr/>
        </p:nvSpPr>
        <p:spPr bwMode="auto">
          <a:xfrm>
            <a:off x="685800" y="38735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685800" y="8997950"/>
            <a:ext cx="70326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8213"/>
            <a:r>
              <a:rPr lang="en-US" sz="1200" b="0"/>
              <a:t>Submission</a:t>
            </a:r>
          </a:p>
        </p:txBody>
      </p:sp>
      <p:sp>
        <p:nvSpPr>
          <p:cNvPr id="8200" name="Line 8"/>
          <p:cNvSpPr>
            <a:spLocks noChangeShapeType="1"/>
          </p:cNvSpPr>
          <p:nvPr/>
        </p:nvSpPr>
        <p:spPr bwMode="auto">
          <a:xfrm>
            <a:off x="685800" y="8986838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08077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72125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/>
              <a:t>doc.: IEEE 802.11-06/0528r0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6113" y="98425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/>
              <a:t>May 2006</a:t>
            </a:r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2838" y="701675"/>
            <a:ext cx="4635500" cy="3476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12" tIns="46259" rIns="94112" bIns="462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87963" y="9001125"/>
            <a:ext cx="925512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8213">
              <a:defRPr sz="1200" b="0"/>
            </a:lvl5pPr>
          </a:lstStyle>
          <a:p>
            <a:pPr lvl="4">
              <a:defRPr/>
            </a:pPr>
            <a:r>
              <a:rPr lang="en-US"/>
              <a:t>Bruce Kraemer, Marvell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81350" y="900112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715963" y="9001125"/>
            <a:ext cx="703262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19163"/>
            <a:r>
              <a:rPr lang="en-US" sz="1200" b="0"/>
              <a:t>Submission</a:t>
            </a:r>
          </a:p>
        </p:txBody>
      </p:sp>
      <p:sp>
        <p:nvSpPr>
          <p:cNvPr id="5129" name="Line 9"/>
          <p:cNvSpPr>
            <a:spLocks noChangeShapeType="1"/>
          </p:cNvSpPr>
          <p:nvPr/>
        </p:nvSpPr>
        <p:spPr bwMode="auto">
          <a:xfrm>
            <a:off x="715963" y="8999538"/>
            <a:ext cx="54260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130" name="Line 10"/>
          <p:cNvSpPr>
            <a:spLocks noChangeShapeType="1"/>
          </p:cNvSpPr>
          <p:nvPr/>
        </p:nvSpPr>
        <p:spPr bwMode="auto">
          <a:xfrm>
            <a:off x="639763" y="296863"/>
            <a:ext cx="55784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28568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802.11-06/0528r0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May 2006</a:t>
            </a:r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 smtClean="0"/>
              <a:t>Bruce Kraemer, Marvell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D0B8B295-F92D-467A-B866-1ED57ECAAB6C}" type="slidenum">
              <a:rPr lang="en-US" sz="1200" b="0" smtClean="0"/>
              <a:pPr/>
              <a:t>1</a:t>
            </a:fld>
            <a:endParaRPr lang="en-US" sz="1200" b="0" smtClean="0"/>
          </a:p>
        </p:txBody>
      </p:sp>
      <p:sp>
        <p:nvSpPr>
          <p:cNvPr id="61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3908613" y="95706"/>
            <a:ext cx="2304862" cy="215444"/>
          </a:xfrm>
          <a:ln/>
        </p:spPr>
        <p:txBody>
          <a:bodyPr/>
          <a:lstStyle/>
          <a:p>
            <a:r>
              <a:rPr lang="en-US" smtClean="0"/>
              <a:t>doc.: IEEE P802.11-12/1264r0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xfrm>
            <a:off x="646113" y="95706"/>
            <a:ext cx="1198983" cy="215444"/>
          </a:xfrm>
          <a:ln/>
        </p:spPr>
        <p:txBody>
          <a:bodyPr/>
          <a:lstStyle/>
          <a:p>
            <a:r>
              <a:rPr lang="en-US" smtClean="0"/>
              <a:t>November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076782" y="9001125"/>
            <a:ext cx="3136693" cy="184666"/>
          </a:xfrm>
          <a:ln/>
        </p:spPr>
        <p:txBody>
          <a:bodyPr/>
          <a:lstStyle/>
          <a:p>
            <a:pPr lvl="4"/>
            <a:r>
              <a:rPr lang="en-US" smtClean="0"/>
              <a:t>Donald Eastlake 3rd, Huawei Technologies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8936" y="9001125"/>
            <a:ext cx="415177" cy="184666"/>
          </a:xfrm>
          <a:ln/>
        </p:spPr>
        <p:txBody>
          <a:bodyPr/>
          <a:lstStyle/>
          <a:p>
            <a:r>
              <a:rPr lang="en-US"/>
              <a:t>Page </a:t>
            </a:r>
            <a:fld id="{89DCD2E7-F02C-2B4C-8ACD-D8AF887B812A}" type="slidenum">
              <a:rPr lang="en-US"/>
              <a:pPr/>
              <a:t>13</a:t>
            </a:fld>
            <a:endParaRPr lang="en-US"/>
          </a:p>
        </p:txBody>
      </p:sp>
      <p:sp>
        <p:nvSpPr>
          <p:cNvPr id="118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2838" y="701675"/>
            <a:ext cx="4633912" cy="3476625"/>
          </a:xfrm>
          <a:ln cap="flat"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3980" tIns="45423" rIns="93980" bIns="45423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3908613" y="95706"/>
            <a:ext cx="2304862" cy="215444"/>
          </a:xfrm>
          <a:ln/>
        </p:spPr>
        <p:txBody>
          <a:bodyPr/>
          <a:lstStyle/>
          <a:p>
            <a:r>
              <a:rPr lang="en-US" smtClean="0"/>
              <a:t>doc.: IEEE P802.11-12/1264r0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xfrm>
            <a:off x="646113" y="95706"/>
            <a:ext cx="1198983" cy="215444"/>
          </a:xfrm>
          <a:ln/>
        </p:spPr>
        <p:txBody>
          <a:bodyPr/>
          <a:lstStyle/>
          <a:p>
            <a:r>
              <a:rPr lang="en-US" smtClean="0"/>
              <a:t>November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076782" y="9001125"/>
            <a:ext cx="3136693" cy="184666"/>
          </a:xfrm>
          <a:ln/>
        </p:spPr>
        <p:txBody>
          <a:bodyPr/>
          <a:lstStyle/>
          <a:p>
            <a:pPr lvl="4"/>
            <a:r>
              <a:rPr lang="en-US" smtClean="0"/>
              <a:t>Donald Eastlake 3rd, Huawei Technologies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8936" y="9001125"/>
            <a:ext cx="415177" cy="184666"/>
          </a:xfrm>
          <a:ln/>
        </p:spPr>
        <p:txBody>
          <a:bodyPr/>
          <a:lstStyle/>
          <a:p>
            <a:r>
              <a:rPr lang="en-US"/>
              <a:t>Page </a:t>
            </a:r>
            <a:fld id="{89DCD2E7-F02C-2B4C-8ACD-D8AF887B812A}" type="slidenum">
              <a:rPr lang="en-US"/>
              <a:pPr/>
              <a:t>14</a:t>
            </a:fld>
            <a:endParaRPr lang="en-US"/>
          </a:p>
        </p:txBody>
      </p:sp>
      <p:sp>
        <p:nvSpPr>
          <p:cNvPr id="118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2838" y="701675"/>
            <a:ext cx="4633912" cy="3476625"/>
          </a:xfrm>
          <a:ln cap="flat"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3980" tIns="45423" rIns="93980" bIns="45423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3908613" y="95706"/>
            <a:ext cx="2304862" cy="215444"/>
          </a:xfrm>
          <a:ln/>
        </p:spPr>
        <p:txBody>
          <a:bodyPr/>
          <a:lstStyle/>
          <a:p>
            <a:r>
              <a:rPr lang="en-US" smtClean="0"/>
              <a:t>doc.: IEEE P802.11-12/1264r0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xfrm>
            <a:off x="646113" y="95706"/>
            <a:ext cx="1198983" cy="215444"/>
          </a:xfrm>
          <a:ln/>
        </p:spPr>
        <p:txBody>
          <a:bodyPr/>
          <a:lstStyle/>
          <a:p>
            <a:r>
              <a:rPr lang="en-US" smtClean="0"/>
              <a:t>November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076782" y="9001125"/>
            <a:ext cx="3136693" cy="184666"/>
          </a:xfrm>
          <a:ln/>
        </p:spPr>
        <p:txBody>
          <a:bodyPr/>
          <a:lstStyle/>
          <a:p>
            <a:pPr lvl="4"/>
            <a:r>
              <a:rPr lang="en-US" smtClean="0"/>
              <a:t>Donald Eastlake 3rd, Huawei Technologies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8936" y="9001125"/>
            <a:ext cx="415177" cy="184666"/>
          </a:xfrm>
          <a:ln/>
        </p:spPr>
        <p:txBody>
          <a:bodyPr/>
          <a:lstStyle/>
          <a:p>
            <a:r>
              <a:rPr lang="en-US"/>
              <a:t>Page </a:t>
            </a:r>
            <a:fld id="{89DCD2E7-F02C-2B4C-8ACD-D8AF887B812A}" type="slidenum">
              <a:rPr lang="en-US"/>
              <a:pPr/>
              <a:t>15</a:t>
            </a:fld>
            <a:endParaRPr lang="en-US"/>
          </a:p>
        </p:txBody>
      </p:sp>
      <p:sp>
        <p:nvSpPr>
          <p:cNvPr id="118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2838" y="701675"/>
            <a:ext cx="4633912" cy="3476625"/>
          </a:xfrm>
          <a:ln cap="flat"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3980" tIns="45423" rIns="93980" bIns="45423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802.11-06/0528r0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May 2006</a:t>
            </a:r>
          </a:p>
        </p:txBody>
      </p:sp>
      <p:sp>
        <p:nvSpPr>
          <p:cNvPr id="717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 smtClean="0"/>
              <a:t>Bruce Kraemer, Marvell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E7628765-BB07-4236-84F8-D507B9C5330C}" type="slidenum">
              <a:rPr lang="en-US" sz="1200" b="0" smtClean="0"/>
              <a:pPr/>
              <a:t>2</a:t>
            </a:fld>
            <a:endParaRPr lang="en-US" sz="1200" b="0" smtClean="0"/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16402" y="96616"/>
            <a:ext cx="2195858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802.11-12/1287r4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7344" y="96616"/>
            <a:ext cx="1041952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January 2012</a:t>
            </a:r>
          </a:p>
        </p:txBody>
      </p:sp>
      <p:sp>
        <p:nvSpPr>
          <p:cNvPr id="410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057503" y="9000687"/>
            <a:ext cx="2154756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Michael Montemurro, RIM</a:t>
            </a:r>
          </a:p>
        </p:txBody>
      </p:sp>
      <p:sp>
        <p:nvSpPr>
          <p:cNvPr id="410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8209" y="9000687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57AE7716-38DA-4CDD-A2A6-EBE47ABF0E82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41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16402" y="96616"/>
            <a:ext cx="2195858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802.11-12/0996r3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7344" y="96616"/>
            <a:ext cx="1041952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January 2012</a:t>
            </a:r>
          </a:p>
        </p:txBody>
      </p:sp>
      <p:sp>
        <p:nvSpPr>
          <p:cNvPr id="5124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057503" y="9000687"/>
            <a:ext cx="2154756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Michael Montemurro, RIM</a:t>
            </a:r>
          </a:p>
        </p:txBody>
      </p:sp>
      <p:sp>
        <p:nvSpPr>
          <p:cNvPr id="512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8209" y="9000687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410338B0-C8C4-4947-A582-F8EAC385646D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51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16402" y="96616"/>
            <a:ext cx="2195858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802.11-12/0996r3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7344" y="96616"/>
            <a:ext cx="1041952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January 2012</a:t>
            </a:r>
          </a:p>
        </p:txBody>
      </p:sp>
      <p:sp>
        <p:nvSpPr>
          <p:cNvPr id="5124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057503" y="9000687"/>
            <a:ext cx="2154756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Michael Montemurro, RIM</a:t>
            </a:r>
          </a:p>
        </p:txBody>
      </p:sp>
      <p:sp>
        <p:nvSpPr>
          <p:cNvPr id="512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8209" y="9000687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410338B0-C8C4-4947-A582-F8EAC385646D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51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16402" y="96616"/>
            <a:ext cx="2195858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802.11-12/0996r3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7344" y="96616"/>
            <a:ext cx="1041952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January 2012</a:t>
            </a:r>
          </a:p>
        </p:txBody>
      </p:sp>
      <p:sp>
        <p:nvSpPr>
          <p:cNvPr id="5124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057503" y="9000687"/>
            <a:ext cx="2154756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Michael Montemurro, RIM</a:t>
            </a:r>
          </a:p>
        </p:txBody>
      </p:sp>
      <p:sp>
        <p:nvSpPr>
          <p:cNvPr id="512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8209" y="9000687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410338B0-C8C4-4947-A582-F8EAC385646D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51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16402" y="96616"/>
            <a:ext cx="2195858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802.11-12/0996r3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7344" y="96616"/>
            <a:ext cx="1041952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January 2012</a:t>
            </a:r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057503" y="9000687"/>
            <a:ext cx="2154756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Michael Montemurro, RIM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8209" y="9000687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5E5B513C-440E-46A6-A991-845E73448E1E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61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16402" y="96616"/>
            <a:ext cx="2195858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802.11-12/0996r3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7344" y="96616"/>
            <a:ext cx="1041952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January 2012</a:t>
            </a:r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057503" y="9000687"/>
            <a:ext cx="2154756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Michael Montemurro, RIM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8209" y="9000687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5E5B513C-440E-46A6-A991-845E73448E1E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61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16402" y="96616"/>
            <a:ext cx="2195858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802.11-12/0996r3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7344" y="96616"/>
            <a:ext cx="1041952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January 2012</a:t>
            </a:r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057503" y="9000687"/>
            <a:ext cx="2154756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Michael Montemurro, RIM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8209" y="9000687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5E5B513C-440E-46A6-A991-845E73448E1E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61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E5CBE4F-402A-49FC-A06A-9C974296C4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2542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 2012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2E031F0-8644-40AC-ABB2-532CF6186C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4187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 2012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49AE03E-796B-4873-946A-B6AA9F6A91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6243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 2012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035A483-3080-47E4-BD07-3D33495BC2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2754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96913" y="334963"/>
            <a:ext cx="1066800" cy="27463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November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77200" y="6475413"/>
            <a:ext cx="466725" cy="182562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Donald Eastlake 3rd, Huawei Technologies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121BAD72-3FA3-0443-AF57-ABE30D2ACA3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82016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 2012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3650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 2012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FDD5300-2866-4D79-87F5-BB55E78B96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2390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 2012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338C2F6-F105-433A-AAB6-76B0B679D4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442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 2012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9B25F80-8C11-467D-8E41-C1B0ECCD19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6167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 2012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F89681A-9631-497E-ACB4-B757B377D4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0152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 2012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979DB56-C54D-4700-A77E-3F886BE74F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3124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 2012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EA2AD29-FE18-41FA-84E3-53BD235C03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0474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 2012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5375AF5-85D9-46A1-B7D8-F799CB6B23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9777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3375"/>
            <a:ext cx="157956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smtClean="0"/>
            </a:lvl1pPr>
          </a:lstStyle>
          <a:p>
            <a:pPr>
              <a:defRPr/>
            </a:pPr>
            <a:r>
              <a:rPr lang="en-US" smtClean="0"/>
              <a:t>Nov 2012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b="0"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200" b="0"/>
            </a:lvl1pPr>
          </a:lstStyle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dirty="0"/>
              <a:t>doc.: IEEE </a:t>
            </a:r>
            <a:r>
              <a:rPr lang="en-US" sz="1800" dirty="0" smtClean="0"/>
              <a:t>802.11-12/1227r0</a:t>
            </a:r>
            <a:endParaRPr lang="en-US" sz="1800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200" b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5" r:id="rId1"/>
    <p:sldLayoutId id="2147483974" r:id="rId2"/>
    <p:sldLayoutId id="2147483975" r:id="rId3"/>
    <p:sldLayoutId id="2147483976" r:id="rId4"/>
    <p:sldLayoutId id="2147483977" r:id="rId5"/>
    <p:sldLayoutId id="2147483978" r:id="rId6"/>
    <p:sldLayoutId id="2147483979" r:id="rId7"/>
    <p:sldLayoutId id="2147483980" r:id="rId8"/>
    <p:sldLayoutId id="2147483981" r:id="rId9"/>
    <p:sldLayoutId id="2147483982" r:id="rId10"/>
    <p:sldLayoutId id="2147483983" r:id="rId11"/>
    <p:sldLayoutId id="2147483984" r:id="rId12"/>
    <p:sldLayoutId id="2147483986" r:id="rId13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Nov 2012</a:t>
            </a:r>
            <a:endParaRPr lang="en-US" sz="1800"/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Adrian Stephens, Intel Corporation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Slide </a:t>
            </a:r>
            <a:fld id="{7F5B2C40-42CD-4067-8FE4-2A631163A022}" type="slidenum">
              <a:rPr lang="en-US" sz="1200" b="0" smtClean="0"/>
              <a:pPr/>
              <a:t>1</a:t>
            </a:fld>
            <a:endParaRPr lang="en-US" sz="1200" b="0" smtClean="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802.11 Sept 2012 Motions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2012-09-21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n-US" sz="2000" b="0" dirty="0" smtClean="0"/>
          </a:p>
        </p:txBody>
      </p:sp>
      <p:graphicFrame>
        <p:nvGraphicFramePr>
          <p:cNvPr id="3079" name="Object 11"/>
          <p:cNvGraphicFramePr>
            <a:graphicFrameLocks noChangeAspect="1"/>
          </p:cNvGraphicFramePr>
          <p:nvPr/>
        </p:nvGraphicFramePr>
        <p:xfrm>
          <a:off x="523875" y="2276475"/>
          <a:ext cx="7772400" cy="2609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4" name="Document" r:id="rId4" imgW="8274368" imgH="2780300" progId="Word.Document.8">
                  <p:embed/>
                </p:oleObj>
              </mc:Choice>
              <mc:Fallback>
                <p:oleObj name="Document" r:id="rId4" imgW="8274368" imgH="2780300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3875" y="2276475"/>
                        <a:ext cx="7772400" cy="2609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80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/>
              <a:t>Authors:</a:t>
            </a:r>
            <a:endParaRPr lang="en-US" sz="2000" b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Stephen McCann, RIM</a:t>
            </a:r>
          </a:p>
        </p:txBody>
      </p:sp>
      <p:sp>
        <p:nvSpPr>
          <p:cNvPr id="307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F9D5C0B4-EA03-49F4-AC0E-2EB25D9AAF59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307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5C Motion (amendment) </a:t>
            </a:r>
          </a:p>
        </p:txBody>
      </p:sp>
      <p:sp>
        <p:nvSpPr>
          <p:cNvPr id="215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572000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Believing that the Five Criteria contained in the document referenced below meets IEEE 802 guidelines, request that the Five Criteria contained in 802.11-12/1137r6 be posted to the IEEE 802 Executive Committee (EC) agenda for </a:t>
            </a:r>
            <a:r>
              <a:rPr lang="en-GB" strike="sngStrike" dirty="0" smtClean="0">
                <a:solidFill>
                  <a:srgbClr val="FF0000"/>
                </a:solidFill>
              </a:rPr>
              <a:t>WG 802 preview and </a:t>
            </a:r>
            <a:r>
              <a:rPr lang="en-GB" dirty="0" smtClean="0"/>
              <a:t>EC approval.</a:t>
            </a:r>
          </a:p>
          <a:p>
            <a:pPr marL="0" indent="0">
              <a:buFontTx/>
              <a:buNone/>
              <a:defRPr/>
            </a:pPr>
            <a:endParaRPr lang="en-GB" dirty="0" smtClean="0"/>
          </a:p>
          <a:p>
            <a:pPr>
              <a:defRPr/>
            </a:pPr>
            <a:r>
              <a:rPr lang="en-GB" dirty="0" smtClean="0"/>
              <a:t>Amendment moved:</a:t>
            </a:r>
          </a:p>
          <a:p>
            <a:pPr>
              <a:defRPr/>
            </a:pPr>
            <a:r>
              <a:rPr lang="en-GB" dirty="0" smtClean="0"/>
              <a:t>Seconded:</a:t>
            </a:r>
            <a:endParaRPr lang="en-GB" dirty="0" smtClean="0"/>
          </a:p>
        </p:txBody>
      </p:sp>
      <p:sp>
        <p:nvSpPr>
          <p:cNvPr id="3078" name="Date Placeholder 3"/>
          <p:cNvSpPr txBox="1">
            <a:spLocks/>
          </p:cNvSpPr>
          <p:nvPr/>
        </p:nvSpPr>
        <p:spPr bwMode="auto">
          <a:xfrm>
            <a:off x="684213" y="333375"/>
            <a:ext cx="1541462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b="1"/>
              <a:t>November 2012</a:t>
            </a:r>
            <a:endParaRPr lang="en-GB" sz="1800" b="1"/>
          </a:p>
        </p:txBody>
      </p:sp>
    </p:spTree>
    <p:extLst>
      <p:ext uri="{BB962C8B-B14F-4D97-AF65-F5344CB8AC3E}">
        <p14:creationId xmlns:p14="http://schemas.microsoft.com/office/powerpoint/2010/main" val="3907041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Stephen McCann, RIM</a:t>
            </a:r>
          </a:p>
        </p:txBody>
      </p:sp>
      <p:sp>
        <p:nvSpPr>
          <p:cNvPr id="307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F9D5C0B4-EA03-49F4-AC0E-2EB25D9AAF59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307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5C Motion (amended) </a:t>
            </a:r>
          </a:p>
        </p:txBody>
      </p:sp>
      <p:sp>
        <p:nvSpPr>
          <p:cNvPr id="215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572000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Believing that the Five Criteria contained in the document referenced below meets IEEE 802 guidelines, request that the Five Criteria contained in 802.11-12/1137r6 be posted to the IEEE 802 Executive Committee (EC) agenda for </a:t>
            </a:r>
            <a:r>
              <a:rPr lang="en-GB" dirty="0" smtClean="0"/>
              <a:t>EC </a:t>
            </a:r>
            <a:r>
              <a:rPr lang="en-GB" dirty="0" smtClean="0"/>
              <a:t>approval.</a:t>
            </a:r>
          </a:p>
          <a:p>
            <a:pPr marL="0" indent="0">
              <a:buFontTx/>
              <a:buNone/>
              <a:defRPr/>
            </a:pPr>
            <a:endParaRPr lang="en-GB" dirty="0" smtClean="0"/>
          </a:p>
          <a:p>
            <a:pPr>
              <a:defRPr/>
            </a:pPr>
            <a:r>
              <a:rPr lang="en-GB" dirty="0"/>
              <a:t>Moved on behalf of PAD SG by Stephen McCann</a:t>
            </a:r>
          </a:p>
          <a:p>
            <a:pPr>
              <a:defRPr/>
            </a:pPr>
            <a:r>
              <a:rPr lang="en-GB" dirty="0"/>
              <a:t>Second</a:t>
            </a:r>
            <a:r>
              <a:rPr lang="en-GB" dirty="0" smtClean="0"/>
              <a:t>: Dwight Smith</a:t>
            </a:r>
          </a:p>
          <a:p>
            <a:pPr>
              <a:defRPr/>
            </a:pPr>
            <a:r>
              <a:rPr lang="en-GB" dirty="0" smtClean="0"/>
              <a:t>Result: 72,0,1</a:t>
            </a:r>
            <a:endParaRPr lang="en-GB" dirty="0"/>
          </a:p>
          <a:p>
            <a:pPr>
              <a:buFontTx/>
              <a:buNone/>
              <a:defRPr/>
            </a:pPr>
            <a:endParaRPr lang="en-GB" dirty="0" smtClean="0"/>
          </a:p>
          <a:p>
            <a:pPr>
              <a:defRPr/>
            </a:pPr>
            <a:r>
              <a:rPr lang="en-GB" sz="1800" dirty="0" smtClean="0"/>
              <a:t>PAD SG Result: Moved:  Dwight Smith, 2nd:  Michael Montemurro, Result: 33/0/0</a:t>
            </a:r>
          </a:p>
        </p:txBody>
      </p:sp>
      <p:sp>
        <p:nvSpPr>
          <p:cNvPr id="3078" name="Date Placeholder 3"/>
          <p:cNvSpPr txBox="1">
            <a:spLocks/>
          </p:cNvSpPr>
          <p:nvPr/>
        </p:nvSpPr>
        <p:spPr bwMode="auto">
          <a:xfrm>
            <a:off x="684213" y="333375"/>
            <a:ext cx="1541462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b="1"/>
              <a:t>November 2012</a:t>
            </a:r>
            <a:endParaRPr lang="en-GB" sz="1800" b="1"/>
          </a:p>
        </p:txBody>
      </p:sp>
    </p:spTree>
    <p:extLst>
      <p:ext uri="{BB962C8B-B14F-4D97-AF65-F5344CB8AC3E}">
        <p14:creationId xmlns:p14="http://schemas.microsoft.com/office/powerpoint/2010/main" val="3907041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GLK SG Motions</a:t>
            </a:r>
            <a:endParaRPr lang="en-GB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0" y="333375"/>
            <a:ext cx="1579563" cy="276225"/>
          </a:xfrm>
        </p:spPr>
        <p:txBody>
          <a:bodyPr/>
          <a:lstStyle/>
          <a:p>
            <a:pPr>
              <a:defRPr/>
            </a:pPr>
            <a:r>
              <a:rPr lang="en-US" smtClean="0"/>
              <a:t>Nov 2012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2894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November 2012</a:t>
            </a:r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Donald Eastlake 3rd, Huawei Technologies</a:t>
            </a:r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F1620625-C7EE-1E42-AB09-090160D67E26}" type="slidenum">
              <a:rPr lang="en-US"/>
              <a:pPr/>
              <a:t>13</a:t>
            </a:fld>
            <a:endParaRPr lang="en-US"/>
          </a:p>
        </p:txBody>
      </p:sp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>
            <a:normAutofit fontScale="90000"/>
          </a:bodyPr>
          <a:lstStyle/>
          <a:p>
            <a:r>
              <a:rPr lang="en-US" sz="3600" dirty="0" smtClean="0">
                <a:latin typeface="Arial" charset="0"/>
                <a:cs typeface="Arial" charset="0"/>
              </a:rPr>
              <a:t>Tuesday</a:t>
            </a:r>
            <a:r>
              <a:rPr lang="en-US" sz="4000" dirty="0" smtClean="0">
                <a:latin typeface="Arial" charset="0"/>
                <a:cs typeface="Arial" charset="0"/>
              </a:rPr>
              <a:t>, </a:t>
            </a:r>
            <a:r>
              <a:rPr lang="en-US" sz="3600" dirty="0" smtClean="0">
                <a:latin typeface="Arial" charset="0"/>
                <a:cs typeface="Arial" charset="0"/>
              </a:rPr>
              <a:t>13 November 2012</a:t>
            </a:r>
            <a:r>
              <a:rPr lang="en-US" sz="3600" dirty="0">
                <a:latin typeface="Arial" charset="0"/>
                <a:cs typeface="Arial" charset="0"/>
              </a:rPr>
              <a:t/>
            </a:r>
            <a:br>
              <a:rPr lang="en-US" sz="3600" dirty="0">
                <a:latin typeface="Arial" charset="0"/>
                <a:cs typeface="Arial" charset="0"/>
              </a:rPr>
            </a:br>
            <a:r>
              <a:rPr lang="en-US" dirty="0">
                <a:latin typeface="Arial" charset="0"/>
                <a:cs typeface="Arial" charset="0"/>
              </a:rPr>
              <a:t> </a:t>
            </a:r>
            <a:r>
              <a:rPr lang="en-US" dirty="0" smtClean="0">
                <a:latin typeface="Arial" charset="0"/>
                <a:cs typeface="Arial" charset="0"/>
              </a:rPr>
              <a:t>19:</a:t>
            </a:r>
            <a:r>
              <a:rPr lang="en-US" dirty="0">
                <a:latin typeface="Arial" charset="0"/>
                <a:cs typeface="Arial" charset="0"/>
              </a:rPr>
              <a:t>3</a:t>
            </a:r>
            <a:r>
              <a:rPr lang="en-US" dirty="0" smtClean="0">
                <a:latin typeface="Arial" charset="0"/>
                <a:cs typeface="Arial" charset="0"/>
              </a:rPr>
              <a:t>0-21:30 (cont.)</a:t>
            </a:r>
            <a:endParaRPr lang="en-US" dirty="0">
              <a:latin typeface="Arial" charset="0"/>
            </a:endParaRPr>
          </a:p>
        </p:txBody>
      </p:sp>
      <p:sp>
        <p:nvSpPr>
          <p:cNvPr id="11776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905000"/>
            <a:ext cx="7924800" cy="4572000"/>
          </a:xfrm>
          <a:noFill/>
          <a:ln/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b="0" dirty="0" smtClean="0"/>
              <a:t>Consideration </a:t>
            </a:r>
            <a:r>
              <a:rPr lang="en-US" b="0" dirty="0"/>
              <a:t>of PAR and 5 Criteria </a:t>
            </a:r>
            <a:r>
              <a:rPr lang="en-US" b="0" dirty="0" smtClean="0"/>
              <a:t>Comments</a:t>
            </a:r>
          </a:p>
          <a:p>
            <a:pPr>
              <a:lnSpc>
                <a:spcPct val="80000"/>
              </a:lnSpc>
            </a:pPr>
            <a:r>
              <a:rPr lang="en-US" b="0" dirty="0" smtClean="0"/>
              <a:t>Comments from Paul </a:t>
            </a:r>
            <a:r>
              <a:rPr lang="en-US" b="0" dirty="0" err="1" smtClean="0"/>
              <a:t>Nikolich</a:t>
            </a:r>
            <a:r>
              <a:rPr lang="en-US" b="0" dirty="0" smtClean="0"/>
              <a:t>, Chair of 802:</a:t>
            </a:r>
          </a:p>
          <a:p>
            <a:pPr>
              <a:lnSpc>
                <a:spcPct val="80000"/>
              </a:lnSpc>
            </a:pPr>
            <a:endParaRPr lang="en-US" b="0" dirty="0" smtClean="0"/>
          </a:p>
          <a:p>
            <a:pPr lvl="1"/>
            <a:r>
              <a:rPr lang="en-US" dirty="0" smtClean="0"/>
              <a:t>I have </a:t>
            </a:r>
            <a:r>
              <a:rPr lang="en-US" dirty="0"/>
              <a:t>the following comment on the Amendment: Enhancements For Transit Links Within Bridged Networks draft PAR</a:t>
            </a:r>
            <a:r>
              <a:rPr lang="en-US" dirty="0" smtClean="0"/>
              <a:t>.</a:t>
            </a:r>
            <a:endParaRPr lang="en-US" dirty="0"/>
          </a:p>
          <a:p>
            <a:pPr lvl="1"/>
            <a:r>
              <a:rPr lang="en-US" dirty="0"/>
              <a:t>In section 5.5 Need for Project, some of the language is ambiguous and difficult to parse, specifically "These developments raise a demand for bridging of IEEE 802.11 media to the same level as other media can be bridged: as media internal to the network as well as media offering access to the network</a:t>
            </a:r>
            <a:r>
              <a:rPr lang="en-US" dirty="0" smtClean="0"/>
              <a:t>.”</a:t>
            </a:r>
            <a:endParaRPr lang="en-US" dirty="0"/>
          </a:p>
          <a:p>
            <a:pPr lvl="1"/>
            <a:r>
              <a:rPr lang="en-US" dirty="0"/>
              <a:t>For example, what does "bridging of 802.11 media to the same level as other media" mean?  Is there a particular function or parameter that is implied whose "same level" is the target of that sentence</a:t>
            </a:r>
            <a:r>
              <a:rPr lang="en-US" dirty="0" smtClean="0"/>
              <a:t>?</a:t>
            </a:r>
            <a:r>
              <a:rPr lang="en-US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570460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November 2012</a:t>
            </a:r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Donald Eastlake 3rd, Huawei Technologies</a:t>
            </a:r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F1620625-C7EE-1E42-AB09-090160D67E26}" type="slidenum">
              <a:rPr lang="en-US"/>
              <a:pPr/>
              <a:t>14</a:t>
            </a:fld>
            <a:endParaRPr lang="en-US"/>
          </a:p>
        </p:txBody>
      </p:sp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>
            <a:normAutofit fontScale="90000"/>
          </a:bodyPr>
          <a:lstStyle/>
          <a:p>
            <a:r>
              <a:rPr lang="en-US" sz="3600" dirty="0" smtClean="0">
                <a:latin typeface="Arial" charset="0"/>
                <a:cs typeface="Arial" charset="0"/>
              </a:rPr>
              <a:t>Tuesday</a:t>
            </a:r>
            <a:r>
              <a:rPr lang="en-US" sz="4000" dirty="0" smtClean="0">
                <a:latin typeface="Arial" charset="0"/>
                <a:cs typeface="Arial" charset="0"/>
              </a:rPr>
              <a:t>, </a:t>
            </a:r>
            <a:r>
              <a:rPr lang="en-US" sz="3600" dirty="0" smtClean="0">
                <a:latin typeface="Arial" charset="0"/>
                <a:cs typeface="Arial" charset="0"/>
              </a:rPr>
              <a:t>13 November 2012</a:t>
            </a:r>
            <a:r>
              <a:rPr lang="en-US" sz="3600" dirty="0">
                <a:latin typeface="Arial" charset="0"/>
                <a:cs typeface="Arial" charset="0"/>
              </a:rPr>
              <a:t/>
            </a:r>
            <a:br>
              <a:rPr lang="en-US" sz="3600" dirty="0">
                <a:latin typeface="Arial" charset="0"/>
                <a:cs typeface="Arial" charset="0"/>
              </a:rPr>
            </a:br>
            <a:r>
              <a:rPr lang="en-US" dirty="0">
                <a:latin typeface="Arial" charset="0"/>
                <a:cs typeface="Arial" charset="0"/>
              </a:rPr>
              <a:t> </a:t>
            </a:r>
            <a:r>
              <a:rPr lang="en-US" dirty="0" smtClean="0">
                <a:latin typeface="Arial" charset="0"/>
                <a:cs typeface="Arial" charset="0"/>
              </a:rPr>
              <a:t>19:</a:t>
            </a:r>
            <a:r>
              <a:rPr lang="en-US" dirty="0">
                <a:latin typeface="Arial" charset="0"/>
                <a:cs typeface="Arial" charset="0"/>
              </a:rPr>
              <a:t>3</a:t>
            </a:r>
            <a:r>
              <a:rPr lang="en-US" dirty="0" smtClean="0">
                <a:latin typeface="Arial" charset="0"/>
                <a:cs typeface="Arial" charset="0"/>
              </a:rPr>
              <a:t>0-21:30 (cont.)</a:t>
            </a:r>
            <a:endParaRPr lang="en-US" dirty="0">
              <a:latin typeface="Arial" charset="0"/>
            </a:endParaRPr>
          </a:p>
        </p:txBody>
      </p:sp>
      <p:sp>
        <p:nvSpPr>
          <p:cNvPr id="11776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905000"/>
            <a:ext cx="7924800" cy="4572000"/>
          </a:xfrm>
          <a:noFill/>
          <a:ln/>
        </p:spPr>
        <p:txBody>
          <a:bodyPr/>
          <a:lstStyle/>
          <a:p>
            <a:r>
              <a:rPr lang="en-US" b="0" dirty="0" smtClean="0"/>
              <a:t>Paul </a:t>
            </a:r>
            <a:r>
              <a:rPr lang="en-US" b="0" dirty="0" err="1" smtClean="0"/>
              <a:t>Nikolich</a:t>
            </a:r>
            <a:r>
              <a:rPr lang="en-US" b="0" dirty="0" smtClean="0"/>
              <a:t> comments (continued)</a:t>
            </a:r>
          </a:p>
          <a:p>
            <a:pPr lvl="1"/>
            <a:endParaRPr lang="en-US" sz="1600" dirty="0" smtClean="0"/>
          </a:p>
          <a:p>
            <a:pPr lvl="1"/>
            <a:r>
              <a:rPr lang="en-US" dirty="0" smtClean="0"/>
              <a:t>I </a:t>
            </a:r>
            <a:r>
              <a:rPr lang="en-US" dirty="0"/>
              <a:t>can't offer alternate language because I don't understand what you are trying to convey with that sentence.  Please explain or consider rewording it for clarity</a:t>
            </a:r>
            <a:r>
              <a:rPr lang="en-US" dirty="0" smtClean="0"/>
              <a:t>.</a:t>
            </a:r>
            <a:endParaRPr lang="en-US" dirty="0"/>
          </a:p>
          <a:p>
            <a:pPr lvl="1"/>
            <a:r>
              <a:rPr lang="en-US" dirty="0"/>
              <a:t>Regards</a:t>
            </a:r>
            <a:r>
              <a:rPr lang="en-US" dirty="0" smtClean="0"/>
              <a:t>,</a:t>
            </a:r>
            <a:endParaRPr lang="en-US" dirty="0"/>
          </a:p>
          <a:p>
            <a:pPr lvl="1"/>
            <a:r>
              <a:rPr lang="en-US" dirty="0"/>
              <a:t>--</a:t>
            </a:r>
            <a:r>
              <a:rPr lang="en-US" dirty="0" smtClean="0"/>
              <a:t>Paul</a:t>
            </a:r>
          </a:p>
          <a:p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2208530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November 2012</a:t>
            </a:r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Donald Eastlake 3rd, Huawei Technologies</a:t>
            </a:r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F1620625-C7EE-1E42-AB09-090160D67E26}" type="slidenum">
              <a:rPr lang="en-US"/>
              <a:pPr/>
              <a:t>15</a:t>
            </a:fld>
            <a:endParaRPr lang="en-US"/>
          </a:p>
        </p:txBody>
      </p:sp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>
            <a:normAutofit fontScale="90000"/>
          </a:bodyPr>
          <a:lstStyle/>
          <a:p>
            <a:r>
              <a:rPr lang="en-US" sz="3600" dirty="0" smtClean="0">
                <a:latin typeface="Arial" charset="0"/>
                <a:cs typeface="Arial" charset="0"/>
              </a:rPr>
              <a:t>Tuesday</a:t>
            </a:r>
            <a:r>
              <a:rPr lang="en-US" sz="4000" dirty="0" smtClean="0">
                <a:latin typeface="Arial" charset="0"/>
                <a:cs typeface="Arial" charset="0"/>
              </a:rPr>
              <a:t>, </a:t>
            </a:r>
            <a:r>
              <a:rPr lang="en-US" sz="3600" dirty="0" smtClean="0">
                <a:latin typeface="Arial" charset="0"/>
                <a:cs typeface="Arial" charset="0"/>
              </a:rPr>
              <a:t>13 November 2012</a:t>
            </a:r>
            <a:r>
              <a:rPr lang="en-US" sz="3600" dirty="0">
                <a:latin typeface="Arial" charset="0"/>
                <a:cs typeface="Arial" charset="0"/>
              </a:rPr>
              <a:t/>
            </a:r>
            <a:br>
              <a:rPr lang="en-US" sz="3600" dirty="0">
                <a:latin typeface="Arial" charset="0"/>
                <a:cs typeface="Arial" charset="0"/>
              </a:rPr>
            </a:br>
            <a:r>
              <a:rPr lang="en-US" dirty="0">
                <a:latin typeface="Arial" charset="0"/>
                <a:cs typeface="Arial" charset="0"/>
              </a:rPr>
              <a:t> </a:t>
            </a:r>
            <a:r>
              <a:rPr lang="en-US" dirty="0" smtClean="0">
                <a:latin typeface="Arial" charset="0"/>
                <a:cs typeface="Arial" charset="0"/>
              </a:rPr>
              <a:t>19:</a:t>
            </a:r>
            <a:r>
              <a:rPr lang="en-US" dirty="0">
                <a:latin typeface="Arial" charset="0"/>
                <a:cs typeface="Arial" charset="0"/>
              </a:rPr>
              <a:t>3</a:t>
            </a:r>
            <a:r>
              <a:rPr lang="en-US" dirty="0" smtClean="0">
                <a:latin typeface="Arial" charset="0"/>
                <a:cs typeface="Arial" charset="0"/>
              </a:rPr>
              <a:t>0-21:30 (cont.)</a:t>
            </a:r>
            <a:endParaRPr lang="en-US" dirty="0">
              <a:latin typeface="Arial" charset="0"/>
            </a:endParaRPr>
          </a:p>
        </p:txBody>
      </p:sp>
      <p:sp>
        <p:nvSpPr>
          <p:cNvPr id="11776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905000"/>
            <a:ext cx="7924800" cy="4572000"/>
          </a:xfrm>
          <a:noFill/>
          <a:ln/>
        </p:spPr>
        <p:txBody>
          <a:bodyPr/>
          <a:lstStyle/>
          <a:p>
            <a:r>
              <a:rPr lang="en-US" b="0" dirty="0" smtClean="0"/>
              <a:t>Motion:</a:t>
            </a:r>
          </a:p>
          <a:p>
            <a:pPr lvl="1"/>
            <a:r>
              <a:rPr lang="en-US" sz="2400" dirty="0" smtClean="0"/>
              <a:t>In response to Paul </a:t>
            </a:r>
            <a:r>
              <a:rPr lang="en-US" sz="2400" dirty="0" err="1" smtClean="0"/>
              <a:t>Nikolich’s</a:t>
            </a:r>
            <a:r>
              <a:rPr lang="en-US" sz="2400" dirty="0" smtClean="0"/>
              <a:t> comments, change the last sentence of Section 5.5 of the 802.11ak draft PAR as follows:</a:t>
            </a:r>
          </a:p>
          <a:p>
            <a:pPr lvl="1"/>
            <a:r>
              <a:rPr lang="en-GB" sz="2400" dirty="0" smtClean="0"/>
              <a:t>“These </a:t>
            </a:r>
            <a:r>
              <a:rPr lang="en-GB" sz="2400" dirty="0"/>
              <a:t>developments raise a demand for </a:t>
            </a:r>
            <a:r>
              <a:rPr lang="en-GB" sz="2400" u="sng" dirty="0">
                <a:solidFill>
                  <a:srgbClr val="000000"/>
                </a:solidFill>
              </a:rPr>
              <a:t>the</a:t>
            </a:r>
            <a:r>
              <a:rPr lang="en-GB" sz="2400" dirty="0">
                <a:solidFill>
                  <a:srgbClr val="000000"/>
                </a:solidFill>
              </a:rPr>
              <a:t> </a:t>
            </a:r>
            <a:r>
              <a:rPr lang="en-GB" sz="2400" dirty="0"/>
              <a:t>bridging of IEEE 802.11 media </a:t>
            </a:r>
            <a:r>
              <a:rPr lang="en-GB" sz="2400" u="sng" dirty="0"/>
              <a:t>with the same bridging services </a:t>
            </a:r>
            <a:r>
              <a:rPr lang="en-GB" sz="2400" strike="sngStrike" dirty="0"/>
              <a:t>to the same level</a:t>
            </a:r>
            <a:r>
              <a:rPr lang="en-GB" sz="2400" dirty="0"/>
              <a:t> as other media </a:t>
            </a:r>
            <a:r>
              <a:rPr lang="en-GB" sz="2400" strike="sngStrike" dirty="0"/>
              <a:t>can be bridged</a:t>
            </a:r>
            <a:r>
              <a:rPr lang="en-GB" sz="2400" dirty="0"/>
              <a:t>: as media internal to the network as well as media offering access to the network</a:t>
            </a:r>
            <a:r>
              <a:rPr lang="en-GB" sz="2400" dirty="0" smtClean="0"/>
              <a:t>.”</a:t>
            </a:r>
          </a:p>
          <a:p>
            <a:pPr lvl="1"/>
            <a:r>
              <a:rPr lang="en-GB" sz="2400" b="0" dirty="0" smtClean="0"/>
              <a:t>Moved:  Chris Williams   Seconded:  Mark Hamilton</a:t>
            </a:r>
          </a:p>
          <a:p>
            <a:pPr lvl="1"/>
            <a:r>
              <a:rPr lang="en-GB" sz="2400" dirty="0" smtClean="0"/>
              <a:t>Yes:  17   No:  0   Abstain:  1</a:t>
            </a:r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498233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GLK Motion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dirty="0" smtClean="0"/>
              <a:t>Request the IEEE 802 LMSC to extend the IEEE 802.11 GLK Study Group.</a:t>
            </a:r>
          </a:p>
          <a:p>
            <a:pPr>
              <a:lnSpc>
                <a:spcPct val="80000"/>
              </a:lnSpc>
            </a:pPr>
            <a:r>
              <a:rPr lang="en-US" dirty="0" smtClean="0"/>
              <a:t>Moved: Donald Eastlake 3</a:t>
            </a:r>
            <a:r>
              <a:rPr lang="en-US" baseline="30000" dirty="0" smtClean="0"/>
              <a:t>rd</a:t>
            </a:r>
            <a:r>
              <a:rPr lang="en-US" dirty="0" smtClean="0"/>
              <a:t> on behalf of GLK SG</a:t>
            </a:r>
          </a:p>
          <a:p>
            <a:pPr>
              <a:lnSpc>
                <a:spcPct val="80000"/>
              </a:lnSpc>
            </a:pPr>
            <a:r>
              <a:rPr lang="en-US" dirty="0" smtClean="0"/>
              <a:t>Seconded</a:t>
            </a:r>
            <a:r>
              <a:rPr lang="en-US" dirty="0" smtClean="0"/>
              <a:t>: Mark Hamilton</a:t>
            </a:r>
          </a:p>
          <a:p>
            <a:pPr>
              <a:lnSpc>
                <a:spcPct val="80000"/>
              </a:lnSpc>
            </a:pPr>
            <a:r>
              <a:rPr lang="en-US" dirty="0" smtClean="0"/>
              <a:t>Result:  77,0,0</a:t>
            </a:r>
            <a:endParaRPr lang="en-US" dirty="0"/>
          </a:p>
          <a:p>
            <a:pPr lvl="1">
              <a:lnSpc>
                <a:spcPct val="80000"/>
              </a:lnSpc>
            </a:pPr>
            <a:endParaRPr lang="en-US" dirty="0" smtClean="0"/>
          </a:p>
          <a:p>
            <a:pPr lvl="1">
              <a:lnSpc>
                <a:spcPct val="80000"/>
              </a:lnSpc>
            </a:pPr>
            <a:r>
              <a:rPr lang="en-US" dirty="0" smtClean="0"/>
              <a:t>GLK:  Moved:  Mark Hamilton   Seconded:  Ian Sherlock</a:t>
            </a:r>
            <a:br>
              <a:rPr lang="en-US" dirty="0" smtClean="0"/>
            </a:br>
            <a:r>
              <a:rPr lang="en-US" dirty="0" smtClean="0"/>
              <a:t>           Yes: 13   No: 0   Abstain: 0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Note: this is to allow further work to finalize the PAR and 5 Criteria documents in the case they are not approved.</a:t>
            </a:r>
            <a:endParaRPr lang="en-US" b="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7786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GLK Motion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GB" dirty="0" smtClean="0"/>
              <a:t>Believing that the PAR contained in the document referenced below meets IEEE-SA guidelines,</a:t>
            </a:r>
            <a:endParaRPr lang="en-US" dirty="0" smtClean="0"/>
          </a:p>
          <a:p>
            <a:pPr lvl="0"/>
            <a:r>
              <a:rPr lang="en-GB" dirty="0" smtClean="0"/>
              <a:t>Request that the PAR contained in 11-12-1207r1 be posted to the IEEE 802 Executive Committee (EC) agenda for WG 802 preview and EC approval to submit to </a:t>
            </a:r>
            <a:r>
              <a:rPr lang="en-GB" dirty="0" err="1" smtClean="0"/>
              <a:t>NesCom</a:t>
            </a:r>
            <a:r>
              <a:rPr lang="en-GB" dirty="0" smtClean="0"/>
              <a:t>.</a:t>
            </a:r>
            <a:endParaRPr lang="en-US" dirty="0" smtClean="0"/>
          </a:p>
          <a:p>
            <a:r>
              <a:rPr lang="en-GB" dirty="0" smtClean="0"/>
              <a:t>Moved  by Donald </a:t>
            </a:r>
            <a:r>
              <a:rPr lang="en-GB" dirty="0" err="1" smtClean="0"/>
              <a:t>Easlake</a:t>
            </a:r>
            <a:r>
              <a:rPr lang="en-GB" dirty="0" smtClean="0"/>
              <a:t> 3</a:t>
            </a:r>
            <a:r>
              <a:rPr lang="en-GB" baseline="30000" dirty="0" smtClean="0"/>
              <a:t>rd</a:t>
            </a:r>
            <a:r>
              <a:rPr lang="en-GB" dirty="0" smtClean="0"/>
              <a:t> (on behalf of GLK SG)</a:t>
            </a:r>
          </a:p>
          <a:p>
            <a:r>
              <a:rPr lang="en-GB" dirty="0" smtClean="0"/>
              <a:t>Seconded: </a:t>
            </a:r>
            <a:r>
              <a:rPr lang="en-GB" dirty="0" smtClean="0"/>
              <a:t> Ian Sherlock</a:t>
            </a:r>
            <a:endParaRPr lang="en-US" dirty="0" smtClean="0"/>
          </a:p>
          <a:p>
            <a:pPr lvl="1"/>
            <a:r>
              <a:rPr lang="en-GB" dirty="0" smtClean="0"/>
              <a:t>GLK: Moved: Ian Sherlock,  Seconded: Mark Hamilton, Result:  18 – 0 – 0 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2406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GLK Motion 2 (amendment)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GB" dirty="0" smtClean="0"/>
              <a:t>Believing that the PAR contained in the document referenced below meets IEEE-SA guidelines,</a:t>
            </a:r>
            <a:endParaRPr lang="en-US" dirty="0" smtClean="0"/>
          </a:p>
          <a:p>
            <a:pPr lvl="0"/>
            <a:r>
              <a:rPr lang="en-GB" dirty="0" smtClean="0"/>
              <a:t>Request that the PAR contained in 11-12-1207r1 be posted to the IEEE 802 Executive Committee (EC) agenda for </a:t>
            </a:r>
            <a:r>
              <a:rPr lang="en-GB" strike="sngStrike" dirty="0" smtClean="0">
                <a:solidFill>
                  <a:srgbClr val="FF0000"/>
                </a:solidFill>
              </a:rPr>
              <a:t>WG 802 preview and </a:t>
            </a:r>
            <a:r>
              <a:rPr lang="en-GB" dirty="0" smtClean="0"/>
              <a:t>EC approval to submit to </a:t>
            </a:r>
            <a:r>
              <a:rPr lang="en-GB" dirty="0" err="1" smtClean="0"/>
              <a:t>NesCom</a:t>
            </a:r>
            <a:r>
              <a:rPr lang="en-GB" dirty="0" smtClean="0"/>
              <a:t>.</a:t>
            </a:r>
            <a:endParaRPr lang="en-US" dirty="0" smtClean="0"/>
          </a:p>
          <a:p>
            <a:endParaRPr lang="en-GB" dirty="0" smtClean="0"/>
          </a:p>
          <a:p>
            <a:r>
              <a:rPr lang="en-GB" dirty="0" smtClean="0"/>
              <a:t>Amendment </a:t>
            </a:r>
            <a:r>
              <a:rPr lang="en-GB" dirty="0" smtClean="0"/>
              <a:t>moved</a:t>
            </a:r>
            <a:r>
              <a:rPr lang="en-GB" dirty="0" smtClean="0"/>
              <a:t>: Adrian Stephens</a:t>
            </a:r>
            <a:endParaRPr lang="en-GB" dirty="0" smtClean="0"/>
          </a:p>
          <a:p>
            <a:r>
              <a:rPr lang="en-GB" dirty="0" smtClean="0"/>
              <a:t>seconded: Jon </a:t>
            </a:r>
            <a:r>
              <a:rPr lang="en-GB" dirty="0" err="1" smtClean="0"/>
              <a:t>Rosdahl</a:t>
            </a:r>
            <a:endParaRPr lang="en-GB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1746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GLK Motion 2 (amended)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GB" dirty="0" smtClean="0"/>
              <a:t>Believing that the PAR contained in the document referenced below meets IEEE-SA guidelines,</a:t>
            </a:r>
            <a:endParaRPr lang="en-US" dirty="0" smtClean="0"/>
          </a:p>
          <a:p>
            <a:pPr lvl="0"/>
            <a:r>
              <a:rPr lang="en-GB" dirty="0" smtClean="0"/>
              <a:t>Request that the PAR contained in 11-12-1207r1 be posted to the IEEE 802 Executive Committee (EC) agenda for EC approval to submit to </a:t>
            </a:r>
            <a:r>
              <a:rPr lang="en-GB" dirty="0" err="1" smtClean="0"/>
              <a:t>NesCom</a:t>
            </a:r>
            <a:r>
              <a:rPr lang="en-GB" dirty="0" smtClean="0"/>
              <a:t>.</a:t>
            </a:r>
            <a:endParaRPr lang="en-US" dirty="0" smtClean="0"/>
          </a:p>
          <a:p>
            <a:r>
              <a:rPr lang="en-GB" dirty="0" smtClean="0"/>
              <a:t>Moved  by Donald </a:t>
            </a:r>
            <a:r>
              <a:rPr lang="en-GB" dirty="0" smtClean="0"/>
              <a:t>Eastlake </a:t>
            </a:r>
            <a:r>
              <a:rPr lang="en-GB" dirty="0" smtClean="0"/>
              <a:t>3</a:t>
            </a:r>
            <a:r>
              <a:rPr lang="en-GB" baseline="30000" dirty="0" smtClean="0"/>
              <a:t>rd</a:t>
            </a:r>
            <a:r>
              <a:rPr lang="en-GB" dirty="0" smtClean="0"/>
              <a:t> (on behalf of GLK SG)</a:t>
            </a:r>
          </a:p>
          <a:p>
            <a:r>
              <a:rPr lang="en-GB" dirty="0" smtClean="0"/>
              <a:t>Seconded: </a:t>
            </a:r>
            <a:r>
              <a:rPr lang="en-GB" dirty="0" smtClean="0"/>
              <a:t> Ian Sherlock</a:t>
            </a:r>
          </a:p>
          <a:p>
            <a:r>
              <a:rPr lang="en-GB" dirty="0" smtClean="0"/>
              <a:t>Result:  86,0,0</a:t>
            </a:r>
            <a:endParaRPr lang="en-US" dirty="0" smtClean="0"/>
          </a:p>
          <a:p>
            <a:pPr lvl="1"/>
            <a:r>
              <a:rPr lang="en-GB" dirty="0" smtClean="0"/>
              <a:t>GLK: Moved: Ian Sherlock,  Seconded: Mark Hamilton, Result:  18 – 0 – 0 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1746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Nov 2012</a:t>
            </a:r>
            <a:endParaRPr lang="en-US" sz="1800"/>
          </a:p>
        </p:txBody>
      </p:sp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Adrian Stephens, Intel Corporation</a:t>
            </a:r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Slide </a:t>
            </a:r>
            <a:fld id="{53349FF6-67AE-4871-A670-E3D21006EF30}" type="slidenum">
              <a:rPr lang="en-US" sz="1200" b="0" smtClean="0"/>
              <a:pPr/>
              <a:t>2</a:t>
            </a:fld>
            <a:endParaRPr lang="en-US" sz="1200" b="0" smtClean="0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</a:t>
            </a:r>
          </a:p>
        </p:txBody>
      </p:sp>
      <p:sp>
        <p:nvSpPr>
          <p:cNvPr id="410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0" dirty="0" smtClean="0"/>
              <a:t>This document is a composite of all 802.11 sub-group motions that may be brought at the Nov 2012 midweek and closing plenaries.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Friday</a:t>
            </a:r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654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Wednesday</a:t>
            </a:r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34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PAD SG Motions</a:t>
            </a:r>
            <a:endParaRPr lang="en-GB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FDD5300-2866-4D79-87F5-BB55E78B9620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0" y="333375"/>
            <a:ext cx="1579563" cy="276225"/>
          </a:xfrm>
        </p:spPr>
        <p:txBody>
          <a:bodyPr/>
          <a:lstStyle/>
          <a:p>
            <a:pPr>
              <a:defRPr/>
            </a:pPr>
            <a:r>
              <a:rPr lang="en-US" smtClean="0"/>
              <a:t>Nov 2012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04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Stephen McCann, RIM</a:t>
            </a:r>
          </a:p>
        </p:txBody>
      </p:sp>
      <p:sp>
        <p:nvSpPr>
          <p:cNvPr id="205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5A8C1964-0C97-409C-9D75-EF812D3F919A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205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Study Group Extension Motion </a:t>
            </a:r>
          </a:p>
        </p:txBody>
      </p:sp>
      <p:sp>
        <p:nvSpPr>
          <p:cNvPr id="205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572000"/>
          </a:xfrm>
        </p:spPr>
        <p:txBody>
          <a:bodyPr/>
          <a:lstStyle/>
          <a:p>
            <a:r>
              <a:rPr lang="en-GB" dirty="0" smtClean="0"/>
              <a:t>Request the IEEE 802 LMSC to extend the IEEE 802.11 PAD Study Group.</a:t>
            </a:r>
          </a:p>
          <a:p>
            <a:pPr lvl="1"/>
            <a:r>
              <a:rPr lang="en-GB" dirty="0" smtClean="0"/>
              <a:t>Note: this is to allow further work to finalise PAR and 5 Criteria documentation, in case the PAR is not approved by </a:t>
            </a:r>
            <a:r>
              <a:rPr lang="en-GB" dirty="0" err="1" smtClean="0"/>
              <a:t>NesCom</a:t>
            </a:r>
            <a:r>
              <a:rPr lang="en-GB" dirty="0" smtClean="0"/>
              <a:t>.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Moved on behalf of PAD SG by Stephen </a:t>
            </a:r>
            <a:r>
              <a:rPr lang="en-GB" dirty="0" smtClean="0"/>
              <a:t>McCann</a:t>
            </a:r>
          </a:p>
          <a:p>
            <a:r>
              <a:rPr lang="en-GB" dirty="0" smtClean="0"/>
              <a:t>Seconded: Dwight Smith</a:t>
            </a:r>
            <a:endParaRPr lang="en-GB" dirty="0" smtClean="0"/>
          </a:p>
          <a:p>
            <a:pPr>
              <a:buFontTx/>
              <a:buNone/>
            </a:pPr>
            <a:endParaRPr lang="en-GB" dirty="0" smtClean="0"/>
          </a:p>
          <a:p>
            <a:r>
              <a:rPr lang="en-GB" sz="1800" dirty="0" smtClean="0"/>
              <a:t>PAD SG Result: Moved:  Michael </a:t>
            </a:r>
            <a:r>
              <a:rPr lang="en-GB" sz="1800" dirty="0" err="1" smtClean="0"/>
              <a:t>Montemurro</a:t>
            </a:r>
            <a:r>
              <a:rPr lang="en-GB" sz="1800" dirty="0" smtClean="0"/>
              <a:t>, Second:  Stuart Kerry, Result: 37/0/0</a:t>
            </a:r>
          </a:p>
        </p:txBody>
      </p:sp>
      <p:sp>
        <p:nvSpPr>
          <p:cNvPr id="2054" name="Date Placeholder 3"/>
          <p:cNvSpPr txBox="1">
            <a:spLocks/>
          </p:cNvSpPr>
          <p:nvPr/>
        </p:nvSpPr>
        <p:spPr bwMode="auto">
          <a:xfrm>
            <a:off x="684213" y="333375"/>
            <a:ext cx="1541462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b="1"/>
              <a:t>November 2012</a:t>
            </a:r>
            <a:endParaRPr lang="en-GB" sz="1800" b="1"/>
          </a:p>
        </p:txBody>
      </p:sp>
    </p:spTree>
    <p:extLst>
      <p:ext uri="{BB962C8B-B14F-4D97-AF65-F5344CB8AC3E}">
        <p14:creationId xmlns:p14="http://schemas.microsoft.com/office/powerpoint/2010/main" val="1851529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Stephen McCann, RIM</a:t>
            </a:r>
          </a:p>
        </p:txBody>
      </p:sp>
      <p:sp>
        <p:nvSpPr>
          <p:cNvPr id="205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F206A1D0-F71C-418F-B7FA-DAE0E1839776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205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 Motion </a:t>
            </a:r>
          </a:p>
        </p:txBody>
      </p:sp>
      <p:sp>
        <p:nvSpPr>
          <p:cNvPr id="205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572000"/>
          </a:xfrm>
        </p:spPr>
        <p:txBody>
          <a:bodyPr/>
          <a:lstStyle/>
          <a:p>
            <a:r>
              <a:rPr lang="en-GB" dirty="0" smtClean="0"/>
              <a:t>Believing that the PAR content contained in the document referenced below meets IEEE-SA guidelines, request that the PAR content contained in 802.11-12/1081r6 be posted to the IEEE 802 Executive Committee (EC) agenda for WG 802 preview and EC approval to submit to </a:t>
            </a:r>
            <a:r>
              <a:rPr lang="en-GB" dirty="0" err="1" smtClean="0"/>
              <a:t>NesCom</a:t>
            </a:r>
            <a:r>
              <a:rPr lang="en-GB" dirty="0" smtClean="0"/>
              <a:t>.</a:t>
            </a:r>
          </a:p>
          <a:p>
            <a:endParaRPr lang="en-GB" dirty="0" smtClean="0"/>
          </a:p>
          <a:p>
            <a:r>
              <a:rPr lang="en-GB" dirty="0" smtClean="0"/>
              <a:t>Moved on behalf of PAD SG by Stephen McCann</a:t>
            </a:r>
          </a:p>
          <a:p>
            <a:r>
              <a:rPr lang="en-GB" dirty="0" smtClean="0"/>
              <a:t>Second:</a:t>
            </a:r>
          </a:p>
          <a:p>
            <a:endParaRPr lang="en-GB" dirty="0" smtClean="0"/>
          </a:p>
          <a:p>
            <a:r>
              <a:rPr lang="en-GB" sz="1800" dirty="0" smtClean="0"/>
              <a:t>PAD SG Result: Moved: Dwight Smith,2nd: Stuart Kerry, Result: 31/0/0</a:t>
            </a:r>
          </a:p>
        </p:txBody>
      </p:sp>
      <p:sp>
        <p:nvSpPr>
          <p:cNvPr id="2054" name="Date Placeholder 3"/>
          <p:cNvSpPr txBox="1">
            <a:spLocks/>
          </p:cNvSpPr>
          <p:nvPr/>
        </p:nvSpPr>
        <p:spPr bwMode="auto">
          <a:xfrm>
            <a:off x="684213" y="333375"/>
            <a:ext cx="1541462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b="1"/>
              <a:t>November 2012</a:t>
            </a:r>
            <a:endParaRPr lang="en-GB" sz="1800" b="1"/>
          </a:p>
        </p:txBody>
      </p:sp>
    </p:spTree>
    <p:extLst>
      <p:ext uri="{BB962C8B-B14F-4D97-AF65-F5344CB8AC3E}">
        <p14:creationId xmlns:p14="http://schemas.microsoft.com/office/powerpoint/2010/main" val="3645433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Stephen McCann, RIM</a:t>
            </a:r>
          </a:p>
        </p:txBody>
      </p:sp>
      <p:sp>
        <p:nvSpPr>
          <p:cNvPr id="205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F206A1D0-F71C-418F-B7FA-DAE0E1839776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205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 Motion (amendment)</a:t>
            </a:r>
          </a:p>
        </p:txBody>
      </p:sp>
      <p:sp>
        <p:nvSpPr>
          <p:cNvPr id="205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572000"/>
          </a:xfrm>
        </p:spPr>
        <p:txBody>
          <a:bodyPr/>
          <a:lstStyle/>
          <a:p>
            <a:r>
              <a:rPr lang="en-GB" dirty="0" smtClean="0"/>
              <a:t>Believing that the PAR content contained in the document referenced below meets IEEE-SA guidelines, request that the PAR content contained in 802.11-12/1081r6 be posted to the IEEE 802 Executive Committee (EC) agenda for </a:t>
            </a:r>
            <a:r>
              <a:rPr lang="en-GB" strike="sngStrike" dirty="0" smtClean="0">
                <a:solidFill>
                  <a:srgbClr val="FF0000"/>
                </a:solidFill>
              </a:rPr>
              <a:t>WG 802 preview and </a:t>
            </a:r>
            <a:r>
              <a:rPr lang="en-GB" dirty="0" smtClean="0"/>
              <a:t>EC approval to submit to </a:t>
            </a:r>
            <a:r>
              <a:rPr lang="en-GB" dirty="0" err="1" smtClean="0"/>
              <a:t>NesCom</a:t>
            </a:r>
            <a:r>
              <a:rPr lang="en-GB" dirty="0" smtClean="0"/>
              <a:t>.</a:t>
            </a:r>
          </a:p>
          <a:p>
            <a:endParaRPr lang="en-GB" dirty="0" smtClean="0"/>
          </a:p>
          <a:p>
            <a:r>
              <a:rPr lang="en-GB" dirty="0" smtClean="0"/>
              <a:t>Moved/seconded:</a:t>
            </a:r>
          </a:p>
        </p:txBody>
      </p:sp>
      <p:sp>
        <p:nvSpPr>
          <p:cNvPr id="2054" name="Date Placeholder 3"/>
          <p:cNvSpPr txBox="1">
            <a:spLocks/>
          </p:cNvSpPr>
          <p:nvPr/>
        </p:nvSpPr>
        <p:spPr bwMode="auto">
          <a:xfrm>
            <a:off x="684213" y="333375"/>
            <a:ext cx="1541462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b="1"/>
              <a:t>November 2012</a:t>
            </a:r>
            <a:endParaRPr lang="en-GB" sz="1800" b="1"/>
          </a:p>
        </p:txBody>
      </p:sp>
    </p:spTree>
    <p:extLst>
      <p:ext uri="{BB962C8B-B14F-4D97-AF65-F5344CB8AC3E}">
        <p14:creationId xmlns:p14="http://schemas.microsoft.com/office/powerpoint/2010/main" val="373419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Stephen McCann, RIM</a:t>
            </a:r>
          </a:p>
        </p:txBody>
      </p:sp>
      <p:sp>
        <p:nvSpPr>
          <p:cNvPr id="205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F206A1D0-F71C-418F-B7FA-DAE0E1839776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205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 Motion (amended)</a:t>
            </a:r>
          </a:p>
        </p:txBody>
      </p:sp>
      <p:sp>
        <p:nvSpPr>
          <p:cNvPr id="205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572000"/>
          </a:xfrm>
        </p:spPr>
        <p:txBody>
          <a:bodyPr/>
          <a:lstStyle/>
          <a:p>
            <a:r>
              <a:rPr lang="en-GB" dirty="0" smtClean="0"/>
              <a:t>Believing that the PAR content contained in the document referenced below meets IEEE-SA guidelines, request that the PAR content contained in 802.11-12/1081r6 be posted to the IEEE 802 Executive Committee (EC) agenda for EC approval to submit to </a:t>
            </a:r>
            <a:r>
              <a:rPr lang="en-GB" dirty="0" err="1" smtClean="0"/>
              <a:t>NesCom</a:t>
            </a:r>
            <a:r>
              <a:rPr lang="en-GB" dirty="0" smtClean="0"/>
              <a:t>.</a:t>
            </a:r>
          </a:p>
          <a:p>
            <a:endParaRPr lang="en-GB" dirty="0" smtClean="0"/>
          </a:p>
          <a:p>
            <a:r>
              <a:rPr lang="en-GB" dirty="0" smtClean="0"/>
              <a:t>Moved on behalf of PAD SG by Stephen McCann</a:t>
            </a:r>
          </a:p>
          <a:p>
            <a:r>
              <a:rPr lang="en-GB" dirty="0" smtClean="0"/>
              <a:t>Second</a:t>
            </a:r>
            <a:r>
              <a:rPr lang="en-GB" dirty="0" smtClean="0"/>
              <a:t>: Dwight Smith</a:t>
            </a:r>
          </a:p>
          <a:p>
            <a:r>
              <a:rPr lang="en-GB" dirty="0" smtClean="0"/>
              <a:t>Result: 78,0,0</a:t>
            </a:r>
            <a:endParaRPr lang="en-GB" dirty="0" smtClean="0"/>
          </a:p>
          <a:p>
            <a:endParaRPr lang="en-GB" dirty="0" smtClean="0"/>
          </a:p>
          <a:p>
            <a:r>
              <a:rPr lang="en-GB" sz="1800" dirty="0" smtClean="0"/>
              <a:t>PAD SG Result: Moved: Dwight Smith,2nd: Stuart Kerry, Result: 31/0/0</a:t>
            </a:r>
          </a:p>
        </p:txBody>
      </p:sp>
      <p:sp>
        <p:nvSpPr>
          <p:cNvPr id="2054" name="Date Placeholder 3"/>
          <p:cNvSpPr txBox="1">
            <a:spLocks/>
          </p:cNvSpPr>
          <p:nvPr/>
        </p:nvSpPr>
        <p:spPr bwMode="auto">
          <a:xfrm>
            <a:off x="684213" y="333375"/>
            <a:ext cx="1541462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b="1"/>
              <a:t>November 2012</a:t>
            </a:r>
            <a:endParaRPr lang="en-GB" sz="1800" b="1"/>
          </a:p>
        </p:txBody>
      </p:sp>
    </p:spTree>
    <p:extLst>
      <p:ext uri="{BB962C8B-B14F-4D97-AF65-F5344CB8AC3E}">
        <p14:creationId xmlns:p14="http://schemas.microsoft.com/office/powerpoint/2010/main" val="3542329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Stephen McCann, RIM</a:t>
            </a:r>
          </a:p>
        </p:txBody>
      </p:sp>
      <p:sp>
        <p:nvSpPr>
          <p:cNvPr id="307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F9D5C0B4-EA03-49F4-AC0E-2EB25D9AAF59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307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US" smtClean="0"/>
              <a:t>5C Motion </a:t>
            </a:r>
          </a:p>
        </p:txBody>
      </p:sp>
      <p:sp>
        <p:nvSpPr>
          <p:cNvPr id="215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572000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Believing that the Five Criteria contained in the document referenced below meets IEEE 802 guidelines, request that the Five Criteria contained in 802.11-12/1137r6 be posted to the IEEE 802 Executive Committee (EC) agenda for WG 802 preview and EC approval.</a:t>
            </a:r>
          </a:p>
          <a:p>
            <a:pPr marL="0" indent="0">
              <a:buFontTx/>
              <a:buNone/>
              <a:defRPr/>
            </a:pPr>
            <a:endParaRPr lang="en-GB" dirty="0" smtClean="0"/>
          </a:p>
          <a:p>
            <a:pPr>
              <a:defRPr/>
            </a:pPr>
            <a:r>
              <a:rPr lang="en-GB" dirty="0"/>
              <a:t>Moved on behalf of PAD SG by Stephen McCann</a:t>
            </a:r>
          </a:p>
          <a:p>
            <a:pPr>
              <a:defRPr/>
            </a:pPr>
            <a:r>
              <a:rPr lang="en-GB" dirty="0"/>
              <a:t>Second:</a:t>
            </a:r>
          </a:p>
          <a:p>
            <a:pPr>
              <a:buFontTx/>
              <a:buNone/>
              <a:defRPr/>
            </a:pPr>
            <a:endParaRPr lang="en-GB" dirty="0" smtClean="0"/>
          </a:p>
          <a:p>
            <a:pPr>
              <a:defRPr/>
            </a:pPr>
            <a:r>
              <a:rPr lang="en-GB" sz="1800" dirty="0" smtClean="0"/>
              <a:t>PAD SG Result: Moved:  Dwight Smith, 2nd:  Michael Montemurro, Result: 33/0/0</a:t>
            </a:r>
          </a:p>
        </p:txBody>
      </p:sp>
      <p:sp>
        <p:nvSpPr>
          <p:cNvPr id="3078" name="Date Placeholder 3"/>
          <p:cNvSpPr txBox="1">
            <a:spLocks/>
          </p:cNvSpPr>
          <p:nvPr/>
        </p:nvSpPr>
        <p:spPr bwMode="auto">
          <a:xfrm>
            <a:off x="684213" y="333375"/>
            <a:ext cx="1541462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b="1"/>
              <a:t>November 2012</a:t>
            </a:r>
            <a:endParaRPr lang="en-GB" sz="1800" b="1"/>
          </a:p>
        </p:txBody>
      </p:sp>
    </p:spTree>
    <p:extLst>
      <p:ext uri="{BB962C8B-B14F-4D97-AF65-F5344CB8AC3E}">
        <p14:creationId xmlns:p14="http://schemas.microsoft.com/office/powerpoint/2010/main" val="3470976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75520</TotalTime>
  <Words>1318</Words>
  <Application>Microsoft Office PowerPoint</Application>
  <PresentationFormat>On-screen Show (4:3)</PresentationFormat>
  <Paragraphs>199</Paragraphs>
  <Slides>20</Slides>
  <Notes>12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2" baseType="lpstr">
      <vt:lpstr>Default Design</vt:lpstr>
      <vt:lpstr>Document</vt:lpstr>
      <vt:lpstr>802.11 Sept 2012 Motions</vt:lpstr>
      <vt:lpstr>Abstract</vt:lpstr>
      <vt:lpstr>Wednesday</vt:lpstr>
      <vt:lpstr>PAD SG Motions</vt:lpstr>
      <vt:lpstr>Study Group Extension Motion </vt:lpstr>
      <vt:lpstr>PAR Motion </vt:lpstr>
      <vt:lpstr>PAR Motion (amendment)</vt:lpstr>
      <vt:lpstr>PAR Motion (amended)</vt:lpstr>
      <vt:lpstr>5C Motion </vt:lpstr>
      <vt:lpstr>5C Motion (amendment) </vt:lpstr>
      <vt:lpstr>5C Motion (amended) </vt:lpstr>
      <vt:lpstr>GLK SG Motions</vt:lpstr>
      <vt:lpstr>Tuesday, 13 November 2012  19:30-21:30 (cont.)</vt:lpstr>
      <vt:lpstr>Tuesday, 13 November 2012  19:30-21:30 (cont.)</vt:lpstr>
      <vt:lpstr>Tuesday, 13 November 2012  19:30-21:30 (cont.)</vt:lpstr>
      <vt:lpstr>GLK Motion 1</vt:lpstr>
      <vt:lpstr>GLK Motion 2</vt:lpstr>
      <vt:lpstr>GLK Motion 2 (amendment)</vt:lpstr>
      <vt:lpstr>GLK Motion 2 (amended)</vt:lpstr>
      <vt:lpstr>Friday</vt:lpstr>
    </vt:vector>
  </TitlesOfParts>
  <Company>Intel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Closing Plenary Motions</dc:title>
  <dc:creator>Adrian Stephens</dc:creator>
  <cp:lastModifiedBy>Adrian Stephens, 207</cp:lastModifiedBy>
  <cp:revision>1287</cp:revision>
  <cp:lastPrinted>1998-02-10T13:28:06Z</cp:lastPrinted>
  <dcterms:created xsi:type="dcterms:W3CDTF">1998-02-10T13:07:52Z</dcterms:created>
  <dcterms:modified xsi:type="dcterms:W3CDTF">2012-11-14T18:16:09Z</dcterms:modified>
</cp:coreProperties>
</file>