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0" r:id="rId3"/>
    <p:sldId id="273" r:id="rId4"/>
    <p:sldId id="288" r:id="rId5"/>
    <p:sldId id="292" r:id="rId6"/>
    <p:sldId id="286" r:id="rId7"/>
    <p:sldId id="293" r:id="rId8"/>
    <p:sldId id="294" r:id="rId9"/>
    <p:sldId id="287" r:id="rId10"/>
    <p:sldId id="295" r:id="rId11"/>
    <p:sldId id="296" r:id="rId12"/>
    <p:sldId id="289" r:id="rId13"/>
    <p:sldId id="299" r:id="rId14"/>
    <p:sldId id="300" r:id="rId15"/>
    <p:sldId id="301" r:id="rId16"/>
    <p:sldId id="290" r:id="rId17"/>
    <p:sldId id="291" r:id="rId18"/>
    <p:sldId id="297" r:id="rId19"/>
    <p:sldId id="298" r:id="rId20"/>
    <p:sldId id="285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3" autoAdjust="0"/>
    <p:restoredTop sz="86453" autoAdjust="0"/>
  </p:normalViewPr>
  <p:slideViewPr>
    <p:cSldViewPr>
      <p:cViewPr>
        <p:scale>
          <a:sx n="100" d="100"/>
          <a:sy n="100" d="100"/>
        </p:scale>
        <p:origin x="-57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4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08613" y="95706"/>
            <a:ext cx="2304862" cy="215444"/>
          </a:xfrm>
          <a:ln/>
        </p:spPr>
        <p:txBody>
          <a:bodyPr/>
          <a:lstStyle/>
          <a:p>
            <a:r>
              <a:rPr lang="en-US" smtClean="0"/>
              <a:t>doc.: IEEE P802.11-12/1264r0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076782" y="9001125"/>
            <a:ext cx="3136693" cy="184666"/>
          </a:xfrm>
          <a:ln/>
        </p:spPr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89DCD2E7-F02C-2B4C-8ACD-D8AF887B812A}" type="slidenum">
              <a:rPr lang="en-US"/>
              <a:pPr/>
              <a:t>13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1675"/>
            <a:ext cx="4633912" cy="3476625"/>
          </a:xfrm>
          <a:ln cap="flat"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3980" tIns="45423" rIns="93980" bIns="4542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08613" y="95706"/>
            <a:ext cx="2304862" cy="215444"/>
          </a:xfrm>
          <a:ln/>
        </p:spPr>
        <p:txBody>
          <a:bodyPr/>
          <a:lstStyle/>
          <a:p>
            <a:r>
              <a:rPr lang="en-US" smtClean="0"/>
              <a:t>doc.: IEEE P802.11-12/1264r0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076782" y="9001125"/>
            <a:ext cx="3136693" cy="184666"/>
          </a:xfrm>
          <a:ln/>
        </p:spPr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89DCD2E7-F02C-2B4C-8ACD-D8AF887B812A}" type="slidenum">
              <a:rPr lang="en-US"/>
              <a:pPr/>
              <a:t>14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1675"/>
            <a:ext cx="4633912" cy="3476625"/>
          </a:xfrm>
          <a:ln cap="flat"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3980" tIns="45423" rIns="93980" bIns="4542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08613" y="95706"/>
            <a:ext cx="2304862" cy="215444"/>
          </a:xfrm>
          <a:ln/>
        </p:spPr>
        <p:txBody>
          <a:bodyPr/>
          <a:lstStyle/>
          <a:p>
            <a:r>
              <a:rPr lang="en-US" smtClean="0"/>
              <a:t>doc.: IEEE P802.11-12/1264r0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076782" y="9001125"/>
            <a:ext cx="3136693" cy="184666"/>
          </a:xfrm>
          <a:ln/>
        </p:spPr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89DCD2E7-F02C-2B4C-8ACD-D8AF887B812A}" type="slidenum">
              <a:rPr lang="en-US"/>
              <a:pPr/>
              <a:t>15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1675"/>
            <a:ext cx="4633912" cy="3476625"/>
          </a:xfrm>
          <a:ln cap="flat"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3980" tIns="45423" rIns="93980" bIns="4542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802.11-12/1287r4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7AE7716-38DA-4CDD-A2A6-EBE47ABF0E8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802.11-12/0996r3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410338B0-C8C4-4947-A582-F8EAC385646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802.11-12/0996r3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410338B0-C8C4-4947-A582-F8EAC385646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802.11-12/0996r3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410338B0-C8C4-4947-A582-F8EAC385646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802.11-12/0996r3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E5B513C-440E-46A6-A991-845E73448E1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802.11-12/0996r3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E5B513C-440E-46A6-A991-845E73448E1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802.11-12/0996r3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E5B513C-440E-46A6-A991-845E73448E1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668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1BAD72-3FA3-0443-AF57-ABE30D2ACA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20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802.11-12/1227r0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6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 2012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2012-09-21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Stephen McCann, RIM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9D5C0B4-EA03-49F4-AC0E-2EB25D9AAF5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5C Motion (amendment) 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Believing that the Five Criteria contained in the document referenced below meets IEEE 802 guidelines, request that the Five Criteria contained in 802.11-12/1137r6 be posted to the IEEE 802 Executive Committee (EC) agenda for </a:t>
            </a:r>
            <a:r>
              <a:rPr lang="en-GB" strike="sngStrike" dirty="0" smtClean="0"/>
              <a:t>WG 802 preview and </a:t>
            </a:r>
            <a:r>
              <a:rPr lang="en-GB" dirty="0" smtClean="0"/>
              <a:t>EC approval.</a:t>
            </a:r>
          </a:p>
          <a:p>
            <a:pPr marL="0" indent="0">
              <a:buFontTx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dirty="0"/>
              <a:t>Moved on behalf of PAD SG by Stephen McCann</a:t>
            </a:r>
          </a:p>
          <a:p>
            <a:pPr>
              <a:defRPr/>
            </a:pPr>
            <a:r>
              <a:rPr lang="en-GB" dirty="0"/>
              <a:t>Second:</a:t>
            </a:r>
          </a:p>
          <a:p>
            <a:pPr>
              <a:buFontTx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sz="1800" dirty="0" smtClean="0"/>
              <a:t>PAD SG Result: Moved:  Dwight Smith, 2nd:  Michael Montemurro, Result: 33/0/0</a:t>
            </a:r>
          </a:p>
        </p:txBody>
      </p:sp>
      <p:sp>
        <p:nvSpPr>
          <p:cNvPr id="3078" name="Date Placeholder 3"/>
          <p:cNvSpPr txBox="1">
            <a:spLocks/>
          </p:cNvSpPr>
          <p:nvPr/>
        </p:nvSpPr>
        <p:spPr bwMode="auto">
          <a:xfrm>
            <a:off x="684213" y="333375"/>
            <a:ext cx="154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/>
              <a:t>November 2012</a:t>
            </a:r>
            <a:endParaRPr lang="en-GB" sz="1800" b="1"/>
          </a:p>
        </p:txBody>
      </p:sp>
    </p:spTree>
    <p:extLst>
      <p:ext uri="{BB962C8B-B14F-4D97-AF65-F5344CB8AC3E}">
        <p14:creationId xmlns:p14="http://schemas.microsoft.com/office/powerpoint/2010/main" val="390704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Stephen McCann, RIM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9D5C0B4-EA03-49F4-AC0E-2EB25D9AAF5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5C Motion (amended) 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Believing that the Five Criteria contained in the document referenced below meets IEEE 802 guidelines, request that the Five Criteria contained in 802.11-12/1137r6 be posted to the IEEE 802 Executive Committee (EC) agenda for WG 802 preview and EC approval.</a:t>
            </a:r>
          </a:p>
          <a:p>
            <a:pPr marL="0" indent="0">
              <a:buFontTx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dirty="0"/>
              <a:t>Moved on behalf of PAD SG by Stephen McCann</a:t>
            </a:r>
          </a:p>
          <a:p>
            <a:pPr>
              <a:defRPr/>
            </a:pPr>
            <a:r>
              <a:rPr lang="en-GB" dirty="0"/>
              <a:t>Second:</a:t>
            </a:r>
          </a:p>
          <a:p>
            <a:pPr>
              <a:buFontTx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sz="1800" dirty="0" smtClean="0"/>
              <a:t>PAD SG Result: Moved:  Dwight Smith, 2nd:  Michael Montemurro, Result: 33/0/0</a:t>
            </a:r>
          </a:p>
        </p:txBody>
      </p:sp>
      <p:sp>
        <p:nvSpPr>
          <p:cNvPr id="3078" name="Date Placeholder 3"/>
          <p:cNvSpPr txBox="1">
            <a:spLocks/>
          </p:cNvSpPr>
          <p:nvPr/>
        </p:nvSpPr>
        <p:spPr bwMode="auto">
          <a:xfrm>
            <a:off x="684213" y="333375"/>
            <a:ext cx="154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/>
              <a:t>November 2012</a:t>
            </a:r>
            <a:endParaRPr lang="en-GB" sz="1800" b="1"/>
          </a:p>
        </p:txBody>
      </p:sp>
    </p:spTree>
    <p:extLst>
      <p:ext uri="{BB962C8B-B14F-4D97-AF65-F5344CB8AC3E}">
        <p14:creationId xmlns:p14="http://schemas.microsoft.com/office/powerpoint/2010/main" val="390704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GLK SG Motions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333375"/>
            <a:ext cx="157956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9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1620625-C7EE-1E42-AB09-090160D67E26}" type="slidenum">
              <a:rPr lang="en-US"/>
              <a:pPr/>
              <a:t>13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" charset="0"/>
                <a:cs typeface="Arial" charset="0"/>
              </a:rPr>
              <a:t>Tuesday</a:t>
            </a:r>
            <a:r>
              <a:rPr lang="en-US" sz="4000" dirty="0" smtClean="0">
                <a:latin typeface="Arial" charset="0"/>
                <a:cs typeface="Arial" charset="0"/>
              </a:rPr>
              <a:t>, </a:t>
            </a:r>
            <a:r>
              <a:rPr lang="en-US" sz="3600" dirty="0" smtClean="0">
                <a:latin typeface="Arial" charset="0"/>
                <a:cs typeface="Arial" charset="0"/>
              </a:rPr>
              <a:t>13 November 2012</a:t>
            </a:r>
            <a:r>
              <a:rPr lang="en-US" sz="3600" dirty="0">
                <a:latin typeface="Arial" charset="0"/>
                <a:cs typeface="Arial" charset="0"/>
              </a:rPr>
              <a:t/>
            </a:r>
            <a:br>
              <a:rPr lang="en-US" sz="3600" dirty="0">
                <a:latin typeface="Arial" charset="0"/>
                <a:cs typeface="Arial" charset="0"/>
              </a:rPr>
            </a:b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cs typeface="Arial" charset="0"/>
              </a:rPr>
              <a:t>19:</a:t>
            </a:r>
            <a:r>
              <a:rPr lang="en-US" dirty="0">
                <a:latin typeface="Arial" charset="0"/>
                <a:cs typeface="Arial" charset="0"/>
              </a:rPr>
              <a:t>3</a:t>
            </a:r>
            <a:r>
              <a:rPr lang="en-US" dirty="0" smtClean="0">
                <a:latin typeface="Arial" charset="0"/>
                <a:cs typeface="Arial" charset="0"/>
              </a:rPr>
              <a:t>0-21:30 (cont.)</a:t>
            </a:r>
            <a:endParaRPr lang="en-US" dirty="0">
              <a:latin typeface="Arial" charset="0"/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5000"/>
            <a:ext cx="7924800" cy="4572000"/>
          </a:xfrm>
          <a:noFill/>
          <a:ln/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en-US" b="0" dirty="0" smtClean="0"/>
              <a:t>Consideration </a:t>
            </a:r>
            <a:r>
              <a:rPr lang="en-US" b="0" dirty="0"/>
              <a:t>of PAR and 5 Criteria </a:t>
            </a:r>
            <a:r>
              <a:rPr lang="en-US" b="0" dirty="0" smtClean="0"/>
              <a:t>Comments</a:t>
            </a:r>
          </a:p>
          <a:p>
            <a:pPr>
              <a:lnSpc>
                <a:spcPct val="80000"/>
              </a:lnSpc>
            </a:pPr>
            <a:r>
              <a:rPr lang="en-US" b="0" dirty="0" smtClean="0"/>
              <a:t>Comments from Paul </a:t>
            </a:r>
            <a:r>
              <a:rPr lang="en-US" b="0" dirty="0" err="1" smtClean="0"/>
              <a:t>Nikolich</a:t>
            </a:r>
            <a:r>
              <a:rPr lang="en-US" b="0" dirty="0" smtClean="0"/>
              <a:t>, Chair of 802:</a:t>
            </a:r>
          </a:p>
          <a:p>
            <a:pPr>
              <a:lnSpc>
                <a:spcPct val="80000"/>
              </a:lnSpc>
            </a:pPr>
            <a:endParaRPr lang="en-US" b="0" dirty="0" smtClean="0"/>
          </a:p>
          <a:p>
            <a:pPr lvl="1"/>
            <a:r>
              <a:rPr lang="en-US" dirty="0" smtClean="0"/>
              <a:t>I have </a:t>
            </a:r>
            <a:r>
              <a:rPr lang="en-US" dirty="0"/>
              <a:t>the following comment on the Amendment: Enhancements For Transit Links Within Bridged Networks draft PAR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In section 5.5 Need for Project, some of the language is ambiguous and difficult to parse, specifically "These developments raise a demand for bridging of IEEE 802.11 media to the same level as other media can be bridged: as media internal to the network as well as media offering access to the network</a:t>
            </a:r>
            <a:r>
              <a:rPr lang="en-US" dirty="0" smtClean="0"/>
              <a:t>.”</a:t>
            </a:r>
            <a:endParaRPr lang="en-US" dirty="0"/>
          </a:p>
          <a:p>
            <a:pPr lvl="1"/>
            <a:r>
              <a:rPr lang="en-US" dirty="0"/>
              <a:t>For example, what does "bridging of 802.11 media to the same level as other media" mean?  Is there a particular function or parameter that is implied whose "same level" is the target of that sentence</a:t>
            </a:r>
            <a:r>
              <a:rPr lang="en-US" dirty="0" smtClean="0"/>
              <a:t>?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7046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1620625-C7EE-1E42-AB09-090160D67E26}" type="slidenum">
              <a:rPr lang="en-US"/>
              <a:pPr/>
              <a:t>14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" charset="0"/>
                <a:cs typeface="Arial" charset="0"/>
              </a:rPr>
              <a:t>Tuesday</a:t>
            </a:r>
            <a:r>
              <a:rPr lang="en-US" sz="4000" dirty="0" smtClean="0">
                <a:latin typeface="Arial" charset="0"/>
                <a:cs typeface="Arial" charset="0"/>
              </a:rPr>
              <a:t>, </a:t>
            </a:r>
            <a:r>
              <a:rPr lang="en-US" sz="3600" dirty="0" smtClean="0">
                <a:latin typeface="Arial" charset="0"/>
                <a:cs typeface="Arial" charset="0"/>
              </a:rPr>
              <a:t>13 November 2012</a:t>
            </a:r>
            <a:r>
              <a:rPr lang="en-US" sz="3600" dirty="0">
                <a:latin typeface="Arial" charset="0"/>
                <a:cs typeface="Arial" charset="0"/>
              </a:rPr>
              <a:t/>
            </a:r>
            <a:br>
              <a:rPr lang="en-US" sz="3600" dirty="0">
                <a:latin typeface="Arial" charset="0"/>
                <a:cs typeface="Arial" charset="0"/>
              </a:rPr>
            </a:b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cs typeface="Arial" charset="0"/>
              </a:rPr>
              <a:t>19:</a:t>
            </a:r>
            <a:r>
              <a:rPr lang="en-US" dirty="0">
                <a:latin typeface="Arial" charset="0"/>
                <a:cs typeface="Arial" charset="0"/>
              </a:rPr>
              <a:t>3</a:t>
            </a:r>
            <a:r>
              <a:rPr lang="en-US" dirty="0" smtClean="0">
                <a:latin typeface="Arial" charset="0"/>
                <a:cs typeface="Arial" charset="0"/>
              </a:rPr>
              <a:t>0-21:30 (cont.)</a:t>
            </a:r>
            <a:endParaRPr lang="en-US" dirty="0">
              <a:latin typeface="Arial" charset="0"/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5000"/>
            <a:ext cx="7924800" cy="4572000"/>
          </a:xfrm>
          <a:noFill/>
          <a:ln/>
        </p:spPr>
        <p:txBody>
          <a:bodyPr/>
          <a:lstStyle/>
          <a:p>
            <a:r>
              <a:rPr lang="en-US" b="0" dirty="0" smtClean="0"/>
              <a:t>Paul </a:t>
            </a:r>
            <a:r>
              <a:rPr lang="en-US" b="0" dirty="0" err="1" smtClean="0"/>
              <a:t>Nikolich</a:t>
            </a:r>
            <a:r>
              <a:rPr lang="en-US" b="0" dirty="0" smtClean="0"/>
              <a:t> comments (continued)</a:t>
            </a:r>
          </a:p>
          <a:p>
            <a:pPr lvl="1"/>
            <a:endParaRPr lang="en-US" sz="1600" dirty="0" smtClean="0"/>
          </a:p>
          <a:p>
            <a:pPr lvl="1"/>
            <a:r>
              <a:rPr lang="en-US" dirty="0" smtClean="0"/>
              <a:t>I </a:t>
            </a:r>
            <a:r>
              <a:rPr lang="en-US" dirty="0"/>
              <a:t>can't offer alternate language because I don't understand what you are trying to convey with that sentence.  Please explain or consider rewording it for clarity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Regards</a:t>
            </a:r>
            <a:r>
              <a:rPr lang="en-US" dirty="0" smtClean="0"/>
              <a:t>,</a:t>
            </a:r>
            <a:endParaRPr lang="en-US" dirty="0"/>
          </a:p>
          <a:p>
            <a:pPr lvl="1"/>
            <a:r>
              <a:rPr lang="en-US" dirty="0"/>
              <a:t>--</a:t>
            </a:r>
            <a:r>
              <a:rPr lang="en-US" dirty="0" smtClean="0"/>
              <a:t>Paul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0853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1620625-C7EE-1E42-AB09-090160D67E26}" type="slidenum">
              <a:rPr lang="en-US"/>
              <a:pPr/>
              <a:t>15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" charset="0"/>
                <a:cs typeface="Arial" charset="0"/>
              </a:rPr>
              <a:t>Tuesday</a:t>
            </a:r>
            <a:r>
              <a:rPr lang="en-US" sz="4000" dirty="0" smtClean="0">
                <a:latin typeface="Arial" charset="0"/>
                <a:cs typeface="Arial" charset="0"/>
              </a:rPr>
              <a:t>, </a:t>
            </a:r>
            <a:r>
              <a:rPr lang="en-US" sz="3600" dirty="0" smtClean="0">
                <a:latin typeface="Arial" charset="0"/>
                <a:cs typeface="Arial" charset="0"/>
              </a:rPr>
              <a:t>13 November 2012</a:t>
            </a:r>
            <a:r>
              <a:rPr lang="en-US" sz="3600" dirty="0">
                <a:latin typeface="Arial" charset="0"/>
                <a:cs typeface="Arial" charset="0"/>
              </a:rPr>
              <a:t/>
            </a:r>
            <a:br>
              <a:rPr lang="en-US" sz="3600" dirty="0">
                <a:latin typeface="Arial" charset="0"/>
                <a:cs typeface="Arial" charset="0"/>
              </a:rPr>
            </a:b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cs typeface="Arial" charset="0"/>
              </a:rPr>
              <a:t>19:</a:t>
            </a:r>
            <a:r>
              <a:rPr lang="en-US" dirty="0">
                <a:latin typeface="Arial" charset="0"/>
                <a:cs typeface="Arial" charset="0"/>
              </a:rPr>
              <a:t>3</a:t>
            </a:r>
            <a:r>
              <a:rPr lang="en-US" dirty="0" smtClean="0">
                <a:latin typeface="Arial" charset="0"/>
                <a:cs typeface="Arial" charset="0"/>
              </a:rPr>
              <a:t>0-21:30 (cont.)</a:t>
            </a:r>
            <a:endParaRPr lang="en-US" dirty="0">
              <a:latin typeface="Arial" charset="0"/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5000"/>
            <a:ext cx="7924800" cy="4572000"/>
          </a:xfrm>
          <a:noFill/>
          <a:ln/>
        </p:spPr>
        <p:txBody>
          <a:bodyPr/>
          <a:lstStyle/>
          <a:p>
            <a:r>
              <a:rPr lang="en-US" b="0" dirty="0" smtClean="0"/>
              <a:t>Motion:</a:t>
            </a:r>
          </a:p>
          <a:p>
            <a:pPr lvl="1"/>
            <a:r>
              <a:rPr lang="en-US" sz="2400" dirty="0" smtClean="0"/>
              <a:t>In response to Paul </a:t>
            </a:r>
            <a:r>
              <a:rPr lang="en-US" sz="2400" dirty="0" err="1" smtClean="0"/>
              <a:t>Nikolich’s</a:t>
            </a:r>
            <a:r>
              <a:rPr lang="en-US" sz="2400" dirty="0" smtClean="0"/>
              <a:t> comments, change the last sentence of Section 5.5 of the 802.11ak draft PAR as follows:</a:t>
            </a:r>
          </a:p>
          <a:p>
            <a:pPr lvl="1"/>
            <a:r>
              <a:rPr lang="en-GB" sz="2400" dirty="0" smtClean="0"/>
              <a:t>“These </a:t>
            </a:r>
            <a:r>
              <a:rPr lang="en-GB" sz="2400" dirty="0"/>
              <a:t>developments raise a demand for </a:t>
            </a:r>
            <a:r>
              <a:rPr lang="en-GB" sz="2400" u="sng" dirty="0">
                <a:solidFill>
                  <a:srgbClr val="000000"/>
                </a:solidFill>
              </a:rPr>
              <a:t>the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/>
              <a:t>bridging of IEEE 802.11 media </a:t>
            </a:r>
            <a:r>
              <a:rPr lang="en-GB" sz="2400" u="sng" dirty="0"/>
              <a:t>with the same bridging services </a:t>
            </a:r>
            <a:r>
              <a:rPr lang="en-GB" sz="2400" strike="sngStrike" dirty="0"/>
              <a:t>to the same level</a:t>
            </a:r>
            <a:r>
              <a:rPr lang="en-GB" sz="2400" dirty="0"/>
              <a:t> as other media </a:t>
            </a:r>
            <a:r>
              <a:rPr lang="en-GB" sz="2400" strike="sngStrike" dirty="0"/>
              <a:t>can be bridged</a:t>
            </a:r>
            <a:r>
              <a:rPr lang="en-GB" sz="2400" dirty="0"/>
              <a:t>: as media internal to the network as well as media offering access to the network</a:t>
            </a:r>
            <a:r>
              <a:rPr lang="en-GB" sz="2400" dirty="0" smtClean="0"/>
              <a:t>.”</a:t>
            </a:r>
          </a:p>
          <a:p>
            <a:pPr lvl="1"/>
            <a:r>
              <a:rPr lang="en-GB" sz="2400" b="0" dirty="0" smtClean="0"/>
              <a:t>Moved:  Chris Williams   Seconded:  Mark Hamilton</a:t>
            </a:r>
          </a:p>
          <a:p>
            <a:pPr lvl="1"/>
            <a:r>
              <a:rPr lang="en-GB" sz="2400" dirty="0" smtClean="0"/>
              <a:t>Yes:  17   No:  0   Abstain:  1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9823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Request the IEEE 802 LMSC to extend the IEEE 802.11 GLK Study Group.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Moved: Donald Eastlake 3</a:t>
            </a:r>
            <a:r>
              <a:rPr lang="en-US" baseline="30000" dirty="0" smtClean="0"/>
              <a:t>rd</a:t>
            </a:r>
            <a:r>
              <a:rPr lang="en-US" dirty="0" smtClean="0"/>
              <a:t> on behalf of GLK SG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Seconded:</a:t>
            </a:r>
            <a:endParaRPr lang="en-US" dirty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GLK:  Moved:  Mark Hamilton   Seconded:  Ian Sherlock</a:t>
            </a:r>
            <a:br>
              <a:rPr lang="en-US" dirty="0" smtClean="0"/>
            </a:br>
            <a:r>
              <a:rPr lang="en-US" dirty="0" smtClean="0"/>
              <a:t>           Yes: 13   No: 0   Abstain: 0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Note: this is to allow further work to finalize the PAR and 5 Criteria documents in the case they are not approved.</a:t>
            </a:r>
            <a:endParaRPr lang="en-US" b="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8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Believing that the PAR contained in the document referenced below meets IEEE-SA guidelines,</a:t>
            </a:r>
            <a:endParaRPr lang="en-US" dirty="0" smtClean="0"/>
          </a:p>
          <a:p>
            <a:pPr lvl="0"/>
            <a:r>
              <a:rPr lang="en-GB" dirty="0" smtClean="0"/>
              <a:t>Request that the PAR contained in 11-12-1207r1 be posted to the IEEE 802 Executive Committee (EC) agenda for WG 802 preview and 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smtClean="0"/>
              <a:t>Moved  by Donald </a:t>
            </a:r>
            <a:r>
              <a:rPr lang="en-GB" dirty="0" err="1" smtClean="0"/>
              <a:t>Easlake</a:t>
            </a:r>
            <a:r>
              <a:rPr lang="en-GB" dirty="0" smtClean="0"/>
              <a:t> 3</a:t>
            </a:r>
            <a:r>
              <a:rPr lang="en-GB" baseline="30000" dirty="0" smtClean="0"/>
              <a:t>rd</a:t>
            </a:r>
            <a:r>
              <a:rPr lang="en-GB" dirty="0" smtClean="0"/>
              <a:t> (on behalf of GLK SG)</a:t>
            </a:r>
          </a:p>
          <a:p>
            <a:r>
              <a:rPr lang="en-GB" dirty="0" smtClean="0"/>
              <a:t>Seconded: </a:t>
            </a:r>
            <a:endParaRPr lang="en-US" dirty="0" smtClean="0"/>
          </a:p>
          <a:p>
            <a:pPr lvl="1"/>
            <a:r>
              <a:rPr lang="en-GB" dirty="0" smtClean="0"/>
              <a:t>GLK: Moved: Ian Sherlock,  Seconded: Mark Hamilton, Result:  18 – 0 – 0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40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Motion 2 (amendment)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smtClean="0"/>
              <a:t>Believing that the PAR contained in the document referenced below meets IEEE-SA guidelines,</a:t>
            </a:r>
            <a:endParaRPr lang="en-US" dirty="0" smtClean="0"/>
          </a:p>
          <a:p>
            <a:pPr lvl="0"/>
            <a:r>
              <a:rPr lang="en-GB" dirty="0" smtClean="0"/>
              <a:t>Request that the PAR contained in 11-12-1207r1 be posted to the IEEE 802 Executive Committee (EC) agenda for </a:t>
            </a:r>
            <a:r>
              <a:rPr lang="en-GB" strike="sngStrike" dirty="0" smtClean="0"/>
              <a:t>WG 802 preview and </a:t>
            </a:r>
            <a:r>
              <a:rPr lang="en-GB" dirty="0" smtClean="0"/>
              <a:t>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  <a:endParaRPr lang="en-US" dirty="0" smtClean="0"/>
          </a:p>
          <a:p>
            <a:endParaRPr lang="en-GB" dirty="0" smtClean="0"/>
          </a:p>
          <a:p>
            <a:r>
              <a:rPr lang="en-GB" dirty="0" smtClean="0"/>
              <a:t>Amendment moved/seconded:</a:t>
            </a:r>
          </a:p>
          <a:p>
            <a:r>
              <a:rPr lang="en-GB" dirty="0" smtClean="0"/>
              <a:t>Seconded: </a:t>
            </a:r>
            <a:endParaRPr lang="en-US" dirty="0" smtClean="0"/>
          </a:p>
          <a:p>
            <a:pPr lvl="1"/>
            <a:r>
              <a:rPr lang="en-GB" dirty="0" smtClean="0"/>
              <a:t>GLK: Moved: Ian Sherlock,  Seconded: Mark Hamilton, Result:  18 – 0 – 0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74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Motion 2 (amended)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Believing that the PAR contained in the document referenced below meets IEEE-SA guidelines,</a:t>
            </a:r>
            <a:endParaRPr lang="en-US" dirty="0" smtClean="0"/>
          </a:p>
          <a:p>
            <a:pPr lvl="0"/>
            <a:r>
              <a:rPr lang="en-GB" dirty="0" smtClean="0"/>
              <a:t>Request that the PAR contained in 11-12-1207r1 be posted to the IEEE 802 Executive Committee (EC) agenda </a:t>
            </a:r>
            <a:r>
              <a:rPr lang="en-GB" smtClean="0"/>
              <a:t>for EC </a:t>
            </a:r>
            <a:r>
              <a:rPr lang="en-GB" dirty="0" smtClean="0"/>
              <a:t>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smtClean="0"/>
              <a:t>Moved  by Donald </a:t>
            </a:r>
            <a:r>
              <a:rPr lang="en-GB" dirty="0" err="1" smtClean="0"/>
              <a:t>Easlake</a:t>
            </a:r>
            <a:r>
              <a:rPr lang="en-GB" dirty="0" smtClean="0"/>
              <a:t> 3</a:t>
            </a:r>
            <a:r>
              <a:rPr lang="en-GB" baseline="30000" dirty="0" smtClean="0"/>
              <a:t>rd</a:t>
            </a:r>
            <a:r>
              <a:rPr lang="en-GB" dirty="0" smtClean="0"/>
              <a:t> (on behalf of GLK SG)</a:t>
            </a:r>
          </a:p>
          <a:p>
            <a:r>
              <a:rPr lang="en-GB" dirty="0" smtClean="0"/>
              <a:t>Seconded: </a:t>
            </a:r>
            <a:endParaRPr lang="en-US" dirty="0" smtClean="0"/>
          </a:p>
          <a:p>
            <a:pPr lvl="1"/>
            <a:r>
              <a:rPr lang="en-GB" dirty="0" smtClean="0"/>
              <a:t>GLK: Moved: Ian Sherlock,  Seconded: Mark Hamilton, Result:  18 – 0 – 0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74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may be brought at the Nov 2012 midweek and closing plenaries.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5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PAD SG Motions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333375"/>
            <a:ext cx="157956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0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Stephen McCann, RIM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A8C1964-0C97-409C-9D75-EF812D3F919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Study Group Extension Motion 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smtClean="0"/>
              <a:t>Request the IEEE 802 LMSC to extend the IEEE 802.11 PAD Study Group.</a:t>
            </a:r>
          </a:p>
          <a:p>
            <a:pPr lvl="1"/>
            <a:r>
              <a:rPr lang="en-GB" smtClean="0"/>
              <a:t>Note: this is to allow further work to finalise PAR and 5 Criteria documentation, in case the PAR is not approved by NesCom.</a:t>
            </a:r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r>
              <a:rPr lang="en-GB" smtClean="0"/>
              <a:t>Moved on behalf of PAD SG by Stephen McCann</a:t>
            </a:r>
          </a:p>
          <a:p>
            <a:pPr>
              <a:buFontTx/>
              <a:buNone/>
            </a:pPr>
            <a:endParaRPr lang="en-GB" smtClean="0"/>
          </a:p>
          <a:p>
            <a:r>
              <a:rPr lang="en-GB" sz="1800" smtClean="0"/>
              <a:t>PAD SG Result: Moved:  Michael Montemurro, Second:  Stuart Kerry, Result: 37/0/0</a:t>
            </a:r>
          </a:p>
        </p:txBody>
      </p:sp>
      <p:sp>
        <p:nvSpPr>
          <p:cNvPr id="2054" name="Date Placeholder 3"/>
          <p:cNvSpPr txBox="1">
            <a:spLocks/>
          </p:cNvSpPr>
          <p:nvPr/>
        </p:nvSpPr>
        <p:spPr bwMode="auto">
          <a:xfrm>
            <a:off x="684213" y="333375"/>
            <a:ext cx="154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/>
              <a:t>November 2012</a:t>
            </a:r>
            <a:endParaRPr lang="en-GB" sz="1800" b="1"/>
          </a:p>
        </p:txBody>
      </p:sp>
    </p:spTree>
    <p:extLst>
      <p:ext uri="{BB962C8B-B14F-4D97-AF65-F5344CB8AC3E}">
        <p14:creationId xmlns:p14="http://schemas.microsoft.com/office/powerpoint/2010/main" val="185152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Stephen McCann, RIM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206A1D0-F71C-418F-B7FA-DAE0E183977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Motion 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dirty="0" smtClean="0"/>
              <a:t>Believing that the PAR content contained in the document referenced below meets IEEE-SA guidelines, request that the PAR content contained in 802.11-12/1081r6 be posted to the IEEE 802 Executive Committee (EC) agenda for WG 802 preview and 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Moved on behalf of PAD SG by Stephen McCann</a:t>
            </a:r>
          </a:p>
          <a:p>
            <a:r>
              <a:rPr lang="en-GB" dirty="0" smtClean="0"/>
              <a:t>Second:</a:t>
            </a:r>
          </a:p>
          <a:p>
            <a:endParaRPr lang="en-GB" dirty="0" smtClean="0"/>
          </a:p>
          <a:p>
            <a:r>
              <a:rPr lang="en-GB" sz="1800" dirty="0" smtClean="0"/>
              <a:t>PAD SG Result: Moved: Dwight Smith,2nd: Stuart Kerry, Result: 31/0/0</a:t>
            </a:r>
          </a:p>
        </p:txBody>
      </p:sp>
      <p:sp>
        <p:nvSpPr>
          <p:cNvPr id="2054" name="Date Placeholder 3"/>
          <p:cNvSpPr txBox="1">
            <a:spLocks/>
          </p:cNvSpPr>
          <p:nvPr/>
        </p:nvSpPr>
        <p:spPr bwMode="auto">
          <a:xfrm>
            <a:off x="684213" y="333375"/>
            <a:ext cx="154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/>
              <a:t>November 2012</a:t>
            </a:r>
            <a:endParaRPr lang="en-GB" sz="1800" b="1"/>
          </a:p>
        </p:txBody>
      </p:sp>
    </p:spTree>
    <p:extLst>
      <p:ext uri="{BB962C8B-B14F-4D97-AF65-F5344CB8AC3E}">
        <p14:creationId xmlns:p14="http://schemas.microsoft.com/office/powerpoint/2010/main" val="364543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Stephen McCann, RIM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206A1D0-F71C-418F-B7FA-DAE0E183977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Motion (amendment)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dirty="0" smtClean="0"/>
              <a:t>Believing that the PAR content contained in the document referenced below meets IEEE-SA guidelines, request that the PAR content contained in 802.11-12/1081r6 be posted to the IEEE 802 Executive Committee (EC) agenda for </a:t>
            </a:r>
            <a:r>
              <a:rPr lang="en-GB" strike="sngStrike" dirty="0" smtClean="0"/>
              <a:t>WG 802 preview and </a:t>
            </a:r>
            <a:r>
              <a:rPr lang="en-GB" dirty="0" smtClean="0"/>
              <a:t>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Moved on behalf of PAD SG by Stephen McCann</a:t>
            </a:r>
          </a:p>
          <a:p>
            <a:r>
              <a:rPr lang="en-GB" dirty="0" smtClean="0"/>
              <a:t>Second:</a:t>
            </a:r>
          </a:p>
          <a:p>
            <a:endParaRPr lang="en-GB" dirty="0" smtClean="0"/>
          </a:p>
          <a:p>
            <a:r>
              <a:rPr lang="en-GB" sz="1800" dirty="0" smtClean="0"/>
              <a:t>PAD SG Result: Moved: Dwight Smith,2nd: Stuart Kerry, Result: 31/0/0</a:t>
            </a:r>
          </a:p>
        </p:txBody>
      </p:sp>
      <p:sp>
        <p:nvSpPr>
          <p:cNvPr id="2054" name="Date Placeholder 3"/>
          <p:cNvSpPr txBox="1">
            <a:spLocks/>
          </p:cNvSpPr>
          <p:nvPr/>
        </p:nvSpPr>
        <p:spPr bwMode="auto">
          <a:xfrm>
            <a:off x="684213" y="333375"/>
            <a:ext cx="154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/>
              <a:t>November 2012</a:t>
            </a:r>
            <a:endParaRPr lang="en-GB" sz="1800" b="1"/>
          </a:p>
        </p:txBody>
      </p:sp>
    </p:spTree>
    <p:extLst>
      <p:ext uri="{BB962C8B-B14F-4D97-AF65-F5344CB8AC3E}">
        <p14:creationId xmlns:p14="http://schemas.microsoft.com/office/powerpoint/2010/main" val="37341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Stephen McCann, RIM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206A1D0-F71C-418F-B7FA-DAE0E183977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Motion (amended)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dirty="0" smtClean="0"/>
              <a:t>Believing that the PAR content contained in the document referenced below meets IEEE-SA guidelines, request that the PAR content contained in 802.11-12/1081r6 be posted to the IEEE 802 Executive Committee (EC) agenda for 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Moved on behalf of PAD SG by Stephen McCann</a:t>
            </a:r>
          </a:p>
          <a:p>
            <a:r>
              <a:rPr lang="en-GB" dirty="0" smtClean="0"/>
              <a:t>Second:</a:t>
            </a:r>
          </a:p>
          <a:p>
            <a:endParaRPr lang="en-GB" dirty="0" smtClean="0"/>
          </a:p>
          <a:p>
            <a:r>
              <a:rPr lang="en-GB" sz="1800" dirty="0" smtClean="0"/>
              <a:t>PAD SG Result: Moved: Dwight Smith,2nd: Stuart Kerry, Result: 31/0/0</a:t>
            </a:r>
          </a:p>
        </p:txBody>
      </p:sp>
      <p:sp>
        <p:nvSpPr>
          <p:cNvPr id="2054" name="Date Placeholder 3"/>
          <p:cNvSpPr txBox="1">
            <a:spLocks/>
          </p:cNvSpPr>
          <p:nvPr/>
        </p:nvSpPr>
        <p:spPr bwMode="auto">
          <a:xfrm>
            <a:off x="684213" y="333375"/>
            <a:ext cx="154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/>
              <a:t>November 2012</a:t>
            </a:r>
            <a:endParaRPr lang="en-GB" sz="1800" b="1"/>
          </a:p>
        </p:txBody>
      </p:sp>
    </p:spTree>
    <p:extLst>
      <p:ext uri="{BB962C8B-B14F-4D97-AF65-F5344CB8AC3E}">
        <p14:creationId xmlns:p14="http://schemas.microsoft.com/office/powerpoint/2010/main" val="354232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Stephen McCann, RIM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9D5C0B4-EA03-49F4-AC0E-2EB25D9AAF5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5C Motion 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Believing that the Five Criteria contained in the document referenced below meets IEEE 802 guidelines, request that the Five Criteria contained in 802.11-12/1137r6 be posted to the IEEE 802 Executive Committee (EC) agenda for WG 802 preview and EC approval.</a:t>
            </a:r>
          </a:p>
          <a:p>
            <a:pPr marL="0" indent="0">
              <a:buFontTx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dirty="0"/>
              <a:t>Moved on behalf of PAD SG by Stephen McCann</a:t>
            </a:r>
          </a:p>
          <a:p>
            <a:pPr>
              <a:defRPr/>
            </a:pPr>
            <a:r>
              <a:rPr lang="en-GB" dirty="0"/>
              <a:t>Second:</a:t>
            </a:r>
          </a:p>
          <a:p>
            <a:pPr>
              <a:buFontTx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sz="1800" dirty="0" smtClean="0"/>
              <a:t>PAD SG Result: Moved:  Dwight Smith, 2nd:  Michael Montemurro, Result: 33/0/0</a:t>
            </a:r>
          </a:p>
        </p:txBody>
      </p:sp>
      <p:sp>
        <p:nvSpPr>
          <p:cNvPr id="3078" name="Date Placeholder 3"/>
          <p:cNvSpPr txBox="1">
            <a:spLocks/>
          </p:cNvSpPr>
          <p:nvPr/>
        </p:nvSpPr>
        <p:spPr bwMode="auto">
          <a:xfrm>
            <a:off x="684213" y="333375"/>
            <a:ext cx="154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/>
              <a:t>November 2012</a:t>
            </a:r>
            <a:endParaRPr lang="en-GB" sz="1800" b="1"/>
          </a:p>
        </p:txBody>
      </p:sp>
    </p:spTree>
    <p:extLst>
      <p:ext uri="{BB962C8B-B14F-4D97-AF65-F5344CB8AC3E}">
        <p14:creationId xmlns:p14="http://schemas.microsoft.com/office/powerpoint/2010/main" val="347097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75425</TotalTime>
  <Words>1358</Words>
  <Application>Microsoft Office PowerPoint</Application>
  <PresentationFormat>On-screen Show (4:3)</PresentationFormat>
  <Paragraphs>200</Paragraphs>
  <Slides>20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Design</vt:lpstr>
      <vt:lpstr>Document</vt:lpstr>
      <vt:lpstr>802.11 Sept 2012 Motions</vt:lpstr>
      <vt:lpstr>Abstract</vt:lpstr>
      <vt:lpstr>Wednesday</vt:lpstr>
      <vt:lpstr>PAD SG Motions</vt:lpstr>
      <vt:lpstr>Study Group Extension Motion </vt:lpstr>
      <vt:lpstr>PAR Motion </vt:lpstr>
      <vt:lpstr>PAR Motion (amendment)</vt:lpstr>
      <vt:lpstr>PAR Motion (amended)</vt:lpstr>
      <vt:lpstr>5C Motion </vt:lpstr>
      <vt:lpstr>5C Motion (amendment) </vt:lpstr>
      <vt:lpstr>5C Motion (amended) </vt:lpstr>
      <vt:lpstr>GLK SG Motions</vt:lpstr>
      <vt:lpstr>Tuesday, 13 November 2012  19:30-21:30 (cont.)</vt:lpstr>
      <vt:lpstr>Tuesday, 13 November 2012  19:30-21:30 (cont.)</vt:lpstr>
      <vt:lpstr>Tuesday, 13 November 2012  19:30-21:30 (cont.)</vt:lpstr>
      <vt:lpstr>GLK Motion 1</vt:lpstr>
      <vt:lpstr>GLK Motion 2</vt:lpstr>
      <vt:lpstr>GLK Motion 2 (amendment)</vt:lpstr>
      <vt:lpstr>GLK Motion 2 (amended)</vt:lpstr>
      <vt:lpstr>Friday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207</cp:lastModifiedBy>
  <cp:revision>1280</cp:revision>
  <cp:lastPrinted>1998-02-10T13:28:06Z</cp:lastPrinted>
  <dcterms:created xsi:type="dcterms:W3CDTF">1998-02-10T13:07:52Z</dcterms:created>
  <dcterms:modified xsi:type="dcterms:W3CDTF">2012-11-14T16:38:23Z</dcterms:modified>
</cp:coreProperties>
</file>