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0"/>
  </p:notesMasterIdLst>
  <p:handoutMasterIdLst>
    <p:handoutMasterId r:id="rId9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328" r:id="rId61"/>
    <p:sldId id="329" r:id="rId62"/>
    <p:sldId id="330" r:id="rId63"/>
    <p:sldId id="331" r:id="rId64"/>
    <p:sldId id="332" r:id="rId65"/>
    <p:sldId id="333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  <p:sldId id="342" r:id="rId75"/>
    <p:sldId id="343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4" autoAdjust="0"/>
    <p:restoredTop sz="86380" autoAdjust="0"/>
  </p:normalViewPr>
  <p:slideViewPr>
    <p:cSldViewPr>
      <p:cViewPr>
        <p:scale>
          <a:sx n="100" d="100"/>
          <a:sy n="100" d="100"/>
        </p:scale>
        <p:origin x="-4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62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83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83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193729FD-A0E3-43F9-BAB1-A5241DF7C04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983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AF87627-7236-4E2D-A424-50C37E5DC3A3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802.11-12/1350r1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711F9289-241A-4ED9-A54D-9FFA740CB7FE}" type="slidenum">
              <a:rPr lang="en-GB"/>
              <a:pPr/>
              <a:t>16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E0572F85-CE52-4B29-B1C9-B9EC881130AC}" type="slidenum">
              <a:rPr lang="en-GB"/>
              <a:pPr/>
              <a:t>17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GB"/>
              <a:t>doc.: IEEE 802.11-12/1409r0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GB"/>
              <a:t>November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87811" y="9001125"/>
            <a:ext cx="2425664" cy="184666"/>
          </a:xfrm>
          <a:ln/>
        </p:spPr>
        <p:txBody>
          <a:bodyPr/>
          <a:lstStyle/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GB"/>
              <a:t>Page </a:t>
            </a:r>
            <a:fld id="{2888BA9E-66F6-45C4-883B-58E8DBE6C655}" type="slidenum">
              <a:rPr lang="en-GB"/>
              <a:pPr/>
              <a:t>18</a:t>
            </a:fld>
            <a:endParaRPr lang="en-GB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ln/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682879" cy="215444"/>
          </a:xfrm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72981" y="9001125"/>
            <a:ext cx="2740494" cy="184666"/>
          </a:xfrm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82FE07-470C-4031-9E56-D8466BE2566B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3364" y="9001125"/>
            <a:ext cx="1810111" cy="184666"/>
          </a:xfrm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286D667-1D32-44EA-B8A0-C13CCD88407C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3943C1B-51B4-469B-8B4E-E1A88DA9947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00717" y="9001125"/>
            <a:ext cx="2112758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17618" y="95707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46113" y="957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2961687" y="9001126"/>
            <a:ext cx="32517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61303" y="9001126"/>
            <a:ext cx="4328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42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6"/>
            <a:ext cx="5486400" cy="4183063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85219" y="9001125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576673B-669B-446D-BB24-C9A0801F22A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DAAA560-B832-4675-859D-78AABA47ABBD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0A25351-392C-408F-AF26-96B611866C5C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005B6D7-9FE6-49E8-AA4D-5F6B8F5FE25F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3389" y="9001125"/>
            <a:ext cx="242008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5521D19-A6D7-45C0-9537-EDC9EE8F28F7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94CA6ED-0DD7-4A7A-B825-BC8E0418420D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3847030-816E-49EA-B34B-5EEBD09C58D1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8718" y="9001125"/>
            <a:ext cx="2154757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0194D2F-60F3-4C0F-B059-1A97C3D2681D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85219" y="9001125"/>
            <a:ext cx="2528256" cy="184666"/>
          </a:xfrm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63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64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65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1" y="96238"/>
            <a:ext cx="219585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53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1766" y="9000620"/>
            <a:ext cx="2040943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2" y="9000620"/>
            <a:ext cx="415178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69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8500"/>
            <a:ext cx="4648200" cy="348615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6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3927849" y="95706"/>
            <a:ext cx="2285626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</p:spPr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5424" y="9001125"/>
            <a:ext cx="177805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Page </a:t>
            </a:r>
            <a:fld id="{283937C8-3D27-4E8C-B2E5-98B7AB4E687A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32325" cy="3473450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802.11-12/1404r0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2012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702875"/>
            <a:ext cx="457514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802.11-12/1410r0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42191" cy="215444"/>
          </a:xfrm>
          <a:noFill/>
        </p:spPr>
        <p:txBody>
          <a:bodyPr/>
          <a:lstStyle/>
          <a:p>
            <a:r>
              <a:rPr lang="en-US" smtClean="0"/>
              <a:t>Sept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1675"/>
            <a:ext cx="4630738" cy="3475038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1630492" y="9000621"/>
            <a:ext cx="458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2831924" y="9000621"/>
            <a:ext cx="86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1AA584-A631-41C6-AA28-A674FF16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F5DBBF94-17B0-4983-A36A-09B6DE69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802.11-12/1226r2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2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3.doc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terprise/sectors/rtte/files/directive/draft_en.pdf" TargetMode="External"/><Relationship Id="rId3" Type="http://schemas.openxmlformats.org/officeDocument/2006/relationships/hyperlink" Target="http://gzly.miit.gov.cn:8080/opinion/noticedetail.do?method=notice_detail_show&amp;noticeid=224" TargetMode="External"/><Relationship Id="rId7" Type="http://schemas.openxmlformats.org/officeDocument/2006/relationships/hyperlink" Target="http://europa.eu/rapid/press-release_IP-12-1109_en.htm" TargetMode="External"/><Relationship Id="rId12" Type="http://schemas.openxmlformats.org/officeDocument/2006/relationships/hyperlink" Target="http://groups.wi-fi.org/apps/org/workgroup/spectrum/download.php/33250/Confirmed%20-%20TIA%20Petition%20for%20Rulemaking%20-%20Electronic%20Labeling%20FINAL%20080612.pdf" TargetMode="External"/><Relationship Id="rId2" Type="http://schemas.openxmlformats.org/officeDocument/2006/relationships/hyperlink" Target="http://www.iicom.org/international-regulators-forum/irf-associated-events/irf2012-tv-white-spaces/176-tv-white-spaces-from-concept-to-commercial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s.wi-fi.org/apps/org/workgroup/spectrum/download.php/33812/Draft%20ECC%20Report%20186.docx" TargetMode="External"/><Relationship Id="rId11" Type="http://schemas.openxmlformats.org/officeDocument/2006/relationships/hyperlink" Target="http://hraunfoss.fcc.gov/edocs_public/attachmatch/DA-12-1570A1.pdf" TargetMode="External"/><Relationship Id="rId5" Type="http://schemas.openxmlformats.org/officeDocument/2006/relationships/hyperlink" Target="http://groups.wi-fi.org/apps/org/workgroup/spectrum/download.php/33811/Draft%20ECC%20Report%20185.docx" TargetMode="External"/><Relationship Id="rId10" Type="http://schemas.openxmlformats.org/officeDocument/2006/relationships/hyperlink" Target="http://transition.fcc.gov/Daily_Releases/Daily_Business/2012/db0924/DOC-316435A1.pdf" TargetMode="External"/><Relationship Id="rId4" Type="http://schemas.openxmlformats.org/officeDocument/2006/relationships/hyperlink" Target="http://www.ieee802.org/11/private/ETSI_documents/BRAN/70-Draft/EN301598/0060010/EN301598_0060010v0010.doc" TargetMode="External"/><Relationship Id="rId9" Type="http://schemas.openxmlformats.org/officeDocument/2006/relationships/hyperlink" Target="http://www.faa.gov/news/press_releases/news_story.cfm?newsId=13835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fcc.gov/eas/comments/GetPublishedDocument.html?id=293&amp;tn=357066" TargetMode="External"/><Relationship Id="rId2" Type="http://schemas.openxmlformats.org/officeDocument/2006/relationships/hyperlink" Target="https://apps.fcc.gov/eas/comments/GetPublishedDocument.html?id=294&amp;tn=93726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fcc.gov/eas/comments/GetPublishedDocument.html?id=291&amp;tn=654227" TargetMode="External"/><Relationship Id="rId4" Type="http://schemas.openxmlformats.org/officeDocument/2006/relationships/hyperlink" Target="https://apps.fcc.gov/eas/comments/GetPublishedDocument.html?id=292&amp;tn=736991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4.doc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76-05-00ac-november-2012-tgac-meeting-agenda.ppt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5.doc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2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SponsorBallots.html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6.doc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Ping.FANG@huawei.com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F294A5-CC29-4CD0-9292-1798B8623704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 2012 Closing Reports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2012-11-16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smtClean="0"/>
              <a:t>Expect </a:t>
            </a:r>
            <a:r>
              <a:rPr lang="en-US" dirty="0" err="1" smtClean="0"/>
              <a:t>D4.0</a:t>
            </a:r>
            <a:r>
              <a:rPr lang="en-US" dirty="0" smtClean="0"/>
              <a:t> for </a:t>
            </a:r>
            <a:r>
              <a:rPr lang="en-US" dirty="0" err="1" smtClean="0"/>
              <a:t>P802.11ac</a:t>
            </a:r>
            <a:r>
              <a:rPr lang="en-US" dirty="0" smtClean="0"/>
              <a:t> Mandatory Draft Review, and need name of the independent reviewer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656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24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161327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Nov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138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54604"/>
              </p:ext>
            </p:extLst>
          </p:nvPr>
        </p:nvGraphicFramePr>
        <p:xfrm>
          <a:off x="457200" y="1371600"/>
          <a:ext cx="7086600" cy="35204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13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Nov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397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C5F46F32-1172-4393-8AC5-9CE0B376E942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November 2012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2012-11-12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257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4CAC7241-20A8-4514-8D57-E9CDECD4A5A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smtClean="0"/>
              <a:t>TGad Press Release</a:t>
            </a:r>
          </a:p>
          <a:p>
            <a:pPr lvl="1"/>
            <a:r>
              <a:rPr lang="en-GB" sz="2800" smtClean="0"/>
              <a:t>11-12-1066-00-0000-p802-11ad-press-release.doc</a:t>
            </a:r>
          </a:p>
          <a:p>
            <a:pPr lvl="1"/>
            <a:r>
              <a:rPr lang="en-GB" sz="2800" smtClean="0"/>
              <a:t>Motion to ask WG for approval</a:t>
            </a:r>
          </a:p>
          <a:p>
            <a:pPr lvl="1"/>
            <a:r>
              <a:rPr lang="en-GB" sz="2800" smtClean="0"/>
              <a:t>The EC will be asked to approved this on Friday 16</a:t>
            </a:r>
            <a:r>
              <a:rPr lang="en-GB" sz="2800" baseline="30000" smtClean="0"/>
              <a:t>th</a:t>
            </a:r>
            <a:r>
              <a:rPr lang="en-GB" sz="2800" smtClean="0"/>
              <a:t> November.</a:t>
            </a:r>
            <a:endParaRPr lang="en-GB" sz="2400" smtClean="0"/>
          </a:p>
          <a:p>
            <a:pPr lvl="1"/>
            <a:endParaRPr lang="en-GB" sz="2400" smtClean="0"/>
          </a:p>
          <a:p>
            <a:pPr lvl="1"/>
            <a:endParaRPr lang="en-GB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2/2 of 11-12/1350r0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2813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3804D6-2073-48E6-BD96-C2EC8F262562}" type="slidenum">
              <a:rPr lang="en-GB"/>
              <a:pPr/>
              <a:t>16</a:t>
            </a:fld>
            <a:endParaRPr lang="en-GB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Closing Report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/>
              <a:t>Date:</a:t>
            </a:r>
            <a:r>
              <a:rPr lang="en-GB" sz="2000" b="0"/>
              <a:t> 2012-11-16</a:t>
            </a:r>
          </a:p>
        </p:txBody>
      </p:sp>
      <p:graphicFrame>
        <p:nvGraphicFramePr>
          <p:cNvPr id="221189" name="Object 5"/>
          <p:cNvGraphicFramePr>
            <a:graphicFrameLocks noChangeAspect="1"/>
          </p:cNvGraphicFramePr>
          <p:nvPr/>
        </p:nvGraphicFramePr>
        <p:xfrm>
          <a:off x="539750" y="2281238"/>
          <a:ext cx="7708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4" imgW="8127059" imgH="2305470" progId="Word.Document.8">
                  <p:embed/>
                </p:oleObj>
              </mc:Choice>
              <mc:Fallback>
                <p:oleObj name="Document" r:id="rId4" imgW="8127059" imgH="23054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281238"/>
                        <a:ext cx="7708900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904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E680C58-2607-4BA0-B5DB-D49A34EF9C53}" type="slidenum">
              <a:rPr lang="en-GB"/>
              <a:pPr/>
              <a:t>17</a:t>
            </a:fld>
            <a:endParaRPr lang="en-GB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3200"/>
              <a:t> Closing report for WNG SC for November 2012, San Antonio, Texas,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0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5378D05-FF5C-4272-9A75-7C2C80691CD5}" type="slidenum">
              <a:rPr lang="en-GB"/>
              <a:pPr/>
              <a:t>18</a:t>
            </a:fld>
            <a:endParaRPr lang="en-GB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  <a:ln/>
        </p:spPr>
        <p:txBody>
          <a:bodyPr/>
          <a:lstStyle/>
          <a:p>
            <a:pPr marL="457200" indent="-457200" eaLnBrk="1" hangingPunct="1"/>
            <a:r>
              <a:rPr lang="en-US"/>
              <a:t>Presentations at November 2012 meeting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Operator Deployed WLAN offload Cellular (11-12-1258-02-0wng-operator-deployed-wlan-offload-cellular.pptx)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Measurement Reporting in WLAN (11-12-1259-01-0wng-measurement-reporting-in-wlan.ppt) – Fang XIE</a:t>
            </a:r>
          </a:p>
          <a:p>
            <a:pPr marL="838200" lvl="1" indent="-381000" eaLnBrk="1" hangingPunct="1">
              <a:spcBef>
                <a:spcPct val="0"/>
              </a:spcBef>
              <a:buFontTx/>
              <a:buAutoNum type="arabicPeriod"/>
            </a:pPr>
            <a:r>
              <a:rPr lang="en-US"/>
              <a:t>Proposal for using saved IP to make a connection (11-12-1378-04-0wng-using-saved-ip-to-make-a-connection.pptx) – CHEN Yanming</a:t>
            </a:r>
          </a:p>
          <a:p>
            <a:pPr marL="457200" indent="-457200"/>
            <a:r>
              <a:rPr lang="en-GB"/>
              <a:t>Minutes</a:t>
            </a:r>
          </a:p>
          <a:p>
            <a:pPr marL="838200" lvl="1" indent="-381000"/>
            <a:r>
              <a:rPr lang="en-GB"/>
              <a:t>11-12-1383-00-0wng-nov-2012-meeting-minutes-san-antonio.doc</a:t>
            </a:r>
          </a:p>
          <a:p>
            <a:pPr marL="457200" indent="-457200"/>
            <a:r>
              <a:rPr lang="en-GB" altLang="ko-KR">
                <a:ea typeface="Gulim" pitchFamily="34" charset="-127"/>
              </a:rPr>
              <a:t>Plans for January 2013</a:t>
            </a:r>
          </a:p>
          <a:p>
            <a:pPr marL="838200" lvl="1" indent="-381000"/>
            <a:r>
              <a:rPr lang="en-US"/>
              <a:t>1 2 hour session</a:t>
            </a:r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11-12/1409r0 by Clint Chaplin, Chair (Samsung)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030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52483" y="6475413"/>
            <a:ext cx="2691442" cy="184666"/>
          </a:xfrm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4" imgW="8253286" imgH="2761353" progId="Word.Document.8">
                  <p:embed/>
                </p:oleObj>
              </mc:Choice>
              <mc:Fallback>
                <p:oleObj name="Document" r:id="rId4" imgW="8253286" imgH="27613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86000"/>
                        <a:ext cx="800100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7896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1F1C73C8-2275-44E9-B341-5CDD5B9F6099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document is a digest of the closing reports of all 802.11 sub-groups for presentation at the November 2012 closing plenary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November 2012, San Antonio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3416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is out for a </a:t>
            </a:r>
            <a:r>
              <a:rPr lang="en-US" dirty="0" err="1" smtClean="0"/>
              <a:t>recirc</a:t>
            </a:r>
            <a:r>
              <a:rPr lang="en-US" dirty="0" smtClean="0"/>
              <a:t> ballot, closing Nov 23,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help review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Reviewed RFC 4441 update.  No comments.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RADEXT – reviewed comments already submitted, and added several more.  Will communicate these back to </a:t>
            </a:r>
            <a:r>
              <a:rPr lang="en-US" dirty="0" err="1" smtClean="0">
                <a:ea typeface="ＭＳ Ｐゴシック" pitchFamily="34" charset="-128"/>
              </a:rPr>
              <a:t>radext</a:t>
            </a:r>
            <a:r>
              <a:rPr lang="en-US" dirty="0" smtClean="0">
                <a:ea typeface="ＭＳ Ｐゴシック" pitchFamily="34" charset="-128"/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RAC proposal for OUI Registry Tiers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Two comments raised.  Will discuss in WG closing plenary, to check for any other comments.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1.5 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 doing comment resolution this week.  Plan to start a </a:t>
            </a:r>
            <a:r>
              <a:rPr lang="en-US" dirty="0" err="1" smtClean="0"/>
              <a:t>recirc</a:t>
            </a:r>
            <a:r>
              <a:rPr lang="en-US" dirty="0" smtClean="0"/>
              <a:t> out of this meeting.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“Relegated” 802.1 maintenance requests to other TGs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Minutes are in 11-12/1398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67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740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2012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station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ballot, as 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11-12/1408r0 by Mark Hamilton, SpectraLink/Polycom, Inc.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046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(Nov 12)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2012-11-16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49500"/>
                        <a:ext cx="7454900" cy="209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185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Nov 2012 in San Antonio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885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Reviewed latest liaisons to SC6 of Sponsor Ballot drafts</a:t>
            </a:r>
          </a:p>
          <a:p>
            <a:pPr lvl="2"/>
            <a:r>
              <a:rPr lang="en-AU" dirty="0" smtClean="0"/>
              <a:t>802.11ad  D9.0 liaised</a:t>
            </a:r>
          </a:p>
          <a:p>
            <a:pPr lvl="2"/>
            <a:r>
              <a:rPr lang="en-AU" dirty="0" smtClean="0"/>
              <a:t>802.11ac D4.0 is outstanding</a:t>
            </a:r>
          </a:p>
          <a:p>
            <a:pPr lvl="1"/>
            <a:r>
              <a:rPr lang="en-AU" dirty="0" smtClean="0"/>
              <a:t>Reviewed status of JTC1 ballot on IEEE 802.11-2012</a:t>
            </a:r>
          </a:p>
          <a:p>
            <a:pPr lvl="2"/>
            <a:r>
              <a:rPr lang="en-AU" dirty="0" smtClean="0"/>
              <a:t>Passed, with one negative vote; now published!</a:t>
            </a:r>
          </a:p>
          <a:p>
            <a:pPr lvl="2"/>
            <a:r>
              <a:rPr lang="en-AU" dirty="0" smtClean="0"/>
              <a:t>Comments from China NB passed to </a:t>
            </a:r>
            <a:r>
              <a:rPr lang="en-AU" dirty="0" err="1" smtClean="0"/>
              <a:t>TGmc</a:t>
            </a:r>
            <a:r>
              <a:rPr lang="en-AU" dirty="0" smtClean="0"/>
              <a:t> for resolution</a:t>
            </a:r>
          </a:p>
          <a:p>
            <a:pPr lvl="1"/>
            <a:r>
              <a:rPr lang="en-AU" dirty="0" smtClean="0"/>
              <a:t>Reviewed status of various China NB proposals in SC6</a:t>
            </a:r>
          </a:p>
          <a:p>
            <a:pPr lvl="2"/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 all discussed and false assertions rebutted by IEEE 802 delegation</a:t>
            </a:r>
          </a:p>
          <a:p>
            <a:pPr lvl="3"/>
            <a:r>
              <a:rPr lang="en-AU" dirty="0" smtClean="0"/>
              <a:t>TEPA-AC is now a Chinese National Standard</a:t>
            </a:r>
          </a:p>
          <a:p>
            <a:pPr lvl="2"/>
            <a:r>
              <a:rPr lang="en-AU" dirty="0" smtClean="0"/>
              <a:t>WAPI and UHT/EUHT not discussed,  except in passing</a:t>
            </a:r>
          </a:p>
          <a:p>
            <a:pPr lvl="1"/>
            <a:r>
              <a:rPr lang="en-AU" dirty="0" smtClean="0"/>
              <a:t>Provided input to IEEE staff on PSDO agreement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260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the  SC6 meeting in Graz in September 2012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San Antonio</a:t>
            </a:r>
          </a:p>
          <a:p>
            <a:pPr lvl="1"/>
            <a:r>
              <a:rPr lang="en-AU" dirty="0" smtClean="0"/>
              <a:t>Discussed status of “agreement” between IEEE 802 &amp; SC</a:t>
            </a:r>
          </a:p>
          <a:p>
            <a:pPr lvl="2"/>
            <a:r>
              <a:rPr lang="en-AU" dirty="0" smtClean="0"/>
              <a:t>It was replaced by a resolution based on provision of PSDO</a:t>
            </a:r>
          </a:p>
          <a:p>
            <a:pPr lvl="3"/>
            <a:r>
              <a:rPr lang="en-AU" dirty="0" smtClean="0"/>
              <a:t>Delegates responsibility for 8802 revisions to IEEE 802</a:t>
            </a:r>
          </a:p>
          <a:p>
            <a:pPr lvl="3"/>
            <a:r>
              <a:rPr lang="en-AU" dirty="0" smtClean="0"/>
              <a:t>Until IEEE 802 no longer has a revision process</a:t>
            </a:r>
          </a:p>
          <a:p>
            <a:pPr lvl="3"/>
            <a:r>
              <a:rPr lang="en-AU" dirty="0" smtClean="0"/>
              <a:t>Conditional on SC6 NBs having a way to contribute to revision process</a:t>
            </a:r>
          </a:p>
          <a:p>
            <a:pPr lvl="2"/>
            <a:r>
              <a:rPr lang="en-AU" dirty="0" smtClean="0"/>
              <a:t>This is almost exactly what IEEE 802 was asking for, and is roughly what 802.11 has been doing anyway</a:t>
            </a:r>
          </a:p>
          <a:p>
            <a:pPr lvl="2"/>
            <a:r>
              <a:rPr lang="en-AU" dirty="0" smtClean="0"/>
              <a:t>It appears that both 802.1 WG and 802.3 WG will take advantage of this resolution, with both planning to submit their standards</a:t>
            </a:r>
          </a:p>
          <a:p>
            <a:pPr lvl="2"/>
            <a:r>
              <a:rPr lang="en-AU" dirty="0" smtClean="0"/>
              <a:t>All WGs need to decide which standards and amendments to send through the PSDO process and when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79495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JTC1 SC have some plans for Jan 13 in Vancouver and Mar 13 in Orlando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/>
              <a:t>Plans for Vancouver (Jan 2013)</a:t>
            </a:r>
          </a:p>
          <a:p>
            <a:pPr lvl="1"/>
            <a:r>
              <a:rPr lang="en-AU" dirty="0" err="1" smtClean="0"/>
              <a:t>TGmc</a:t>
            </a:r>
            <a:r>
              <a:rPr lang="en-AU" dirty="0" smtClean="0"/>
              <a:t> to process Chinese comments on 802.11-2012 for liaison back to SC6 by 802.11 WG</a:t>
            </a:r>
          </a:p>
          <a:p>
            <a:pPr lvl="1"/>
            <a:r>
              <a:rPr lang="en-AU" dirty="0" smtClean="0"/>
              <a:t>802 JTC1 SC to develop details of mechanism to all SC6 NBs to participate in revision process</a:t>
            </a:r>
          </a:p>
          <a:p>
            <a:pPr lvl="1"/>
            <a:r>
              <a:rPr lang="en-AU" dirty="0" smtClean="0"/>
              <a:t>802.11 to determine which amendments/revisions to send to ISO under PSDO and when</a:t>
            </a:r>
          </a:p>
          <a:p>
            <a:r>
              <a:rPr lang="en-AU" dirty="0" smtClean="0"/>
              <a:t>Plans for </a:t>
            </a:r>
            <a:r>
              <a:rPr lang="en-AU" dirty="0" err="1" smtClean="0"/>
              <a:t>Orlando</a:t>
            </a:r>
            <a:r>
              <a:rPr lang="en-AU" dirty="0" smtClean="0"/>
              <a:t> (Mar 13)</a:t>
            </a:r>
          </a:p>
          <a:p>
            <a:pPr lvl="1"/>
            <a:r>
              <a:rPr lang="en-AU" dirty="0" smtClean="0"/>
              <a:t>802 JTC1 SC to obtain approval from 802.1 &amp; 802.3 WGs, and then 802 EC, for participation mechanism</a:t>
            </a:r>
          </a:p>
          <a:p>
            <a:pPr lvl="1"/>
            <a:r>
              <a:rPr lang="en-AU" dirty="0" smtClean="0"/>
              <a:t>802 EC to empower the IEEE 802 </a:t>
            </a:r>
            <a:r>
              <a:rPr lang="en-AU" dirty="0" err="1" smtClean="0"/>
              <a:t>HoD</a:t>
            </a:r>
            <a:r>
              <a:rPr lang="en-AU" dirty="0" smtClean="0"/>
              <a:t> for SC6 meeting in Korea</a:t>
            </a:r>
          </a:p>
          <a:p>
            <a:pPr lvl="1"/>
            <a:r>
              <a:rPr lang="en-AU" dirty="0" smtClean="0"/>
              <a:t>Ask for experts wiling to attend SC6 meeting in Korea</a:t>
            </a:r>
          </a:p>
          <a:p>
            <a:pPr lvl="1"/>
            <a:endParaRPr lang="en-AU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11-12/1411r0 by Andrew Myles, Cisco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87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FA2C46D-F955-4177-8778-51C451607A57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IEEE 802.11 Regulatory SC</a:t>
            </a:r>
            <a:br>
              <a:rPr lang="en-US" sz="2800" smtClean="0"/>
            </a:br>
            <a:r>
              <a:rPr lang="en-US" sz="2800" smtClean="0"/>
              <a:t>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4" imgW="8360559" imgH="2653632" progId="Word.Document.8">
                  <p:embed/>
                </p:oleObj>
              </mc:Choice>
              <mc:Fallback>
                <p:oleObj name="Document" r:id="rId4" imgW="8360559" imgH="26536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067050"/>
                        <a:ext cx="8021637" cy="253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7891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425"/>
            <a:ext cx="6096000" cy="304800"/>
          </a:xfrm>
        </p:spPr>
        <p:txBody>
          <a:bodyPr/>
          <a:lstStyle/>
          <a:p>
            <a:r>
              <a:rPr lang="en-GB" dirty="0" smtClean="0"/>
              <a:t>Attendance 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81000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50269"/>
              </p:ext>
            </p:extLst>
          </p:nvPr>
        </p:nvGraphicFramePr>
        <p:xfrm>
          <a:off x="914400" y="685800"/>
          <a:ext cx="7315200" cy="55135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59589"/>
                <a:gridCol w="833488"/>
                <a:gridCol w="1064523"/>
                <a:gridCol w="1219200"/>
                <a:gridCol w="1219200"/>
                <a:gridCol w="1219200"/>
              </a:tblGrid>
              <a:tr h="0">
                <a:tc gridSpan="6"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51976" marR="51976" marT="25988" marB="25988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Breakout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Meetings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Avg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Sum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Max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Min Attendance</a:t>
                      </a:r>
                      <a:endParaRPr lang="en-GB" sz="1800"/>
                    </a:p>
                  </a:txBody>
                  <a:tcPr marL="51976" marR="51976" marT="25988" marB="25988" anchor="ctr"/>
                </a:tc>
              </a:tr>
              <a:tr h="364958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802.11 Newcomer Training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" dirty="0">
                          <a:effectLst/>
                        </a:rPr>
                        <a:t/>
                      </a:r>
                      <a:br>
                        <a:rPr lang="en-GB" sz="100" dirty="0">
                          <a:effectLst/>
                        </a:rPr>
                      </a:br>
                      <a:endParaRPr lang="en-GB" sz="100" dirty="0"/>
                    </a:p>
                  </a:txBody>
                  <a:tcPr marL="51976" marR="51976" marT="25988" marB="25988"/>
                </a:tc>
              </a:tr>
              <a:tr h="141252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ARC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20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" dirty="0">
                          <a:effectLst/>
                        </a:rPr>
                        <a:t/>
                      </a:r>
                      <a:br>
                        <a:rPr lang="en-GB" sz="200" dirty="0">
                          <a:effectLst/>
                        </a:rPr>
                      </a:br>
                      <a:endParaRPr lang="en-GB" sz="6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Editors Meeting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GLK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27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JTC1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PAD SG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33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PAR Comments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9916">
                <a:tc>
                  <a:txBody>
                    <a:bodyPr/>
                    <a:lstStyle/>
                    <a:p>
                      <a:r>
                        <a:rPr lang="en-GB" sz="1200" dirty="0" err="1">
                          <a:effectLst/>
                        </a:rPr>
                        <a:t>Reg</a:t>
                      </a:r>
                      <a:r>
                        <a:rPr lang="en-GB" sz="1200" dirty="0">
                          <a:effectLst/>
                        </a:rPr>
                        <a:t> SC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1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233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TGaf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575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16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TGah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478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103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TGai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724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104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TGaj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51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TGmc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112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28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Tutorials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127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CAC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4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2000"/>
                    </a:p>
                  </a:txBody>
                  <a:tcPr marL="51976" marR="51976" marT="25988" marB="25988"/>
                </a:tc>
              </a:tr>
              <a:tr h="161712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Closing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51976" marR="51976" marT="25988" marB="25988"/>
                </a:tc>
              </a:tr>
              <a:tr h="2919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Mid-Session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68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88227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WG Opening Plenary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105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210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209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  <a:tr h="177266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WNG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73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146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>
                          <a:effectLst/>
                        </a:rPr>
                        <a:t>145</a:t>
                      </a:r>
                      <a:endParaRPr lang="en-GB" sz="2000"/>
                    </a:p>
                  </a:txBody>
                  <a:tcPr marL="51976" marR="51976" marT="25988" marB="2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2000" dirty="0"/>
                    </a:p>
                  </a:txBody>
                  <a:tcPr marL="51976" marR="51976" marT="25988" marB="2598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7A4377A-3E1F-45D4-999C-C2E7CBB0E5A7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November 2012 IEEE 802.11 Regulatory Standing Committee meeting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290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Regulatory Summary – North America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sz="2800" smtClean="0"/>
              <a:t>US</a:t>
            </a:r>
          </a:p>
          <a:p>
            <a:pPr lvl="1" eaLnBrk="1" hangingPunct="1"/>
            <a:r>
              <a:rPr lang="en-US" smtClean="0"/>
              <a:t>FCC NPRM 12-118 TV band auctions, rebanding and TVWS</a:t>
            </a:r>
          </a:p>
          <a:p>
            <a:pPr lvl="1" eaLnBrk="1" hangingPunct="1"/>
            <a:r>
              <a:rPr lang="en-US" smtClean="0"/>
              <a:t>New testing KDBs including SAR and RF Exposure</a:t>
            </a:r>
          </a:p>
          <a:p>
            <a:pPr lvl="1" eaLnBrk="1" hangingPunct="1"/>
            <a:r>
              <a:rPr lang="en-US" smtClean="0"/>
              <a:t>Opening the 5350 – 5470 MHz and 5850 to 5925 MHz bands</a:t>
            </a:r>
          </a:p>
          <a:p>
            <a:pPr lvl="1" eaLnBrk="1" hangingPunct="1"/>
            <a:r>
              <a:rPr lang="en-US" smtClean="0"/>
              <a:t>Sharing the 4940 to 4990 MHz spectrum (comment period closed)</a:t>
            </a:r>
          </a:p>
          <a:p>
            <a:pPr lvl="1" eaLnBrk="1" hangingPunct="1"/>
            <a:r>
              <a:rPr lang="en-US" smtClean="0"/>
              <a:t>NPRM to resolve TDWR issue still in process (January/February)</a:t>
            </a:r>
          </a:p>
          <a:p>
            <a:pPr lvl="1" eaLnBrk="1" hangingPunct="1"/>
            <a:r>
              <a:rPr lang="en-US" smtClean="0"/>
              <a:t>Proceeding to enable sharing of 3550 to 3650 MHz due this month(?)</a:t>
            </a:r>
          </a:p>
          <a:p>
            <a:pPr lvl="1" eaLnBrk="1" hangingPunct="1"/>
            <a:r>
              <a:rPr lang="en-US" smtClean="0"/>
              <a:t>FCC mHealth initiative planned</a:t>
            </a:r>
          </a:p>
          <a:p>
            <a:pPr eaLnBrk="1" hangingPunct="1"/>
            <a:r>
              <a:rPr lang="en-US" sz="2800" smtClean="0"/>
              <a:t>Canada</a:t>
            </a:r>
          </a:p>
          <a:p>
            <a:pPr lvl="1" eaLnBrk="1" hangingPunct="1"/>
            <a:r>
              <a:rPr lang="en-US" smtClean="0"/>
              <a:t>Proposed rules for unlicensed TVWS use</a:t>
            </a:r>
          </a:p>
          <a:p>
            <a:pPr eaLnBrk="1" hangingPunct="1"/>
            <a:r>
              <a:rPr lang="en-US" sz="2800" smtClean="0"/>
              <a:t>Mexico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81F7F0-1B2D-46BC-99B9-238AA5E0463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180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Regulatory Summary – European Union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EC</a:t>
            </a:r>
          </a:p>
          <a:p>
            <a:pPr lvl="1"/>
            <a:r>
              <a:rPr lang="en-US" smtClean="0"/>
              <a:t>On 17th October 2012 the Commission adopted a proposal for the revision of the R&amp;TTE Directive</a:t>
            </a:r>
          </a:p>
          <a:p>
            <a:pPr eaLnBrk="1" hangingPunct="1"/>
            <a:r>
              <a:rPr lang="en-US" sz="2000" smtClean="0"/>
              <a:t>ETSI</a:t>
            </a:r>
          </a:p>
          <a:p>
            <a:pPr lvl="1" eaLnBrk="1" hangingPunct="1"/>
            <a:r>
              <a:rPr lang="en-US" sz="1800" smtClean="0"/>
              <a:t>The Lufthansa DA2GC project status – 2.4 GHz band excluded</a:t>
            </a:r>
          </a:p>
          <a:p>
            <a:pPr lvl="1" eaLnBrk="1" hangingPunct="1"/>
            <a:r>
              <a:rPr lang="en-US" sz="1800" smtClean="0"/>
              <a:t>Latest ETSI BRAN TVWS meeting was held September 10</a:t>
            </a:r>
            <a:r>
              <a:rPr lang="en-US" sz="1800" baseline="30000" smtClean="0"/>
              <a:t>th</a:t>
            </a:r>
            <a:r>
              <a:rPr lang="en-US" sz="1800" smtClean="0"/>
              <a:t>  – 12</a:t>
            </a:r>
            <a:r>
              <a:rPr lang="en-US" sz="1800" baseline="30000" smtClean="0"/>
              <a:t>th</a:t>
            </a:r>
            <a:r>
              <a:rPr lang="en-US" sz="1800" smtClean="0"/>
              <a:t> </a:t>
            </a:r>
          </a:p>
          <a:p>
            <a:pPr lvl="2" eaLnBrk="1" hangingPunct="1"/>
            <a:r>
              <a:rPr lang="en-US" smtClean="0"/>
              <a:t>Progress on EN 301 598 – now at v0.0.10</a:t>
            </a:r>
          </a:p>
          <a:p>
            <a:pPr lvl="1" eaLnBrk="1" hangingPunct="1"/>
            <a:r>
              <a:rPr lang="en-US" sz="1800" smtClean="0"/>
              <a:t>Next ETSI BRAN meeting December 5</a:t>
            </a:r>
            <a:r>
              <a:rPr lang="en-US" sz="1800" baseline="30000" smtClean="0"/>
              <a:t>th</a:t>
            </a:r>
            <a:endParaRPr lang="en-US" sz="1800" smtClean="0"/>
          </a:p>
          <a:p>
            <a:pPr lvl="1" eaLnBrk="1" hangingPunct="1"/>
            <a:r>
              <a:rPr lang="en-US" sz="1800" smtClean="0"/>
              <a:t>ERM TG11</a:t>
            </a:r>
          </a:p>
          <a:p>
            <a:pPr lvl="2" eaLnBrk="1" hangingPunct="1"/>
            <a:r>
              <a:rPr lang="en-US" smtClean="0"/>
              <a:t>Progress on EN 300 328 v1.9.1</a:t>
            </a:r>
          </a:p>
          <a:p>
            <a:pPr lvl="2" eaLnBrk="1" hangingPunct="1"/>
            <a:r>
              <a:rPr lang="en-US" smtClean="0"/>
              <a:t>Industrial Automation pressing for geo-location to define industrial areas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F64E28-F5AD-4370-8901-0B899DD0EA4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35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Summary – European Union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CEPT</a:t>
            </a:r>
          </a:p>
          <a:p>
            <a:pPr lvl="1" eaLnBrk="1" hangingPunct="1"/>
            <a:r>
              <a:rPr lang="en-US" sz="1800" smtClean="0"/>
              <a:t>SE43 documents on Reconfigurable Radio Systems in the TVWS out for comment</a:t>
            </a:r>
          </a:p>
          <a:p>
            <a:pPr eaLnBrk="1" hangingPunct="1"/>
            <a:r>
              <a:rPr lang="en-US" sz="2000" smtClean="0"/>
              <a:t>UK</a:t>
            </a:r>
          </a:p>
          <a:p>
            <a:pPr lvl="1" eaLnBrk="1" hangingPunct="1"/>
            <a:r>
              <a:rPr lang="en-US" sz="1800" smtClean="0"/>
              <a:t>Ofcom TVWS to continue conference calls to provide input to BRAN</a:t>
            </a:r>
          </a:p>
          <a:p>
            <a:pPr lvl="1" eaLnBrk="1" hangingPunct="1"/>
            <a:r>
              <a:rPr lang="en-US" sz="1800" smtClean="0"/>
              <a:t>Ofcom VNS plan to follow EU member nation approval of EN 301 598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EBC5CB-F8A2-4109-B918-6BA7F4FC924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251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Regulatory Summary - Asia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NICT demonstrating database-controlled use of TV spectrum</a:t>
            </a:r>
          </a:p>
          <a:p>
            <a:pPr eaLnBrk="1" hangingPunct="1">
              <a:defRPr/>
            </a:pPr>
            <a:r>
              <a:rPr lang="en-US" dirty="0" smtClean="0"/>
              <a:t>TVWS being evaluated in Singapore and Korea</a:t>
            </a:r>
          </a:p>
          <a:p>
            <a:pPr lvl="1" eaLnBrk="1" hangingPunct="1">
              <a:defRPr/>
            </a:pPr>
            <a:r>
              <a:rPr lang="en-US" dirty="0" smtClean="0"/>
              <a:t>Singapore to take it commercial in 2013</a:t>
            </a:r>
          </a:p>
          <a:p>
            <a:pPr lvl="1" eaLnBrk="1" hangingPunct="1">
              <a:defRPr/>
            </a:pPr>
            <a:r>
              <a:rPr lang="en-US" dirty="0" smtClean="0"/>
              <a:t>Korea adopting rules patterned after FCC Part 15.700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Japan opening 5 GHz band channel size for 802.11ac in March</a:t>
            </a:r>
          </a:p>
          <a:p>
            <a:pPr marL="323850" eaLnBrk="1" hangingPunct="1">
              <a:spcBef>
                <a:spcPts val="600"/>
              </a:spcBef>
              <a:spcAft>
                <a:spcPts val="200"/>
              </a:spcAft>
              <a:defRPr/>
            </a:pPr>
            <a:r>
              <a:rPr lang="en-US" dirty="0" smtClean="0"/>
              <a:t>MIIT China studying 5 GHz band opening for unlicensed use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AFE300-A236-4BE7-A023-C9F3D90D0FA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824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2"/>
              </a:rPr>
              <a:t>Singapore TVWS Workshop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5 GHz in China: </a:t>
            </a:r>
            <a:r>
              <a:rPr lang="en-US" sz="1800" b="1" u="sng" smtClean="0">
                <a:hlinkClick r:id="rId3"/>
              </a:rPr>
              <a:t>MIIT website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4"/>
              </a:rPr>
              <a:t>Early draft of EN301 598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5"/>
              </a:rPr>
              <a:t>ECC Draft Report 185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6"/>
              </a:rPr>
              <a:t>ECC Draft Report 186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7"/>
              </a:rPr>
              <a:t>Press release on R&amp;TTE Directive revision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8"/>
              </a:rPr>
              <a:t>Draft revision of R&amp;TTE Directive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9"/>
              </a:rPr>
              <a:t>FAA announcement of workshop on PED usage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0"/>
              </a:rPr>
              <a:t>FCC announces mHealth initiative</a:t>
            </a:r>
            <a:endParaRPr lang="en-US" sz="18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1"/>
              </a:rPr>
              <a:t>FCC Public Notice on Wireless Microphone Rules Reconsideration</a:t>
            </a:r>
            <a:endParaRPr lang="en-US" sz="1800" b="1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smtClean="0">
                <a:hlinkClick r:id="rId12"/>
              </a:rPr>
              <a:t>TIA Petition for Rule Making on eLabels</a:t>
            </a:r>
            <a:endParaRPr lang="en-US" sz="1800" u="sng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2988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Documents Discussed [2]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smtClean="0"/>
              <a:t>Updated RF Exposure, U-NII device and MIMO testing KDBs:</a:t>
            </a:r>
            <a:endParaRPr lang="en-US" sz="1600" u="sng" smtClean="0"/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2"/>
              </a:rPr>
              <a:t>SAR Measurement Requirements for 100 MHz to 6 GHz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3"/>
              </a:rPr>
              <a:t>SAR Evaluation Considerations for Handsets with Multiple Transmitters and Antennas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4"/>
              </a:rPr>
              <a:t>SAR Evaluation Considerations for Laptop, Notebook, Netbook &amp; Tablet Computers</a:t>
            </a:r>
            <a:endParaRPr lang="en-US" sz="1600" u="sng" smtClean="0">
              <a:solidFill>
                <a:schemeClr val="bg2"/>
              </a:solidFill>
            </a:endParaRPr>
          </a:p>
          <a:p>
            <a:pPr marL="574675" lvl="2" indent="-342900" eaLnBrk="1" hangingPunct="1"/>
            <a:r>
              <a:rPr lang="en-US" sz="1600" u="sng" smtClean="0">
                <a:solidFill>
                  <a:schemeClr val="bg2"/>
                </a:solidFill>
                <a:hlinkClick r:id="rId5"/>
              </a:rPr>
              <a:t>General RF Exposure Policies for Equipment Authori</a:t>
            </a:r>
            <a:r>
              <a:rPr lang="en-US" sz="1600" u="sng" smtClean="0">
                <a:solidFill>
                  <a:schemeClr val="bg2"/>
                </a:solidFill>
              </a:rPr>
              <a:t>zation</a:t>
            </a:r>
            <a:endParaRPr lang="en-US" sz="1600" b="1" smtClean="0"/>
          </a:p>
          <a:p>
            <a:pPr marL="574675" lvl="2" indent="-342900" eaLnBrk="1" hangingPunct="1"/>
            <a:endParaRPr lang="en-US" sz="2800" b="1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8/9 of 11-12/1417r0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618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Spectrum Dashboard </a:t>
            </a:r>
            <a:r>
              <a:rPr lang="en-US" smtClean="0"/>
              <a:t>(</a:t>
            </a:r>
            <a:r>
              <a:rPr lang="en-US" smtClean="0">
                <a:hlinkClick r:id="rId2"/>
              </a:rPr>
              <a:t>http://reboot.fcc.gov/spectrumdashboard/resultSpectrumBands.seam?conversationId=1533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Second Interim Progress Report on the Ten-Year Plan and Timetable </a:t>
            </a:r>
            <a:r>
              <a:rPr lang="en-US" smtClean="0"/>
              <a:t>(</a:t>
            </a:r>
            <a:r>
              <a:rPr lang="en-US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ETSI Report of the 39</a:t>
            </a:r>
            <a:r>
              <a:rPr lang="en-US" sz="1800" b="1" baseline="30000" smtClean="0"/>
              <a:t>th</a:t>
            </a:r>
            <a:r>
              <a:rPr lang="en-US" sz="1800" b="1" smtClean="0"/>
              <a:t> Radio Spectrum Committee meeting: </a:t>
            </a:r>
            <a:r>
              <a:rPr lang="en-US" sz="160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E80E7A6-DE28-4EE7-B160-9C2A944F856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9/9 of 11-12/1417r0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4948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477549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646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November 2012.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517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838200"/>
          </a:xfrm>
        </p:spPr>
        <p:txBody>
          <a:bodyPr/>
          <a:lstStyle/>
          <a:p>
            <a:r>
              <a:rPr lang="en-GB" dirty="0" smtClean="0"/>
              <a:t>Attendance Histogram (Thu)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609600"/>
            <a:ext cx="7961257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0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Call for Comments on IEEE </a:t>
            </a:r>
            <a:r>
              <a:rPr lang="en-US" dirty="0" err="1" smtClean="0"/>
              <a:t>Std</a:t>
            </a:r>
            <a:r>
              <a:rPr lang="en-US" dirty="0" smtClean="0"/>
              <a:t> 802.11™-2012</a:t>
            </a:r>
          </a:p>
          <a:p>
            <a:pPr lvl="1"/>
            <a:r>
              <a:rPr lang="en-US" dirty="0" smtClean="0"/>
              <a:t>372 comments (106 editorial)</a:t>
            </a:r>
          </a:p>
          <a:p>
            <a:pPr lvl="1"/>
            <a:r>
              <a:rPr lang="en-US" dirty="0" smtClean="0"/>
              <a:t>Approximately 150 comments are resolved, 220 remain to be resolved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0149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Draft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Editor has prepared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</a:t>
            </a:r>
            <a:r>
              <a:rPr lang="en-US" dirty="0"/>
              <a:t>D0.0 = 802.11-2012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D0.1 = 802.11-2012ae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D0.2 = 802.11-2012aa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TGmc</a:t>
            </a:r>
            <a:r>
              <a:rPr lang="en-US" dirty="0"/>
              <a:t> D0.3 = D0.2+editorial defect </a:t>
            </a:r>
            <a:r>
              <a:rPr lang="en-US" dirty="0" smtClean="0"/>
              <a:t>fixes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D0.4 = D0.3 + September 2012 approved comments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TGmc</a:t>
            </a:r>
            <a:r>
              <a:rPr lang="en-US" dirty="0" smtClean="0"/>
              <a:t> D0.5 = D4.0 + speculative editorial comment resolutions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All drafts are posted </a:t>
            </a:r>
            <a:r>
              <a:rPr lang="en-US" dirty="0"/>
              <a:t>on members area of the </a:t>
            </a:r>
            <a:r>
              <a:rPr lang="en-US" dirty="0" smtClean="0"/>
              <a:t>802.11 website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4040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42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March/May ballot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11-12/1414r0 by Dorothy Stanley, Aruba Networks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72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Eastern  </a:t>
            </a:r>
          </a:p>
          <a:p>
            <a:pPr lvl="1"/>
            <a:r>
              <a:rPr lang="en-US" dirty="0" smtClean="0"/>
              <a:t>Nov 30 (2 hours)</a:t>
            </a:r>
            <a:endParaRPr lang="en-US" dirty="0"/>
          </a:p>
          <a:p>
            <a:pPr lvl="1"/>
            <a:r>
              <a:rPr lang="en-US" dirty="0" smtClean="0"/>
              <a:t>Dec 7, 14 (2 hours)</a:t>
            </a:r>
            <a:endParaRPr lang="en-US" dirty="0"/>
          </a:p>
          <a:p>
            <a:pPr lvl="1"/>
            <a:r>
              <a:rPr lang="en-US" dirty="0" smtClean="0"/>
              <a:t>Jan 11 (1 hour)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9431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Initial Letter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11-12/1414r0 by Dorothy Stanley (Aruba Networks)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359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012CD80-09C6-4847-962E-B0694AC0EBEC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TGac November 2012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4" imgW="8601826" imgH="2607574" progId="Word.Document.8">
                  <p:embed/>
                </p:oleObj>
              </mc:Choice>
              <mc:Fallback>
                <p:oleObj name="Document" r:id="rId4" imgW="8601826" imgH="26075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301875"/>
                        <a:ext cx="7740650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944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244F9D6-24D3-4F07-914E-62F2118C76C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TGac for the November 2012 session.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9273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Continued the resolution of comments received on draft D4.0 (LB190).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About a 100 PHY and MAC technical comments are still open. Majority of them are MAC.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/>
              <a:t>150 Editorial comments are handled by the Editor.</a:t>
            </a:r>
          </a:p>
          <a:p>
            <a:pPr>
              <a:lnSpc>
                <a:spcPct val="90000"/>
              </a:lnSpc>
              <a:defRPr/>
            </a:pPr>
            <a:r>
              <a:rPr lang="en-US" sz="3200" dirty="0" smtClean="0"/>
              <a:t>Meeting agenda is available in doc 11-12/1276r5, </a:t>
            </a:r>
            <a:r>
              <a:rPr lang="en-US" sz="2800" dirty="0" smtClean="0">
                <a:hlinkClick r:id="rId3"/>
              </a:rPr>
              <a:t>https://mentor.ieee.org/802.11/dcn/12/11-12-1276-05-00ac-november-2012-tgac-meeting-agenda.ppt</a:t>
            </a:r>
            <a:r>
              <a:rPr lang="en-US" sz="2800" dirty="0" smtClean="0"/>
              <a:t> </a:t>
            </a:r>
            <a:endParaRPr lang="en-US" sz="32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 marL="381000" indent="-381000"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endParaRPr lang="en-US" sz="3200" dirty="0" smtClean="0">
              <a:sym typeface="Wingdings" pitchFamily="2" charset="2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9A056056-6712-49B6-AC23-F2468360BCA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63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Passed in September</a:t>
            </a:r>
          </a:p>
          <a:p>
            <a:pPr lvl="1"/>
            <a:r>
              <a:rPr lang="en-GB" smtClean="0"/>
              <a:t>Authorize TGac to hold an ad-hoc meeting on January 09-11, 2013 in the Bay Area for the purpose of working on comment resolution.</a:t>
            </a:r>
            <a:endParaRPr lang="en-CA" smtClean="0"/>
          </a:p>
          <a:p>
            <a:pPr lvl="1"/>
            <a:r>
              <a:rPr lang="en-CA" smtClean="0"/>
              <a:t>Hosted by Intel.</a:t>
            </a:r>
          </a:p>
          <a:p>
            <a:r>
              <a:rPr lang="en-CA" sz="3200" u="sng" smtClean="0"/>
              <a:t>TG agreed to have a 2-day ad hoc meeting, January 10-11, 2013.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C7F65E7F-4F39-4B69-B0D9-EAC03304320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23869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DAFD2167-3CFD-4C28-A0D4-6112ED588C6F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January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CA" sz="3200" smtClean="0"/>
              <a:t>Complete comment resolution on draft D4.0.</a:t>
            </a:r>
          </a:p>
          <a:p>
            <a:r>
              <a:rPr lang="en-CA" sz="3200" smtClean="0"/>
              <a:t>Request WG approval to go to a 15-day recirculation ballot.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03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93290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6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Adrian Stephens, Intel Corporation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172D22C-882A-4984-B191-ECD2897A766E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smtClean="0">
                <a:solidFill>
                  <a:srgbClr val="00B050"/>
                </a:solidFill>
              </a:rPr>
              <a:t>Previously Approved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Dec. 6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20:00 – 22:00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Nov. 29</a:t>
            </a:r>
          </a:p>
          <a:p>
            <a:pPr lvl="2"/>
            <a:r>
              <a:rPr lang="en-US" smtClean="0">
                <a:solidFill>
                  <a:srgbClr val="00B050"/>
                </a:solidFill>
              </a:rPr>
              <a:t>10:00 – 12:00 ET</a:t>
            </a:r>
          </a:p>
          <a:p>
            <a:pPr lvl="1"/>
            <a:r>
              <a:rPr lang="en-US" smtClean="0">
                <a:solidFill>
                  <a:srgbClr val="00B050"/>
                </a:solidFill>
              </a:rPr>
              <a:t> Dec. 13 (Cancelled) – 10:00 – 12:00 ET</a:t>
            </a:r>
          </a:p>
          <a:p>
            <a:r>
              <a:rPr lang="en-US" smtClean="0"/>
              <a:t>Dec. 13, Jan 24</a:t>
            </a:r>
          </a:p>
          <a:p>
            <a:pPr lvl="1"/>
            <a:r>
              <a:rPr lang="en-US" smtClean="0"/>
              <a:t>20:00 – 22:00 ET</a:t>
            </a:r>
          </a:p>
          <a:p>
            <a:r>
              <a:rPr lang="en-US" smtClean="0"/>
              <a:t>Dec 20, Jan. 3, Jan. 31 </a:t>
            </a:r>
          </a:p>
          <a:p>
            <a:pPr lvl="1"/>
            <a:r>
              <a:rPr lang="en-US" smtClean="0"/>
              <a:t>10:00 – 12:00 ET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6/6 of 11-12/1407r0 by Osama Aboul-Magd (Huawei Technologies)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4100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C4DECA-88BA-48C9-A37C-BB470C6DE813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mtClean="0"/>
              <a:t>TGaf San Antonio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2012-11-16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4" imgW="8360368" imgH="2880524" progId="Word.Document.8">
                  <p:embed/>
                </p:oleObj>
              </mc:Choice>
              <mc:Fallback>
                <p:oleObj name="Document" r:id="rId4" imgW="8360368" imgH="28805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67050"/>
                        <a:ext cx="7891462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086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5266D7-F57E-4A7E-860F-0EDD4C501CB4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This presentation is the closing report for the 18th face-to-face meeting of IEEE 802.11 TGaf, taking place the week of November 12, 2012 at the IEEE 802 Plenary in San Antonio.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868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Regulatory update</a:t>
            </a:r>
          </a:p>
          <a:p>
            <a:r>
              <a:rPr lang="en-US" altLang="ja-JP" smtClean="0">
                <a:ea typeface="MS PGothic" pitchFamily="34" charset="-128"/>
              </a:rPr>
              <a:t>Review the results of LB189</a:t>
            </a:r>
          </a:p>
          <a:p>
            <a:r>
              <a:rPr lang="en-US" altLang="ja-JP" smtClean="0">
                <a:ea typeface="MS PGothic" pitchFamily="34" charset="-128"/>
              </a:rPr>
              <a:t>Review of the progress since September</a:t>
            </a:r>
          </a:p>
          <a:p>
            <a:r>
              <a:rPr lang="en-US" altLang="ja-JP" smtClean="0">
                <a:ea typeface="MS PGothic" pitchFamily="34" charset="-128"/>
              </a:rPr>
              <a:t>Editorial review; spreadsheet 11-12/1017r17</a:t>
            </a:r>
          </a:p>
          <a:p>
            <a:r>
              <a:rPr lang="en-US" altLang="ja-JP" smtClean="0">
                <a:ea typeface="MS PGothic" pitchFamily="34" charset="-128"/>
              </a:rPr>
              <a:t>Review and Approve comment resolution submissions</a:t>
            </a:r>
          </a:p>
          <a:p>
            <a:r>
              <a:rPr lang="en-US" altLang="ja-JP" smtClean="0">
                <a:ea typeface="MS PGothic" pitchFamily="34" charset="-128"/>
              </a:rPr>
              <a:t>Update the draft and comment resolution spreadsheet with approved changes</a:t>
            </a:r>
          </a:p>
          <a:p>
            <a:r>
              <a:rPr lang="en-US" altLang="ja-JP" smtClean="0">
                <a:ea typeface="MS PGothic" pitchFamily="34" charset="-128"/>
              </a:rPr>
              <a:t>Plan for January meeting and teleconferences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AEB48C9-DF85-4B08-B9E6-5422BA125F78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0712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2800" smtClean="0"/>
              <a:t>Reviewed the comment spreadsheet and resolved most of the remaining comments</a:t>
            </a:r>
          </a:p>
          <a:p>
            <a:r>
              <a:rPr lang="en-US" sz="2800" smtClean="0"/>
              <a:t>Our timeline will be revised to show the recirc in January 2013</a:t>
            </a:r>
          </a:p>
          <a:p>
            <a:r>
              <a:rPr lang="en-US" sz="2800" smtClean="0"/>
              <a:t>Planned for January meeting, and weekly teleconferences</a:t>
            </a:r>
          </a:p>
          <a:p>
            <a:pPr lvl="1"/>
            <a:r>
              <a:rPr lang="en-US" sz="2800" smtClean="0"/>
              <a:t>Tuesdays at 21:00 ET for 2 hours</a:t>
            </a:r>
            <a:endParaRPr lang="en-US" sz="240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6E6F2FC-0684-4354-9A88-0EA1090BEDD8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095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for January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San Antonio and Teleconference minutes</a:t>
            </a:r>
          </a:p>
          <a:p>
            <a:r>
              <a:rPr lang="en-US" smtClean="0"/>
              <a:t>Review and resolve the remaining comments from the letter ballot 189 on Draft 2.0</a:t>
            </a:r>
          </a:p>
          <a:p>
            <a:r>
              <a:rPr lang="en-US" smtClean="0"/>
              <a:t>Prepare Draft 3.0 and begin WG recirculation letter ballot</a:t>
            </a:r>
          </a:p>
          <a:p>
            <a:r>
              <a:rPr lang="en-US" smtClean="0"/>
              <a:t>Plan for March and Teleconferences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87CB775-395C-4F29-B383-E1D2FBD332B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9390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CF2BA6-6671-45C3-B52F-C10AB020C19A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TGaf Timeline – Affirmed November 2012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smtClean="0"/>
              <a:t>Initial Working Group Letter Ballot: January 2011</a:t>
            </a:r>
          </a:p>
          <a:p>
            <a:r>
              <a:rPr lang="en-GB" smtClean="0"/>
              <a:t>Second Working Group Letter Ballot: July 2012</a:t>
            </a:r>
          </a:p>
          <a:p>
            <a:r>
              <a:rPr lang="en-GB" smtClean="0"/>
              <a:t>Recirculation Letter Ballot: </a:t>
            </a:r>
            <a:r>
              <a:rPr lang="en-GB" smtClean="0">
                <a:solidFill>
                  <a:srgbClr val="FF0000"/>
                </a:solidFill>
              </a:rPr>
              <a:t>January 2013</a:t>
            </a:r>
          </a:p>
          <a:p>
            <a:r>
              <a:rPr lang="en-GB" smtClean="0"/>
              <a:t>Form Sponsor Ballot Pool: June 2013</a:t>
            </a:r>
            <a:endParaRPr lang="en-GB" b="0" smtClean="0"/>
          </a:p>
          <a:p>
            <a:r>
              <a:rPr lang="en-GB" smtClean="0"/>
              <a:t>Initial Sponsor Ballot: July 2013</a:t>
            </a:r>
          </a:p>
          <a:p>
            <a:r>
              <a:rPr lang="en-GB" smtClean="0"/>
              <a:t>Recirculate Sponsor Ballot: November 2013</a:t>
            </a:r>
          </a:p>
          <a:p>
            <a:r>
              <a:rPr lang="en-GB" smtClean="0"/>
              <a:t>Final WG/EC Approval: March 2014</a:t>
            </a:r>
          </a:p>
          <a:p>
            <a:r>
              <a:rPr lang="en-GB" smtClean="0"/>
              <a:t>RevCom/Standards Board Approval: June 2014</a:t>
            </a:r>
            <a:endParaRPr lang="en-GB" altLang="ja-JP" smtClean="0"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069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>
                <a:ea typeface="MS PGothic" pitchFamily="34" charset="-128"/>
              </a:rPr>
              <a:t>Weekly on Tuesdays through March 30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There will be no call on November 20</a:t>
            </a:r>
            <a:r>
              <a:rPr lang="en-US" altLang="ja-JP" sz="2800" baseline="30000" smtClean="0">
                <a:ea typeface="MS PGothic" pitchFamily="34" charset="-128"/>
              </a:rPr>
              <a:t>th</a:t>
            </a:r>
            <a:r>
              <a:rPr lang="en-US" altLang="ja-JP" sz="2800" smtClean="0">
                <a:ea typeface="MS PGothic" pitchFamily="34" charset="-128"/>
              </a:rPr>
              <a:t> </a:t>
            </a:r>
          </a:p>
          <a:p>
            <a:pPr lvl="1"/>
            <a:r>
              <a:rPr lang="en-US" altLang="ja-JP" sz="2800" smtClean="0">
                <a:ea typeface="MS PGothic" pitchFamily="34" charset="-128"/>
              </a:rPr>
              <a:t>Until recirc is complete, calls will be used for regulatory updates</a:t>
            </a:r>
          </a:p>
          <a:p>
            <a:r>
              <a:rPr lang="en-US" altLang="ja-JP" sz="280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35D7D2-756B-4D75-857B-7E91632B8C28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7/7 of 11-12/1415r1 by Rich Kennedy, Research In Motion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8915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84675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4" imgW="8700545" imgH="4136595" progId="Word.Document.8">
                  <p:embed/>
                </p:oleObj>
              </mc:Choice>
              <mc:Fallback>
                <p:oleObj name="Document" r:id="rId4" imgW="8700545" imgH="413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343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11-11-1137-12-00ah-specification-framework-for-tgah.docx</a:t>
            </a:r>
            <a:endParaRPr lang="en-US" dirty="0" smtClean="0"/>
          </a:p>
          <a:p>
            <a:r>
              <a:rPr lang="en-US" dirty="0" smtClean="0"/>
              <a:t>Draft text for PHY made</a:t>
            </a:r>
          </a:p>
          <a:p>
            <a:pPr lvl="1"/>
            <a:r>
              <a:rPr lang="en-US" dirty="0" smtClean="0"/>
              <a:t>Intent is for review. No motion to adopt was made.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0403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808656"/>
              </p:ext>
            </p:extLst>
          </p:nvPr>
        </p:nvGraphicFramePr>
        <p:xfrm>
          <a:off x="609600" y="762000"/>
          <a:ext cx="7924800" cy="5052076"/>
        </p:xfrm>
        <a:graphic>
          <a:graphicData uri="http://schemas.openxmlformats.org/drawingml/2006/table">
            <a:tbl>
              <a:tblPr/>
              <a:tblGrid>
                <a:gridCol w="762000"/>
                <a:gridCol w="1066800"/>
                <a:gridCol w="3810000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(Revision C)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Stanley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Millimeter Wave (CMMW)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GLK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3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framework</a:t>
            </a:r>
          </a:p>
          <a:p>
            <a:r>
              <a:rPr lang="en-US" dirty="0" smtClean="0"/>
              <a:t>Draft text to get started. Update target of March 2013 to start internal task group letter ballot.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8059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January 9 at 7 PM ET 1 hour</a:t>
            </a:r>
          </a:p>
          <a:p>
            <a:pPr marL="1009650" lvl="1" indent="-609600"/>
            <a:r>
              <a:rPr lang="en-US" dirty="0" smtClean="0"/>
              <a:t>Prepare for January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1662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Updated</a:t>
            </a:r>
          </a:p>
          <a:p>
            <a:pPr lvl="1"/>
            <a:r>
              <a:rPr lang="en-US" dirty="0" smtClean="0"/>
              <a:t>Internal Task Group Ballot : Jan. 2013 → March 2013</a:t>
            </a:r>
          </a:p>
          <a:p>
            <a:pPr lvl="1"/>
            <a:r>
              <a:rPr lang="en-US" dirty="0" smtClean="0"/>
              <a:t>Initial Letter Ballot : May 2013 → July 2013</a:t>
            </a:r>
          </a:p>
          <a:p>
            <a:pPr lvl="1"/>
            <a:r>
              <a:rPr lang="en-US" dirty="0" smtClean="0"/>
              <a:t>Initial Sponsor Ballot : May 2014 → Jan. 2015</a:t>
            </a:r>
          </a:p>
          <a:p>
            <a:pPr lvl="1"/>
            <a:r>
              <a:rPr lang="en-US" dirty="0" smtClean="0"/>
              <a:t>EC Approval : March 2015 → November 2015</a:t>
            </a:r>
          </a:p>
          <a:p>
            <a:pPr lvl="1"/>
            <a:r>
              <a:rPr lang="en-US" dirty="0" err="1" smtClean="0"/>
              <a:t>Revcom</a:t>
            </a:r>
            <a:r>
              <a:rPr lang="en-US" dirty="0" smtClean="0"/>
              <a:t> Approval : May 2015 → Jan.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11-12/1413r0 by David Halasz, Motorola Mobility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8506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71427DE2-314C-3645-A95A-51F358AF4EF4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63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2012-11-16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890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E043D710-3963-0B4E-AFC4-09A1B0D22C4C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64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San Antonio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1857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IEEE 802.11 FILS TGai – </a:t>
            </a:r>
            <a:r>
              <a:rPr lang="en-US" altLang="ja-JP" sz="2800">
                <a:latin typeface="ArialMT" charset="0"/>
                <a:ea typeface="ＭＳ Ｐゴシック" pitchFamily="-84" charset="-128"/>
                <a:cs typeface="ＭＳ Ｐゴシック" pitchFamily="-84" charset="-128"/>
              </a:rPr>
              <a:t>San Antonio</a:t>
            </a: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900">
                <a:ea typeface="ＭＳ Ｐゴシック" pitchFamily="-84" charset="-128"/>
                <a:cs typeface="ＭＳ Ｐゴシック" pitchFamily="-84" charset="-128"/>
              </a:rPr>
              <a:t>Nov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smtClean="0"/>
              <a:t>Approve minutes of past meeting and teleconference</a:t>
            </a:r>
          </a:p>
          <a:p>
            <a:pPr lvl="1"/>
            <a:r>
              <a:rPr lang="en-US" altLang="ja-JP" sz="2800" smtClean="0"/>
              <a:t>Spec Text discussion</a:t>
            </a:r>
          </a:p>
          <a:p>
            <a:pPr lvl="1"/>
            <a:r>
              <a:rPr lang="en-US" altLang="ja-JP" sz="2800" smtClean="0"/>
              <a:t>Draft Spec Text</a:t>
            </a:r>
          </a:p>
          <a:p>
            <a:pPr lvl="1"/>
            <a:r>
              <a:rPr lang="en-US" altLang="ja-JP" sz="2800" smtClean="0"/>
              <a:t>Approve Timeline</a:t>
            </a:r>
          </a:p>
          <a:p>
            <a:pPr lvl="1"/>
            <a:r>
              <a:rPr lang="en-US" altLang="ja-JP" sz="2800" smtClean="0"/>
              <a:t>Approve Teleconference schedule</a:t>
            </a:r>
          </a:p>
          <a:p>
            <a:pPr lvl="1"/>
            <a:r>
              <a:rPr lang="en-US" altLang="ja-JP" sz="2800" smtClean="0"/>
              <a:t>Approve Plan for January</a:t>
            </a:r>
          </a:p>
          <a:p>
            <a:pPr lvl="1"/>
            <a:endParaRPr lang="en-US" altLang="ja-JP" sz="260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65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5070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and approve Indian Wells and Teleconference  meeting minutes.</a:t>
            </a:r>
          </a:p>
          <a:p>
            <a:r>
              <a:rPr lang="en-GB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Meeting Minutes for the IEEE 802.11 Sep  2012 </a:t>
            </a:r>
            <a:r>
              <a:rPr lang="en-GB" altLang="ja-JP" dirty="0" smtClean="0"/>
              <a:t> :   </a:t>
            </a:r>
          </a:p>
          <a:p>
            <a:pPr lvl="1"/>
            <a:r>
              <a:rPr lang="en-US" altLang="ja-JP" dirty="0" smtClean="0"/>
              <a:t>September 2012 Indian Wells Session Minutes (12/1202r0)</a:t>
            </a:r>
          </a:p>
          <a:p>
            <a:pPr lvl="2"/>
            <a:r>
              <a:rPr lang="en-US" altLang="ja-JP" dirty="0" smtClean="0"/>
              <a:t>https://mentor.ieee.org/802.11/dcn/12/11-12-1202-00-00ai-september-2012-indian-wells-session-minutes.doc</a:t>
            </a:r>
          </a:p>
          <a:p>
            <a:r>
              <a:rPr lang="en-US" altLang="ja-JP" dirty="0" smtClean="0"/>
              <a:t>Approve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teleconference meeting minutes of Indian Wells to San Antonio meeting.</a:t>
            </a:r>
            <a:endParaRPr lang="en-GB" altLang="ja-JP" dirty="0" smtClean="0"/>
          </a:p>
          <a:p>
            <a:pPr lvl="1"/>
            <a:r>
              <a:rPr lang="en-US" altLang="ja-JP" dirty="0" smtClean="0"/>
              <a:t>September-November Teleconference Minutes (12/1248r3)</a:t>
            </a:r>
          </a:p>
          <a:p>
            <a:pPr lvl="2"/>
            <a:r>
              <a:rPr lang="en-US" altLang="ja-JP" dirty="0" smtClean="0"/>
              <a:t>https://mentor.ieee.org/802.11/dcn/12/11-12-1248-03-00ai-september-november-teleconference-minutes.doc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altLang="ja-JP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20853F0-907F-0A4C-BAB1-C1DB1F5C800E}" type="slidenum">
              <a:rPr lang="en-US" altLang="ja-JP" smtClean="0"/>
              <a:pPr/>
              <a:t>66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7763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slots were held.</a:t>
            </a:r>
          </a:p>
          <a:p>
            <a:r>
              <a:rPr lang="en-US" altLang="ja-JP" dirty="0" smtClean="0"/>
              <a:t>31 Contributions for Spec Text &amp; Presentations</a:t>
            </a:r>
          </a:p>
          <a:p>
            <a:pPr lvl="1"/>
            <a:r>
              <a:rPr lang="en-US" altLang="ja-JP" dirty="0" smtClean="0"/>
              <a:t>Scanning 	21</a:t>
            </a:r>
          </a:p>
          <a:p>
            <a:pPr lvl="1"/>
            <a:r>
              <a:rPr lang="en-US" altLang="ja-JP" dirty="0" err="1" smtClean="0"/>
              <a:t>Scurity</a:t>
            </a:r>
            <a:r>
              <a:rPr lang="en-US" altLang="ja-JP" dirty="0" smtClean="0"/>
              <a:t> 	8</a:t>
            </a:r>
          </a:p>
          <a:p>
            <a:pPr lvl="1"/>
            <a:r>
              <a:rPr lang="en-US" altLang="ja-JP" dirty="0" smtClean="0"/>
              <a:t>Other	2</a:t>
            </a:r>
          </a:p>
          <a:p>
            <a:r>
              <a:rPr lang="en-US" altLang="ja-JP" dirty="0" smtClean="0"/>
              <a:t>10 Technical motions ( 10 passed/ 2 failed)</a:t>
            </a:r>
          </a:p>
          <a:p>
            <a:r>
              <a:rPr lang="en-US" altLang="ja-JP" dirty="0" smtClean="0"/>
              <a:t>Approximately 80 pages draft of spec-text-documentation  were approved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 2012</a:t>
            </a:r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F8C774CC-597C-6D49-A31E-1C55EFD5035C}" type="slidenum">
              <a:rPr lang="en-US" altLang="ja-JP" smtClean="0"/>
              <a:pPr/>
              <a:t>67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8886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2057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00:00 ET (23:59.99…. on Monday continue from  27th Nov 2012  until 22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Jan 2013.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/>
              <a:t>Moved : Gabor</a:t>
            </a:r>
          </a:p>
          <a:p>
            <a:pPr>
              <a:defRPr/>
            </a:pPr>
            <a:r>
              <a:rPr lang="en-US" altLang="ja-JP" dirty="0" smtClean="0"/>
              <a:t>Seconded: Hiroki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2012</a:t>
            </a: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68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2-11-08 6.59.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276600"/>
            <a:ext cx="3581400" cy="30607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6910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January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Spec Text discussion</a:t>
            </a:r>
          </a:p>
          <a:p>
            <a:pPr lvl="1"/>
            <a:r>
              <a:rPr lang="en-US" altLang="ja-JP" sz="2800" dirty="0" smtClean="0"/>
              <a:t>Draft Spec Text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Approve Draft Spec Text </a:t>
            </a:r>
          </a:p>
          <a:p>
            <a:pPr lvl="1"/>
            <a:r>
              <a:rPr lang="en-US" altLang="ja-JP" sz="2800" dirty="0" smtClean="0">
                <a:solidFill>
                  <a:srgbClr val="3366FF"/>
                </a:solidFill>
              </a:rPr>
              <a:t>Move to internal review of TG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Adrian Stephens, Intel Corporation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69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3289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(Nov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317596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8317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 </a:t>
            </a:r>
            <a:r>
              <a:rPr lang="en-US" altLang="ja-JP" dirty="0" smtClean="0">
                <a:solidFill>
                  <a:srgbClr val="3366FF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solidFill>
                  <a:schemeClr val="tx1"/>
                </a:solidFill>
                <a:ea typeface="ＭＳ Ｐゴシック" pitchFamily="-84" charset="-128"/>
                <a:cs typeface="ＭＳ Ｐゴシック" pitchFamily="-84" charset="-128"/>
              </a:rPr>
              <a:t> )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Jan13 / Mar 13</a:t>
            </a:r>
          </a:p>
          <a:p>
            <a:pPr lvl="1"/>
            <a:r>
              <a:rPr lang="en-US" altLang="ja-JP" dirty="0" smtClean="0"/>
              <a:t>Form Sponsor Ballot Pool / Reform	            	Jul 13</a:t>
            </a:r>
          </a:p>
          <a:p>
            <a:pPr lvl="1"/>
            <a:r>
              <a:rPr lang="en-US" altLang="ja-JP" dirty="0" smtClean="0"/>
              <a:t>MEC Done				Jul 13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Nov13/ Jan14		</a:t>
            </a:r>
          </a:p>
          <a:p>
            <a:pPr lvl="1"/>
            <a:r>
              <a:rPr lang="en-US" altLang="ja-JP" dirty="0" smtClean="0"/>
              <a:t>Final 802.11 WG Approval	                          	Mar 14</a:t>
            </a:r>
          </a:p>
          <a:p>
            <a:pPr lvl="1"/>
            <a:r>
              <a:rPr lang="en-US" altLang="ja-JP" dirty="0" smtClean="0"/>
              <a:t>final or Conditional 802 EC Approval           	Mar 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Mar14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Adrian Stephens, Intel Corporation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70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1926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Reference </a:t>
            </a:r>
            <a:endParaRPr lang="ja-JP" altLang="en-US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dirty="0" smtClean="0"/>
              <a:t>Submission list 12-1298r04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https://mentor.ieee.org/802.11/dcn/12/11-12-1298-04-00ai-tgai-submission-list-for-san-antonio-meeting.xls</a:t>
            </a:r>
          </a:p>
          <a:p>
            <a:pPr>
              <a:defRPr/>
            </a:pPr>
            <a:r>
              <a:rPr lang="en-US" altLang="ja-JP" dirty="0" smtClean="0"/>
              <a:t>Technical Motions 12-1367r1</a:t>
            </a:r>
          </a:p>
          <a:p>
            <a:pPr lvl="1">
              <a:defRPr/>
            </a:pPr>
            <a:r>
              <a:rPr lang="en-US" altLang="ja-JP" dirty="0" smtClean="0"/>
              <a:t>https://mentor.ieee.org/802.11/dcn/12/11-12-1367-01-00ai-tgai-motion-straw-poll-nov-2012-san-antonio.pptx</a:t>
            </a:r>
          </a:p>
          <a:p>
            <a:pPr marL="342900" lvl="1" indent="-342900">
              <a:buFontTx/>
              <a:buChar char="•"/>
              <a:defRPr/>
            </a:pPr>
            <a:endParaRPr lang="en-US" altLang="ja-JP" dirty="0" smtClean="0"/>
          </a:p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Adrian Stephens, Intel Corporation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EC978C6-175B-5843-8E1B-077C39DD4F23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9/10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3575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Adrian Stephens, Intel Corporation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t>Slide </a:t>
            </a:r>
            <a:fld id="{44022DAA-9A48-5147-A2A9-F95355EE0ADD}" type="slidenum">
              <a:rPr lang="en-US" altLang="ja-JP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72</a:t>
            </a:fld>
            <a:endParaRPr lang="en-US" altLang="ja-JP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10/10 of 11-12/1419r2 by Hiroshi Mano (ATRD Root Lab)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71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A32C6C25-FA9D-4585-9584-8DACE52E95E6}" type="slidenum">
              <a:rPr lang="en-US"/>
              <a:pPr/>
              <a:t>73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2012-11-15</a:t>
            </a: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Nov 2012 Closing Report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6595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IEEE 802.11aj Task Group for the </a:t>
            </a:r>
            <a:r>
              <a:rPr lang="en-US" smtClean="0">
                <a:solidFill>
                  <a:schemeClr val="tx2"/>
                </a:solidFill>
              </a:rPr>
              <a:t>November </a:t>
            </a:r>
            <a:r>
              <a:rPr lang="en-US" smtClean="0"/>
              <a:t>2012 session in San Antonio USA.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cs typeface="Arial" pitchFamily="34" charset="0"/>
              </a:rPr>
              <a:t>Slide </a:t>
            </a:r>
            <a:fld id="{DBA67AEB-DFCE-46CF-AC4B-00DA480F95C5}" type="slidenum">
              <a:rPr lang="en-US">
                <a:cs typeface="Arial" pitchFamily="34" charset="0"/>
              </a:rPr>
              <a:pPr/>
              <a:t>74</a:t>
            </a:fld>
            <a:endParaRPr lang="en-US">
              <a:cs typeface="Arial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2/8 of 11-12/1412r0 by Xiaoming Peng / I2R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23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completed (1/2)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72000"/>
          </a:xfrm>
        </p:spPr>
        <p:txBody>
          <a:bodyPr/>
          <a:lstStyle/>
          <a:p>
            <a:r>
              <a:rPr lang="en-US" smtClean="0"/>
              <a:t>R</a:t>
            </a:r>
            <a:r>
              <a:rPr lang="en-US" altLang="zh-CN" smtClean="0"/>
              <a:t>eviewed TG selection procedure 11-12/1359r0</a:t>
            </a:r>
          </a:p>
          <a:p>
            <a:endParaRPr lang="en-US" smtClean="0"/>
          </a:p>
          <a:p>
            <a:r>
              <a:rPr lang="en-US" smtClean="0"/>
              <a:t>R</a:t>
            </a:r>
            <a:r>
              <a:rPr lang="en-US" altLang="zh-CN" smtClean="0"/>
              <a:t>eviewed TG usage model 11-12/1245r1</a:t>
            </a:r>
          </a:p>
          <a:p>
            <a:pPr lvl="1"/>
            <a:r>
              <a:rPr lang="en-US" sz="2400" smtClean="0"/>
              <a:t>H</a:t>
            </a:r>
            <a:r>
              <a:rPr lang="en-US" altLang="zh-CN" sz="2400" smtClean="0"/>
              <a:t>as addressed the comments received from last conference call</a:t>
            </a:r>
            <a:endParaRPr lang="en-US" sz="2400" smtClean="0"/>
          </a:p>
          <a:p>
            <a:r>
              <a:rPr lang="en-US" smtClean="0"/>
              <a:t>R</a:t>
            </a:r>
            <a:r>
              <a:rPr lang="en-US" altLang="zh-CN" smtClean="0"/>
              <a:t>eviewed a new submission 11-12/1356r0</a:t>
            </a:r>
          </a:p>
          <a:p>
            <a:endParaRPr lang="en-US" smtClean="0"/>
          </a:p>
          <a:p>
            <a:r>
              <a:rPr lang="en-US" smtClean="0"/>
              <a:t>Reviewed TG functional requirement 11-12/1301r0</a:t>
            </a:r>
          </a:p>
          <a:p>
            <a:endParaRPr lang="en-US" smtClean="0"/>
          </a:p>
          <a:p>
            <a:r>
              <a:rPr lang="en-US" smtClean="0"/>
              <a:t>Reviewed channel measurement for 45GHz 11-12/1361r0</a:t>
            </a:r>
          </a:p>
          <a:p>
            <a:endParaRPr lang="en-US" smtClean="0"/>
          </a:p>
          <a:p>
            <a:r>
              <a:rPr lang="en-US" smtClean="0"/>
              <a:t>Reviewed link budget calculation for 45GHz 11-12</a:t>
            </a:r>
          </a:p>
          <a:p>
            <a:endParaRPr lang="en-US" smtClean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E214AF9B-9C1B-4D48-8A9F-618604827C92}" type="slidenum">
              <a:rPr lang="en-US"/>
              <a:pPr/>
              <a:t>75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6392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smtClean="0"/>
              <a:t>Work Completed (2/2)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 dirty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EA24E2E-FD2D-40B1-8515-053969055136}" type="slidenum">
              <a:rPr lang="en-US"/>
              <a:pPr/>
              <a:t>76</a:t>
            </a:fld>
            <a:endParaRPr lang="en-US"/>
          </a:p>
        </p:txBody>
      </p:sp>
      <p:sp>
        <p:nvSpPr>
          <p:cNvPr id="32773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r>
              <a:rPr lang="en-US" smtClean="0"/>
              <a:t>Discussed TGad Evaluation Method 11-09/0296r16 </a:t>
            </a:r>
          </a:p>
          <a:p>
            <a:endParaRPr lang="en-US" smtClean="0"/>
          </a:p>
          <a:p>
            <a:r>
              <a:rPr lang="en-US" smtClean="0"/>
              <a:t>Reviewed the Goal of Jan meeting</a:t>
            </a:r>
          </a:p>
          <a:p>
            <a:endParaRPr lang="en-US" smtClean="0"/>
          </a:p>
          <a:p>
            <a:r>
              <a:rPr lang="en-US" smtClean="0"/>
              <a:t>Reviewed the meeting arrangement of Jan meeting in Shenzhen China</a:t>
            </a:r>
          </a:p>
          <a:p>
            <a:endParaRPr lang="en-US" smtClean="0"/>
          </a:p>
          <a:p>
            <a:r>
              <a:rPr lang="en-US" smtClean="0"/>
              <a:t>Reviewed the conference call schedule</a:t>
            </a:r>
          </a:p>
          <a:p>
            <a:endParaRPr lang="en-US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0967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January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>
                <a:ea typeface="MS PGothic" charset="0"/>
              </a:rPr>
              <a:t>Review TG Evaluation </a:t>
            </a:r>
            <a:r>
              <a:rPr lang="en-US" dirty="0" smtClean="0">
                <a:ea typeface="MS PGothic" charset="0"/>
              </a:rPr>
              <a:t>Methodology</a:t>
            </a:r>
          </a:p>
          <a:p>
            <a:pPr>
              <a:defRPr/>
            </a:pPr>
            <a:r>
              <a:rPr lang="en-US" dirty="0" smtClean="0">
                <a:ea typeface="MS PGothic" charset="0"/>
              </a:rPr>
              <a:t>Review updated Usage </a:t>
            </a:r>
            <a:r>
              <a:rPr lang="en-US" dirty="0">
                <a:ea typeface="MS PGothic" charset="0"/>
              </a:rPr>
              <a:t>model 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TG </a:t>
            </a:r>
            <a:r>
              <a:rPr lang="en-US" dirty="0">
                <a:ea typeface="MS PGothic" charset="0"/>
              </a:rPr>
              <a:t>Functional Requirement</a:t>
            </a:r>
          </a:p>
          <a:p>
            <a:pPr>
              <a:defRPr/>
            </a:pPr>
            <a:r>
              <a:rPr lang="en-US" dirty="0">
                <a:ea typeface="MS PGothic" charset="0"/>
              </a:rPr>
              <a:t>Review </a:t>
            </a:r>
            <a:r>
              <a:rPr lang="en-US" dirty="0" smtClean="0">
                <a:ea typeface="MS PGothic" charset="0"/>
              </a:rPr>
              <a:t>updated Channel measurement and model for 45GHz</a:t>
            </a:r>
            <a:endParaRPr lang="en-US" dirty="0">
              <a:ea typeface="MS PGothic" charset="0"/>
            </a:endParaRPr>
          </a:p>
          <a:p>
            <a:pPr>
              <a:defRPr/>
            </a:pPr>
            <a:r>
              <a:rPr lang="en-US" dirty="0" smtClean="0">
                <a:ea typeface="MS PGothic" charset="0"/>
              </a:rPr>
              <a:t>New </a:t>
            </a:r>
            <a:r>
              <a:rPr lang="en-US" dirty="0">
                <a:ea typeface="MS PGothic" charset="0"/>
              </a:rPr>
              <a:t>Submission and Presentation</a:t>
            </a:r>
          </a:p>
          <a:p>
            <a:pPr>
              <a:defRPr/>
            </a:pPr>
            <a:endParaRPr lang="en-US" dirty="0">
              <a:ea typeface="MS PGothic" charset="0"/>
            </a:endParaRP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20EDEA50-9408-443E-97CC-A726D5D43296}" type="slidenum">
              <a:rPr lang="en-US"/>
              <a:pPr/>
              <a:t>77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66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(1/2)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Meeting date: </a:t>
            </a:r>
            <a:r>
              <a:rPr lang="en-US" b="0" smtClean="0"/>
              <a:t>Jan 23-24, 2013</a:t>
            </a:r>
          </a:p>
          <a:p>
            <a:r>
              <a:rPr lang="en-US" smtClean="0"/>
              <a:t>Meeting place: </a:t>
            </a:r>
            <a:r>
              <a:rPr lang="en-US" b="0" smtClean="0"/>
              <a:t>Shenzhen, China</a:t>
            </a:r>
          </a:p>
          <a:p>
            <a:r>
              <a:rPr lang="en-US" smtClean="0"/>
              <a:t>Meeting venue: </a:t>
            </a:r>
            <a:r>
              <a:rPr lang="en-US" b="0" smtClean="0"/>
              <a:t>Grand Mercure Oriental Hotel</a:t>
            </a:r>
          </a:p>
          <a:p>
            <a:r>
              <a:rPr lang="en-US" smtClean="0"/>
              <a:t>Hotel website:  </a:t>
            </a:r>
            <a:r>
              <a:rPr lang="en-US" b="0" smtClean="0"/>
              <a:t>www.grandmercure.com</a:t>
            </a:r>
          </a:p>
          <a:p>
            <a:r>
              <a:rPr lang="en-US" smtClean="0"/>
              <a:t>Hotel address:</a:t>
            </a:r>
            <a:r>
              <a:rPr lang="en-US" b="0" smtClean="0"/>
              <a:t> Zhuzilin, Shennan Boulevard, Futian District, Shenzhen 518040 P.R China</a:t>
            </a:r>
          </a:p>
          <a:p>
            <a:r>
              <a:rPr lang="en-US" smtClean="0"/>
              <a:t>Hotel charge: </a:t>
            </a:r>
            <a:r>
              <a:rPr lang="en-US" b="0" smtClean="0"/>
              <a:t>RMB 615 /night (including breakfast)</a:t>
            </a:r>
          </a:p>
          <a:p>
            <a:r>
              <a:rPr lang="en-US" smtClean="0"/>
              <a:t>Registration fee: </a:t>
            </a:r>
            <a:r>
              <a:rPr lang="en-US" b="0" smtClean="0"/>
              <a:t>US$250</a:t>
            </a:r>
          </a:p>
          <a:p>
            <a:r>
              <a:rPr lang="en-US" smtClean="0"/>
              <a:t>Payment: </a:t>
            </a:r>
            <a:r>
              <a:rPr lang="en-US" b="0" smtClean="0"/>
              <a:t>make the payment when you check in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85DF5B8-C316-4774-B620-57AC11838F28}" type="slidenum">
              <a:rPr lang="en-US"/>
              <a:pPr/>
              <a:t>78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6/8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4693053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arrangement for Jan meeting (2/2)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you want to attend: </a:t>
            </a:r>
            <a:endParaRPr lang="en-US" b="0" smtClean="0"/>
          </a:p>
          <a:p>
            <a:pPr lvl="1"/>
            <a:r>
              <a:rPr lang="en-US" smtClean="0"/>
              <a:t>Send an email stating you will attend to: Bruce Kraemer (bkraemer@marvell.com), and Peng Xiaoming (pengxm@i2r.a-star.eud.sg)</a:t>
            </a:r>
          </a:p>
          <a:p>
            <a:pPr lvl="1"/>
            <a:endParaRPr lang="en-US" smtClean="0"/>
          </a:p>
          <a:p>
            <a:r>
              <a:rPr lang="en-US" smtClean="0"/>
              <a:t>Send an email t</a:t>
            </a:r>
            <a:r>
              <a:rPr lang="en-US" b="0" smtClean="0"/>
              <a:t>o reserve your hotel to </a:t>
            </a:r>
            <a:r>
              <a:rPr lang="en-US" b="0" u="sng" smtClean="0"/>
              <a:t>salesscarlet@grandmercureshenzhen.com  Contact person: Wang Ruihong (+86-15986684717) </a:t>
            </a:r>
            <a:r>
              <a:rPr lang="en-US" b="0" smtClean="0"/>
              <a:t>Please indicate IEEE 802.11aj meeting hotel reservation in the email subject line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343E9E3-A65F-4066-9097-D323B31743EE}" type="slidenum">
              <a:rPr lang="en-US"/>
              <a:pPr/>
              <a:t>79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7/8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310018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TGad</a:t>
            </a:r>
            <a:r>
              <a:rPr lang="en-US" sz="1600" b="1" dirty="0"/>
              <a:t> – Carlos Cordeiro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</a:t>
            </a:r>
            <a:endParaRPr lang="en-US" sz="1600" b="0" dirty="0" smtClean="0"/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10"/>
              </a:rPr>
              <a:t>alex.ashley@hotmail.co.uk</a:t>
            </a:r>
            <a:r>
              <a:rPr lang="en-US" sz="1600" dirty="0"/>
              <a:t> </a:t>
            </a:r>
            <a:endParaRPr lang="en-US" sz="1600" dirty="0" smtClean="0"/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1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2012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849313" y="4857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216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December 20 8pm (Eastern Time) – 1 hour</a:t>
            </a:r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368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C0DEBA95-5AA9-41F3-BAB4-74A014BDD205}" type="slidenum">
              <a:rPr lang="en-US"/>
              <a:pPr/>
              <a:t>80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8/8 of 11-12/1412r0 by Xiaoming Peng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9222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81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PAD SG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2012-11-15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322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82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smtClean="0"/>
              <a:t> Closing report for Pre-Association Discovery Study Group (PAD SG) for November 2012,  San Antonio, TX, USA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6290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83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</p:spPr>
        <p:txBody>
          <a:bodyPr/>
          <a:lstStyle/>
          <a:p>
            <a:r>
              <a:rPr lang="en-GB" sz="2800" smtClean="0"/>
              <a:t>Summary</a:t>
            </a:r>
          </a:p>
          <a:p>
            <a:pPr lvl="1"/>
            <a:r>
              <a:rPr lang="en-GB" sz="2400" smtClean="0"/>
              <a:t>Continued discussion on scope &amp; purpose, resulting in:</a:t>
            </a:r>
          </a:p>
          <a:p>
            <a:pPr lvl="1"/>
            <a:r>
              <a:rPr lang="en-GB" sz="2400" smtClean="0"/>
              <a:t>11-12-1081r6 (PAR)</a:t>
            </a:r>
          </a:p>
          <a:p>
            <a:pPr lvl="1"/>
            <a:r>
              <a:rPr lang="en-GB" sz="2400" smtClean="0"/>
              <a:t>11-12-1137r6 (5C)</a:t>
            </a:r>
          </a:p>
          <a:p>
            <a:pPr lvl="1"/>
            <a:r>
              <a:rPr lang="en-GB" sz="2400" smtClean="0"/>
              <a:t>Generated a liaison (11-12-1389r1) to Wi-Fi Alliance sharing the PAR document; pending approval by EC &amp; NesCom</a:t>
            </a:r>
          </a:p>
          <a:p>
            <a:pPr lvl="1"/>
            <a:r>
              <a:rPr lang="en-GB" sz="2400" smtClean="0"/>
              <a:t>Updated use case &amp; requirements doc (11-12-1416r0)</a:t>
            </a:r>
          </a:p>
          <a:p>
            <a:pPr lvl="1"/>
            <a:r>
              <a:rPr lang="en-GB" sz="2200" smtClean="0"/>
              <a:t>No teleconferences</a:t>
            </a:r>
          </a:p>
          <a:p>
            <a:r>
              <a:rPr lang="en-GB" sz="2800" smtClean="0"/>
              <a:t>Plans for November 2012</a:t>
            </a:r>
            <a:endParaRPr lang="en-GB" smtClean="0"/>
          </a:p>
          <a:p>
            <a:pPr lvl="1"/>
            <a:r>
              <a:rPr lang="en-GB" sz="2400" smtClean="0"/>
              <a:t>Call for Presentations</a:t>
            </a:r>
          </a:p>
          <a:p>
            <a:pPr lvl="1"/>
            <a:r>
              <a:rPr lang="en-GB" sz="2400" smtClean="0"/>
              <a:t>Draft Timeline &amp; Officer Elections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3/3 of 11-12/1404r0 by Stephen McCann, RIM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5316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84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GLK November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748582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1/5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02476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the General Link (GLK) IEEE 802.11 Study Group at the 802.11 Working Group Meeting, November 2012, in San Antonio, Texas.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2/5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149551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Study Group made a minor change to its draft PAR (leaving the 5C unchanged) in response to a comment, resulting in 11-12-1207r1. The new PAR draft was approved by the 802.11 working group at the mid-week plenary.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draft minutes of GLK </a:t>
            </a:r>
            <a:r>
              <a:rPr lang="en-GB" dirty="0" smtClean="0"/>
              <a:t>will be in </a:t>
            </a:r>
            <a:r>
              <a:rPr lang="en-GB" dirty="0"/>
              <a:t>11-</a:t>
            </a:r>
            <a:r>
              <a:rPr lang="en-GB" dirty="0" smtClean="0"/>
              <a:t>12</a:t>
            </a:r>
            <a:r>
              <a:rPr lang="en-GB" dirty="0"/>
              <a:t>-</a:t>
            </a:r>
            <a:r>
              <a:rPr lang="en-GB" dirty="0" smtClean="0"/>
              <a:t>1401r1 </a:t>
            </a:r>
            <a:r>
              <a:rPr lang="en-GB" dirty="0"/>
              <a:t>and an annotated agenda is in 11-</a:t>
            </a:r>
            <a:r>
              <a:rPr lang="en-GB" dirty="0" smtClean="0"/>
              <a:t>12-1264/</a:t>
            </a:r>
            <a:r>
              <a:rPr lang="en-GB" dirty="0"/>
              <a:t>r7.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Thanks </a:t>
            </a:r>
            <a:r>
              <a:rPr lang="en-GB" dirty="0"/>
              <a:t>to </a:t>
            </a:r>
            <a:r>
              <a:rPr lang="en-GB" dirty="0" smtClean="0"/>
              <a:t>Yan ZHUANG who </a:t>
            </a:r>
            <a:r>
              <a:rPr lang="en-GB" dirty="0"/>
              <a:t>served as Secretary for this meeting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125766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“SG Presentation: CSN and BSS Bridging”, 12-1232r0, Philippe Klein (Broadcom)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“Data reflection: What 802.1 needs from 802.11”, http://www.ieee802.org/1/files/public/docs2012/bz-nfinn-reflection-problem-1012-v1.pdf, Norm Finn (Cisco)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“Picking a model for 802.11/802.1 bridging”, http://www.ieee802.org/1/files/public/docs2012/new-nfinn-11-medium-choice-0812- v04.pdf , Norm Finn (Cisco)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982022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86512" y="6475413"/>
            <a:ext cx="2255826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Adrian Stephens,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GLK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GLK voted </a:t>
            </a:r>
            <a:r>
              <a:rPr lang="en-GB" dirty="0"/>
              <a:t>to hold </a:t>
            </a:r>
            <a:r>
              <a:rPr lang="en-GB" dirty="0" smtClean="0"/>
              <a:t>1 hour teleconferences </a:t>
            </a:r>
            <a:r>
              <a:rPr lang="en-GB" dirty="0"/>
              <a:t>on </a:t>
            </a:r>
            <a:r>
              <a:rPr lang="en-GB" dirty="0" smtClean="0"/>
              <a:t>3 December, 17 December, and 7 January </a:t>
            </a:r>
            <a:r>
              <a:rPr lang="en-GB" dirty="0"/>
              <a:t>at 11am joint with the corresponding 802.1 SG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January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Possible editing for PAR and 5C if not approved.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Call for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Draft Timeline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5/5 of 11-12/1410r0 by Donald Eastlake, Huawei Technologies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593158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Resolving comments, probably not balloting out of this meeting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Draft 4.0 comment resolution, probably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Jan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50% chance of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LB</a:t>
            </a:r>
            <a:r>
              <a:rPr lang="en-GB" sz="2000" dirty="0" smtClean="0"/>
              <a:t> in Nov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Spec framework document, 25 submissions this meeting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Posted </a:t>
            </a:r>
            <a:r>
              <a:rPr lang="en-GB" sz="2000" dirty="0" err="1" smtClean="0"/>
              <a:t>D0.1</a:t>
            </a:r>
            <a:r>
              <a:rPr lang="en-GB" sz="2000" dirty="0" smtClean="0"/>
              <a:t> , hope to have </a:t>
            </a:r>
            <a:r>
              <a:rPr lang="en-GB" sz="2000" dirty="0"/>
              <a:t>T</a:t>
            </a:r>
            <a:r>
              <a:rPr lang="en-GB" sz="2000" dirty="0" smtClean="0"/>
              <a:t>G technical review out of Jan. Ping handling the spec framework document, Lee handling the draft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Adrian Stephens, Intel Corporation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3/7 of 11-12/1283r0 by Peter Ecclesine (Cisco Systems)</a:t>
            </a: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val="28841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73802</TotalTime>
  <Words>6043</Words>
  <Application>Microsoft Office PowerPoint</Application>
  <PresentationFormat>On-screen Show (4:3)</PresentationFormat>
  <Paragraphs>1377</Paragraphs>
  <Slides>88</Slides>
  <Notes>56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0" baseType="lpstr">
      <vt:lpstr>Default Design</vt:lpstr>
      <vt:lpstr>Document</vt:lpstr>
      <vt:lpstr>802.11 Nov 2012 Closing Reports</vt:lpstr>
      <vt:lpstr>Abstract</vt:lpstr>
      <vt:lpstr>Attendance Summary</vt:lpstr>
      <vt:lpstr>Attendance Histogram (Thu) </vt:lpstr>
      <vt:lpstr>Type of Groups</vt:lpstr>
      <vt:lpstr>Groups</vt:lpstr>
      <vt:lpstr>802.11 WG Editor’s Meeting (Nov ‘12)</vt:lpstr>
      <vt:lpstr>Volunteer Editor Contacts</vt:lpstr>
      <vt:lpstr>November 13th Round table status report</vt:lpstr>
      <vt:lpstr>MDR Status</vt:lpstr>
      <vt:lpstr>802.11 Style Guide</vt:lpstr>
      <vt:lpstr>Editor Amendment Ordering</vt:lpstr>
      <vt:lpstr>Draft Development Snapshot</vt:lpstr>
      <vt:lpstr>November 2012 Publicity</vt:lpstr>
      <vt:lpstr>PowerPoint Presentation</vt:lpstr>
      <vt:lpstr>Closing Report</vt:lpstr>
      <vt:lpstr>Abstract</vt:lpstr>
      <vt:lpstr>PowerPoint Presentation</vt:lpstr>
      <vt:lpstr>ARC Closing Report </vt:lpstr>
      <vt:lpstr>Abstract</vt:lpstr>
      <vt:lpstr>Work Completed</vt:lpstr>
      <vt:lpstr>Teleconferences</vt:lpstr>
      <vt:lpstr>January 2012 Goals</vt:lpstr>
      <vt:lpstr>IEEE 802 JTC1 SC closing report (Nov 12)</vt:lpstr>
      <vt:lpstr>Abstract</vt:lpstr>
      <vt:lpstr>JTC1 SC focused on reporting on the  SC6 meeting in Graz in Sept 2012</vt:lpstr>
      <vt:lpstr>JTC1 SC focused on reporting on the  SC6 meeting in Graz in September 2012</vt:lpstr>
      <vt:lpstr>JTC1 SC have some plans for Jan 13 in Vancouver and Mar 13 in Orlando</vt:lpstr>
      <vt:lpstr>IEEE 802.11 Regulatory SC San Antonio Closing Report</vt:lpstr>
      <vt:lpstr>Abstract</vt:lpstr>
      <vt:lpstr>Regulatory Summary – North America</vt:lpstr>
      <vt:lpstr>Regulatory Summary – European Union</vt:lpstr>
      <vt:lpstr>Regulatory Summary – European Union</vt:lpstr>
      <vt:lpstr>Regulatory Summary - Asia</vt:lpstr>
      <vt:lpstr>References</vt:lpstr>
      <vt:lpstr>Documents Discussed [2]</vt:lpstr>
      <vt:lpstr>Interesting Websites and Documents</vt:lpstr>
      <vt:lpstr>IEEE 802.11mc Closing Report for November 2012</vt:lpstr>
      <vt:lpstr>Abstract</vt:lpstr>
      <vt:lpstr>Status: comment resolution </vt:lpstr>
      <vt:lpstr>Draft Status </vt:lpstr>
      <vt:lpstr>TGmc Plan of Record</vt:lpstr>
      <vt:lpstr>Teleconferences</vt:lpstr>
      <vt:lpstr>Next Steps</vt:lpstr>
      <vt:lpstr>TGac November 2012 Closing Report</vt:lpstr>
      <vt:lpstr>Abstract</vt:lpstr>
      <vt:lpstr>Work Completed </vt:lpstr>
      <vt:lpstr>Next Ad Hoc Meeting</vt:lpstr>
      <vt:lpstr>January 2013 Goals</vt:lpstr>
      <vt:lpstr>Conference Call Times</vt:lpstr>
      <vt:lpstr>TGaf San Antonio Closing Report</vt:lpstr>
      <vt:lpstr>Abstract</vt:lpstr>
      <vt:lpstr>Plan for the Week</vt:lpstr>
      <vt:lpstr>TGaf Accomplishments </vt:lpstr>
      <vt:lpstr>Plan for January</vt:lpstr>
      <vt:lpstr>TGaf Timeline – Affirmed November 2012</vt:lpstr>
      <vt:lpstr>Teleconferences</vt:lpstr>
      <vt:lpstr>IEEE 802.11ah Closing Report for November 2012</vt:lpstr>
      <vt:lpstr>Activity in TGah</vt:lpstr>
      <vt:lpstr>Going forward</vt:lpstr>
      <vt:lpstr>Teleconference</vt:lpstr>
      <vt:lpstr>Timeline – Updated</vt:lpstr>
      <vt:lpstr>IEEE 802.11TGai Closing Report</vt:lpstr>
      <vt:lpstr>Abstract</vt:lpstr>
      <vt:lpstr>IEEE 802.11 FILS TGai – San Antonio Nov 2012</vt:lpstr>
      <vt:lpstr>Accomplishments  TGai  1/2</vt:lpstr>
      <vt:lpstr>Accomplishments  TGai  2/2</vt:lpstr>
      <vt:lpstr>Teleconference Schedule </vt:lpstr>
      <vt:lpstr>Plan for January</vt:lpstr>
      <vt:lpstr>Time line of TGai ( No change ) </vt:lpstr>
      <vt:lpstr>Reference </vt:lpstr>
      <vt:lpstr>Thanks to all who participated!</vt:lpstr>
      <vt:lpstr>PowerPoint Presentation</vt:lpstr>
      <vt:lpstr>Abstract</vt:lpstr>
      <vt:lpstr>Work completed (1/2)</vt:lpstr>
      <vt:lpstr>Work Completed (2/2)</vt:lpstr>
      <vt:lpstr>Goals for January</vt:lpstr>
      <vt:lpstr>Meeting arrangement for Jan meeting (1/2)</vt:lpstr>
      <vt:lpstr>Meeting arrangement for Jan meeting (2/2)</vt:lpstr>
      <vt:lpstr>Conference call times</vt:lpstr>
      <vt:lpstr>PAD SG Closing Report</vt:lpstr>
      <vt:lpstr>Abstract</vt:lpstr>
      <vt:lpstr>PowerPoint Presentation</vt:lpstr>
      <vt:lpstr>GLK November Closing Report</vt:lpstr>
      <vt:lpstr>Abstract</vt:lpstr>
      <vt:lpstr>GLK Closing Report</vt:lpstr>
      <vt:lpstr>GLK Closing Report</vt:lpstr>
      <vt:lpstr>GLK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Reports</dc:title>
  <dc:creator>Adrian Stephens</dc:creator>
  <cp:lastModifiedBy>Adrian Stephens, 207</cp:lastModifiedBy>
  <cp:revision>1186</cp:revision>
  <cp:lastPrinted>1998-02-10T13:28:06Z</cp:lastPrinted>
  <dcterms:created xsi:type="dcterms:W3CDTF">1998-02-10T13:07:52Z</dcterms:created>
  <dcterms:modified xsi:type="dcterms:W3CDTF">2012-11-16T17:32:18Z</dcterms:modified>
</cp:coreProperties>
</file>