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0"/>
  </p:notesMasterIdLst>
  <p:handoutMasterIdLst>
    <p:handoutMasterId r:id="rId91"/>
  </p:handout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92" r:id="rId25"/>
    <p:sldId id="293" r:id="rId26"/>
    <p:sldId id="294" r:id="rId27"/>
    <p:sldId id="295" r:id="rId28"/>
    <p:sldId id="296" r:id="rId29"/>
    <p:sldId id="297" r:id="rId30"/>
    <p:sldId id="298" r:id="rId31"/>
    <p:sldId id="299" r:id="rId32"/>
    <p:sldId id="300" r:id="rId33"/>
    <p:sldId id="301" r:id="rId34"/>
    <p:sldId id="302" r:id="rId35"/>
    <p:sldId id="303" r:id="rId36"/>
    <p:sldId id="304" r:id="rId37"/>
    <p:sldId id="305" r:id="rId38"/>
    <p:sldId id="306" r:id="rId39"/>
    <p:sldId id="307" r:id="rId40"/>
    <p:sldId id="308" r:id="rId41"/>
    <p:sldId id="309" r:id="rId42"/>
    <p:sldId id="310" r:id="rId43"/>
    <p:sldId id="311" r:id="rId44"/>
    <p:sldId id="312" r:id="rId45"/>
    <p:sldId id="313" r:id="rId46"/>
    <p:sldId id="314" r:id="rId47"/>
    <p:sldId id="315" r:id="rId48"/>
    <p:sldId id="316" r:id="rId49"/>
    <p:sldId id="317" r:id="rId50"/>
    <p:sldId id="318" r:id="rId51"/>
    <p:sldId id="319" r:id="rId52"/>
    <p:sldId id="320" r:id="rId53"/>
    <p:sldId id="321" r:id="rId54"/>
    <p:sldId id="322" r:id="rId55"/>
    <p:sldId id="323" r:id="rId56"/>
    <p:sldId id="324" r:id="rId57"/>
    <p:sldId id="325" r:id="rId58"/>
    <p:sldId id="326" r:id="rId59"/>
    <p:sldId id="327" r:id="rId60"/>
    <p:sldId id="328" r:id="rId61"/>
    <p:sldId id="329" r:id="rId62"/>
    <p:sldId id="330" r:id="rId63"/>
    <p:sldId id="331" r:id="rId64"/>
    <p:sldId id="332" r:id="rId65"/>
    <p:sldId id="333" r:id="rId66"/>
    <p:sldId id="334" r:id="rId67"/>
    <p:sldId id="335" r:id="rId68"/>
    <p:sldId id="336" r:id="rId69"/>
    <p:sldId id="337" r:id="rId70"/>
    <p:sldId id="338" r:id="rId71"/>
    <p:sldId id="339" r:id="rId72"/>
    <p:sldId id="340" r:id="rId73"/>
    <p:sldId id="341" r:id="rId74"/>
    <p:sldId id="342" r:id="rId75"/>
    <p:sldId id="343" r:id="rId76"/>
    <p:sldId id="344" r:id="rId77"/>
    <p:sldId id="345" r:id="rId78"/>
    <p:sldId id="346" r:id="rId79"/>
    <p:sldId id="347" r:id="rId80"/>
    <p:sldId id="348" r:id="rId81"/>
    <p:sldId id="349" r:id="rId82"/>
    <p:sldId id="350" r:id="rId83"/>
    <p:sldId id="351" r:id="rId84"/>
    <p:sldId id="352" r:id="rId85"/>
    <p:sldId id="353" r:id="rId86"/>
    <p:sldId id="354" r:id="rId87"/>
    <p:sldId id="355" r:id="rId88"/>
    <p:sldId id="356" r:id="rId89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4" autoAdjust="0"/>
    <p:restoredTop sz="86380" autoAdjust="0"/>
  </p:normalViewPr>
  <p:slideViewPr>
    <p:cSldViewPr>
      <p:cViewPr>
        <p:scale>
          <a:sx n="100" d="100"/>
          <a:sy n="100" d="100"/>
        </p:scale>
        <p:origin x="-117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962" y="15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notesMaster" Target="notesMasters/notesMaster1.xml"/><Relationship Id="rId95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38CC2637-1985-412C-994C-3901D4FC16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155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155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15156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82248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972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C4CDFAE-F895-48F6-BF6B-C54B41AC9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728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9728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729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06816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983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983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193729FD-A0E3-43F9-BAB1-A5241DF7C04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983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802.11-12/1350r1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2012</a:t>
            </a:r>
            <a:endParaRPr lang="en-GB" sz="140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16802" y="9001125"/>
            <a:ext cx="189667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RIM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AAF87627-7236-4E2D-A424-50C37E5DC3A3}" type="slidenum">
              <a:rPr lang="en-GB" smtClean="0"/>
              <a:pPr/>
              <a:t>14</a:t>
            </a:fld>
            <a:endParaRPr lang="en-GB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2838" y="703263"/>
            <a:ext cx="4632325" cy="3473450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802.11-12/1350r1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2012</a:t>
            </a:r>
            <a:endParaRPr lang="en-GB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16802" y="9001125"/>
            <a:ext cx="189667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RIM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13A6E441-A544-4AAC-A083-E2E0319E2BD2}" type="slidenum">
              <a:rPr lang="en-GB" smtClean="0"/>
              <a:pPr/>
              <a:t>15</a:t>
            </a:fld>
            <a:endParaRPr lang="en-GB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332" y="4416385"/>
            <a:ext cx="5031336" cy="418308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ln/>
        </p:spPr>
        <p:txBody>
          <a:bodyPr/>
          <a:lstStyle/>
          <a:p>
            <a:r>
              <a:rPr lang="en-GB"/>
              <a:t>doc.: IEEE 802.11-12/1409r0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46113" y="95706"/>
            <a:ext cx="1198983" cy="215444"/>
          </a:xfrm>
          <a:ln/>
        </p:spPr>
        <p:txBody>
          <a:bodyPr/>
          <a:lstStyle/>
          <a:p>
            <a:r>
              <a:rPr lang="en-GB"/>
              <a:t>November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87811" y="9001125"/>
            <a:ext cx="2425664" cy="184666"/>
          </a:xfrm>
          <a:ln/>
        </p:spPr>
        <p:txBody>
          <a:bodyPr/>
          <a:lstStyle/>
          <a:p>
            <a:pPr lvl="4"/>
            <a:r>
              <a:rPr lang="en-GB"/>
              <a:t>Clint Chaplin, Chair (Samsung)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ln/>
        </p:spPr>
        <p:txBody>
          <a:bodyPr/>
          <a:lstStyle/>
          <a:p>
            <a:r>
              <a:rPr lang="en-GB"/>
              <a:t>Page </a:t>
            </a:r>
            <a:fld id="{711F9289-241A-4ED9-A54D-9FFA740CB7FE}" type="slidenum">
              <a:rPr lang="en-GB"/>
              <a:pPr/>
              <a:t>16</a:t>
            </a:fld>
            <a:endParaRPr lang="en-GB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2838" y="703263"/>
            <a:ext cx="4632325" cy="3473450"/>
          </a:xfrm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ln/>
        </p:spPr>
        <p:txBody>
          <a:bodyPr/>
          <a:lstStyle/>
          <a:p>
            <a:r>
              <a:rPr lang="en-GB"/>
              <a:t>doc.: IEEE 802.11-12/1409r0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46113" y="95706"/>
            <a:ext cx="1198983" cy="215444"/>
          </a:xfrm>
          <a:ln/>
        </p:spPr>
        <p:txBody>
          <a:bodyPr/>
          <a:lstStyle/>
          <a:p>
            <a:r>
              <a:rPr lang="en-GB"/>
              <a:t>November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87811" y="9001125"/>
            <a:ext cx="2425664" cy="184666"/>
          </a:xfrm>
          <a:ln/>
        </p:spPr>
        <p:txBody>
          <a:bodyPr/>
          <a:lstStyle/>
          <a:p>
            <a:pPr lvl="4"/>
            <a:r>
              <a:rPr lang="en-GB"/>
              <a:t>Clint Chaplin, Chair (Samsung)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ln/>
        </p:spPr>
        <p:txBody>
          <a:bodyPr/>
          <a:lstStyle/>
          <a:p>
            <a:r>
              <a:rPr lang="en-GB"/>
              <a:t>Page </a:t>
            </a:r>
            <a:fld id="{E0572F85-CE52-4B29-B1C9-B9EC881130AC}" type="slidenum">
              <a:rPr lang="en-GB"/>
              <a:pPr/>
              <a:t>17</a:t>
            </a:fld>
            <a:endParaRPr lang="en-GB"/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2838" y="703263"/>
            <a:ext cx="4632325" cy="3473450"/>
          </a:xfrm>
          <a:ln cap="flat"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335" rIns="9533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ln/>
        </p:spPr>
        <p:txBody>
          <a:bodyPr/>
          <a:lstStyle/>
          <a:p>
            <a:r>
              <a:rPr lang="en-GB"/>
              <a:t>doc.: IEEE 802.11-12/1409r0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46113" y="95706"/>
            <a:ext cx="1198983" cy="215444"/>
          </a:xfrm>
          <a:ln/>
        </p:spPr>
        <p:txBody>
          <a:bodyPr/>
          <a:lstStyle/>
          <a:p>
            <a:r>
              <a:rPr lang="en-GB"/>
              <a:t>November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87811" y="9001125"/>
            <a:ext cx="2425664" cy="184666"/>
          </a:xfrm>
          <a:ln/>
        </p:spPr>
        <p:txBody>
          <a:bodyPr/>
          <a:lstStyle/>
          <a:p>
            <a:pPr lvl="4"/>
            <a:r>
              <a:rPr lang="en-GB"/>
              <a:t>Clint Chaplin, Chair (Samsung)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ln/>
        </p:spPr>
        <p:txBody>
          <a:bodyPr/>
          <a:lstStyle/>
          <a:p>
            <a:r>
              <a:rPr lang="en-GB"/>
              <a:t>Page </a:t>
            </a:r>
            <a:fld id="{2888BA9E-66F6-45C4-883B-58E8DBE6C655}" type="slidenum">
              <a:rPr lang="en-GB"/>
              <a:pPr/>
              <a:t>18</a:t>
            </a:fld>
            <a:endParaRPr lang="en-GB"/>
          </a:p>
        </p:txBody>
      </p:sp>
      <p:sp>
        <p:nvSpPr>
          <p:cNvPr id="344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332" y="4416385"/>
            <a:ext cx="5031336" cy="4183083"/>
          </a:xfrm>
          <a:ln/>
        </p:spPr>
        <p:txBody>
          <a:bodyPr lIns="95230" tIns="46028" rIns="95230" bIns="4602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US" smtClean="0"/>
              <a:t>doc.: IEEE 802.11-09/0840r0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732573" cy="215444"/>
          </a:xfrm>
          <a:noFill/>
        </p:spPr>
        <p:txBody>
          <a:bodyPr/>
          <a:lstStyle/>
          <a:p>
            <a:r>
              <a:rPr lang="en-US" smtClean="0"/>
              <a:t>July 2009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472981" y="9001125"/>
            <a:ext cx="2740494" cy="184666"/>
          </a:xfrm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7441BA8B-EA44-4BCB-8894-4A698C9D9ECD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US" smtClean="0"/>
              <a:t>doc.: IEEE 802.11-08/1455r0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682879" cy="215444"/>
          </a:xfrm>
          <a:noFill/>
        </p:spPr>
        <p:txBody>
          <a:bodyPr/>
          <a:lstStyle/>
          <a:p>
            <a:r>
              <a:rPr lang="en-US" smtClean="0"/>
              <a:t>Jan 2009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472981" y="9001125"/>
            <a:ext cx="2740494" cy="184666"/>
          </a:xfrm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F12C820A-A132-4231-BE0A-AC79B82FD720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916020" cy="215444"/>
          </a:xfrm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791465" y="9001125"/>
            <a:ext cx="2422010" cy="184666"/>
          </a:xfrm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2532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2533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916020" cy="215444"/>
          </a:xfrm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2534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791465" y="9001125"/>
            <a:ext cx="2422010" cy="184666"/>
          </a:xfrm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253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0F3F74F1-E07C-431D-B1D2-54FFC9A88222}" type="slidenum">
              <a:rPr lang="en-US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916020" cy="215444"/>
          </a:xfrm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791465" y="9001125"/>
            <a:ext cx="2422010" cy="184666"/>
          </a:xfrm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9933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993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682FE07-470C-4031-9E56-D8466BE2566B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993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03364" y="9001125"/>
            <a:ext cx="1810111" cy="184666"/>
          </a:xfrm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GB" smtClean="0"/>
              <a:t>Page </a:t>
            </a:r>
            <a:fld id="{7F3AA8F3-0F4A-45BA-A64F-0DDB9B568E98}" type="slidenum">
              <a:rPr lang="en-GB" smtClean="0"/>
              <a:pPr/>
              <a:t>24</a:t>
            </a:fld>
            <a:endParaRPr lang="en-GB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2838" y="703263"/>
            <a:ext cx="4632325" cy="3473450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03364" y="9001125"/>
            <a:ext cx="1810111" cy="184666"/>
          </a:xfrm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GB" smtClean="0"/>
              <a:t>Page </a:t>
            </a:r>
            <a:fld id="{DA46D214-75BD-4AB5-B513-4DDEA98DA4CD}" type="slidenum">
              <a:rPr lang="en-GB" smtClean="0"/>
              <a:pPr/>
              <a:t>25</a:t>
            </a:fld>
            <a:endParaRPr lang="en-GB" smtClean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2838" y="703263"/>
            <a:ext cx="4632325" cy="3473450"/>
          </a:xfrm>
          <a:ln cap="flat"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03364" y="9001125"/>
            <a:ext cx="1810111" cy="184666"/>
          </a:xfrm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26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332" y="4416385"/>
            <a:ext cx="5031336" cy="418308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03364" y="9001125"/>
            <a:ext cx="1810111" cy="184666"/>
          </a:xfrm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27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332" y="4416385"/>
            <a:ext cx="5031336" cy="418308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03364" y="9001125"/>
            <a:ext cx="1810111" cy="184666"/>
          </a:xfrm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28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332" y="4416385"/>
            <a:ext cx="5031336" cy="418308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6286D667-1D32-44EA-B8A0-C13CCD88407C}" type="slidenum">
              <a:rPr lang="en-US" smtClean="0"/>
              <a:pPr>
                <a:defRPr/>
              </a:pPr>
              <a:t>29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A3943C1B-51B4-469B-8B4E-E1A88DA99477}" type="slidenum">
              <a:rPr lang="en-US" smtClean="0"/>
              <a:pPr>
                <a:defRPr/>
              </a:pPr>
              <a:t>30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916020" cy="215444"/>
          </a:xfrm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85219" y="9001125"/>
            <a:ext cx="2528256" cy="184666"/>
          </a:xfrm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91602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00717" y="9001125"/>
            <a:ext cx="2112758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C4F4DAE-E60C-4253-B0B9-199258B0A6AD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 cap="flat"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685219" y="9001125"/>
            <a:ext cx="2528256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561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742191" cy="215444"/>
          </a:xfrm>
          <a:noFill/>
        </p:spPr>
        <p:txBody>
          <a:bodyPr/>
          <a:lstStyle/>
          <a:p>
            <a:r>
              <a:rPr lang="en-US" smtClean="0"/>
              <a:t>Sept 2012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46863" y="96239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56586" y="9000621"/>
            <a:ext cx="2456122" cy="184666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685219" y="9001125"/>
            <a:ext cx="2528256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5619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5" y="96238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2" y="9000620"/>
            <a:ext cx="415178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2B79D215-1BA9-47D7-8260-6F58BD25FB5B}" type="slidenum">
              <a:rPr lang="en-US" smtClean="0"/>
              <a:pPr>
                <a:defRPr/>
              </a:pPr>
              <a:t>42</a:t>
            </a:fld>
            <a:endParaRPr lang="en-US" smtClean="0"/>
          </a:p>
        </p:txBody>
      </p:sp>
      <p:sp>
        <p:nvSpPr>
          <p:cNvPr id="25606" name="Rectangle 2"/>
          <p:cNvSpPr txBox="1">
            <a:spLocks noGrp="1" noChangeArrowheads="1"/>
          </p:cNvSpPr>
          <p:nvPr/>
        </p:nvSpPr>
        <p:spPr bwMode="auto">
          <a:xfrm>
            <a:off x="4017618" y="95707"/>
            <a:ext cx="219585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/>
            <a:r>
              <a:rPr 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25607" name="Rectangle 3"/>
          <p:cNvSpPr txBox="1">
            <a:spLocks noGrp="1" noChangeArrowheads="1"/>
          </p:cNvSpPr>
          <p:nvPr/>
        </p:nvSpPr>
        <p:spPr bwMode="auto">
          <a:xfrm>
            <a:off x="646113" y="957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25608" name="Rectangle 6"/>
          <p:cNvSpPr txBox="1">
            <a:spLocks noGrp="1" noChangeArrowheads="1"/>
          </p:cNvSpPr>
          <p:nvPr/>
        </p:nvSpPr>
        <p:spPr bwMode="auto">
          <a:xfrm>
            <a:off x="2961687" y="9001126"/>
            <a:ext cx="32517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/>
            <a:r>
              <a:rPr 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25609" name="Rectangle 7"/>
          <p:cNvSpPr txBox="1">
            <a:spLocks noGrp="1" noChangeArrowheads="1"/>
          </p:cNvSpPr>
          <p:nvPr/>
        </p:nvSpPr>
        <p:spPr bwMode="auto">
          <a:xfrm>
            <a:off x="3261303" y="9001126"/>
            <a:ext cx="43281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/>
            <a:r>
              <a:rPr lang="en-US"/>
              <a:t>Page </a:t>
            </a:r>
            <a:fld id="{72441576-3BCA-4FC3-97E2-F214F6C391AB}" type="slidenum">
              <a:rPr lang="en-US"/>
              <a:pPr algn="r"/>
              <a:t>42</a:t>
            </a:fld>
            <a:endParaRPr lang="en-US"/>
          </a:p>
        </p:txBody>
      </p:sp>
      <p:sp>
        <p:nvSpPr>
          <p:cNvPr id="25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25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6"/>
            <a:ext cx="5486400" cy="4183063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685219" y="9001125"/>
            <a:ext cx="2528256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23599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685219" y="9001125"/>
            <a:ext cx="2528256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23775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92" y="95706"/>
            <a:ext cx="2185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118910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93389" y="9001125"/>
            <a:ext cx="2420086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8576673B-669B-446D-BB24-C9A0801F22A2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92" y="95706"/>
            <a:ext cx="2185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118910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93389" y="9001125"/>
            <a:ext cx="2420086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DAAA560-B832-4675-859D-78AABA47ABBD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xfrm>
            <a:off x="4027492" y="95706"/>
            <a:ext cx="2185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118910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793389" y="9001125"/>
            <a:ext cx="2420086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D0A25351-392C-408F-AF26-96B611866C5C}" type="slidenum">
              <a:rPr lang="en-US" smtClean="0"/>
              <a:pPr/>
              <a:t>47</a:t>
            </a:fld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xfrm>
            <a:off x="4027492" y="95706"/>
            <a:ext cx="2185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118910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793389" y="9001125"/>
            <a:ext cx="2420086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7005B6D7-9FE6-49E8-AA4D-5F6B8F5FE25F}" type="slidenum">
              <a:rPr lang="en-US" smtClean="0"/>
              <a:pPr/>
              <a:t>49</a:t>
            </a:fld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7412" name="Header Placeholder 3"/>
          <p:cNvSpPr>
            <a:spLocks noGrp="1"/>
          </p:cNvSpPr>
          <p:nvPr>
            <p:ph type="hdr" sz="quarter"/>
          </p:nvPr>
        </p:nvSpPr>
        <p:spPr>
          <a:xfrm>
            <a:off x="4027492" y="95706"/>
            <a:ext cx="2185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802.11-11/0xxxr0</a:t>
            </a:r>
          </a:p>
        </p:txBody>
      </p:sp>
      <p:sp>
        <p:nvSpPr>
          <p:cNvPr id="17413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118910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2011</a:t>
            </a:r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793389" y="9001125"/>
            <a:ext cx="2420086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A5521D19-A6D7-45C0-9537-EDC9EE8F28F7}" type="slidenum">
              <a:rPr lang="en-US" smtClean="0"/>
              <a:pPr/>
              <a:t>50</a:t>
            </a:fld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994CA6ED-0DD7-4A7A-B825-BC8E0418420D}" type="slidenum">
              <a:rPr lang="en-US" smtClean="0"/>
              <a:pPr>
                <a:defRPr/>
              </a:pPr>
              <a:t>51</a:t>
            </a:fld>
            <a:endParaRPr lang="en-US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742191" cy="215444"/>
          </a:xfrm>
          <a:noFill/>
        </p:spPr>
        <p:txBody>
          <a:bodyPr/>
          <a:lstStyle/>
          <a:p>
            <a:r>
              <a:rPr lang="en-US" smtClean="0"/>
              <a:t>Sept 2012</a:t>
            </a:r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46863" y="96239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56586" y="9000621"/>
            <a:ext cx="2456122" cy="184666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2A966BB1-2648-428D-89B2-DEE69CF444F7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63847030-816E-49EA-B34B-5EEBD09C58D1}" type="slidenum">
              <a:rPr lang="en-US" smtClean="0"/>
              <a:pPr>
                <a:defRPr/>
              </a:pPr>
              <a:t>52</a:t>
            </a:fld>
            <a:endParaRPr lang="en-US" smtClean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 cap="flat"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2010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058718" y="9001125"/>
            <a:ext cx="2154757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Michael Montemurro, RIM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F0194D2F-60F3-4C0F-B059-1A97C3D2681D}" type="slidenum">
              <a:rPr lang="en-US" smtClean="0"/>
              <a:pPr>
                <a:defRPr/>
              </a:pPr>
              <a:t>56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30738" cy="3473450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916020" cy="215444"/>
          </a:xfrm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85219" y="9001125"/>
            <a:ext cx="2528256" cy="184666"/>
          </a:xfrm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58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9B4F10BE-8640-3647-A390-79D9D5117F41}" type="slidenum">
              <a:rPr lang="en-US" altLang="ja-JP">
                <a:cs typeface="ＭＳ Ｐゴシック" charset="-128"/>
              </a:rPr>
              <a:pPr>
                <a:defRPr/>
              </a:pPr>
              <a:t>63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24E42ACE-54C0-684C-BB9D-E50577322B6F}" type="slidenum">
              <a:rPr lang="en-US" altLang="ja-JP">
                <a:cs typeface="ＭＳ Ｐゴシック" charset="-128"/>
              </a:rPr>
              <a:pPr>
                <a:defRPr/>
              </a:pPr>
              <a:t>64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6851" y="96238"/>
            <a:ext cx="2195858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53411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71766" y="9000620"/>
            <a:ext cx="2040943" cy="184666"/>
          </a:xfrm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2" y="9000620"/>
            <a:ext cx="415178" cy="184666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87BF803F-B4E9-DF4C-AC7F-01BAADF0F0A5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65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8500"/>
            <a:ext cx="4648200" cy="348615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180" y="4415157"/>
            <a:ext cx="5487640" cy="4183696"/>
          </a:xfrm>
          <a:noFill/>
          <a:ln/>
        </p:spPr>
        <p:txBody>
          <a:bodyPr/>
          <a:lstStyle/>
          <a:p>
            <a:endParaRPr kumimoji="0" lang="en-GB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6851" y="96238"/>
            <a:ext cx="2195858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53411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71766" y="9000620"/>
            <a:ext cx="2040943" cy="184666"/>
          </a:xfrm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2" y="9000620"/>
            <a:ext cx="415178" cy="184666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87BF803F-B4E9-DF4C-AC7F-01BAADF0F0A5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69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8500"/>
            <a:ext cx="4648200" cy="348615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180" y="4415157"/>
            <a:ext cx="5487640" cy="4183696"/>
          </a:xfrm>
          <a:noFill/>
          <a:ln/>
        </p:spPr>
        <p:txBody>
          <a:bodyPr/>
          <a:lstStyle/>
          <a:p>
            <a:endParaRPr kumimoji="0" lang="en-GB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2560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9156" name="ヘッダー プレースホルダ 3"/>
          <p:cNvSpPr>
            <a:spLocks noGrp="1"/>
          </p:cNvSpPr>
          <p:nvPr>
            <p:ph type="hdr" sz="quarter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doc.: IEEE 802.19-09/xxxxr0</a:t>
            </a:r>
          </a:p>
        </p:txBody>
      </p:sp>
      <p:sp>
        <p:nvSpPr>
          <p:cNvPr id="49157" name="日付プレースホルダ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April 2009</a:t>
            </a:r>
          </a:p>
        </p:txBody>
      </p:sp>
      <p:sp>
        <p:nvSpPr>
          <p:cNvPr id="49158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Rich Kennedy, Research In Motion</a:t>
            </a:r>
          </a:p>
        </p:txBody>
      </p:sp>
      <p:sp>
        <p:nvSpPr>
          <p:cNvPr id="49159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Page </a:t>
            </a:r>
            <a:fld id="{DCE342CC-A869-8243-8F84-6087C7487882}" type="slidenum"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pPr>
                <a:defRPr/>
              </a:pPr>
              <a:t>70</a:t>
            </a:fld>
            <a:endParaRPr lang="en-US" altLang="ja-JP" smtClean="0">
              <a:latin typeface="Times New Roman" pitchFamily="-65" charset="0"/>
              <a:cs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3927849" y="95706"/>
            <a:ext cx="2285626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802.11-012/xxxxr0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742191" cy="215444"/>
          </a:xfrm>
        </p:spPr>
        <p:txBody>
          <a:bodyPr/>
          <a:lstStyle/>
          <a:p>
            <a:pPr>
              <a:defRPr/>
            </a:pPr>
            <a:r>
              <a:rPr lang="en-US"/>
              <a:t>Sept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5424" y="9001125"/>
            <a:ext cx="1778051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Xiaoming Peng / I2R</a:t>
            </a:r>
          </a:p>
        </p:txBody>
      </p:sp>
      <p:sp>
        <p:nvSpPr>
          <p:cNvPr id="29702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Page </a:t>
            </a:r>
            <a:fld id="{283937C8-3D27-4E8C-B2E5-98B7AB4E687A}" type="slidenum">
              <a:rPr lang="en-US"/>
              <a:pPr/>
              <a:t>73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802.11-12/1404r0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2012</a:t>
            </a:r>
            <a:endParaRPr lang="en-GB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16802" y="9001125"/>
            <a:ext cx="189667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RIM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1FA0DF2A-4090-463A-968B-4ABD6F561DCD}" type="slidenum">
              <a:rPr lang="en-GB" smtClean="0"/>
              <a:pPr/>
              <a:t>81</a:t>
            </a:fld>
            <a:endParaRPr lang="en-GB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2838" y="703263"/>
            <a:ext cx="4632325" cy="3473450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802.11-12/1404r0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2012</a:t>
            </a:r>
            <a:endParaRPr lang="en-GB" sz="1400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16802" y="9001125"/>
            <a:ext cx="189667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RIM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FC90757E-C0E7-4B96-A93C-95E1D9823341}" type="slidenum">
              <a:rPr lang="en-GB" smtClean="0"/>
              <a:pPr/>
              <a:t>82</a:t>
            </a:fld>
            <a:endParaRPr lang="en-GB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2838" y="703263"/>
            <a:ext cx="4632325" cy="3473450"/>
          </a:xfrm>
          <a:ln cap="flat"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802.11-12/1404r0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2012</a:t>
            </a:r>
            <a:endParaRPr lang="en-GB" sz="1400" smtClean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16802" y="9001125"/>
            <a:ext cx="189667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RIM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A7B95730-A268-494D-91A1-2AFF9480B191}" type="slidenum">
              <a:rPr lang="en-GB" smtClean="0"/>
              <a:pPr/>
              <a:t>83</a:t>
            </a:fld>
            <a:endParaRPr lang="en-GB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332" y="4416385"/>
            <a:ext cx="5031336" cy="418308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4017617" y="95706"/>
            <a:ext cx="2195858" cy="215444"/>
          </a:xfrm>
          <a:ln/>
        </p:spPr>
        <p:txBody>
          <a:bodyPr/>
          <a:lstStyle/>
          <a:p>
            <a:r>
              <a:rPr lang="en-US" smtClean="0"/>
              <a:t>doc.: IEEE 802.11-12/1410r0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46113" y="95706"/>
            <a:ext cx="1198983" cy="215444"/>
          </a:xfrm>
          <a:ln/>
        </p:spPr>
        <p:txBody>
          <a:bodyPr/>
          <a:lstStyle/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87963" y="9001125"/>
            <a:ext cx="5078121" cy="369332"/>
          </a:xfrm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278936" y="9001125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84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41431" y="702875"/>
            <a:ext cx="457514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416029"/>
            <a:ext cx="5030456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4017617" y="95706"/>
            <a:ext cx="2195858" cy="215444"/>
          </a:xfrm>
          <a:ln/>
        </p:spPr>
        <p:txBody>
          <a:bodyPr/>
          <a:lstStyle/>
          <a:p>
            <a:r>
              <a:rPr lang="en-US" smtClean="0"/>
              <a:t>doc.: IEEE 802.11-12/1410r0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46113" y="95706"/>
            <a:ext cx="1198983" cy="215444"/>
          </a:xfrm>
          <a:ln/>
        </p:spPr>
        <p:txBody>
          <a:bodyPr/>
          <a:lstStyle/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87963" y="9001125"/>
            <a:ext cx="5078121" cy="369332"/>
          </a:xfrm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278936" y="9001125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702875"/>
            <a:ext cx="457514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416029"/>
            <a:ext cx="5030456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4017617" y="95706"/>
            <a:ext cx="2195858" cy="215444"/>
          </a:xfrm>
          <a:ln/>
        </p:spPr>
        <p:txBody>
          <a:bodyPr/>
          <a:lstStyle/>
          <a:p>
            <a:r>
              <a:rPr lang="en-US" smtClean="0"/>
              <a:t>doc.: IEEE 802.11-12/1410r0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46113" y="95706"/>
            <a:ext cx="1198983" cy="215444"/>
          </a:xfrm>
          <a:ln/>
        </p:spPr>
        <p:txBody>
          <a:bodyPr/>
          <a:lstStyle/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87963" y="9001125"/>
            <a:ext cx="5078121" cy="369332"/>
          </a:xfrm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278936" y="9001125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14425" y="703263"/>
            <a:ext cx="4629150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3772" y="4416029"/>
            <a:ext cx="5030456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4017617" y="95706"/>
            <a:ext cx="2195858" cy="215444"/>
          </a:xfrm>
          <a:ln/>
        </p:spPr>
        <p:txBody>
          <a:bodyPr/>
          <a:lstStyle/>
          <a:p>
            <a:r>
              <a:rPr lang="en-US" smtClean="0"/>
              <a:t>doc.: IEEE 802.11-12/1410r0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46113" y="95706"/>
            <a:ext cx="1198983" cy="215444"/>
          </a:xfrm>
          <a:ln/>
        </p:spPr>
        <p:txBody>
          <a:bodyPr/>
          <a:lstStyle/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87963" y="9001125"/>
            <a:ext cx="5078121" cy="369332"/>
          </a:xfrm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278936" y="9001125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14425" y="703263"/>
            <a:ext cx="4629150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3772" y="4416029"/>
            <a:ext cx="5030456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4017617" y="95706"/>
            <a:ext cx="2195858" cy="215444"/>
          </a:xfrm>
          <a:ln/>
        </p:spPr>
        <p:txBody>
          <a:bodyPr/>
          <a:lstStyle/>
          <a:p>
            <a:r>
              <a:rPr lang="en-US" smtClean="0"/>
              <a:t>doc.: IEEE 802.11-12/1410r0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46113" y="95706"/>
            <a:ext cx="1198983" cy="215444"/>
          </a:xfrm>
          <a:ln/>
        </p:spPr>
        <p:txBody>
          <a:bodyPr/>
          <a:lstStyle/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87963" y="9001125"/>
            <a:ext cx="5078121" cy="369332"/>
          </a:xfrm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278936" y="9001125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14425" y="703263"/>
            <a:ext cx="4629150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3772" y="4416029"/>
            <a:ext cx="5030456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742191" cy="215444"/>
          </a:xfrm>
          <a:noFill/>
        </p:spPr>
        <p:txBody>
          <a:bodyPr/>
          <a:lstStyle/>
          <a:p>
            <a:r>
              <a:rPr lang="en-US" smtClean="0"/>
              <a:t>Sept 2012</a:t>
            </a: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742191" cy="215444"/>
          </a:xfrm>
          <a:noFill/>
        </p:spPr>
        <p:txBody>
          <a:bodyPr/>
          <a:lstStyle/>
          <a:p>
            <a:r>
              <a:rPr lang="en-US" smtClean="0"/>
              <a:t>Sept 2012</a:t>
            </a:r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46863" y="96239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3756586" y="9000621"/>
            <a:ext cx="2456122" cy="184666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17E4734-E93D-4119-AD53-64F2B1E3BFF1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46863" y="96239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1675"/>
            <a:ext cx="4630738" cy="3475038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 smtClean="0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46863" y="96239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1630492" y="9000621"/>
            <a:ext cx="45822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2831924" y="9000621"/>
            <a:ext cx="8624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FF75A2-6F5B-4D4B-A1CF-EDEEA4E4B5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002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AEE1C41-13CA-4068-AF87-F2963A445E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707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6B1EE72-AEBD-4C27-8447-805D14E1A4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7074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AC10F9D-9D4C-4E46-A08D-B0355AB774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0144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1AA584-A631-41C6-AA28-A674FF16BF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402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19CDBFA-76A2-4597-AA38-8543ED035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128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81101DF-3CCF-4DBE-9F6F-C2C8287AAC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899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DB990D-5677-42C3-8409-B86316F68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492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6E0127D-EA26-47D7-BEDD-43594B1CA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928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C8A6EB5-1BF3-4B79-A25A-A80C2579D0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428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3E2874-852B-40F2-A72B-30C3B22A2F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537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7B4D0AE-50A3-4374-B97B-94DD77DA91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300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A5BC343-D255-4229-A3C1-C2A825309C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164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F5DBBF94-17B0-4983-A36A-09B6DE6908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802.11-12/1226r0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20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6.emf"/><Relationship Id="rId5" Type="http://schemas.openxmlformats.org/officeDocument/2006/relationships/oleObject" Target="../embeddings/Microsoft_Word_97_-_2003_Document2.doc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7.emf"/><Relationship Id="rId5" Type="http://schemas.openxmlformats.org/officeDocument/2006/relationships/oleObject" Target="../embeddings/Microsoft_Word_97_-_2003_Document3.doc"/><Relationship Id="rId4" Type="http://schemas.openxmlformats.org/officeDocument/2006/relationships/oleObject" Target="../embeddings/oleObject6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7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hyperlink" Target="http://ec.europa.eu/enterprise/sectors/rtte/files/directive/draft_en.pdf" TargetMode="External"/><Relationship Id="rId3" Type="http://schemas.openxmlformats.org/officeDocument/2006/relationships/hyperlink" Target="http://gzly.miit.gov.cn:8080/opinion/noticedetail.do?method=notice_detail_show&amp;noticeid=224" TargetMode="External"/><Relationship Id="rId7" Type="http://schemas.openxmlformats.org/officeDocument/2006/relationships/hyperlink" Target="http://europa.eu/rapid/press-release_IP-12-1109_en.htm" TargetMode="External"/><Relationship Id="rId12" Type="http://schemas.openxmlformats.org/officeDocument/2006/relationships/hyperlink" Target="http://groups.wi-fi.org/apps/org/workgroup/spectrum/download.php/33250/Confirmed%20-%20TIA%20Petition%20for%20Rulemaking%20-%20Electronic%20Labeling%20FINAL%20080612.pdf" TargetMode="External"/><Relationship Id="rId2" Type="http://schemas.openxmlformats.org/officeDocument/2006/relationships/hyperlink" Target="http://www.iicom.org/international-regulators-forum/irf-associated-events/irf2012-tv-white-spaces/176-tv-white-spaces-from-concept-to-commercializati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oups.wi-fi.org/apps/org/workgroup/spectrum/download.php/33812/Draft%20ECC%20Report%20186.docx" TargetMode="External"/><Relationship Id="rId11" Type="http://schemas.openxmlformats.org/officeDocument/2006/relationships/hyperlink" Target="http://hraunfoss.fcc.gov/edocs_public/attachmatch/DA-12-1570A1.pdf" TargetMode="External"/><Relationship Id="rId5" Type="http://schemas.openxmlformats.org/officeDocument/2006/relationships/hyperlink" Target="http://groups.wi-fi.org/apps/org/workgroup/spectrum/download.php/33811/Draft%20ECC%20Report%20185.docx" TargetMode="External"/><Relationship Id="rId10" Type="http://schemas.openxmlformats.org/officeDocument/2006/relationships/hyperlink" Target="http://transition.fcc.gov/Daily_Releases/Daily_Business/2012/db0924/DOC-316435A1.pdf" TargetMode="External"/><Relationship Id="rId4" Type="http://schemas.openxmlformats.org/officeDocument/2006/relationships/hyperlink" Target="http://www.ieee802.org/11/private/ETSI_documents/BRAN/70-Draft/EN301598/0060010/EN301598_0060010v0010.doc" TargetMode="External"/><Relationship Id="rId9" Type="http://schemas.openxmlformats.org/officeDocument/2006/relationships/hyperlink" Target="http://www.faa.gov/news/press_releases/news_story.cfm?newsId=13835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apps.fcc.gov/eas/comments/GetPublishedDocument.html?id=293&amp;tn=357066" TargetMode="External"/><Relationship Id="rId2" Type="http://schemas.openxmlformats.org/officeDocument/2006/relationships/hyperlink" Target="https://apps.fcc.gov/eas/comments/GetPublishedDocument.html?id=294&amp;tn=937266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apps.fcc.gov/eas/comments/GetPublishedDocument.html?id=291&amp;tn=654227" TargetMode="External"/><Relationship Id="rId4" Type="http://schemas.openxmlformats.org/officeDocument/2006/relationships/hyperlink" Target="https://apps.fcc.gov/eas/comments/GetPublishedDocument.html?id=292&amp;tn=736991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tia.doc.gov/files/ntia/publications/second_interim_progress_report_on_the_ten_year_plan_and_timetable.pdf" TargetMode="External"/><Relationship Id="rId2" Type="http://schemas.openxmlformats.org/officeDocument/2006/relationships/hyperlink" Target="http://reboot.fcc.gov/spectrumdashboard/resultSpectrumBands.seam?conversationId=153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irca.europa.eu/Public/irc/infso/radiospectrum/library?l=/public_documents/public_documents_2012/rsc39/rscom12-11_rsc39pdf/_EN_1.0_&amp;a=d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9.emf"/><Relationship Id="rId5" Type="http://schemas.openxmlformats.org/officeDocument/2006/relationships/oleObject" Target="../embeddings/Microsoft_Word_97_-_2003_Document4.doc"/><Relationship Id="rId4" Type="http://schemas.openxmlformats.org/officeDocument/2006/relationships/oleObject" Target="../embeddings/oleObject8.bin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9.bin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1276-05-00ac-november-2012-tgac-meeting-agenda.ppt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10.bin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2.emf"/><Relationship Id="rId5" Type="http://schemas.openxmlformats.org/officeDocument/2006/relationships/oleObject" Target="../embeddings/Microsoft_Word_97_-_2003_Document5.doc"/><Relationship Id="rId4" Type="http://schemas.openxmlformats.org/officeDocument/2006/relationships/oleObject" Target="../embeddings/oleObject11.bin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1/11-11-1137-12-00ah-specification-framework-for-tgah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2.bin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SponsorBallots.html" TargetMode="External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4.emf"/><Relationship Id="rId5" Type="http://schemas.openxmlformats.org/officeDocument/2006/relationships/oleObject" Target="../embeddings/Microsoft_Word_97_-_2003_Document6.doc"/><Relationship Id="rId4" Type="http://schemas.openxmlformats.org/officeDocument/2006/relationships/oleObject" Target="../embeddings/oleObject12.bin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mailto:LRA@tiac.net" TargetMode="External"/><Relationship Id="rId3" Type="http://schemas.openxmlformats.org/officeDocument/2006/relationships/hyperlink" Target="mailto:adrian.p.stephens@intel.com" TargetMode="External"/><Relationship Id="rId7" Type="http://schemas.openxmlformats.org/officeDocument/2006/relationships/hyperlink" Target="mailto:minyoung.park@intel.co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ecclesi@cisco.com" TargetMode="External"/><Relationship Id="rId11" Type="http://schemas.openxmlformats.org/officeDocument/2006/relationships/hyperlink" Target="mailto:henry@LOGOUT.COM" TargetMode="External"/><Relationship Id="rId5" Type="http://schemas.openxmlformats.org/officeDocument/2006/relationships/hyperlink" Target="mailto:carlos.cordeiro@intel.com" TargetMode="External"/><Relationship Id="rId10" Type="http://schemas.openxmlformats.org/officeDocument/2006/relationships/hyperlink" Target="mailto:alex.ashley@hotmail.co.uk" TargetMode="External"/><Relationship Id="rId4" Type="http://schemas.openxmlformats.org/officeDocument/2006/relationships/hyperlink" Target="mailto:rstacey@apple.com" TargetMode="External"/><Relationship Id="rId9" Type="http://schemas.openxmlformats.org/officeDocument/2006/relationships/hyperlink" Target="mailto:Ping.FANG@huawei.com" TargetMode="Externa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3.bin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C8F294A5-CC29-4CD0-9292-1798B8623704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Nov 2012 Closing Reports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2012-11-15</a:t>
            </a:r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Document" r:id="rId4" imgW="8274368" imgH="2780300" progId="Word.Document.8">
                  <p:embed/>
                </p:oleObj>
              </mc:Choice>
              <mc:Fallback>
                <p:oleObj name="Document" r:id="rId4" imgW="8274368" imgH="27803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MDR Status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r>
              <a:rPr lang="en-US" dirty="0" smtClean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600" dirty="0" smtClean="0"/>
              <a:t>802.11-11/</a:t>
            </a:r>
            <a:r>
              <a:rPr lang="en-US" sz="1600" dirty="0" err="1" smtClean="0"/>
              <a:t>615r4</a:t>
            </a:r>
            <a:r>
              <a:rPr lang="en-US" sz="1600" dirty="0" smtClean="0"/>
              <a:t> documents the process</a:t>
            </a:r>
          </a:p>
          <a:p>
            <a:pPr lvl="1">
              <a:buFontTx/>
              <a:buNone/>
            </a:pPr>
            <a:r>
              <a:rPr lang="en-US" sz="1600" dirty="0" err="1" smtClean="0"/>
              <a:t>MDR</a:t>
            </a:r>
            <a:r>
              <a:rPr lang="en-US" sz="1600" dirty="0" smtClean="0"/>
              <a:t> now in the 802.11 Operating Manual 802.11-09/</a:t>
            </a:r>
            <a:r>
              <a:rPr lang="en-US" sz="1600" dirty="0" err="1" smtClean="0"/>
              <a:t>0002r12</a:t>
            </a:r>
            <a:endParaRPr lang="en-US" sz="1600" dirty="0" smtClean="0"/>
          </a:p>
          <a:p>
            <a:pPr lvl="1">
              <a:buFontTx/>
              <a:buNone/>
            </a:pPr>
            <a:endParaRPr lang="en-US" sz="1600" dirty="0" smtClean="0"/>
          </a:p>
          <a:p>
            <a:r>
              <a:rPr lang="en-US" dirty="0" err="1" smtClean="0"/>
              <a:t>P802.11aa</a:t>
            </a:r>
            <a:r>
              <a:rPr lang="en-US" dirty="0" smtClean="0"/>
              <a:t> </a:t>
            </a:r>
            <a:r>
              <a:rPr lang="en-US" dirty="0" err="1" smtClean="0"/>
              <a:t>D5.0</a:t>
            </a:r>
            <a:r>
              <a:rPr lang="en-US" dirty="0" smtClean="0"/>
              <a:t> went through Working Group Mandatory Editorial Coordination before July 2011</a:t>
            </a:r>
          </a:p>
          <a:p>
            <a:r>
              <a:rPr lang="en-US" dirty="0" err="1" smtClean="0"/>
              <a:t>P802.11ad</a:t>
            </a:r>
            <a:r>
              <a:rPr lang="en-US" dirty="0" smtClean="0"/>
              <a:t> </a:t>
            </a:r>
            <a:r>
              <a:rPr lang="en-US" dirty="0" err="1" smtClean="0"/>
              <a:t>D4.0</a:t>
            </a:r>
            <a:r>
              <a:rPr lang="en-US" dirty="0" smtClean="0"/>
              <a:t> went through Working Group Mandatory Editorial Coordination before July 2011</a:t>
            </a:r>
          </a:p>
          <a:p>
            <a:r>
              <a:rPr lang="en-US" dirty="0" err="1" smtClean="0"/>
              <a:t>P802.11ae</a:t>
            </a:r>
            <a:r>
              <a:rPr lang="en-US" dirty="0" smtClean="0"/>
              <a:t> </a:t>
            </a:r>
            <a:r>
              <a:rPr lang="en-US" dirty="0" err="1" smtClean="0"/>
              <a:t>D4.0</a:t>
            </a:r>
            <a:r>
              <a:rPr lang="en-US" dirty="0" smtClean="0"/>
              <a:t> went through Working Group Mandatory Editorial Coordination before July 2011</a:t>
            </a:r>
          </a:p>
          <a:p>
            <a:r>
              <a:rPr lang="en-US" dirty="0" smtClean="0"/>
              <a:t>Expect </a:t>
            </a:r>
            <a:r>
              <a:rPr lang="en-US" dirty="0" err="1" smtClean="0"/>
              <a:t>D4.0</a:t>
            </a:r>
            <a:r>
              <a:rPr lang="en-US" dirty="0" smtClean="0"/>
              <a:t> for </a:t>
            </a:r>
            <a:r>
              <a:rPr lang="en-US" dirty="0" err="1" smtClean="0"/>
              <a:t>P802.11ac</a:t>
            </a:r>
            <a:r>
              <a:rPr lang="en-US" dirty="0" smtClean="0"/>
              <a:t> Mandatory Draft Review, and need name of the independent reviewer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2F44440-AD43-43F2-939F-6A909DC803D7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662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  <a:endParaRPr lang="en-US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4/7 of 11-12/1283r0 by Peter Ecclesine (Cisco Systems)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356566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 smtClean="0"/>
              <a:t>See 11-09-1034-05-0000-wg11-style-guide.doc</a:t>
            </a:r>
          </a:p>
          <a:p>
            <a:pPr lvl="1"/>
            <a:r>
              <a:rPr lang="en-US" dirty="0" smtClean="0"/>
              <a:t>We updated 802.11 </a:t>
            </a:r>
            <a:r>
              <a:rPr lang="en-US" dirty="0" err="1" smtClean="0"/>
              <a:t>WG</a:t>
            </a:r>
            <a:r>
              <a:rPr lang="en-US" dirty="0" smtClean="0"/>
              <a:t> Style Guide based on 2012 IEEE Standards Style Manual and consistency changes in final publication of the 802.11 standard</a:t>
            </a:r>
            <a:endParaRPr lang="en-GB" dirty="0" smtClean="0"/>
          </a:p>
          <a:p>
            <a:r>
              <a:rPr lang="en-US" b="0" dirty="0" smtClean="0"/>
              <a:t>Editor’s responsibility includes checking the </a:t>
            </a:r>
            <a:r>
              <a:rPr lang="en-US" dirty="0" smtClean="0"/>
              <a:t>2012 IEEE Standards Style Manual </a:t>
            </a:r>
            <a:r>
              <a:rPr lang="en-US" b="0" dirty="0" smtClean="0"/>
              <a:t>when creating or updating drafts. </a:t>
            </a:r>
            <a:r>
              <a:rPr lang="en-GB" u="sng" dirty="0" smtClean="0">
                <a:hlinkClick r:id="rId3"/>
              </a:rPr>
              <a:t>https://development.standards.ieee.org/myproject/Public/mytools/draft/styleman.pdf</a:t>
            </a:r>
            <a:endParaRPr lang="en-US" b="0" dirty="0" smtClean="0"/>
          </a:p>
          <a:p>
            <a:r>
              <a:rPr lang="en-US" b="0" dirty="0" smtClean="0"/>
              <a:t>Submissions with draft text should conform to both the </a:t>
            </a:r>
            <a:r>
              <a:rPr lang="en-US" b="0" dirty="0" err="1" smtClean="0"/>
              <a:t>WG11</a:t>
            </a:r>
            <a:r>
              <a:rPr lang="en-US" b="0" dirty="0" smtClean="0"/>
              <a:t> Style Guide and IEEE Standards Style Manual</a:t>
            </a:r>
          </a:p>
          <a:p>
            <a:r>
              <a:rPr lang="en-US" b="0" dirty="0" smtClean="0"/>
              <a:t>Note that the Style Guide evolves with our practice</a:t>
            </a:r>
          </a:p>
          <a:p>
            <a:pPr>
              <a:buFontTx/>
              <a:buNone/>
            </a:pPr>
            <a:endParaRPr lang="en-GB" dirty="0" smtClean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7D261DD-C19A-4D33-B792-98F42174A4BE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  <a:endParaRPr lang="en-US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5/7 of 11-12/1283r0 by Peter Ecclesine (Cisco Systems)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10241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67CEDAE-0893-43B3-92C5-6D110BF9235A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7161327"/>
              </p:ext>
            </p:extLst>
          </p:nvPr>
        </p:nvGraphicFramePr>
        <p:xfrm>
          <a:off x="685800" y="1828800"/>
          <a:ext cx="7772400" cy="2566035"/>
        </p:xfrm>
        <a:graphic>
          <a:graphicData uri="http://schemas.openxmlformats.org/drawingml/2006/table">
            <a:tbl>
              <a:tblPr/>
              <a:tblGrid>
                <a:gridCol w="2894013"/>
                <a:gridCol w="2284412"/>
                <a:gridCol w="259397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Oct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Feb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/>
              <a:t>Nov 2012</a:t>
            </a:r>
            <a:endParaRPr lang="en-US" sz="14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http://grouper.ieee.org/groups/802/11/Reports/802.11_Timelines.htm</a:t>
            </a:r>
            <a:r>
              <a:rPr lang="en-US" sz="1400" dirty="0"/>
              <a:t> </a:t>
            </a:r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  <a:endParaRPr lang="en-US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6/7 of 11-12/1283r0 by Peter Ecclesine (Cisco Systems)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401380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4572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Most current doc shaded green.</a:t>
            </a:r>
            <a:endParaRPr lang="en-US" b="1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4154604"/>
              </p:ext>
            </p:extLst>
          </p:nvPr>
        </p:nvGraphicFramePr>
        <p:xfrm>
          <a:off x="457200" y="1371600"/>
          <a:ext cx="7086600" cy="3520440"/>
        </p:xfrm>
        <a:graphic>
          <a:graphicData uri="http://schemas.openxmlformats.org/drawingml/2006/table">
            <a:tbl>
              <a:tblPr/>
              <a:tblGrid>
                <a:gridCol w="325603"/>
                <a:gridCol w="402976"/>
                <a:gridCol w="338221"/>
                <a:gridCol w="347579"/>
                <a:gridCol w="414421"/>
                <a:gridCol w="347579"/>
                <a:gridCol w="414421"/>
                <a:gridCol w="381000"/>
                <a:gridCol w="263357"/>
                <a:gridCol w="643021"/>
                <a:gridCol w="537408"/>
                <a:gridCol w="582863"/>
                <a:gridCol w="1173751"/>
                <a:gridCol w="914400"/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Cordero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10.0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13-Nov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2.1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13-Nov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 Park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13-Nov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7.0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2.2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1.07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0.1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Frame 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13-Nov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0.4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2D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38200"/>
            <a:ext cx="1676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Changes from  last report shown in </a:t>
            </a:r>
            <a:r>
              <a:rPr lang="en-US" b="1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2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3CC2130E-942E-44E1-91AF-4824D5157D33}" type="slidenum">
              <a:rPr lang="en-US"/>
              <a:pPr algn="ctr"/>
              <a:t>13</a:t>
            </a:fld>
            <a:endParaRPr lang="en-US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6096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 dirty="0" smtClean="0">
                <a:latin typeface="Arial" charset="0"/>
              </a:rPr>
              <a:t>Nov 2012</a:t>
            </a:r>
            <a:endParaRPr lang="en-US" sz="1800" dirty="0"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691116"/>
            <a:ext cx="7772400" cy="457200"/>
          </a:xfrm>
        </p:spPr>
        <p:txBody>
          <a:bodyPr/>
          <a:lstStyle/>
          <a:p>
            <a:r>
              <a:rPr lang="en-US" sz="2800" dirty="0" smtClean="0"/>
              <a:t>Draft Development Snapshot</a:t>
            </a:r>
            <a:endParaRPr lang="en-GB" sz="2800" dirty="0" smtClean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5EAAF8-1103-4F9A-8384-029AC986883C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  <a:endParaRPr lang="en-US" smtClean="0"/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2012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7/7 of 11-12/1283r0 by Peter Ecclesine (Cisco Systems)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Date Placeholder 3"/>
          <p:cNvSpPr txBox="1">
            <a:spLocks/>
          </p:cNvSpPr>
          <p:nvPr/>
        </p:nvSpPr>
        <p:spPr bwMode="auto">
          <a:xfrm>
            <a:off x="849313" y="4857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Nov 2012</a:t>
            </a:r>
            <a:endParaRPr lang="en-US" sz="1800" smtClean="0"/>
          </a:p>
        </p:txBody>
      </p:sp>
    </p:spTree>
    <p:extLst>
      <p:ext uri="{BB962C8B-B14F-4D97-AF65-F5344CB8AC3E}">
        <p14:creationId xmlns:p14="http://schemas.microsoft.com/office/powerpoint/2010/main" val="233976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Adrian Stephens, Intel Corporation</a:t>
            </a:r>
            <a:endParaRPr lang="en-GB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C5F46F32-1172-4393-8AC5-9CE0B376E942}" type="slidenum">
              <a:rPr lang="en-GB" smtClean="0"/>
              <a:pPr/>
              <a:t>14</a:t>
            </a:fld>
            <a:endParaRPr lang="en-GB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smtClean="0"/>
              <a:t>November 2012 Publicity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smtClean="0"/>
              <a:t>Date:</a:t>
            </a:r>
            <a:r>
              <a:rPr lang="en-GB" sz="2000" b="0" smtClean="0"/>
              <a:t> 2012-11-12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/>
        </p:nvGraphicFramePr>
        <p:xfrm>
          <a:off x="522288" y="2273300"/>
          <a:ext cx="7881937" cy="222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Document" r:id="rId4" imgW="8145092" imgH="2304780" progId="Word.Document.8">
                  <p:embed/>
                </p:oleObj>
              </mc:Choice>
              <mc:Fallback>
                <p:oleObj name="Document" r:id="rId4" imgW="8145092" imgH="230478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273300"/>
                        <a:ext cx="7881937" cy="222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1/2 of 11-12/1350r0 by Stephen McCann, RIM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362573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Adrian Stephens, Intel Corporation</a:t>
            </a:r>
            <a:endParaRPr lang="en-GB" smtClean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4CAC7241-20A8-4514-8D57-E9CDECD4A5A0}" type="slidenum">
              <a:rPr lang="en-GB" smtClean="0"/>
              <a:pPr/>
              <a:t>15</a:t>
            </a:fld>
            <a:endParaRPr lang="en-GB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495925"/>
          </a:xfrm>
          <a:noFill/>
        </p:spPr>
        <p:txBody>
          <a:bodyPr/>
          <a:lstStyle/>
          <a:p>
            <a:r>
              <a:rPr lang="en-GB" sz="3600" smtClean="0"/>
              <a:t>TGad Press Release</a:t>
            </a:r>
          </a:p>
          <a:p>
            <a:pPr lvl="1"/>
            <a:r>
              <a:rPr lang="en-GB" sz="2800" smtClean="0"/>
              <a:t>11-12-1066-00-0000-p802-11ad-press-release.doc</a:t>
            </a:r>
          </a:p>
          <a:p>
            <a:pPr lvl="1"/>
            <a:r>
              <a:rPr lang="en-GB" sz="2800" smtClean="0"/>
              <a:t>Motion to ask WG for approval</a:t>
            </a:r>
          </a:p>
          <a:p>
            <a:pPr lvl="1"/>
            <a:r>
              <a:rPr lang="en-GB" sz="2800" smtClean="0"/>
              <a:t>The EC will be asked to approved this on Friday 16</a:t>
            </a:r>
            <a:r>
              <a:rPr lang="en-GB" sz="2800" baseline="30000" smtClean="0"/>
              <a:t>th</a:t>
            </a:r>
            <a:r>
              <a:rPr lang="en-GB" sz="2800" smtClean="0"/>
              <a:t> November.</a:t>
            </a:r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2/2 of 11-12/1350r0 by Stephen McCann, RIM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428131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Adrian Stephens, Intel Corporation</a:t>
            </a: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3804D6-2073-48E6-BD96-C2EC8F262562}" type="slidenum">
              <a:rPr lang="en-GB"/>
              <a:pPr/>
              <a:t>16</a:t>
            </a:fld>
            <a:endParaRPr lang="en-GB"/>
          </a:p>
        </p:txBody>
      </p:sp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/>
              <a:t>Closing Report</a:t>
            </a:r>
          </a:p>
        </p:txBody>
      </p:sp>
      <p:sp>
        <p:nvSpPr>
          <p:cNvPr id="2211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GB" sz="2000"/>
              <a:t>Date:</a:t>
            </a:r>
            <a:r>
              <a:rPr lang="en-GB" sz="2000" b="0"/>
              <a:t> 2012-11-16</a:t>
            </a:r>
          </a:p>
        </p:txBody>
      </p:sp>
      <p:graphicFrame>
        <p:nvGraphicFramePr>
          <p:cNvPr id="221189" name="Object 5"/>
          <p:cNvGraphicFramePr>
            <a:graphicFrameLocks noChangeAspect="1"/>
          </p:cNvGraphicFramePr>
          <p:nvPr/>
        </p:nvGraphicFramePr>
        <p:xfrm>
          <a:off x="539750" y="2281238"/>
          <a:ext cx="7708900" cy="218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Document" r:id="rId4" imgW="8127059" imgH="2305470" progId="Word.Document.8">
                  <p:embed/>
                </p:oleObj>
              </mc:Choice>
              <mc:Fallback>
                <p:oleObj name="Document" r:id="rId4" imgW="8127059" imgH="230547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281238"/>
                        <a:ext cx="7708900" cy="218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1190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1/3 of 11-12/1409r0 by Clint Chaplin, Chair (Samsung)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409049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Adrian Stephens,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E680C58-2607-4BA0-B5DB-D49A34EF9C53}" type="slidenum">
              <a:rPr lang="en-GB"/>
              <a:pPr/>
              <a:t>17</a:t>
            </a:fld>
            <a:endParaRPr lang="en-GB"/>
          </a:p>
        </p:txBody>
      </p:sp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/>
              <a:t>Abstract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GB" sz="3200"/>
              <a:t> Closing report for WNG SC for November 2012, San Antonio, Texas, USA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2/3 of 11-12/1409r0 by Clint Chaplin, Chair (Samsung)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4103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Adrian Stephens, Intel Corporation</a:t>
            </a: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5378D05-FF5C-4272-9A75-7C2C80691CD5}" type="slidenum">
              <a:rPr lang="en-GB"/>
              <a:pPr/>
              <a:t>18</a:t>
            </a:fld>
            <a:endParaRPr lang="en-GB"/>
          </a:p>
        </p:txBody>
      </p:sp>
      <p:sp>
        <p:nvSpPr>
          <p:cNvPr id="3430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495925"/>
          </a:xfrm>
          <a:noFill/>
          <a:ln/>
        </p:spPr>
        <p:txBody>
          <a:bodyPr/>
          <a:lstStyle/>
          <a:p>
            <a:pPr marL="457200" indent="-457200" eaLnBrk="1" hangingPunct="1"/>
            <a:r>
              <a:rPr lang="en-US"/>
              <a:t>Presentations at November 2012 meeting</a:t>
            </a:r>
          </a:p>
          <a:p>
            <a:pPr marL="838200" lvl="1" indent="-381000" eaLnBrk="1" hangingPunct="1">
              <a:spcBef>
                <a:spcPct val="0"/>
              </a:spcBef>
              <a:buFontTx/>
              <a:buAutoNum type="arabicPeriod"/>
            </a:pPr>
            <a:r>
              <a:rPr lang="en-US"/>
              <a:t>Operator Deployed WLAN offload Cellular (11-12-1258-02-0wng-operator-deployed-wlan-offload-cellular.pptx) – Fang XIE</a:t>
            </a:r>
          </a:p>
          <a:p>
            <a:pPr marL="838200" lvl="1" indent="-381000" eaLnBrk="1" hangingPunct="1">
              <a:spcBef>
                <a:spcPct val="0"/>
              </a:spcBef>
              <a:buFontTx/>
              <a:buAutoNum type="arabicPeriod"/>
            </a:pPr>
            <a:r>
              <a:rPr lang="en-US"/>
              <a:t>Measurement Reporting in WLAN (11-12-1259-01-0wng-measurement-reporting-in-wlan.ppt) – Fang XIE</a:t>
            </a:r>
          </a:p>
          <a:p>
            <a:pPr marL="838200" lvl="1" indent="-381000" eaLnBrk="1" hangingPunct="1">
              <a:spcBef>
                <a:spcPct val="0"/>
              </a:spcBef>
              <a:buFontTx/>
              <a:buAutoNum type="arabicPeriod"/>
            </a:pPr>
            <a:r>
              <a:rPr lang="en-US"/>
              <a:t>Proposal for using saved IP to make a connection (11-12-1378-04-0wng-using-saved-ip-to-make-a-connection.pptx) – CHEN Yanming</a:t>
            </a:r>
          </a:p>
          <a:p>
            <a:pPr marL="457200" indent="-457200"/>
            <a:r>
              <a:rPr lang="en-GB"/>
              <a:t>Minutes</a:t>
            </a:r>
          </a:p>
          <a:p>
            <a:pPr marL="838200" lvl="1" indent="-381000"/>
            <a:r>
              <a:rPr lang="en-GB"/>
              <a:t>11-12-1383-00-0wng-nov-2012-meeting-minutes-san-antonio.doc</a:t>
            </a:r>
          </a:p>
          <a:p>
            <a:pPr marL="457200" indent="-457200"/>
            <a:r>
              <a:rPr lang="en-GB" altLang="ko-KR">
                <a:ea typeface="Gulim" pitchFamily="34" charset="-127"/>
              </a:rPr>
              <a:t>Plans for January 2013</a:t>
            </a:r>
          </a:p>
          <a:p>
            <a:pPr marL="838200" lvl="1" indent="-381000"/>
            <a:r>
              <a:rPr lang="en-US"/>
              <a:t>1 2 hour session</a:t>
            </a:r>
            <a:endParaRPr lang="en-GB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3/3 of 11-12/1409r0 by Clint Chaplin, Chair (Samsung)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30300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52483" y="6475413"/>
            <a:ext cx="2691442" cy="184666"/>
          </a:xfrm>
          <a:noFill/>
        </p:spPr>
        <p:txBody>
          <a:bodyPr/>
          <a:lstStyle/>
          <a:p>
            <a:r>
              <a:rPr lang="en-US" smtClean="0"/>
              <a:t>Adrian Stephens, Intel Corporation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5B9BDB0-C63C-4C25-8424-3805F41840B1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2012-11-15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06413" y="2286000"/>
          <a:ext cx="8001000" cy="266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Document" r:id="rId5" imgW="8253286" imgH="2761353" progId="Word.Document.8">
                  <p:embed/>
                </p:oleObj>
              </mc:Choice>
              <mc:Fallback>
                <p:oleObj name="Document" r:id="rId5" imgW="8253286" imgH="276135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2286000"/>
                        <a:ext cx="8001000" cy="2663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1/5 of 11-12/1408r0 by Mark Hamilton, SpectraLink/Polycom, Inc.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47896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1F1C73C8-2275-44E9-B341-5CDD5B9F6099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This document is a digest of the closing reports of all 802.11 sub-groups for presentation at the November 2012 closing plenary meeting.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 smtClean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 smtClean="0"/>
              <a:t>November 2012, San Antonio meeting</a:t>
            </a:r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  <a:endParaRPr lang="en-US" dirty="0" smtClean="0"/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1BA2747-D9B4-4253-BD2A-A397A70658F2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2/5 of 11-12/1408r0 by Mark Hamilton, SpectraLink/Polycom, Inc.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93416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  <a:endParaRPr lang="en-US" dirty="0" smtClean="0"/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mtClean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1816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Brief update on General Links (GLK SC) and 802.1 bridging discussions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Noted that P1905.1 is out for a </a:t>
            </a:r>
            <a:r>
              <a:rPr lang="en-US" dirty="0" err="1" smtClean="0"/>
              <a:t>recirc</a:t>
            </a:r>
            <a:r>
              <a:rPr lang="en-US" dirty="0" smtClean="0"/>
              <a:t> ballot, closing Nov 23, and 802 has purchases a limited license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Volunteers requested to help review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IETF/802 coordination 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Reviewed RFC 4441 update.  No comments.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RADEXT – reviewed comments already submitted, and added several more.  Will communicate these back to </a:t>
            </a:r>
            <a:r>
              <a:rPr lang="en-US" dirty="0" err="1" smtClean="0">
                <a:ea typeface="ＭＳ Ｐゴシック" pitchFamily="34" charset="-128"/>
              </a:rPr>
              <a:t>radext</a:t>
            </a:r>
            <a:r>
              <a:rPr lang="en-US" dirty="0" smtClean="0">
                <a:ea typeface="ＭＳ Ｐゴシック" pitchFamily="34" charset="-128"/>
              </a:rPr>
              <a:t>.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>
                <a:ea typeface="ＭＳ Ｐゴシック" pitchFamily="34" charset="-128"/>
              </a:rPr>
              <a:t>RAC proposal for OUI Registry Tiers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>
                <a:ea typeface="ＭＳ Ｐゴシック" pitchFamily="34" charset="-128"/>
              </a:rPr>
              <a:t>Two comments raised.  Will discuss in WG closing plenary, to check for any other comments.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802 Overview and Architecture Draft 1.5 letter ballot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802.1 doing comment resolution this week.  Plan to start a </a:t>
            </a:r>
            <a:r>
              <a:rPr lang="en-US" dirty="0" err="1" smtClean="0"/>
              <a:t>recirc</a:t>
            </a:r>
            <a:r>
              <a:rPr lang="en-US" dirty="0" smtClean="0"/>
              <a:t> out of this meeting.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“Relegated” 802.1 maintenance requests to other TGs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Minutes are in 11-12/1398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3/5 of 11-12/1408r0 by Mark Hamilton, SpectraLink/Polycom, Inc.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10672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  <a:endParaRPr lang="en-US" dirty="0" smtClean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FD111E0-D59E-4076-9560-166B07D396EF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mtClean="0"/>
              <a:t>Teleconferences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None expected, if needed, will schedule with 10 days notice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4/5 of 11-12/1408r0 by Mark Hamilton, SpectraLink/Polycom, Inc.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157408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  <a:endParaRPr lang="en-US" dirty="0" smtClean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D566691-ABE1-475B-8FC6-0CFB05140897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January 2012 Goals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One meeting slot planned: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Continue discussion on architectural model for AP (and DS and Portal) and where MAC-SAP interface(s) appear, and how this relates to the 802.1 station model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802 O&amp;A ballot, as appropriate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5/5 of 11-12/1408r0 by Mark Hamilton, SpectraLink/Polycom, Inc.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70468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Adrian Stephens, Intel Corporation</a:t>
            </a:r>
            <a:endParaRPr lang="en-GB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C54AB6B-C76C-43C0-8CF9-4AA7315BEFF1}" type="slidenum">
              <a:rPr lang="en-GB" smtClean="0"/>
              <a:pPr/>
              <a:t>24</a:t>
            </a:fld>
            <a:endParaRPr lang="en-GB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IEEE 802 JTC1 SC closing report (Nov 12)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2012-11-16</a:t>
            </a: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611560" y="2349500"/>
          <a:ext cx="7454900" cy="209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Document" r:id="rId5" imgW="8132982" imgH="2303817" progId="Word.Document.8">
                  <p:embed/>
                </p:oleObj>
              </mc:Choice>
              <mc:Fallback>
                <p:oleObj name="Document" r:id="rId5" imgW="8132982" imgH="23038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2349500"/>
                        <a:ext cx="7454900" cy="2095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1/5 of 11-12/1411r0 by Andrew Myles, Cisco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391858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Adrian Stephens, Intel Corporation</a:t>
            </a:r>
            <a:endParaRPr lang="en-GB" smtClean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827FA444-4315-4B21-90DB-70CB797C55B7}" type="slidenum">
              <a:rPr lang="en-GB" smtClean="0"/>
              <a:pPr/>
              <a:t>25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IEEE 802 JTC1 SC</a:t>
            </a:r>
            <a:br>
              <a:rPr lang="en-GB" sz="3200" dirty="0" smtClean="0"/>
            </a:br>
            <a:r>
              <a:rPr lang="en-GB" sz="3200" dirty="0" smtClean="0"/>
              <a:t>for Nov 2012 in San Antonio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2/5 of 11-12/1411r0 by Andrew Myles, Cisco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418859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JTC1 SC focused on reporting on the  SC6 meeting in Graz in Sept 2012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General update in San Antonio</a:t>
            </a:r>
          </a:p>
          <a:p>
            <a:pPr lvl="1"/>
            <a:r>
              <a:rPr lang="en-AU" dirty="0" smtClean="0"/>
              <a:t>Reviewed latest liaisons to SC6 of Sponsor Ballot drafts</a:t>
            </a:r>
          </a:p>
          <a:p>
            <a:pPr lvl="2"/>
            <a:r>
              <a:rPr lang="en-AU" dirty="0" smtClean="0"/>
              <a:t>802.11ad  D9.0 liaised</a:t>
            </a:r>
          </a:p>
          <a:p>
            <a:pPr lvl="2"/>
            <a:r>
              <a:rPr lang="en-AU" dirty="0" smtClean="0"/>
              <a:t>802.11ac D4.0 is outstanding</a:t>
            </a:r>
          </a:p>
          <a:p>
            <a:pPr lvl="1"/>
            <a:r>
              <a:rPr lang="en-AU" dirty="0" smtClean="0"/>
              <a:t>Reviewed status of JTC1 ballot on IEEE 802.11-2012</a:t>
            </a:r>
          </a:p>
          <a:p>
            <a:pPr lvl="2"/>
            <a:r>
              <a:rPr lang="en-AU" dirty="0" smtClean="0"/>
              <a:t>Passed, with one negative vote; now published!</a:t>
            </a:r>
          </a:p>
          <a:p>
            <a:pPr lvl="2"/>
            <a:r>
              <a:rPr lang="en-AU" dirty="0" smtClean="0"/>
              <a:t>Comments from China NB passed to </a:t>
            </a:r>
            <a:r>
              <a:rPr lang="en-AU" dirty="0" err="1" smtClean="0"/>
              <a:t>TGmc</a:t>
            </a:r>
            <a:r>
              <a:rPr lang="en-AU" dirty="0" smtClean="0"/>
              <a:t> for resolution</a:t>
            </a:r>
          </a:p>
          <a:p>
            <a:pPr lvl="1"/>
            <a:r>
              <a:rPr lang="en-AU" dirty="0" smtClean="0"/>
              <a:t>Reviewed status of various China NB proposals in SC6</a:t>
            </a:r>
          </a:p>
          <a:p>
            <a:pPr lvl="2"/>
            <a:r>
              <a:rPr lang="en-AU" dirty="0" smtClean="0"/>
              <a:t>TEPA-AC, </a:t>
            </a:r>
            <a:r>
              <a:rPr lang="en-AU" dirty="0" err="1" smtClean="0"/>
              <a:t>TLSec</a:t>
            </a:r>
            <a:r>
              <a:rPr lang="en-AU" dirty="0" smtClean="0"/>
              <a:t>, TAAA all discussed and false assertions rebutted by IEEE 802 delegation</a:t>
            </a:r>
          </a:p>
          <a:p>
            <a:pPr lvl="3"/>
            <a:r>
              <a:rPr lang="en-AU" dirty="0" smtClean="0"/>
              <a:t>TEPA-AC is now a Chinese National Standard</a:t>
            </a:r>
          </a:p>
          <a:p>
            <a:pPr lvl="2"/>
            <a:r>
              <a:rPr lang="en-AU" dirty="0" smtClean="0"/>
              <a:t>WAPI and UHT/EUHT not discussed,  except in passing</a:t>
            </a:r>
          </a:p>
          <a:p>
            <a:pPr lvl="1"/>
            <a:r>
              <a:rPr lang="en-AU" dirty="0" smtClean="0"/>
              <a:t>Provided input to IEEE staff on PSDO agreement</a:t>
            </a:r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Adrian Stephens, Intel Corporation</a:t>
            </a:r>
            <a:endParaRPr lang="en-GB" smtClean="0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26</a:t>
            </a:fld>
            <a:endParaRPr lang="en-GB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3/5 of 11-12/1411r0 by Andrew Myles, Cisco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42604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JTC1 SC focused on reporting on the  SC6 meeting in Graz in September 2012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General update in San Antonio</a:t>
            </a:r>
          </a:p>
          <a:p>
            <a:pPr lvl="1"/>
            <a:r>
              <a:rPr lang="en-AU" dirty="0" smtClean="0"/>
              <a:t>Discussed status of “agreement” between IEEE 802 &amp; SC</a:t>
            </a:r>
          </a:p>
          <a:p>
            <a:pPr lvl="2"/>
            <a:r>
              <a:rPr lang="en-AU" dirty="0" smtClean="0"/>
              <a:t>It was replaced by a resolution based on provision of PSDO</a:t>
            </a:r>
          </a:p>
          <a:p>
            <a:pPr lvl="3"/>
            <a:r>
              <a:rPr lang="en-AU" dirty="0" smtClean="0"/>
              <a:t>Delegates responsibility for 8802 revisions to IEEE 802</a:t>
            </a:r>
          </a:p>
          <a:p>
            <a:pPr lvl="3"/>
            <a:r>
              <a:rPr lang="en-AU" dirty="0" smtClean="0"/>
              <a:t>Until IEEE 802 no longer has a revision process</a:t>
            </a:r>
          </a:p>
          <a:p>
            <a:pPr lvl="3"/>
            <a:r>
              <a:rPr lang="en-AU" dirty="0" smtClean="0"/>
              <a:t>Conditional on SC6 NBs having a way to contribute to revision process</a:t>
            </a:r>
          </a:p>
          <a:p>
            <a:pPr lvl="2"/>
            <a:r>
              <a:rPr lang="en-AU" dirty="0" smtClean="0"/>
              <a:t>This is almost exactly what IEEE 802 was asking for, and is roughly what 802.11 has been doing anyway</a:t>
            </a:r>
          </a:p>
          <a:p>
            <a:pPr lvl="2"/>
            <a:r>
              <a:rPr lang="en-AU" dirty="0" smtClean="0"/>
              <a:t>It appears that both 802.1 WG and 802.3 WG will take advantage of this resolution, with both planning to submit their standards</a:t>
            </a:r>
          </a:p>
          <a:p>
            <a:pPr lvl="2"/>
            <a:r>
              <a:rPr lang="en-AU" dirty="0" smtClean="0"/>
              <a:t>All WGs need to decide which standards and amendments to send through the PSDO process and when</a:t>
            </a:r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Adrian Stephens, Intel Corporation</a:t>
            </a:r>
            <a:endParaRPr lang="en-GB" smtClean="0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27</a:t>
            </a:fld>
            <a:endParaRPr lang="en-GB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4/5 of 11-12/1411r0 by Andrew Myles, Cisco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379495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JTC1 SC have some plans for Jan 13 in Vancouver and Mar 13 in Orlando</a:t>
            </a:r>
            <a:endParaRPr lang="en-AU" dirty="0" smtClean="0"/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ko-KR" dirty="0" smtClean="0"/>
              <a:t>Plans for Vancouver (Jan 2013)</a:t>
            </a:r>
          </a:p>
          <a:p>
            <a:pPr lvl="1"/>
            <a:r>
              <a:rPr lang="en-AU" dirty="0" err="1" smtClean="0"/>
              <a:t>TGmc</a:t>
            </a:r>
            <a:r>
              <a:rPr lang="en-AU" dirty="0" smtClean="0"/>
              <a:t> to process Chinese comments on 802.11-2012 for liaison back to SC6 by 802.11 WG</a:t>
            </a:r>
          </a:p>
          <a:p>
            <a:pPr lvl="1"/>
            <a:r>
              <a:rPr lang="en-AU" dirty="0" smtClean="0"/>
              <a:t>802 JTC1 SC to develop details of mechanism to all SC6 NBs to participate in revision process</a:t>
            </a:r>
          </a:p>
          <a:p>
            <a:pPr lvl="1"/>
            <a:r>
              <a:rPr lang="en-AU" dirty="0" smtClean="0"/>
              <a:t>802.11 to determine which amendments/revisions to send to ISO under PSDO and when</a:t>
            </a:r>
          </a:p>
          <a:p>
            <a:r>
              <a:rPr lang="en-AU" dirty="0" smtClean="0"/>
              <a:t>Plans for </a:t>
            </a:r>
            <a:r>
              <a:rPr lang="en-AU" dirty="0" err="1" smtClean="0"/>
              <a:t>Orlando</a:t>
            </a:r>
            <a:r>
              <a:rPr lang="en-AU" dirty="0" smtClean="0"/>
              <a:t> (Mar 13)</a:t>
            </a:r>
          </a:p>
          <a:p>
            <a:pPr lvl="1"/>
            <a:r>
              <a:rPr lang="en-AU" dirty="0" smtClean="0"/>
              <a:t>802 JTC1 SC to obtain approval from 802.1 &amp; 802.3 WGs, and then 802 EC, for participation mechanism</a:t>
            </a:r>
          </a:p>
          <a:p>
            <a:pPr lvl="1"/>
            <a:r>
              <a:rPr lang="en-AU" dirty="0" smtClean="0"/>
              <a:t>802 EC to empower the IEEE 802 </a:t>
            </a:r>
            <a:r>
              <a:rPr lang="en-AU" dirty="0" err="1" smtClean="0"/>
              <a:t>HoD</a:t>
            </a:r>
            <a:r>
              <a:rPr lang="en-AU" dirty="0" smtClean="0"/>
              <a:t> for SC6 meeting in Korea</a:t>
            </a:r>
          </a:p>
          <a:p>
            <a:pPr lvl="1"/>
            <a:r>
              <a:rPr lang="en-AU" dirty="0" smtClean="0"/>
              <a:t>Ask for experts wiling to attend SC6 meeting in Korea</a:t>
            </a:r>
          </a:p>
          <a:p>
            <a:pPr lvl="1"/>
            <a:endParaRPr lang="en-AU" dirty="0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Adrian Stephens, Intel Corporation</a:t>
            </a:r>
            <a:endParaRPr lang="en-GB" smtClean="0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28</a:t>
            </a:fld>
            <a:endParaRPr lang="en-GB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5/5 of 11-12/1411r0 by Andrew Myles, Cisco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6879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FA2C46D-F955-4177-8778-51C451607A57}" type="slidenum">
              <a:rPr lang="en-US" smtClean="0"/>
              <a:pPr>
                <a:defRPr/>
              </a:pPr>
              <a:t>29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 smtClean="0"/>
              <a:t>IEEE 802.11 Regulatory SC</a:t>
            </a:r>
            <a:br>
              <a:rPr lang="en-US" sz="2800" smtClean="0"/>
            </a:br>
            <a:r>
              <a:rPr lang="en-US" sz="2800" smtClean="0"/>
              <a:t>San Antonio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smtClean="0"/>
              <a:t>Date:</a:t>
            </a:r>
            <a:r>
              <a:rPr lang="en-US" sz="2000" b="0" smtClean="0"/>
              <a:t> 2012-11-16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09588" y="3067050"/>
          <a:ext cx="8021637" cy="2535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Document" r:id="rId4" imgW="8360559" imgH="2653632" progId="Word.Document.8">
                  <p:embed/>
                </p:oleObj>
              </mc:Choice>
              <mc:Fallback>
                <p:oleObj name="Document" r:id="rId4" imgW="8360559" imgH="26536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3067050"/>
                        <a:ext cx="8021637" cy="2535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1/9 of 11-12/1417r0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178914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2425"/>
            <a:ext cx="6096000" cy="304800"/>
          </a:xfrm>
        </p:spPr>
        <p:txBody>
          <a:bodyPr/>
          <a:lstStyle/>
          <a:p>
            <a:r>
              <a:rPr lang="en-GB" dirty="0" smtClean="0"/>
              <a:t>Attendance Summary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81000"/>
            <a:ext cx="15795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Nov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523038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19CDBFA-76A2-4597-AA38-8543ED035B5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9850269"/>
              </p:ext>
            </p:extLst>
          </p:nvPr>
        </p:nvGraphicFramePr>
        <p:xfrm>
          <a:off x="914400" y="685800"/>
          <a:ext cx="7315200" cy="551350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759589"/>
                <a:gridCol w="833488"/>
                <a:gridCol w="1064523"/>
                <a:gridCol w="1219200"/>
                <a:gridCol w="1219200"/>
                <a:gridCol w="1219200"/>
              </a:tblGrid>
              <a:tr h="0">
                <a:tc gridSpan="6"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51976" marR="51976" marT="25988" marB="25988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77266">
                <a:tc>
                  <a:txBody>
                    <a:bodyPr/>
                    <a:lstStyle/>
                    <a:p>
                      <a:r>
                        <a:rPr lang="en-GB" sz="1100">
                          <a:effectLst/>
                        </a:rPr>
                        <a:t>Breakout</a:t>
                      </a:r>
                      <a:endParaRPr lang="en-GB" sz="1800"/>
                    </a:p>
                  </a:txBody>
                  <a:tcPr marL="51976" marR="51976" marT="25988" marB="25988" anchor="ctr"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effectLst/>
                        </a:rPr>
                        <a:t>Meetings</a:t>
                      </a:r>
                      <a:endParaRPr lang="en-GB" sz="1800"/>
                    </a:p>
                  </a:txBody>
                  <a:tcPr marL="51976" marR="51976" marT="25988" marB="25988" anchor="ctr"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effectLst/>
                        </a:rPr>
                        <a:t>Avg Attendance</a:t>
                      </a:r>
                      <a:endParaRPr lang="en-GB" sz="1800"/>
                    </a:p>
                  </a:txBody>
                  <a:tcPr marL="51976" marR="51976" marT="25988" marB="25988" anchor="ctr"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effectLst/>
                        </a:rPr>
                        <a:t>Sum Attendance</a:t>
                      </a:r>
                      <a:endParaRPr lang="en-GB" sz="1800"/>
                    </a:p>
                  </a:txBody>
                  <a:tcPr marL="51976" marR="51976" marT="25988" marB="25988" anchor="ctr"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effectLst/>
                        </a:rPr>
                        <a:t>Max Attendance</a:t>
                      </a:r>
                      <a:endParaRPr lang="en-GB" sz="1800"/>
                    </a:p>
                  </a:txBody>
                  <a:tcPr marL="51976" marR="51976" marT="25988" marB="25988" anchor="ctr"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effectLst/>
                        </a:rPr>
                        <a:t>Min Attendance</a:t>
                      </a:r>
                      <a:endParaRPr lang="en-GB" sz="1800"/>
                    </a:p>
                  </a:txBody>
                  <a:tcPr marL="51976" marR="51976" marT="25988" marB="25988" anchor="ctr"/>
                </a:tc>
              </a:tr>
              <a:tr h="364958">
                <a:tc>
                  <a:txBody>
                    <a:bodyPr/>
                    <a:lstStyle/>
                    <a:p>
                      <a:r>
                        <a:rPr lang="en-GB" sz="1200" dirty="0">
                          <a:effectLst/>
                        </a:rPr>
                        <a:t>802.11 Newcomer Training</a:t>
                      </a:r>
                      <a:endParaRPr lang="en-GB" sz="20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14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00" dirty="0">
                          <a:effectLst/>
                        </a:rPr>
                        <a:t/>
                      </a:r>
                      <a:br>
                        <a:rPr lang="en-GB" sz="100" dirty="0">
                          <a:effectLst/>
                        </a:rPr>
                      </a:br>
                      <a:endParaRPr lang="en-GB" sz="1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00" dirty="0">
                          <a:effectLst/>
                        </a:rPr>
                        <a:t/>
                      </a:r>
                      <a:br>
                        <a:rPr lang="en-GB" sz="100" dirty="0">
                          <a:effectLst/>
                        </a:rPr>
                      </a:br>
                      <a:endParaRPr lang="en-GB" sz="1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00" dirty="0">
                          <a:effectLst/>
                        </a:rPr>
                        <a:t/>
                      </a:r>
                      <a:br>
                        <a:rPr lang="en-GB" sz="100" dirty="0">
                          <a:effectLst/>
                        </a:rPr>
                      </a:br>
                      <a:endParaRPr lang="en-GB" sz="100" dirty="0"/>
                    </a:p>
                  </a:txBody>
                  <a:tcPr marL="51976" marR="51976" marT="25988" marB="25988"/>
                </a:tc>
              </a:tr>
              <a:tr h="141252">
                <a:tc>
                  <a:txBody>
                    <a:bodyPr/>
                    <a:lstStyle/>
                    <a:p>
                      <a:r>
                        <a:rPr lang="en-GB" sz="1200" dirty="0">
                          <a:effectLst/>
                        </a:rPr>
                        <a:t>ARC</a:t>
                      </a:r>
                      <a:endParaRPr lang="en-GB" sz="20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effectLst/>
                        </a:rPr>
                        <a:t>20</a:t>
                      </a:r>
                      <a:endParaRPr lang="en-GB" sz="20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" dirty="0">
                          <a:effectLst/>
                        </a:rPr>
                        <a:t/>
                      </a:r>
                      <a:br>
                        <a:rPr lang="en-GB" sz="200" dirty="0">
                          <a:effectLst/>
                        </a:rPr>
                      </a:br>
                      <a:endParaRPr lang="en-GB" sz="6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" dirty="0">
                          <a:effectLst/>
                        </a:rPr>
                        <a:t/>
                      </a:r>
                      <a:br>
                        <a:rPr lang="en-GB" sz="200" dirty="0">
                          <a:effectLst/>
                        </a:rPr>
                      </a:br>
                      <a:endParaRPr lang="en-GB" sz="6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" dirty="0">
                          <a:effectLst/>
                        </a:rPr>
                        <a:t/>
                      </a:r>
                      <a:br>
                        <a:rPr lang="en-GB" sz="200" dirty="0">
                          <a:effectLst/>
                        </a:rPr>
                      </a:br>
                      <a:endParaRPr lang="en-GB" sz="600" dirty="0"/>
                    </a:p>
                  </a:txBody>
                  <a:tcPr marL="51976" marR="51976" marT="25988" marB="25988"/>
                </a:tc>
              </a:tr>
              <a:tr h="177266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</a:rPr>
                        <a:t>Editors Meeting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effectLst/>
                        </a:rPr>
                        <a:t>2</a:t>
                      </a:r>
                      <a:endParaRPr lang="en-GB" sz="20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5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11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10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</a:t>
                      </a:r>
                      <a:endParaRPr lang="en-GB" sz="2000"/>
                    </a:p>
                  </a:txBody>
                  <a:tcPr marL="51976" marR="51976" marT="25988" marB="25988"/>
                </a:tc>
              </a:tr>
              <a:tr h="177266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</a:rPr>
                        <a:t>GLK SG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3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30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90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34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27</a:t>
                      </a:r>
                      <a:endParaRPr lang="en-GB" sz="2000"/>
                    </a:p>
                  </a:txBody>
                  <a:tcPr marL="51976" marR="51976" marT="25988" marB="25988"/>
                </a:tc>
              </a:tr>
              <a:tr h="177266">
                <a:tc>
                  <a:txBody>
                    <a:bodyPr/>
                    <a:lstStyle/>
                    <a:p>
                      <a:r>
                        <a:rPr lang="en-GB" sz="1200" dirty="0">
                          <a:effectLst/>
                        </a:rPr>
                        <a:t>JTC1</a:t>
                      </a:r>
                      <a:endParaRPr lang="en-GB" sz="20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2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effectLst/>
                        </a:rPr>
                        <a:t>7</a:t>
                      </a:r>
                      <a:endParaRPr lang="en-GB" sz="20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15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9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6</a:t>
                      </a:r>
                      <a:endParaRPr lang="en-GB" sz="2000"/>
                    </a:p>
                  </a:txBody>
                  <a:tcPr marL="51976" marR="51976" marT="25988" marB="25988"/>
                </a:tc>
              </a:tr>
              <a:tr h="177266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</a:rPr>
                        <a:t>PAD SG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3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effectLst/>
                        </a:rPr>
                        <a:t>33</a:t>
                      </a:r>
                      <a:endParaRPr lang="en-GB" sz="20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101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45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14</a:t>
                      </a:r>
                      <a:endParaRPr lang="en-GB" sz="2000"/>
                    </a:p>
                  </a:txBody>
                  <a:tcPr marL="51976" marR="51976" marT="25988" marB="25988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</a:rPr>
                        <a:t>PAR Comments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3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7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effectLst/>
                        </a:rPr>
                        <a:t>23</a:t>
                      </a:r>
                      <a:endParaRPr lang="en-GB" sz="20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10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4</a:t>
                      </a:r>
                      <a:endParaRPr lang="en-GB" sz="2000"/>
                    </a:p>
                  </a:txBody>
                  <a:tcPr marL="51976" marR="51976" marT="25988" marB="25988"/>
                </a:tc>
              </a:tr>
              <a:tr h="179916">
                <a:tc>
                  <a:txBody>
                    <a:bodyPr/>
                    <a:lstStyle/>
                    <a:p>
                      <a:r>
                        <a:rPr lang="en-GB" sz="1200" dirty="0" err="1">
                          <a:effectLst/>
                        </a:rPr>
                        <a:t>Reg</a:t>
                      </a:r>
                      <a:r>
                        <a:rPr lang="en-GB" sz="1200" dirty="0">
                          <a:effectLst/>
                        </a:rPr>
                        <a:t> SC</a:t>
                      </a:r>
                      <a:endParaRPr lang="en-GB" sz="20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20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endParaRPr lang="en-GB" sz="11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endParaRPr lang="en-GB" sz="10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endParaRPr lang="en-GB" sz="1000" dirty="0"/>
                    </a:p>
                  </a:txBody>
                  <a:tcPr marL="51976" marR="51976" marT="25988" marB="25988"/>
                </a:tc>
              </a:tr>
              <a:tr h="177266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</a:rPr>
                        <a:t>TGac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10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23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233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53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</a:t>
                      </a:r>
                      <a:endParaRPr lang="en-GB" sz="2000"/>
                    </a:p>
                  </a:txBody>
                  <a:tcPr marL="51976" marR="51976" marT="25988" marB="25988"/>
                </a:tc>
              </a:tr>
              <a:tr h="177266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</a:rPr>
                        <a:t>TGaf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12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47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575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109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16</a:t>
                      </a:r>
                      <a:endParaRPr lang="en-GB" sz="2000"/>
                    </a:p>
                  </a:txBody>
                  <a:tcPr marL="51976" marR="51976" marT="25988" marB="25988"/>
                </a:tc>
              </a:tr>
              <a:tr h="177266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</a:rPr>
                        <a:t>TGah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6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79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478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effectLst/>
                        </a:rPr>
                        <a:t>103</a:t>
                      </a:r>
                      <a:endParaRPr lang="en-GB" sz="20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60</a:t>
                      </a:r>
                      <a:endParaRPr lang="en-GB" sz="2000"/>
                    </a:p>
                  </a:txBody>
                  <a:tcPr marL="51976" marR="51976" marT="25988" marB="25988"/>
                </a:tc>
              </a:tr>
              <a:tr h="177266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</a:rPr>
                        <a:t>TGai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10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72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724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effectLst/>
                        </a:rPr>
                        <a:t>104</a:t>
                      </a:r>
                      <a:endParaRPr lang="en-GB" sz="20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</a:t>
                      </a:r>
                      <a:endParaRPr lang="en-GB" sz="2000"/>
                    </a:p>
                  </a:txBody>
                  <a:tcPr marL="51976" marR="51976" marT="25988" marB="25988"/>
                </a:tc>
              </a:tr>
              <a:tr h="177266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</a:rPr>
                        <a:t>TGaj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4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30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122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51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3</a:t>
                      </a:r>
                      <a:endParaRPr lang="en-GB" sz="2000"/>
                    </a:p>
                  </a:txBody>
                  <a:tcPr marL="51976" marR="51976" marT="25988" marB="25988"/>
                </a:tc>
              </a:tr>
              <a:tr h="177266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</a:rPr>
                        <a:t>TGmc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5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22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112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effectLst/>
                        </a:rPr>
                        <a:t>28</a:t>
                      </a:r>
                      <a:endParaRPr lang="en-GB" sz="20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20</a:t>
                      </a:r>
                      <a:endParaRPr lang="en-GB" sz="2000"/>
                    </a:p>
                  </a:txBody>
                  <a:tcPr marL="51976" marR="51976" marT="25988" marB="25988"/>
                </a:tc>
              </a:tr>
              <a:tr h="177266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</a:rPr>
                        <a:t>Tutorials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2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64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128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127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2000" dirty="0"/>
                    </a:p>
                  </a:txBody>
                  <a:tcPr marL="51976" marR="51976" marT="25988" marB="25988"/>
                </a:tc>
              </a:tr>
              <a:tr h="177266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</a:rPr>
                        <a:t>WG CAC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4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7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30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15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</a:t>
                      </a:r>
                      <a:endParaRPr lang="en-GB" sz="2000"/>
                    </a:p>
                  </a:txBody>
                  <a:tcPr marL="51976" marR="51976" marT="25988" marB="25988"/>
                </a:tc>
              </a:tr>
              <a:tr h="161712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</a:rPr>
                        <a:t>WG Closing Plenary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20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3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51976" marR="51976" marT="25988" marB="25988"/>
                </a:tc>
              </a:tr>
              <a:tr h="291966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</a:rPr>
                        <a:t>WG Mid-Session Plenary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3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68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206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202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2000" dirty="0"/>
                    </a:p>
                  </a:txBody>
                  <a:tcPr marL="51976" marR="51976" marT="25988" marB="25988"/>
                </a:tc>
              </a:tr>
              <a:tr h="88227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</a:rPr>
                        <a:t>WG Opening Plenary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2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105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210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209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2000" dirty="0"/>
                    </a:p>
                  </a:txBody>
                  <a:tcPr marL="51976" marR="51976" marT="25988" marB="25988"/>
                </a:tc>
              </a:tr>
              <a:tr h="177266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</a:rPr>
                        <a:t>WNG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2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73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146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145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2000" dirty="0"/>
                    </a:p>
                  </a:txBody>
                  <a:tcPr marL="51976" marR="51976" marT="25988" marB="25988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783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 smtClean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7A4377A-3E1F-45D4-999C-C2E7CBB0E5A7}" type="slidenum">
              <a:rPr lang="en-US" smtClean="0"/>
              <a:pPr>
                <a:defRPr/>
              </a:pPr>
              <a:t>30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/>
              <a:t>This presentation is the closing report for the November 2012 IEEE 802.11 Regulatory Standing Committee meeting in San Antonio.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2/9 of 11-12/1417r0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392906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smtClean="0"/>
              <a:t>Regulatory Summary – North America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724400"/>
          </a:xfrm>
        </p:spPr>
        <p:txBody>
          <a:bodyPr/>
          <a:lstStyle/>
          <a:p>
            <a:pPr eaLnBrk="1" hangingPunct="1"/>
            <a:r>
              <a:rPr lang="en-US" sz="2800" smtClean="0"/>
              <a:t>US</a:t>
            </a:r>
          </a:p>
          <a:p>
            <a:pPr lvl="1" eaLnBrk="1" hangingPunct="1"/>
            <a:r>
              <a:rPr lang="en-US" smtClean="0"/>
              <a:t>FCC NPRM 12-118 TV band auctions, rebanding and TVWS</a:t>
            </a:r>
          </a:p>
          <a:p>
            <a:pPr lvl="1" eaLnBrk="1" hangingPunct="1"/>
            <a:r>
              <a:rPr lang="en-US" smtClean="0"/>
              <a:t>New testing KDBs including SAR and RF Exposure</a:t>
            </a:r>
          </a:p>
          <a:p>
            <a:pPr lvl="1" eaLnBrk="1" hangingPunct="1"/>
            <a:r>
              <a:rPr lang="en-US" smtClean="0"/>
              <a:t>Opening the 5350 – 5470 MHz and 5850 to 5925 MHz bands</a:t>
            </a:r>
          </a:p>
          <a:p>
            <a:pPr lvl="1" eaLnBrk="1" hangingPunct="1"/>
            <a:r>
              <a:rPr lang="en-US" smtClean="0"/>
              <a:t>Sharing the 4940 to 4990 MHz spectrum (comment period closed)</a:t>
            </a:r>
          </a:p>
          <a:p>
            <a:pPr lvl="1" eaLnBrk="1" hangingPunct="1"/>
            <a:r>
              <a:rPr lang="en-US" smtClean="0"/>
              <a:t>NPRM to resolve TDWR issue still in process (January/February)</a:t>
            </a:r>
          </a:p>
          <a:p>
            <a:pPr lvl="1" eaLnBrk="1" hangingPunct="1"/>
            <a:r>
              <a:rPr lang="en-US" smtClean="0"/>
              <a:t>Proceeding to enable sharing of 3550 to 3650 MHz due this month(?)</a:t>
            </a:r>
          </a:p>
          <a:p>
            <a:pPr lvl="1" eaLnBrk="1" hangingPunct="1"/>
            <a:r>
              <a:rPr lang="en-US" smtClean="0"/>
              <a:t>FCC mHealth initiative planned</a:t>
            </a:r>
          </a:p>
          <a:p>
            <a:pPr eaLnBrk="1" hangingPunct="1"/>
            <a:r>
              <a:rPr lang="en-US" sz="2800" smtClean="0"/>
              <a:t>Canada</a:t>
            </a:r>
          </a:p>
          <a:p>
            <a:pPr lvl="1" eaLnBrk="1" hangingPunct="1"/>
            <a:r>
              <a:rPr lang="en-US" smtClean="0"/>
              <a:t>Proposed rules for unlicensed TVWS use</a:t>
            </a:r>
          </a:p>
          <a:p>
            <a:pPr eaLnBrk="1" hangingPunct="1"/>
            <a:r>
              <a:rPr lang="en-US" sz="2800" smtClean="0"/>
              <a:t>Mexico</a:t>
            </a:r>
          </a:p>
        </p:txBody>
      </p:sp>
      <p:sp>
        <p:nvSpPr>
          <p:cNvPr id="1024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81F7F0-1B2D-46BC-99B9-238AA5E04632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3/9 of 11-12/1417r0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81807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Regulatory Summary – European Union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495800"/>
          </a:xfrm>
        </p:spPr>
        <p:txBody>
          <a:bodyPr/>
          <a:lstStyle/>
          <a:p>
            <a:pPr eaLnBrk="1" hangingPunct="1"/>
            <a:r>
              <a:rPr lang="en-US" sz="2000" smtClean="0"/>
              <a:t>EC</a:t>
            </a:r>
          </a:p>
          <a:p>
            <a:pPr lvl="1"/>
            <a:r>
              <a:rPr lang="en-US" smtClean="0"/>
              <a:t>On 17th October 2012 the Commission adopted a proposal for the revision of the R&amp;TTE Directive</a:t>
            </a:r>
          </a:p>
          <a:p>
            <a:pPr eaLnBrk="1" hangingPunct="1"/>
            <a:r>
              <a:rPr lang="en-US" sz="2000" smtClean="0"/>
              <a:t>ETSI</a:t>
            </a:r>
          </a:p>
          <a:p>
            <a:pPr lvl="1" eaLnBrk="1" hangingPunct="1"/>
            <a:r>
              <a:rPr lang="en-US" sz="1800" smtClean="0"/>
              <a:t>The Lufthansa DA2GC project status – 2.4 GHz band excluded</a:t>
            </a:r>
          </a:p>
          <a:p>
            <a:pPr lvl="1" eaLnBrk="1" hangingPunct="1"/>
            <a:r>
              <a:rPr lang="en-US" sz="1800" smtClean="0"/>
              <a:t>Latest ETSI BRAN TVWS meeting was held September 10</a:t>
            </a:r>
            <a:r>
              <a:rPr lang="en-US" sz="1800" baseline="30000" smtClean="0"/>
              <a:t>th</a:t>
            </a:r>
            <a:r>
              <a:rPr lang="en-US" sz="1800" smtClean="0"/>
              <a:t>  – 12</a:t>
            </a:r>
            <a:r>
              <a:rPr lang="en-US" sz="1800" baseline="30000" smtClean="0"/>
              <a:t>th</a:t>
            </a:r>
            <a:r>
              <a:rPr lang="en-US" sz="1800" smtClean="0"/>
              <a:t> </a:t>
            </a:r>
          </a:p>
          <a:p>
            <a:pPr lvl="2" eaLnBrk="1" hangingPunct="1"/>
            <a:r>
              <a:rPr lang="en-US" smtClean="0"/>
              <a:t>Progress on EN 301 598 – now at v0.0.10</a:t>
            </a:r>
          </a:p>
          <a:p>
            <a:pPr lvl="1" eaLnBrk="1" hangingPunct="1"/>
            <a:r>
              <a:rPr lang="en-US" sz="1800" smtClean="0"/>
              <a:t>Next ETSI BRAN meeting December 5</a:t>
            </a:r>
            <a:r>
              <a:rPr lang="en-US" sz="1800" baseline="30000" smtClean="0"/>
              <a:t>th</a:t>
            </a:r>
            <a:endParaRPr lang="en-US" sz="1800" smtClean="0"/>
          </a:p>
          <a:p>
            <a:pPr lvl="1" eaLnBrk="1" hangingPunct="1"/>
            <a:r>
              <a:rPr lang="en-US" sz="1800" smtClean="0"/>
              <a:t>ERM TG11</a:t>
            </a:r>
          </a:p>
          <a:p>
            <a:pPr lvl="2" eaLnBrk="1" hangingPunct="1"/>
            <a:r>
              <a:rPr lang="en-US" smtClean="0"/>
              <a:t>Progress on EN 300 328 v1.9.1</a:t>
            </a:r>
          </a:p>
          <a:p>
            <a:pPr lvl="2" eaLnBrk="1" hangingPunct="1"/>
            <a:r>
              <a:rPr lang="en-US" smtClean="0"/>
              <a:t>Industrial Automation pressing for geo-location to define industrial areas</a:t>
            </a:r>
          </a:p>
          <a:p>
            <a:pPr eaLnBrk="1" hangingPunct="1"/>
            <a:endParaRPr lang="en-US" sz="1800" smtClean="0"/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6F64E28-F5AD-4370-8901-0B899DD0EA45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4/9 of 11-12/1417r0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7355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Regulatory Summary – European Union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000" smtClean="0"/>
              <a:t>CEPT</a:t>
            </a:r>
          </a:p>
          <a:p>
            <a:pPr lvl="1" eaLnBrk="1" hangingPunct="1"/>
            <a:r>
              <a:rPr lang="en-US" sz="1800" smtClean="0"/>
              <a:t>SE43 documents on Reconfigurable Radio Systems in the TVWS out for comment</a:t>
            </a:r>
          </a:p>
          <a:p>
            <a:pPr eaLnBrk="1" hangingPunct="1"/>
            <a:r>
              <a:rPr lang="en-US" sz="2000" smtClean="0"/>
              <a:t>UK</a:t>
            </a:r>
          </a:p>
          <a:p>
            <a:pPr lvl="1" eaLnBrk="1" hangingPunct="1"/>
            <a:r>
              <a:rPr lang="en-US" sz="1800" smtClean="0"/>
              <a:t>Ofcom TVWS to continue conference calls to provide input to BRAN</a:t>
            </a:r>
          </a:p>
          <a:p>
            <a:pPr lvl="1" eaLnBrk="1" hangingPunct="1"/>
            <a:r>
              <a:rPr lang="en-US" sz="1800" smtClean="0"/>
              <a:t>Ofcom VNS plan to follow EU member nation approval of EN 301 598</a:t>
            </a:r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EBC5CB-F8A2-4109-B918-6BA7F4FC924E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5/9 of 11-12/1417r0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325142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Regulatory Summary - Asia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NICT demonstrating database-controlled use of TV spectrum</a:t>
            </a:r>
          </a:p>
          <a:p>
            <a:pPr eaLnBrk="1" hangingPunct="1">
              <a:defRPr/>
            </a:pPr>
            <a:r>
              <a:rPr lang="en-US" dirty="0" smtClean="0"/>
              <a:t>TVWS being evaluated in Singapore and Korea</a:t>
            </a:r>
          </a:p>
          <a:p>
            <a:pPr lvl="1" eaLnBrk="1" hangingPunct="1">
              <a:defRPr/>
            </a:pPr>
            <a:r>
              <a:rPr lang="en-US" dirty="0" smtClean="0"/>
              <a:t>Singapore to take it commercial in 2013</a:t>
            </a:r>
          </a:p>
          <a:p>
            <a:pPr lvl="1" eaLnBrk="1" hangingPunct="1">
              <a:defRPr/>
            </a:pPr>
            <a:r>
              <a:rPr lang="en-US" dirty="0" smtClean="0"/>
              <a:t>Korea adopting rules patterned after FCC Part 15.700</a:t>
            </a:r>
          </a:p>
          <a:p>
            <a:pPr marL="323850" eaLnBrk="1" hangingPunct="1">
              <a:spcBef>
                <a:spcPts val="600"/>
              </a:spcBef>
              <a:spcAft>
                <a:spcPts val="200"/>
              </a:spcAft>
              <a:defRPr/>
            </a:pPr>
            <a:r>
              <a:rPr lang="en-US" dirty="0" smtClean="0"/>
              <a:t>Japan opening 5 GHz band channel size for 802.11ac in March</a:t>
            </a:r>
          </a:p>
          <a:p>
            <a:pPr marL="323850" eaLnBrk="1" hangingPunct="1">
              <a:spcBef>
                <a:spcPts val="600"/>
              </a:spcBef>
              <a:spcAft>
                <a:spcPts val="200"/>
              </a:spcAft>
              <a:defRPr/>
            </a:pPr>
            <a:r>
              <a:rPr lang="en-US" dirty="0" smtClean="0"/>
              <a:t>MIIT China studying 5 GHz band opening for unlicensed use</a:t>
            </a:r>
          </a:p>
          <a:p>
            <a:pPr eaLnBrk="1" hangingPunct="1">
              <a:defRPr/>
            </a:pPr>
            <a:endParaRPr lang="en-US" sz="2800" dirty="0" smtClean="0"/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0AFE300-A236-4BE7-A023-C9F3D90D0FA8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6/9 of 11-12/1417r0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88240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References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228600" y="1733550"/>
            <a:ext cx="8594725" cy="4743450"/>
          </a:xfrm>
        </p:spPr>
        <p:txBody>
          <a:bodyPr/>
          <a:lstStyle/>
          <a:p>
            <a:pPr marL="342900" lvl="1" indent="-342900" eaLnBrk="1" hangingPunct="1">
              <a:buFontTx/>
              <a:buChar char="•"/>
            </a:pPr>
            <a:r>
              <a:rPr lang="en-US" sz="1800" b="1" smtClean="0">
                <a:hlinkClick r:id="rId2"/>
              </a:rPr>
              <a:t>Singapore TVWS Workshop</a:t>
            </a:r>
            <a:endParaRPr lang="en-US" sz="1800" b="1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800" b="1" smtClean="0"/>
              <a:t>5 GHz in China: </a:t>
            </a:r>
            <a:r>
              <a:rPr lang="en-US" sz="1800" b="1" u="sng" smtClean="0">
                <a:hlinkClick r:id="rId3"/>
              </a:rPr>
              <a:t>MIIT website</a:t>
            </a:r>
            <a:endParaRPr lang="en-US" sz="1800" b="1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800" b="1" smtClean="0">
                <a:hlinkClick r:id="rId4"/>
              </a:rPr>
              <a:t>Early draft of EN301 598</a:t>
            </a:r>
            <a:endParaRPr lang="en-US" sz="1800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800" b="1" smtClean="0">
                <a:hlinkClick r:id="rId5"/>
              </a:rPr>
              <a:t>ECC Draft Report 185</a:t>
            </a:r>
            <a:endParaRPr lang="en-US" sz="1800" b="1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800" b="1" smtClean="0">
                <a:hlinkClick r:id="rId6"/>
              </a:rPr>
              <a:t>ECC Draft Report 186</a:t>
            </a:r>
            <a:endParaRPr lang="en-US" sz="1800" b="1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800" b="1" smtClean="0">
                <a:hlinkClick r:id="rId7"/>
              </a:rPr>
              <a:t>Press release on R&amp;TTE Directive revision</a:t>
            </a:r>
            <a:endParaRPr lang="en-US" sz="1800" b="1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800" b="1" smtClean="0">
                <a:hlinkClick r:id="rId8"/>
              </a:rPr>
              <a:t>Draft revision of R&amp;TTE Directive</a:t>
            </a:r>
            <a:endParaRPr lang="en-US" sz="1800" b="1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800" b="1" smtClean="0">
                <a:hlinkClick r:id="rId9"/>
              </a:rPr>
              <a:t>FAA announcement of workshop on PED usage</a:t>
            </a:r>
            <a:endParaRPr lang="en-US" sz="1800" b="1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800" b="1" smtClean="0">
                <a:hlinkClick r:id="rId10"/>
              </a:rPr>
              <a:t>FCC announces mHealth initiative</a:t>
            </a:r>
            <a:endParaRPr lang="en-US" sz="1800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800" b="1" smtClean="0">
                <a:hlinkClick r:id="rId11"/>
              </a:rPr>
              <a:t>FCC Public Notice on Wireless Microphone Rules Reconsideration</a:t>
            </a:r>
            <a:endParaRPr lang="en-US" sz="1800" b="1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800" b="1" smtClean="0">
                <a:hlinkClick r:id="rId12"/>
              </a:rPr>
              <a:t>TIA Petition for Rule Making on eLabels</a:t>
            </a:r>
            <a:endParaRPr lang="en-US" sz="1800" u="sng" smtClean="0">
              <a:solidFill>
                <a:schemeClr val="bg2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7/9 of 11-12/1417r0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329881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Documents Discussed [2]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eaLnBrk="1" hangingPunct="1">
              <a:buFontTx/>
              <a:buChar char="•"/>
            </a:pPr>
            <a:r>
              <a:rPr lang="en-US" sz="1800" b="1" smtClean="0"/>
              <a:t>Updated RF Exposure, U-NII device and MIMO testing KDBs:</a:t>
            </a:r>
            <a:endParaRPr lang="en-US" sz="1600" u="sng" smtClean="0"/>
          </a:p>
          <a:p>
            <a:pPr marL="574675" lvl="2" indent="-342900" eaLnBrk="1" hangingPunct="1"/>
            <a:r>
              <a:rPr lang="en-US" sz="1600" u="sng" smtClean="0">
                <a:solidFill>
                  <a:schemeClr val="bg2"/>
                </a:solidFill>
                <a:hlinkClick r:id="rId2"/>
              </a:rPr>
              <a:t>SAR Measurement Requirements for 100 MHz to 6 GHz</a:t>
            </a:r>
            <a:endParaRPr lang="en-US" sz="1600" u="sng" smtClean="0">
              <a:solidFill>
                <a:schemeClr val="bg2"/>
              </a:solidFill>
            </a:endParaRPr>
          </a:p>
          <a:p>
            <a:pPr marL="574675" lvl="2" indent="-342900" eaLnBrk="1" hangingPunct="1"/>
            <a:r>
              <a:rPr lang="en-US" sz="1600" u="sng" smtClean="0">
                <a:solidFill>
                  <a:schemeClr val="bg2"/>
                </a:solidFill>
                <a:hlinkClick r:id="rId3"/>
              </a:rPr>
              <a:t>SAR Evaluation Considerations for Handsets with Multiple Transmitters and Antennas</a:t>
            </a:r>
            <a:endParaRPr lang="en-US" sz="1600" u="sng" smtClean="0">
              <a:solidFill>
                <a:schemeClr val="bg2"/>
              </a:solidFill>
            </a:endParaRPr>
          </a:p>
          <a:p>
            <a:pPr marL="574675" lvl="2" indent="-342900" eaLnBrk="1" hangingPunct="1"/>
            <a:r>
              <a:rPr lang="en-US" sz="1600" u="sng" smtClean="0">
                <a:solidFill>
                  <a:schemeClr val="bg2"/>
                </a:solidFill>
                <a:hlinkClick r:id="rId4"/>
              </a:rPr>
              <a:t>SAR Evaluation Considerations for Laptop, Notebook, Netbook &amp; Tablet Computers</a:t>
            </a:r>
            <a:endParaRPr lang="en-US" sz="1600" u="sng" smtClean="0">
              <a:solidFill>
                <a:schemeClr val="bg2"/>
              </a:solidFill>
            </a:endParaRPr>
          </a:p>
          <a:p>
            <a:pPr marL="574675" lvl="2" indent="-342900" eaLnBrk="1" hangingPunct="1"/>
            <a:r>
              <a:rPr lang="en-US" sz="1600" u="sng" smtClean="0">
                <a:solidFill>
                  <a:schemeClr val="bg2"/>
                </a:solidFill>
                <a:hlinkClick r:id="rId5"/>
              </a:rPr>
              <a:t>General RF Exposure Policies for Equipment Authori</a:t>
            </a:r>
            <a:r>
              <a:rPr lang="en-US" sz="1600" u="sng" smtClean="0">
                <a:solidFill>
                  <a:schemeClr val="bg2"/>
                </a:solidFill>
              </a:rPr>
              <a:t>zation</a:t>
            </a:r>
            <a:endParaRPr lang="en-US" sz="1600" b="1" smtClean="0"/>
          </a:p>
          <a:p>
            <a:pPr marL="574675" lvl="2" indent="-342900" eaLnBrk="1" hangingPunct="1"/>
            <a:endParaRPr lang="en-US" sz="2800" b="1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8/9 of 11-12/1417r0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36187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Interesting Websites and Documents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eaLnBrk="1" hangingPunct="1">
              <a:buFont typeface="Arial" charset="0"/>
              <a:buChar char="•"/>
            </a:pPr>
            <a:r>
              <a:rPr lang="en-US" b="1" smtClean="0"/>
              <a:t>FCC Spectrum Dashboard </a:t>
            </a:r>
            <a:r>
              <a:rPr lang="en-US" smtClean="0"/>
              <a:t>(</a:t>
            </a:r>
            <a:r>
              <a:rPr lang="en-US" smtClean="0">
                <a:hlinkClick r:id="rId2"/>
              </a:rPr>
              <a:t>http://reboot.fcc.gov/spectrumdashboard/resultSpectrumBands.seam?conversationId=1533</a:t>
            </a:r>
            <a:r>
              <a:rPr lang="en-US" smtClean="0"/>
              <a:t>)</a:t>
            </a:r>
          </a:p>
          <a:p>
            <a:pPr marL="342900" lvl="1" indent="-342900" eaLnBrk="1" hangingPunct="1">
              <a:buFont typeface="Arial" charset="0"/>
              <a:buChar char="•"/>
            </a:pPr>
            <a:r>
              <a:rPr lang="en-US" b="1" smtClean="0"/>
              <a:t>Second Interim Progress Report on the Ten-Year Plan and Timetable </a:t>
            </a:r>
            <a:r>
              <a:rPr lang="en-US" smtClean="0"/>
              <a:t>(</a:t>
            </a:r>
            <a:r>
              <a:rPr lang="en-US" smtClean="0">
                <a:hlinkClick r:id="rId3"/>
              </a:rPr>
              <a:t>http://www.ntia.doc.gov/files/ntia/publications/second_interim_progress_report_on_the_ten_year_plan_and_timetable.pdf</a:t>
            </a:r>
            <a:r>
              <a:rPr lang="en-US" smtClean="0"/>
              <a:t>)</a:t>
            </a:r>
          </a:p>
          <a:p>
            <a:pPr marL="342900" lvl="1" indent="-342900">
              <a:buFontTx/>
              <a:buChar char="•"/>
            </a:pPr>
            <a:r>
              <a:rPr lang="en-US" sz="1800" b="1" smtClean="0"/>
              <a:t>ETSI Report of the 39</a:t>
            </a:r>
            <a:r>
              <a:rPr lang="en-US" sz="1800" b="1" baseline="30000" smtClean="0"/>
              <a:t>th</a:t>
            </a:r>
            <a:r>
              <a:rPr lang="en-US" sz="1800" b="1" smtClean="0"/>
              <a:t> Radio Spectrum Committee meeting: </a:t>
            </a:r>
            <a:r>
              <a:rPr lang="en-US" sz="1600" smtClean="0">
                <a:hlinkClick r:id="rId4"/>
              </a:rPr>
              <a:t>http://circa.europa.eu/Public/irc/infso/radiospectrum/library?l=/public_documents/public_documents_2012/rsc39/rscom12-11_rsc39pdf/_EN_1.0_&amp;a=d</a:t>
            </a:r>
            <a:r>
              <a:rPr lang="en-US" sz="1600" smtClean="0"/>
              <a:t> </a:t>
            </a:r>
          </a:p>
          <a:p>
            <a:pPr>
              <a:buFontTx/>
              <a:buNone/>
            </a:pPr>
            <a:endParaRPr 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E80E7A6-DE28-4EE7-B160-9C2A944F8568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9/9 of 11-12/1417r0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54948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  <a:endParaRPr lang="en-US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802.11mc Closing Report for</a:t>
            </a:r>
            <a:br>
              <a:rPr lang="en-US" dirty="0" smtClean="0"/>
            </a:br>
            <a:r>
              <a:rPr lang="en-US" dirty="0" smtClean="0"/>
              <a:t>November 2012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2012-11-15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0477549"/>
              </p:ext>
            </p:extLst>
          </p:nvPr>
        </p:nvGraphicFramePr>
        <p:xfrm>
          <a:off x="534988" y="2327275"/>
          <a:ext cx="76835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Document" r:id="rId5" imgW="8696800" imgH="4136102" progId="Word.Document.8">
                  <p:embed/>
                </p:oleObj>
              </mc:Choice>
              <mc:Fallback>
                <p:oleObj name="Document" r:id="rId5" imgW="8696800" imgH="413610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27275"/>
                        <a:ext cx="7683500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1/7 of 11-12/1414r0 by Dorothy Stanley (Aruba Networks)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116461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  <a:endParaRPr lang="en-US" smtClean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605824A3-DD3E-4509-A2B7-293CB3A68F43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contains the </a:t>
            </a:r>
            <a:r>
              <a:rPr lang="en-US" dirty="0" err="1" smtClean="0"/>
              <a:t>TGmc</a:t>
            </a:r>
            <a:r>
              <a:rPr lang="en-US" dirty="0" smtClean="0"/>
              <a:t> closing report for November 2012.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2/7 of 11-12/1414r0 by Dorothy Stanley (Aruba Networks)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035171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7772400" cy="838200"/>
          </a:xfrm>
        </p:spPr>
        <p:txBody>
          <a:bodyPr/>
          <a:lstStyle/>
          <a:p>
            <a:r>
              <a:rPr lang="en-GB" dirty="0" smtClean="0"/>
              <a:t>Attendance Histogram (Thu)</a:t>
            </a:r>
            <a:r>
              <a:rPr lang="en-GB" dirty="0"/>
              <a:t/>
            </a:r>
            <a:br>
              <a:rPr lang="en-GB" dirty="0"/>
            </a:br>
            <a:endParaRPr lang="en-GB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19CDBFA-76A2-4597-AA38-8543ED035B5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609600"/>
            <a:ext cx="7961257" cy="60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105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Status: comment resolution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Continued processing comments received in the recent Call for Comments on IEEE </a:t>
            </a:r>
            <a:r>
              <a:rPr lang="en-US" dirty="0" err="1" smtClean="0"/>
              <a:t>Std</a:t>
            </a:r>
            <a:r>
              <a:rPr lang="en-US" dirty="0" smtClean="0"/>
              <a:t> 802.11™-2012</a:t>
            </a:r>
          </a:p>
          <a:p>
            <a:pPr lvl="1"/>
            <a:r>
              <a:rPr lang="en-US" dirty="0" smtClean="0"/>
              <a:t>372 comments (106 editorial)</a:t>
            </a:r>
          </a:p>
          <a:p>
            <a:pPr lvl="1"/>
            <a:r>
              <a:rPr lang="en-US" dirty="0" smtClean="0"/>
              <a:t>Approximately 150 comments are resolved, 220 remain to be resolved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3/7 of 11-12/1414r0 by Dorothy Stanley (Aruba Networks)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301496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Draft Status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Editor has prepared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err="1" smtClean="0"/>
              <a:t>TGmc</a:t>
            </a:r>
            <a:r>
              <a:rPr lang="en-US" dirty="0" smtClean="0"/>
              <a:t> </a:t>
            </a:r>
            <a:r>
              <a:rPr lang="en-US" dirty="0"/>
              <a:t>D0.0 = 802.11-2012</a:t>
            </a:r>
          </a:p>
          <a:p>
            <a:pPr lvl="1">
              <a:lnSpc>
                <a:spcPct val="90000"/>
              </a:lnSpc>
            </a:pPr>
            <a:r>
              <a:rPr lang="en-US" dirty="0" err="1"/>
              <a:t>TGmc</a:t>
            </a:r>
            <a:r>
              <a:rPr lang="en-US" dirty="0"/>
              <a:t> D0.1 = 802.11-2012ae</a:t>
            </a:r>
          </a:p>
          <a:p>
            <a:pPr lvl="1">
              <a:lnSpc>
                <a:spcPct val="90000"/>
              </a:lnSpc>
            </a:pPr>
            <a:r>
              <a:rPr lang="en-US" dirty="0" err="1"/>
              <a:t>TGmc</a:t>
            </a:r>
            <a:r>
              <a:rPr lang="en-US" dirty="0"/>
              <a:t> D0.2 = 802.11-2012aa</a:t>
            </a:r>
          </a:p>
          <a:p>
            <a:pPr lvl="1">
              <a:lnSpc>
                <a:spcPct val="90000"/>
              </a:lnSpc>
            </a:pPr>
            <a:r>
              <a:rPr lang="en-US" dirty="0" err="1"/>
              <a:t>TGmc</a:t>
            </a:r>
            <a:r>
              <a:rPr lang="en-US" dirty="0"/>
              <a:t> D0.3 = D0.2+editorial defect </a:t>
            </a:r>
            <a:r>
              <a:rPr lang="en-US" dirty="0" smtClean="0"/>
              <a:t>fixes</a:t>
            </a:r>
          </a:p>
          <a:p>
            <a:pPr lvl="1">
              <a:lnSpc>
                <a:spcPct val="90000"/>
              </a:lnSpc>
            </a:pPr>
            <a:r>
              <a:rPr lang="en-US" dirty="0" err="1" smtClean="0"/>
              <a:t>TGmc</a:t>
            </a:r>
            <a:r>
              <a:rPr lang="en-US" dirty="0" smtClean="0"/>
              <a:t> D0.4 = D0.3 + September 2012 approved comments</a:t>
            </a:r>
          </a:p>
          <a:p>
            <a:pPr lvl="1">
              <a:lnSpc>
                <a:spcPct val="90000"/>
              </a:lnSpc>
            </a:pPr>
            <a:r>
              <a:rPr lang="en-US" dirty="0" err="1" smtClean="0"/>
              <a:t>TGmc</a:t>
            </a:r>
            <a:r>
              <a:rPr lang="en-US" dirty="0" smtClean="0"/>
              <a:t> D0.5 = D4.0 + speculative editorial comment resolutions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All drafts are posted </a:t>
            </a:r>
            <a:r>
              <a:rPr lang="en-US" dirty="0"/>
              <a:t>on members area of the </a:t>
            </a:r>
            <a:r>
              <a:rPr lang="en-US" dirty="0" smtClean="0"/>
              <a:t>802.11 website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4/7 of 11-12/1414r0 by Dorothy Stanley (Aruba Networks)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40406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Adrian Stephens, Intel Corporation</a:t>
            </a:r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F67DDF6-E951-488E-BDF9-89962C356950}" type="slidenum">
              <a:rPr lang="en-US" smtClean="0"/>
              <a:pPr>
                <a:defRPr/>
              </a:pPr>
              <a:t>42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US"/>
              <a:t>Slide </a:t>
            </a:r>
            <a:fld id="{72F0B212-703F-4AF0-94AB-63B337B2ACED}" type="slidenum">
              <a:rPr lang="en-US"/>
              <a:pPr algn="ctr"/>
              <a:t>42</a:t>
            </a:fld>
            <a:endParaRPr lang="en-US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TGmc Plan of Record</a:t>
            </a:r>
            <a:endParaRPr lang="en-US" sz="200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/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29-30 Aug 2012 – </a:t>
            </a:r>
            <a:r>
              <a:rPr lang="en-US" sz="2000" dirty="0" err="1" smtClean="0"/>
              <a:t>NesCom</a:t>
            </a:r>
            <a:r>
              <a:rPr lang="en-US" sz="2000" dirty="0" smtClean="0"/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Sept 2012 – Begin to process input 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Sept 2012 – 11aa, 11ae integration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Jan – First WG Letter ballot  - without 11ad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Dec 2012 – March/May 2013  – 11ad integration – March/May ballot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Feb 2014 – Mandatory Draft Review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Feb-March 2014 – Form Sponsor Pool (45 days) 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April/May 2014 – Initial Sponsor Ballot 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Dec 2013 – March 2014 – 11ac integration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TBD – integration of additional completed amendments (e.g. 11af)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Nov 2014 – WG/EC Final Approval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March 2015 – </a:t>
            </a:r>
            <a:r>
              <a:rPr lang="en-US" sz="2000" dirty="0" err="1" smtClean="0"/>
              <a:t>RevCom</a:t>
            </a:r>
            <a:r>
              <a:rPr lang="en-US" sz="2000" dirty="0" smtClean="0"/>
              <a:t>/SASB Approval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5/7 of 11-12/1414r0 by Dorothy Stanley, Aruba Networks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11724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Conference Calls 10am Eastern  </a:t>
            </a:r>
          </a:p>
          <a:p>
            <a:pPr lvl="1"/>
            <a:r>
              <a:rPr lang="en-US" dirty="0" smtClean="0"/>
              <a:t>Nov 30 (2 hours)</a:t>
            </a:r>
            <a:endParaRPr lang="en-US" dirty="0"/>
          </a:p>
          <a:p>
            <a:pPr lvl="1"/>
            <a:r>
              <a:rPr lang="en-US" dirty="0" smtClean="0"/>
              <a:t>Dec 7, 14 (2 hours)</a:t>
            </a:r>
            <a:endParaRPr lang="en-US" dirty="0"/>
          </a:p>
          <a:p>
            <a:pPr lvl="1"/>
            <a:r>
              <a:rPr lang="en-US" dirty="0" smtClean="0"/>
              <a:t>Jan 11 (1 hour)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609600" indent="-609600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6/7 of 11-12/1414r0 by Dorothy Stanley (Aruba Networks)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394311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Continued Comment Resolution</a:t>
            </a:r>
          </a:p>
          <a:p>
            <a:r>
              <a:rPr lang="en-US" dirty="0" smtClean="0"/>
              <a:t>Initial Letter Ballot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7/7 of 11-12/1414r0 by Dorothy Stanley (Aruba Networks)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153590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  <a:endParaRPr lang="en-US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B012CD80-09C6-4847-962E-B0694AC0EBEC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TGac November 2012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smtClean="0"/>
              <a:t>Date:</a:t>
            </a:r>
            <a:r>
              <a:rPr lang="en-US" sz="2000" b="0" smtClean="0"/>
              <a:t> 2012-11-15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20700" y="2301875"/>
          <a:ext cx="7740650" cy="234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Document" r:id="rId4" imgW="8601826" imgH="2607574" progId="Word.Document.8">
                  <p:embed/>
                </p:oleObj>
              </mc:Choice>
              <mc:Fallback>
                <p:oleObj name="Document" r:id="rId4" imgW="8601826" imgH="260757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301875"/>
                        <a:ext cx="7740650" cy="234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1/6 of 11-12/1407r0 by Osama Aboul-Magd (Huawei Technologies)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199449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  <a:endParaRPr lang="en-US" smtClean="0"/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244F9D6-24D3-4F07-914E-62F2118C76C4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This document is the closing report for the TGac for the November 2012 session.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2/6 of 11-12/1407r0 by Osama Aboul-Magd (Huawei Technologies)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192732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smtClean="0"/>
              <a:t>Work Completed 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14478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3200" dirty="0" smtClean="0"/>
              <a:t>Continued the resolution of comments received on draft D4.0 (LB190).</a:t>
            </a:r>
          </a:p>
          <a:p>
            <a:pPr>
              <a:lnSpc>
                <a:spcPct val="90000"/>
              </a:lnSpc>
              <a:defRPr/>
            </a:pPr>
            <a:r>
              <a:rPr lang="en-US" sz="3200" dirty="0" smtClean="0"/>
              <a:t>About a 100 PHY and MAC technical comments are still open. Majority of them are MAC.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800" dirty="0" smtClean="0"/>
              <a:t>150 Editorial comments are handled by the Editor.</a:t>
            </a:r>
          </a:p>
          <a:p>
            <a:pPr>
              <a:lnSpc>
                <a:spcPct val="90000"/>
              </a:lnSpc>
              <a:defRPr/>
            </a:pPr>
            <a:r>
              <a:rPr lang="en-US" sz="3200" dirty="0" smtClean="0"/>
              <a:t>Meeting agenda is available in doc 11-12/1276r5, </a:t>
            </a:r>
            <a:r>
              <a:rPr lang="en-US" sz="2800" dirty="0" smtClean="0">
                <a:hlinkClick r:id="rId3"/>
              </a:rPr>
              <a:t>https://mentor.ieee.org/802.11/dcn/12/11-12-1276-05-00ac-november-2012-tgac-meeting-agenda.ppt</a:t>
            </a:r>
            <a:r>
              <a:rPr lang="en-US" sz="2800" dirty="0" smtClean="0"/>
              <a:t> </a:t>
            </a:r>
            <a:endParaRPr lang="en-US" sz="3200" dirty="0" smtClean="0"/>
          </a:p>
          <a:p>
            <a:pPr>
              <a:lnSpc>
                <a:spcPct val="90000"/>
              </a:lnSpc>
              <a:defRPr/>
            </a:pPr>
            <a:endParaRPr lang="en-US" sz="2800" dirty="0" smtClean="0"/>
          </a:p>
          <a:p>
            <a:pPr lvl="1">
              <a:lnSpc>
                <a:spcPct val="90000"/>
              </a:lnSpc>
              <a:defRPr/>
            </a:pPr>
            <a:endParaRPr lang="en-US" sz="2800" dirty="0" smtClean="0"/>
          </a:p>
          <a:p>
            <a:pPr marL="381000" indent="-381000">
              <a:defRPr/>
            </a:pPr>
            <a:endParaRPr lang="en-US" sz="3200" dirty="0" smtClean="0"/>
          </a:p>
          <a:p>
            <a:pPr marL="381000" indent="-381000">
              <a:defRPr/>
            </a:pPr>
            <a:endParaRPr lang="en-US" sz="3200" dirty="0" smtClean="0"/>
          </a:p>
          <a:p>
            <a:pPr>
              <a:lnSpc>
                <a:spcPct val="80000"/>
              </a:lnSpc>
              <a:defRPr/>
            </a:pPr>
            <a:endParaRPr lang="en-US" sz="3200" dirty="0" smtClean="0">
              <a:sym typeface="Wingdings" pitchFamily="2" charset="2"/>
            </a:endParaRP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  <a:endParaRPr lang="en-US" smtClean="0"/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9A056056-6712-49B6-AC23-F2468360BCAE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3/6 of 11-12/1407r0 by Osama Aboul-Magd (Huawei Technologies)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10634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Next Ad Hoc Meeting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CA" smtClean="0"/>
              <a:t>Passed in September</a:t>
            </a:r>
          </a:p>
          <a:p>
            <a:pPr lvl="1"/>
            <a:r>
              <a:rPr lang="en-GB" smtClean="0"/>
              <a:t>Authorize TGac to hold an ad-hoc meeting on January 09-11, 2013 in the Bay Area for the purpose of working on comment resolution.</a:t>
            </a:r>
            <a:endParaRPr lang="en-CA" smtClean="0"/>
          </a:p>
          <a:p>
            <a:pPr lvl="1"/>
            <a:r>
              <a:rPr lang="en-CA" smtClean="0"/>
              <a:t>Hosted by Intel.</a:t>
            </a:r>
          </a:p>
          <a:p>
            <a:r>
              <a:rPr lang="en-CA" sz="3200" u="sng" smtClean="0"/>
              <a:t>TG agreed to have a 2-day ad hoc meeting, January 10-11, 2013.</a:t>
            </a:r>
          </a:p>
        </p:txBody>
      </p:sp>
      <p:sp>
        <p:nvSpPr>
          <p:cNvPr id="922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  <a:endParaRPr lang="en-US" smtClean="0"/>
          </a:p>
        </p:txBody>
      </p:sp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C7F65E7F-4F39-4B69-B0D9-EAC03304320A}" type="slidenum">
              <a:rPr lang="en-US" smtClean="0"/>
              <a:pPr/>
              <a:t>48</a:t>
            </a:fld>
            <a:endParaRPr lang="en-US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4/6 of 11-12/1407r0 by Osama Aboul-Magd (Huawei Technologies)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123869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  <a:endParaRPr lang="en-US" smtClean="0"/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DAFD2167-3CFD-4C28-A0D4-6112ED588C6F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January 2013 Goals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CA" sz="3200" smtClean="0"/>
              <a:t>Complete comment resolution on draft D4.0.</a:t>
            </a:r>
          </a:p>
          <a:p>
            <a:r>
              <a:rPr lang="en-CA" sz="3200" smtClean="0"/>
              <a:t>Request WG approval to go to a 15-day recirculation ballot.</a:t>
            </a:r>
          </a:p>
          <a:p>
            <a:pPr lvl="1">
              <a:lnSpc>
                <a:spcPct val="90000"/>
              </a:lnSpc>
            </a:pPr>
            <a:endParaRPr lang="en-US" sz="2400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5/6 of 11-12/1407r0 by Osama Aboul-Magd (Huawei Technologies)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10039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 of Groups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71AA584-A631-41C6-AA28-A674FF16BF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4693290"/>
              </p:ext>
            </p:extLst>
          </p:nvPr>
        </p:nvGraphicFramePr>
        <p:xfrm>
          <a:off x="1600200" y="2667000"/>
          <a:ext cx="609600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Type of Group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Description</a:t>
                      </a:r>
                      <a:endParaRPr lang="en-GB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WG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Working Group</a:t>
                      </a:r>
                      <a:endParaRPr lang="en-GB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TG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Task Group</a:t>
                      </a:r>
                      <a:endParaRPr lang="en-GB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SG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Study Group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SC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Standing Committee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065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  <a:endParaRPr lang="en-US" smtClean="0"/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0172D22C-882A-4984-B191-ECD2897A766E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Conference Call Times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000" smtClean="0">
                <a:solidFill>
                  <a:srgbClr val="00B050"/>
                </a:solidFill>
              </a:rPr>
              <a:t>Previously Approved</a:t>
            </a:r>
          </a:p>
          <a:p>
            <a:pPr lvl="1"/>
            <a:r>
              <a:rPr lang="en-US" smtClean="0">
                <a:solidFill>
                  <a:srgbClr val="00B050"/>
                </a:solidFill>
              </a:rPr>
              <a:t>Dec. 6</a:t>
            </a:r>
          </a:p>
          <a:p>
            <a:pPr lvl="2"/>
            <a:r>
              <a:rPr lang="en-US" smtClean="0">
                <a:solidFill>
                  <a:srgbClr val="00B050"/>
                </a:solidFill>
              </a:rPr>
              <a:t>20:00 – 22:00 ET</a:t>
            </a:r>
          </a:p>
          <a:p>
            <a:pPr lvl="1"/>
            <a:r>
              <a:rPr lang="en-US" smtClean="0">
                <a:solidFill>
                  <a:srgbClr val="00B050"/>
                </a:solidFill>
              </a:rPr>
              <a:t>Nov. 29</a:t>
            </a:r>
          </a:p>
          <a:p>
            <a:pPr lvl="2"/>
            <a:r>
              <a:rPr lang="en-US" smtClean="0">
                <a:solidFill>
                  <a:srgbClr val="00B050"/>
                </a:solidFill>
              </a:rPr>
              <a:t>10:00 – 12:00 ET</a:t>
            </a:r>
          </a:p>
          <a:p>
            <a:pPr lvl="1"/>
            <a:r>
              <a:rPr lang="en-US" smtClean="0">
                <a:solidFill>
                  <a:srgbClr val="00B050"/>
                </a:solidFill>
              </a:rPr>
              <a:t> Dec. 13 (Cancelled) – 10:00 – 12:00 ET</a:t>
            </a:r>
          </a:p>
          <a:p>
            <a:r>
              <a:rPr lang="en-US" smtClean="0"/>
              <a:t>Dec. 13, Jan 24</a:t>
            </a:r>
          </a:p>
          <a:p>
            <a:pPr lvl="1"/>
            <a:r>
              <a:rPr lang="en-US" smtClean="0"/>
              <a:t>20:00 – 22:00 ET</a:t>
            </a:r>
          </a:p>
          <a:p>
            <a:r>
              <a:rPr lang="en-US" smtClean="0"/>
              <a:t>Dec 20, Jan. 3, Jan. 31 </a:t>
            </a:r>
          </a:p>
          <a:p>
            <a:pPr lvl="1"/>
            <a:r>
              <a:rPr lang="en-US" smtClean="0"/>
              <a:t>10:00 – 12:00 ET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6/6 of 11-12/1407r0 by Osama Aboul-Magd (Huawei Technologies)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341004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C4DECA-88BA-48C9-A37C-BB470C6DE813}" type="slidenum">
              <a:rPr lang="en-US" smtClean="0"/>
              <a:pPr>
                <a:defRPr/>
              </a:pPr>
              <a:t>51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mtClean="0"/>
              <a:t>TGaf San Antonio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smtClean="0"/>
              <a:t>Date:</a:t>
            </a:r>
            <a:r>
              <a:rPr lang="en-US" sz="2000" b="0" smtClean="0"/>
              <a:t> 2012-11-16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06413" y="3067050"/>
          <a:ext cx="7891462" cy="271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Document" r:id="rId4" imgW="8360368" imgH="2880524" progId="Word.Document.8">
                  <p:embed/>
                </p:oleObj>
              </mc:Choice>
              <mc:Fallback>
                <p:oleObj name="Document" r:id="rId4" imgW="8360368" imgH="288052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3067050"/>
                        <a:ext cx="7891462" cy="2714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1/7 of 11-12/1415r1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50867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 smtClean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5266D7-F57E-4A7E-860F-0EDD4C501CB4}" type="slidenum">
              <a:rPr lang="en-US" smtClean="0"/>
              <a:pPr>
                <a:defRPr/>
              </a:pPr>
              <a:t>52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/>
              <a:t>This presentation is the closing report for the 18th face-to-face meeting of IEEE 802.11 TGaf, taking place the week of November 12, 2012 at the IEEE 802 Plenary in San Antonio.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2/7 of 11-12/1415r1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18680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Plan for the Week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mtClean="0">
                <a:ea typeface="MS PGothic" pitchFamily="34" charset="-128"/>
              </a:rPr>
              <a:t>Regulatory update</a:t>
            </a:r>
          </a:p>
          <a:p>
            <a:r>
              <a:rPr lang="en-US" altLang="ja-JP" smtClean="0">
                <a:ea typeface="MS PGothic" pitchFamily="34" charset="-128"/>
              </a:rPr>
              <a:t>Review the results of LB189</a:t>
            </a:r>
          </a:p>
          <a:p>
            <a:r>
              <a:rPr lang="en-US" altLang="ja-JP" smtClean="0">
                <a:ea typeface="MS PGothic" pitchFamily="34" charset="-128"/>
              </a:rPr>
              <a:t>Review of the progress since September</a:t>
            </a:r>
          </a:p>
          <a:p>
            <a:r>
              <a:rPr lang="en-US" altLang="ja-JP" smtClean="0">
                <a:ea typeface="MS PGothic" pitchFamily="34" charset="-128"/>
              </a:rPr>
              <a:t>Editorial review; spreadsheet 11-12/1017r17</a:t>
            </a:r>
          </a:p>
          <a:p>
            <a:r>
              <a:rPr lang="en-US" altLang="ja-JP" smtClean="0">
                <a:ea typeface="MS PGothic" pitchFamily="34" charset="-128"/>
              </a:rPr>
              <a:t>Review and Approve comment resolution submissions</a:t>
            </a:r>
          </a:p>
          <a:p>
            <a:r>
              <a:rPr lang="en-US" altLang="ja-JP" smtClean="0">
                <a:ea typeface="MS PGothic" pitchFamily="34" charset="-128"/>
              </a:rPr>
              <a:t>Update the draft and comment resolution spreadsheet with approved changes</a:t>
            </a:r>
          </a:p>
          <a:p>
            <a:r>
              <a:rPr lang="en-US" altLang="ja-JP" smtClean="0">
                <a:ea typeface="MS PGothic" pitchFamily="34" charset="-128"/>
              </a:rPr>
              <a:t>Plan for January meeting and teleconferences</a:t>
            </a: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 smtClean="0"/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AEB48C9-DF85-4B08-B9E6-5422BA125F78}" type="slidenum">
              <a:rPr lang="en-US" smtClean="0"/>
              <a:pPr>
                <a:defRPr/>
              </a:pPr>
              <a:t>53</a:t>
            </a:fld>
            <a:endParaRPr lang="en-US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3/7 of 11-12/1415r1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80712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TGaf Accomplishments 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95800"/>
          </a:xfrm>
        </p:spPr>
        <p:txBody>
          <a:bodyPr/>
          <a:lstStyle/>
          <a:p>
            <a:r>
              <a:rPr lang="en-US" sz="2800" smtClean="0"/>
              <a:t>Reviewed the comment spreadsheet and resolved most of the remaining comments</a:t>
            </a:r>
          </a:p>
          <a:p>
            <a:r>
              <a:rPr lang="en-US" sz="2800" smtClean="0"/>
              <a:t>Our timeline will be revised to show the recirc in January 2013</a:t>
            </a:r>
          </a:p>
          <a:p>
            <a:r>
              <a:rPr lang="en-US" sz="2800" smtClean="0"/>
              <a:t>Planned for January meeting, and weekly teleconferences</a:t>
            </a:r>
          </a:p>
          <a:p>
            <a:pPr lvl="1"/>
            <a:r>
              <a:rPr lang="en-US" sz="2800" smtClean="0"/>
              <a:t>Tuesdays at 21:00 ET for 2 hours</a:t>
            </a:r>
            <a:endParaRPr lang="en-US" sz="2400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 smtClean="0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6E6F2FC-0684-4354-9A88-0EA1090BEDD8}" type="slidenum">
              <a:rPr lang="en-US" smtClean="0"/>
              <a:pPr>
                <a:defRPr/>
              </a:pPr>
              <a:t>54</a:t>
            </a:fld>
            <a:endParaRPr lang="en-US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4/7 of 11-12/1415r1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10953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Plan for January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Approve San Antonio and Teleconference minutes</a:t>
            </a:r>
          </a:p>
          <a:p>
            <a:r>
              <a:rPr lang="en-US" smtClean="0"/>
              <a:t>Review and resolve the remaining comments from the letter ballot 189 on Draft 2.0</a:t>
            </a:r>
          </a:p>
          <a:p>
            <a:r>
              <a:rPr lang="en-US" smtClean="0"/>
              <a:t>Prepare Draft 3.0 and begin WG recirculation letter ballot</a:t>
            </a:r>
          </a:p>
          <a:p>
            <a:r>
              <a:rPr lang="en-US" smtClean="0"/>
              <a:t>Plan for March and Teleconferences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87CB775-395C-4F29-B383-E1D2FBD332B8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5/7 of 11-12/1415r1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4193904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 smtClean="0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CF2BA6-6671-45C3-B52F-C10AB020C19A}" type="slidenum">
              <a:rPr lang="en-US" smtClean="0"/>
              <a:pPr>
                <a:defRPr/>
              </a:pPr>
              <a:t>56</a:t>
            </a:fld>
            <a:endParaRPr lang="en-US" smtClean="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TGaf Timeline – Affirmed November 2012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r>
              <a:rPr lang="en-GB" smtClean="0"/>
              <a:t>Initial Working Group Letter Ballot: January 2011</a:t>
            </a:r>
          </a:p>
          <a:p>
            <a:r>
              <a:rPr lang="en-GB" smtClean="0"/>
              <a:t>Second Working Group Letter Ballot: July 2012</a:t>
            </a:r>
          </a:p>
          <a:p>
            <a:r>
              <a:rPr lang="en-GB" smtClean="0"/>
              <a:t>Recirculation Letter Ballot: </a:t>
            </a:r>
            <a:r>
              <a:rPr lang="en-GB" smtClean="0">
                <a:solidFill>
                  <a:srgbClr val="FF0000"/>
                </a:solidFill>
              </a:rPr>
              <a:t>January 2013</a:t>
            </a:r>
          </a:p>
          <a:p>
            <a:r>
              <a:rPr lang="en-GB" smtClean="0"/>
              <a:t>Form Sponsor Ballot Pool: June 2013</a:t>
            </a:r>
            <a:endParaRPr lang="en-GB" b="0" smtClean="0"/>
          </a:p>
          <a:p>
            <a:r>
              <a:rPr lang="en-GB" smtClean="0"/>
              <a:t>Initial Sponsor Ballot: July 2013</a:t>
            </a:r>
          </a:p>
          <a:p>
            <a:r>
              <a:rPr lang="en-GB" smtClean="0"/>
              <a:t>Recirculate Sponsor Ballot: November 2013</a:t>
            </a:r>
          </a:p>
          <a:p>
            <a:r>
              <a:rPr lang="en-GB" smtClean="0"/>
              <a:t>Final WG/EC Approval: March 2014</a:t>
            </a:r>
          </a:p>
          <a:p>
            <a:r>
              <a:rPr lang="en-GB" smtClean="0"/>
              <a:t>RevCom/Standards Board Approval: June 2014</a:t>
            </a:r>
            <a:endParaRPr lang="en-GB" altLang="ja-JP" smtClean="0">
              <a:ea typeface="MS PGothic" pitchFamily="34" charset="-128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6/7 of 11-12/1415r1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310696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Teleconferences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800" smtClean="0">
                <a:ea typeface="MS PGothic" pitchFamily="34" charset="-128"/>
              </a:rPr>
              <a:t>Weekly on Tuesdays through March 30</a:t>
            </a:r>
            <a:r>
              <a:rPr lang="en-US" altLang="ja-JP" sz="2800" baseline="30000" smtClean="0">
                <a:ea typeface="MS PGothic" pitchFamily="34" charset="-128"/>
              </a:rPr>
              <a:t>th</a:t>
            </a:r>
          </a:p>
          <a:p>
            <a:pPr lvl="1"/>
            <a:r>
              <a:rPr lang="en-US" altLang="ja-JP" sz="2800" smtClean="0">
                <a:ea typeface="MS PGothic" pitchFamily="34" charset="-128"/>
              </a:rPr>
              <a:t>There will be no call on November 20</a:t>
            </a:r>
            <a:r>
              <a:rPr lang="en-US" altLang="ja-JP" sz="2800" baseline="30000" smtClean="0">
                <a:ea typeface="MS PGothic" pitchFamily="34" charset="-128"/>
              </a:rPr>
              <a:t>th</a:t>
            </a:r>
            <a:r>
              <a:rPr lang="en-US" altLang="ja-JP" sz="2800" smtClean="0">
                <a:ea typeface="MS PGothic" pitchFamily="34" charset="-128"/>
              </a:rPr>
              <a:t> </a:t>
            </a:r>
          </a:p>
          <a:p>
            <a:pPr lvl="1"/>
            <a:r>
              <a:rPr lang="en-US" altLang="ja-JP" sz="2800" smtClean="0">
                <a:ea typeface="MS PGothic" pitchFamily="34" charset="-128"/>
              </a:rPr>
              <a:t>Until recirc is complete, calls will be used for regulatory updates</a:t>
            </a:r>
          </a:p>
          <a:p>
            <a:r>
              <a:rPr lang="en-US" altLang="ja-JP" sz="2800" smtClean="0">
                <a:ea typeface="MS PGothic" pitchFamily="34" charset="-128"/>
              </a:rPr>
              <a:t>Time:  21:00 ET for up to 2 hours</a:t>
            </a:r>
          </a:p>
          <a:p>
            <a:pPr lvl="1"/>
            <a:endParaRPr lang="en-US" smtClean="0"/>
          </a:p>
        </p:txBody>
      </p:sp>
      <p:sp>
        <p:nvSpPr>
          <p:cNvPr id="922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 smtClean="0"/>
          </a:p>
        </p:txBody>
      </p:sp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435D7D2-756B-4D75-857B-7E91632B8C28}" type="slidenum">
              <a:rPr lang="en-US" smtClean="0"/>
              <a:pPr>
                <a:defRPr/>
              </a:pPr>
              <a:t>57</a:t>
            </a:fld>
            <a:endParaRPr lang="en-US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7/7 of 11-12/1415r1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78915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  <a:endParaRPr lang="en-US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58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 Closing Report for</a:t>
            </a:r>
            <a:br>
              <a:rPr lang="en-US" dirty="0" smtClean="0"/>
            </a:br>
            <a:r>
              <a:rPr lang="en-US" dirty="0" smtClean="0"/>
              <a:t>November 2012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2012-11-15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584675"/>
              </p:ext>
            </p:extLst>
          </p:nvPr>
        </p:nvGraphicFramePr>
        <p:xfrm>
          <a:off x="534988" y="2327275"/>
          <a:ext cx="76835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Document" r:id="rId5" imgW="8700545" imgH="4136595" progId="Word.Document.8">
                  <p:embed/>
                </p:oleObj>
              </mc:Choice>
              <mc:Fallback>
                <p:oleObj name="Document" r:id="rId5" imgW="8700545" imgH="413659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27275"/>
                        <a:ext cx="7683500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1/5 of 11-12/1413r0 by David Halasz, Motorola Mobility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143430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in </a:t>
            </a:r>
            <a:r>
              <a:rPr lang="en-US" dirty="0" err="1" smtClean="0"/>
              <a:t>TGah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continued on specification framework</a:t>
            </a:r>
          </a:p>
          <a:p>
            <a:pPr lvl="1"/>
            <a:r>
              <a:rPr lang="en-US" dirty="0" smtClean="0"/>
              <a:t>Update to the spec framework adopted</a:t>
            </a:r>
          </a:p>
          <a:p>
            <a:pPr lvl="1"/>
            <a:r>
              <a:rPr lang="en-US" dirty="0" smtClean="0">
                <a:hlinkClick r:id="rId2"/>
              </a:rPr>
              <a:t>11-11-1137-12-00ah-specification-framework-for-tgah.docx</a:t>
            </a:r>
            <a:endParaRPr lang="en-US" dirty="0" smtClean="0"/>
          </a:p>
          <a:p>
            <a:r>
              <a:rPr lang="en-US" dirty="0" smtClean="0"/>
              <a:t>Draft text for PHY made</a:t>
            </a:r>
          </a:p>
          <a:p>
            <a:pPr lvl="1"/>
            <a:r>
              <a:rPr lang="en-US" dirty="0" smtClean="0"/>
              <a:t>Intent is for review. No motion to adopt was made.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2/5 of 11-12/1413r0 by David Halasz, Motorola Mobility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10403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53400" cy="457200"/>
          </a:xfrm>
        </p:spPr>
        <p:txBody>
          <a:bodyPr/>
          <a:lstStyle/>
          <a:p>
            <a:r>
              <a:rPr lang="en-GB" dirty="0" smtClean="0"/>
              <a:t>Groups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71AA584-A631-41C6-AA28-A674FF16BF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4745332"/>
              </p:ext>
            </p:extLst>
          </p:nvPr>
        </p:nvGraphicFramePr>
        <p:xfrm>
          <a:off x="609600" y="762000"/>
          <a:ext cx="7924800" cy="5628148"/>
        </p:xfrm>
        <a:graphic>
          <a:graphicData uri="http://schemas.openxmlformats.org/drawingml/2006/table">
            <a:tbl>
              <a:tblPr/>
              <a:tblGrid>
                <a:gridCol w="762000"/>
                <a:gridCol w="1066800"/>
                <a:gridCol w="3810000"/>
                <a:gridCol w="2286000"/>
              </a:tblGrid>
              <a:tr h="3048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03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Maintenance (Revision C)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 (pro-tem)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7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Very High Throughput (&lt;6 GHz bands)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Very High Throughput (60 GHz)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TV Whitespace bands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0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900 MHz bands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Initial Link Setup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Millimeter Wave (CMMW)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 Peng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(pro-tem)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Discovery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GLK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 Setup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 3</a:t>
                      </a: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Bagby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ISO/IEC/JTC1/SC6 shadow committee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Regulatory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869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Start to wrap up on specification framework</a:t>
            </a:r>
          </a:p>
          <a:p>
            <a:r>
              <a:rPr lang="en-US" dirty="0" smtClean="0"/>
              <a:t>Draft text to get started. Update target of March 2013 to start internal task group letter ballot.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3/5 of 11-12/1413r0 by David Halasz, Motorola Mobility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80594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 dirty="0" smtClean="0"/>
              <a:t>January 9 at 7 PM ET 1 hour</a:t>
            </a:r>
          </a:p>
          <a:p>
            <a:pPr marL="1009650" lvl="1" indent="-609600"/>
            <a:r>
              <a:rPr lang="en-US" dirty="0" smtClean="0"/>
              <a:t>Prepare for January face-to-face meeting</a:t>
            </a:r>
          </a:p>
          <a:p>
            <a:pPr marL="609600" indent="-609600"/>
            <a:endParaRPr lang="en-US" dirty="0"/>
          </a:p>
          <a:p>
            <a:pPr marL="609600" indent="-609600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4/5 of 11-12/1413r0 by David Halasz, Motorola Mobility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116620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 – Updated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200400"/>
          </a:xfrm>
        </p:spPr>
        <p:txBody>
          <a:bodyPr/>
          <a:lstStyle/>
          <a:p>
            <a:r>
              <a:rPr lang="en-US" dirty="0" smtClean="0"/>
              <a:t>Updated</a:t>
            </a:r>
          </a:p>
          <a:p>
            <a:pPr lvl="1"/>
            <a:r>
              <a:rPr lang="en-US" dirty="0" smtClean="0"/>
              <a:t>Internal Task Group Ballot : Jan. 2013 → March 2013</a:t>
            </a:r>
          </a:p>
          <a:p>
            <a:pPr lvl="1"/>
            <a:r>
              <a:rPr lang="en-US" dirty="0" smtClean="0"/>
              <a:t>Initial Letter Ballot : May 2013 → July 2013</a:t>
            </a:r>
          </a:p>
          <a:p>
            <a:pPr lvl="1"/>
            <a:r>
              <a:rPr lang="en-US" dirty="0" smtClean="0"/>
              <a:t>Initial Sponsor Ballot : May 2014 → Jan. 2015</a:t>
            </a:r>
          </a:p>
          <a:p>
            <a:pPr lvl="1"/>
            <a:r>
              <a:rPr lang="en-US" dirty="0" smtClean="0"/>
              <a:t>EC Approval : March 2015 → November 2015</a:t>
            </a:r>
          </a:p>
          <a:p>
            <a:pPr lvl="1"/>
            <a:r>
              <a:rPr lang="en-US" dirty="0" err="1" smtClean="0"/>
              <a:t>Revcom</a:t>
            </a:r>
            <a:r>
              <a:rPr lang="en-US" dirty="0" smtClean="0"/>
              <a:t> Approval : May 2015 → Jan.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5/5 of 11-12/1413r0 by David Halasz, Motorola Mobility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185065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  <a:ea typeface="ＭＳ Ｐゴシック" pitchFamily="-84" charset="-128"/>
                <a:cs typeface="ＭＳ Ｐゴシック" pitchFamily="-84" charset="-128"/>
              </a:rPr>
              <a:t>Adrian Stephens, Intel Corporation</a:t>
            </a:r>
            <a:endParaRPr lang="en-US" altLang="ja-JP" smtClean="0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ea typeface="ＭＳ Ｐゴシック" pitchFamily="-84" charset="-128"/>
                <a:cs typeface="ＭＳ Ｐゴシック" pitchFamily="-84" charset="-128"/>
              </a:rPr>
              <a:t>Slide </a:t>
            </a:r>
            <a:fld id="{71427DE2-314C-3645-A95A-51F358AF4EF4}" type="slidenum">
              <a:rPr lang="en-US" altLang="ja-JP">
                <a:latin typeface="Times New Roman" pitchFamily="-84" charset="0"/>
                <a:ea typeface="ＭＳ Ｐゴシック" pitchFamily="-84" charset="-128"/>
                <a:cs typeface="ＭＳ Ｐゴシック" pitchFamily="-84" charset="-128"/>
              </a:rPr>
              <a:pPr/>
              <a:t>63</a:t>
            </a:fld>
            <a:endParaRPr lang="en-US" altLang="ja-JP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IEEE 802.11TGai</a:t>
            </a:r>
            <a:b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Closing Report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 smtClean="0">
                <a:ea typeface="ＭＳ Ｐゴシック" pitchFamily="-84" charset="-128"/>
                <a:cs typeface="ＭＳ Ｐゴシック" pitchFamily="-84" charset="-128"/>
              </a:rPr>
              <a:t>Date: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 2012-11-16</a:t>
            </a:r>
          </a:p>
        </p:txBody>
      </p:sp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</a:pPr>
            <a:r>
              <a:rPr kumimoji="0" lang="en-US" altLang="ja-JP" sz="2000" b="1"/>
              <a:t>Authors:</a:t>
            </a:r>
            <a:endParaRPr kumimoji="0" lang="en-US" altLang="ja-JP" sz="200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533400" y="3429000"/>
          <a:ext cx="8077200" cy="955676"/>
        </p:xfrm>
        <a:graphic>
          <a:graphicData uri="http://schemas.openxmlformats.org/drawingml/2006/table">
            <a:tbl>
              <a:tblPr/>
              <a:tblGrid>
                <a:gridCol w="1616075"/>
                <a:gridCol w="1000125"/>
                <a:gridCol w="2306637"/>
                <a:gridCol w="1384300"/>
                <a:gridCol w="1770063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Name</a:t>
                      </a:r>
                      <a:endParaRPr kumimoji="1" lang="ja-JP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Company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Address</a:t>
                      </a:r>
                      <a:endParaRPr kumimoji="1" 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Phone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email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Hiroshi MANO</a:t>
                      </a:r>
                      <a:endParaRPr kumimoji="1" lang="ja-JP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AlliedtelesisR&amp;D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center,K.K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.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8F TOC2 Bldg. 7-21-11 Nishi-</a:t>
                      </a: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Gotanda</a:t>
                      </a: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, Shinagawa-</a:t>
                      </a: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ku</a:t>
                      </a: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, Tokyo 141-0031 JAPAN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+81-3-5719-7630</a:t>
                      </a:r>
                      <a:endParaRPr kumimoji="1" lang="ja-JP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hmano@root-hq.com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1/10 of 11-12/1419r2 by Hiroshi Mano (ATRD Root Lab)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78907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  <a:ea typeface="ＭＳ Ｐゴシック" pitchFamily="-84" charset="-128"/>
                <a:cs typeface="ＭＳ Ｐゴシック" pitchFamily="-84" charset="-128"/>
              </a:rPr>
              <a:t>Adrian Stephens, Intel Corporation</a:t>
            </a:r>
            <a:endParaRPr lang="en-US" altLang="ja-JP" smtClean="0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ea typeface="ＭＳ Ｐゴシック" pitchFamily="-84" charset="-128"/>
                <a:cs typeface="ＭＳ Ｐゴシック" pitchFamily="-84" charset="-128"/>
              </a:rPr>
              <a:t>Slide </a:t>
            </a:r>
            <a:fld id="{E043D710-3963-0B4E-AFC4-09A1B0D22C4C}" type="slidenum">
              <a:rPr lang="en-US" altLang="ja-JP">
                <a:latin typeface="Times New Roman" pitchFamily="-84" charset="0"/>
                <a:ea typeface="ＭＳ Ｐゴシック" pitchFamily="-84" charset="-128"/>
                <a:cs typeface="ＭＳ Ｐゴシック" pitchFamily="-84" charset="-128"/>
              </a:rPr>
              <a:pPr/>
              <a:t>64</a:t>
            </a:fld>
            <a:endParaRPr lang="en-US" altLang="ja-JP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>
                <a:ea typeface="ＭＳ Ｐゴシック" pitchFamily="-84" charset="-128"/>
                <a:cs typeface="ＭＳ Ｐゴシック" pitchFamily="-84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This presentation is the closing report for the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San Antonio meeting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of the IEEE 802.11 </a:t>
            </a:r>
            <a:r>
              <a:rPr lang="en-US" altLang="ja-JP" dirty="0" err="1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.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2/10 of 11-12/1419r2 by Hiroshi Mano (ATRD Root Lab)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418579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/>
          <a:lstStyle/>
          <a:p>
            <a:r>
              <a:rPr lang="en-US" altLang="ja-JP" sz="2900">
                <a:ea typeface="ＭＳ Ｐゴシック" pitchFamily="-84" charset="-128"/>
                <a:cs typeface="ＭＳ Ｐゴシック" pitchFamily="-84" charset="-128"/>
              </a:rPr>
              <a:t>IEEE 802.11 FILS TGai – </a:t>
            </a:r>
            <a:r>
              <a:rPr lang="en-US" altLang="ja-JP" sz="2800">
                <a:latin typeface="ArialMT" charset="0"/>
                <a:ea typeface="ＭＳ Ｐゴシック" pitchFamily="-84" charset="-128"/>
                <a:cs typeface="ＭＳ Ｐゴシック" pitchFamily="-84" charset="-128"/>
              </a:rPr>
              <a:t>San Antonio</a:t>
            </a:r>
            <a:r>
              <a:rPr lang="en-US" altLang="ja-JP" sz="2900">
                <a:ea typeface="ＭＳ Ｐゴシック" pitchFamily="-84" charset="-128"/>
                <a:cs typeface="ＭＳ Ｐゴシック" pitchFamily="-84" charset="-128"/>
              </a:rPr>
              <a:t/>
            </a:r>
            <a:br>
              <a:rPr lang="en-US" altLang="ja-JP" sz="290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sz="2900">
                <a:ea typeface="ＭＳ Ｐゴシック" pitchFamily="-84" charset="-128"/>
                <a:cs typeface="ＭＳ Ｐゴシック" pitchFamily="-84" charset="-128"/>
              </a:rPr>
              <a:t>Nov 2012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343400"/>
          </a:xfrm>
        </p:spPr>
        <p:txBody>
          <a:bodyPr lIns="91440" tIns="45720" rIns="91440" bIns="45720"/>
          <a:lstStyle/>
          <a:p>
            <a:r>
              <a:rPr lang="en-US" altLang="ja-JP" smtClean="0">
                <a:ea typeface="ＭＳ Ｐゴシック" pitchFamily="-84" charset="-128"/>
                <a:cs typeface="ＭＳ Ｐゴシック" pitchFamily="-84" charset="-128"/>
              </a:rPr>
              <a:t>Goals for the  Meeting:</a:t>
            </a:r>
          </a:p>
          <a:p>
            <a:pPr lvl="1"/>
            <a:r>
              <a:rPr lang="en-US" altLang="ja-JP" sz="2800" smtClean="0"/>
              <a:t>Approve minutes of past meeting and teleconference</a:t>
            </a:r>
          </a:p>
          <a:p>
            <a:pPr lvl="1"/>
            <a:r>
              <a:rPr lang="en-US" altLang="ja-JP" sz="2800" smtClean="0"/>
              <a:t>Spec Text discussion</a:t>
            </a:r>
          </a:p>
          <a:p>
            <a:pPr lvl="1"/>
            <a:r>
              <a:rPr lang="en-US" altLang="ja-JP" sz="2800" smtClean="0"/>
              <a:t>Draft Spec Text</a:t>
            </a:r>
          </a:p>
          <a:p>
            <a:pPr lvl="1"/>
            <a:r>
              <a:rPr lang="en-US" altLang="ja-JP" sz="2800" smtClean="0"/>
              <a:t>Approve Timeline</a:t>
            </a:r>
          </a:p>
          <a:p>
            <a:pPr lvl="1"/>
            <a:r>
              <a:rPr lang="en-US" altLang="ja-JP" sz="2800" smtClean="0"/>
              <a:t>Approve Teleconference schedule</a:t>
            </a:r>
          </a:p>
          <a:p>
            <a:pPr lvl="1"/>
            <a:r>
              <a:rPr lang="en-US" altLang="ja-JP" sz="2800" smtClean="0"/>
              <a:t>Approve Plan for January</a:t>
            </a:r>
          </a:p>
          <a:p>
            <a:pPr lvl="1"/>
            <a:endParaRPr lang="en-US" altLang="ja-JP" sz="2600" smtClean="0"/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Adrian Stephens, Intel Corporation</a:t>
            </a:r>
            <a:endParaRPr lang="en-US" altLang="ja-JP" smtClean="0">
              <a:latin typeface="Times New Roman" pitchFamily="-84" charset="0"/>
            </a:endParaRP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</a:rPr>
              <a:t>Slide </a:t>
            </a:r>
            <a:fld id="{8D83B171-138C-9B40-B65D-0769730DEDCE}" type="slidenum">
              <a:rPr lang="en-US" altLang="ja-JP">
                <a:latin typeface="Times New Roman" pitchFamily="-84" charset="0"/>
              </a:rPr>
              <a:pPr/>
              <a:t>65</a:t>
            </a:fld>
            <a:endParaRPr lang="en-US" altLang="ja-JP">
              <a:latin typeface="Times New Roman" pitchFamily="-84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3/10 of 11-12/1419r2 by Hiroshi Mano (ATRD Root Lab)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350706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Accomplishments  TGai  1/2</a:t>
            </a:r>
            <a:endParaRPr lang="en-US" altLang="ja-JP" dirty="0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Review and approve Indian Wells and Teleconference  meeting minutes.</a:t>
            </a:r>
          </a:p>
          <a:p>
            <a:r>
              <a:rPr lang="en-GB" altLang="ja-JP" dirty="0" smtClean="0"/>
              <a:t>Approve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Meeting Minutes for the IEEE 802.11 Sep  2012 </a:t>
            </a:r>
            <a:r>
              <a:rPr lang="en-GB" altLang="ja-JP" dirty="0" smtClean="0"/>
              <a:t> :   </a:t>
            </a:r>
          </a:p>
          <a:p>
            <a:pPr lvl="1"/>
            <a:r>
              <a:rPr lang="en-US" altLang="ja-JP" dirty="0" smtClean="0"/>
              <a:t>September 2012 Indian Wells Session Minutes (12/1202r0)</a:t>
            </a:r>
          </a:p>
          <a:p>
            <a:pPr lvl="2"/>
            <a:r>
              <a:rPr lang="en-US" altLang="ja-JP" dirty="0" smtClean="0"/>
              <a:t>https://mentor.ieee.org/802.11/dcn/12/11-12-1202-00-00ai-september-2012-indian-wells-session-minutes.doc</a:t>
            </a:r>
          </a:p>
          <a:p>
            <a:r>
              <a:rPr lang="en-US" altLang="ja-JP" dirty="0" smtClean="0"/>
              <a:t>Approve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teleconference meeting minutes of Indian Wells to San Antonio meeting.</a:t>
            </a:r>
            <a:endParaRPr lang="en-GB" altLang="ja-JP" dirty="0" smtClean="0"/>
          </a:p>
          <a:p>
            <a:pPr lvl="1"/>
            <a:r>
              <a:rPr lang="en-US" altLang="ja-JP" dirty="0" smtClean="0"/>
              <a:t>September-November Teleconference Minutes (12/1248r3)</a:t>
            </a:r>
          </a:p>
          <a:p>
            <a:pPr lvl="2"/>
            <a:r>
              <a:rPr lang="en-US" altLang="ja-JP" dirty="0" smtClean="0"/>
              <a:t>https://mentor.ieee.org/802.11/dcn/12/11-12-1248-03-00ai-september-november-teleconference-minutes.doc</a:t>
            </a:r>
          </a:p>
          <a:p>
            <a:pPr lvl="1"/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Adrian Stephens, Intel Corporation</a:t>
            </a:r>
            <a:endParaRPr lang="en-US" altLang="ja-JP"/>
          </a:p>
        </p:txBody>
      </p:sp>
      <p:sp>
        <p:nvSpPr>
          <p:cNvPr id="2048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F20853F0-907F-0A4C-BAB1-C1DB1F5C800E}" type="slidenum">
              <a:rPr lang="en-US" altLang="ja-JP" smtClean="0"/>
              <a:pPr/>
              <a:t>66</a:t>
            </a:fld>
            <a:endParaRPr lang="en-US" altLang="ja-JP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4/10 of 11-12/1419r2 by Hiroshi Mano (ATRD Root Lab)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77636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Accomplishments  TGai  2/2</a:t>
            </a:r>
            <a:endParaRPr lang="ja-JP" altLang="en-US" dirty="0" smtClean="0"/>
          </a:p>
        </p:txBody>
      </p:sp>
      <p:sp>
        <p:nvSpPr>
          <p:cNvPr id="22531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8 regular slots and 1 </a:t>
            </a:r>
            <a:r>
              <a:rPr lang="en-US" altLang="ja-JP" dirty="0" err="1" smtClean="0"/>
              <a:t>adhoc</a:t>
            </a:r>
            <a:r>
              <a:rPr lang="en-US" altLang="ja-JP" dirty="0" smtClean="0"/>
              <a:t> slots were held.</a:t>
            </a:r>
          </a:p>
          <a:p>
            <a:r>
              <a:rPr lang="en-US" altLang="ja-JP" dirty="0" smtClean="0"/>
              <a:t>31 Contributions for Spec Text &amp; Presentations</a:t>
            </a:r>
          </a:p>
          <a:p>
            <a:pPr lvl="1"/>
            <a:r>
              <a:rPr lang="en-US" altLang="ja-JP" dirty="0" smtClean="0"/>
              <a:t>Scanning 	21</a:t>
            </a:r>
          </a:p>
          <a:p>
            <a:pPr lvl="1"/>
            <a:r>
              <a:rPr lang="en-US" altLang="ja-JP" dirty="0" err="1" smtClean="0"/>
              <a:t>Scurity</a:t>
            </a:r>
            <a:r>
              <a:rPr lang="en-US" altLang="ja-JP" dirty="0" smtClean="0"/>
              <a:t> 	8</a:t>
            </a:r>
          </a:p>
          <a:p>
            <a:pPr lvl="1"/>
            <a:r>
              <a:rPr lang="en-US" altLang="ja-JP" dirty="0" smtClean="0"/>
              <a:t>Other	2</a:t>
            </a:r>
          </a:p>
          <a:p>
            <a:r>
              <a:rPr lang="en-US" altLang="ja-JP" dirty="0" smtClean="0"/>
              <a:t>10 Technical motions ( 10 passed/ 2 failed)</a:t>
            </a:r>
          </a:p>
          <a:p>
            <a:r>
              <a:rPr lang="en-US" altLang="ja-JP" dirty="0" smtClean="0"/>
              <a:t>Approximately 80 pages draft of spec-text-documentation  were approved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Nov 2012</a:t>
            </a:r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Adrian Stephens, Intel Corporation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F8C774CC-597C-6D49-A31E-1C55EFD5035C}" type="slidenum">
              <a:rPr lang="en-US" altLang="ja-JP" smtClean="0"/>
              <a:pPr/>
              <a:t>67</a:t>
            </a:fld>
            <a:endParaRPr lang="en-US" altLang="ja-JP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5/10 of 11-12/1419r2 by Hiroshi Mano (ATRD Root Lab)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849313" y="4857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Nov 2012</a:t>
            </a:r>
            <a:endParaRPr lang="en-US" sz="1800" smtClean="0"/>
          </a:p>
        </p:txBody>
      </p:sp>
    </p:spTree>
    <p:extLst>
      <p:ext uri="{BB962C8B-B14F-4D97-AF65-F5344CB8AC3E}">
        <p14:creationId xmlns:p14="http://schemas.microsoft.com/office/powerpoint/2010/main" val="188865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ja-JP" smtClean="0">
                <a:ea typeface="ＭＳ Ｐゴシック" pitchFamily="-84" charset="-128"/>
                <a:cs typeface="ＭＳ Ｐゴシック" pitchFamily="-84" charset="-128"/>
              </a:rPr>
              <a:t>Teleconference Schedule </a:t>
            </a:r>
            <a:endParaRPr lang="ja-JP" altLang="en-US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4035" name="コンテンツ プレースホルダ 2"/>
          <p:cNvSpPr>
            <a:spLocks noGrp="1"/>
          </p:cNvSpPr>
          <p:nvPr>
            <p:ph idx="1"/>
          </p:nvPr>
        </p:nvSpPr>
        <p:spPr>
          <a:xfrm>
            <a:off x="304800" y="1371600"/>
            <a:ext cx="8382000" cy="2057400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GB" altLang="ja-JP" dirty="0" smtClean="0"/>
              <a:t>Motion: </a:t>
            </a:r>
            <a:endParaRPr lang="ja-JP" altLang="en-US" dirty="0" smtClean="0"/>
          </a:p>
          <a:p>
            <a:pPr lvl="1">
              <a:defRPr/>
            </a:pPr>
            <a:r>
              <a:rPr lang="en-GB" altLang="ja-JP" dirty="0" smtClean="0"/>
              <a:t>Approve the following schedule of weekly teleconferences.</a:t>
            </a:r>
            <a:r>
              <a:rPr lang="ja-JP" altLang="en-US" dirty="0" smtClean="0"/>
              <a:t> </a:t>
            </a:r>
            <a:endParaRPr lang="en-US" altLang="ja-JP" dirty="0" smtClean="0"/>
          </a:p>
          <a:p>
            <a:pPr lvl="1">
              <a:defRPr/>
            </a:pPr>
            <a:r>
              <a:rPr lang="en-US" altLang="ja-JP" dirty="0" smtClean="0"/>
              <a:t> Tuesdays 00:00 ET (23:59.99…. on Monday continue from  27th Nov 2012  until 22</a:t>
            </a:r>
            <a:r>
              <a:rPr lang="en-US" altLang="ja-JP" baseline="30000" dirty="0" smtClean="0"/>
              <a:t>nd</a:t>
            </a:r>
            <a:r>
              <a:rPr lang="en-US" altLang="ja-JP" dirty="0" smtClean="0"/>
              <a:t> Jan 2013.</a:t>
            </a:r>
            <a:endParaRPr lang="ja-JP" altLang="en-US" dirty="0" smtClean="0"/>
          </a:p>
          <a:p>
            <a:pPr lvl="1">
              <a:defRPr/>
            </a:pPr>
            <a:r>
              <a:rPr lang="en-US" altLang="ja-JP" dirty="0" smtClean="0"/>
              <a:t>Duration 1Hour</a:t>
            </a:r>
          </a:p>
          <a:p>
            <a:pPr lvl="1">
              <a:defRPr/>
            </a:pPr>
            <a:r>
              <a:rPr lang="en-US" altLang="ja-JP" dirty="0" smtClean="0"/>
              <a:t>Using WEB-EX that will be provided by Task Group Chair</a:t>
            </a:r>
          </a:p>
          <a:p>
            <a:pPr>
              <a:defRPr/>
            </a:pPr>
            <a:r>
              <a:rPr lang="en-US" altLang="ja-JP" dirty="0" smtClean="0"/>
              <a:t>Moved : Gabor</a:t>
            </a:r>
          </a:p>
          <a:p>
            <a:pPr>
              <a:defRPr/>
            </a:pPr>
            <a:r>
              <a:rPr lang="en-US" altLang="ja-JP" dirty="0" smtClean="0"/>
              <a:t>Seconded: Hiroki</a:t>
            </a:r>
          </a:p>
          <a:p>
            <a:pPr>
              <a:defRPr/>
            </a:pP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Approved  by unanimous consent</a:t>
            </a:r>
          </a:p>
          <a:p>
            <a:pPr>
              <a:buNone/>
              <a:defRPr/>
            </a:pPr>
            <a:endParaRPr lang="en-US" altLang="ja-JP" dirty="0" smtClean="0">
              <a:solidFill>
                <a:schemeClr val="accent1"/>
              </a:solidFill>
              <a:ea typeface="ＭＳ Ｐゴシック" pitchFamily="-84" charset="-128"/>
              <a:cs typeface="ＭＳ Ｐゴシック" pitchFamily="-84" charset="-128"/>
            </a:endParaRPr>
          </a:p>
          <a:p>
            <a:pPr>
              <a:defRPr/>
            </a:pPr>
            <a:endParaRPr lang="en-GB" altLang="ja-JP" dirty="0" smtClean="0"/>
          </a:p>
          <a:p>
            <a:pPr>
              <a:defRPr/>
            </a:pPr>
            <a:endParaRPr lang="en-GB" altLang="ja-JP" dirty="0" smtClean="0"/>
          </a:p>
          <a:p>
            <a:pPr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en-GB" altLang="ja-JP" dirty="0" smtClean="0"/>
          </a:p>
        </p:txBody>
      </p:sp>
      <p:sp>
        <p:nvSpPr>
          <p:cNvPr id="59396" name="日付プレースホルダ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Nov 2012</a:t>
            </a:r>
          </a:p>
        </p:txBody>
      </p:sp>
      <p:sp>
        <p:nvSpPr>
          <p:cNvPr id="59397" name="フッター プレースホル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Adrian Stephens, Intel Corporation</a:t>
            </a:r>
            <a:endParaRPr lang="en-US" altLang="ja-JP" smtClean="0">
              <a:latin typeface="Times New Roman" pitchFamily="-84" charset="0"/>
            </a:endParaRPr>
          </a:p>
        </p:txBody>
      </p:sp>
      <p:sp>
        <p:nvSpPr>
          <p:cNvPr id="5939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Slide </a:t>
            </a:r>
            <a:fld id="{FE68A093-32F7-6643-97B0-2E666CBD850E}" type="slidenum">
              <a:rPr lang="en-US" altLang="ja-JP" smtClean="0">
                <a:latin typeface="Times New Roman" pitchFamily="-84" charset="0"/>
              </a:rPr>
              <a:pPr/>
              <a:t>68</a:t>
            </a:fld>
            <a:endParaRPr lang="en-US" altLang="ja-JP" smtClean="0">
              <a:latin typeface="Times New Roman" pitchFamily="-84" charset="0"/>
            </a:endParaRPr>
          </a:p>
        </p:txBody>
      </p:sp>
      <p:pic>
        <p:nvPicPr>
          <p:cNvPr id="8" name="図 7" descr="スクリーンショット 2012-11-08 6.59.3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3276600"/>
            <a:ext cx="3581400" cy="30607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6/10 of 11-12/1419r2 by Hiroshi Mano (ATRD Root Lab)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849313" y="4857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Nov 2012</a:t>
            </a:r>
            <a:endParaRPr lang="en-US" sz="1800" smtClean="0"/>
          </a:p>
        </p:txBody>
      </p:sp>
    </p:spTree>
    <p:extLst>
      <p:ext uri="{BB962C8B-B14F-4D97-AF65-F5344CB8AC3E}">
        <p14:creationId xmlns:p14="http://schemas.microsoft.com/office/powerpoint/2010/main" val="56910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 lIns="91440" tIns="45720" rIns="91440" bIns="45720"/>
          <a:lstStyle/>
          <a:p>
            <a:r>
              <a:rPr lang="en-US" altLang="ja-JP" sz="2900" dirty="0" smtClean="0">
                <a:ea typeface="ＭＳ Ｐゴシック" pitchFamily="-84" charset="-128"/>
                <a:cs typeface="ＭＳ Ｐゴシック" pitchFamily="-84" charset="-128"/>
              </a:rPr>
              <a:t>Plan for January</a:t>
            </a:r>
            <a:endParaRPr lang="en-US" altLang="ja-JP" sz="29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724400"/>
          </a:xfrm>
        </p:spPr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for the  Meeting:</a:t>
            </a:r>
          </a:p>
          <a:p>
            <a:pPr lvl="1"/>
            <a:r>
              <a:rPr lang="en-US" altLang="ja-JP" sz="2800" dirty="0" smtClean="0"/>
              <a:t>Approve minutes of past meeting and teleconference</a:t>
            </a:r>
          </a:p>
          <a:p>
            <a:pPr lvl="1"/>
            <a:r>
              <a:rPr lang="en-US" altLang="ja-JP" sz="2800" dirty="0" smtClean="0"/>
              <a:t>Spec Text discussion</a:t>
            </a:r>
          </a:p>
          <a:p>
            <a:pPr lvl="1"/>
            <a:r>
              <a:rPr lang="en-US" altLang="ja-JP" sz="2800" dirty="0" smtClean="0"/>
              <a:t>Draft Spec Text</a:t>
            </a:r>
          </a:p>
          <a:p>
            <a:pPr lvl="1"/>
            <a:r>
              <a:rPr lang="en-US" altLang="ja-JP" sz="2800" dirty="0" smtClean="0">
                <a:solidFill>
                  <a:srgbClr val="3366FF"/>
                </a:solidFill>
              </a:rPr>
              <a:t>Approve Draft Spec Text </a:t>
            </a:r>
          </a:p>
          <a:p>
            <a:pPr lvl="1"/>
            <a:r>
              <a:rPr lang="en-US" altLang="ja-JP" sz="2800" dirty="0" smtClean="0">
                <a:solidFill>
                  <a:srgbClr val="3366FF"/>
                </a:solidFill>
              </a:rPr>
              <a:t>Move to internal review of TG</a:t>
            </a:r>
          </a:p>
          <a:p>
            <a:pPr lvl="1"/>
            <a:r>
              <a:rPr lang="en-US" altLang="ja-JP" sz="2800" dirty="0" smtClean="0"/>
              <a:t>Approve Timeline</a:t>
            </a:r>
          </a:p>
          <a:p>
            <a:pPr lvl="1"/>
            <a:r>
              <a:rPr lang="en-US" altLang="ja-JP" sz="2800" dirty="0" smtClean="0"/>
              <a:t>Approve Teleconference schedule</a:t>
            </a:r>
          </a:p>
          <a:p>
            <a:pPr lvl="1"/>
            <a:r>
              <a:rPr lang="en-US" altLang="ja-JP" sz="2800" dirty="0" smtClean="0"/>
              <a:t>Approve Plan for  March</a:t>
            </a:r>
          </a:p>
          <a:p>
            <a:pPr lvl="1"/>
            <a:endParaRPr lang="en-US" altLang="ja-JP" sz="2600" dirty="0" smtClean="0"/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Adrian Stephens, Intel Corporation</a:t>
            </a:r>
            <a:endParaRPr lang="en-US" altLang="ja-JP" smtClean="0">
              <a:latin typeface="Times New Roman" pitchFamily="-84" charset="0"/>
            </a:endParaRP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</a:rPr>
              <a:t>Slide </a:t>
            </a:r>
            <a:fld id="{8D83B171-138C-9B40-B65D-0769730DEDCE}" type="slidenum">
              <a:rPr lang="en-US" altLang="ja-JP">
                <a:latin typeface="Times New Roman" pitchFamily="-84" charset="0"/>
              </a:rPr>
              <a:pPr/>
              <a:t>69</a:t>
            </a:fld>
            <a:endParaRPr lang="en-US" altLang="ja-JP">
              <a:latin typeface="Times New Roman" pitchFamily="-84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7/10 of 11-12/1419r2 by Hiroshi Mano (ATRD Root Lab)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32898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802.11 </a:t>
            </a:r>
            <a:r>
              <a:rPr lang="en-US" dirty="0" err="1" smtClean="0"/>
              <a:t>WG</a:t>
            </a:r>
            <a:r>
              <a:rPr lang="en-US" dirty="0" smtClean="0"/>
              <a:t> Editor’s Meeting (Nov ‘12)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2012-11-11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5317596"/>
              </p:ext>
            </p:extLst>
          </p:nvPr>
        </p:nvGraphicFramePr>
        <p:xfrm>
          <a:off x="534988" y="2505075"/>
          <a:ext cx="7920037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Document" r:id="rId5" imgW="8606510" imgH="2805156" progId="Word.Document.8">
                  <p:embed/>
                </p:oleObj>
              </mc:Choice>
              <mc:Fallback>
                <p:oleObj name="Document" r:id="rId5" imgW="8606510" imgH="280515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505075"/>
                        <a:ext cx="7920037" cy="2578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  <a:endParaRPr lang="en-US" smtClean="0"/>
          </a:p>
        </p:txBody>
      </p:sp>
      <p:sp>
        <p:nvSpPr>
          <p:cNvPr id="3" name="Rectangle 2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1/7 of 11-12/1283r0 by Peter Ecclesine (Cisco Systems)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383179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Time line of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( </a:t>
            </a:r>
            <a:r>
              <a:rPr lang="en-US" altLang="ja-JP" dirty="0" smtClean="0">
                <a:solidFill>
                  <a:srgbClr val="3366FF"/>
                </a:solidFill>
                <a:ea typeface="ＭＳ Ｐゴシック" pitchFamily="-84" charset="-128"/>
                <a:cs typeface="ＭＳ Ｐゴシック" pitchFamily="-84" charset="-128"/>
              </a:rPr>
              <a:t>No change</a:t>
            </a:r>
            <a:r>
              <a:rPr lang="en-US" altLang="ja-JP" dirty="0" smtClean="0">
                <a:solidFill>
                  <a:schemeClr val="tx1"/>
                </a:solidFill>
                <a:ea typeface="ＭＳ Ｐゴシック" pitchFamily="-84" charset="-128"/>
                <a:cs typeface="ＭＳ Ｐゴシック" pitchFamily="-84" charset="-128"/>
              </a:rPr>
              <a:t> ) 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4724400"/>
          </a:xfrm>
        </p:spPr>
        <p:txBody>
          <a:bodyPr/>
          <a:lstStyle/>
          <a:p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lvl="1">
              <a:buFontTx/>
              <a:buNone/>
            </a:pPr>
            <a:r>
              <a:rPr lang="en-US" altLang="ja-JP" dirty="0" smtClean="0"/>
              <a:t>PAR Approved, Modified, or Extended 		2010-12-08</a:t>
            </a:r>
          </a:p>
          <a:p>
            <a:pPr lvl="1"/>
            <a:r>
              <a:rPr lang="en-US" altLang="ja-JP" dirty="0" smtClean="0"/>
              <a:t>WG Letter Ballots Initial /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		Jan13 / Mar 13</a:t>
            </a:r>
          </a:p>
          <a:p>
            <a:pPr lvl="1"/>
            <a:r>
              <a:rPr lang="en-US" altLang="ja-JP" dirty="0" smtClean="0"/>
              <a:t>Form Sponsor Ballot Pool / Reform	            	Jul 13</a:t>
            </a:r>
          </a:p>
          <a:p>
            <a:pPr lvl="1"/>
            <a:r>
              <a:rPr lang="en-US" altLang="ja-JP" dirty="0" smtClean="0"/>
              <a:t>MEC Done				Jul 13		</a:t>
            </a:r>
          </a:p>
          <a:p>
            <a:pPr lvl="1"/>
            <a:r>
              <a:rPr lang="en-US" altLang="ja-JP" dirty="0" smtClean="0"/>
              <a:t>IEEE-SA Sponsor Ballots Initial /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        	Nov13/ Jan14		</a:t>
            </a:r>
          </a:p>
          <a:p>
            <a:pPr lvl="1"/>
            <a:r>
              <a:rPr lang="en-US" altLang="ja-JP" dirty="0" smtClean="0"/>
              <a:t>Final 802.11 WG Approval	                          	Mar 14</a:t>
            </a:r>
          </a:p>
          <a:p>
            <a:pPr lvl="1"/>
            <a:r>
              <a:rPr lang="en-US" altLang="ja-JP" dirty="0" smtClean="0"/>
              <a:t>final or Conditional 802 EC Approval           	Mar 14</a:t>
            </a:r>
          </a:p>
          <a:p>
            <a:pPr lvl="1"/>
            <a:r>
              <a:rPr lang="en-US" altLang="ja-JP" dirty="0" err="1" smtClean="0"/>
              <a:t>RevCom</a:t>
            </a:r>
            <a:r>
              <a:rPr lang="en-US" altLang="ja-JP" dirty="0" smtClean="0"/>
              <a:t> &amp; Standards Board Final or</a:t>
            </a:r>
            <a:br>
              <a:rPr lang="en-US" altLang="ja-JP" dirty="0" smtClean="0"/>
            </a:br>
            <a:r>
              <a:rPr lang="en-US" altLang="ja-JP" dirty="0" smtClean="0"/>
              <a:t> Continuous Process Approval 		Mar14</a:t>
            </a:r>
          </a:p>
          <a:p>
            <a:pPr lvl="1"/>
            <a:r>
              <a:rPr lang="en-US" altLang="ja-JP" dirty="0" smtClean="0"/>
              <a:t>ANSI Approved				N/A</a:t>
            </a:r>
            <a:endParaRPr lang="en-US" altLang="ja-JP" dirty="0" smtClean="0">
              <a:hlinkClick r:id="rId3"/>
            </a:endParaRPr>
          </a:p>
        </p:txBody>
      </p:sp>
      <p:sp>
        <p:nvSpPr>
          <p:cNvPr id="4813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</a:rPr>
              <a:t>Adrian Stephens, Intel Corporation</a:t>
            </a:r>
            <a:endParaRPr lang="en-US" altLang="ja-JP">
              <a:latin typeface="Times New Roman" pitchFamily="-65" charset="0"/>
            </a:endParaRPr>
          </a:p>
        </p:txBody>
      </p:sp>
      <p:sp>
        <p:nvSpPr>
          <p:cNvPr id="4813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</a:rPr>
              <a:t>Slide </a:t>
            </a:r>
            <a:fld id="{D8ED85B9-6057-E848-AA14-8586BCE1CDB6}" type="slidenum">
              <a:rPr lang="en-US" altLang="ja-JP" smtClean="0">
                <a:latin typeface="Times New Roman" pitchFamily="-65" charset="0"/>
              </a:rPr>
              <a:pPr>
                <a:defRPr/>
              </a:pPr>
              <a:t>70</a:t>
            </a:fld>
            <a:endParaRPr lang="en-US" altLang="ja-JP" smtClean="0">
              <a:latin typeface="Times New Roman" pitchFamily="-65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8/10 of 11-12/1419r2 by Hiroshi Mano (ATRD Root Lab)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91926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>
                <a:ea typeface="ＭＳ Ｐゴシック" pitchFamily="-84" charset="-128"/>
                <a:cs typeface="ＭＳ Ｐゴシック" pitchFamily="-84" charset="-128"/>
              </a:rPr>
              <a:t>Reference </a:t>
            </a:r>
            <a:endParaRPr lang="ja-JP" altLang="en-US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09600" y="1600200"/>
            <a:ext cx="7848600" cy="44958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ja-JP" dirty="0" smtClean="0"/>
              <a:t>Submission list 12-1298r04</a:t>
            </a:r>
          </a:p>
          <a:p>
            <a:pPr lvl="1">
              <a:defRPr/>
            </a:pPr>
            <a:r>
              <a:rPr lang="en-US" altLang="ja-JP" dirty="0" smtClean="0"/>
              <a:t>https://mentor.ieee.org/802.11/dcn/12/11-12-1298-04-00ai-tgai-submission-list-for-san-antonio-meeting.xls</a:t>
            </a:r>
          </a:p>
          <a:p>
            <a:pPr>
              <a:defRPr/>
            </a:pPr>
            <a:r>
              <a:rPr lang="en-US" altLang="ja-JP" dirty="0" smtClean="0"/>
              <a:t>Technical Motions 12-1367r1</a:t>
            </a:r>
          </a:p>
          <a:p>
            <a:pPr lvl="1">
              <a:defRPr/>
            </a:pPr>
            <a:r>
              <a:rPr lang="en-US" altLang="ja-JP" dirty="0" smtClean="0"/>
              <a:t>https://mentor.ieee.org/802.11/dcn/12/11-12-1367-01-00ai-tgai-motion-straw-poll-nov-2012-san-antonio.pptx</a:t>
            </a:r>
          </a:p>
          <a:p>
            <a:pPr marL="342900" lvl="1" indent="-342900">
              <a:buFontTx/>
              <a:buChar char="•"/>
              <a:defRPr/>
            </a:pPr>
            <a:endParaRPr lang="en-US" altLang="ja-JP" dirty="0" smtClean="0"/>
          </a:p>
          <a:p>
            <a:pPr>
              <a:defRPr/>
            </a:pPr>
            <a:endParaRPr lang="en-US" altLang="ja-JP" dirty="0" smtClean="0"/>
          </a:p>
          <a:p>
            <a:pPr>
              <a:defRPr/>
            </a:pP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2012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Adrian Stephens, Intel Corporation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4EC978C6-175B-5843-8E1B-077C39DD4F23}" type="slidenum">
              <a:rPr lang="en-US" altLang="ja-JP" smtClean="0"/>
              <a:pPr>
                <a:defRPr/>
              </a:pPr>
              <a:t>71</a:t>
            </a:fld>
            <a:endParaRPr lang="en-US" altLang="ja-JP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9/10 of 11-12/1419r2 by Hiroshi Mano (ATRD Root Lab)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849313" y="4857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Nov 2012</a:t>
            </a:r>
            <a:endParaRPr lang="en-US" sz="1800" smtClean="0"/>
          </a:p>
        </p:txBody>
      </p:sp>
    </p:spTree>
    <p:extLst>
      <p:ext uri="{BB962C8B-B14F-4D97-AF65-F5344CB8AC3E}">
        <p14:creationId xmlns:p14="http://schemas.microsoft.com/office/powerpoint/2010/main" val="335751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>
                <a:ea typeface="ＭＳ Ｐゴシック" pitchFamily="-84" charset="-128"/>
                <a:cs typeface="ＭＳ Ｐゴシック" pitchFamily="-84" charset="-128"/>
              </a:rPr>
              <a:t>Thanks to all who participated!</a:t>
            </a:r>
          </a:p>
        </p:txBody>
      </p:sp>
      <p:sp>
        <p:nvSpPr>
          <p:cNvPr id="3174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  <a:ea typeface="ＭＳ Ｐゴシック" pitchFamily="-84" charset="-128"/>
                <a:cs typeface="ＭＳ Ｐゴシック" pitchFamily="-84" charset="-128"/>
              </a:rPr>
              <a:t>Adrian Stephens, Intel Corporation</a:t>
            </a:r>
            <a:endParaRPr lang="en-US" altLang="ja-JP" smtClean="0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ea typeface="ＭＳ Ｐゴシック" pitchFamily="-84" charset="-128"/>
                <a:cs typeface="ＭＳ Ｐゴシック" pitchFamily="-84" charset="-128"/>
              </a:rPr>
              <a:t>Slide </a:t>
            </a:r>
            <a:fld id="{44022DAA-9A48-5147-A2A9-F95355EE0ADD}" type="slidenum">
              <a:rPr lang="en-US" altLang="ja-JP">
                <a:latin typeface="Times New Roman" pitchFamily="-84" charset="0"/>
                <a:ea typeface="ＭＳ Ｐゴシック" pitchFamily="-84" charset="-128"/>
                <a:cs typeface="ＭＳ Ｐゴシック" pitchFamily="-84" charset="-128"/>
              </a:rPr>
              <a:pPr/>
              <a:t>72</a:t>
            </a:fld>
            <a:endParaRPr lang="en-US" altLang="ja-JP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31750" name="サブタイトル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10/10 of 11-12/1419r2 by Hiroshi Mano (ATRD Root Lab)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6716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0" y="6475413"/>
            <a:ext cx="2600325" cy="184150"/>
          </a:xfrm>
        </p:spPr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 dirty="0"/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Slide </a:t>
            </a:r>
            <a:fld id="{A32C6C25-FA9D-4585-9584-8DACE52E95E6}" type="slidenum">
              <a:rPr lang="en-US"/>
              <a:pPr/>
              <a:t>73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+mn-lt"/>
                <a:ea typeface="+mn-ea"/>
              </a:rPr>
              <a:t>Date:</a:t>
            </a:r>
            <a:r>
              <a:rPr lang="en-US" sz="2000" kern="0" dirty="0">
                <a:latin typeface="+mn-lt"/>
                <a:ea typeface="+mn-ea"/>
              </a:rPr>
              <a:t> 2012-11-15</a:t>
            </a:r>
          </a:p>
        </p:txBody>
      </p:sp>
      <p:graphicFrame>
        <p:nvGraphicFramePr>
          <p:cNvPr id="28677" name="Object 11"/>
          <p:cNvGraphicFramePr>
            <a:graphicFrameLocks noChangeAspect="1"/>
          </p:cNvGraphicFramePr>
          <p:nvPr/>
        </p:nvGraphicFramePr>
        <p:xfrm>
          <a:off x="457200" y="2667000"/>
          <a:ext cx="8061325" cy="1325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name="Document" r:id="rId5" imgW="8229600" imgH="1358900" progId="Word.Document.8">
                  <p:embed/>
                </p:oleObj>
              </mc:Choice>
              <mc:Fallback>
                <p:oleObj name="Document" r:id="rId5" imgW="8229600" imgH="13589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667000"/>
                        <a:ext cx="8061325" cy="1325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8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algn="ctr" eaLnBrk="0" hangingPunct="0">
              <a:defRPr/>
            </a:pPr>
            <a:r>
              <a:rPr lang="en-US" sz="32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IEEE 802.11aj Task Group Nov 2012 Closing Report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1/8 of 11-12/1412r0 by Xiaoming Peng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06595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This document is the closing report for IEEE 802.11aj Task Group for the </a:t>
            </a:r>
            <a:r>
              <a:rPr lang="en-US" smtClean="0">
                <a:solidFill>
                  <a:schemeClr val="tx2"/>
                </a:solidFill>
              </a:rPr>
              <a:t>November </a:t>
            </a:r>
            <a:r>
              <a:rPr lang="en-US" smtClean="0"/>
              <a:t>2012 session in San Antonio USA. </a:t>
            </a:r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cs typeface="Arial" pitchFamily="34" charset="0"/>
              </a:rPr>
              <a:t>Slide </a:t>
            </a:r>
            <a:fld id="{DBA67AEB-DFCE-46CF-AC4B-00DA480F95C5}" type="slidenum">
              <a:rPr lang="en-US">
                <a:cs typeface="Arial" pitchFamily="34" charset="0"/>
              </a:rPr>
              <a:pPr/>
              <a:t>74</a:t>
            </a:fld>
            <a:endParaRPr lang="en-US">
              <a:cs typeface="Arial" pitchFamily="34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2/8 of 11-12/1412r0 by Xiaoming Peng / I2R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14236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Work completed (1/2)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572000"/>
          </a:xfrm>
        </p:spPr>
        <p:txBody>
          <a:bodyPr/>
          <a:lstStyle/>
          <a:p>
            <a:r>
              <a:rPr lang="en-US" smtClean="0"/>
              <a:t>R</a:t>
            </a:r>
            <a:r>
              <a:rPr lang="en-US" altLang="zh-CN" smtClean="0"/>
              <a:t>eviewed TG selection procedure 11-12/1359r0</a:t>
            </a:r>
          </a:p>
          <a:p>
            <a:endParaRPr lang="en-US" smtClean="0"/>
          </a:p>
          <a:p>
            <a:r>
              <a:rPr lang="en-US" smtClean="0"/>
              <a:t>R</a:t>
            </a:r>
            <a:r>
              <a:rPr lang="en-US" altLang="zh-CN" smtClean="0"/>
              <a:t>eviewed TG usage model 11-12/1245r1</a:t>
            </a:r>
          </a:p>
          <a:p>
            <a:pPr lvl="1"/>
            <a:r>
              <a:rPr lang="en-US" sz="2400" smtClean="0"/>
              <a:t>H</a:t>
            </a:r>
            <a:r>
              <a:rPr lang="en-US" altLang="zh-CN" sz="2400" smtClean="0"/>
              <a:t>as addressed the comments received from last conference call</a:t>
            </a:r>
            <a:endParaRPr lang="en-US" sz="2400" smtClean="0"/>
          </a:p>
          <a:p>
            <a:r>
              <a:rPr lang="en-US" smtClean="0"/>
              <a:t>R</a:t>
            </a:r>
            <a:r>
              <a:rPr lang="en-US" altLang="zh-CN" smtClean="0"/>
              <a:t>eviewed a new submission 11-12/1356r0</a:t>
            </a:r>
          </a:p>
          <a:p>
            <a:endParaRPr lang="en-US" smtClean="0"/>
          </a:p>
          <a:p>
            <a:r>
              <a:rPr lang="en-US" smtClean="0"/>
              <a:t>Reviewed TG functional requirement 11-12/1301r0</a:t>
            </a:r>
          </a:p>
          <a:p>
            <a:endParaRPr lang="en-US" smtClean="0"/>
          </a:p>
          <a:p>
            <a:r>
              <a:rPr lang="en-US" smtClean="0"/>
              <a:t>Reviewed channel measurement for 45GHz 11-12/1361r0</a:t>
            </a:r>
          </a:p>
          <a:p>
            <a:endParaRPr lang="en-US" smtClean="0"/>
          </a:p>
          <a:p>
            <a:r>
              <a:rPr lang="en-US" smtClean="0"/>
              <a:t>Reviewed link budget calculation for 45GHz 11-12</a:t>
            </a:r>
          </a:p>
          <a:p>
            <a:endParaRPr lang="en-US" smtClean="0"/>
          </a:p>
        </p:txBody>
      </p:sp>
      <p:sp>
        <p:nvSpPr>
          <p:cNvPr id="3789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Slide </a:t>
            </a:r>
            <a:fld id="{E214AF9B-9C1B-4D48-8A9F-618604827C92}" type="slidenum">
              <a:rPr lang="en-US"/>
              <a:pPr/>
              <a:t>75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3/8 of 11-12/1412r0 by Xiaoming Peng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63922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066800"/>
          </a:xfrm>
        </p:spPr>
        <p:txBody>
          <a:bodyPr/>
          <a:lstStyle/>
          <a:p>
            <a:r>
              <a:rPr lang="en-US" smtClean="0"/>
              <a:t>Work Completed (2/2)</a:t>
            </a:r>
          </a:p>
        </p:txBody>
      </p:sp>
      <p:sp>
        <p:nvSpPr>
          <p:cNvPr id="3789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 dirty="0"/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Slide </a:t>
            </a:r>
            <a:fld id="{BEA24E2E-FD2D-40B1-8515-053969055136}" type="slidenum">
              <a:rPr lang="en-US"/>
              <a:pPr/>
              <a:t>76</a:t>
            </a:fld>
            <a:endParaRPr lang="en-US"/>
          </a:p>
        </p:txBody>
      </p:sp>
      <p:sp>
        <p:nvSpPr>
          <p:cNvPr id="32773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5029200"/>
          </a:xfrm>
        </p:spPr>
        <p:txBody>
          <a:bodyPr/>
          <a:lstStyle/>
          <a:p>
            <a:r>
              <a:rPr lang="en-US" smtClean="0"/>
              <a:t>Discussed TGad Evaluation Method 11-09/0296r16 </a:t>
            </a:r>
          </a:p>
          <a:p>
            <a:endParaRPr lang="en-US" smtClean="0"/>
          </a:p>
          <a:p>
            <a:r>
              <a:rPr lang="en-US" smtClean="0"/>
              <a:t>Reviewed the Goal of Jan meeting</a:t>
            </a:r>
          </a:p>
          <a:p>
            <a:endParaRPr lang="en-US" smtClean="0"/>
          </a:p>
          <a:p>
            <a:r>
              <a:rPr lang="en-US" smtClean="0"/>
              <a:t>Reviewed the meeting arrangement of Jan meeting in Shenzhen China</a:t>
            </a:r>
          </a:p>
          <a:p>
            <a:endParaRPr lang="en-US" smtClean="0"/>
          </a:p>
          <a:p>
            <a:r>
              <a:rPr lang="en-US" smtClean="0"/>
              <a:t>Reviewed the conference call schedule</a:t>
            </a:r>
          </a:p>
          <a:p>
            <a:endParaRPr lang="en-US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4/8 of 11-12/1412r0 by Xiaoming Peng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409676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Goals for January</a:t>
            </a:r>
          </a:p>
        </p:txBody>
      </p:sp>
      <p:sp>
        <p:nvSpPr>
          <p:cNvPr id="471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endParaRPr lang="en-US" dirty="0">
              <a:ea typeface="MS PGothic" charset="0"/>
            </a:endParaRPr>
          </a:p>
          <a:p>
            <a:pPr>
              <a:defRPr/>
            </a:pPr>
            <a:r>
              <a:rPr lang="en-US" dirty="0">
                <a:ea typeface="MS PGothic" charset="0"/>
              </a:rPr>
              <a:t>Review TG Evaluation </a:t>
            </a:r>
            <a:r>
              <a:rPr lang="en-US" dirty="0" smtClean="0">
                <a:ea typeface="MS PGothic" charset="0"/>
              </a:rPr>
              <a:t>Methodology</a:t>
            </a:r>
          </a:p>
          <a:p>
            <a:pPr>
              <a:defRPr/>
            </a:pPr>
            <a:r>
              <a:rPr lang="en-US" dirty="0" smtClean="0">
                <a:ea typeface="MS PGothic" charset="0"/>
              </a:rPr>
              <a:t>Review updated Usage </a:t>
            </a:r>
            <a:r>
              <a:rPr lang="en-US" dirty="0">
                <a:ea typeface="MS PGothic" charset="0"/>
              </a:rPr>
              <a:t>model </a:t>
            </a:r>
          </a:p>
          <a:p>
            <a:pPr>
              <a:defRPr/>
            </a:pPr>
            <a:r>
              <a:rPr lang="en-US" dirty="0">
                <a:ea typeface="MS PGothic" charset="0"/>
              </a:rPr>
              <a:t>Review </a:t>
            </a:r>
            <a:r>
              <a:rPr lang="en-US" dirty="0" smtClean="0">
                <a:ea typeface="MS PGothic" charset="0"/>
              </a:rPr>
              <a:t>updated TG </a:t>
            </a:r>
            <a:r>
              <a:rPr lang="en-US" dirty="0">
                <a:ea typeface="MS PGothic" charset="0"/>
              </a:rPr>
              <a:t>Functional Requirement</a:t>
            </a:r>
          </a:p>
          <a:p>
            <a:pPr>
              <a:defRPr/>
            </a:pPr>
            <a:r>
              <a:rPr lang="en-US" dirty="0">
                <a:ea typeface="MS PGothic" charset="0"/>
              </a:rPr>
              <a:t>Review </a:t>
            </a:r>
            <a:r>
              <a:rPr lang="en-US" dirty="0" smtClean="0">
                <a:ea typeface="MS PGothic" charset="0"/>
              </a:rPr>
              <a:t>updated Channel measurement and model for 45GHz</a:t>
            </a:r>
            <a:endParaRPr lang="en-US" dirty="0">
              <a:ea typeface="MS PGothic" charset="0"/>
            </a:endParaRPr>
          </a:p>
          <a:p>
            <a:pPr>
              <a:defRPr/>
            </a:pPr>
            <a:r>
              <a:rPr lang="en-US" dirty="0" smtClean="0">
                <a:ea typeface="MS PGothic" charset="0"/>
              </a:rPr>
              <a:t>New </a:t>
            </a:r>
            <a:r>
              <a:rPr lang="en-US" dirty="0">
                <a:ea typeface="MS PGothic" charset="0"/>
              </a:rPr>
              <a:t>Submission and Presentation</a:t>
            </a:r>
          </a:p>
          <a:p>
            <a:pPr>
              <a:defRPr/>
            </a:pPr>
            <a:endParaRPr lang="en-US" dirty="0">
              <a:ea typeface="MS PGothic" charset="0"/>
            </a:endParaRPr>
          </a:p>
        </p:txBody>
      </p:sp>
      <p:sp>
        <p:nvSpPr>
          <p:cNvPr id="4096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3379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Slide </a:t>
            </a:r>
            <a:fld id="{20EDEA50-9408-443E-97CC-A726D5D43296}" type="slidenum">
              <a:rPr lang="en-US"/>
              <a:pPr/>
              <a:t>77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5/8 of 11-12/1412r0 by Xiaoming Peng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03666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Meeting arrangement for Jan meeting (1/2)</a:t>
            </a: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Meeting date: </a:t>
            </a:r>
            <a:r>
              <a:rPr lang="en-US" b="0" smtClean="0"/>
              <a:t>Jan 23-24, 2013</a:t>
            </a:r>
          </a:p>
          <a:p>
            <a:r>
              <a:rPr lang="en-US" smtClean="0"/>
              <a:t>Meeting place: </a:t>
            </a:r>
            <a:r>
              <a:rPr lang="en-US" b="0" smtClean="0"/>
              <a:t>Shenzhen, China</a:t>
            </a:r>
          </a:p>
          <a:p>
            <a:r>
              <a:rPr lang="en-US" smtClean="0"/>
              <a:t>Meeting venue: </a:t>
            </a:r>
            <a:r>
              <a:rPr lang="en-US" b="0" smtClean="0"/>
              <a:t>Grand Mercure Oriental Hotel</a:t>
            </a:r>
          </a:p>
          <a:p>
            <a:r>
              <a:rPr lang="en-US" smtClean="0"/>
              <a:t>Hotel website:  </a:t>
            </a:r>
            <a:r>
              <a:rPr lang="en-US" b="0" smtClean="0"/>
              <a:t>www.grandmercure.com</a:t>
            </a:r>
          </a:p>
          <a:p>
            <a:r>
              <a:rPr lang="en-US" smtClean="0"/>
              <a:t>Hotel address:</a:t>
            </a:r>
            <a:r>
              <a:rPr lang="en-US" b="0" smtClean="0"/>
              <a:t> Zhuzilin, Shennan Boulevard, Futian District, Shenzhen 518040 P.R China</a:t>
            </a:r>
          </a:p>
          <a:p>
            <a:r>
              <a:rPr lang="en-US" smtClean="0"/>
              <a:t>Hotel charge: </a:t>
            </a:r>
            <a:r>
              <a:rPr lang="en-US" b="0" smtClean="0"/>
              <a:t>RMB 615 /night (including breakfast)</a:t>
            </a:r>
          </a:p>
          <a:p>
            <a:r>
              <a:rPr lang="en-US" smtClean="0"/>
              <a:t>Registration fee: </a:t>
            </a:r>
            <a:r>
              <a:rPr lang="en-US" b="0" smtClean="0"/>
              <a:t>US$250</a:t>
            </a:r>
          </a:p>
          <a:p>
            <a:r>
              <a:rPr lang="en-US" smtClean="0"/>
              <a:t>Payment: </a:t>
            </a:r>
            <a:r>
              <a:rPr lang="en-US" b="0" smtClean="0"/>
              <a:t>make the payment when you check in</a:t>
            </a:r>
          </a:p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3482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Slide </a:t>
            </a:r>
            <a:fld id="{B85DF5B8-C316-4774-B620-57AC11838F28}" type="slidenum">
              <a:rPr lang="en-US"/>
              <a:pPr/>
              <a:t>78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6/8 of 11-12/1412r0 by Xiaoming Peng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46930535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Meeting arrangement for Jan meeting (2/2)</a:t>
            </a: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If you want to attend: </a:t>
            </a:r>
            <a:endParaRPr lang="en-US" b="0" smtClean="0"/>
          </a:p>
          <a:p>
            <a:pPr lvl="1"/>
            <a:r>
              <a:rPr lang="en-US" smtClean="0"/>
              <a:t>Send an email stating you will attend to: Bruce Kraemer (bkraemer@marvell.com), and Peng Xiaoming (pengxm@i2r.a-star.eud.sg)</a:t>
            </a:r>
          </a:p>
          <a:p>
            <a:pPr lvl="1"/>
            <a:endParaRPr lang="en-US" smtClean="0"/>
          </a:p>
          <a:p>
            <a:r>
              <a:rPr lang="en-US" smtClean="0"/>
              <a:t>Send an email t</a:t>
            </a:r>
            <a:r>
              <a:rPr lang="en-US" b="0" smtClean="0"/>
              <a:t>o reserve your hotel to </a:t>
            </a:r>
            <a:r>
              <a:rPr lang="en-US" b="0" u="sng" smtClean="0"/>
              <a:t>salesscarlet@grandmercureshenzhen.com  Contact person: Wang Ruihong (+86-15986684717) </a:t>
            </a:r>
            <a:r>
              <a:rPr lang="en-US" b="0" smtClean="0"/>
              <a:t>Please indicate IEEE 802.11aj meeting hotel reservation in the email subject line</a:t>
            </a:r>
          </a:p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3584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Slide </a:t>
            </a:r>
            <a:fld id="{C343E9E3-A65F-4066-9097-D323B31743EE}" type="slidenum">
              <a:rPr lang="en-US"/>
              <a:pPr/>
              <a:t>79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7/8 of 11-12/1412r0 by Xiaoming Peng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3100182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F256CC3-709F-4B73-B483-640656AD6A99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 smtClean="0"/>
              <a:t>TGmc</a:t>
            </a:r>
            <a:r>
              <a:rPr lang="en-US" sz="1600" dirty="0" smtClean="0"/>
              <a:t> – Adrian Stephens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3"/>
              </a:rPr>
              <a:t>adrian.p.stephens@intel.com</a:t>
            </a:r>
            <a:endParaRPr lang="en-US" sz="1600" b="0" dirty="0" smtClean="0"/>
          </a:p>
          <a:p>
            <a:r>
              <a:rPr lang="en-US" sz="1600" dirty="0" err="1" smtClean="0"/>
              <a:t>TGac</a:t>
            </a:r>
            <a:r>
              <a:rPr lang="en-US" sz="1600" dirty="0" smtClean="0"/>
              <a:t> – Robert Stacey – </a:t>
            </a:r>
            <a:r>
              <a:rPr lang="en-US" sz="1600" b="0" dirty="0" smtClean="0">
                <a:hlinkClick r:id="rId4"/>
              </a:rPr>
              <a:t>rstacey@apple.com</a:t>
            </a:r>
            <a:r>
              <a:rPr lang="en-US" sz="1600" b="0" dirty="0" smtClean="0"/>
              <a:t>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TGad</a:t>
            </a:r>
            <a:r>
              <a:rPr lang="en-US" sz="1600" b="1" dirty="0"/>
              <a:t> – Carlos Cordeiro </a:t>
            </a:r>
            <a:r>
              <a:rPr lang="en-US" sz="1600" dirty="0"/>
              <a:t>– </a:t>
            </a:r>
            <a:r>
              <a:rPr lang="en-US" sz="1600" dirty="0">
                <a:hlinkClick r:id="rId5"/>
              </a:rPr>
              <a:t>carlos.cordeiro@intel.com</a:t>
            </a:r>
            <a:r>
              <a:rPr lang="en-US" sz="1600" dirty="0"/>
              <a:t> </a:t>
            </a:r>
            <a:endParaRPr lang="en-US" sz="1600" b="0" dirty="0" smtClean="0"/>
          </a:p>
          <a:p>
            <a:r>
              <a:rPr lang="en-US" sz="1600" dirty="0" smtClean="0"/>
              <a:t>TGaf – Peter Ecclesine – </a:t>
            </a:r>
            <a:r>
              <a:rPr lang="en-US" sz="1600" b="0" dirty="0" smtClean="0">
                <a:hlinkClick r:id="rId6"/>
              </a:rPr>
              <a:t>pecclesi@cisco.com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TGah</a:t>
            </a:r>
            <a:r>
              <a:rPr lang="en-US" sz="1600" dirty="0" smtClean="0"/>
              <a:t> – </a:t>
            </a:r>
            <a:r>
              <a:rPr lang="en-US" sz="1600" dirty="0" err="1" smtClean="0"/>
              <a:t>Minyoung</a:t>
            </a:r>
            <a:r>
              <a:rPr lang="en-US" sz="1600" dirty="0" smtClean="0"/>
              <a:t> Park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7"/>
              </a:rPr>
              <a:t>minyoung.park@intel.com</a:t>
            </a:r>
            <a:endParaRPr lang="en-US" sz="1600" b="0" dirty="0" smtClean="0"/>
          </a:p>
          <a:p>
            <a:r>
              <a:rPr lang="en-US" sz="1600" dirty="0" err="1" smtClean="0"/>
              <a:t>TGai</a:t>
            </a:r>
            <a:r>
              <a:rPr lang="en-US" sz="1600" dirty="0" smtClean="0"/>
              <a:t> – Lee Armstrong– </a:t>
            </a:r>
            <a:r>
              <a:rPr lang="en-US" sz="1600" b="0" dirty="0" smtClean="0">
                <a:hlinkClick r:id="rId8"/>
              </a:rPr>
              <a:t>LRA@tiac.net</a:t>
            </a:r>
            <a:r>
              <a:rPr lang="en-US" sz="1600" b="0" dirty="0" smtClean="0"/>
              <a:t> </a:t>
            </a:r>
            <a:r>
              <a:rPr lang="en-US" sz="1600" dirty="0" smtClean="0"/>
              <a:t>Ping FANG </a:t>
            </a:r>
            <a:r>
              <a:rPr lang="en-US" sz="1600" b="0" dirty="0" smtClean="0">
                <a:hlinkClick r:id="rId9"/>
              </a:rPr>
              <a:t>Ping.FANG@huawei.com</a:t>
            </a:r>
            <a:r>
              <a:rPr lang="en-US" sz="1600" b="0" dirty="0" smtClean="0"/>
              <a:t>  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Editors Emeritus:</a:t>
            </a:r>
          </a:p>
          <a:p>
            <a:pPr lvl="1"/>
            <a:r>
              <a:rPr lang="en-US" sz="1600" dirty="0" err="1"/>
              <a:t>TGaa</a:t>
            </a:r>
            <a:r>
              <a:rPr lang="en-US" sz="1600" dirty="0"/>
              <a:t> – Alex Ashley – </a:t>
            </a:r>
            <a:r>
              <a:rPr lang="en-US" sz="1600" dirty="0">
                <a:hlinkClick r:id="rId10"/>
              </a:rPr>
              <a:t>alex.ashley@hotmail.co.uk</a:t>
            </a:r>
            <a:r>
              <a:rPr lang="en-US" sz="1600" dirty="0"/>
              <a:t> </a:t>
            </a:r>
            <a:endParaRPr lang="en-US" sz="1600" dirty="0" smtClean="0"/>
          </a:p>
          <a:p>
            <a:pPr lvl="1"/>
            <a:r>
              <a:rPr lang="en-US" sz="1600" dirty="0" err="1" smtClean="0"/>
              <a:t>TGae</a:t>
            </a:r>
            <a:r>
              <a:rPr lang="en-US" sz="1600" dirty="0" smtClean="0"/>
              <a:t> – Henry </a:t>
            </a:r>
            <a:r>
              <a:rPr lang="en-US" sz="1600" dirty="0" err="1" smtClean="0"/>
              <a:t>Ptasinski</a:t>
            </a:r>
            <a:r>
              <a:rPr lang="en-US" sz="1600" dirty="0" smtClean="0"/>
              <a:t> – </a:t>
            </a:r>
            <a:r>
              <a:rPr lang="en-US" sz="1600" dirty="0" smtClean="0">
                <a:hlinkClick r:id="rId11"/>
              </a:rPr>
              <a:t>henry@LOGOUT.COM</a:t>
            </a:r>
            <a:r>
              <a:rPr lang="en-US" sz="1600" dirty="0" smtClean="0"/>
              <a:t> </a:t>
            </a:r>
          </a:p>
          <a:p>
            <a:pPr lvl="1"/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  <a:endParaRPr lang="en-US" smtClean="0"/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2012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2/7 of 11-12/1283r0 by Peter Ecclesine (Cisco Systems)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849313" y="4857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Nov 2012</a:t>
            </a:r>
            <a:endParaRPr lang="en-US" sz="1800" smtClean="0"/>
          </a:p>
        </p:txBody>
      </p:sp>
    </p:spTree>
    <p:extLst>
      <p:ext uri="{BB962C8B-B14F-4D97-AF65-F5344CB8AC3E}">
        <p14:creationId xmlns:p14="http://schemas.microsoft.com/office/powerpoint/2010/main" val="292167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Conference call times</a:t>
            </a:r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December 20 8pm (Eastern Time) – 1 hour</a:t>
            </a:r>
          </a:p>
        </p:txBody>
      </p:sp>
      <p:sp>
        <p:nvSpPr>
          <p:cNvPr id="4198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3686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Slide </a:t>
            </a:r>
            <a:fld id="{C0DEBA95-5AA9-41F3-BAB4-74A014BDD205}" type="slidenum">
              <a:rPr lang="en-US"/>
              <a:pPr/>
              <a:t>80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8/8 of 11-12/1412r0 by Xiaoming Peng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92221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Adrian Stephens, Intel Corporation</a:t>
            </a:r>
            <a:endParaRPr lang="en-GB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0AA6CC1-B35F-400A-AD97-617E7B9F358A}" type="slidenum">
              <a:rPr lang="en-GB" smtClean="0"/>
              <a:pPr/>
              <a:t>81</a:t>
            </a:fld>
            <a:endParaRPr lang="en-GB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smtClean="0"/>
              <a:t>PAD SG Closing Report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smtClean="0"/>
              <a:t>Date:</a:t>
            </a:r>
            <a:r>
              <a:rPr lang="en-GB" sz="2000" b="0" smtClean="0"/>
              <a:t> 2012-11-15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/>
        </p:nvGraphicFramePr>
        <p:xfrm>
          <a:off x="522288" y="2273300"/>
          <a:ext cx="7881937" cy="222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name="Document" r:id="rId4" imgW="8145092" imgH="2304780" progId="Word.Document.8">
                  <p:embed/>
                </p:oleObj>
              </mc:Choice>
              <mc:Fallback>
                <p:oleObj name="Document" r:id="rId4" imgW="8145092" imgH="230478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273300"/>
                        <a:ext cx="7881937" cy="222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1/3 of 11-12/1404r0 by Stephen McCann, RIM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03224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Adrian Stephens, Intel Corporation</a:t>
            </a:r>
            <a:endParaRPr lang="en-GB" smtClean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A842C95A-9891-4D85-99F3-CBA09F6CADDF}" type="slidenum">
              <a:rPr lang="en-GB" smtClean="0"/>
              <a:pPr/>
              <a:t>82</a:t>
            </a:fld>
            <a:endParaRPr lang="en-GB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smtClean="0"/>
              <a:t> Closing report for Pre-Association Discovery Study Group (PAD SG) for November 2012,  San Antonio, TX, USA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2/3 of 11-12/1404r0 by Stephen McCann, RIM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62908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Adrian Stephens, Intel Corporation</a:t>
            </a:r>
            <a:endParaRPr lang="en-GB" smtClean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53C9A94-B312-452C-97DA-880A7EDB2DCC}" type="slidenum">
              <a:rPr lang="en-GB" smtClean="0"/>
              <a:pPr/>
              <a:t>83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495925"/>
          </a:xfrm>
        </p:spPr>
        <p:txBody>
          <a:bodyPr/>
          <a:lstStyle/>
          <a:p>
            <a:r>
              <a:rPr lang="en-GB" sz="2800" smtClean="0"/>
              <a:t>Summary</a:t>
            </a:r>
          </a:p>
          <a:p>
            <a:pPr lvl="1"/>
            <a:r>
              <a:rPr lang="en-GB" sz="2400" smtClean="0"/>
              <a:t>Continued discussion on scope &amp; purpose, resulting in:</a:t>
            </a:r>
          </a:p>
          <a:p>
            <a:pPr lvl="1"/>
            <a:r>
              <a:rPr lang="en-GB" sz="2400" smtClean="0"/>
              <a:t>11-12-1081r6 (PAR)</a:t>
            </a:r>
          </a:p>
          <a:p>
            <a:pPr lvl="1"/>
            <a:r>
              <a:rPr lang="en-GB" sz="2400" smtClean="0"/>
              <a:t>11-12-1137r6 (5C)</a:t>
            </a:r>
          </a:p>
          <a:p>
            <a:pPr lvl="1"/>
            <a:r>
              <a:rPr lang="en-GB" sz="2400" smtClean="0"/>
              <a:t>Generated a liaison (11-12-1389r1) to Wi-Fi Alliance sharing the PAR document; pending approval by EC &amp; NesCom</a:t>
            </a:r>
          </a:p>
          <a:p>
            <a:pPr lvl="1"/>
            <a:r>
              <a:rPr lang="en-GB" sz="2400" smtClean="0"/>
              <a:t>Updated use case &amp; requirements doc (11-12-1416r0)</a:t>
            </a:r>
          </a:p>
          <a:p>
            <a:pPr lvl="1"/>
            <a:r>
              <a:rPr lang="en-GB" sz="2200" smtClean="0"/>
              <a:t>No teleconferences</a:t>
            </a:r>
          </a:p>
          <a:p>
            <a:r>
              <a:rPr lang="en-GB" sz="2800" smtClean="0"/>
              <a:t>Plans for November 2012</a:t>
            </a:r>
            <a:endParaRPr lang="en-GB" smtClean="0"/>
          </a:p>
          <a:p>
            <a:pPr lvl="1"/>
            <a:r>
              <a:rPr lang="en-GB" sz="2400" smtClean="0"/>
              <a:t>Call for Presentations</a:t>
            </a:r>
          </a:p>
          <a:p>
            <a:pPr lvl="1"/>
            <a:r>
              <a:rPr lang="en-GB" sz="2400" smtClean="0"/>
              <a:t>Draft Timeline &amp; Officer Elections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3/3 of 11-12/1404r0 by Stephen McCann, RIM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153167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Adrian Stephens,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84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GLK November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2012-11-15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Group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0748582"/>
              </p:ext>
            </p:extLst>
          </p:nvPr>
        </p:nvGraphicFramePr>
        <p:xfrm>
          <a:off x="685800" y="2438400"/>
          <a:ext cx="7772400" cy="1066801"/>
        </p:xfrm>
        <a:graphic>
          <a:graphicData uri="http://schemas.openxmlformats.org/drawingml/2006/table">
            <a:tbl>
              <a:tblPr/>
              <a:tblGrid>
                <a:gridCol w="1701800"/>
                <a:gridCol w="1406525"/>
                <a:gridCol w="1387475"/>
                <a:gridCol w="1600200"/>
                <a:gridCol w="1676400"/>
              </a:tblGrid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Address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Affiliations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Phone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Email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23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Donald Eastlake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Huawei Technologies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>
                          <a:effectLst/>
                          <a:latin typeface="Times New Roman"/>
                          <a:ea typeface="Times New Roman"/>
                        </a:rPr>
                        <a:t>155 Beaver Street, Milford, MA 01757 USA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+1-508-333-2270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 dirty="0">
                          <a:effectLst/>
                          <a:latin typeface="Times New Roman"/>
                          <a:ea typeface="Times New Roman"/>
                        </a:rPr>
                        <a:t>d3e3e3@gmail.com</a:t>
                      </a:r>
                      <a:endParaRPr lang="en-US" sz="3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1/5 of 11-12/1410r0 by Donald Eastlake, Huawei Technologies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024767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Adrian Stephens,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85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Closing Report of the General Link (GLK) IEEE 802.11 Study Group at the 802.11 Working Group Meeting, November 2012, in San Antonio, Texas.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2/5 of 11-12/1410r0 by Donald Eastlake, Huawei Technologies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1495515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6286512" y="6475413"/>
            <a:ext cx="2255826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Adrian Stephens,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GLK Closing Report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Accomplishments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The Study Group made a minor change to its draft PAR (leaving the 5C unchanged) in response to a comment, resulting in 11-12-1207r1. The new PAR draft was approved by the 802.11 working group at the mid-week plenary.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The draft minutes of GLK </a:t>
            </a:r>
            <a:r>
              <a:rPr lang="en-GB" dirty="0" smtClean="0"/>
              <a:t>will be in </a:t>
            </a:r>
            <a:r>
              <a:rPr lang="en-GB" dirty="0"/>
              <a:t>11-</a:t>
            </a:r>
            <a:r>
              <a:rPr lang="en-GB" dirty="0" smtClean="0"/>
              <a:t>12</a:t>
            </a:r>
            <a:r>
              <a:rPr lang="en-GB" dirty="0"/>
              <a:t>-</a:t>
            </a:r>
            <a:r>
              <a:rPr lang="en-GB" dirty="0" smtClean="0"/>
              <a:t>1401r1 </a:t>
            </a:r>
            <a:r>
              <a:rPr lang="en-GB" dirty="0"/>
              <a:t>and an annotated agenda is in 11-</a:t>
            </a:r>
            <a:r>
              <a:rPr lang="en-GB" dirty="0" smtClean="0"/>
              <a:t>12-1264/</a:t>
            </a:r>
            <a:r>
              <a:rPr lang="en-GB" dirty="0"/>
              <a:t>r7.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Thanks </a:t>
            </a:r>
            <a:r>
              <a:rPr lang="en-GB" dirty="0"/>
              <a:t>to </a:t>
            </a:r>
            <a:r>
              <a:rPr lang="en-GB" dirty="0" smtClean="0"/>
              <a:t>Yan ZHUANG who </a:t>
            </a:r>
            <a:r>
              <a:rPr lang="en-GB" dirty="0"/>
              <a:t>served as Secretary for this meeting</a:t>
            </a:r>
            <a:r>
              <a:rPr lang="en-GB" dirty="0" smtClean="0"/>
              <a:t>.</a:t>
            </a:r>
          </a:p>
          <a:p>
            <a:pPr lvl="1"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3/5 of 11-12/1410r0 by Donald Eastlake, Huawei Technologies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1257664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6286512" y="6475413"/>
            <a:ext cx="2255826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Adrian Stephens,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GLK Closing Report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Presentations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“SG Presentation: CSN and BSS Bridging”, 12-1232r0, Philippe Klein (Broadcom)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“Data reflection: What 802.1 needs from 802.11”, http://www.ieee802.org/1/files/public/docs2012/bz-nfinn-reflection-problem-1012-v1.pdf, Norm Finn (Cisco)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“Picking a model for 802.11/802.1 bridging”, http://www.ieee802.org/1/files/public/docs2012/new-nfinn-11-medium-choice-0812- v04.pdf , Norm Finn (Cisco)</a:t>
            </a:r>
          </a:p>
          <a:p>
            <a:pPr lvl="1"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4/5 of 11-12/1410r0 by Donald Eastlake, Huawei Technologies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9820220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6286512" y="6475413"/>
            <a:ext cx="2255826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Adrian Stephens,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88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GLK Closing Report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Teleconferences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GLK voted </a:t>
            </a:r>
            <a:r>
              <a:rPr lang="en-GB" dirty="0"/>
              <a:t>to hold </a:t>
            </a:r>
            <a:r>
              <a:rPr lang="en-GB" dirty="0" smtClean="0"/>
              <a:t>1 hour teleconferences </a:t>
            </a:r>
            <a:r>
              <a:rPr lang="en-GB" dirty="0"/>
              <a:t>on </a:t>
            </a:r>
            <a:r>
              <a:rPr lang="en-GB" dirty="0" smtClean="0"/>
              <a:t>3 December, 17 December, and 7 January </a:t>
            </a:r>
            <a:r>
              <a:rPr lang="en-GB" dirty="0"/>
              <a:t>at 11am joint with the corresponding 802.1 SG</a:t>
            </a:r>
            <a:r>
              <a:rPr lang="en-GB" dirty="0" smtClean="0"/>
              <a:t>.</a:t>
            </a:r>
          </a:p>
          <a:p>
            <a:pPr lvl="1"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January Plans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Possible editing for PAR and 5C if not approved.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Call for Presentations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Draft Timeline</a:t>
            </a:r>
            <a:endParaRPr lang="en-GB" dirty="0"/>
          </a:p>
          <a:p>
            <a:pPr lvl="1">
              <a:buFont typeface="Times New Roman" pitchFamily="16" charset="0"/>
              <a:buChar char="•"/>
            </a:pPr>
            <a:endParaRPr lang="en-GB" sz="1800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5/5 of 11-12/1410r0 by Donald Eastlake, Huawei Technologies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5931580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November 13th Round table status report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r>
              <a:rPr lang="en-GB" sz="2000" dirty="0" err="1" smtClean="0"/>
              <a:t>REVmc</a:t>
            </a:r>
            <a:r>
              <a:rPr lang="en-GB" sz="2000" dirty="0" smtClean="0"/>
              <a:t> – Resolving comments, probably not balloting out of this meeting</a:t>
            </a:r>
          </a:p>
          <a:p>
            <a:r>
              <a:rPr lang="en-GB" sz="2000" dirty="0" err="1" smtClean="0"/>
              <a:t>11ac</a:t>
            </a:r>
            <a:r>
              <a:rPr lang="en-GB" sz="2000" dirty="0" smtClean="0"/>
              <a:t> – Draft 4.0 comment resolution, probably </a:t>
            </a:r>
            <a:r>
              <a:rPr lang="en-GB" sz="2000" dirty="0" err="1" smtClean="0"/>
              <a:t>recirc</a:t>
            </a:r>
            <a:r>
              <a:rPr lang="en-GB" sz="2000" dirty="0" smtClean="0"/>
              <a:t> in Jan</a:t>
            </a:r>
          </a:p>
          <a:p>
            <a:r>
              <a:rPr lang="en-GB" sz="2000" dirty="0" err="1" smtClean="0"/>
              <a:t>11af</a:t>
            </a:r>
            <a:r>
              <a:rPr lang="en-GB" sz="2000" dirty="0" smtClean="0"/>
              <a:t> – 50% chance of </a:t>
            </a:r>
            <a:r>
              <a:rPr lang="en-GB" sz="2000" dirty="0" err="1" smtClean="0"/>
              <a:t>WG</a:t>
            </a:r>
            <a:r>
              <a:rPr lang="en-GB" sz="2000" dirty="0" smtClean="0"/>
              <a:t> </a:t>
            </a:r>
            <a:r>
              <a:rPr lang="en-GB" sz="2000" dirty="0" err="1" smtClean="0"/>
              <a:t>LB</a:t>
            </a:r>
            <a:r>
              <a:rPr lang="en-GB" sz="2000" dirty="0" smtClean="0"/>
              <a:t> in Nov</a:t>
            </a:r>
          </a:p>
          <a:p>
            <a:r>
              <a:rPr lang="en-GB" sz="2000" dirty="0" err="1" smtClean="0"/>
              <a:t>11ah</a:t>
            </a:r>
            <a:r>
              <a:rPr lang="en-GB" sz="2000" dirty="0" smtClean="0"/>
              <a:t> – Spec framework document, 25 submissions this meeting</a:t>
            </a:r>
          </a:p>
          <a:p>
            <a:r>
              <a:rPr lang="en-GB" sz="2000" dirty="0" err="1" smtClean="0"/>
              <a:t>11ai</a:t>
            </a:r>
            <a:r>
              <a:rPr lang="en-GB" sz="2000" dirty="0" smtClean="0"/>
              <a:t> – Posted </a:t>
            </a:r>
            <a:r>
              <a:rPr lang="en-GB" sz="2000" dirty="0" err="1" smtClean="0"/>
              <a:t>D0.1</a:t>
            </a:r>
            <a:r>
              <a:rPr lang="en-GB" sz="2000" dirty="0" smtClean="0"/>
              <a:t> , hope to have </a:t>
            </a:r>
            <a:r>
              <a:rPr lang="en-GB" sz="2000" dirty="0"/>
              <a:t>T</a:t>
            </a:r>
            <a:r>
              <a:rPr lang="en-GB" sz="2000" dirty="0" smtClean="0"/>
              <a:t>G technical review out of Jan. Ping handling the spec framework document, Lee handling the draft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BFB0970-0318-4E35-AEDF-341F41E712EB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048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  <a:endParaRPr lang="en-US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3/7 of 11-12/1283r0 by Peter Ecclesine (Cisco Systems)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88414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73801</TotalTime>
  <Words>6049</Words>
  <Application>Microsoft Office PowerPoint</Application>
  <PresentationFormat>On-screen Show (4:3)</PresentationFormat>
  <Paragraphs>1378</Paragraphs>
  <Slides>88</Slides>
  <Notes>56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88</vt:i4>
      </vt:variant>
    </vt:vector>
  </HeadingPairs>
  <TitlesOfParts>
    <vt:vector size="90" baseType="lpstr">
      <vt:lpstr>Default Design</vt:lpstr>
      <vt:lpstr>Document</vt:lpstr>
      <vt:lpstr>802.11 Nov 2012 Closing Reports</vt:lpstr>
      <vt:lpstr>Abstract</vt:lpstr>
      <vt:lpstr>Attendance Summary</vt:lpstr>
      <vt:lpstr>Attendance Histogram (Thu) </vt:lpstr>
      <vt:lpstr>Type of Groups</vt:lpstr>
      <vt:lpstr>Groups</vt:lpstr>
      <vt:lpstr>802.11 WG Editor’s Meeting (Nov ‘12)</vt:lpstr>
      <vt:lpstr>Volunteer Editor Contacts</vt:lpstr>
      <vt:lpstr>November 13th Round table status report</vt:lpstr>
      <vt:lpstr>MDR Status</vt:lpstr>
      <vt:lpstr>802.11 Style Guide</vt:lpstr>
      <vt:lpstr>Editor Amendment Ordering</vt:lpstr>
      <vt:lpstr>Draft Development Snapshot</vt:lpstr>
      <vt:lpstr>November 2012 Publicity</vt:lpstr>
      <vt:lpstr>PowerPoint Presentation</vt:lpstr>
      <vt:lpstr>Closing Report</vt:lpstr>
      <vt:lpstr>Abstract</vt:lpstr>
      <vt:lpstr>PowerPoint Presentation</vt:lpstr>
      <vt:lpstr>ARC Closing Report </vt:lpstr>
      <vt:lpstr>Abstract</vt:lpstr>
      <vt:lpstr>Work Completed</vt:lpstr>
      <vt:lpstr>Teleconferences</vt:lpstr>
      <vt:lpstr>January 2012 Goals</vt:lpstr>
      <vt:lpstr>IEEE 802 JTC1 SC closing report (Nov 12)</vt:lpstr>
      <vt:lpstr>Abstract</vt:lpstr>
      <vt:lpstr>JTC1 SC focused on reporting on the  SC6 meeting in Graz in Sept 2012</vt:lpstr>
      <vt:lpstr>JTC1 SC focused on reporting on the  SC6 meeting in Graz in September 2012</vt:lpstr>
      <vt:lpstr>JTC1 SC have some plans for Jan 13 in Vancouver and Mar 13 in Orlando</vt:lpstr>
      <vt:lpstr>IEEE 802.11 Regulatory SC San Antonio Closing Report</vt:lpstr>
      <vt:lpstr>Abstract</vt:lpstr>
      <vt:lpstr>Regulatory Summary – North America</vt:lpstr>
      <vt:lpstr>Regulatory Summary – European Union</vt:lpstr>
      <vt:lpstr>Regulatory Summary – European Union</vt:lpstr>
      <vt:lpstr>Regulatory Summary - Asia</vt:lpstr>
      <vt:lpstr>References</vt:lpstr>
      <vt:lpstr>Documents Discussed [2]</vt:lpstr>
      <vt:lpstr>Interesting Websites and Documents</vt:lpstr>
      <vt:lpstr>IEEE 802.11mc Closing Report for November 2012</vt:lpstr>
      <vt:lpstr>Abstract</vt:lpstr>
      <vt:lpstr>Status: comment resolution </vt:lpstr>
      <vt:lpstr>Draft Status </vt:lpstr>
      <vt:lpstr>TGmc Plan of Record</vt:lpstr>
      <vt:lpstr>Teleconferences</vt:lpstr>
      <vt:lpstr>Next Steps</vt:lpstr>
      <vt:lpstr>TGac November 2012 Closing Report</vt:lpstr>
      <vt:lpstr>Abstract</vt:lpstr>
      <vt:lpstr>Work Completed </vt:lpstr>
      <vt:lpstr>Next Ad Hoc Meeting</vt:lpstr>
      <vt:lpstr>January 2013 Goals</vt:lpstr>
      <vt:lpstr>Conference Call Times</vt:lpstr>
      <vt:lpstr>TGaf San Antonio Closing Report</vt:lpstr>
      <vt:lpstr>Abstract</vt:lpstr>
      <vt:lpstr>Plan for the Week</vt:lpstr>
      <vt:lpstr>TGaf Accomplishments </vt:lpstr>
      <vt:lpstr>Plan for January</vt:lpstr>
      <vt:lpstr>TGaf Timeline – Affirmed November 2012</vt:lpstr>
      <vt:lpstr>Teleconferences</vt:lpstr>
      <vt:lpstr>IEEE 802.11ah Closing Report for November 2012</vt:lpstr>
      <vt:lpstr>Activity in TGah</vt:lpstr>
      <vt:lpstr>Going forward</vt:lpstr>
      <vt:lpstr>Teleconference</vt:lpstr>
      <vt:lpstr>Timeline – Updated</vt:lpstr>
      <vt:lpstr>IEEE 802.11TGai Closing Report</vt:lpstr>
      <vt:lpstr>Abstract</vt:lpstr>
      <vt:lpstr>IEEE 802.11 FILS TGai – San Antonio Nov 2012</vt:lpstr>
      <vt:lpstr>Accomplishments  TGai  1/2</vt:lpstr>
      <vt:lpstr>Accomplishments  TGai  2/2</vt:lpstr>
      <vt:lpstr>Teleconference Schedule </vt:lpstr>
      <vt:lpstr>Plan for January</vt:lpstr>
      <vt:lpstr>Time line of TGai ( No change ) </vt:lpstr>
      <vt:lpstr>Reference </vt:lpstr>
      <vt:lpstr>Thanks to all who participated!</vt:lpstr>
      <vt:lpstr>PowerPoint Presentation</vt:lpstr>
      <vt:lpstr>Abstract</vt:lpstr>
      <vt:lpstr>Work completed (1/2)</vt:lpstr>
      <vt:lpstr>Work Completed (2/2)</vt:lpstr>
      <vt:lpstr>Goals for January</vt:lpstr>
      <vt:lpstr>Meeting arrangement for Jan meeting (1/2)</vt:lpstr>
      <vt:lpstr>Meeting arrangement for Jan meeting (2/2)</vt:lpstr>
      <vt:lpstr>Conference call times</vt:lpstr>
      <vt:lpstr>PAD SG Closing Report</vt:lpstr>
      <vt:lpstr>Abstract</vt:lpstr>
      <vt:lpstr>PowerPoint Presentation</vt:lpstr>
      <vt:lpstr>GLK November Closing Report</vt:lpstr>
      <vt:lpstr>Abstract</vt:lpstr>
      <vt:lpstr>GLK Closing Report</vt:lpstr>
      <vt:lpstr>GLK Closing Report</vt:lpstr>
      <vt:lpstr>GLK Closing Report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Reports</dc:title>
  <dc:creator>Adrian Stephens</dc:creator>
  <cp:lastModifiedBy>Adrian Stephens, 207</cp:lastModifiedBy>
  <cp:revision>1184</cp:revision>
  <cp:lastPrinted>1998-02-10T13:28:06Z</cp:lastPrinted>
  <dcterms:created xsi:type="dcterms:W3CDTF">1998-02-10T13:07:52Z</dcterms:created>
  <dcterms:modified xsi:type="dcterms:W3CDTF">2012-11-16T13:58:41Z</dcterms:modified>
</cp:coreProperties>
</file>