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5" r:id="rId4"/>
    <p:sldId id="274" r:id="rId5"/>
    <p:sldId id="273" r:id="rId6"/>
    <p:sldId id="269" r:id="rId7"/>
  </p:sldIdLst>
  <p:sldSz cx="9144000" cy="6858000" type="screen4x3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566" autoAdjust="0"/>
  </p:normalViewPr>
  <p:slideViewPr>
    <p:cSldViewPr>
      <p:cViewPr varScale="1">
        <p:scale>
          <a:sx n="72" d="100"/>
          <a:sy n="72" d="100"/>
        </p:scale>
        <p:origin x="-90" y="-3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72" d="100"/>
          <a:sy n="72" d="100"/>
        </p:scale>
        <p:origin x="-2280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802.11-12/1222r0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Jon Rosdahl, CSR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fld id="{52A79202-D6FC-4004-9EAC-173BEA303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24300" y="96838"/>
            <a:ext cx="2355850" cy="20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doc.: IEEE 802.11-12/1222r0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US"/>
          </a:p>
        </p:txBody>
      </p:sp>
      <p:sp>
        <p:nvSpPr>
          <p:cNvPr id="922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Jon Rosdahl, CSR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802.11-12/1222r0</a:t>
            </a:r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 2012</a:t>
            </a:r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Jon Rosdahl, CSR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FBC82004-48DB-4335-A6FA-CC0E0A6D2627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46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0247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802.11-12/1222r0</a:t>
            </a:r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 2012</a:t>
            </a:r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Jon Rosdahl, CSR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7623955C-B8EB-4273-9F21-97EF06D4D15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270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1271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802.15-11/0204r0</a:t>
            </a:r>
          </a:p>
        </p:txBody>
      </p:sp>
      <p:sp>
        <p:nvSpPr>
          <p:cNvPr id="12291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2011</a:t>
            </a:r>
          </a:p>
        </p:txBody>
      </p:sp>
      <p:sp>
        <p:nvSpPr>
          <p:cNvPr id="122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48" tIns="46031" rIns="93648" bIns="46031"/>
          <a:lstStyle/>
          <a:p>
            <a:pPr defTabSz="933450"/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802.15-11/0204r0</a:t>
            </a:r>
          </a:p>
        </p:txBody>
      </p:sp>
      <p:sp>
        <p:nvSpPr>
          <p:cNvPr id="14339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2011</a:t>
            </a:r>
          </a:p>
        </p:txBody>
      </p:sp>
      <p:sp>
        <p:nvSpPr>
          <p:cNvPr id="14340" name="Rectangle 6"/>
          <p:cNvSpPr txBox="1">
            <a:spLocks noGrp="1" noChangeArrowheads="1"/>
          </p:cNvSpPr>
          <p:nvPr/>
        </p:nvSpPr>
        <p:spPr bwMode="auto">
          <a:xfrm>
            <a:off x="3771900" y="8985250"/>
            <a:ext cx="2509838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457200" lvl="4" indent="0" algn="r" defTabSz="93345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Jon Rosdahl, CSR</a:t>
            </a:r>
          </a:p>
        </p:txBody>
      </p:sp>
      <p:sp>
        <p:nvSpPr>
          <p:cNvPr id="14341" name="Rectangle 7"/>
          <p:cNvSpPr txBox="1">
            <a:spLocks noGrp="1" noChangeArrowheads="1"/>
          </p:cNvSpPr>
          <p:nvPr/>
        </p:nvSpPr>
        <p:spPr bwMode="auto">
          <a:xfrm>
            <a:off x="2933700" y="8985250"/>
            <a:ext cx="801688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3345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Page </a:t>
            </a:r>
            <a:fld id="{D044EE3D-4CCA-41B3-959A-D59068301CFA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r" defTabSz="933450" eaLnBrk="0" hangingPunct="0"/>
              <a:t>4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14342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1863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802.15-10/0171r0</a:t>
            </a:r>
          </a:p>
        </p:txBody>
      </p:sp>
      <p:sp>
        <p:nvSpPr>
          <p:cNvPr id="14343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1863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2010</a:t>
            </a:r>
          </a:p>
        </p:txBody>
      </p:sp>
      <p:sp>
        <p:nvSpPr>
          <p:cNvPr id="143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43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34" tIns="46024" rIns="93634" bIns="46024"/>
          <a:lstStyle/>
          <a:p>
            <a:pPr defTabSz="933450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802.15-11/0204r0</a:t>
            </a:r>
          </a:p>
        </p:txBody>
      </p:sp>
      <p:sp>
        <p:nvSpPr>
          <p:cNvPr id="14339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2011</a:t>
            </a:r>
          </a:p>
        </p:txBody>
      </p:sp>
      <p:sp>
        <p:nvSpPr>
          <p:cNvPr id="14340" name="Rectangle 6"/>
          <p:cNvSpPr txBox="1">
            <a:spLocks noGrp="1" noChangeArrowheads="1"/>
          </p:cNvSpPr>
          <p:nvPr/>
        </p:nvSpPr>
        <p:spPr bwMode="auto">
          <a:xfrm>
            <a:off x="3771900" y="8985250"/>
            <a:ext cx="2509838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457200" lvl="4" indent="0" algn="r" defTabSz="93345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Jon Rosdahl, CSR</a:t>
            </a:r>
          </a:p>
        </p:txBody>
      </p:sp>
      <p:sp>
        <p:nvSpPr>
          <p:cNvPr id="14341" name="Rectangle 7"/>
          <p:cNvSpPr txBox="1">
            <a:spLocks noGrp="1" noChangeArrowheads="1"/>
          </p:cNvSpPr>
          <p:nvPr/>
        </p:nvSpPr>
        <p:spPr bwMode="auto">
          <a:xfrm>
            <a:off x="2933700" y="8985250"/>
            <a:ext cx="801688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3345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Page </a:t>
            </a:r>
            <a:fld id="{D044EE3D-4CCA-41B3-959A-D59068301CFA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r" defTabSz="933450" eaLnBrk="0" hangingPunct="0"/>
              <a:t>5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14342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1863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802.15-10/0171r0</a:t>
            </a:r>
          </a:p>
        </p:txBody>
      </p:sp>
      <p:sp>
        <p:nvSpPr>
          <p:cNvPr id="14343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1863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2010</a:t>
            </a:r>
          </a:p>
        </p:txBody>
      </p:sp>
      <p:sp>
        <p:nvSpPr>
          <p:cNvPr id="143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43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34" tIns="46024" rIns="93634" bIns="46024"/>
          <a:lstStyle/>
          <a:p>
            <a:pPr defTabSz="933450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802.15-11/0204r0</a:t>
            </a:r>
          </a:p>
        </p:txBody>
      </p:sp>
      <p:sp>
        <p:nvSpPr>
          <p:cNvPr id="15363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2011</a:t>
            </a: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48" tIns="46031" rIns="93648" bIns="46031"/>
          <a:lstStyle/>
          <a:p>
            <a:pPr defTabSz="933450"/>
            <a:r>
              <a:rPr lang="en-US" dirty="0" smtClean="0">
                <a:latin typeface="Times New Roman" pitchFamily="18" charset="0"/>
              </a:rPr>
              <a:t>Historical Attendance: </a:t>
            </a:r>
          </a:p>
          <a:p>
            <a:pPr defTabSz="933450"/>
            <a:r>
              <a:rPr lang="en-US" dirty="0" smtClean="0">
                <a:latin typeface="Times New Roman" pitchFamily="18" charset="0"/>
              </a:rPr>
              <a:t>Number attending the meeting (budgeted prior to meeting, final budget )</a:t>
            </a:r>
          </a:p>
          <a:p>
            <a:pPr defTabSz="933450"/>
            <a:r>
              <a:rPr lang="en-US" dirty="0" smtClean="0">
                <a:latin typeface="Times New Roman" pitchFamily="18" charset="0"/>
              </a:rPr>
              <a:t>The numbers in red are a negative (loss), and the black are a positive</a:t>
            </a:r>
          </a:p>
          <a:p>
            <a:pPr defTabSz="933450"/>
            <a:r>
              <a:rPr lang="en-US" dirty="0" smtClean="0">
                <a:latin typeface="Times New Roman" pitchFamily="18" charset="0"/>
              </a:rPr>
              <a:t>The Beijing and Okinawa meetings had a sponsor, and so were run on a net zero basis.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B89D2F3-3A0B-4B22-AD26-703531DFDA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6969283-78ED-4F71-B854-48055E18A2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FC89608-6A20-477C-A981-705C17D7D0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96D0F4C-4EDF-4701-BCA4-6112044C65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B5ED4C8-2B62-4991-947A-61F0AFF81A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6C5482A-260B-4E4B-AC84-D73403BB5C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GB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89D7BFD-E160-402F-BBC8-B5B701941D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6AC922A-D50D-4784-BDB0-95BF1D6809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2CCFC3D-D547-4F7B-B83F-14FDE279E9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Nov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53EBAA78-AC7B-4AAE-80E5-F5D910A6B4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20687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11-12/1222r0</a:t>
            </a:r>
            <a:endParaRPr lang="en-GB" sz="1800" b="1" dirty="0" smtClean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9" r:id="rId5"/>
    <p:sldLayoutId id="2147483705" r:id="rId6"/>
    <p:sldLayoutId id="2147483706" r:id="rId7"/>
    <p:sldLayoutId id="2147483707" r:id="rId8"/>
    <p:sldLayoutId id="2147483708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 2012</a:t>
            </a:r>
            <a:endParaRPr lang="en-GB" dirty="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Jon Rosdahl, CSR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DA834F39-FECA-4254-A927-AA26D4F544F5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30" name="Footer Placeholder 4"/>
          <p:cNvSpPr txBox="1">
            <a:spLocks noGrp="1"/>
          </p:cNvSpPr>
          <p:nvPr/>
        </p:nvSpPr>
        <p:spPr bwMode="auto">
          <a:xfrm>
            <a:off x="5500688" y="6475413"/>
            <a:ext cx="304165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Jon Rosdahl, CSR</a:t>
            </a:r>
          </a:p>
        </p:txBody>
      </p:sp>
      <p:sp>
        <p:nvSpPr>
          <p:cNvPr id="103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F2ACD4E4-215F-4F98-8233-1E85A981F83D}" type="slidenum"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ctr"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n-GB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3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Treasurer Report Sept 2012</a:t>
            </a:r>
            <a:endParaRPr lang="en-GB" dirty="0" smtClean="0"/>
          </a:p>
        </p:txBody>
      </p:sp>
      <p:sp>
        <p:nvSpPr>
          <p:cNvPr id="103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</p:spPr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2012-9-16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525463" y="2286000"/>
          <a:ext cx="7704137" cy="2743200"/>
        </p:xfrm>
        <a:graphic>
          <a:graphicData uri="http://schemas.openxmlformats.org/presentationml/2006/ole">
            <p:oleObj spid="_x0000_s1026" name="Document" r:id="rId4" imgW="8257888" imgH="2948721" progId="Word.Document.8">
              <p:embed/>
            </p:oleObj>
          </a:graphicData>
        </a:graphic>
      </p:graphicFrame>
      <p:sp>
        <p:nvSpPr>
          <p:cNvPr id="1034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35" name="Footer Placeholder 1"/>
          <p:cNvSpPr txBox="1">
            <a:spLocks noGrp="1"/>
          </p:cNvSpPr>
          <p:nvPr/>
        </p:nvSpPr>
        <p:spPr bwMode="auto">
          <a:xfrm>
            <a:off x="7391400" y="6248400"/>
            <a:ext cx="1143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14400" eaLnBrk="0" hangingPunct="0"/>
            <a:r>
              <a:rPr lang="en-US" sz="1200" dirty="0">
                <a:solidFill>
                  <a:srgbClr val="000000"/>
                </a:solidFill>
                <a:ea typeface="MS PGothic" pitchFamily="34" charset="-128"/>
              </a:rPr>
              <a:t>Ben Rolfe </a:t>
            </a:r>
            <a:r>
              <a:rPr lang="en-US" sz="1200" dirty="0" smtClean="0">
                <a:solidFill>
                  <a:srgbClr val="000000"/>
                </a:solidFill>
                <a:ea typeface="MS PGothic" pitchFamily="34" charset="-128"/>
              </a:rPr>
              <a:t>, BCA</a:t>
            </a:r>
            <a:endParaRPr lang="en-US" sz="1200" dirty="0">
              <a:solidFill>
                <a:schemeClr val="tx2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 2012</a:t>
            </a:r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Jon Rosdahl, CSR</a:t>
            </a:r>
          </a:p>
        </p:txBody>
      </p:sp>
      <p:sp>
        <p:nvSpPr>
          <p:cNvPr id="4100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182CB204-8F88-4025-B305-BD26943A6CBF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102" name="Footer Placeholder 4"/>
          <p:cNvSpPr txBox="1">
            <a:spLocks noGrp="1"/>
          </p:cNvSpPr>
          <p:nvPr/>
        </p:nvSpPr>
        <p:spPr bwMode="auto">
          <a:xfrm>
            <a:off x="5500688" y="6475413"/>
            <a:ext cx="304165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Jon Rosdahl, CSR</a:t>
            </a:r>
          </a:p>
        </p:txBody>
      </p:sp>
      <p:sp>
        <p:nvSpPr>
          <p:cNvPr id="4103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96A3BDA0-F89D-4392-A8A5-DD14A7AEC5DC}" type="slidenum"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ctr"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n-GB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10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/>
              <a:t>Abstract</a:t>
            </a:r>
          </a:p>
        </p:txBody>
      </p:sp>
      <p:sp>
        <p:nvSpPr>
          <p:cNvPr id="410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Treasurer report for </a:t>
            </a:r>
            <a:r>
              <a:rPr lang="en-GB" dirty="0" smtClean="0"/>
              <a:t>Nov 2012 </a:t>
            </a:r>
            <a:r>
              <a:rPr lang="en-GB" dirty="0" smtClean="0"/>
              <a:t>for the Joint 802.11/.15 Wireless </a:t>
            </a:r>
            <a:r>
              <a:rPr lang="en-GB" dirty="0" smtClean="0"/>
              <a:t>funds</a:t>
            </a:r>
          </a:p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Also reported in 802.15 doc: 15-12/599r0.</a:t>
            </a:r>
            <a:endParaRPr lang="en-GB" dirty="0" smtClean="0"/>
          </a:p>
        </p:txBody>
      </p:sp>
      <p:sp>
        <p:nvSpPr>
          <p:cNvPr id="4106" name="Footer Placeholder 1"/>
          <p:cNvSpPr txBox="1">
            <a:spLocks noGrp="1"/>
          </p:cNvSpPr>
          <p:nvPr/>
        </p:nvSpPr>
        <p:spPr bwMode="auto">
          <a:xfrm>
            <a:off x="7391400" y="6248400"/>
            <a:ext cx="1143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14400" eaLnBrk="0" hangingPunct="0"/>
            <a:r>
              <a:rPr lang="en-US" sz="1200" dirty="0">
                <a:solidFill>
                  <a:srgbClr val="000000"/>
                </a:solidFill>
                <a:ea typeface="MS PGothic" pitchFamily="34" charset="-128"/>
              </a:rPr>
              <a:t>Ben Rolfe </a:t>
            </a:r>
            <a:r>
              <a:rPr lang="en-US" sz="1200" dirty="0" smtClean="0">
                <a:solidFill>
                  <a:srgbClr val="000000"/>
                </a:solidFill>
                <a:ea typeface="MS PGothic" pitchFamily="34" charset="-128"/>
              </a:rPr>
              <a:t>, BCA</a:t>
            </a:r>
            <a:endParaRPr lang="en-US" sz="1200" dirty="0">
              <a:solidFill>
                <a:schemeClr val="tx2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 2012</a:t>
            </a:r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Jon Rosdahl, CSR</a:t>
            </a:r>
          </a:p>
        </p:txBody>
      </p:sp>
      <p:sp>
        <p:nvSpPr>
          <p:cNvPr id="512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C80AD8FF-38CB-406D-A99A-4F9EC981484E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3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125" name="Slide Number Placeholder 4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Slide </a:t>
            </a:r>
            <a:fld id="{6379F3D5-80A1-4B4E-B2FC-F255381E2ACB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ctr" defTabSz="914400" eaLnBrk="0" hangingPunct="0"/>
              <a:t>3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51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0813" cy="608013"/>
          </a:xfrm>
        </p:spPr>
        <p:txBody>
          <a:bodyPr lIns="92075" tIns="46038" rIns="92075" bIns="46038"/>
          <a:lstStyle/>
          <a:p>
            <a:pPr eaLnBrk="1" hangingPunct="1"/>
            <a:r>
              <a:rPr lang="en-US" sz="2800" smtClean="0"/>
              <a:t>Treasury Net Worth</a:t>
            </a:r>
            <a:br>
              <a:rPr lang="en-US" sz="2800" smtClean="0"/>
            </a:br>
            <a:r>
              <a:rPr lang="en-US" sz="2400" smtClean="0"/>
              <a:t>(Unaudited)</a:t>
            </a:r>
          </a:p>
        </p:txBody>
      </p:sp>
      <p:sp>
        <p:nvSpPr>
          <p:cNvPr id="51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524000"/>
            <a:ext cx="7924800" cy="4572000"/>
          </a:xfrm>
        </p:spPr>
        <p:txBody>
          <a:bodyPr lIns="92075" tIns="46038" rIns="92075" bIns="46038"/>
          <a:lstStyle/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endParaRPr lang="en-US" sz="1600" dirty="0" smtClean="0"/>
          </a:p>
          <a:p>
            <a:pPr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dirty="0" smtClean="0"/>
              <a:t>July 1, 2012 – $433,424.66 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IEEE account: $391,948.68 + $462.69 = $392,411.37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Face-to-Face: $194,868.70+$45,300-$30,209.32+$2,400.09-$171,346.18 = $41,013.29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endParaRPr lang="en-US" sz="1600" dirty="0" smtClean="0"/>
          </a:p>
          <a:p>
            <a:pPr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dirty="0" smtClean="0"/>
              <a:t>Sept 1, 2012 – $562,733.66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IEEE account: $392,411.37 + $266.67 = $ 392,678.04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Face-to-Face: $41,013.29+$52,500-$7,816.99 +$106,650 -$22,290 =  $</a:t>
            </a:r>
            <a:r>
              <a:rPr lang="en-US" sz="1600" dirty="0" smtClean="0"/>
              <a:t>170,055.62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endParaRPr lang="en-US" sz="1600" dirty="0" smtClean="0"/>
          </a:p>
          <a:p>
            <a:pPr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dirty="0" smtClean="0"/>
              <a:t>Oct 31, </a:t>
            </a:r>
            <a:r>
              <a:rPr lang="en-US" dirty="0" smtClean="0"/>
              <a:t>2012 – </a:t>
            </a:r>
            <a:r>
              <a:rPr lang="en-US" dirty="0" smtClean="0"/>
              <a:t>$457,267.69</a:t>
            </a:r>
            <a:endParaRPr lang="en-US" dirty="0" smtClean="0"/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IEEE account: $</a:t>
            </a:r>
            <a:r>
              <a:rPr lang="en-US" sz="1600" dirty="0" smtClean="0"/>
              <a:t>392,678.04 </a:t>
            </a:r>
            <a:r>
              <a:rPr lang="en-US" sz="1600" dirty="0" smtClean="0"/>
              <a:t>+ </a:t>
            </a:r>
            <a:r>
              <a:rPr lang="en-US" sz="1600" dirty="0" smtClean="0"/>
              <a:t>$87.14= </a:t>
            </a:r>
            <a:r>
              <a:rPr lang="en-US" sz="1600" dirty="0" smtClean="0"/>
              <a:t>$ </a:t>
            </a:r>
            <a:r>
              <a:rPr lang="en-US" sz="1600" dirty="0" smtClean="0"/>
              <a:t>392,765.18</a:t>
            </a:r>
            <a:endParaRPr lang="en-US" sz="1600" dirty="0" smtClean="0"/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Face-to-Face: </a:t>
            </a:r>
            <a:r>
              <a:rPr lang="en-US" sz="1600" dirty="0" smtClean="0"/>
              <a:t>$170,055.62 +$53,700 -$7,677.01 +$5,300 -$158,876.10 </a:t>
            </a:r>
            <a:r>
              <a:rPr lang="en-US" sz="1600" dirty="0" smtClean="0"/>
              <a:t>=  </a:t>
            </a:r>
            <a:r>
              <a:rPr lang="en-US" sz="1600" dirty="0" smtClean="0"/>
              <a:t>$64,502.51</a:t>
            </a:r>
            <a:endParaRPr lang="en-US" sz="1600" dirty="0" smtClean="0"/>
          </a:p>
          <a:p>
            <a:pPr defTabSz="914400" eaLnBrk="1" hangingPunct="1">
              <a:lnSpc>
                <a:spcPct val="90000"/>
              </a:lnSpc>
              <a:tabLst>
                <a:tab pos="7372350" algn="r"/>
              </a:tabLst>
            </a:pPr>
            <a:endParaRPr lang="en-US" dirty="0" smtClean="0"/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endParaRPr lang="en-US" sz="1600" dirty="0" smtClean="0"/>
          </a:p>
        </p:txBody>
      </p:sp>
      <p:sp>
        <p:nvSpPr>
          <p:cNvPr id="5128" name="Footer Placeholder 1"/>
          <p:cNvSpPr txBox="1">
            <a:spLocks noGrp="1"/>
          </p:cNvSpPr>
          <p:nvPr/>
        </p:nvSpPr>
        <p:spPr bwMode="auto">
          <a:xfrm>
            <a:off x="7391400" y="6248400"/>
            <a:ext cx="1143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14400" eaLnBrk="0" hangingPunct="0"/>
            <a:r>
              <a:rPr lang="en-US" sz="1200" dirty="0">
                <a:solidFill>
                  <a:srgbClr val="000000"/>
                </a:solidFill>
                <a:ea typeface="MS PGothic" pitchFamily="34" charset="-128"/>
              </a:rPr>
              <a:t>Ben Rolfe </a:t>
            </a:r>
            <a:r>
              <a:rPr lang="en-US" sz="1200" dirty="0" smtClean="0">
                <a:solidFill>
                  <a:srgbClr val="000000"/>
                </a:solidFill>
                <a:ea typeface="MS PGothic" pitchFamily="34" charset="-128"/>
              </a:rPr>
              <a:t>, BCA</a:t>
            </a:r>
            <a:endParaRPr lang="en-US" sz="1200" dirty="0">
              <a:solidFill>
                <a:schemeClr val="tx2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 2012</a:t>
            </a:r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Jon Rosdahl, CSR</a:t>
            </a:r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14E53906-E030-442C-8515-1CE0DFF1B559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4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73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Slide </a:t>
            </a:r>
            <a:fld id="{21011CB0-A749-4277-8571-BCBFD59FDE7B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ctr" defTabSz="914400" eaLnBrk="0" hangingPunct="0"/>
              <a:t>4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609600"/>
            <a:ext cx="7772400" cy="457200"/>
          </a:xfrm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Indian Wells– Sept 2012</a:t>
            </a:r>
          </a:p>
        </p:txBody>
      </p:sp>
      <p:sp>
        <p:nvSpPr>
          <p:cNvPr id="7175" name="Rectangle 3"/>
          <p:cNvSpPr txBox="1">
            <a:spLocks noChangeArrowheads="1"/>
          </p:cNvSpPr>
          <p:nvPr/>
        </p:nvSpPr>
        <p:spPr bwMode="auto">
          <a:xfrm>
            <a:off x="304800" y="19050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 dirty="0">
                <a:solidFill>
                  <a:schemeClr val="tx1"/>
                </a:solidFill>
                <a:ea typeface="MS PGothic" pitchFamily="34" charset="-128"/>
              </a:rPr>
              <a:t>Registration Income:                	$207,900	</a:t>
            </a: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203,550	$213,900</a:t>
            </a:r>
            <a:endParaRPr lang="en-US" sz="1600" b="1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 typeface="Times New Roman" pitchFamily="18" charset="0"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Hotel Credits	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0	  903.00</a:t>
            </a: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	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$3,106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 typeface="Times New Roman" pitchFamily="18" charset="0"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Registrations	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325	  309</a:t>
            </a: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	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314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 typeface="Times New Roman" pitchFamily="18" charset="0"/>
              <a:buChar char="–"/>
              <a:tabLst>
                <a:tab pos="3654425" algn="l"/>
                <a:tab pos="5487988" algn="l"/>
                <a:tab pos="7372350" algn="r"/>
              </a:tabLst>
            </a:pPr>
            <a:endParaRPr lang="en-US" sz="1600" b="1" dirty="0">
              <a:solidFill>
                <a:schemeClr val="tx1"/>
              </a:solidFill>
              <a:ea typeface="MS PGothic" pitchFamily="34" charset="-128"/>
            </a:endParaRPr>
          </a:p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 dirty="0">
                <a:solidFill>
                  <a:schemeClr val="tx1"/>
                </a:solidFill>
                <a:ea typeface="MS PGothic" pitchFamily="34" charset="-128"/>
              </a:rPr>
              <a:t>Meeting Expense Estimate:      </a:t>
            </a:r>
            <a:r>
              <a:rPr lang="en-US" sz="1600" b="1" dirty="0">
                <a:solidFill>
                  <a:srgbClr val="FF0000"/>
                </a:solidFill>
                <a:ea typeface="MS PGothic" pitchFamily="34" charset="-128"/>
              </a:rPr>
              <a:t>	$</a:t>
            </a:r>
            <a:r>
              <a:rPr lang="en-US" sz="1600" b="1" dirty="0" smtClean="0">
                <a:solidFill>
                  <a:srgbClr val="FF0000"/>
                </a:solidFill>
                <a:ea typeface="MS PGothic" pitchFamily="34" charset="-128"/>
              </a:rPr>
              <a:t>215,565	$202,733	$201,777</a:t>
            </a:r>
            <a:endParaRPr lang="en-US" sz="1600" b="1" dirty="0">
              <a:solidFill>
                <a:srgbClr val="FF0000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AV	$15,600	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$12,400	 $12,584.04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Financial Fees	$11,995	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$11,508	 $12,295.00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Meeting Planner	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39,525	$39,025	$38,940.48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Food &amp; Beverage	$82,750	$82,750	 $82,006.46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Network </a:t>
            </a: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Services	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42,000	$37,700	 $36,817.60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Social	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14,095	$13,500	 $13,834.45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Shipping 	$ 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7,250	$   4,750	 $4,299.78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Misc	$ 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1,350	$   1,100	$1000.00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tabLst>
                <a:tab pos="3654425" algn="l"/>
                <a:tab pos="5487988" algn="l"/>
                <a:tab pos="7372350" algn="r"/>
              </a:tabLst>
            </a:pP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 dirty="0">
                <a:solidFill>
                  <a:schemeClr val="tx1"/>
                </a:solidFill>
                <a:ea typeface="MS PGothic" pitchFamily="34" charset="-128"/>
              </a:rPr>
              <a:t>Surplus/(Deficit)	</a:t>
            </a:r>
            <a:r>
              <a:rPr lang="en-US" sz="1600" b="1" dirty="0">
                <a:solidFill>
                  <a:srgbClr val="FF0000"/>
                </a:solidFill>
                <a:ea typeface="MS PGothic" pitchFamily="34" charset="-128"/>
              </a:rPr>
              <a:t>$(7,665</a:t>
            </a:r>
            <a:r>
              <a:rPr lang="en-US" sz="1600" b="1" dirty="0" smtClean="0">
                <a:solidFill>
                  <a:srgbClr val="FF0000"/>
                </a:solidFill>
                <a:ea typeface="MS PGothic" pitchFamily="34" charset="-128"/>
              </a:rPr>
              <a:t>)	</a:t>
            </a: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$1,721	 $15,228</a:t>
            </a:r>
            <a:endParaRPr lang="en-US" sz="1600" b="1" dirty="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5334000" y="1219200"/>
            <a:ext cx="1905000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defTabSz="914400" eaLnBrk="0" hangingPunct="0">
              <a:spcBef>
                <a:spcPct val="50000"/>
              </a:spcBef>
            </a:pPr>
            <a:r>
              <a:rPr lang="en-US" sz="1800" b="1" dirty="0" smtClean="0">
                <a:solidFill>
                  <a:schemeClr val="tx1"/>
                </a:solidFill>
                <a:ea typeface="MS PGothic" pitchFamily="34" charset="-128"/>
              </a:rPr>
              <a:t>Estimate Budget Sept 16</a:t>
            </a:r>
            <a:endParaRPr lang="en-US" sz="1800" b="1" dirty="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7177" name="Text Box 8"/>
          <p:cNvSpPr txBox="1">
            <a:spLocks noChangeArrowheads="1"/>
          </p:cNvSpPr>
          <p:nvPr/>
        </p:nvSpPr>
        <p:spPr bwMode="auto">
          <a:xfrm>
            <a:off x="7162800" y="1219200"/>
            <a:ext cx="1524000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 defTabSz="914400" eaLnBrk="0" hangingPunct="0">
              <a:spcBef>
                <a:spcPct val="50000"/>
              </a:spcBef>
            </a:pPr>
            <a:r>
              <a:rPr lang="en-US" sz="1800" b="1" dirty="0" smtClean="0">
                <a:solidFill>
                  <a:schemeClr val="tx1"/>
                </a:solidFill>
                <a:ea typeface="MS PGothic" pitchFamily="34" charset="-128"/>
              </a:rPr>
              <a:t>Estimate Budget Nov </a:t>
            </a:r>
            <a:endParaRPr lang="en-US" sz="1800" b="1" dirty="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7178" name="Footer Placeholder 1"/>
          <p:cNvSpPr txBox="1">
            <a:spLocks noGrp="1"/>
          </p:cNvSpPr>
          <p:nvPr/>
        </p:nvSpPr>
        <p:spPr bwMode="auto">
          <a:xfrm>
            <a:off x="7391400" y="6248400"/>
            <a:ext cx="1143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14400" eaLnBrk="0" hangingPunct="0"/>
            <a:r>
              <a:rPr lang="en-US" sz="1200" dirty="0">
                <a:solidFill>
                  <a:srgbClr val="000000"/>
                </a:solidFill>
                <a:ea typeface="MS PGothic" pitchFamily="34" charset="-128"/>
              </a:rPr>
              <a:t>Ben Rolfe </a:t>
            </a:r>
            <a:r>
              <a:rPr lang="en-US" sz="1200" dirty="0" smtClean="0">
                <a:solidFill>
                  <a:srgbClr val="000000"/>
                </a:solidFill>
                <a:ea typeface="MS PGothic" pitchFamily="34" charset="-128"/>
              </a:rPr>
              <a:t>, BCA</a:t>
            </a:r>
            <a:endParaRPr lang="en-US" sz="1200" dirty="0">
              <a:solidFill>
                <a:schemeClr val="tx2"/>
              </a:solidFill>
              <a:ea typeface="MS PGothic" pitchFamily="34" charset="-128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429000" y="1295400"/>
            <a:ext cx="1905000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defTabSz="914400" eaLnBrk="0" hangingPunct="0">
              <a:spcBef>
                <a:spcPct val="50000"/>
              </a:spcBef>
            </a:pPr>
            <a:r>
              <a:rPr lang="en-US" sz="1800" b="1" dirty="0">
                <a:solidFill>
                  <a:schemeClr val="tx1"/>
                </a:solidFill>
                <a:ea typeface="MS PGothic" pitchFamily="34" charset="-128"/>
              </a:rPr>
              <a:t>Proposed Budget June 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 2012</a:t>
            </a:r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Jon Rosdahl, CSR</a:t>
            </a:r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14E53906-E030-442C-8515-1CE0DFF1B559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5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73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Slide </a:t>
            </a:r>
            <a:fld id="{21011CB0-A749-4277-8571-BCBFD59FDE7B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ctr" defTabSz="914400" eaLnBrk="0" hangingPunct="0"/>
              <a:t>5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609600"/>
            <a:ext cx="7772400" cy="457200"/>
          </a:xfrm>
        </p:spPr>
        <p:txBody>
          <a:bodyPr lIns="92075" tIns="46038" rIns="92075" bIns="46038"/>
          <a:lstStyle/>
          <a:p>
            <a:pPr eaLnBrk="1" hangingPunct="1"/>
            <a:r>
              <a:rPr lang="en-US" dirty="0" smtClean="0"/>
              <a:t>Vancouver, Canada </a:t>
            </a:r>
            <a:r>
              <a:rPr lang="en-US" dirty="0" smtClean="0"/>
              <a:t>– </a:t>
            </a:r>
            <a:r>
              <a:rPr lang="en-US" dirty="0" smtClean="0"/>
              <a:t>Jan </a:t>
            </a:r>
            <a:r>
              <a:rPr lang="en-US" dirty="0" smtClean="0"/>
              <a:t>2013</a:t>
            </a:r>
            <a:endParaRPr lang="en-US" dirty="0" smtClean="0"/>
          </a:p>
        </p:txBody>
      </p:sp>
      <p:sp>
        <p:nvSpPr>
          <p:cNvPr id="7175" name="Rectangle 3"/>
          <p:cNvSpPr txBox="1">
            <a:spLocks noChangeArrowheads="1"/>
          </p:cNvSpPr>
          <p:nvPr/>
        </p:nvSpPr>
        <p:spPr bwMode="auto">
          <a:xfrm>
            <a:off x="304800" y="19050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 dirty="0">
                <a:solidFill>
                  <a:schemeClr val="tx1"/>
                </a:solidFill>
                <a:ea typeface="MS PGothic" pitchFamily="34" charset="-128"/>
              </a:rPr>
              <a:t>Registration Income:                	$</a:t>
            </a: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208,650</a:t>
            </a:r>
            <a:r>
              <a:rPr lang="en-US" sz="1600" b="1" dirty="0">
                <a:solidFill>
                  <a:schemeClr val="tx1"/>
                </a:solidFill>
                <a:ea typeface="MS PGothic" pitchFamily="34" charset="-128"/>
              </a:rPr>
              <a:t>	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 typeface="Times New Roman" pitchFamily="18" charset="0"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Hotel Credits	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3,500   (if we have over 50% of Room Block)</a:t>
            </a:r>
            <a:endParaRPr lang="en-US" sz="1400" dirty="0" smtClean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 typeface="Times New Roman" pitchFamily="18" charset="0"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Registrations	325		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 typeface="Times New Roman" pitchFamily="18" charset="0"/>
              <a:buChar char="–"/>
              <a:tabLst>
                <a:tab pos="3654425" algn="l"/>
                <a:tab pos="5487988" algn="l"/>
                <a:tab pos="7372350" algn="r"/>
              </a:tabLst>
            </a:pPr>
            <a:endParaRPr lang="en-US" sz="1600" b="1" dirty="0">
              <a:solidFill>
                <a:schemeClr val="tx1"/>
              </a:solidFill>
              <a:ea typeface="MS PGothic" pitchFamily="34" charset="-128"/>
            </a:endParaRPr>
          </a:p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 dirty="0">
                <a:solidFill>
                  <a:schemeClr val="tx1"/>
                </a:solidFill>
                <a:ea typeface="MS PGothic" pitchFamily="34" charset="-128"/>
              </a:rPr>
              <a:t>Meeting Expense Estimate:      </a:t>
            </a:r>
            <a:r>
              <a:rPr lang="en-US" sz="1600" b="1" dirty="0">
                <a:solidFill>
                  <a:srgbClr val="FF0000"/>
                </a:solidFill>
                <a:ea typeface="MS PGothic" pitchFamily="34" charset="-128"/>
              </a:rPr>
              <a:t>	$</a:t>
            </a:r>
            <a:r>
              <a:rPr lang="en-US" sz="1600" b="1" dirty="0" smtClean="0">
                <a:solidFill>
                  <a:srgbClr val="FF0000"/>
                </a:solidFill>
                <a:ea typeface="MS PGothic" pitchFamily="34" charset="-128"/>
              </a:rPr>
              <a:t>227,409</a:t>
            </a:r>
            <a:r>
              <a:rPr lang="en-US" sz="1600" b="1" dirty="0" smtClean="0">
                <a:solidFill>
                  <a:srgbClr val="FF0000"/>
                </a:solidFill>
                <a:ea typeface="MS PGothic" pitchFamily="34" charset="-128"/>
              </a:rPr>
              <a:t>	</a:t>
            </a:r>
            <a:endParaRPr lang="en-US" sz="1600" b="1" dirty="0">
              <a:solidFill>
                <a:srgbClr val="FF0000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AV	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17,953</a:t>
            </a: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	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Financial Fees	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11,433</a:t>
            </a: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	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Meeting Planner	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39,525	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Food &amp; Beverage	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95,201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	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Network Services	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41,897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	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Social	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12,500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	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Shipping 	$ 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7,250	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Misc	$ 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1,650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	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tabLst>
                <a:tab pos="3654425" algn="l"/>
                <a:tab pos="5487988" algn="l"/>
                <a:tab pos="7372350" algn="r"/>
              </a:tabLst>
            </a:pP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 dirty="0">
                <a:solidFill>
                  <a:schemeClr val="tx1"/>
                </a:solidFill>
                <a:ea typeface="MS PGothic" pitchFamily="34" charset="-128"/>
              </a:rPr>
              <a:t>Surplus/(Deficit)	</a:t>
            </a:r>
            <a:r>
              <a:rPr lang="en-US" sz="1600" b="1" dirty="0" smtClean="0">
                <a:solidFill>
                  <a:srgbClr val="FF0000"/>
                </a:solidFill>
                <a:ea typeface="MS PGothic" pitchFamily="34" charset="-128"/>
              </a:rPr>
              <a:t>$(</a:t>
            </a:r>
            <a:r>
              <a:rPr lang="en-US" sz="1600" b="1" dirty="0" smtClean="0">
                <a:solidFill>
                  <a:srgbClr val="FF0000"/>
                </a:solidFill>
                <a:ea typeface="MS PGothic" pitchFamily="34" charset="-128"/>
              </a:rPr>
              <a:t>15,259)</a:t>
            </a:r>
            <a:r>
              <a:rPr lang="en-US" sz="1600" b="1" dirty="0" smtClean="0">
                <a:solidFill>
                  <a:srgbClr val="FF0000"/>
                </a:solidFill>
                <a:ea typeface="MS PGothic" pitchFamily="34" charset="-128"/>
              </a:rPr>
              <a:t>	</a:t>
            </a:r>
            <a:endParaRPr lang="en-US" sz="1600" b="1" dirty="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5334000" y="1219200"/>
            <a:ext cx="1905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defTabSz="914400" eaLnBrk="0" hangingPunct="0">
              <a:spcBef>
                <a:spcPct val="50000"/>
              </a:spcBef>
            </a:pPr>
            <a:endParaRPr lang="en-US" sz="1800" b="1" dirty="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7177" name="Text Box 8"/>
          <p:cNvSpPr txBox="1">
            <a:spLocks noChangeArrowheads="1"/>
          </p:cNvSpPr>
          <p:nvPr/>
        </p:nvSpPr>
        <p:spPr bwMode="auto">
          <a:xfrm>
            <a:off x="7162800" y="1219200"/>
            <a:ext cx="152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defTabSz="914400" eaLnBrk="0" hangingPunct="0">
              <a:spcBef>
                <a:spcPct val="50000"/>
              </a:spcBef>
            </a:pPr>
            <a:r>
              <a:rPr lang="en-US" sz="1800" b="1" dirty="0">
                <a:solidFill>
                  <a:schemeClr val="tx1"/>
                </a:solidFill>
                <a:ea typeface="MS PGothic" pitchFamily="34" charset="-128"/>
              </a:rPr>
              <a:t>   </a:t>
            </a:r>
          </a:p>
        </p:txBody>
      </p:sp>
      <p:sp>
        <p:nvSpPr>
          <p:cNvPr id="7178" name="Footer Placeholder 1"/>
          <p:cNvSpPr txBox="1">
            <a:spLocks noGrp="1"/>
          </p:cNvSpPr>
          <p:nvPr/>
        </p:nvSpPr>
        <p:spPr bwMode="auto">
          <a:xfrm>
            <a:off x="7391400" y="6248400"/>
            <a:ext cx="1143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14400" eaLnBrk="0" hangingPunct="0"/>
            <a:r>
              <a:rPr lang="en-US" sz="1200" dirty="0">
                <a:solidFill>
                  <a:srgbClr val="000000"/>
                </a:solidFill>
                <a:ea typeface="MS PGothic" pitchFamily="34" charset="-128"/>
              </a:rPr>
              <a:t>Ben Rolfe </a:t>
            </a:r>
            <a:r>
              <a:rPr lang="en-US" sz="1200" dirty="0" smtClean="0">
                <a:solidFill>
                  <a:srgbClr val="000000"/>
                </a:solidFill>
                <a:ea typeface="MS PGothic" pitchFamily="34" charset="-128"/>
              </a:rPr>
              <a:t>, BCA</a:t>
            </a:r>
            <a:endParaRPr lang="en-US" sz="1200" dirty="0">
              <a:solidFill>
                <a:schemeClr val="tx2"/>
              </a:solidFill>
              <a:ea typeface="MS PGothic" pitchFamily="34" charset="-128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429000" y="1295400"/>
            <a:ext cx="1905000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defTabSz="914400" eaLnBrk="0" hangingPunct="0">
              <a:spcBef>
                <a:spcPct val="50000"/>
              </a:spcBef>
            </a:pPr>
            <a:r>
              <a:rPr lang="en-US" sz="1800" b="1" dirty="0">
                <a:solidFill>
                  <a:schemeClr val="tx1"/>
                </a:solidFill>
                <a:ea typeface="MS PGothic" pitchFamily="34" charset="-128"/>
              </a:rPr>
              <a:t>Proposed Budget June 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Nov 2012</a:t>
            </a:r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195" name="Rectangle 4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Jon </a:t>
            </a:r>
            <a:r>
              <a:rPr lang="en-GB" dirty="0" err="1" smtClean="0"/>
              <a:t>Rosdahl</a:t>
            </a:r>
            <a:r>
              <a:rPr lang="en-GB" dirty="0" smtClean="0"/>
              <a:t>, CSR</a:t>
            </a:r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3838B4BB-A4D0-4480-9F10-787314E25A66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6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197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Slide </a:t>
            </a:r>
            <a:fld id="{B88F9BB2-5D92-4163-B1C0-486E6FDCA691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ctr" defTabSz="914400" eaLnBrk="0" hangingPunct="0"/>
              <a:t>6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533400"/>
            <a:ext cx="7772400" cy="533400"/>
          </a:xfrm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Historical Attendance</a:t>
            </a:r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52400" y="1143000"/>
            <a:ext cx="4419600" cy="5334000"/>
          </a:xfrm>
        </p:spPr>
        <p:txBody>
          <a:bodyPr wrap="square" lIns="92075" tIns="46038" rIns="92075" bIns="46038">
            <a:spAutoFit/>
          </a:bodyPr>
          <a:lstStyle/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2003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420 - Ft. Lauderdale ($47,287 - $42,118)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561 - DFW ($72,916 - $78,354)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491 - Singapore ($22,077 - </a:t>
            </a:r>
            <a:r>
              <a:rPr lang="en-US" sz="1200" dirty="0" smtClean="0">
                <a:solidFill>
                  <a:srgbClr val="FF0000"/>
                </a:solidFill>
              </a:rPr>
              <a:t>$32,319</a:t>
            </a:r>
            <a:r>
              <a:rPr lang="en-US" sz="1200" dirty="0" smtClean="0"/>
              <a:t>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2004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650 - Garden Grove ( $13, 250 - $82,735)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714 - Berlin (</a:t>
            </a:r>
            <a:r>
              <a:rPr lang="en-US" sz="1200" dirty="0" smtClean="0">
                <a:solidFill>
                  <a:srgbClr val="FF0000"/>
                </a:solidFill>
              </a:rPr>
              <a:t>$25, 914</a:t>
            </a:r>
            <a:r>
              <a:rPr lang="en-US" sz="1200" dirty="0" smtClean="0"/>
              <a:t> - $41,257)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2005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802 - Monterey ($11,858 - $63,183)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523 - Cairns (Australia) (</a:t>
            </a:r>
            <a:r>
              <a:rPr lang="en-US" sz="1200" dirty="0" smtClean="0">
                <a:solidFill>
                  <a:srgbClr val="FF0000"/>
                </a:solidFill>
              </a:rPr>
              <a:t>$60,750 - $51,375</a:t>
            </a:r>
            <a:r>
              <a:rPr lang="en-US" sz="1200" dirty="0" smtClean="0"/>
              <a:t>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759 - Garden Grove ($87,772 - $94,114)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2006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740 - Hawaii ($32,272)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564 - Jacksonville ($55,163)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350 - Melbourne (</a:t>
            </a:r>
            <a:r>
              <a:rPr lang="en-US" sz="1200" dirty="0" smtClean="0">
                <a:solidFill>
                  <a:srgbClr val="FF0000"/>
                </a:solidFill>
              </a:rPr>
              <a:t>$38,855 - $23,184</a:t>
            </a:r>
            <a:r>
              <a:rPr lang="en-US" sz="1200" dirty="0" smtClean="0"/>
              <a:t>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2007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478 - Montreal (</a:t>
            </a:r>
            <a:r>
              <a:rPr lang="en-US" sz="1200" dirty="0" smtClean="0">
                <a:solidFill>
                  <a:srgbClr val="FF0000"/>
                </a:solidFill>
              </a:rPr>
              <a:t>$750 </a:t>
            </a:r>
            <a:r>
              <a:rPr lang="en-US" sz="1200" dirty="0" smtClean="0"/>
              <a:t>- $17,425)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439 - Hawaii (</a:t>
            </a:r>
            <a:r>
              <a:rPr lang="en-US" sz="1200" dirty="0" smtClean="0">
                <a:solidFill>
                  <a:srgbClr val="FF0000"/>
                </a:solidFill>
              </a:rPr>
              <a:t>$28,200</a:t>
            </a:r>
            <a:r>
              <a:rPr lang="en-US" sz="1200" dirty="0" smtClean="0"/>
              <a:t> - $17,720)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2008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361 - Taipei (</a:t>
            </a:r>
            <a:r>
              <a:rPr lang="en-US" sz="1200" dirty="0" smtClean="0">
                <a:solidFill>
                  <a:srgbClr val="FF0000"/>
                </a:solidFill>
              </a:rPr>
              <a:t>$126,352 - $24,636</a:t>
            </a:r>
            <a:r>
              <a:rPr lang="en-US" sz="1200" dirty="0" smtClean="0"/>
              <a:t>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402 - Jacksonville ($1,850 - $39,459)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379 – Hawaii (</a:t>
            </a:r>
            <a:r>
              <a:rPr lang="en-US" sz="1200" dirty="0" smtClean="0">
                <a:solidFill>
                  <a:srgbClr val="FF0000"/>
                </a:solidFill>
              </a:rPr>
              <a:t>$13,343 </a:t>
            </a:r>
            <a:r>
              <a:rPr lang="en-US" sz="1200" dirty="0" smtClean="0"/>
              <a:t>-</a:t>
            </a:r>
            <a:r>
              <a:rPr lang="en-US" sz="1200" dirty="0" smtClean="0">
                <a:solidFill>
                  <a:srgbClr val="FF0000"/>
                </a:solidFill>
              </a:rPr>
              <a:t> </a:t>
            </a:r>
            <a:r>
              <a:rPr lang="en-US" sz="1200" dirty="0" smtClean="0"/>
              <a:t>$8,557)</a:t>
            </a:r>
          </a:p>
        </p:txBody>
      </p:sp>
      <p:sp>
        <p:nvSpPr>
          <p:cNvPr id="820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495800" y="1143000"/>
            <a:ext cx="4648200" cy="5029200"/>
          </a:xfrm>
        </p:spPr>
        <p:txBody>
          <a:bodyPr lIns="92075" tIns="46038" rIns="92075" bIns="46038"/>
          <a:lstStyle/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800" dirty="0" smtClean="0"/>
              <a:t>2009</a:t>
            </a:r>
            <a:endParaRPr lang="en-US" sz="1800" dirty="0" smtClean="0"/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355 – LA ($4,724 - $9,835)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344 – Montreal ($8,676 - $29,948)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500 – Hawaii ($16,793 - $17,330)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800" dirty="0" smtClean="0"/>
              <a:t>2010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428 – LA ($9,000 - $33,841)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426 - Beijing ($0)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384 – Hawaii ($1,161- $316)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800" dirty="0" smtClean="0"/>
              <a:t>2011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410 – LA ($13,378 - $29,080)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351 – Indian Wells (</a:t>
            </a:r>
            <a:r>
              <a:rPr lang="en-US" sz="1600" dirty="0" smtClean="0">
                <a:solidFill>
                  <a:srgbClr val="FF0000"/>
                </a:solidFill>
              </a:rPr>
              <a:t>$9,128 </a:t>
            </a:r>
            <a:r>
              <a:rPr lang="en-US" sz="1600" dirty="0" smtClean="0"/>
              <a:t>– $20,536)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313 – Okinawa (</a:t>
            </a:r>
            <a:r>
              <a:rPr lang="en-US" sz="1600" dirty="0" smtClean="0">
                <a:solidFill>
                  <a:srgbClr val="FF0000"/>
                </a:solidFill>
              </a:rPr>
              <a:t>$22,669 </a:t>
            </a:r>
            <a:r>
              <a:rPr lang="en-US" sz="1600" dirty="0" smtClean="0"/>
              <a:t>– $0)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800" dirty="0" smtClean="0"/>
              <a:t>2012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359 – Jacksonville ($16,398 - $30,931.52 )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335 – Atlanta (</a:t>
            </a:r>
            <a:r>
              <a:rPr lang="en-US" sz="1600" dirty="0" smtClean="0">
                <a:solidFill>
                  <a:srgbClr val="FF0000"/>
                </a:solidFill>
              </a:rPr>
              <a:t>$680</a:t>
            </a:r>
            <a:r>
              <a:rPr lang="en-US" sz="1600" dirty="0" smtClean="0"/>
              <a:t> -   </a:t>
            </a:r>
            <a:r>
              <a:rPr lang="en-US" sz="1600" dirty="0" smtClean="0">
                <a:solidFill>
                  <a:srgbClr val="FF0000"/>
                </a:solidFill>
              </a:rPr>
              <a:t>$100.35</a:t>
            </a:r>
            <a:r>
              <a:rPr lang="en-US" sz="1600" dirty="0" smtClean="0"/>
              <a:t>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313– Indian Wells </a:t>
            </a:r>
            <a:r>
              <a:rPr lang="en-US" sz="1600" dirty="0" smtClean="0"/>
              <a:t>(</a:t>
            </a:r>
            <a:r>
              <a:rPr lang="en-US" sz="1600" b="1" dirty="0" smtClean="0">
                <a:solidFill>
                  <a:srgbClr val="FF0000"/>
                </a:solidFill>
                <a:ea typeface="MS PGothic" pitchFamily="34" charset="-128"/>
              </a:rPr>
              <a:t>$7,665 </a:t>
            </a:r>
            <a:r>
              <a:rPr lang="en-US" sz="1600" b="1" dirty="0" smtClean="0">
                <a:solidFill>
                  <a:srgbClr val="FF0000"/>
                </a:solidFill>
                <a:ea typeface="MS PGothic" pitchFamily="34" charset="-128"/>
              </a:rPr>
              <a:t>-  </a:t>
            </a: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$</a:t>
            </a: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15,228) 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8201" name="Rectangle 5"/>
          <p:cNvSpPr>
            <a:spLocks noChangeArrowheads="1"/>
          </p:cNvSpPr>
          <p:nvPr/>
        </p:nvSpPr>
        <p:spPr bwMode="auto">
          <a:xfrm>
            <a:off x="8850313" y="-177800"/>
            <a:ext cx="184150" cy="228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defTabSz="914400" eaLnBrk="0" hangingPunct="0"/>
            <a:endParaRPr lang="en-US" sz="900" b="1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8202" name="Footer Placeholder 1"/>
          <p:cNvSpPr txBox="1">
            <a:spLocks noGrp="1"/>
          </p:cNvSpPr>
          <p:nvPr/>
        </p:nvSpPr>
        <p:spPr bwMode="auto">
          <a:xfrm>
            <a:off x="7391400" y="6248400"/>
            <a:ext cx="1143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14400" eaLnBrk="0" hangingPunct="0"/>
            <a:r>
              <a:rPr lang="en-US" sz="1200" dirty="0">
                <a:solidFill>
                  <a:srgbClr val="000000"/>
                </a:solidFill>
                <a:ea typeface="MS PGothic" pitchFamily="34" charset="-128"/>
              </a:rPr>
              <a:t>Ben Rolfe </a:t>
            </a:r>
            <a:r>
              <a:rPr lang="en-US" sz="1200" dirty="0" smtClean="0">
                <a:solidFill>
                  <a:srgbClr val="000000"/>
                </a:solidFill>
                <a:ea typeface="MS PGothic" pitchFamily="34" charset="-128"/>
              </a:rPr>
              <a:t>, BCA</a:t>
            </a:r>
            <a:endParaRPr lang="en-US" sz="1200" dirty="0">
              <a:solidFill>
                <a:schemeClr val="tx2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1761</TotalTime>
  <Words>662</Words>
  <Application>Microsoft Office PowerPoint</Application>
  <PresentationFormat>On-screen Show (4:3)</PresentationFormat>
  <Paragraphs>156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Document</vt:lpstr>
      <vt:lpstr>Treasurer Report Sept 2012</vt:lpstr>
      <vt:lpstr>Abstract</vt:lpstr>
      <vt:lpstr>Treasury Net Worth (Unaudited)</vt:lpstr>
      <vt:lpstr>Indian Wells– Sept 2012</vt:lpstr>
      <vt:lpstr>Vancouver, Canada – Jan 2013</vt:lpstr>
      <vt:lpstr>Historical Attendance</vt:lpstr>
    </vt:vector>
  </TitlesOfParts>
  <Company>CSR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Treasurer Report Nov 2012</dc:title>
  <dc:creator>Jon Rosdahl</dc:creator>
  <cp:keywords>Nov 2012</cp:keywords>
  <cp:lastModifiedBy>jr05</cp:lastModifiedBy>
  <cp:revision>20</cp:revision>
  <cp:lastPrinted>1601-01-01T00:00:00Z</cp:lastPrinted>
  <dcterms:created xsi:type="dcterms:W3CDTF">2012-05-13T15:07:35Z</dcterms:created>
  <dcterms:modified xsi:type="dcterms:W3CDTF">2012-11-12T00:37:51Z</dcterms:modified>
</cp:coreProperties>
</file>