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403" r:id="rId2"/>
    <p:sldId id="2142" r:id="rId3"/>
    <p:sldId id="2019" r:id="rId4"/>
    <p:sldId id="1995" r:id="rId5"/>
    <p:sldId id="2180" r:id="rId6"/>
    <p:sldId id="2162" r:id="rId7"/>
    <p:sldId id="2222" r:id="rId8"/>
    <p:sldId id="1996" r:id="rId9"/>
    <p:sldId id="2200" r:id="rId10"/>
    <p:sldId id="2199" r:id="rId11"/>
    <p:sldId id="2220" r:id="rId12"/>
    <p:sldId id="2202" r:id="rId13"/>
    <p:sldId id="2057" r:id="rId14"/>
    <p:sldId id="2144" r:id="rId15"/>
    <p:sldId id="2145" r:id="rId16"/>
    <p:sldId id="2207" r:id="rId17"/>
    <p:sldId id="2208" r:id="rId18"/>
    <p:sldId id="2209" r:id="rId19"/>
    <p:sldId id="2210" r:id="rId20"/>
    <p:sldId id="2211" r:id="rId21"/>
    <p:sldId id="2189" r:id="rId22"/>
    <p:sldId id="2212" r:id="rId23"/>
    <p:sldId id="2213" r:id="rId24"/>
    <p:sldId id="2215" r:id="rId25"/>
    <p:sldId id="2216" r:id="rId26"/>
    <p:sldId id="2217" r:id="rId27"/>
    <p:sldId id="2218" r:id="rId28"/>
    <p:sldId id="2219" r:id="rId29"/>
    <p:sldId id="2009" r:id="rId30"/>
    <p:sldId id="2013" r:id="rId31"/>
    <p:sldId id="2205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66"/>
    <a:srgbClr val="FF9900"/>
    <a:srgbClr val="0033CC"/>
    <a:srgbClr val="FFFF00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934" y="-37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2438" y="17121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802.11-12/1210r1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724" y="176135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4584" y="8999943"/>
            <a:ext cx="1612565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3595" y="8999943"/>
            <a:ext cx="528580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2145" y="386822"/>
            <a:ext cx="560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2145" y="8999943"/>
            <a:ext cx="733701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2147" y="8988845"/>
            <a:ext cx="57638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802.11-12/1210r1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3" y="93697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8" y="4416743"/>
            <a:ext cx="5139066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47221" y="9004701"/>
            <a:ext cx="530159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2124" y="9004701"/>
            <a:ext cx="733702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2124" y="9001528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6388" y="294872"/>
            <a:ext cx="56976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723" y="9004701"/>
            <a:ext cx="274113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329D9E9-19A7-47A0-BDA4-47258639070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4" y="4416029"/>
            <a:ext cx="5139034" cy="4185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802.11-12/1210r1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2012</a:t>
            </a:r>
            <a:endParaRPr lang="en-US" altLang="ja-JP" sz="14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0795"/>
            <a:ext cx="415925" cy="186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F177277-1127-4B09-8E18-5267B175F5A4}" type="slidenum">
              <a:rPr lang="en-US" altLang="ja-JP" sz="1200" smtClean="0"/>
              <a:pPr/>
              <a:t>19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9" y="4414912"/>
            <a:ext cx="5610225" cy="418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956106D5-3E79-404E-A935-CB0AE73196F6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802.11-12/1210r1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123" y="93697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72935" y="9004701"/>
            <a:ext cx="1777923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2203" y="900470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BB8A47A9-5870-4703-B58A-89DB3C9EE3D2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D3C3F297-C878-419D-BD40-0108723033B9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351" indent="-342351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05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522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991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459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3928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1761" indent="-285293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1171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7640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4108" indent="-228234" defTabSz="93829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0577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67045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3514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79982" indent="-228234" defTabSz="9382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D744E212-45B3-44ED-A840-F09AEB754EE9}" type="slidenum">
              <a:rPr lang="en-US" sz="1200"/>
              <a:pPr>
                <a:defRPr/>
              </a:pPr>
              <a:t>27</a:t>
            </a:fld>
            <a:endParaRPr lang="en-US" sz="120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123" y="93697"/>
            <a:ext cx="1198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59104" y="9004701"/>
            <a:ext cx="289175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2203" y="900470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4" y="93697"/>
            <a:ext cx="125829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0262" y="9004701"/>
            <a:ext cx="2620596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108" indent="-346108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3080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455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6036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7514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8992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4726" y="9004701"/>
            <a:ext cx="412654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802.11-12/1210r1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D06FD74-6E50-4B31-9CC5-AE1BC70930D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286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1327" y="9004700"/>
            <a:ext cx="496054" cy="18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74045" y="9004701"/>
            <a:ext cx="503335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802.11-12/1210r1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0876" y="95282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26513" y="9001528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61254" y="9001528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507" y="4415156"/>
            <a:ext cx="5141387" cy="4183697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2421" y="9004701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52EC0C5-57DE-43D2-AF2F-411CFC879BB8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0471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896300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61028" y="9001047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E6535A7-B037-407E-B45D-CF57FFBBF417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8" tIns="46443" rIns="94488" bIns="46443"/>
          <a:lstStyle/>
          <a:p>
            <a:pPr defTabSz="951186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802.11-12/1210r1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77-00-00ac-lb188-comments-tgac-d3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57-00-00ah-11ah-draft-amendment-proposal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September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11 – November 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28320"/>
            <a:ext cx="7772400" cy="614680"/>
          </a:xfrm>
        </p:spPr>
        <p:txBody>
          <a:bodyPr/>
          <a:lstStyle/>
          <a:p>
            <a:r>
              <a:rPr lang="en-GB" dirty="0" smtClean="0"/>
              <a:t>November Pre-Meeting Registration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1ABA793-C6F3-4E92-B7E8-4EE013D3BFC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00974"/>
              </p:ext>
            </p:extLst>
          </p:nvPr>
        </p:nvGraphicFramePr>
        <p:xfrm>
          <a:off x="1828800" y="1142998"/>
          <a:ext cx="4876800" cy="530352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438400"/>
                <a:gridCol w="2438400"/>
              </a:tblGrid>
              <a:tr h="8799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  <a:t>IEEE 802 Plenary Session - November 11-16, 2012</a:t>
                      </a:r>
                      <a:b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</a:rPr>
                        <a:t>Registration Report by Working Group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Calibri"/>
                        </a:rPr>
                        <a:t>Working Group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</a:rPr>
                        <a:t>Number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802.3 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273 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225 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802.15 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96 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59 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none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23 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802.xx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14 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802.16 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20 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802.21 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12 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802.19 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12 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  <a:tr h="402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</a:rPr>
                        <a:t>802.22 </a:t>
                      </a:r>
                      <a:endParaRPr lang="en-US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9 </a:t>
                      </a:r>
                      <a:endParaRPr lang="en-US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6F9E64E-B0FA-4FC9-AB48-6ABBCE4C5419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457200" y="1447800"/>
          <a:ext cx="82486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nary Worksheet" r:id="rId4" imgW="8248779" imgH="5000557" progId="Excel.SheetBinaryMacroEnabled.12">
                  <p:embed/>
                </p:oleObj>
              </mc:Choice>
              <mc:Fallback>
                <p:oleObj name="Binary Worksheet" r:id="rId4" imgW="8248779" imgH="5000557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486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153150" y="5041900"/>
            <a:ext cx="1085850" cy="53340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565150"/>
          </a:xfrm>
          <a:prstGeom prst="cube">
            <a:avLst>
              <a:gd name="adj" fmla="val 10069"/>
            </a:avLst>
          </a:prstGeom>
          <a:gradFill>
            <a:gsLst>
              <a:gs pos="0">
                <a:srgbClr val="66FF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14475" y="1844993"/>
            <a:ext cx="914400" cy="565150"/>
          </a:xfrm>
          <a:prstGeom prst="cube">
            <a:avLst>
              <a:gd name="adj" fmla="val 10069"/>
            </a:avLst>
          </a:prstGeom>
          <a:gradFill>
            <a:gsLst>
              <a:gs pos="0">
                <a:srgbClr val="66FF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14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15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93589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    AQ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     AK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1676400" y="4038600"/>
            <a:ext cx="152400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1676400" y="4297681"/>
            <a:ext cx="152400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Nov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4298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November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Wi-Fi Offloading () – </a:t>
            </a:r>
            <a:r>
              <a:rPr lang="en-US" sz="2400" dirty="0" err="1" smtClean="0"/>
              <a:t>Vish</a:t>
            </a:r>
            <a:r>
              <a:rPr lang="en-US" sz="2400" dirty="0" smtClean="0"/>
              <a:t> </a:t>
            </a:r>
            <a:r>
              <a:rPr lang="en-US" sz="2400" dirty="0" err="1" smtClean="0"/>
              <a:t>Ponnampalam</a:t>
            </a:r>
            <a:endParaRPr lang="en-US" sz="2400" dirty="0" smtClean="0"/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 smtClean="0"/>
              <a:t>Others??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944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November,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Attendance, Policies 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GLK SC and 802 SC on “802.11 bridging” update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Discussion and any comments on P1905.1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– review RFC 4441 update</a:t>
            </a:r>
          </a:p>
          <a:p>
            <a:pPr eaLnBrk="1" hangingPunct="1">
              <a:defRPr/>
            </a:pPr>
            <a:r>
              <a:rPr lang="en-US" dirty="0" smtClean="0"/>
              <a:t>802 O&amp;A - DS architecture and Figure B.6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 “maintenance” - </a:t>
            </a:r>
            <a:r>
              <a:rPr lang="en-US" sz="2200" b="1" dirty="0" smtClean="0">
                <a:ea typeface="ＭＳ Ｐゴシック" pitchFamily="34" charset="-128"/>
              </a:rPr>
              <a:t>Consider filing requests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6FA88EC-CF21-422A-9D62-5711C4E89D7A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93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mtClean="0"/>
              <a:t>IEEE 802.11 TGmc – San Antonio</a:t>
            </a:r>
            <a:r>
              <a:rPr lang="en-US" altLang="ja-JP" sz="2900" smtClean="0"/>
              <a:t/>
            </a:r>
            <a:br>
              <a:rPr lang="en-US" altLang="ja-JP" sz="2900" smtClean="0"/>
            </a:br>
            <a:r>
              <a:rPr lang="en-US" altLang="ja-JP" smtClean="0"/>
              <a:t>Nov 2012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Since Sept 2012 meeting</a:t>
            </a:r>
          </a:p>
          <a:p>
            <a:pPr lvl="1"/>
            <a:r>
              <a:rPr lang="en-US" altLang="ja-JP" sz="2200" smtClean="0"/>
              <a:t>Held 5 teleconferences</a:t>
            </a:r>
          </a:p>
          <a:p>
            <a:pPr lvl="1"/>
            <a:r>
              <a:rPr lang="en-US" altLang="ja-JP" sz="2200" smtClean="0"/>
              <a:t>Developed comment resolution  proposals</a:t>
            </a:r>
          </a:p>
          <a:p>
            <a:r>
              <a:rPr lang="en-US" altLang="ja-JP" smtClean="0"/>
              <a:t>Goals for November Meeting:</a:t>
            </a:r>
          </a:p>
          <a:p>
            <a:pPr lvl="1"/>
            <a:r>
              <a:rPr lang="en-US" altLang="ja-JP" sz="2200" smtClean="0"/>
              <a:t>Resolve comments received in Call for comments on IEEE Std 802.11-2012 (see 11-12-1082)</a:t>
            </a:r>
          </a:p>
          <a:p>
            <a:pPr lvl="1"/>
            <a:r>
              <a:rPr lang="en-US" altLang="ja-JP" sz="2200" smtClean="0"/>
              <a:t>Decision on initial LB: Nov/Jan</a:t>
            </a:r>
          </a:p>
          <a:p>
            <a:pPr lvl="1"/>
            <a:r>
              <a:rPr lang="en-US" altLang="ja-JP" sz="2200" smtClean="0"/>
              <a:t>Plan for January 13-18, 2013 Vancouver meeting</a:t>
            </a:r>
          </a:p>
          <a:p>
            <a:pPr lvl="1"/>
            <a:endParaRPr lang="en-US" altLang="ja-JP" sz="260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/>
              <a:t>Nov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ABD3FED5-E262-47D8-AAB5-494E07636DF4}" type="slidenum">
              <a:rPr lang="en-US" altLang="ja-JP" sz="1200" smtClean="0"/>
              <a:pPr/>
              <a:t>19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05714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11-12-1209r1</a:t>
            </a:r>
          </a:p>
          <a:p>
            <a:r>
              <a:rPr lang="en-US" sz="3200" dirty="0" smtClean="0"/>
              <a:t>Snapshots 				11-12-1210r0</a:t>
            </a:r>
          </a:p>
          <a:p>
            <a:r>
              <a:rPr lang="en-US" sz="3200" dirty="0" smtClean="0"/>
              <a:t>Supplementary 			11-12-1211r0</a:t>
            </a:r>
          </a:p>
          <a:p>
            <a:r>
              <a:rPr lang="en-US" sz="3200" dirty="0" smtClean="0"/>
              <a:t>Adrian’s Vice Chair report  	11-12-0038r5</a:t>
            </a:r>
          </a:p>
          <a:p>
            <a:r>
              <a:rPr lang="en-US" sz="3200" dirty="0" smtClean="0"/>
              <a:t>Jon’s Vice Chair report  	11-12-1224r0</a:t>
            </a:r>
          </a:p>
          <a:p>
            <a:r>
              <a:rPr lang="en-US" sz="3200" dirty="0" smtClean="0"/>
              <a:t>Treasury report  			11-12-1222r0</a:t>
            </a:r>
          </a:p>
          <a:p>
            <a:r>
              <a:rPr lang="en-US" sz="3200" dirty="0" smtClean="0"/>
              <a:t>Publicity report			11-12-0880r0</a:t>
            </a:r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11-12-0628r1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11523EF7-8AB3-43DC-926F-275EF6AAC8D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November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000" smtClean="0"/>
              <a:t>A 15-day recirculation ballot (LB 190) on draft D4.0 ended on November 1st with approval rate of 94.16%.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Total number of comments received is 400 comments. 248 of them are classified as technical.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Comment spreadsheet is available at: </a:t>
            </a:r>
            <a:r>
              <a:rPr lang="en-US" sz="1800" smtClean="0">
                <a:solidFill>
                  <a:srgbClr val="FF0000"/>
                </a:solidFill>
                <a:hlinkClick r:id="rId3"/>
              </a:rPr>
              <a:t>https://mentor.ieee.org/802.11/dcn/12/11-12-1277-00-00ac-lb188-comments-tgac-d3-0.xls</a:t>
            </a:r>
            <a:r>
              <a:rPr lang="en-US" sz="180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focus of this meeting is on the resolution of comments received on draft D4.0.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TG Ad Hoc meeting was held in the Bay Area during the period of November  8-9 with the objective to progress on LB 190 comments resolution.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Ad Hoc meeting Agenda is available in document11-12/1275r0.</a:t>
            </a:r>
          </a:p>
          <a:p>
            <a:r>
              <a:rPr lang="en-US" sz="2000" smtClean="0"/>
              <a:t>Agenda for this meeting is available  in document 11-12/1276r0.</a:t>
            </a:r>
          </a:p>
        </p:txBody>
      </p:sp>
    </p:spTree>
    <p:extLst>
      <p:ext uri="{BB962C8B-B14F-4D97-AF65-F5344CB8AC3E}">
        <p14:creationId xmlns:p14="http://schemas.microsoft.com/office/powerpoint/2010/main" val="25062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November 2012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 meeting</a:t>
            </a:r>
          </a:p>
          <a:p>
            <a:r>
              <a:rPr lang="en-US" sz="3600" dirty="0" smtClean="0"/>
              <a:t>Completed </a:t>
            </a:r>
            <a:r>
              <a:rPr lang="en-US" sz="3600" dirty="0" err="1" smtClean="0"/>
              <a:t>RevCom</a:t>
            </a:r>
            <a:r>
              <a:rPr lang="en-US" sz="3600" dirty="0" smtClean="0"/>
              <a:t> review and Standards Board approval</a:t>
            </a:r>
          </a:p>
          <a:p>
            <a:r>
              <a:rPr lang="en-US" sz="3600" dirty="0" smtClean="0"/>
              <a:t>Awaiting publication late December</a:t>
            </a:r>
          </a:p>
          <a:p>
            <a:r>
              <a:rPr lang="en-US" sz="3600" dirty="0" smtClean="0"/>
              <a:t>Awards in March (Orlando)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094832E-1636-4AA9-B505-FAFEEEC7BEB4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ADE3FB96-D62E-4714-96C2-FF31626ADFA5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November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Complete resolving LB 189 comments (499 of 998)</a:t>
            </a:r>
          </a:p>
          <a:p>
            <a:r>
              <a:rPr lang="en-US" altLang="ja-JP" smtClean="0">
                <a:ea typeface="MS PGothic" pitchFamily="34" charset="-128"/>
              </a:rPr>
              <a:t>Review rocky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Request the Editor to create Draft 3.0</a:t>
            </a:r>
          </a:p>
          <a:p>
            <a:r>
              <a:rPr lang="en-US" altLang="ja-JP" smtClean="0">
                <a:ea typeface="MS PGothic" pitchFamily="34" charset="-128"/>
              </a:rPr>
              <a:t>Request a WG recirculation letter ballot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66191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– November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Primary focus</a:t>
            </a:r>
          </a:p>
          <a:p>
            <a:pPr marL="1009650" lvl="1" indent="-609600"/>
            <a:r>
              <a:rPr lang="en-US" dirty="0" smtClean="0"/>
              <a:t>Continue work on the specification framework document.</a:t>
            </a:r>
          </a:p>
          <a:p>
            <a:pPr marL="609600" indent="-609600"/>
            <a:r>
              <a:rPr lang="en-US" dirty="0" smtClean="0"/>
              <a:t>Prepare to work on draft text</a:t>
            </a:r>
          </a:p>
          <a:p>
            <a:pPr marL="1009650" lvl="1" indent="-609600"/>
            <a:r>
              <a:rPr lang="en-US" dirty="0" smtClean="0"/>
              <a:t>Received a submission on PHY draft text. Encourage review and discussion. No motion to adopt expected in this session.</a:t>
            </a:r>
          </a:p>
          <a:p>
            <a:pPr marL="1009650" lvl="1" indent="-609600"/>
            <a:r>
              <a:rPr lang="en-US" dirty="0" smtClean="0">
                <a:hlinkClick r:id="rId3"/>
              </a:rPr>
              <a:t>11-12-1257-00-00ah-11ah-draft-amendment-proposal.doc</a:t>
            </a:r>
            <a:endParaRPr lang="en-US" dirty="0" smtClean="0"/>
          </a:p>
          <a:p>
            <a:pPr marL="609600" indent="-609600"/>
            <a:r>
              <a:rPr lang="en-US" dirty="0" smtClean="0"/>
              <a:t>Timeline review &amp; Teleconference schedule</a:t>
            </a:r>
          </a:p>
          <a:p>
            <a:pPr marL="1009650" lvl="1" indent="-609600"/>
            <a:r>
              <a:rPr lang="en-US" dirty="0" smtClean="0"/>
              <a:t>Targeting January for Internal TG Letter Ballot. Will discuss if this is realistic.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00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543E8BD-672F-4A74-AA54-8BD2A42EE539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 JTC1 SC – Nov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Review latest liaisons of Sponsor Ballot drafts</a:t>
            </a:r>
          </a:p>
          <a:p>
            <a:pPr lvl="2"/>
            <a:r>
              <a:rPr lang="en-AU" smtClean="0"/>
              <a:t>Review status of JTC1 ballot on IEEE 802.11-2012</a:t>
            </a:r>
          </a:p>
          <a:p>
            <a:pPr lvl="1"/>
            <a:r>
              <a:rPr lang="en-US" smtClean="0"/>
              <a:t>Review results of SC6 meeting in September in Austria</a:t>
            </a:r>
          </a:p>
          <a:p>
            <a:pPr lvl="2"/>
            <a:r>
              <a:rPr lang="en-US" smtClean="0"/>
              <a:t>Status of “agreement” between SC6 and IEEE 802</a:t>
            </a:r>
          </a:p>
          <a:p>
            <a:pPr lvl="2"/>
            <a:r>
              <a:rPr lang="en-US" smtClean="0"/>
              <a:t>Status of WAPI, EUHT, TLSec, TEPA-AC, TAAA, TISec, …</a:t>
            </a:r>
          </a:p>
          <a:p>
            <a:pPr lvl="2"/>
            <a:r>
              <a:rPr lang="en-US" smtClean="0"/>
              <a:t>Status of PSDO agreement</a:t>
            </a:r>
          </a:p>
          <a:p>
            <a:pPr lvl="2"/>
            <a:r>
              <a:rPr lang="en-US" smtClean="0"/>
              <a:t>Possible presentatio n of TEPA in Vancouver in Jan 2013</a:t>
            </a:r>
          </a:p>
          <a:p>
            <a:pPr lvl="1"/>
            <a:r>
              <a:rPr lang="en-US" smtClean="0"/>
              <a:t>Discus next steps after SC6 meeting in September in Austria</a:t>
            </a:r>
          </a:p>
          <a:p>
            <a:pPr lvl="2"/>
            <a:r>
              <a:rPr lang="en-US" smtClean="0"/>
              <a:t>Set up a collaboration mechanism?</a:t>
            </a:r>
          </a:p>
          <a:p>
            <a:pPr lvl="2"/>
            <a:r>
              <a:rPr lang="en-US" smtClean="0"/>
              <a:t>Submit 802.1 and 802.3?</a:t>
            </a:r>
          </a:p>
        </p:txBody>
      </p:sp>
    </p:spTree>
    <p:extLst>
      <p:ext uri="{BB962C8B-B14F-4D97-AF65-F5344CB8AC3E}">
        <p14:creationId xmlns:p14="http://schemas.microsoft.com/office/powerpoint/2010/main" val="2104954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November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The regulatory summaries</a:t>
            </a:r>
          </a:p>
          <a:p>
            <a:pPr eaLnBrk="1" hangingPunct="1"/>
            <a:r>
              <a:rPr lang="en-US" sz="2000" smtClean="0"/>
              <a:t>Regulatory issues status</a:t>
            </a:r>
          </a:p>
          <a:p>
            <a:pPr lvl="1" eaLnBrk="1" hangingPunct="1"/>
            <a:r>
              <a:rPr lang="en-US" sz="1800" smtClean="0"/>
              <a:t>Draft revision of the R&amp;TTE Directive </a:t>
            </a:r>
          </a:p>
          <a:p>
            <a:pPr lvl="1" eaLnBrk="1" hangingPunct="1"/>
            <a:r>
              <a:rPr lang="en-US" sz="1800" smtClean="0"/>
              <a:t>Major changes to SAR and RF exposure test rules</a:t>
            </a:r>
          </a:p>
          <a:p>
            <a:pPr lvl="1" eaLnBrk="1" hangingPunct="1"/>
            <a:r>
              <a:rPr lang="en-US" sz="1800" smtClean="0"/>
              <a:t>FCC 12-118 response [due 12/21]</a:t>
            </a:r>
          </a:p>
          <a:p>
            <a:pPr lvl="2" eaLnBrk="1" hangingPunct="1"/>
            <a:r>
              <a:rPr lang="en-US" sz="1600" smtClean="0"/>
              <a:t>TV band auctions, band repacking and TVWS spectrum</a:t>
            </a:r>
          </a:p>
          <a:p>
            <a:pPr lvl="1" eaLnBrk="1" hangingPunct="1"/>
            <a:r>
              <a:rPr lang="en-US" sz="1800" smtClean="0"/>
              <a:t>FCC DA-1570 response [due 11/25]</a:t>
            </a:r>
          </a:p>
          <a:p>
            <a:pPr lvl="2" eaLnBrk="1" hangingPunct="1"/>
            <a:r>
              <a:rPr lang="en-US" sz="1600" smtClean="0"/>
              <a:t>Reconsideration of wireless microphone protection</a:t>
            </a:r>
          </a:p>
          <a:p>
            <a:pPr eaLnBrk="1" hangingPunct="1"/>
            <a:r>
              <a:rPr lang="en-US" sz="2000" smtClean="0"/>
              <a:t>Critical issues</a:t>
            </a:r>
          </a:p>
          <a:p>
            <a:pPr lvl="1" eaLnBrk="1" hangingPunct="1"/>
            <a:r>
              <a:rPr lang="en-US" sz="1800" smtClean="0"/>
              <a:t>New SAR rules</a:t>
            </a:r>
          </a:p>
          <a:p>
            <a:pPr eaLnBrk="1" hangingPunct="1"/>
            <a:r>
              <a:rPr lang="en-US" sz="2000" smtClean="0"/>
              <a:t>Other</a:t>
            </a:r>
          </a:p>
          <a:p>
            <a:pPr lvl="1" eaLnBrk="1" hangingPunct="1"/>
            <a:r>
              <a:rPr lang="en-US" sz="1800" smtClean="0"/>
              <a:t>Should we have a formal </a:t>
            </a:r>
            <a:r>
              <a:rPr lang="en-US" sz="1800" u="sng" smtClean="0"/>
              <a:t>Regulatory</a:t>
            </a:r>
            <a:r>
              <a:rPr lang="en-US" sz="1800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F8D2F24-8B60-42C1-BD6C-563DBE58B18D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92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00E2364A-5CF5-42A8-A757-5D24FCC62D2F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</a:t>
            </a:r>
            <a:r>
              <a:rPr lang="en-US" altLang="zh-CN" smtClean="0"/>
              <a:t>j</a:t>
            </a:r>
            <a:r>
              <a:rPr lang="en-US" smtClean="0"/>
              <a:t> – November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US" dirty="0" smtClean="0">
                <a:ea typeface="MS PGothic" charset="0"/>
              </a:rPr>
              <a:t>The agenda of November meeting is as follows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the updated Usage model 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Selection Procedure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Functional Requirement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TG Evaluation Methodology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Channel model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New Submission and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062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July 2012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237AC1A4-B2E7-4B3F-B58A-D73B3A9EBAD7}" type="slidenum">
              <a:rPr lang="en-US" sz="1200" smtClean="0"/>
              <a:pPr>
                <a:defRPr/>
              </a:pPr>
              <a:t>27</a:t>
            </a:fld>
            <a:endParaRPr lang="en-US" sz="120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PAD SG – November 2012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pPr lvl="1"/>
            <a:r>
              <a:rPr lang="en-US" smtClean="0"/>
              <a:t>Use cases</a:t>
            </a:r>
          </a:p>
          <a:p>
            <a:pPr lvl="1"/>
            <a:r>
              <a:rPr lang="en-US" smtClean="0"/>
              <a:t>Initial technical work</a:t>
            </a:r>
          </a:p>
          <a:p>
            <a:r>
              <a:rPr lang="en-GB" smtClean="0"/>
              <a:t>PAR discussions</a:t>
            </a:r>
          </a:p>
          <a:p>
            <a:r>
              <a:rPr lang="en-GB" smtClean="0"/>
              <a:t>Consideration of PAR and 5C comments from other IEEE 802 WGs</a:t>
            </a:r>
          </a:p>
          <a:p>
            <a:r>
              <a:rPr lang="en-US" smtClean="0"/>
              <a:t>Agenda for this meeting is 11-12/1287r0.</a:t>
            </a:r>
          </a:p>
        </p:txBody>
      </p:sp>
    </p:spTree>
    <p:extLst>
      <p:ext uri="{BB962C8B-B14F-4D97-AF65-F5344CB8AC3E}">
        <p14:creationId xmlns:p14="http://schemas.microsoft.com/office/powerpoint/2010/main" val="28253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</a:t>
            </a:r>
            <a:r>
              <a:rPr lang="en-US" dirty="0" smtClean="0"/>
              <a:t>GLK - November </a:t>
            </a:r>
            <a:r>
              <a:rPr lang="en-US" dirty="0" smtClean="0"/>
              <a:t>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/>
              <a:t>Primary foci:</a:t>
            </a:r>
          </a:p>
          <a:p>
            <a:pPr marL="1009650" lvl="1" indent="-609600"/>
            <a:r>
              <a:rPr lang="en-US" dirty="0" smtClean="0"/>
              <a:t>Responding to comments on PAR </a:t>
            </a:r>
            <a:r>
              <a:rPr lang="en-US" dirty="0"/>
              <a:t>and </a:t>
            </a:r>
            <a:r>
              <a:rPr lang="en-US" dirty="0" smtClean="0"/>
              <a:t>5C.</a:t>
            </a:r>
            <a:endParaRPr lang="en-US" dirty="0"/>
          </a:p>
          <a:p>
            <a:pPr marL="1009650" lvl="1" indent="-609600"/>
            <a:r>
              <a:rPr lang="en-US" dirty="0"/>
              <a:t>Technical presentations on </a:t>
            </a:r>
            <a:r>
              <a:rPr lang="en-US" dirty="0" smtClean="0"/>
              <a:t>mechanisms and/or architectures to support General </a:t>
            </a:r>
            <a:r>
              <a:rPr lang="en-US" dirty="0"/>
              <a:t>Link usage of 802.11 non-mesh associations</a:t>
            </a:r>
            <a:r>
              <a:rPr lang="en-US" dirty="0" smtClean="0"/>
              <a:t>.</a:t>
            </a:r>
          </a:p>
          <a:p>
            <a:pPr marL="1009650" lvl="1" indent="-609600"/>
            <a:r>
              <a:rPr lang="en-US" dirty="0" smtClean="0"/>
              <a:t>Joint meeting with 802.1 Thursday morning.</a:t>
            </a:r>
            <a:endParaRPr lang="en-US" dirty="0"/>
          </a:p>
          <a:p>
            <a:pPr marL="609600" indent="-609600"/>
            <a:r>
              <a:rPr lang="en-US" dirty="0" smtClean="0"/>
              <a:t>Study Group Secretary Needed</a:t>
            </a:r>
          </a:p>
          <a:p>
            <a:pPr marL="1009650" lvl="1" indent="-609600"/>
            <a:r>
              <a:rPr lang="en-US" dirty="0" smtClean="0"/>
              <a:t>Please Volunteer</a:t>
            </a:r>
          </a:p>
          <a:p>
            <a:pPr marL="609600" indent="-609600"/>
            <a:r>
              <a:rPr lang="en-US" dirty="0" smtClean="0"/>
              <a:t>Timeline </a:t>
            </a:r>
            <a:r>
              <a:rPr lang="en-US" dirty="0"/>
              <a:t>review &amp; Teleconference schedule</a:t>
            </a:r>
          </a:p>
          <a:p>
            <a:pPr marL="609600" indent="-609600"/>
            <a:r>
              <a:rPr lang="en-US" dirty="0" smtClean="0"/>
              <a:t>Agenda: See 12-1264/r0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7000" y="6477000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Donald Eastlake, Huawei Technologies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8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023455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2819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640013" cy="10287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798945" y="2354737"/>
            <a:ext cx="342900" cy="150082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30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29454731"/>
              </p:ext>
            </p:extLst>
          </p:nvPr>
        </p:nvGraphicFramePr>
        <p:xfrm>
          <a:off x="685800" y="1011238"/>
          <a:ext cx="7315200" cy="5273101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436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  Ballot #190  was a 15 day Working Group technical recirculation Ballot asking the question "Should P802.11ac D4.0 be forwarded to Sponsor Ballot?".  </a:t>
            </a:r>
          </a:p>
          <a:p>
            <a:pPr marL="0" indent="0">
              <a:buNone/>
            </a:pPr>
            <a:r>
              <a:rPr lang="en-US" sz="1600" dirty="0" smtClean="0"/>
              <a:t>Results 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 Wednesday           October 17, 2012- 23:59 ET</a:t>
            </a:r>
            <a:br>
              <a:rPr lang="en-US" sz="1600" dirty="0"/>
            </a:br>
            <a:r>
              <a:rPr lang="en-US" sz="1600" dirty="0"/>
              <a:t>Ballot Closing Date:      Thursday                November 01, 2012 - 23:59 ET </a:t>
            </a:r>
          </a:p>
          <a:p>
            <a:pPr marL="0" indent="0">
              <a:buNone/>
            </a:pPr>
            <a:r>
              <a:rPr lang="en-US" sz="1600" dirty="0"/>
              <a:t>RESPONSES</a:t>
            </a:r>
            <a:r>
              <a:rPr lang="en-US" sz="1600" dirty="0" smtClean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242 affirmative votes </a:t>
            </a:r>
          </a:p>
          <a:p>
            <a:pPr marL="0" indent="0">
              <a:buNone/>
            </a:pPr>
            <a:r>
              <a:rPr lang="en-US" sz="1600" dirty="0"/>
              <a:t>   15 negative votes  </a:t>
            </a:r>
          </a:p>
          <a:p>
            <a:pPr marL="0" indent="0">
              <a:buNone/>
            </a:pPr>
            <a:r>
              <a:rPr lang="en-US" sz="1600" dirty="0"/>
              <a:t>  14 abstention votes</a:t>
            </a:r>
          </a:p>
          <a:p>
            <a:pPr marL="0" indent="0">
              <a:buNone/>
            </a:pPr>
            <a:r>
              <a:rPr lang="en-US" sz="1600" dirty="0"/>
              <a:t>    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  273 votes received =  91.0 %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/>
              <a:t> </a:t>
            </a:r>
            <a:r>
              <a:rPr lang="en-US" sz="1600" smtClean="0"/>
              <a:t>=</a:t>
            </a:r>
            <a:r>
              <a:rPr lang="en-US" sz="1600" dirty="0"/>
              <a:t>    5.1 %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242  affirmative votes       =      94.2 % affirmative</a:t>
            </a:r>
            <a:br>
              <a:rPr lang="en-US" sz="1600" dirty="0"/>
            </a:br>
            <a:r>
              <a:rPr lang="en-US" sz="1600" dirty="0"/>
              <a:t>  15  total negative votes  =        5.8 %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been met, </a:t>
            </a:r>
            <a:r>
              <a:rPr lang="en-US" sz="1600" dirty="0" smtClean="0"/>
              <a:t> 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400 comments received.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0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November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250509"/>
              </p:ext>
            </p:extLst>
          </p:nvPr>
        </p:nvGraphicFramePr>
        <p:xfrm>
          <a:off x="95250" y="990600"/>
          <a:ext cx="8991600" cy="5050385"/>
        </p:xfrm>
        <a:graphic>
          <a:graphicData uri="http://schemas.openxmlformats.org/drawingml/2006/table">
            <a:tbl>
              <a:tblPr/>
              <a:tblGrid>
                <a:gridCol w="514350"/>
                <a:gridCol w="838200"/>
                <a:gridCol w="16764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Dwight Smith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400" dirty="0" smtClean="0"/>
              <a:t>WG11 Task &amp; Study Group Officers – November </a:t>
            </a:r>
            <a:r>
              <a:rPr lang="en-US" sz="2400" dirty="0" smtClean="0"/>
              <a:t>2012-adjust</a:t>
            </a:r>
            <a:endParaRPr lang="en-US" sz="24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01961"/>
              </p:ext>
            </p:extLst>
          </p:nvPr>
        </p:nvGraphicFramePr>
        <p:xfrm>
          <a:off x="95250" y="990600"/>
          <a:ext cx="8991600" cy="5050385"/>
        </p:xfrm>
        <a:graphic>
          <a:graphicData uri="http://schemas.openxmlformats.org/drawingml/2006/table">
            <a:tbl>
              <a:tblPr/>
              <a:tblGrid>
                <a:gridCol w="514350"/>
                <a:gridCol w="838200"/>
                <a:gridCol w="16764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Dwight Smith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31187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November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2012-06-06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26193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110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250799</TotalTime>
  <Words>2138</Words>
  <Application>Microsoft Office PowerPoint</Application>
  <PresentationFormat>On-screen Show (4:3)</PresentationFormat>
  <Paragraphs>796</Paragraphs>
  <Slides>31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Microsoft Excel Binary Worksheet</vt:lpstr>
      <vt:lpstr>WG11  Snapshot September 2012</vt:lpstr>
      <vt:lpstr>802.11 Meeting Documents</vt:lpstr>
      <vt:lpstr>PAR Expiration/Renewal Schedule</vt:lpstr>
      <vt:lpstr>PowerPoint Presentation</vt:lpstr>
      <vt:lpstr>802.11 Appointments</vt:lpstr>
      <vt:lpstr>WG11 Task &amp; Study Group Officers – November 2012</vt:lpstr>
      <vt:lpstr>WG11 Task &amp; Study Group Officers – November 2012-adjust</vt:lpstr>
      <vt:lpstr>PowerPoint Presentation</vt:lpstr>
      <vt:lpstr>Current Membership Status - November</vt:lpstr>
      <vt:lpstr>November Pre-Meeting Registration</vt:lpstr>
      <vt:lpstr>Recent voting member history</vt:lpstr>
      <vt:lpstr>IEEE 802.11 Standards Pipeline</vt:lpstr>
      <vt:lpstr>IEEE 802.11 Revisions</vt:lpstr>
      <vt:lpstr>Type of Groups</vt:lpstr>
      <vt:lpstr>Groups</vt:lpstr>
      <vt:lpstr>WG11 Editor Abstract / Agenda – Nov 2012 </vt:lpstr>
      <vt:lpstr>WNG SC – November 2012</vt:lpstr>
      <vt:lpstr>802.11 ARC – November, 2012</vt:lpstr>
      <vt:lpstr>IEEE 802.11 TGmc – San Antonio Nov 2012</vt:lpstr>
      <vt:lpstr>IEEE 802.11ac – November 2012</vt:lpstr>
      <vt:lpstr>TGad – November 2012 Meeting Goals</vt:lpstr>
      <vt:lpstr>TGaf – Meeting Goals November 2012</vt:lpstr>
      <vt:lpstr>IEEE 802.11ah – November Snapshot</vt:lpstr>
      <vt:lpstr>IEEE 802 JTC1 SC – Nov 2012</vt:lpstr>
      <vt:lpstr>Regulatory Standing Committee  Meeting Goals November 2012</vt:lpstr>
      <vt:lpstr>IEEE 802.11aj – November 2012</vt:lpstr>
      <vt:lpstr>IEEE 802.11 PAD SG – November 2012</vt:lpstr>
      <vt:lpstr>IEEE 802.11 GLK - November Snapshot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2012</dc:title>
  <dc:creator>Bruce Kraemer</dc:creator>
  <cp:lastModifiedBy>Bruce Kraemer</cp:lastModifiedBy>
  <cp:revision>2658</cp:revision>
  <cp:lastPrinted>2012-11-12T11:43:55Z</cp:lastPrinted>
  <dcterms:created xsi:type="dcterms:W3CDTF">1998-02-10T13:07:52Z</dcterms:created>
  <dcterms:modified xsi:type="dcterms:W3CDTF">2012-11-12T11:55:27Z</dcterms:modified>
</cp:coreProperties>
</file>