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3" r:id="rId4"/>
    <p:sldId id="265" r:id="rId5"/>
    <p:sldId id="266" r:id="rId6"/>
    <p:sldId id="269" r:id="rId7"/>
    <p:sldId id="267" r:id="rId8"/>
    <p:sldId id="271" r:id="rId9"/>
    <p:sldId id="268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98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802.11-12/1162r0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802.11-12/1162r0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802.11-12/1162r0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802.11-12/1162r0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802.11-12/1162r0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802.11-12/1162r0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802.11-12/1162r0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11-12/1162r0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802.1Q Bridge Baggy Pants Explanation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2012-09-19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6061054"/>
              </p:ext>
            </p:extLst>
          </p:nvPr>
        </p:nvGraphicFramePr>
        <p:xfrm>
          <a:off x="508000" y="2368972"/>
          <a:ext cx="8156575" cy="271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68972"/>
                        <a:ext cx="8156575" cy="2716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IEEE </a:t>
            </a:r>
            <a:r>
              <a:rPr lang="en-US" dirty="0" err="1" smtClean="0"/>
              <a:t>Std</a:t>
            </a:r>
            <a:r>
              <a:rPr lang="en-US" dirty="0" smtClean="0"/>
              <a:t> 802.1Q-2011 </a:t>
            </a:r>
            <a:r>
              <a:rPr lang="en-US" dirty="0"/>
              <a:t>Media Access Control (MAC) Bridges and Virtual Bridged Local Area Networks </a:t>
            </a:r>
          </a:p>
          <a:p>
            <a:endParaRPr lang="en-US" dirty="0" smtClean="0"/>
          </a:p>
          <a:p>
            <a:r>
              <a:rPr lang="en-US" dirty="0" smtClean="0"/>
              <a:t>IEEE </a:t>
            </a:r>
            <a:r>
              <a:rPr lang="en-US" dirty="0" err="1" smtClean="0"/>
              <a:t>Std</a:t>
            </a:r>
            <a:r>
              <a:rPr lang="en-US" dirty="0" smtClean="0"/>
              <a:t> 802.1AC-2012 </a:t>
            </a:r>
            <a:r>
              <a:rPr lang="en-US" dirty="0"/>
              <a:t>Media Access Control (MAC) Service Definition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Explanation of 802.1Q bridge “Baggy Pants” diagram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>
                <a:solidFill>
                  <a:srgbClr val="FF6600"/>
                </a:solidFill>
              </a:rPr>
              <a:t>Annotated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802.1Q-2011 Figure 8-2</a:t>
            </a:r>
            <a:br>
              <a:rPr lang="en-US" dirty="0" smtClean="0"/>
            </a:br>
            <a:r>
              <a:rPr lang="en-US" dirty="0" smtClean="0"/>
              <a:t>VLAN-aware Bridge architecture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4847" y="1916832"/>
            <a:ext cx="6773937" cy="4458196"/>
          </a:xfrm>
          <a:prstGeom prst="rect">
            <a:avLst/>
          </a:prstGeom>
        </p:spPr>
      </p:pic>
      <p:sp>
        <p:nvSpPr>
          <p:cNvPr id="3" name="Freeform 2"/>
          <p:cNvSpPr/>
          <p:nvPr/>
        </p:nvSpPr>
        <p:spPr>
          <a:xfrm>
            <a:off x="571500" y="3274270"/>
            <a:ext cx="7594600" cy="3086165"/>
          </a:xfrm>
          <a:custGeom>
            <a:avLst/>
            <a:gdLst>
              <a:gd name="connsiteX0" fmla="*/ 0 w 7429500"/>
              <a:gd name="connsiteY0" fmla="*/ 2510951 h 2973770"/>
              <a:gd name="connsiteX1" fmla="*/ 1384300 w 7429500"/>
              <a:gd name="connsiteY1" fmla="*/ 2815751 h 2973770"/>
              <a:gd name="connsiteX2" fmla="*/ 1714500 w 7429500"/>
              <a:gd name="connsiteY2" fmla="*/ 326551 h 2973770"/>
              <a:gd name="connsiteX3" fmla="*/ 5168900 w 7429500"/>
              <a:gd name="connsiteY3" fmla="*/ 288451 h 2973770"/>
              <a:gd name="connsiteX4" fmla="*/ 5359400 w 7429500"/>
              <a:gd name="connsiteY4" fmla="*/ 2714151 h 2973770"/>
              <a:gd name="connsiteX5" fmla="*/ 7429500 w 7429500"/>
              <a:gd name="connsiteY5" fmla="*/ 2549051 h 2973770"/>
              <a:gd name="connsiteX0" fmla="*/ 0 w 7429500"/>
              <a:gd name="connsiteY0" fmla="*/ 2521665 h 3000534"/>
              <a:gd name="connsiteX1" fmla="*/ 1384300 w 7429500"/>
              <a:gd name="connsiteY1" fmla="*/ 2826465 h 3000534"/>
              <a:gd name="connsiteX2" fmla="*/ 1714500 w 7429500"/>
              <a:gd name="connsiteY2" fmla="*/ 337265 h 3000534"/>
              <a:gd name="connsiteX3" fmla="*/ 5168900 w 7429500"/>
              <a:gd name="connsiteY3" fmla="*/ 299165 h 3000534"/>
              <a:gd name="connsiteX4" fmla="*/ 5397500 w 7429500"/>
              <a:gd name="connsiteY4" fmla="*/ 2889965 h 3000534"/>
              <a:gd name="connsiteX5" fmla="*/ 7429500 w 7429500"/>
              <a:gd name="connsiteY5" fmla="*/ 2559765 h 3000534"/>
              <a:gd name="connsiteX0" fmla="*/ 0 w 7594600"/>
              <a:gd name="connsiteY0" fmla="*/ 2521665 h 3086165"/>
              <a:gd name="connsiteX1" fmla="*/ 1384300 w 7594600"/>
              <a:gd name="connsiteY1" fmla="*/ 2826465 h 3086165"/>
              <a:gd name="connsiteX2" fmla="*/ 1714500 w 7594600"/>
              <a:gd name="connsiteY2" fmla="*/ 337265 h 3086165"/>
              <a:gd name="connsiteX3" fmla="*/ 5168900 w 7594600"/>
              <a:gd name="connsiteY3" fmla="*/ 299165 h 3086165"/>
              <a:gd name="connsiteX4" fmla="*/ 5397500 w 7594600"/>
              <a:gd name="connsiteY4" fmla="*/ 2889965 h 3086165"/>
              <a:gd name="connsiteX5" fmla="*/ 7594600 w 7594600"/>
              <a:gd name="connsiteY5" fmla="*/ 2902665 h 3086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94600" h="3086165">
                <a:moveTo>
                  <a:pt x="0" y="2521665"/>
                </a:moveTo>
                <a:cubicBezTo>
                  <a:pt x="549275" y="2856098"/>
                  <a:pt x="1098550" y="3190532"/>
                  <a:pt x="1384300" y="2826465"/>
                </a:cubicBezTo>
                <a:cubicBezTo>
                  <a:pt x="1670050" y="2462398"/>
                  <a:pt x="1083733" y="758482"/>
                  <a:pt x="1714500" y="337265"/>
                </a:cubicBezTo>
                <a:cubicBezTo>
                  <a:pt x="2345267" y="-83952"/>
                  <a:pt x="4555067" y="-126285"/>
                  <a:pt x="5168900" y="299165"/>
                </a:cubicBezTo>
                <a:cubicBezTo>
                  <a:pt x="5782733" y="724615"/>
                  <a:pt x="4993217" y="2456048"/>
                  <a:pt x="5397500" y="2889965"/>
                </a:cubicBezTo>
                <a:cubicBezTo>
                  <a:pt x="5801783" y="3323882"/>
                  <a:pt x="7594600" y="2902665"/>
                  <a:pt x="7594600" y="2902665"/>
                </a:cubicBezTo>
              </a:path>
            </a:pathLst>
          </a:custGeom>
          <a:ln w="57150" cmpd="sng">
            <a:solidFill>
              <a:srgbClr val="00CC99"/>
            </a:solidFill>
            <a:headEnd type="arrow"/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53198" y="561072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PHY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23728" y="5352688"/>
            <a:ext cx="65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MAC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77534" y="561072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PHY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48064" y="5352688"/>
            <a:ext cx="65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MAC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0222" y="4941168"/>
            <a:ext cx="12107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CC99"/>
                </a:solidFill>
              </a:rPr>
              <a:t>Possible</a:t>
            </a:r>
            <a:br>
              <a:rPr lang="en-US" dirty="0" smtClean="0">
                <a:solidFill>
                  <a:srgbClr val="00CC99"/>
                </a:solidFill>
              </a:rPr>
            </a:br>
            <a:r>
              <a:rPr lang="en-US" dirty="0" smtClean="0">
                <a:solidFill>
                  <a:srgbClr val="00CC99"/>
                </a:solidFill>
              </a:rPr>
              <a:t>paths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V="1">
            <a:off x="4067944" y="5229200"/>
            <a:ext cx="1656184" cy="360040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 flipV="1">
            <a:off x="2411760" y="5229200"/>
            <a:ext cx="1656184" cy="360040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097501" y="5550331"/>
            <a:ext cx="209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Media-specific</a:t>
            </a:r>
            <a:br>
              <a:rPr lang="en-US" b="1" dirty="0" smtClean="0">
                <a:solidFill>
                  <a:srgbClr val="FF6600"/>
                </a:solidFill>
              </a:rPr>
            </a:br>
            <a:r>
              <a:rPr lang="en-US" b="1" dirty="0" smtClean="0">
                <a:solidFill>
                  <a:srgbClr val="FF6600"/>
                </a:solidFill>
              </a:rPr>
              <a:t>MAC service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 flipV="1">
            <a:off x="4067944" y="4293096"/>
            <a:ext cx="1656184" cy="360040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H="1" flipV="1">
            <a:off x="2411760" y="4293096"/>
            <a:ext cx="1656184" cy="360040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772218" y="4614227"/>
            <a:ext cx="27496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Media-independent</a:t>
            </a:r>
            <a:br>
              <a:rPr lang="en-US" b="1" dirty="0" smtClean="0">
                <a:solidFill>
                  <a:srgbClr val="FF6600"/>
                </a:solidFill>
              </a:rPr>
            </a:br>
            <a:r>
              <a:rPr lang="en-US" b="1" dirty="0" smtClean="0">
                <a:solidFill>
                  <a:srgbClr val="FF6600"/>
                </a:solidFill>
              </a:rPr>
              <a:t>MAC service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4067944" y="3645024"/>
            <a:ext cx="1008112" cy="0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>
            <a:off x="2987824" y="3645024"/>
            <a:ext cx="1080120" cy="0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2944139" y="3606115"/>
            <a:ext cx="24058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Media-</a:t>
            </a:r>
            <a:r>
              <a:rPr lang="en-US" b="1" dirty="0" err="1" smtClean="0">
                <a:solidFill>
                  <a:srgbClr val="FF6600"/>
                </a:solidFill>
              </a:rPr>
              <a:t>indep</a:t>
            </a:r>
            <a:r>
              <a:rPr lang="en-US" b="1" dirty="0" smtClean="0">
                <a:solidFill>
                  <a:srgbClr val="FF6600"/>
                </a:solidFill>
              </a:rPr>
              <a:t>.</a:t>
            </a:r>
            <a:r>
              <a:rPr lang="en-US" b="1" dirty="0">
                <a:solidFill>
                  <a:srgbClr val="FF6600"/>
                </a:solidFill>
              </a:rPr>
              <a:t/>
            </a:r>
            <a:br>
              <a:rPr lang="en-US" b="1" dirty="0">
                <a:solidFill>
                  <a:srgbClr val="FF6600"/>
                </a:solidFill>
              </a:rPr>
            </a:br>
            <a:r>
              <a:rPr lang="en-US" b="1" dirty="0" smtClean="0">
                <a:solidFill>
                  <a:srgbClr val="FF6600"/>
                </a:solidFill>
              </a:rPr>
              <a:t>service + VLANs</a:t>
            </a:r>
          </a:p>
        </p:txBody>
      </p:sp>
      <p:cxnSp>
        <p:nvCxnSpPr>
          <p:cNvPr id="37" name="Straight Arrow Connector 36"/>
          <p:cNvCxnSpPr/>
          <p:nvPr/>
        </p:nvCxnSpPr>
        <p:spPr bwMode="auto">
          <a:xfrm flipH="1" flipV="1">
            <a:off x="6516216" y="2852936"/>
            <a:ext cx="1296144" cy="216024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246" name="TextBox 10245"/>
          <p:cNvSpPr txBox="1"/>
          <p:nvPr/>
        </p:nvSpPr>
        <p:spPr>
          <a:xfrm>
            <a:off x="7812360" y="2492896"/>
            <a:ext cx="13047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802.1AC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generic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MAC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service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 flipV="1">
            <a:off x="1115616" y="2924944"/>
            <a:ext cx="576064" cy="360040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TextBox 42"/>
          <p:cNvSpPr txBox="1"/>
          <p:nvPr/>
        </p:nvSpPr>
        <p:spPr>
          <a:xfrm flipH="1">
            <a:off x="107504" y="2492896"/>
            <a:ext cx="13047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802.1AC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generic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MAC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service</a:t>
            </a:r>
          </a:p>
        </p:txBody>
      </p:sp>
      <p:sp>
        <p:nvSpPr>
          <p:cNvPr id="10249" name="Freeform 10248"/>
          <p:cNvSpPr/>
          <p:nvPr/>
        </p:nvSpPr>
        <p:spPr>
          <a:xfrm>
            <a:off x="1930075" y="2311401"/>
            <a:ext cx="6451925" cy="3972792"/>
          </a:xfrm>
          <a:custGeom>
            <a:avLst/>
            <a:gdLst>
              <a:gd name="connsiteX0" fmla="*/ 177165 w 6412865"/>
              <a:gd name="connsiteY0" fmla="*/ 0 h 3722933"/>
              <a:gd name="connsiteX1" fmla="*/ 431165 w 6412865"/>
              <a:gd name="connsiteY1" fmla="*/ 914400 h 3722933"/>
              <a:gd name="connsiteX2" fmla="*/ 3923665 w 6412865"/>
              <a:gd name="connsiteY2" fmla="*/ 927100 h 3722933"/>
              <a:gd name="connsiteX3" fmla="*/ 4571365 w 6412865"/>
              <a:gd name="connsiteY3" fmla="*/ 3657600 h 3722933"/>
              <a:gd name="connsiteX4" fmla="*/ 6412865 w 6412865"/>
              <a:gd name="connsiteY4" fmla="*/ 2933700 h 3722933"/>
              <a:gd name="connsiteX0" fmla="*/ 72751 w 6308451"/>
              <a:gd name="connsiteY0" fmla="*/ 0 h 3722933"/>
              <a:gd name="connsiteX1" fmla="*/ 669651 w 6308451"/>
              <a:gd name="connsiteY1" fmla="*/ 914400 h 3722933"/>
              <a:gd name="connsiteX2" fmla="*/ 3819251 w 6308451"/>
              <a:gd name="connsiteY2" fmla="*/ 927100 h 3722933"/>
              <a:gd name="connsiteX3" fmla="*/ 4466951 w 6308451"/>
              <a:gd name="connsiteY3" fmla="*/ 3657600 h 3722933"/>
              <a:gd name="connsiteX4" fmla="*/ 6308451 w 6308451"/>
              <a:gd name="connsiteY4" fmla="*/ 2933700 h 3722933"/>
              <a:gd name="connsiteX0" fmla="*/ 10626 w 6246326"/>
              <a:gd name="connsiteY0" fmla="*/ 0 h 3722933"/>
              <a:gd name="connsiteX1" fmla="*/ 607526 w 6246326"/>
              <a:gd name="connsiteY1" fmla="*/ 914400 h 3722933"/>
              <a:gd name="connsiteX2" fmla="*/ 3757126 w 6246326"/>
              <a:gd name="connsiteY2" fmla="*/ 927100 h 3722933"/>
              <a:gd name="connsiteX3" fmla="*/ 4404826 w 6246326"/>
              <a:gd name="connsiteY3" fmla="*/ 3657600 h 3722933"/>
              <a:gd name="connsiteX4" fmla="*/ 6246326 w 6246326"/>
              <a:gd name="connsiteY4" fmla="*/ 2933700 h 3722933"/>
              <a:gd name="connsiteX0" fmla="*/ 9600 w 6245300"/>
              <a:gd name="connsiteY0" fmla="*/ 0 h 3722933"/>
              <a:gd name="connsiteX1" fmla="*/ 619200 w 6245300"/>
              <a:gd name="connsiteY1" fmla="*/ 800100 h 3722933"/>
              <a:gd name="connsiteX2" fmla="*/ 3756100 w 6245300"/>
              <a:gd name="connsiteY2" fmla="*/ 927100 h 3722933"/>
              <a:gd name="connsiteX3" fmla="*/ 4403800 w 6245300"/>
              <a:gd name="connsiteY3" fmla="*/ 3657600 h 3722933"/>
              <a:gd name="connsiteX4" fmla="*/ 6245300 w 6245300"/>
              <a:gd name="connsiteY4" fmla="*/ 2933700 h 3722933"/>
              <a:gd name="connsiteX0" fmla="*/ 0 w 6235700"/>
              <a:gd name="connsiteY0" fmla="*/ 0 h 3722933"/>
              <a:gd name="connsiteX1" fmla="*/ 609600 w 6235700"/>
              <a:gd name="connsiteY1" fmla="*/ 800100 h 3722933"/>
              <a:gd name="connsiteX2" fmla="*/ 3746500 w 6235700"/>
              <a:gd name="connsiteY2" fmla="*/ 927100 h 3722933"/>
              <a:gd name="connsiteX3" fmla="*/ 4394200 w 6235700"/>
              <a:gd name="connsiteY3" fmla="*/ 3657600 h 3722933"/>
              <a:gd name="connsiteX4" fmla="*/ 6235700 w 6235700"/>
              <a:gd name="connsiteY4" fmla="*/ 2933700 h 3722933"/>
              <a:gd name="connsiteX0" fmla="*/ 0 w 6235700"/>
              <a:gd name="connsiteY0" fmla="*/ 0 h 3722933"/>
              <a:gd name="connsiteX1" fmla="*/ 635000 w 6235700"/>
              <a:gd name="connsiteY1" fmla="*/ 736600 h 3722933"/>
              <a:gd name="connsiteX2" fmla="*/ 3746500 w 6235700"/>
              <a:gd name="connsiteY2" fmla="*/ 927100 h 3722933"/>
              <a:gd name="connsiteX3" fmla="*/ 4394200 w 6235700"/>
              <a:gd name="connsiteY3" fmla="*/ 3657600 h 3722933"/>
              <a:gd name="connsiteX4" fmla="*/ 6235700 w 6235700"/>
              <a:gd name="connsiteY4" fmla="*/ 2933700 h 3722933"/>
              <a:gd name="connsiteX0" fmla="*/ 25725 w 6261425"/>
              <a:gd name="connsiteY0" fmla="*/ 0 h 3722933"/>
              <a:gd name="connsiteX1" fmla="*/ 457525 w 6261425"/>
              <a:gd name="connsiteY1" fmla="*/ 774700 h 3722933"/>
              <a:gd name="connsiteX2" fmla="*/ 3772225 w 6261425"/>
              <a:gd name="connsiteY2" fmla="*/ 927100 h 3722933"/>
              <a:gd name="connsiteX3" fmla="*/ 4419925 w 6261425"/>
              <a:gd name="connsiteY3" fmla="*/ 3657600 h 3722933"/>
              <a:gd name="connsiteX4" fmla="*/ 6261425 w 6261425"/>
              <a:gd name="connsiteY4" fmla="*/ 2933700 h 3722933"/>
              <a:gd name="connsiteX0" fmla="*/ 25725 w 6261425"/>
              <a:gd name="connsiteY0" fmla="*/ 0 h 3722933"/>
              <a:gd name="connsiteX1" fmla="*/ 457525 w 6261425"/>
              <a:gd name="connsiteY1" fmla="*/ 977900 h 3722933"/>
              <a:gd name="connsiteX2" fmla="*/ 3772225 w 6261425"/>
              <a:gd name="connsiteY2" fmla="*/ 927100 h 3722933"/>
              <a:gd name="connsiteX3" fmla="*/ 4419925 w 6261425"/>
              <a:gd name="connsiteY3" fmla="*/ 3657600 h 3722933"/>
              <a:gd name="connsiteX4" fmla="*/ 6261425 w 6261425"/>
              <a:gd name="connsiteY4" fmla="*/ 2933700 h 3722933"/>
              <a:gd name="connsiteX0" fmla="*/ 25725 w 6261425"/>
              <a:gd name="connsiteY0" fmla="*/ 0 h 3722933"/>
              <a:gd name="connsiteX1" fmla="*/ 457525 w 6261425"/>
              <a:gd name="connsiteY1" fmla="*/ 977900 h 3722933"/>
              <a:gd name="connsiteX2" fmla="*/ 3772225 w 6261425"/>
              <a:gd name="connsiteY2" fmla="*/ 927100 h 3722933"/>
              <a:gd name="connsiteX3" fmla="*/ 4419925 w 6261425"/>
              <a:gd name="connsiteY3" fmla="*/ 3657600 h 3722933"/>
              <a:gd name="connsiteX4" fmla="*/ 6261425 w 6261425"/>
              <a:gd name="connsiteY4" fmla="*/ 2933700 h 3722933"/>
              <a:gd name="connsiteX0" fmla="*/ 25725 w 6490025"/>
              <a:gd name="connsiteY0" fmla="*/ 0 h 3797862"/>
              <a:gd name="connsiteX1" fmla="*/ 457525 w 6490025"/>
              <a:gd name="connsiteY1" fmla="*/ 977900 h 3797862"/>
              <a:gd name="connsiteX2" fmla="*/ 3772225 w 6490025"/>
              <a:gd name="connsiteY2" fmla="*/ 927100 h 3797862"/>
              <a:gd name="connsiteX3" fmla="*/ 4419925 w 6490025"/>
              <a:gd name="connsiteY3" fmla="*/ 3657600 h 3797862"/>
              <a:gd name="connsiteX4" fmla="*/ 6490025 w 6490025"/>
              <a:gd name="connsiteY4" fmla="*/ 3429000 h 3797862"/>
              <a:gd name="connsiteX0" fmla="*/ 25725 w 6490025"/>
              <a:gd name="connsiteY0" fmla="*/ 0 h 3930620"/>
              <a:gd name="connsiteX1" fmla="*/ 457525 w 6490025"/>
              <a:gd name="connsiteY1" fmla="*/ 977900 h 3930620"/>
              <a:gd name="connsiteX2" fmla="*/ 3772225 w 6490025"/>
              <a:gd name="connsiteY2" fmla="*/ 927100 h 3930620"/>
              <a:gd name="connsiteX3" fmla="*/ 4305625 w 6490025"/>
              <a:gd name="connsiteY3" fmla="*/ 3810000 h 3930620"/>
              <a:gd name="connsiteX4" fmla="*/ 6490025 w 6490025"/>
              <a:gd name="connsiteY4" fmla="*/ 3429000 h 3930620"/>
              <a:gd name="connsiteX0" fmla="*/ 25725 w 6490025"/>
              <a:gd name="connsiteY0" fmla="*/ 0 h 3930620"/>
              <a:gd name="connsiteX1" fmla="*/ 457525 w 6490025"/>
              <a:gd name="connsiteY1" fmla="*/ 977900 h 3930620"/>
              <a:gd name="connsiteX2" fmla="*/ 3772225 w 6490025"/>
              <a:gd name="connsiteY2" fmla="*/ 927100 h 3930620"/>
              <a:gd name="connsiteX3" fmla="*/ 4305625 w 6490025"/>
              <a:gd name="connsiteY3" fmla="*/ 3810000 h 3930620"/>
              <a:gd name="connsiteX4" fmla="*/ 6490025 w 6490025"/>
              <a:gd name="connsiteY4" fmla="*/ 3429000 h 3930620"/>
              <a:gd name="connsiteX0" fmla="*/ 25725 w 6274125"/>
              <a:gd name="connsiteY0" fmla="*/ 0 h 3982383"/>
              <a:gd name="connsiteX1" fmla="*/ 457525 w 6274125"/>
              <a:gd name="connsiteY1" fmla="*/ 977900 h 3982383"/>
              <a:gd name="connsiteX2" fmla="*/ 3772225 w 6274125"/>
              <a:gd name="connsiteY2" fmla="*/ 927100 h 3982383"/>
              <a:gd name="connsiteX3" fmla="*/ 4305625 w 6274125"/>
              <a:gd name="connsiteY3" fmla="*/ 3810000 h 3982383"/>
              <a:gd name="connsiteX4" fmla="*/ 6274125 w 6274125"/>
              <a:gd name="connsiteY4" fmla="*/ 3670300 h 3982383"/>
              <a:gd name="connsiteX0" fmla="*/ 25725 w 6451925"/>
              <a:gd name="connsiteY0" fmla="*/ 0 h 3972792"/>
              <a:gd name="connsiteX1" fmla="*/ 457525 w 6451925"/>
              <a:gd name="connsiteY1" fmla="*/ 977900 h 3972792"/>
              <a:gd name="connsiteX2" fmla="*/ 3772225 w 6451925"/>
              <a:gd name="connsiteY2" fmla="*/ 927100 h 3972792"/>
              <a:gd name="connsiteX3" fmla="*/ 4305625 w 6451925"/>
              <a:gd name="connsiteY3" fmla="*/ 3810000 h 3972792"/>
              <a:gd name="connsiteX4" fmla="*/ 6451925 w 6451925"/>
              <a:gd name="connsiteY4" fmla="*/ 3632200 h 3972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51925" h="3972792">
                <a:moveTo>
                  <a:pt x="25725" y="0"/>
                </a:moveTo>
                <a:cubicBezTo>
                  <a:pt x="31016" y="430741"/>
                  <a:pt x="-166892" y="1191683"/>
                  <a:pt x="457525" y="977900"/>
                </a:cubicBezTo>
                <a:cubicBezTo>
                  <a:pt x="1081942" y="764117"/>
                  <a:pt x="2851475" y="226483"/>
                  <a:pt x="3772225" y="927100"/>
                </a:cubicBezTo>
                <a:cubicBezTo>
                  <a:pt x="4692975" y="1627717"/>
                  <a:pt x="3859008" y="3359150"/>
                  <a:pt x="4305625" y="3810000"/>
                </a:cubicBezTo>
                <a:cubicBezTo>
                  <a:pt x="4752242" y="4260850"/>
                  <a:pt x="6451925" y="3632200"/>
                  <a:pt x="6451925" y="3632200"/>
                </a:cubicBezTo>
              </a:path>
            </a:pathLst>
          </a:custGeom>
          <a:ln w="57150" cmpd="sng">
            <a:solidFill>
              <a:schemeClr val="accent1"/>
            </a:solidFill>
            <a:headEnd type="arrow"/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50" name="TextBox 10249"/>
          <p:cNvSpPr txBox="1"/>
          <p:nvPr/>
        </p:nvSpPr>
        <p:spPr>
          <a:xfrm>
            <a:off x="7164288" y="1589891"/>
            <a:ext cx="1941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Baggy pants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LLC “pocket”</a:t>
            </a:r>
          </a:p>
        </p:txBody>
      </p:sp>
      <p:cxnSp>
        <p:nvCxnSpPr>
          <p:cNvPr id="47" name="Straight Arrow Connector 46"/>
          <p:cNvCxnSpPr/>
          <p:nvPr/>
        </p:nvCxnSpPr>
        <p:spPr bwMode="auto">
          <a:xfrm flipH="1">
            <a:off x="6444208" y="2132856"/>
            <a:ext cx="720080" cy="504056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-6028" y="1340768"/>
            <a:ext cx="1941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Baggy pants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LLC “pocket”</a:t>
            </a:r>
          </a:p>
        </p:txBody>
      </p:sp>
      <p:cxnSp>
        <p:nvCxnSpPr>
          <p:cNvPr id="51" name="Straight Arrow Connector 50"/>
          <p:cNvCxnSpPr>
            <a:stCxn id="50" idx="2"/>
          </p:cNvCxnSpPr>
          <p:nvPr/>
        </p:nvCxnSpPr>
        <p:spPr bwMode="auto">
          <a:xfrm>
            <a:off x="964751" y="2171765"/>
            <a:ext cx="510905" cy="465147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255" name="Freeform 10254"/>
          <p:cNvSpPr/>
          <p:nvPr/>
        </p:nvSpPr>
        <p:spPr>
          <a:xfrm>
            <a:off x="6120710" y="2387600"/>
            <a:ext cx="1956490" cy="3737131"/>
          </a:xfrm>
          <a:custGeom>
            <a:avLst/>
            <a:gdLst>
              <a:gd name="connsiteX0" fmla="*/ 7526 w 1963326"/>
              <a:gd name="connsiteY0" fmla="*/ 0 h 3601976"/>
              <a:gd name="connsiteX1" fmla="*/ 299626 w 1963326"/>
              <a:gd name="connsiteY1" fmla="*/ 3289300 h 3601976"/>
              <a:gd name="connsiteX2" fmla="*/ 1963326 w 1963326"/>
              <a:gd name="connsiteY2" fmla="*/ 3467100 h 3601976"/>
              <a:gd name="connsiteX0" fmla="*/ 690 w 1956490"/>
              <a:gd name="connsiteY0" fmla="*/ 0 h 3623621"/>
              <a:gd name="connsiteX1" fmla="*/ 292790 w 1956490"/>
              <a:gd name="connsiteY1" fmla="*/ 3289300 h 3623621"/>
              <a:gd name="connsiteX2" fmla="*/ 1956490 w 1956490"/>
              <a:gd name="connsiteY2" fmla="*/ 3467100 h 3623621"/>
              <a:gd name="connsiteX0" fmla="*/ 690 w 1956490"/>
              <a:gd name="connsiteY0" fmla="*/ 0 h 3737131"/>
              <a:gd name="connsiteX1" fmla="*/ 292790 w 1956490"/>
              <a:gd name="connsiteY1" fmla="*/ 3454400 h 3737131"/>
              <a:gd name="connsiteX2" fmla="*/ 1956490 w 1956490"/>
              <a:gd name="connsiteY2" fmla="*/ 3467100 h 3737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56490" h="3737131">
                <a:moveTo>
                  <a:pt x="690" y="0"/>
                </a:moveTo>
                <a:cubicBezTo>
                  <a:pt x="-16244" y="1355725"/>
                  <a:pt x="284323" y="2825750"/>
                  <a:pt x="292790" y="3454400"/>
                </a:cubicBezTo>
                <a:cubicBezTo>
                  <a:pt x="301257" y="4083050"/>
                  <a:pt x="1956490" y="3467100"/>
                  <a:pt x="1956490" y="3467100"/>
                </a:cubicBezTo>
              </a:path>
            </a:pathLst>
          </a:custGeom>
          <a:ln w="57150" cmpd="sng">
            <a:solidFill>
              <a:srgbClr val="00CC99"/>
            </a:solidFill>
            <a:headEnd type="arrow"/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Annotated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802.1Q-2011 Figure 6-1</a:t>
            </a:r>
            <a:br>
              <a:rPr lang="en-US" dirty="0" smtClean="0"/>
            </a:br>
            <a:r>
              <a:rPr lang="en-US" dirty="0" smtClean="0"/>
              <a:t>Internal organization of the MAC </a:t>
            </a:r>
            <a:r>
              <a:rPr lang="en-US" dirty="0" err="1" smtClean="0"/>
              <a:t>sublayer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2823319"/>
            <a:ext cx="8710250" cy="328153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99592" y="5775647"/>
            <a:ext cx="1962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802.n medium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68144" y="5775647"/>
            <a:ext cx="1962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802.n medium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39952" y="550031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6600"/>
                </a:solidFill>
              </a:rPr>
              <a:t>PHY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10482" y="5242277"/>
            <a:ext cx="65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6600"/>
                </a:solidFill>
              </a:rPr>
              <a:t>MAC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01270" y="5496401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6600"/>
                </a:solidFill>
              </a:rPr>
              <a:t>PHY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71800" y="5238363"/>
            <a:ext cx="65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6600"/>
                </a:solidFill>
              </a:rPr>
              <a:t>MAC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2998" y="5496401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6600"/>
                </a:solidFill>
              </a:rPr>
              <a:t>PHY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3528" y="4268351"/>
            <a:ext cx="65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6600"/>
                </a:solidFill>
              </a:rPr>
              <a:t>MAC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053784" y="5491529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6600"/>
                </a:solidFill>
              </a:rPr>
              <a:t>PHY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024314" y="4263479"/>
            <a:ext cx="65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6600"/>
                </a:solidFill>
              </a:rPr>
              <a:t>MAC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188" y="2463279"/>
            <a:ext cx="1582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End station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020272" y="2463279"/>
            <a:ext cx="1582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End station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91880" y="2463279"/>
            <a:ext cx="1022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Bridge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608696" y="2983738"/>
            <a:ext cx="180908" cy="343637"/>
          </a:xfrm>
          <a:prstGeom prst="rect">
            <a:avLst/>
          </a:prstGeom>
          <a:ln w="19050" cmpd="sng">
            <a:solidFill>
              <a:srgbClr val="FF6600"/>
            </a:solidFill>
            <a:headEnd type="arrow"/>
            <a:tailEnd type="arrow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66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51012" y="2936694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6600"/>
                </a:solidFill>
              </a:rPr>
              <a:t>2 LLC “pockets”</a:t>
            </a:r>
          </a:p>
        </p:txBody>
      </p:sp>
      <p:sp>
        <p:nvSpPr>
          <p:cNvPr id="27" name="Rectangle 26"/>
          <p:cNvSpPr/>
          <p:nvPr/>
        </p:nvSpPr>
        <p:spPr>
          <a:xfrm flipH="1">
            <a:off x="4658941" y="2984182"/>
            <a:ext cx="180908" cy="343637"/>
          </a:xfrm>
          <a:prstGeom prst="rect">
            <a:avLst/>
          </a:prstGeom>
          <a:ln w="19050" cmpd="sng">
            <a:solidFill>
              <a:srgbClr val="FF6600"/>
            </a:solidFill>
            <a:headEnd type="arrow"/>
            <a:tailEnd type="arrow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66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1665" y="1844824"/>
            <a:ext cx="830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rgbClr val="FF6600"/>
                </a:solidFill>
              </a:rPr>
              <a:t>All four LLCs are peers, so an </a:t>
            </a:r>
            <a:r>
              <a:rPr lang="en-US" i="1" u="sng" dirty="0" smtClean="0">
                <a:solidFill>
                  <a:srgbClr val="FF6600"/>
                </a:solidFill>
              </a:rPr>
              <a:t>n</a:t>
            </a:r>
            <a:r>
              <a:rPr lang="en-US" u="sng" dirty="0" smtClean="0">
                <a:solidFill>
                  <a:srgbClr val="FF6600"/>
                </a:solidFill>
              </a:rPr>
              <a:t>-port Bridge is also </a:t>
            </a:r>
            <a:r>
              <a:rPr lang="en-US" i="1" u="sng" dirty="0" smtClean="0">
                <a:solidFill>
                  <a:srgbClr val="FF6600"/>
                </a:solidFill>
              </a:rPr>
              <a:t>n</a:t>
            </a:r>
            <a:r>
              <a:rPr lang="en-US" u="sng" dirty="0" smtClean="0">
                <a:solidFill>
                  <a:srgbClr val="FF6600"/>
                </a:solidFill>
              </a:rPr>
              <a:t> end stations.</a:t>
            </a:r>
          </a:p>
        </p:txBody>
      </p:sp>
    </p:spTree>
    <p:extLst>
      <p:ext uri="{BB962C8B-B14F-4D97-AF65-F5344CB8AC3E}">
        <p14:creationId xmlns:p14="http://schemas.microsoft.com/office/powerpoint/2010/main" val="2417898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8-11 Logical points of attachment</a:t>
            </a:r>
            <a:br>
              <a:rPr lang="en-US" dirty="0" smtClean="0"/>
            </a:br>
            <a:r>
              <a:rPr lang="en-US" dirty="0" smtClean="0"/>
              <a:t>of the Higher Layer and </a:t>
            </a:r>
            <a:r>
              <a:rPr lang="en-US" dirty="0"/>
              <a:t>R</a:t>
            </a:r>
            <a:r>
              <a:rPr lang="en-US" dirty="0" smtClean="0"/>
              <a:t>elay Entities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79" y="1844824"/>
            <a:ext cx="8561477" cy="349324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15616" y="5445224"/>
            <a:ext cx="67318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This is another way of looking at the LLC “pockets”.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It’s the LLC pocket that has the MAC address, really.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64288" y="3822139"/>
            <a:ext cx="1941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Baggy pants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LLC “pocket”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155" y="3822139"/>
            <a:ext cx="1941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Baggy pants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LLC “pocket”</a:t>
            </a:r>
          </a:p>
        </p:txBody>
      </p:sp>
    </p:spTree>
    <p:extLst>
      <p:ext uri="{BB962C8B-B14F-4D97-AF65-F5344CB8AC3E}">
        <p14:creationId xmlns:p14="http://schemas.microsoft.com/office/powerpoint/2010/main" val="694968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>
                <a:solidFill>
                  <a:srgbClr val="FF6600"/>
                </a:solidFill>
              </a:rPr>
              <a:t>Annotated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802.1Q-2011 Figure 8-2</a:t>
            </a:r>
            <a:br>
              <a:rPr lang="en-US" dirty="0" smtClean="0"/>
            </a:br>
            <a:r>
              <a:rPr lang="en-US" dirty="0" smtClean="0"/>
              <a:t>VLAN-aware Bridge architecture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4847" y="1916832"/>
            <a:ext cx="6773937" cy="4458196"/>
          </a:xfrm>
          <a:prstGeom prst="rect">
            <a:avLst/>
          </a:prstGeom>
        </p:spPr>
      </p:pic>
      <p:sp>
        <p:nvSpPr>
          <p:cNvPr id="3" name="Freeform 2"/>
          <p:cNvSpPr/>
          <p:nvPr/>
        </p:nvSpPr>
        <p:spPr>
          <a:xfrm>
            <a:off x="571500" y="3274270"/>
            <a:ext cx="7594600" cy="3086165"/>
          </a:xfrm>
          <a:custGeom>
            <a:avLst/>
            <a:gdLst>
              <a:gd name="connsiteX0" fmla="*/ 0 w 7429500"/>
              <a:gd name="connsiteY0" fmla="*/ 2510951 h 2973770"/>
              <a:gd name="connsiteX1" fmla="*/ 1384300 w 7429500"/>
              <a:gd name="connsiteY1" fmla="*/ 2815751 h 2973770"/>
              <a:gd name="connsiteX2" fmla="*/ 1714500 w 7429500"/>
              <a:gd name="connsiteY2" fmla="*/ 326551 h 2973770"/>
              <a:gd name="connsiteX3" fmla="*/ 5168900 w 7429500"/>
              <a:gd name="connsiteY3" fmla="*/ 288451 h 2973770"/>
              <a:gd name="connsiteX4" fmla="*/ 5359400 w 7429500"/>
              <a:gd name="connsiteY4" fmla="*/ 2714151 h 2973770"/>
              <a:gd name="connsiteX5" fmla="*/ 7429500 w 7429500"/>
              <a:gd name="connsiteY5" fmla="*/ 2549051 h 2973770"/>
              <a:gd name="connsiteX0" fmla="*/ 0 w 7429500"/>
              <a:gd name="connsiteY0" fmla="*/ 2521665 h 3000534"/>
              <a:gd name="connsiteX1" fmla="*/ 1384300 w 7429500"/>
              <a:gd name="connsiteY1" fmla="*/ 2826465 h 3000534"/>
              <a:gd name="connsiteX2" fmla="*/ 1714500 w 7429500"/>
              <a:gd name="connsiteY2" fmla="*/ 337265 h 3000534"/>
              <a:gd name="connsiteX3" fmla="*/ 5168900 w 7429500"/>
              <a:gd name="connsiteY3" fmla="*/ 299165 h 3000534"/>
              <a:gd name="connsiteX4" fmla="*/ 5397500 w 7429500"/>
              <a:gd name="connsiteY4" fmla="*/ 2889965 h 3000534"/>
              <a:gd name="connsiteX5" fmla="*/ 7429500 w 7429500"/>
              <a:gd name="connsiteY5" fmla="*/ 2559765 h 3000534"/>
              <a:gd name="connsiteX0" fmla="*/ 0 w 7594600"/>
              <a:gd name="connsiteY0" fmla="*/ 2521665 h 3086165"/>
              <a:gd name="connsiteX1" fmla="*/ 1384300 w 7594600"/>
              <a:gd name="connsiteY1" fmla="*/ 2826465 h 3086165"/>
              <a:gd name="connsiteX2" fmla="*/ 1714500 w 7594600"/>
              <a:gd name="connsiteY2" fmla="*/ 337265 h 3086165"/>
              <a:gd name="connsiteX3" fmla="*/ 5168900 w 7594600"/>
              <a:gd name="connsiteY3" fmla="*/ 299165 h 3086165"/>
              <a:gd name="connsiteX4" fmla="*/ 5397500 w 7594600"/>
              <a:gd name="connsiteY4" fmla="*/ 2889965 h 3086165"/>
              <a:gd name="connsiteX5" fmla="*/ 7594600 w 7594600"/>
              <a:gd name="connsiteY5" fmla="*/ 2902665 h 3086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94600" h="3086165">
                <a:moveTo>
                  <a:pt x="0" y="2521665"/>
                </a:moveTo>
                <a:cubicBezTo>
                  <a:pt x="549275" y="2856098"/>
                  <a:pt x="1098550" y="3190532"/>
                  <a:pt x="1384300" y="2826465"/>
                </a:cubicBezTo>
                <a:cubicBezTo>
                  <a:pt x="1670050" y="2462398"/>
                  <a:pt x="1083733" y="758482"/>
                  <a:pt x="1714500" y="337265"/>
                </a:cubicBezTo>
                <a:cubicBezTo>
                  <a:pt x="2345267" y="-83952"/>
                  <a:pt x="4555067" y="-126285"/>
                  <a:pt x="5168900" y="299165"/>
                </a:cubicBezTo>
                <a:cubicBezTo>
                  <a:pt x="5782733" y="724615"/>
                  <a:pt x="4993217" y="2456048"/>
                  <a:pt x="5397500" y="2889965"/>
                </a:cubicBezTo>
                <a:cubicBezTo>
                  <a:pt x="5801783" y="3323882"/>
                  <a:pt x="7594600" y="2902665"/>
                  <a:pt x="7594600" y="2902665"/>
                </a:cubicBezTo>
              </a:path>
            </a:pathLst>
          </a:custGeom>
          <a:ln w="57150" cmpd="sng">
            <a:solidFill>
              <a:srgbClr val="00CC99"/>
            </a:solidFill>
            <a:headEnd type="arrow"/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53198" y="561072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PHY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23728" y="5352688"/>
            <a:ext cx="65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MAC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77534" y="561072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PHY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48064" y="5352688"/>
            <a:ext cx="65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MAC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0222" y="4941168"/>
            <a:ext cx="12107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CC99"/>
                </a:solidFill>
              </a:rPr>
              <a:t>Possible</a:t>
            </a:r>
            <a:br>
              <a:rPr lang="en-US" dirty="0" smtClean="0">
                <a:solidFill>
                  <a:srgbClr val="00CC99"/>
                </a:solidFill>
              </a:rPr>
            </a:br>
            <a:r>
              <a:rPr lang="en-US" dirty="0" smtClean="0">
                <a:solidFill>
                  <a:srgbClr val="00CC99"/>
                </a:solidFill>
              </a:rPr>
              <a:t>paths</a:t>
            </a:r>
          </a:p>
        </p:txBody>
      </p:sp>
      <p:cxnSp>
        <p:nvCxnSpPr>
          <p:cNvPr id="37" name="Straight Arrow Connector 36"/>
          <p:cNvCxnSpPr/>
          <p:nvPr/>
        </p:nvCxnSpPr>
        <p:spPr bwMode="auto">
          <a:xfrm flipH="1" flipV="1">
            <a:off x="6516216" y="2852936"/>
            <a:ext cx="1296144" cy="216024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249" name="Freeform 10248"/>
          <p:cNvSpPr/>
          <p:nvPr/>
        </p:nvSpPr>
        <p:spPr>
          <a:xfrm>
            <a:off x="1930075" y="2311401"/>
            <a:ext cx="6451925" cy="3972792"/>
          </a:xfrm>
          <a:custGeom>
            <a:avLst/>
            <a:gdLst>
              <a:gd name="connsiteX0" fmla="*/ 177165 w 6412865"/>
              <a:gd name="connsiteY0" fmla="*/ 0 h 3722933"/>
              <a:gd name="connsiteX1" fmla="*/ 431165 w 6412865"/>
              <a:gd name="connsiteY1" fmla="*/ 914400 h 3722933"/>
              <a:gd name="connsiteX2" fmla="*/ 3923665 w 6412865"/>
              <a:gd name="connsiteY2" fmla="*/ 927100 h 3722933"/>
              <a:gd name="connsiteX3" fmla="*/ 4571365 w 6412865"/>
              <a:gd name="connsiteY3" fmla="*/ 3657600 h 3722933"/>
              <a:gd name="connsiteX4" fmla="*/ 6412865 w 6412865"/>
              <a:gd name="connsiteY4" fmla="*/ 2933700 h 3722933"/>
              <a:gd name="connsiteX0" fmla="*/ 72751 w 6308451"/>
              <a:gd name="connsiteY0" fmla="*/ 0 h 3722933"/>
              <a:gd name="connsiteX1" fmla="*/ 669651 w 6308451"/>
              <a:gd name="connsiteY1" fmla="*/ 914400 h 3722933"/>
              <a:gd name="connsiteX2" fmla="*/ 3819251 w 6308451"/>
              <a:gd name="connsiteY2" fmla="*/ 927100 h 3722933"/>
              <a:gd name="connsiteX3" fmla="*/ 4466951 w 6308451"/>
              <a:gd name="connsiteY3" fmla="*/ 3657600 h 3722933"/>
              <a:gd name="connsiteX4" fmla="*/ 6308451 w 6308451"/>
              <a:gd name="connsiteY4" fmla="*/ 2933700 h 3722933"/>
              <a:gd name="connsiteX0" fmla="*/ 10626 w 6246326"/>
              <a:gd name="connsiteY0" fmla="*/ 0 h 3722933"/>
              <a:gd name="connsiteX1" fmla="*/ 607526 w 6246326"/>
              <a:gd name="connsiteY1" fmla="*/ 914400 h 3722933"/>
              <a:gd name="connsiteX2" fmla="*/ 3757126 w 6246326"/>
              <a:gd name="connsiteY2" fmla="*/ 927100 h 3722933"/>
              <a:gd name="connsiteX3" fmla="*/ 4404826 w 6246326"/>
              <a:gd name="connsiteY3" fmla="*/ 3657600 h 3722933"/>
              <a:gd name="connsiteX4" fmla="*/ 6246326 w 6246326"/>
              <a:gd name="connsiteY4" fmla="*/ 2933700 h 3722933"/>
              <a:gd name="connsiteX0" fmla="*/ 9600 w 6245300"/>
              <a:gd name="connsiteY0" fmla="*/ 0 h 3722933"/>
              <a:gd name="connsiteX1" fmla="*/ 619200 w 6245300"/>
              <a:gd name="connsiteY1" fmla="*/ 800100 h 3722933"/>
              <a:gd name="connsiteX2" fmla="*/ 3756100 w 6245300"/>
              <a:gd name="connsiteY2" fmla="*/ 927100 h 3722933"/>
              <a:gd name="connsiteX3" fmla="*/ 4403800 w 6245300"/>
              <a:gd name="connsiteY3" fmla="*/ 3657600 h 3722933"/>
              <a:gd name="connsiteX4" fmla="*/ 6245300 w 6245300"/>
              <a:gd name="connsiteY4" fmla="*/ 2933700 h 3722933"/>
              <a:gd name="connsiteX0" fmla="*/ 0 w 6235700"/>
              <a:gd name="connsiteY0" fmla="*/ 0 h 3722933"/>
              <a:gd name="connsiteX1" fmla="*/ 609600 w 6235700"/>
              <a:gd name="connsiteY1" fmla="*/ 800100 h 3722933"/>
              <a:gd name="connsiteX2" fmla="*/ 3746500 w 6235700"/>
              <a:gd name="connsiteY2" fmla="*/ 927100 h 3722933"/>
              <a:gd name="connsiteX3" fmla="*/ 4394200 w 6235700"/>
              <a:gd name="connsiteY3" fmla="*/ 3657600 h 3722933"/>
              <a:gd name="connsiteX4" fmla="*/ 6235700 w 6235700"/>
              <a:gd name="connsiteY4" fmla="*/ 2933700 h 3722933"/>
              <a:gd name="connsiteX0" fmla="*/ 0 w 6235700"/>
              <a:gd name="connsiteY0" fmla="*/ 0 h 3722933"/>
              <a:gd name="connsiteX1" fmla="*/ 635000 w 6235700"/>
              <a:gd name="connsiteY1" fmla="*/ 736600 h 3722933"/>
              <a:gd name="connsiteX2" fmla="*/ 3746500 w 6235700"/>
              <a:gd name="connsiteY2" fmla="*/ 927100 h 3722933"/>
              <a:gd name="connsiteX3" fmla="*/ 4394200 w 6235700"/>
              <a:gd name="connsiteY3" fmla="*/ 3657600 h 3722933"/>
              <a:gd name="connsiteX4" fmla="*/ 6235700 w 6235700"/>
              <a:gd name="connsiteY4" fmla="*/ 2933700 h 3722933"/>
              <a:gd name="connsiteX0" fmla="*/ 25725 w 6261425"/>
              <a:gd name="connsiteY0" fmla="*/ 0 h 3722933"/>
              <a:gd name="connsiteX1" fmla="*/ 457525 w 6261425"/>
              <a:gd name="connsiteY1" fmla="*/ 774700 h 3722933"/>
              <a:gd name="connsiteX2" fmla="*/ 3772225 w 6261425"/>
              <a:gd name="connsiteY2" fmla="*/ 927100 h 3722933"/>
              <a:gd name="connsiteX3" fmla="*/ 4419925 w 6261425"/>
              <a:gd name="connsiteY3" fmla="*/ 3657600 h 3722933"/>
              <a:gd name="connsiteX4" fmla="*/ 6261425 w 6261425"/>
              <a:gd name="connsiteY4" fmla="*/ 2933700 h 3722933"/>
              <a:gd name="connsiteX0" fmla="*/ 25725 w 6261425"/>
              <a:gd name="connsiteY0" fmla="*/ 0 h 3722933"/>
              <a:gd name="connsiteX1" fmla="*/ 457525 w 6261425"/>
              <a:gd name="connsiteY1" fmla="*/ 977900 h 3722933"/>
              <a:gd name="connsiteX2" fmla="*/ 3772225 w 6261425"/>
              <a:gd name="connsiteY2" fmla="*/ 927100 h 3722933"/>
              <a:gd name="connsiteX3" fmla="*/ 4419925 w 6261425"/>
              <a:gd name="connsiteY3" fmla="*/ 3657600 h 3722933"/>
              <a:gd name="connsiteX4" fmla="*/ 6261425 w 6261425"/>
              <a:gd name="connsiteY4" fmla="*/ 2933700 h 3722933"/>
              <a:gd name="connsiteX0" fmla="*/ 25725 w 6261425"/>
              <a:gd name="connsiteY0" fmla="*/ 0 h 3722933"/>
              <a:gd name="connsiteX1" fmla="*/ 457525 w 6261425"/>
              <a:gd name="connsiteY1" fmla="*/ 977900 h 3722933"/>
              <a:gd name="connsiteX2" fmla="*/ 3772225 w 6261425"/>
              <a:gd name="connsiteY2" fmla="*/ 927100 h 3722933"/>
              <a:gd name="connsiteX3" fmla="*/ 4419925 w 6261425"/>
              <a:gd name="connsiteY3" fmla="*/ 3657600 h 3722933"/>
              <a:gd name="connsiteX4" fmla="*/ 6261425 w 6261425"/>
              <a:gd name="connsiteY4" fmla="*/ 2933700 h 3722933"/>
              <a:gd name="connsiteX0" fmla="*/ 25725 w 6490025"/>
              <a:gd name="connsiteY0" fmla="*/ 0 h 3797862"/>
              <a:gd name="connsiteX1" fmla="*/ 457525 w 6490025"/>
              <a:gd name="connsiteY1" fmla="*/ 977900 h 3797862"/>
              <a:gd name="connsiteX2" fmla="*/ 3772225 w 6490025"/>
              <a:gd name="connsiteY2" fmla="*/ 927100 h 3797862"/>
              <a:gd name="connsiteX3" fmla="*/ 4419925 w 6490025"/>
              <a:gd name="connsiteY3" fmla="*/ 3657600 h 3797862"/>
              <a:gd name="connsiteX4" fmla="*/ 6490025 w 6490025"/>
              <a:gd name="connsiteY4" fmla="*/ 3429000 h 3797862"/>
              <a:gd name="connsiteX0" fmla="*/ 25725 w 6490025"/>
              <a:gd name="connsiteY0" fmla="*/ 0 h 3930620"/>
              <a:gd name="connsiteX1" fmla="*/ 457525 w 6490025"/>
              <a:gd name="connsiteY1" fmla="*/ 977900 h 3930620"/>
              <a:gd name="connsiteX2" fmla="*/ 3772225 w 6490025"/>
              <a:gd name="connsiteY2" fmla="*/ 927100 h 3930620"/>
              <a:gd name="connsiteX3" fmla="*/ 4305625 w 6490025"/>
              <a:gd name="connsiteY3" fmla="*/ 3810000 h 3930620"/>
              <a:gd name="connsiteX4" fmla="*/ 6490025 w 6490025"/>
              <a:gd name="connsiteY4" fmla="*/ 3429000 h 3930620"/>
              <a:gd name="connsiteX0" fmla="*/ 25725 w 6490025"/>
              <a:gd name="connsiteY0" fmla="*/ 0 h 3930620"/>
              <a:gd name="connsiteX1" fmla="*/ 457525 w 6490025"/>
              <a:gd name="connsiteY1" fmla="*/ 977900 h 3930620"/>
              <a:gd name="connsiteX2" fmla="*/ 3772225 w 6490025"/>
              <a:gd name="connsiteY2" fmla="*/ 927100 h 3930620"/>
              <a:gd name="connsiteX3" fmla="*/ 4305625 w 6490025"/>
              <a:gd name="connsiteY3" fmla="*/ 3810000 h 3930620"/>
              <a:gd name="connsiteX4" fmla="*/ 6490025 w 6490025"/>
              <a:gd name="connsiteY4" fmla="*/ 3429000 h 3930620"/>
              <a:gd name="connsiteX0" fmla="*/ 25725 w 6274125"/>
              <a:gd name="connsiteY0" fmla="*/ 0 h 3982383"/>
              <a:gd name="connsiteX1" fmla="*/ 457525 w 6274125"/>
              <a:gd name="connsiteY1" fmla="*/ 977900 h 3982383"/>
              <a:gd name="connsiteX2" fmla="*/ 3772225 w 6274125"/>
              <a:gd name="connsiteY2" fmla="*/ 927100 h 3982383"/>
              <a:gd name="connsiteX3" fmla="*/ 4305625 w 6274125"/>
              <a:gd name="connsiteY3" fmla="*/ 3810000 h 3982383"/>
              <a:gd name="connsiteX4" fmla="*/ 6274125 w 6274125"/>
              <a:gd name="connsiteY4" fmla="*/ 3670300 h 3982383"/>
              <a:gd name="connsiteX0" fmla="*/ 25725 w 6451925"/>
              <a:gd name="connsiteY0" fmla="*/ 0 h 3972792"/>
              <a:gd name="connsiteX1" fmla="*/ 457525 w 6451925"/>
              <a:gd name="connsiteY1" fmla="*/ 977900 h 3972792"/>
              <a:gd name="connsiteX2" fmla="*/ 3772225 w 6451925"/>
              <a:gd name="connsiteY2" fmla="*/ 927100 h 3972792"/>
              <a:gd name="connsiteX3" fmla="*/ 4305625 w 6451925"/>
              <a:gd name="connsiteY3" fmla="*/ 3810000 h 3972792"/>
              <a:gd name="connsiteX4" fmla="*/ 6451925 w 6451925"/>
              <a:gd name="connsiteY4" fmla="*/ 3632200 h 3972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51925" h="3972792">
                <a:moveTo>
                  <a:pt x="25725" y="0"/>
                </a:moveTo>
                <a:cubicBezTo>
                  <a:pt x="31016" y="430741"/>
                  <a:pt x="-166892" y="1191683"/>
                  <a:pt x="457525" y="977900"/>
                </a:cubicBezTo>
                <a:cubicBezTo>
                  <a:pt x="1081942" y="764117"/>
                  <a:pt x="2851475" y="226483"/>
                  <a:pt x="3772225" y="927100"/>
                </a:cubicBezTo>
                <a:cubicBezTo>
                  <a:pt x="4692975" y="1627717"/>
                  <a:pt x="3859008" y="3359150"/>
                  <a:pt x="4305625" y="3810000"/>
                </a:cubicBezTo>
                <a:cubicBezTo>
                  <a:pt x="4752242" y="4260850"/>
                  <a:pt x="6451925" y="3632200"/>
                  <a:pt x="6451925" y="3632200"/>
                </a:cubicBezTo>
              </a:path>
            </a:pathLst>
          </a:custGeom>
          <a:ln w="57150" cmpd="sng">
            <a:solidFill>
              <a:schemeClr val="accent1"/>
            </a:solidFill>
            <a:headEnd type="arrow"/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50" name="TextBox 10249"/>
          <p:cNvSpPr txBox="1"/>
          <p:nvPr/>
        </p:nvSpPr>
        <p:spPr>
          <a:xfrm>
            <a:off x="7164288" y="1589891"/>
            <a:ext cx="1941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Baggy pants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LLC “pocket”</a:t>
            </a:r>
          </a:p>
        </p:txBody>
      </p:sp>
      <p:cxnSp>
        <p:nvCxnSpPr>
          <p:cNvPr id="47" name="Straight Arrow Connector 46"/>
          <p:cNvCxnSpPr/>
          <p:nvPr/>
        </p:nvCxnSpPr>
        <p:spPr bwMode="auto">
          <a:xfrm flipH="1">
            <a:off x="6444208" y="2132856"/>
            <a:ext cx="720080" cy="504056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255" name="Freeform 10254"/>
          <p:cNvSpPr/>
          <p:nvPr/>
        </p:nvSpPr>
        <p:spPr>
          <a:xfrm>
            <a:off x="6120710" y="2387600"/>
            <a:ext cx="1956490" cy="3737131"/>
          </a:xfrm>
          <a:custGeom>
            <a:avLst/>
            <a:gdLst>
              <a:gd name="connsiteX0" fmla="*/ 7526 w 1963326"/>
              <a:gd name="connsiteY0" fmla="*/ 0 h 3601976"/>
              <a:gd name="connsiteX1" fmla="*/ 299626 w 1963326"/>
              <a:gd name="connsiteY1" fmla="*/ 3289300 h 3601976"/>
              <a:gd name="connsiteX2" fmla="*/ 1963326 w 1963326"/>
              <a:gd name="connsiteY2" fmla="*/ 3467100 h 3601976"/>
              <a:gd name="connsiteX0" fmla="*/ 690 w 1956490"/>
              <a:gd name="connsiteY0" fmla="*/ 0 h 3623621"/>
              <a:gd name="connsiteX1" fmla="*/ 292790 w 1956490"/>
              <a:gd name="connsiteY1" fmla="*/ 3289300 h 3623621"/>
              <a:gd name="connsiteX2" fmla="*/ 1956490 w 1956490"/>
              <a:gd name="connsiteY2" fmla="*/ 3467100 h 3623621"/>
              <a:gd name="connsiteX0" fmla="*/ 690 w 1956490"/>
              <a:gd name="connsiteY0" fmla="*/ 0 h 3737131"/>
              <a:gd name="connsiteX1" fmla="*/ 292790 w 1956490"/>
              <a:gd name="connsiteY1" fmla="*/ 3454400 h 3737131"/>
              <a:gd name="connsiteX2" fmla="*/ 1956490 w 1956490"/>
              <a:gd name="connsiteY2" fmla="*/ 3467100 h 3737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56490" h="3737131">
                <a:moveTo>
                  <a:pt x="690" y="0"/>
                </a:moveTo>
                <a:cubicBezTo>
                  <a:pt x="-16244" y="1355725"/>
                  <a:pt x="284323" y="2825750"/>
                  <a:pt x="292790" y="3454400"/>
                </a:cubicBezTo>
                <a:cubicBezTo>
                  <a:pt x="301257" y="4083050"/>
                  <a:pt x="1956490" y="3467100"/>
                  <a:pt x="1956490" y="3467100"/>
                </a:cubicBezTo>
              </a:path>
            </a:pathLst>
          </a:custGeom>
          <a:ln w="57150" cmpd="sng">
            <a:solidFill>
              <a:srgbClr val="00CC99"/>
            </a:solidFill>
            <a:headEnd type="arrow"/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08304" y="2435404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This is what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has a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MAC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address</a:t>
            </a:r>
          </a:p>
        </p:txBody>
      </p:sp>
    </p:spTree>
    <p:extLst>
      <p:ext uri="{BB962C8B-B14F-4D97-AF65-F5344CB8AC3E}">
        <p14:creationId xmlns:p14="http://schemas.microsoft.com/office/powerpoint/2010/main" val="76390222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a sense, every medium is shared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So, as far as the bridge’s “baggy pants pockets” are concerned, every medium is a shared medium.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An 802.3 point-to-point link is actually a shared medium to bridges:</a:t>
            </a:r>
            <a:endParaRPr lang="en-US" dirty="0" smtClean="0">
              <a:solidFill>
                <a:srgbClr val="FF6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1331640" y="4869160"/>
            <a:ext cx="1296144" cy="288032"/>
          </a:xfrm>
          <a:prstGeom prst="rect">
            <a:avLst/>
          </a:prstGeom>
          <a:ln w="19050" cmpd="sng">
            <a:solidFill>
              <a:schemeClr val="tx1"/>
            </a:solidFill>
            <a:headEnd type="arrow"/>
            <a:tailEnd type="arrow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Relay Entity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71800" y="5301208"/>
            <a:ext cx="720080" cy="288032"/>
          </a:xfrm>
          <a:prstGeom prst="rect">
            <a:avLst/>
          </a:prstGeom>
          <a:ln w="19050" cmpd="sng">
            <a:solidFill>
              <a:schemeClr val="tx1"/>
            </a:solidFill>
            <a:headEnd type="arrow"/>
            <a:tailEnd type="arrow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LLC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/>
          <p:cNvSpPr/>
          <p:nvPr/>
        </p:nvSpPr>
        <p:spPr>
          <a:xfrm flipH="1">
            <a:off x="4572000" y="5301208"/>
            <a:ext cx="720080" cy="288032"/>
          </a:xfrm>
          <a:prstGeom prst="rect">
            <a:avLst/>
          </a:prstGeom>
          <a:ln w="19050" cmpd="sng">
            <a:solidFill>
              <a:schemeClr val="tx1"/>
            </a:solidFill>
            <a:headEnd type="arrow"/>
            <a:tailEnd type="arrow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LLC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Straight Connector 14"/>
          <p:cNvCxnSpPr>
            <a:stCxn id="9" idx="3"/>
          </p:cNvCxnSpPr>
          <p:nvPr/>
        </p:nvCxnSpPr>
        <p:spPr bwMode="auto">
          <a:xfrm>
            <a:off x="2627784" y="5013176"/>
            <a:ext cx="2808312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4932040" y="5013176"/>
            <a:ext cx="0" cy="28803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3131840" y="5013176"/>
            <a:ext cx="0" cy="28803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ectangle 24"/>
          <p:cNvSpPr/>
          <p:nvPr/>
        </p:nvSpPr>
        <p:spPr>
          <a:xfrm>
            <a:off x="5436096" y="4869160"/>
            <a:ext cx="1296144" cy="288032"/>
          </a:xfrm>
          <a:prstGeom prst="rect">
            <a:avLst/>
          </a:prstGeom>
          <a:ln w="19050" cmpd="sng">
            <a:solidFill>
              <a:schemeClr val="tx1"/>
            </a:solidFill>
            <a:headEnd type="arrow"/>
            <a:tailEnd type="arrow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Relay Entity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4357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Don’s picture from 12-1128: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Therefore, </a:t>
            </a:r>
            <a:r>
              <a:rPr lang="en-US" dirty="0" smtClean="0">
                <a:solidFill>
                  <a:srgbClr val="FF6600"/>
                </a:solidFill>
              </a:rPr>
              <a:t>IF</a:t>
            </a:r>
            <a:r>
              <a:rPr lang="en-US" dirty="0" smtClean="0"/>
              <a:t> the 802.11 AP + STAs act like a shared medium, Don’s picture is, in a sense, accurate.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AP &amp; STAs </a:t>
            </a:r>
            <a:r>
              <a:rPr lang="en-US" dirty="0" smtClean="0">
                <a:solidFill>
                  <a:srgbClr val="FF6600"/>
                </a:solidFill>
              </a:rPr>
              <a:t>are </a:t>
            </a:r>
            <a:r>
              <a:rPr lang="en-US" dirty="0" smtClean="0">
                <a:solidFill>
                  <a:srgbClr val="FF6600"/>
                </a:solidFill>
              </a:rPr>
              <a:t>LLCs; </a:t>
            </a:r>
            <a:r>
              <a:rPr lang="en-US" dirty="0" smtClean="0">
                <a:solidFill>
                  <a:srgbClr val="FF6600"/>
                </a:solidFill>
              </a:rPr>
              <a:t>the bridge is the Relay Entity.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635896" y="3861048"/>
            <a:ext cx="720080" cy="288032"/>
          </a:xfrm>
          <a:prstGeom prst="rect">
            <a:avLst/>
          </a:prstGeom>
          <a:ln w="19050" cmpd="sng">
            <a:solidFill>
              <a:schemeClr val="tx1"/>
            </a:solidFill>
            <a:headEnd type="arrow"/>
            <a:tailEnd type="arrow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bridge</a:t>
            </a:r>
          </a:p>
        </p:txBody>
      </p:sp>
      <p:sp>
        <p:nvSpPr>
          <p:cNvPr id="8" name="Rectangle 7"/>
          <p:cNvSpPr/>
          <p:nvPr/>
        </p:nvSpPr>
        <p:spPr>
          <a:xfrm>
            <a:off x="4283968" y="4293096"/>
            <a:ext cx="720080" cy="288032"/>
          </a:xfrm>
          <a:prstGeom prst="rect">
            <a:avLst/>
          </a:prstGeom>
          <a:ln w="19050" cmpd="sng">
            <a:solidFill>
              <a:schemeClr val="tx1"/>
            </a:solidFill>
            <a:headEnd type="arrow"/>
            <a:tailEnd type="arrow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</a:p>
        </p:txBody>
      </p:sp>
      <p:sp>
        <p:nvSpPr>
          <p:cNvPr id="9" name="Rectangle 8"/>
          <p:cNvSpPr/>
          <p:nvPr/>
        </p:nvSpPr>
        <p:spPr>
          <a:xfrm>
            <a:off x="1907704" y="4869160"/>
            <a:ext cx="720080" cy="288032"/>
          </a:xfrm>
          <a:prstGeom prst="rect">
            <a:avLst/>
          </a:prstGeom>
          <a:ln w="19050" cmpd="sng">
            <a:solidFill>
              <a:schemeClr val="tx1"/>
            </a:solidFill>
            <a:headEnd type="arrow"/>
            <a:tailEnd type="arrow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bridge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771800" y="5301208"/>
            <a:ext cx="720080" cy="288032"/>
          </a:xfrm>
          <a:prstGeom prst="rect">
            <a:avLst/>
          </a:prstGeom>
          <a:ln w="19050" cmpd="sng">
            <a:solidFill>
              <a:schemeClr val="tx1"/>
            </a:solidFill>
            <a:headEnd type="arrow"/>
            <a:tailEnd type="arrow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STA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3" name="Group 12"/>
          <p:cNvGrpSpPr/>
          <p:nvPr/>
        </p:nvGrpSpPr>
        <p:grpSpPr>
          <a:xfrm flipH="1">
            <a:off x="4572000" y="4869160"/>
            <a:ext cx="1584176" cy="720080"/>
            <a:chOff x="1988096" y="4869160"/>
            <a:chExt cx="1584176" cy="720080"/>
          </a:xfrm>
        </p:grpSpPr>
        <p:sp>
          <p:nvSpPr>
            <p:cNvPr id="11" name="Rectangle 10"/>
            <p:cNvSpPr/>
            <p:nvPr/>
          </p:nvSpPr>
          <p:spPr>
            <a:xfrm>
              <a:off x="1988096" y="4869160"/>
              <a:ext cx="720080" cy="288032"/>
            </a:xfrm>
            <a:prstGeom prst="rect">
              <a:avLst/>
            </a:prstGeom>
            <a:ln w="19050" cmpd="sng">
              <a:solidFill>
                <a:schemeClr val="tx1"/>
              </a:solidFill>
              <a:headEnd type="arrow"/>
              <a:tailEnd type="arrow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bridge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852192" y="5301208"/>
              <a:ext cx="720080" cy="288032"/>
            </a:xfrm>
            <a:prstGeom prst="rect">
              <a:avLst/>
            </a:prstGeom>
            <a:ln w="19050" cmpd="sng">
              <a:solidFill>
                <a:schemeClr val="tx1"/>
              </a:solidFill>
              <a:headEnd type="arrow"/>
              <a:tailEnd type="arrow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 smtClean="0">
                  <a:solidFill>
                    <a:schemeClr val="tx1"/>
                  </a:solidFill>
                </a:rPr>
                <a:t>STA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15" name="Straight Connector 14"/>
          <p:cNvCxnSpPr>
            <a:stCxn id="9" idx="3"/>
            <a:endCxn id="11" idx="3"/>
          </p:cNvCxnSpPr>
          <p:nvPr/>
        </p:nvCxnSpPr>
        <p:spPr bwMode="auto">
          <a:xfrm>
            <a:off x="2627784" y="5013176"/>
            <a:ext cx="2808312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7" idx="2"/>
          </p:cNvCxnSpPr>
          <p:nvPr/>
        </p:nvCxnSpPr>
        <p:spPr bwMode="auto">
          <a:xfrm>
            <a:off x="3995936" y="4149080"/>
            <a:ext cx="0" cy="86409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8" idx="1"/>
          </p:cNvCxnSpPr>
          <p:nvPr/>
        </p:nvCxnSpPr>
        <p:spPr bwMode="auto">
          <a:xfrm flipH="1">
            <a:off x="3995936" y="4437112"/>
            <a:ext cx="288032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endCxn id="12" idx="0"/>
          </p:cNvCxnSpPr>
          <p:nvPr/>
        </p:nvCxnSpPr>
        <p:spPr bwMode="auto">
          <a:xfrm>
            <a:off x="4932040" y="5013176"/>
            <a:ext cx="0" cy="28803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3131840" y="5013176"/>
            <a:ext cx="0" cy="28803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846854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But, the baggy pants pocket takes care of </a:t>
            </a:r>
            <a:r>
              <a:rPr lang="en-US" dirty="0" smtClean="0">
                <a:solidFill>
                  <a:srgbClr val="FF6600"/>
                </a:solidFill>
              </a:rPr>
              <a:t>paralleling the station and relay</a:t>
            </a:r>
            <a:r>
              <a:rPr lang="en-US" dirty="0" smtClean="0">
                <a:solidFill>
                  <a:srgbClr val="FF6600"/>
                </a:solidFill>
              </a:rPr>
              <a:t>, </a:t>
            </a:r>
            <a:r>
              <a:rPr lang="en-US" dirty="0" smtClean="0">
                <a:solidFill>
                  <a:srgbClr val="FF6600"/>
                </a:solidFill>
              </a:rPr>
              <a:t>already!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no need for 802.11 to do anything except provide a MAC service that can operate in promiscuous mode and doesn’t reflect frames back to the bridge.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the bridges require is just this, for the emulated LAN approach*: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chemeClr val="tx1"/>
                </a:solidFill>
              </a:rPr>
              <a:t>The bridges have been, and can continue to, handle the station vs. bridge issues.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3635896" y="3861048"/>
            <a:ext cx="720080" cy="28803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headEnd type="arrow"/>
            <a:tailEnd type="arrow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bridge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907704" y="4869160"/>
            <a:ext cx="720080" cy="28803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headEnd type="arrow"/>
            <a:tailEnd type="arrow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bridge</a:t>
            </a:r>
          </a:p>
        </p:txBody>
      </p:sp>
      <p:sp>
        <p:nvSpPr>
          <p:cNvPr id="26" name="Rectangle 25"/>
          <p:cNvSpPr/>
          <p:nvPr/>
        </p:nvSpPr>
        <p:spPr>
          <a:xfrm flipH="1">
            <a:off x="5436096" y="4869160"/>
            <a:ext cx="720080" cy="28803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headEnd type="arrow"/>
            <a:tailEnd type="arrow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bridge</a:t>
            </a:r>
          </a:p>
        </p:txBody>
      </p:sp>
      <p:cxnSp>
        <p:nvCxnSpPr>
          <p:cNvPr id="29" name="Straight Connector 28"/>
          <p:cNvCxnSpPr>
            <a:stCxn id="22" idx="3"/>
            <a:endCxn id="26" idx="3"/>
          </p:cNvCxnSpPr>
          <p:nvPr/>
        </p:nvCxnSpPr>
        <p:spPr bwMode="auto">
          <a:xfrm>
            <a:off x="2627784" y="5013176"/>
            <a:ext cx="2808312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19" idx="2"/>
          </p:cNvCxnSpPr>
          <p:nvPr/>
        </p:nvCxnSpPr>
        <p:spPr bwMode="auto">
          <a:xfrm>
            <a:off x="3995936" y="4149080"/>
            <a:ext cx="0" cy="86409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19"/>
          <p:cNvSpPr/>
          <p:nvPr/>
        </p:nvSpPr>
        <p:spPr>
          <a:xfrm>
            <a:off x="3635896" y="4149080"/>
            <a:ext cx="720080" cy="28803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headEnd type="arrow"/>
            <a:tailEnd type="arrow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627784" y="4869160"/>
            <a:ext cx="720080" cy="28803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headEnd type="arrow"/>
            <a:tailEnd type="arrow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STA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/>
          <p:cNvSpPr/>
          <p:nvPr/>
        </p:nvSpPr>
        <p:spPr>
          <a:xfrm flipH="1">
            <a:off x="4716016" y="4869160"/>
            <a:ext cx="720080" cy="28803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headEnd type="arrow"/>
            <a:tailEnd type="arrow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STA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49953" y="4250705"/>
            <a:ext cx="195067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The other approaches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(point-to-point or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emulated bridge) are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not described, here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33929" y="422108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9891744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57150" cmpd="sng">
          <a:solidFill>
            <a:srgbClr val="00CC99"/>
          </a:solidFill>
          <a:headEnd type="arrow"/>
          <a:tailEnd type="arrow"/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rgbClr val="FF0000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281</TotalTime>
  <Words>563</Words>
  <Application>Microsoft Macintosh PowerPoint</Application>
  <PresentationFormat>On-screen Show (4:3)</PresentationFormat>
  <Paragraphs>139</Paragraphs>
  <Slides>10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802-11-template</vt:lpstr>
      <vt:lpstr>Document</vt:lpstr>
      <vt:lpstr>802.1Q Bridge Baggy Pants Explanation</vt:lpstr>
      <vt:lpstr>Abstract</vt:lpstr>
      <vt:lpstr>Annotated 802.1Q-2011 Figure 8-2 VLAN-aware Bridge architecture</vt:lpstr>
      <vt:lpstr>Annotated 802.1Q-2011 Figure 6-1 Internal organization of the MAC sublayer</vt:lpstr>
      <vt:lpstr>Figure 8-11 Logical points of attachment of the Higher Layer and Relay Entities</vt:lpstr>
      <vt:lpstr>Annotated 802.1Q-2011 Figure 8-2 VLAN-aware Bridge architecture</vt:lpstr>
      <vt:lpstr>In a sense, every medium is shared</vt:lpstr>
      <vt:lpstr>Don’s picture from 12-1128:</vt:lpstr>
      <vt:lpstr>But, the baggy pants pocket takes care of paralleling the station and relay, already!</vt:lpstr>
      <vt:lpstr>References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802.1Q Bridge Baggy Pants Explanation</dc:title>
  <dc:subject>Explains the IEEE 802.1Q "baggy pants" diagrams</dc:subject>
  <dc:creator>Norman Finn</dc:creator>
  <cp:keywords/>
  <dc:description/>
  <cp:lastModifiedBy>Norman Finn</cp:lastModifiedBy>
  <cp:revision>34</cp:revision>
  <cp:lastPrinted>1601-01-01T00:00:00Z</cp:lastPrinted>
  <dcterms:created xsi:type="dcterms:W3CDTF">2010-02-15T12:38:41Z</dcterms:created>
  <dcterms:modified xsi:type="dcterms:W3CDTF">2012-09-19T21:47:04Z</dcterms:modified>
  <cp:category/>
</cp:coreProperties>
</file>