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9" r:id="rId2"/>
    <p:sldId id="300" r:id="rId3"/>
    <p:sldId id="489" r:id="rId4"/>
    <p:sldId id="477" r:id="rId5"/>
    <p:sldId id="430" r:id="rId6"/>
    <p:sldId id="479" r:id="rId7"/>
    <p:sldId id="478" r:id="rId8"/>
    <p:sldId id="480" r:id="rId9"/>
    <p:sldId id="481" r:id="rId10"/>
    <p:sldId id="482" r:id="rId11"/>
    <p:sldId id="483" r:id="rId12"/>
    <p:sldId id="484" r:id="rId13"/>
    <p:sldId id="485" r:id="rId14"/>
    <p:sldId id="486" r:id="rId15"/>
    <p:sldId id="487" r:id="rId16"/>
    <p:sldId id="488" r:id="rId17"/>
    <p:sldId id="490" r:id="rId18"/>
    <p:sldId id="491" r:id="rId19"/>
    <p:sldId id="493" r:id="rId20"/>
    <p:sldId id="399" r:id="rId21"/>
    <p:sldId id="390" r:id="rId22"/>
    <p:sldId id="426" r:id="rId23"/>
    <p:sldId id="340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cclesi" initials="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99"/>
    <a:srgbClr val="66CCFF"/>
    <a:srgbClr val="33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951" autoAdjust="0"/>
    <p:restoredTop sz="99832" autoAdjust="0"/>
  </p:normalViewPr>
  <p:slideViewPr>
    <p:cSldViewPr>
      <p:cViewPr>
        <p:scale>
          <a:sx n="130" d="100"/>
          <a:sy n="130" d="100"/>
        </p:scale>
        <p:origin x="-10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notesViewPr>
    <p:cSldViewPr>
      <p:cViewPr varScale="1">
        <p:scale>
          <a:sx n="55" d="100"/>
          <a:sy n="55" d="100"/>
        </p:scale>
        <p:origin x="-2076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A9649C0-6FA8-4FD3-8C34-A6E00FBC9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7260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802.11-12/xxxxr0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AB8438E-31D1-4E20-8A1C-78C89844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56512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Peter Ecclesine, Cisco Systems</a:t>
            </a:r>
            <a:endParaRPr lang="en-US" dirty="0" smtClean="0"/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992BD6E3-4E67-4A60-ACFC-9F53995402F7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46113" y="111125"/>
            <a:ext cx="982662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ja-JP" altLang="en-US" sz="1400"/>
              <a:t>Month Year</a:t>
            </a:r>
            <a:endParaRPr lang="en-US" altLang="ja-JP" sz="1400"/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065713" y="9001125"/>
            <a:ext cx="11477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ja-JP" altLang="en-US" b="0"/>
              <a:t>John Doe, Some Company</a:t>
            </a:r>
            <a:endParaRPr lang="en-US" altLang="ja-JP" b="0"/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171825" y="9001125"/>
            <a:ext cx="522288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altLang="ja-JP" b="0"/>
              <a:t>Page </a:t>
            </a:r>
            <a:fld id="{B749ED69-21D3-4A2A-8D45-CB7B26CCEEF3}" type="slidenum">
              <a:rPr lang="en-US" altLang="ja-JP" b="0"/>
              <a:pPr algn="r" defTabSz="933450" eaLnBrk="0" hangingPunct="0"/>
              <a:t>1</a:t>
            </a:fld>
            <a:endParaRPr lang="en-US" altLang="ja-JP" b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93C1D486-FAE4-4885-85FF-E901842110D8}" type="datetime1">
              <a:rPr lang="en-US" smtClean="0"/>
              <a:pPr defTabSz="923925"/>
              <a:t>11/4/2012</a:t>
            </a:fld>
            <a:endParaRPr lang="en-US" smtClean="0"/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41356BED-1CEE-492B-A551-4BC112FF136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D9E3752D-6108-40AC-BD8D-25E53DE5A1CA}" type="datetime1">
              <a:rPr lang="en-US" smtClean="0"/>
              <a:pPr defTabSz="923925"/>
              <a:t>11/4/2012</a:t>
            </a:fld>
            <a:endParaRPr lang="en-US" smtClean="0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638FC7F6-2285-4137-8B71-650D117B00E8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D9E3752D-6108-40AC-BD8D-25E53DE5A1CA}" type="datetime1">
              <a:rPr lang="en-US" smtClean="0"/>
              <a:pPr defTabSz="923925"/>
              <a:t>11/4/2012</a:t>
            </a:fld>
            <a:endParaRPr lang="en-US" smtClean="0"/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638FC7F6-2285-4137-8B71-650D117B00E8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8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E1064E2D-1BA5-4B20-9981-78008365CAE5}" type="datetime1">
              <a:rPr lang="en-US" smtClean="0"/>
              <a:pPr defTabSz="923925"/>
              <a:t>11/4/2012</a:t>
            </a:fld>
            <a:endParaRPr lang="en-US" smtClean="0"/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5DDF7A13-042B-476A-865E-09E8A659D9D3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67F98F01-9481-4243-8104-9C7B1F16113D}" type="datetime1">
              <a:rPr lang="en-US" smtClean="0"/>
              <a:pPr defTabSz="923925"/>
              <a:t>11/4/2012</a:t>
            </a:fld>
            <a:endParaRPr lang="en-US" smtClean="0"/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F679A1A9-ACF8-4D98-941E-00103E3114EF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415D3977-610F-41FC-9696-C2309FB9C88B}" type="datetime1">
              <a:rPr lang="en-US" smtClean="0"/>
              <a:pPr defTabSz="923925"/>
              <a:t>11/4/2012</a:t>
            </a:fld>
            <a:endParaRPr lang="en-US" smtClean="0"/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893EE762-3F1F-4C9D-A93C-85E6366868E6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Date Placeholder 3"/>
          <p:cNvSpPr>
            <a:spLocks noGrp="1"/>
          </p:cNvSpPr>
          <p:nvPr>
            <p:ph type="dt" sz="quarter" idx="1"/>
          </p:nvPr>
        </p:nvSpPr>
        <p:spPr>
          <a:xfrm>
            <a:off x="646113" y="95773"/>
            <a:ext cx="727763" cy="215444"/>
          </a:xfrm>
          <a:prstGeom prst="rect">
            <a:avLst/>
          </a:prstGeom>
          <a:noFill/>
        </p:spPr>
        <p:txBody>
          <a:bodyPr/>
          <a:lstStyle/>
          <a:p>
            <a:pPr defTabSz="923925"/>
            <a:fld id="{BA433098-D528-4CEB-BA99-0AE0FD9D9BA9}" type="datetime1">
              <a:rPr lang="en-US" smtClean="0"/>
              <a:pPr defTabSz="923925"/>
              <a:t>11/4/2012</a:t>
            </a:fld>
            <a:endParaRPr lang="en-US" smtClean="0"/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617169" y="9001225"/>
            <a:ext cx="76944" cy="184666"/>
          </a:xfrm>
          <a:noFill/>
        </p:spPr>
        <p:txBody>
          <a:bodyPr/>
          <a:lstStyle/>
          <a:p>
            <a:fld id="{C1D473C2-67AC-4878-9725-8A55F6BDC603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Interference happens, regulators come calling.</a:t>
            </a:r>
            <a:r>
              <a:rPr lang="en-US" baseline="0" dirty="0" smtClean="0"/>
              <a:t> If shortly thereafter </a:t>
            </a:r>
            <a:r>
              <a:rPr lang="en-US" dirty="0" smtClean="0"/>
              <a:t>the interference is still happening, then oftentimes a consent decree is negotiated between lawyers.  The *manufacturer* is the responsible party in part 15, and </a:t>
            </a:r>
            <a:r>
              <a:rPr lang="en-US" i="1" dirty="0" smtClean="0"/>
              <a:t>any</a:t>
            </a:r>
            <a:r>
              <a:rPr lang="en-US" dirty="0" smtClean="0"/>
              <a:t> operator can cause trouble for the manufacturer.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D0808A6-9DB0-4427-A1DF-C408E05F3D9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15512" y="6475413"/>
            <a:ext cx="19284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Ecclesine, Cisco Systems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45E090-D227-46B6-8E28-02AA8A55A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85603E4-1A13-44FC-98D9-5A073833E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69DCC9-504C-4121-8F9B-7926A134E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3F7DDC-F53E-4A36-A2FC-F0065854E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8B002A5-A0A6-4776-87BB-A8CA6E8B7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7F8EFB-B314-4B82-B418-7A72E85F2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 anchor="t" anchorCtr="0"/>
          <a:lstStyle>
            <a:lvl1pPr>
              <a:defRPr sz="2800"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  <p:extLst>
      <p:ext uri="{BB962C8B-B14F-4D97-AF65-F5344CB8AC3E}">
        <p14:creationId xmlns:p14="http://schemas.microsoft.com/office/powerpoint/2010/main" val="53621090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A438BE-C408-4636-98F1-CF52D39C9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65FDB2-19A9-4586-BE28-3CA679E9D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FC6D12-2AD8-41F0-9559-B615D1999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0D8B86-D10D-4507-A958-35951D727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98E49C-1D49-4DC6-912F-30A5840D4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EF9CF4-A0CF-428B-B83F-FDA1D1B8E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202DFE-21A2-4AE6-8EF6-AC68B8A71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C6E5357-FB5A-424D-B1A2-8B7072954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987675" y="334963"/>
            <a:ext cx="545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dirty="0" err="1">
                <a:ea typeface="ＭＳ Ｐゴシック" pitchFamily="34" charset="-128"/>
                <a:cs typeface="+mn-cs"/>
              </a:rPr>
              <a:t>doc.:IEEE</a:t>
            </a:r>
            <a:r>
              <a:rPr lang="en-US" altLang="ja-JP" sz="1800" dirty="0">
                <a:ea typeface="ＭＳ Ｐゴシック" pitchFamily="34" charset="-128"/>
                <a:cs typeface="+mn-cs"/>
              </a:rPr>
              <a:t> </a:t>
            </a:r>
            <a:r>
              <a:rPr lang="en-US" altLang="ja-JP" sz="1800" dirty="0" smtClean="0">
                <a:ea typeface="ＭＳ Ｐゴシック" pitchFamily="34" charset="-128"/>
                <a:cs typeface="+mn-cs"/>
              </a:rPr>
              <a:t>802.11-12/</a:t>
            </a:r>
            <a:r>
              <a:rPr lang="en-US" altLang="ja-JP" sz="1800" dirty="0" err="1" smtClean="0">
                <a:ea typeface="ＭＳ Ｐゴシック" pitchFamily="34" charset="-128"/>
                <a:cs typeface="+mn-cs"/>
              </a:rPr>
              <a:t>1159r2</a:t>
            </a:r>
            <a:endParaRPr lang="en-US" sz="1800" dirty="0"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7642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800" dirty="0" smtClean="0">
                <a:ea typeface="ＭＳ Ｐゴシック" pitchFamily="34" charset="-128"/>
                <a:cs typeface="+mn-cs"/>
              </a:rPr>
              <a:t>September </a:t>
            </a:r>
            <a:r>
              <a:rPr lang="en-US" altLang="ja-JP" sz="1800" dirty="0">
                <a:ea typeface="ＭＳ Ｐゴシック" pitchFamily="34" charset="-128"/>
                <a:cs typeface="+mn-cs"/>
              </a:rPr>
              <a:t>2012</a:t>
            </a:r>
            <a:endParaRPr lang="en-US" sz="1800" dirty="0">
              <a:ea typeface="ＭＳ Ｐゴシック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pt.org/Documents/se-24/5943/M65_26R0_SE24_WI39_way_forward_f-inaldoc" TargetMode="External"/><Relationship Id="rId2" Type="http://schemas.openxmlformats.org/officeDocument/2006/relationships/hyperlink" Target="http://en.wikipedia.org/wiki/List_of_WLAN_channe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.europa.eu/enterprise/sectors/rtte/documents/legislation/review/index_en.htm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cc.gov/encyclopedia/weather-radar-interference-enforcemen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379-06-00ac-tpc-operating-classes-and-channel-switching.docx" TargetMode="External"/><Relationship Id="rId2" Type="http://schemas.openxmlformats.org/officeDocument/2006/relationships/hyperlink" Target="https://mentor.ieee.org/802.11/dcn/12/11-12-0297-00-00ac-tpc-operating-classes-and-channel-switching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cc.gov/oetcf/kdb/index.cfm" TargetMode="Externa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 dirty="0" smtClean="0"/>
          </a:p>
        </p:txBody>
      </p:sp>
      <p:sp>
        <p:nvSpPr>
          <p:cNvPr id="102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A02DD50B-A878-41FA-B900-0DF2574BBB9C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8" name="Slide Number Placeholder 6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b="0" dirty="0">
                <a:latin typeface="+mn-lt"/>
                <a:ea typeface="ＭＳ Ｐゴシック" pitchFamily="50" charset="-128"/>
                <a:cs typeface="+mn-cs"/>
              </a:rPr>
              <a:t>Slide </a:t>
            </a:r>
            <a:fld id="{A58EF107-B16D-4EB0-9780-A2A58F1F7E7B}" type="slidenum">
              <a:rPr lang="en-US" altLang="ja-JP" b="0">
                <a:latin typeface="+mn-lt"/>
                <a:ea typeface="ＭＳ Ｐゴシック" pitchFamily="50" charset="-128"/>
                <a:cs typeface="+mn-cs"/>
              </a:rPr>
              <a:pPr algn="ctr" eaLnBrk="0" hangingPunct="0">
                <a:defRPr/>
              </a:pPr>
              <a:t>1</a:t>
            </a:fld>
            <a:endParaRPr lang="en-US" altLang="ja-JP" b="0" dirty="0">
              <a:latin typeface="+mn-lt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1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tabLst>
                <a:tab pos="117475" algn="l"/>
              </a:tabLst>
            </a:pPr>
            <a:r>
              <a:rPr lang="en-US" altLang="ko-KR" sz="2400" b="0" dirty="0" smtClean="0">
                <a:ea typeface="Gulim" pitchFamily="34" charset="-127"/>
              </a:rPr>
              <a:t>Masters, Slaves and Clients</a:t>
            </a:r>
            <a:endParaRPr lang="en-US" altLang="ja-JP" sz="2400" b="0" dirty="0" smtClean="0">
              <a:ea typeface="ＭＳ Ｐゴシック" pitchFamily="34" charset="-128"/>
            </a:endParaRPr>
          </a:p>
        </p:txBody>
      </p:sp>
      <p:sp>
        <p:nvSpPr>
          <p:cNvPr id="1031" name="Rectangle 17"/>
          <p:cNvSpPr>
            <a:spLocks noChangeArrowheads="1"/>
          </p:cNvSpPr>
          <p:nvPr/>
        </p:nvSpPr>
        <p:spPr bwMode="auto">
          <a:xfrm>
            <a:off x="685800" y="685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endParaRPr kumimoji="1" lang="en-US" altLang="ja-JP" sz="3200" dirty="0">
              <a:solidFill>
                <a:schemeClr val="tx2"/>
              </a:solidFill>
              <a:ea typeface="ＭＳ Ｐゴシック" pitchFamily="34" charset="-128"/>
            </a:endParaRPr>
          </a:p>
        </p:txBody>
      </p:sp>
      <p:sp>
        <p:nvSpPr>
          <p:cNvPr id="1032" name="Rectangle 3"/>
          <p:cNvSpPr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 dirty="0">
                <a:ea typeface="ＭＳ Ｐゴシック" pitchFamily="34" charset="-128"/>
              </a:rPr>
              <a:t>Date:</a:t>
            </a:r>
            <a:r>
              <a:rPr kumimoji="1" lang="en-US" altLang="ja-JP" sz="2000" b="0" dirty="0">
                <a:ea typeface="ＭＳ Ｐゴシック" pitchFamily="34" charset="-128"/>
              </a:rPr>
              <a:t> </a:t>
            </a:r>
            <a:r>
              <a:rPr kumimoji="1" lang="en-US" altLang="ja-JP" sz="2000" b="0" dirty="0" smtClean="0">
                <a:ea typeface="ＭＳ Ｐゴシック" pitchFamily="34" charset="-128"/>
              </a:rPr>
              <a:t>2012-09-19</a:t>
            </a:r>
            <a:endParaRPr kumimoji="1" lang="en-US" altLang="ja-JP" sz="2000" b="0" dirty="0">
              <a:ea typeface="ＭＳ Ｐゴシック" pitchFamily="34" charset="-128"/>
            </a:endParaRP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655003"/>
              </p:ext>
            </p:extLst>
          </p:nvPr>
        </p:nvGraphicFramePr>
        <p:xfrm>
          <a:off x="238125" y="2363788"/>
          <a:ext cx="7920038" cy="402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Document" r:id="rId4" imgW="7748341" imgH="3944155" progId="Word.Document.8">
                  <p:embed/>
                </p:oleObj>
              </mc:Choice>
              <mc:Fallback>
                <p:oleObj name="Document" r:id="rId4" imgW="7748341" imgH="3944155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" y="2363788"/>
                        <a:ext cx="7920038" cy="402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5800" y="3810000"/>
            <a:ext cx="1712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 changes from </a:t>
            </a:r>
            <a:r>
              <a:rPr lang="en-US" dirty="0" err="1" smtClean="0"/>
              <a:t>r1</a:t>
            </a:r>
            <a:r>
              <a:rPr lang="en-US" dirty="0" smtClean="0"/>
              <a:t> yet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1591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EU (#</a:t>
            </a:r>
            <a:r>
              <a:rPr lang="en-US" dirty="0"/>
              <a:t>1</a:t>
            </a:r>
            <a:r>
              <a:rPr lang="en-US" dirty="0" smtClean="0"/>
              <a:t>)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sp>
        <p:nvSpPr>
          <p:cNvPr id="16459" name="TextBox 260"/>
          <p:cNvSpPr txBox="1">
            <a:spLocks noChangeArrowheads="1"/>
          </p:cNvSpPr>
          <p:nvPr/>
        </p:nvSpPr>
        <p:spPr bwMode="auto">
          <a:xfrm>
            <a:off x="381000" y="3203453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20 MHz</a:t>
            </a:r>
          </a:p>
        </p:txBody>
      </p:sp>
      <p:sp>
        <p:nvSpPr>
          <p:cNvPr id="16460" name="TextBox 261"/>
          <p:cNvSpPr txBox="1">
            <a:spLocks noChangeArrowheads="1"/>
          </p:cNvSpPr>
          <p:nvPr/>
        </p:nvSpPr>
        <p:spPr bwMode="auto">
          <a:xfrm>
            <a:off x="381000" y="3584484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40 MHz</a:t>
            </a:r>
          </a:p>
        </p:txBody>
      </p:sp>
      <p:sp>
        <p:nvSpPr>
          <p:cNvPr id="16461" name="TextBox 262"/>
          <p:cNvSpPr txBox="1">
            <a:spLocks noChangeArrowheads="1"/>
          </p:cNvSpPr>
          <p:nvPr/>
        </p:nvSpPr>
        <p:spPr bwMode="auto">
          <a:xfrm>
            <a:off x="381000" y="3965516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80 MHz</a:t>
            </a:r>
          </a:p>
        </p:txBody>
      </p:sp>
      <p:sp>
        <p:nvSpPr>
          <p:cNvPr id="16462" name="TextBox 263"/>
          <p:cNvSpPr txBox="1">
            <a:spLocks noChangeArrowheads="1"/>
          </p:cNvSpPr>
          <p:nvPr/>
        </p:nvSpPr>
        <p:spPr bwMode="auto">
          <a:xfrm>
            <a:off x="381000" y="4346547"/>
            <a:ext cx="990567" cy="3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/>
              <a:t>160 MHz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47765" y="2133600"/>
            <a:ext cx="7543835" cy="2551113"/>
            <a:chOff x="1447765" y="2133600"/>
            <a:chExt cx="7543835" cy="2551113"/>
          </a:xfrm>
        </p:grpSpPr>
        <p:sp>
          <p:nvSpPr>
            <p:cNvPr id="83" name="Trapezoid 82"/>
            <p:cNvSpPr/>
            <p:nvPr/>
          </p:nvSpPr>
          <p:spPr bwMode="auto">
            <a:xfrm>
              <a:off x="1447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1676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1905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21336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23622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2590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2819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3048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35814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38100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40386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42672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4495800" y="3203575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5410767" y="3197141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5" name="Trapezoid 104"/>
            <p:cNvSpPr/>
            <p:nvPr/>
          </p:nvSpPr>
          <p:spPr bwMode="auto">
            <a:xfrm>
              <a:off x="14478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6" name="Trapezoid 105"/>
            <p:cNvSpPr/>
            <p:nvPr/>
          </p:nvSpPr>
          <p:spPr bwMode="auto">
            <a:xfrm>
              <a:off x="19050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7" name="Trapezoid 106"/>
            <p:cNvSpPr/>
            <p:nvPr/>
          </p:nvSpPr>
          <p:spPr bwMode="auto">
            <a:xfrm>
              <a:off x="23622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8" name="Trapezoid 107"/>
            <p:cNvSpPr/>
            <p:nvPr/>
          </p:nvSpPr>
          <p:spPr bwMode="auto">
            <a:xfrm>
              <a:off x="28194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108"/>
            <p:cNvSpPr/>
            <p:nvPr/>
          </p:nvSpPr>
          <p:spPr bwMode="auto">
            <a:xfrm>
              <a:off x="35814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0" name="Trapezoid 109"/>
            <p:cNvSpPr/>
            <p:nvPr/>
          </p:nvSpPr>
          <p:spPr bwMode="auto">
            <a:xfrm>
              <a:off x="4038600" y="3584575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5" name="Trapezoid 114"/>
            <p:cNvSpPr/>
            <p:nvPr/>
          </p:nvSpPr>
          <p:spPr bwMode="auto">
            <a:xfrm>
              <a:off x="14478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6" name="Trapezoid 115"/>
            <p:cNvSpPr/>
            <p:nvPr/>
          </p:nvSpPr>
          <p:spPr bwMode="auto">
            <a:xfrm>
              <a:off x="23622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7" name="Trapezoid 116"/>
            <p:cNvSpPr/>
            <p:nvPr/>
          </p:nvSpPr>
          <p:spPr bwMode="auto">
            <a:xfrm>
              <a:off x="3581400" y="3965575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0" name="Trapezoid 119"/>
            <p:cNvSpPr/>
            <p:nvPr/>
          </p:nvSpPr>
          <p:spPr bwMode="auto">
            <a:xfrm>
              <a:off x="1447800" y="4346575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6429" name="TextBox 87"/>
            <p:cNvSpPr txBox="1">
              <a:spLocks noChangeArrowheads="1"/>
            </p:cNvSpPr>
            <p:nvPr/>
          </p:nvSpPr>
          <p:spPr bwMode="auto">
            <a:xfrm rot="10800000">
              <a:off x="5867219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6430" name="TextBox 88"/>
            <p:cNvSpPr txBox="1">
              <a:spLocks noChangeArrowheads="1"/>
            </p:cNvSpPr>
            <p:nvPr/>
          </p:nvSpPr>
          <p:spPr bwMode="auto">
            <a:xfrm rot="10800000">
              <a:off x="563862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6431" name="TextBox 89"/>
            <p:cNvSpPr txBox="1">
              <a:spLocks noChangeArrowheads="1"/>
            </p:cNvSpPr>
            <p:nvPr/>
          </p:nvSpPr>
          <p:spPr bwMode="auto">
            <a:xfrm rot="10800000">
              <a:off x="541003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6432" name="TextBox 90"/>
            <p:cNvSpPr txBox="1">
              <a:spLocks noChangeArrowheads="1"/>
            </p:cNvSpPr>
            <p:nvPr/>
          </p:nvSpPr>
          <p:spPr bwMode="auto">
            <a:xfrm rot="10800000">
              <a:off x="518144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6433" name="TextBox 91"/>
            <p:cNvSpPr txBox="1">
              <a:spLocks noChangeArrowheads="1"/>
            </p:cNvSpPr>
            <p:nvPr/>
          </p:nvSpPr>
          <p:spPr bwMode="auto">
            <a:xfrm rot="10800000">
              <a:off x="495285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6434" name="TextBox 92"/>
            <p:cNvSpPr txBox="1">
              <a:spLocks noChangeArrowheads="1"/>
            </p:cNvSpPr>
            <p:nvPr/>
          </p:nvSpPr>
          <p:spPr bwMode="auto">
            <a:xfrm rot="10800000">
              <a:off x="472425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6435" name="TextBox 93"/>
            <p:cNvSpPr txBox="1">
              <a:spLocks noChangeArrowheads="1"/>
            </p:cNvSpPr>
            <p:nvPr/>
          </p:nvSpPr>
          <p:spPr bwMode="auto">
            <a:xfrm rot="10800000">
              <a:off x="449566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6436" name="TextBox 94"/>
            <p:cNvSpPr txBox="1">
              <a:spLocks noChangeArrowheads="1"/>
            </p:cNvSpPr>
            <p:nvPr/>
          </p:nvSpPr>
          <p:spPr bwMode="auto">
            <a:xfrm rot="10800000">
              <a:off x="426707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6437" name="TextBox 95"/>
            <p:cNvSpPr txBox="1">
              <a:spLocks noChangeArrowheads="1"/>
            </p:cNvSpPr>
            <p:nvPr/>
          </p:nvSpPr>
          <p:spPr bwMode="auto">
            <a:xfrm rot="10800000">
              <a:off x="403848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6438" name="TextBox 96"/>
            <p:cNvSpPr txBox="1">
              <a:spLocks noChangeArrowheads="1"/>
            </p:cNvSpPr>
            <p:nvPr/>
          </p:nvSpPr>
          <p:spPr bwMode="auto">
            <a:xfrm rot="10800000">
              <a:off x="380988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6439" name="TextBox 97"/>
            <p:cNvSpPr txBox="1">
              <a:spLocks noChangeArrowheads="1"/>
            </p:cNvSpPr>
            <p:nvPr/>
          </p:nvSpPr>
          <p:spPr bwMode="auto">
            <a:xfrm rot="10800000">
              <a:off x="358129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6440" name="TextBox 98"/>
            <p:cNvSpPr txBox="1">
              <a:spLocks noChangeArrowheads="1"/>
            </p:cNvSpPr>
            <p:nvPr/>
          </p:nvSpPr>
          <p:spPr bwMode="auto">
            <a:xfrm rot="10800000">
              <a:off x="7315200" y="2746215"/>
              <a:ext cx="215437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6441" name="TextBox 99"/>
            <p:cNvSpPr txBox="1">
              <a:spLocks noChangeArrowheads="1"/>
            </p:cNvSpPr>
            <p:nvPr/>
          </p:nvSpPr>
          <p:spPr bwMode="auto">
            <a:xfrm rot="10800000">
              <a:off x="7086379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6442" name="TextBox 100"/>
            <p:cNvSpPr txBox="1">
              <a:spLocks noChangeArrowheads="1"/>
            </p:cNvSpPr>
            <p:nvPr/>
          </p:nvSpPr>
          <p:spPr bwMode="auto">
            <a:xfrm rot="10800000">
              <a:off x="685778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6443" name="TextBox 101"/>
            <p:cNvSpPr txBox="1">
              <a:spLocks noChangeArrowheads="1"/>
            </p:cNvSpPr>
            <p:nvPr/>
          </p:nvSpPr>
          <p:spPr bwMode="auto">
            <a:xfrm rot="10800000">
              <a:off x="6629194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6444" name="TextBox 102"/>
            <p:cNvSpPr txBox="1">
              <a:spLocks noChangeArrowheads="1"/>
            </p:cNvSpPr>
            <p:nvPr/>
          </p:nvSpPr>
          <p:spPr bwMode="auto">
            <a:xfrm rot="10800000">
              <a:off x="640060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6445" name="TextBox 103"/>
            <p:cNvSpPr txBox="1">
              <a:spLocks noChangeArrowheads="1"/>
            </p:cNvSpPr>
            <p:nvPr/>
          </p:nvSpPr>
          <p:spPr bwMode="auto">
            <a:xfrm rot="10800000">
              <a:off x="304791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6446" name="TextBox 104"/>
            <p:cNvSpPr txBox="1">
              <a:spLocks noChangeArrowheads="1"/>
            </p:cNvSpPr>
            <p:nvPr/>
          </p:nvSpPr>
          <p:spPr bwMode="auto">
            <a:xfrm rot="10800000">
              <a:off x="281932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6447" name="TextBox 105"/>
            <p:cNvSpPr txBox="1">
              <a:spLocks noChangeArrowheads="1"/>
            </p:cNvSpPr>
            <p:nvPr/>
          </p:nvSpPr>
          <p:spPr bwMode="auto">
            <a:xfrm rot="10800000">
              <a:off x="259072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6448" name="TextBox 106"/>
            <p:cNvSpPr txBox="1">
              <a:spLocks noChangeArrowheads="1"/>
            </p:cNvSpPr>
            <p:nvPr/>
          </p:nvSpPr>
          <p:spPr bwMode="auto">
            <a:xfrm rot="10800000">
              <a:off x="236213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6449" name="TextBox 107"/>
            <p:cNvSpPr txBox="1">
              <a:spLocks noChangeArrowheads="1"/>
            </p:cNvSpPr>
            <p:nvPr/>
          </p:nvSpPr>
          <p:spPr bwMode="auto">
            <a:xfrm rot="10800000">
              <a:off x="2133542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6450" name="TextBox 108"/>
            <p:cNvSpPr txBox="1">
              <a:spLocks noChangeArrowheads="1"/>
            </p:cNvSpPr>
            <p:nvPr/>
          </p:nvSpPr>
          <p:spPr bwMode="auto">
            <a:xfrm rot="10800000">
              <a:off x="1904950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6451" name="TextBox 109"/>
            <p:cNvSpPr txBox="1">
              <a:spLocks noChangeArrowheads="1"/>
            </p:cNvSpPr>
            <p:nvPr/>
          </p:nvSpPr>
          <p:spPr bwMode="auto">
            <a:xfrm rot="10800000">
              <a:off x="1676357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6452" name="TextBox 110"/>
            <p:cNvSpPr txBox="1">
              <a:spLocks noChangeArrowheads="1"/>
            </p:cNvSpPr>
            <p:nvPr/>
          </p:nvSpPr>
          <p:spPr bwMode="auto">
            <a:xfrm rot="10800000">
              <a:off x="1447765" y="2746215"/>
              <a:ext cx="215893" cy="457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6453" name="Straight Connector 294"/>
            <p:cNvCxnSpPr>
              <a:cxnSpLocks noChangeShapeType="1"/>
            </p:cNvCxnSpPr>
            <p:nvPr/>
          </p:nvCxnSpPr>
          <p:spPr bwMode="auto">
            <a:xfrm>
              <a:off x="1447765" y="2660483"/>
              <a:ext cx="182874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6454" name="Straight Connector 294"/>
            <p:cNvCxnSpPr>
              <a:cxnSpLocks noChangeShapeType="1"/>
            </p:cNvCxnSpPr>
            <p:nvPr/>
          </p:nvCxnSpPr>
          <p:spPr bwMode="auto">
            <a:xfrm>
              <a:off x="3581295" y="2660483"/>
              <a:ext cx="2819307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6455" name="Straight Connector 294"/>
            <p:cNvCxnSpPr>
              <a:cxnSpLocks noChangeShapeType="1"/>
            </p:cNvCxnSpPr>
            <p:nvPr/>
          </p:nvCxnSpPr>
          <p:spPr bwMode="auto">
            <a:xfrm>
              <a:off x="6400602" y="2660483"/>
              <a:ext cx="1142962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6456" name="TextBox 257"/>
            <p:cNvSpPr txBox="1">
              <a:spLocks noChangeArrowheads="1"/>
            </p:cNvSpPr>
            <p:nvPr/>
          </p:nvSpPr>
          <p:spPr bwMode="auto">
            <a:xfrm>
              <a:off x="1600160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6457" name="TextBox 258"/>
            <p:cNvSpPr txBox="1">
              <a:spLocks noChangeArrowheads="1"/>
            </p:cNvSpPr>
            <p:nvPr/>
          </p:nvSpPr>
          <p:spPr bwMode="auto">
            <a:xfrm>
              <a:off x="4267072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6458" name="TextBox 259"/>
            <p:cNvSpPr txBox="1">
              <a:spLocks noChangeArrowheads="1"/>
            </p:cNvSpPr>
            <p:nvPr/>
          </p:nvSpPr>
          <p:spPr bwMode="auto">
            <a:xfrm>
              <a:off x="6248207" y="2286000"/>
              <a:ext cx="1600147" cy="30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6463" name="TextBox 269"/>
            <p:cNvSpPr txBox="1">
              <a:spLocks noChangeArrowheads="1"/>
            </p:cNvSpPr>
            <p:nvPr/>
          </p:nvSpPr>
          <p:spPr bwMode="auto">
            <a:xfrm>
              <a:off x="7778783" y="3203453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 smtClean="0"/>
                <a:t>17</a:t>
              </a:r>
              <a:endParaRPr lang="en-US" sz="1600" b="1" dirty="0"/>
            </a:p>
          </p:txBody>
        </p:sp>
        <p:sp>
          <p:nvSpPr>
            <p:cNvPr id="16464" name="TextBox 271"/>
            <p:cNvSpPr txBox="1">
              <a:spLocks noChangeArrowheads="1"/>
            </p:cNvSpPr>
            <p:nvPr/>
          </p:nvSpPr>
          <p:spPr bwMode="auto">
            <a:xfrm>
              <a:off x="7772157" y="3584484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 smtClean="0"/>
                <a:t>8</a:t>
              </a:r>
              <a:endParaRPr lang="en-US" sz="1600" b="1" dirty="0"/>
            </a:p>
          </p:txBody>
        </p:sp>
        <p:sp>
          <p:nvSpPr>
            <p:cNvPr id="16465" name="TextBox 272"/>
            <p:cNvSpPr txBox="1">
              <a:spLocks noChangeArrowheads="1"/>
            </p:cNvSpPr>
            <p:nvPr/>
          </p:nvSpPr>
          <p:spPr bwMode="auto">
            <a:xfrm>
              <a:off x="7772157" y="3965516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 smtClean="0"/>
                <a:t>4</a:t>
              </a:r>
              <a:endParaRPr lang="en-US" sz="1600" b="1" dirty="0"/>
            </a:p>
          </p:txBody>
        </p:sp>
        <p:sp>
          <p:nvSpPr>
            <p:cNvPr id="16466" name="TextBox 273"/>
            <p:cNvSpPr txBox="1">
              <a:spLocks noChangeArrowheads="1"/>
            </p:cNvSpPr>
            <p:nvPr/>
          </p:nvSpPr>
          <p:spPr bwMode="auto">
            <a:xfrm>
              <a:off x="7772157" y="4346547"/>
              <a:ext cx="990567" cy="338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 smtClean="0"/>
                <a:t>2</a:t>
              </a:r>
              <a:endParaRPr lang="en-US" sz="1600" b="1" dirty="0"/>
            </a:p>
          </p:txBody>
        </p:sp>
        <p:sp>
          <p:nvSpPr>
            <p:cNvPr id="127" name="TextBox 270"/>
            <p:cNvSpPr txBox="1">
              <a:spLocks noChangeArrowheads="1"/>
            </p:cNvSpPr>
            <p:nvPr/>
          </p:nvSpPr>
          <p:spPr bwMode="auto">
            <a:xfrm>
              <a:off x="7543800" y="21336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/>
                <a:t># of non-overlapping channels</a:t>
              </a:r>
            </a:p>
          </p:txBody>
        </p:sp>
      </p:grpSp>
      <p:sp>
        <p:nvSpPr>
          <p:cNvPr id="68" name="Trapezoid 67"/>
          <p:cNvSpPr/>
          <p:nvPr/>
        </p:nvSpPr>
        <p:spPr bwMode="auto">
          <a:xfrm>
            <a:off x="4724400" y="3195259"/>
            <a:ext cx="2286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69" name="Trapezoid 68"/>
          <p:cNvSpPr/>
          <p:nvPr/>
        </p:nvSpPr>
        <p:spPr bwMode="auto">
          <a:xfrm>
            <a:off x="4953000" y="3194350"/>
            <a:ext cx="2286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0" name="Trapezoid 69"/>
          <p:cNvSpPr/>
          <p:nvPr/>
        </p:nvSpPr>
        <p:spPr bwMode="auto">
          <a:xfrm>
            <a:off x="5181600" y="3194350"/>
            <a:ext cx="2286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1" name="Trapezoid 70"/>
          <p:cNvSpPr/>
          <p:nvPr/>
        </p:nvSpPr>
        <p:spPr bwMode="auto">
          <a:xfrm>
            <a:off x="4495800" y="3584484"/>
            <a:ext cx="4572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2" name="Trapezoid 71"/>
          <p:cNvSpPr/>
          <p:nvPr/>
        </p:nvSpPr>
        <p:spPr bwMode="auto">
          <a:xfrm>
            <a:off x="4953567" y="3584484"/>
            <a:ext cx="4572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3" name="Trapezoid 72"/>
          <p:cNvSpPr/>
          <p:nvPr/>
        </p:nvSpPr>
        <p:spPr bwMode="auto">
          <a:xfrm>
            <a:off x="4496367" y="3965516"/>
            <a:ext cx="9144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  <p:sp>
        <p:nvSpPr>
          <p:cNvPr id="74" name="Trapezoid 73"/>
          <p:cNvSpPr/>
          <p:nvPr/>
        </p:nvSpPr>
        <p:spPr bwMode="auto">
          <a:xfrm>
            <a:off x="3581967" y="4346547"/>
            <a:ext cx="18288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4286334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777875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China (#2)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Regulatory SKU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 or 80 MHz)</a:t>
            </a:r>
          </a:p>
          <a:p>
            <a:r>
              <a:rPr lang="en-US" dirty="0" smtClean="0"/>
              <a:t>Maybe by 2014 China will add lower 5 GHz bands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2" name="Group 92"/>
          <p:cNvGrpSpPr/>
          <p:nvPr/>
        </p:nvGrpSpPr>
        <p:grpSpPr>
          <a:xfrm>
            <a:off x="152400" y="1828800"/>
            <a:ext cx="8839200" cy="2700338"/>
            <a:chOff x="152400" y="1828800"/>
            <a:chExt cx="8839200" cy="2700338"/>
          </a:xfrm>
        </p:grpSpPr>
        <p:grpSp>
          <p:nvGrpSpPr>
            <p:cNvPr id="3" name="Group 90"/>
            <p:cNvGrpSpPr/>
            <p:nvPr/>
          </p:nvGrpSpPr>
          <p:grpSpPr>
            <a:xfrm>
              <a:off x="152400" y="1828800"/>
              <a:ext cx="8839200" cy="2700338"/>
              <a:chOff x="152400" y="1828800"/>
              <a:chExt cx="8839200" cy="2700338"/>
            </a:xfrm>
          </p:grpSpPr>
          <p:sp>
            <p:nvSpPr>
              <p:cNvPr id="75" name="Trapezoid 74"/>
              <p:cNvSpPr/>
              <p:nvPr/>
            </p:nvSpPr>
            <p:spPr bwMode="auto">
              <a:xfrm>
                <a:off x="61722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6" name="Trapezoid 75"/>
              <p:cNvSpPr/>
              <p:nvPr/>
            </p:nvSpPr>
            <p:spPr bwMode="auto">
              <a:xfrm>
                <a:off x="64008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7" name="Trapezoid 76"/>
              <p:cNvSpPr/>
              <p:nvPr/>
            </p:nvSpPr>
            <p:spPr bwMode="auto">
              <a:xfrm>
                <a:off x="66294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78" name="Trapezoid 77"/>
              <p:cNvSpPr/>
              <p:nvPr/>
            </p:nvSpPr>
            <p:spPr bwMode="auto">
              <a:xfrm>
                <a:off x="6858000" y="3048000"/>
                <a:ext cx="2286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84" name="Trapezoid 83"/>
              <p:cNvSpPr/>
              <p:nvPr/>
            </p:nvSpPr>
            <p:spPr bwMode="auto">
              <a:xfrm>
                <a:off x="6172200" y="3429000"/>
                <a:ext cx="4572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85" name="Trapezoid 84"/>
              <p:cNvSpPr/>
              <p:nvPr/>
            </p:nvSpPr>
            <p:spPr bwMode="auto">
              <a:xfrm>
                <a:off x="6629400" y="3429000"/>
                <a:ext cx="457200" cy="304800"/>
              </a:xfrm>
              <a:prstGeom prst="trapezoid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600" dirty="0"/>
              </a:p>
            </p:txBody>
          </p:sp>
          <p:sp>
            <p:nvSpPr>
              <p:cNvPr id="14365" name="TextBox 87"/>
              <p:cNvSpPr txBox="1">
                <a:spLocks noChangeArrowheads="1"/>
              </p:cNvSpPr>
              <p:nvPr/>
            </p:nvSpPr>
            <p:spPr bwMode="auto">
              <a:xfrm rot="10800000">
                <a:off x="5638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140</a:t>
                </a:r>
              </a:p>
            </p:txBody>
          </p:sp>
          <p:sp>
            <p:nvSpPr>
              <p:cNvPr id="14366" name="TextBox 88"/>
              <p:cNvSpPr txBox="1">
                <a:spLocks noChangeArrowheads="1"/>
              </p:cNvSpPr>
              <p:nvPr/>
            </p:nvSpPr>
            <p:spPr bwMode="auto">
              <a:xfrm rot="10800000">
                <a:off x="5410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136</a:t>
                </a:r>
              </a:p>
            </p:txBody>
          </p:sp>
          <p:sp>
            <p:nvSpPr>
              <p:cNvPr id="14367" name="TextBox 89"/>
              <p:cNvSpPr txBox="1">
                <a:spLocks noChangeArrowheads="1"/>
              </p:cNvSpPr>
              <p:nvPr/>
            </p:nvSpPr>
            <p:spPr bwMode="auto">
              <a:xfrm rot="10800000">
                <a:off x="5181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132</a:t>
                </a:r>
              </a:p>
            </p:txBody>
          </p:sp>
          <p:sp>
            <p:nvSpPr>
              <p:cNvPr id="14368" name="TextBox 90"/>
              <p:cNvSpPr txBox="1">
                <a:spLocks noChangeArrowheads="1"/>
              </p:cNvSpPr>
              <p:nvPr/>
            </p:nvSpPr>
            <p:spPr bwMode="auto">
              <a:xfrm rot="10800000">
                <a:off x="4953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128</a:t>
                </a:r>
              </a:p>
            </p:txBody>
          </p:sp>
          <p:sp>
            <p:nvSpPr>
              <p:cNvPr id="14369" name="TextBox 91"/>
              <p:cNvSpPr txBox="1">
                <a:spLocks noChangeArrowheads="1"/>
              </p:cNvSpPr>
              <p:nvPr/>
            </p:nvSpPr>
            <p:spPr bwMode="auto">
              <a:xfrm rot="10800000">
                <a:off x="4724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124</a:t>
                </a:r>
              </a:p>
            </p:txBody>
          </p:sp>
          <p:sp>
            <p:nvSpPr>
              <p:cNvPr id="14370" name="TextBox 92"/>
              <p:cNvSpPr txBox="1">
                <a:spLocks noChangeArrowheads="1"/>
              </p:cNvSpPr>
              <p:nvPr/>
            </p:nvSpPr>
            <p:spPr bwMode="auto">
              <a:xfrm rot="10800000">
                <a:off x="4495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120</a:t>
                </a:r>
              </a:p>
            </p:txBody>
          </p:sp>
          <p:sp>
            <p:nvSpPr>
              <p:cNvPr id="14371" name="TextBox 93"/>
              <p:cNvSpPr txBox="1">
                <a:spLocks noChangeArrowheads="1"/>
              </p:cNvSpPr>
              <p:nvPr/>
            </p:nvSpPr>
            <p:spPr bwMode="auto">
              <a:xfrm rot="10800000">
                <a:off x="4267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116</a:t>
                </a:r>
              </a:p>
            </p:txBody>
          </p:sp>
          <p:sp>
            <p:nvSpPr>
              <p:cNvPr id="14372" name="TextBox 94"/>
              <p:cNvSpPr txBox="1">
                <a:spLocks noChangeArrowheads="1"/>
              </p:cNvSpPr>
              <p:nvPr/>
            </p:nvSpPr>
            <p:spPr bwMode="auto">
              <a:xfrm rot="10800000">
                <a:off x="4038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112</a:t>
                </a:r>
              </a:p>
            </p:txBody>
          </p:sp>
          <p:sp>
            <p:nvSpPr>
              <p:cNvPr id="14373" name="TextBox 95"/>
              <p:cNvSpPr txBox="1">
                <a:spLocks noChangeArrowheads="1"/>
              </p:cNvSpPr>
              <p:nvPr/>
            </p:nvSpPr>
            <p:spPr bwMode="auto">
              <a:xfrm rot="10800000">
                <a:off x="3810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108</a:t>
                </a:r>
              </a:p>
            </p:txBody>
          </p:sp>
          <p:sp>
            <p:nvSpPr>
              <p:cNvPr id="14374" name="TextBox 96"/>
              <p:cNvSpPr txBox="1">
                <a:spLocks noChangeArrowheads="1"/>
              </p:cNvSpPr>
              <p:nvPr/>
            </p:nvSpPr>
            <p:spPr bwMode="auto">
              <a:xfrm rot="10800000">
                <a:off x="3581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104</a:t>
                </a:r>
              </a:p>
            </p:txBody>
          </p:sp>
          <p:sp>
            <p:nvSpPr>
              <p:cNvPr id="14375" name="TextBox 97"/>
              <p:cNvSpPr txBox="1">
                <a:spLocks noChangeArrowheads="1"/>
              </p:cNvSpPr>
              <p:nvPr/>
            </p:nvSpPr>
            <p:spPr bwMode="auto">
              <a:xfrm rot="10800000">
                <a:off x="3352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100</a:t>
                </a:r>
              </a:p>
            </p:txBody>
          </p:sp>
          <p:sp>
            <p:nvSpPr>
              <p:cNvPr id="14376" name="TextBox 98"/>
              <p:cNvSpPr txBox="1">
                <a:spLocks noChangeArrowheads="1"/>
              </p:cNvSpPr>
              <p:nvPr/>
            </p:nvSpPr>
            <p:spPr bwMode="auto">
              <a:xfrm rot="10800000">
                <a:off x="7086828" y="2590800"/>
                <a:ext cx="215444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165</a:t>
                </a:r>
                <a:endParaRPr lang="en-US" sz="1400" baseline="30000"/>
              </a:p>
            </p:txBody>
          </p:sp>
          <p:sp>
            <p:nvSpPr>
              <p:cNvPr id="14377" name="TextBox 99"/>
              <p:cNvSpPr txBox="1">
                <a:spLocks noChangeArrowheads="1"/>
              </p:cNvSpPr>
              <p:nvPr/>
            </p:nvSpPr>
            <p:spPr bwMode="auto">
              <a:xfrm rot="10800000">
                <a:off x="6858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161</a:t>
                </a:r>
              </a:p>
            </p:txBody>
          </p:sp>
          <p:sp>
            <p:nvSpPr>
              <p:cNvPr id="14378" name="TextBox 100"/>
              <p:cNvSpPr txBox="1">
                <a:spLocks noChangeArrowheads="1"/>
              </p:cNvSpPr>
              <p:nvPr/>
            </p:nvSpPr>
            <p:spPr bwMode="auto">
              <a:xfrm rot="10800000">
                <a:off x="6629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157</a:t>
                </a:r>
              </a:p>
            </p:txBody>
          </p:sp>
          <p:sp>
            <p:nvSpPr>
              <p:cNvPr id="14379" name="TextBox 101"/>
              <p:cNvSpPr txBox="1">
                <a:spLocks noChangeArrowheads="1"/>
              </p:cNvSpPr>
              <p:nvPr/>
            </p:nvSpPr>
            <p:spPr bwMode="auto">
              <a:xfrm rot="10800000">
                <a:off x="6400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153</a:t>
                </a:r>
              </a:p>
            </p:txBody>
          </p:sp>
          <p:sp>
            <p:nvSpPr>
              <p:cNvPr id="14380" name="TextBox 102"/>
              <p:cNvSpPr txBox="1">
                <a:spLocks noChangeArrowheads="1"/>
              </p:cNvSpPr>
              <p:nvPr/>
            </p:nvSpPr>
            <p:spPr bwMode="auto">
              <a:xfrm rot="10800000">
                <a:off x="6172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149</a:t>
                </a:r>
              </a:p>
            </p:txBody>
          </p:sp>
          <p:sp>
            <p:nvSpPr>
              <p:cNvPr id="14381" name="TextBox 103"/>
              <p:cNvSpPr txBox="1">
                <a:spLocks noChangeArrowheads="1"/>
              </p:cNvSpPr>
              <p:nvPr/>
            </p:nvSpPr>
            <p:spPr bwMode="auto">
              <a:xfrm rot="10800000">
                <a:off x="2819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64</a:t>
                </a:r>
              </a:p>
            </p:txBody>
          </p:sp>
          <p:sp>
            <p:nvSpPr>
              <p:cNvPr id="14382" name="TextBox 104"/>
              <p:cNvSpPr txBox="1">
                <a:spLocks noChangeArrowheads="1"/>
              </p:cNvSpPr>
              <p:nvPr/>
            </p:nvSpPr>
            <p:spPr bwMode="auto">
              <a:xfrm rot="10800000">
                <a:off x="2590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60</a:t>
                </a:r>
              </a:p>
            </p:txBody>
          </p:sp>
          <p:sp>
            <p:nvSpPr>
              <p:cNvPr id="14383" name="TextBox 105"/>
              <p:cNvSpPr txBox="1">
                <a:spLocks noChangeArrowheads="1"/>
              </p:cNvSpPr>
              <p:nvPr/>
            </p:nvSpPr>
            <p:spPr bwMode="auto">
              <a:xfrm rot="10800000">
                <a:off x="2362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56</a:t>
                </a:r>
              </a:p>
            </p:txBody>
          </p:sp>
          <p:sp>
            <p:nvSpPr>
              <p:cNvPr id="14384" name="TextBox 106"/>
              <p:cNvSpPr txBox="1">
                <a:spLocks noChangeArrowheads="1"/>
              </p:cNvSpPr>
              <p:nvPr/>
            </p:nvSpPr>
            <p:spPr bwMode="auto">
              <a:xfrm rot="10800000">
                <a:off x="21336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52</a:t>
                </a:r>
              </a:p>
            </p:txBody>
          </p:sp>
          <p:sp>
            <p:nvSpPr>
              <p:cNvPr id="14385" name="TextBox 107"/>
              <p:cNvSpPr txBox="1">
                <a:spLocks noChangeArrowheads="1"/>
              </p:cNvSpPr>
              <p:nvPr/>
            </p:nvSpPr>
            <p:spPr bwMode="auto">
              <a:xfrm rot="10800000">
                <a:off x="19050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48</a:t>
                </a:r>
              </a:p>
            </p:txBody>
          </p:sp>
          <p:sp>
            <p:nvSpPr>
              <p:cNvPr id="14386" name="TextBox 108"/>
              <p:cNvSpPr txBox="1">
                <a:spLocks noChangeArrowheads="1"/>
              </p:cNvSpPr>
              <p:nvPr/>
            </p:nvSpPr>
            <p:spPr bwMode="auto">
              <a:xfrm rot="10800000">
                <a:off x="16764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44</a:t>
                </a:r>
              </a:p>
            </p:txBody>
          </p:sp>
          <p:sp>
            <p:nvSpPr>
              <p:cNvPr id="14387" name="TextBox 109"/>
              <p:cNvSpPr txBox="1">
                <a:spLocks noChangeArrowheads="1"/>
              </p:cNvSpPr>
              <p:nvPr/>
            </p:nvSpPr>
            <p:spPr bwMode="auto">
              <a:xfrm rot="10800000">
                <a:off x="14478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40</a:t>
                </a:r>
              </a:p>
            </p:txBody>
          </p:sp>
          <p:sp>
            <p:nvSpPr>
              <p:cNvPr id="14388" name="TextBox 110"/>
              <p:cNvSpPr txBox="1">
                <a:spLocks noChangeArrowheads="1"/>
              </p:cNvSpPr>
              <p:nvPr/>
            </p:nvSpPr>
            <p:spPr bwMode="auto">
              <a:xfrm rot="10800000">
                <a:off x="1219200" y="2590800"/>
                <a:ext cx="215900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eaVert" lIns="0" tIns="36576" rIns="0" bIns="0">
                <a:spAutoFit/>
              </a:bodyPr>
              <a:lstStyle/>
              <a:p>
                <a:r>
                  <a:rPr lang="en-US" sz="1400"/>
                  <a:t>36</a:t>
                </a:r>
              </a:p>
            </p:txBody>
          </p:sp>
          <p:cxnSp>
            <p:nvCxnSpPr>
              <p:cNvPr id="14389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1219200" y="2505075"/>
                <a:ext cx="18288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14390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3352800" y="2505075"/>
                <a:ext cx="28194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14391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6172200" y="2505075"/>
                <a:ext cx="1143000" cy="0"/>
              </a:xfrm>
              <a:prstGeom prst="line">
                <a:avLst/>
              </a:prstGeom>
              <a:noFill/>
              <a:ln w="19050" algn="ctr">
                <a:solidFill>
                  <a:schemeClr val="bg2"/>
                </a:solidFill>
                <a:round/>
                <a:headEnd type="stealth" w="med" len="med"/>
                <a:tailEnd type="stealth" w="med" len="med"/>
              </a:ln>
            </p:spPr>
          </p:cxnSp>
          <p:sp>
            <p:nvSpPr>
              <p:cNvPr id="14392" name="TextBox 257"/>
              <p:cNvSpPr txBox="1">
                <a:spLocks noChangeArrowheads="1"/>
              </p:cNvSpPr>
              <p:nvPr/>
            </p:nvSpPr>
            <p:spPr bwMode="auto">
              <a:xfrm>
                <a:off x="13716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/>
                  <a:t>5.15~5.35 GHz</a:t>
                </a:r>
              </a:p>
            </p:txBody>
          </p:sp>
          <p:sp>
            <p:nvSpPr>
              <p:cNvPr id="14393" name="TextBox 258"/>
              <p:cNvSpPr txBox="1">
                <a:spLocks noChangeArrowheads="1"/>
              </p:cNvSpPr>
              <p:nvPr/>
            </p:nvSpPr>
            <p:spPr bwMode="auto">
              <a:xfrm>
                <a:off x="40386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/>
                  <a:t>5.47~5.725 GHz</a:t>
                </a:r>
              </a:p>
            </p:txBody>
          </p:sp>
          <p:sp>
            <p:nvSpPr>
              <p:cNvPr id="14394" name="TextBox 259"/>
              <p:cNvSpPr txBox="1">
                <a:spLocks noChangeArrowheads="1"/>
              </p:cNvSpPr>
              <p:nvPr/>
            </p:nvSpPr>
            <p:spPr bwMode="auto">
              <a:xfrm>
                <a:off x="6019800" y="2130623"/>
                <a:ext cx="16002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dirty="0" smtClean="0"/>
                  <a:t>5.725~5.850 </a:t>
                </a:r>
                <a:r>
                  <a:rPr lang="en-US" sz="1400" dirty="0"/>
                  <a:t>GHz</a:t>
                </a:r>
              </a:p>
            </p:txBody>
          </p:sp>
          <p:sp>
            <p:nvSpPr>
              <p:cNvPr id="14395" name="TextBox 260"/>
              <p:cNvSpPr txBox="1">
                <a:spLocks noChangeArrowheads="1"/>
              </p:cNvSpPr>
              <p:nvPr/>
            </p:nvSpPr>
            <p:spPr bwMode="auto">
              <a:xfrm>
                <a:off x="152400" y="3048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20 MHz</a:t>
                </a:r>
              </a:p>
            </p:txBody>
          </p:sp>
          <p:sp>
            <p:nvSpPr>
              <p:cNvPr id="14396" name="TextBox 261"/>
              <p:cNvSpPr txBox="1">
                <a:spLocks noChangeArrowheads="1"/>
              </p:cNvSpPr>
              <p:nvPr/>
            </p:nvSpPr>
            <p:spPr bwMode="auto">
              <a:xfrm>
                <a:off x="152400" y="3429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40 MHz</a:t>
                </a:r>
              </a:p>
            </p:txBody>
          </p:sp>
          <p:sp>
            <p:nvSpPr>
              <p:cNvPr id="14397" name="TextBox 262"/>
              <p:cNvSpPr txBox="1">
                <a:spLocks noChangeArrowheads="1"/>
              </p:cNvSpPr>
              <p:nvPr/>
            </p:nvSpPr>
            <p:spPr bwMode="auto">
              <a:xfrm>
                <a:off x="152400" y="3810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80 MHz</a:t>
                </a:r>
              </a:p>
            </p:txBody>
          </p:sp>
          <p:sp>
            <p:nvSpPr>
              <p:cNvPr id="14398" name="TextBox 263"/>
              <p:cNvSpPr txBox="1">
                <a:spLocks noChangeArrowheads="1"/>
              </p:cNvSpPr>
              <p:nvPr/>
            </p:nvSpPr>
            <p:spPr bwMode="auto">
              <a:xfrm>
                <a:off x="152400" y="4191000"/>
                <a:ext cx="990600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/>
                <a:r>
                  <a:rPr lang="en-US" sz="1400"/>
                  <a:t>160 MHz</a:t>
                </a:r>
              </a:p>
            </p:txBody>
          </p:sp>
          <p:sp>
            <p:nvSpPr>
              <p:cNvPr id="14399" name="TextBox 270"/>
              <p:cNvSpPr txBox="1">
                <a:spLocks noChangeArrowheads="1"/>
              </p:cNvSpPr>
              <p:nvPr/>
            </p:nvSpPr>
            <p:spPr bwMode="auto">
              <a:xfrm>
                <a:off x="7543800" y="1828800"/>
                <a:ext cx="1447800" cy="8302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b="1"/>
                  <a:t># of non-overlapping channels</a:t>
                </a:r>
              </a:p>
            </p:txBody>
          </p:sp>
          <p:sp>
            <p:nvSpPr>
              <p:cNvPr id="14400" name="TextBox 269"/>
              <p:cNvSpPr txBox="1">
                <a:spLocks noChangeArrowheads="1"/>
              </p:cNvSpPr>
              <p:nvPr/>
            </p:nvSpPr>
            <p:spPr bwMode="auto">
              <a:xfrm>
                <a:off x="7550426" y="3048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5</a:t>
                </a:r>
                <a:endParaRPr lang="en-US" sz="1600" b="1" dirty="0"/>
              </a:p>
            </p:txBody>
          </p:sp>
          <p:sp>
            <p:nvSpPr>
              <p:cNvPr id="14401" name="TextBox 271"/>
              <p:cNvSpPr txBox="1">
                <a:spLocks noChangeArrowheads="1"/>
              </p:cNvSpPr>
              <p:nvPr/>
            </p:nvSpPr>
            <p:spPr bwMode="auto">
              <a:xfrm>
                <a:off x="7543800" y="3429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2</a:t>
                </a:r>
                <a:endParaRPr lang="en-US" sz="1600" b="1" dirty="0"/>
              </a:p>
            </p:txBody>
          </p:sp>
          <p:sp>
            <p:nvSpPr>
              <p:cNvPr id="14402" name="TextBox 272"/>
              <p:cNvSpPr txBox="1">
                <a:spLocks noChangeArrowheads="1"/>
              </p:cNvSpPr>
              <p:nvPr/>
            </p:nvSpPr>
            <p:spPr bwMode="auto">
              <a:xfrm>
                <a:off x="7543800" y="3810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1</a:t>
                </a:r>
                <a:endParaRPr lang="en-US" sz="1600" b="1" dirty="0"/>
              </a:p>
            </p:txBody>
          </p:sp>
          <p:sp>
            <p:nvSpPr>
              <p:cNvPr id="14403" name="TextBox 273"/>
              <p:cNvSpPr txBox="1">
                <a:spLocks noChangeArrowheads="1"/>
              </p:cNvSpPr>
              <p:nvPr/>
            </p:nvSpPr>
            <p:spPr bwMode="auto">
              <a:xfrm>
                <a:off x="7543800" y="4191000"/>
                <a:ext cx="99060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 smtClean="0"/>
                  <a:t>0</a:t>
                </a:r>
                <a:endParaRPr lang="en-US" sz="1600" b="1" dirty="0"/>
              </a:p>
            </p:txBody>
          </p:sp>
        </p:grpSp>
        <p:sp>
          <p:nvSpPr>
            <p:cNvPr id="92" name="Trapezoid 91"/>
            <p:cNvSpPr/>
            <p:nvPr/>
          </p:nvSpPr>
          <p:spPr bwMode="auto">
            <a:xfrm>
              <a:off x="7086600" y="30480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  <p:sp>
        <p:nvSpPr>
          <p:cNvPr id="94" name="Trapezoid 93"/>
          <p:cNvSpPr/>
          <p:nvPr/>
        </p:nvSpPr>
        <p:spPr bwMode="auto">
          <a:xfrm>
            <a:off x="6172200" y="3810000"/>
            <a:ext cx="914400" cy="304800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1528541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1851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India (#3), Mexico (#11) &amp; others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152400" y="1828800"/>
            <a:ext cx="8839200" cy="2700338"/>
            <a:chOff x="304800" y="1219200"/>
            <a:chExt cx="8839200" cy="2700338"/>
          </a:xfrm>
        </p:grpSpPr>
        <p:sp>
          <p:nvSpPr>
            <p:cNvPr id="67" name="Trapezoid 66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68" name="Trapezoid 67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69" name="Trapezoid 68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0" name="Trapezoid 69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1" name="Trapezoid 70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2" name="Trapezoid 7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7239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365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4366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4367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4368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4369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4370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4371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4372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4373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4374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4375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4376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4377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4378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4379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4380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4381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4382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4383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4384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4385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4386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4387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4388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4389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4390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4391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4392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4393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4394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4395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4396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4397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4398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4399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4400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13</a:t>
              </a:r>
            </a:p>
          </p:txBody>
        </p:sp>
        <p:sp>
          <p:nvSpPr>
            <p:cNvPr id="14401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6</a:t>
              </a:r>
            </a:p>
          </p:txBody>
        </p:sp>
        <p:sp>
          <p:nvSpPr>
            <p:cNvPr id="14402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3</a:t>
              </a:r>
            </a:p>
          </p:txBody>
        </p:sp>
        <p:sp>
          <p:nvSpPr>
            <p:cNvPr id="14403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57022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55651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Japan (#4)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 SKU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grpSp>
        <p:nvGrpSpPr>
          <p:cNvPr id="2" name="Group 136"/>
          <p:cNvGrpSpPr>
            <a:grpSpLocks/>
          </p:cNvGrpSpPr>
          <p:nvPr/>
        </p:nvGrpSpPr>
        <p:grpSpPr bwMode="auto">
          <a:xfrm>
            <a:off x="304800" y="1828800"/>
            <a:ext cx="8839200" cy="2700338"/>
            <a:chOff x="304800" y="1219200"/>
            <a:chExt cx="8839200" cy="2700338"/>
          </a:xfrm>
        </p:grpSpPr>
        <p:sp>
          <p:nvSpPr>
            <p:cNvPr id="71" name="Trapezoid 70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2" name="Trapezoid 71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4648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4876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5105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4419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4876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0" name="Trapezoid 99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1" name="Trapezoid 100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2" name="Trapezoid 101"/>
            <p:cNvSpPr/>
            <p:nvPr/>
          </p:nvSpPr>
          <p:spPr bwMode="auto">
            <a:xfrm>
              <a:off x="4419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3" name="Trapezoid 102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4" name="Trapezoid 103"/>
            <p:cNvSpPr/>
            <p:nvPr/>
          </p:nvSpPr>
          <p:spPr bwMode="auto">
            <a:xfrm>
              <a:off x="35052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35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335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335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335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335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335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335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335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336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336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336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3363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3364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3365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3366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3367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3368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3369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3370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3371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3372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3373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3374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3375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3376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3377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3378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3379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3380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19</a:t>
              </a:r>
            </a:p>
          </p:txBody>
        </p:sp>
        <p:sp>
          <p:nvSpPr>
            <p:cNvPr id="13381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9</a:t>
              </a:r>
            </a:p>
          </p:txBody>
        </p:sp>
        <p:sp>
          <p:nvSpPr>
            <p:cNvPr id="13382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3383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59399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53837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Russia (#6)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Regulatory SKU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</p:txBody>
      </p:sp>
      <p:grpSp>
        <p:nvGrpSpPr>
          <p:cNvPr id="2" name="Group 142"/>
          <p:cNvGrpSpPr>
            <a:grpSpLocks/>
          </p:cNvGrpSpPr>
          <p:nvPr/>
        </p:nvGrpSpPr>
        <p:grpSpPr bwMode="auto">
          <a:xfrm>
            <a:off x="304800" y="2057400"/>
            <a:ext cx="8839200" cy="2700338"/>
            <a:chOff x="304800" y="1219200"/>
            <a:chExt cx="8839200" cy="2700338"/>
          </a:xfrm>
        </p:grpSpPr>
        <p:sp>
          <p:nvSpPr>
            <p:cNvPr id="74" name="Trapezoid 73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39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539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539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539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539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539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539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539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540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540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540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5403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5404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5405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5406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5407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5408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5409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5410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5411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5412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5413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5414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5415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5416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5417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5418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5419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5420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5421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5.725~5.875 </a:t>
              </a:r>
              <a:r>
                <a:rPr lang="en-US" sz="1400" dirty="0"/>
                <a:t>GHz</a:t>
              </a:r>
            </a:p>
          </p:txBody>
        </p:sp>
        <p:sp>
          <p:nvSpPr>
            <p:cNvPr id="15422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5423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5424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5425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5426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5427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16</a:t>
              </a:r>
            </a:p>
          </p:txBody>
        </p:sp>
        <p:sp>
          <p:nvSpPr>
            <p:cNvPr id="15428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8</a:t>
              </a:r>
            </a:p>
          </p:txBody>
        </p:sp>
        <p:sp>
          <p:nvSpPr>
            <p:cNvPr id="15429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5430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  <p:sp>
          <p:nvSpPr>
            <p:cNvPr id="139" name="Trapezoid 138"/>
            <p:cNvSpPr/>
            <p:nvPr/>
          </p:nvSpPr>
          <p:spPr bwMode="auto">
            <a:xfrm>
              <a:off x="5791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0" name="Trapezoid 139"/>
            <p:cNvSpPr/>
            <p:nvPr/>
          </p:nvSpPr>
          <p:spPr bwMode="auto">
            <a:xfrm>
              <a:off x="6019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433" name="TextBox 87"/>
            <p:cNvSpPr txBox="1">
              <a:spLocks noChangeArrowheads="1"/>
            </p:cNvSpPr>
            <p:nvPr/>
          </p:nvSpPr>
          <p:spPr bwMode="auto">
            <a:xfrm rot="10800000">
              <a:off x="60327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142" name="Trapezoid 141"/>
            <p:cNvSpPr/>
            <p:nvPr/>
          </p:nvSpPr>
          <p:spPr bwMode="auto">
            <a:xfrm>
              <a:off x="5334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981679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77875" y="8382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Brazil (#7) &amp;  Taiwan (#19)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Regulatory SKU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 or 80 MHz)</a:t>
            </a:r>
          </a:p>
          <a:p>
            <a:endParaRPr lang="en-US" dirty="0" smtClean="0"/>
          </a:p>
        </p:txBody>
      </p:sp>
      <p:grpSp>
        <p:nvGrpSpPr>
          <p:cNvPr id="2" name="Group 138"/>
          <p:cNvGrpSpPr>
            <a:grpSpLocks/>
          </p:cNvGrpSpPr>
          <p:nvPr/>
        </p:nvGrpSpPr>
        <p:grpSpPr bwMode="auto">
          <a:xfrm>
            <a:off x="152400" y="2133600"/>
            <a:ext cx="8839200" cy="2700338"/>
            <a:chOff x="304800" y="1219200"/>
            <a:chExt cx="8839200" cy="2700338"/>
          </a:xfrm>
        </p:grpSpPr>
        <p:sp>
          <p:nvSpPr>
            <p:cNvPr id="72" name="Trapezoid 7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4" name="Trapezoid 7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5" name="Trapezoid 74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6" name="Trapezoid 75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7" name="Trapezoid 76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5334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5562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5791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7239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5334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462" name="TextBox 87"/>
            <p:cNvSpPr txBox="1">
              <a:spLocks noChangeArrowheads="1"/>
            </p:cNvSpPr>
            <p:nvPr/>
          </p:nvSpPr>
          <p:spPr bwMode="auto">
            <a:xfrm rot="10800000">
              <a:off x="5791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18463" name="TextBox 88"/>
            <p:cNvSpPr txBox="1">
              <a:spLocks noChangeArrowheads="1"/>
            </p:cNvSpPr>
            <p:nvPr/>
          </p:nvSpPr>
          <p:spPr bwMode="auto">
            <a:xfrm rot="10800000">
              <a:off x="5562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18464" name="TextBox 89"/>
            <p:cNvSpPr txBox="1">
              <a:spLocks noChangeArrowheads="1"/>
            </p:cNvSpPr>
            <p:nvPr/>
          </p:nvSpPr>
          <p:spPr bwMode="auto">
            <a:xfrm rot="10800000">
              <a:off x="5334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18465" name="TextBox 90"/>
            <p:cNvSpPr txBox="1">
              <a:spLocks noChangeArrowheads="1"/>
            </p:cNvSpPr>
            <p:nvPr/>
          </p:nvSpPr>
          <p:spPr bwMode="auto">
            <a:xfrm rot="10800000">
              <a:off x="5105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18466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8467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8468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8469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8470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8471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8472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8473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8474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8475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8476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8477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8478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8479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8480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8481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8482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8483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8484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8485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8486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8487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8488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8489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8490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8491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 smtClean="0"/>
                <a:t>5.725~5.850 </a:t>
              </a:r>
              <a:r>
                <a:rPr lang="en-US" sz="1400" dirty="0"/>
                <a:t>GHz</a:t>
              </a:r>
            </a:p>
          </p:txBody>
        </p:sp>
        <p:sp>
          <p:nvSpPr>
            <p:cNvPr id="18492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8493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8494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8495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76200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/>
                <a:t>			160 MHz Channels Currently  Not Possible For Taiwan</a:t>
              </a:r>
            </a:p>
          </p:txBody>
        </p:sp>
        <p:sp>
          <p:nvSpPr>
            <p:cNvPr id="18496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 dirty="0"/>
                <a:t># of non-overlapping channels</a:t>
              </a:r>
            </a:p>
          </p:txBody>
        </p:sp>
        <p:sp>
          <p:nvSpPr>
            <p:cNvPr id="18497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17</a:t>
              </a:r>
            </a:p>
          </p:txBody>
        </p:sp>
        <p:sp>
          <p:nvSpPr>
            <p:cNvPr id="18498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7</a:t>
              </a:r>
            </a:p>
          </p:txBody>
        </p:sp>
        <p:sp>
          <p:nvSpPr>
            <p:cNvPr id="18499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3</a:t>
              </a:r>
            </a:p>
          </p:txBody>
        </p:sp>
        <p:sp>
          <p:nvSpPr>
            <p:cNvPr id="18500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0</a:t>
              </a:r>
            </a:p>
          </p:txBody>
        </p:sp>
        <p:sp>
          <p:nvSpPr>
            <p:cNvPr id="135" name="Trapezoid 134"/>
            <p:cNvSpPr/>
            <p:nvPr/>
          </p:nvSpPr>
          <p:spPr bwMode="auto">
            <a:xfrm>
              <a:off x="5791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6" name="Trapezoid 135"/>
            <p:cNvSpPr/>
            <p:nvPr/>
          </p:nvSpPr>
          <p:spPr bwMode="auto">
            <a:xfrm>
              <a:off x="6019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503" name="TextBox 87"/>
            <p:cNvSpPr txBox="1">
              <a:spLocks noChangeArrowheads="1"/>
            </p:cNvSpPr>
            <p:nvPr/>
          </p:nvSpPr>
          <p:spPr bwMode="auto">
            <a:xfrm rot="10800000">
              <a:off x="60327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138" name="Trapezoid 137"/>
            <p:cNvSpPr/>
            <p:nvPr/>
          </p:nvSpPr>
          <p:spPr bwMode="auto">
            <a:xfrm>
              <a:off x="5334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110640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65175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channels allowed by Korea (#12)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Regulatory SKU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802.11 Access Point Chooses One of the Above Center Frequencies using Channel Bandwidth (20, 40, 80 or 160 MHz)</a:t>
            </a:r>
          </a:p>
          <a:p>
            <a:endParaRPr lang="en-US" dirty="0" smtClean="0"/>
          </a:p>
        </p:txBody>
      </p:sp>
      <p:grpSp>
        <p:nvGrpSpPr>
          <p:cNvPr id="2" name="Group 148"/>
          <p:cNvGrpSpPr>
            <a:grpSpLocks/>
          </p:cNvGrpSpPr>
          <p:nvPr/>
        </p:nvGrpSpPr>
        <p:grpSpPr bwMode="auto">
          <a:xfrm>
            <a:off x="152400" y="2133600"/>
            <a:ext cx="8839200" cy="2700338"/>
            <a:chOff x="304800" y="1219200"/>
            <a:chExt cx="8839200" cy="2700338"/>
          </a:xfrm>
        </p:grpSpPr>
        <p:sp>
          <p:nvSpPr>
            <p:cNvPr id="77" name="Trapezoid 76"/>
            <p:cNvSpPr/>
            <p:nvPr/>
          </p:nvSpPr>
          <p:spPr bwMode="auto">
            <a:xfrm>
              <a:off x="1371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8" name="Trapezoid 77"/>
            <p:cNvSpPr/>
            <p:nvPr/>
          </p:nvSpPr>
          <p:spPr bwMode="auto">
            <a:xfrm>
              <a:off x="1600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9" name="Trapezoid 78"/>
            <p:cNvSpPr/>
            <p:nvPr/>
          </p:nvSpPr>
          <p:spPr bwMode="auto">
            <a:xfrm>
              <a:off x="1828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0" name="Trapezoid 79"/>
            <p:cNvSpPr/>
            <p:nvPr/>
          </p:nvSpPr>
          <p:spPr bwMode="auto">
            <a:xfrm>
              <a:off x="2057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1" name="Trapezoid 80"/>
            <p:cNvSpPr/>
            <p:nvPr/>
          </p:nvSpPr>
          <p:spPr bwMode="auto">
            <a:xfrm>
              <a:off x="2286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2" name="Trapezoid 81"/>
            <p:cNvSpPr/>
            <p:nvPr/>
          </p:nvSpPr>
          <p:spPr bwMode="auto">
            <a:xfrm>
              <a:off x="251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3" name="Trapezoid 82"/>
            <p:cNvSpPr/>
            <p:nvPr/>
          </p:nvSpPr>
          <p:spPr bwMode="auto">
            <a:xfrm>
              <a:off x="274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297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3505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6" name="Trapezoid 85"/>
            <p:cNvSpPr/>
            <p:nvPr/>
          </p:nvSpPr>
          <p:spPr bwMode="auto">
            <a:xfrm>
              <a:off x="3733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3962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8" name="Trapezoid 87"/>
            <p:cNvSpPr/>
            <p:nvPr/>
          </p:nvSpPr>
          <p:spPr bwMode="auto">
            <a:xfrm>
              <a:off x="41910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9" name="Trapezoid 88"/>
            <p:cNvSpPr/>
            <p:nvPr/>
          </p:nvSpPr>
          <p:spPr bwMode="auto">
            <a:xfrm>
              <a:off x="4419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0" name="Trapezoid 89"/>
            <p:cNvSpPr/>
            <p:nvPr/>
          </p:nvSpPr>
          <p:spPr bwMode="auto">
            <a:xfrm>
              <a:off x="4648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4876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63246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3" name="Trapezoid 92"/>
            <p:cNvSpPr/>
            <p:nvPr/>
          </p:nvSpPr>
          <p:spPr bwMode="auto">
            <a:xfrm>
              <a:off x="65532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4" name="Trapezoid 93"/>
            <p:cNvSpPr/>
            <p:nvPr/>
          </p:nvSpPr>
          <p:spPr bwMode="auto">
            <a:xfrm>
              <a:off x="67818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5" name="Trapezoid 94"/>
            <p:cNvSpPr/>
            <p:nvPr/>
          </p:nvSpPr>
          <p:spPr bwMode="auto">
            <a:xfrm>
              <a:off x="7010400" y="2438400"/>
              <a:ext cx="2286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6" name="Trapezoid 95"/>
            <p:cNvSpPr/>
            <p:nvPr/>
          </p:nvSpPr>
          <p:spPr bwMode="auto">
            <a:xfrm>
              <a:off x="1371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7" name="Trapezoid 96"/>
            <p:cNvSpPr/>
            <p:nvPr/>
          </p:nvSpPr>
          <p:spPr bwMode="auto">
            <a:xfrm>
              <a:off x="1828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8" name="Trapezoid 97"/>
            <p:cNvSpPr/>
            <p:nvPr/>
          </p:nvSpPr>
          <p:spPr bwMode="auto">
            <a:xfrm>
              <a:off x="22860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9" name="Trapezoid 98"/>
            <p:cNvSpPr/>
            <p:nvPr/>
          </p:nvSpPr>
          <p:spPr bwMode="auto">
            <a:xfrm>
              <a:off x="2743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0" name="Trapezoid 99"/>
            <p:cNvSpPr/>
            <p:nvPr/>
          </p:nvSpPr>
          <p:spPr bwMode="auto">
            <a:xfrm>
              <a:off x="35052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1" name="Trapezoid 100"/>
            <p:cNvSpPr/>
            <p:nvPr/>
          </p:nvSpPr>
          <p:spPr bwMode="auto">
            <a:xfrm>
              <a:off x="39624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2" name="Trapezoid 101"/>
            <p:cNvSpPr/>
            <p:nvPr/>
          </p:nvSpPr>
          <p:spPr bwMode="auto">
            <a:xfrm>
              <a:off x="4419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3" name="Trapezoid 102"/>
            <p:cNvSpPr/>
            <p:nvPr/>
          </p:nvSpPr>
          <p:spPr bwMode="auto">
            <a:xfrm>
              <a:off x="63246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4" name="Trapezoid 103"/>
            <p:cNvSpPr/>
            <p:nvPr/>
          </p:nvSpPr>
          <p:spPr bwMode="auto">
            <a:xfrm>
              <a:off x="6781800" y="2819400"/>
              <a:ext cx="4572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5" name="Trapezoid 104"/>
            <p:cNvSpPr/>
            <p:nvPr/>
          </p:nvSpPr>
          <p:spPr bwMode="auto">
            <a:xfrm>
              <a:off x="1371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6" name="Trapezoid 105"/>
            <p:cNvSpPr/>
            <p:nvPr/>
          </p:nvSpPr>
          <p:spPr bwMode="auto">
            <a:xfrm>
              <a:off x="22860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7" name="Trapezoid 106"/>
            <p:cNvSpPr/>
            <p:nvPr/>
          </p:nvSpPr>
          <p:spPr bwMode="auto">
            <a:xfrm>
              <a:off x="35052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8" name="Trapezoid 107"/>
            <p:cNvSpPr/>
            <p:nvPr/>
          </p:nvSpPr>
          <p:spPr bwMode="auto">
            <a:xfrm>
              <a:off x="6324600" y="3200400"/>
              <a:ext cx="9144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108"/>
            <p:cNvSpPr/>
            <p:nvPr/>
          </p:nvSpPr>
          <p:spPr bwMode="auto">
            <a:xfrm>
              <a:off x="1371600" y="3581400"/>
              <a:ext cx="1828800" cy="30480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7447" name="TextBox 87"/>
            <p:cNvSpPr txBox="1">
              <a:spLocks noChangeArrowheads="1"/>
            </p:cNvSpPr>
            <p:nvPr/>
          </p:nvSpPr>
          <p:spPr bwMode="auto">
            <a:xfrm rot="10800000">
              <a:off x="57914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140</a:t>
              </a:r>
            </a:p>
          </p:txBody>
        </p:sp>
        <p:sp>
          <p:nvSpPr>
            <p:cNvPr id="17448" name="TextBox 88"/>
            <p:cNvSpPr txBox="1">
              <a:spLocks noChangeArrowheads="1"/>
            </p:cNvSpPr>
            <p:nvPr/>
          </p:nvSpPr>
          <p:spPr bwMode="auto">
            <a:xfrm rot="10800000">
              <a:off x="55628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136</a:t>
              </a:r>
            </a:p>
          </p:txBody>
        </p:sp>
        <p:sp>
          <p:nvSpPr>
            <p:cNvPr id="17449" name="TextBox 89"/>
            <p:cNvSpPr txBox="1">
              <a:spLocks noChangeArrowheads="1"/>
            </p:cNvSpPr>
            <p:nvPr/>
          </p:nvSpPr>
          <p:spPr bwMode="auto">
            <a:xfrm rot="10800000">
              <a:off x="5334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132</a:t>
              </a:r>
            </a:p>
          </p:txBody>
        </p:sp>
        <p:sp>
          <p:nvSpPr>
            <p:cNvPr id="17450" name="TextBox 90"/>
            <p:cNvSpPr txBox="1">
              <a:spLocks noChangeArrowheads="1"/>
            </p:cNvSpPr>
            <p:nvPr/>
          </p:nvSpPr>
          <p:spPr bwMode="auto">
            <a:xfrm rot="10800000">
              <a:off x="51056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 dirty="0"/>
                <a:t>128</a:t>
              </a:r>
            </a:p>
          </p:txBody>
        </p:sp>
        <p:sp>
          <p:nvSpPr>
            <p:cNvPr id="17451" name="TextBox 91"/>
            <p:cNvSpPr txBox="1">
              <a:spLocks noChangeArrowheads="1"/>
            </p:cNvSpPr>
            <p:nvPr/>
          </p:nvSpPr>
          <p:spPr bwMode="auto">
            <a:xfrm rot="10800000">
              <a:off x="4876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17452" name="TextBox 92"/>
            <p:cNvSpPr txBox="1">
              <a:spLocks noChangeArrowheads="1"/>
            </p:cNvSpPr>
            <p:nvPr/>
          </p:nvSpPr>
          <p:spPr bwMode="auto">
            <a:xfrm rot="10800000">
              <a:off x="4648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17453" name="TextBox 93"/>
            <p:cNvSpPr txBox="1">
              <a:spLocks noChangeArrowheads="1"/>
            </p:cNvSpPr>
            <p:nvPr/>
          </p:nvSpPr>
          <p:spPr bwMode="auto">
            <a:xfrm rot="10800000">
              <a:off x="4419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17454" name="TextBox 94"/>
            <p:cNvSpPr txBox="1">
              <a:spLocks noChangeArrowheads="1"/>
            </p:cNvSpPr>
            <p:nvPr/>
          </p:nvSpPr>
          <p:spPr bwMode="auto">
            <a:xfrm rot="10800000">
              <a:off x="4191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17455" name="TextBox 95"/>
            <p:cNvSpPr txBox="1">
              <a:spLocks noChangeArrowheads="1"/>
            </p:cNvSpPr>
            <p:nvPr/>
          </p:nvSpPr>
          <p:spPr bwMode="auto">
            <a:xfrm rot="10800000">
              <a:off x="3962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17456" name="TextBox 96"/>
            <p:cNvSpPr txBox="1">
              <a:spLocks noChangeArrowheads="1"/>
            </p:cNvSpPr>
            <p:nvPr/>
          </p:nvSpPr>
          <p:spPr bwMode="auto">
            <a:xfrm rot="10800000">
              <a:off x="3733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17457" name="TextBox 97"/>
            <p:cNvSpPr txBox="1">
              <a:spLocks noChangeArrowheads="1"/>
            </p:cNvSpPr>
            <p:nvPr/>
          </p:nvSpPr>
          <p:spPr bwMode="auto">
            <a:xfrm rot="10800000">
              <a:off x="3505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17458" name="TextBox 98"/>
            <p:cNvSpPr txBox="1">
              <a:spLocks noChangeArrowheads="1"/>
            </p:cNvSpPr>
            <p:nvPr/>
          </p:nvSpPr>
          <p:spPr bwMode="auto">
            <a:xfrm rot="10800000">
              <a:off x="7239228" y="198120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17459" name="TextBox 99"/>
            <p:cNvSpPr txBox="1">
              <a:spLocks noChangeArrowheads="1"/>
            </p:cNvSpPr>
            <p:nvPr/>
          </p:nvSpPr>
          <p:spPr bwMode="auto">
            <a:xfrm rot="10800000">
              <a:off x="7010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17460" name="TextBox 100"/>
            <p:cNvSpPr txBox="1">
              <a:spLocks noChangeArrowheads="1"/>
            </p:cNvSpPr>
            <p:nvPr/>
          </p:nvSpPr>
          <p:spPr bwMode="auto">
            <a:xfrm rot="10800000">
              <a:off x="678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17461" name="TextBox 101"/>
            <p:cNvSpPr txBox="1">
              <a:spLocks noChangeArrowheads="1"/>
            </p:cNvSpPr>
            <p:nvPr/>
          </p:nvSpPr>
          <p:spPr bwMode="auto">
            <a:xfrm rot="10800000">
              <a:off x="655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17462" name="TextBox 102"/>
            <p:cNvSpPr txBox="1">
              <a:spLocks noChangeArrowheads="1"/>
            </p:cNvSpPr>
            <p:nvPr/>
          </p:nvSpPr>
          <p:spPr bwMode="auto">
            <a:xfrm rot="10800000">
              <a:off x="632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17463" name="TextBox 103"/>
            <p:cNvSpPr txBox="1">
              <a:spLocks noChangeArrowheads="1"/>
            </p:cNvSpPr>
            <p:nvPr/>
          </p:nvSpPr>
          <p:spPr bwMode="auto">
            <a:xfrm rot="10800000">
              <a:off x="2971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17464" name="TextBox 104"/>
            <p:cNvSpPr txBox="1">
              <a:spLocks noChangeArrowheads="1"/>
            </p:cNvSpPr>
            <p:nvPr/>
          </p:nvSpPr>
          <p:spPr bwMode="auto">
            <a:xfrm rot="10800000">
              <a:off x="2743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17465" name="TextBox 105"/>
            <p:cNvSpPr txBox="1">
              <a:spLocks noChangeArrowheads="1"/>
            </p:cNvSpPr>
            <p:nvPr/>
          </p:nvSpPr>
          <p:spPr bwMode="auto">
            <a:xfrm rot="10800000">
              <a:off x="2514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17466" name="TextBox 106"/>
            <p:cNvSpPr txBox="1">
              <a:spLocks noChangeArrowheads="1"/>
            </p:cNvSpPr>
            <p:nvPr/>
          </p:nvSpPr>
          <p:spPr bwMode="auto">
            <a:xfrm rot="10800000">
              <a:off x="22860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17467" name="TextBox 107"/>
            <p:cNvSpPr txBox="1">
              <a:spLocks noChangeArrowheads="1"/>
            </p:cNvSpPr>
            <p:nvPr/>
          </p:nvSpPr>
          <p:spPr bwMode="auto">
            <a:xfrm rot="10800000">
              <a:off x="20574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17468" name="TextBox 108"/>
            <p:cNvSpPr txBox="1">
              <a:spLocks noChangeArrowheads="1"/>
            </p:cNvSpPr>
            <p:nvPr/>
          </p:nvSpPr>
          <p:spPr bwMode="auto">
            <a:xfrm rot="10800000">
              <a:off x="18288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17469" name="TextBox 109"/>
            <p:cNvSpPr txBox="1">
              <a:spLocks noChangeArrowheads="1"/>
            </p:cNvSpPr>
            <p:nvPr/>
          </p:nvSpPr>
          <p:spPr bwMode="auto">
            <a:xfrm rot="10800000">
              <a:off x="16002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17470" name="TextBox 110"/>
            <p:cNvSpPr txBox="1">
              <a:spLocks noChangeArrowheads="1"/>
            </p:cNvSpPr>
            <p:nvPr/>
          </p:nvSpPr>
          <p:spPr bwMode="auto">
            <a:xfrm rot="10800000">
              <a:off x="1371600" y="198120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cxnSp>
          <p:nvCxnSpPr>
            <p:cNvPr id="17471" name="Straight Connector 294"/>
            <p:cNvCxnSpPr>
              <a:cxnSpLocks noChangeShapeType="1"/>
            </p:cNvCxnSpPr>
            <p:nvPr/>
          </p:nvCxnSpPr>
          <p:spPr bwMode="auto">
            <a:xfrm>
              <a:off x="1371600" y="1895475"/>
              <a:ext cx="18288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7472" name="Straight Connector 294"/>
            <p:cNvCxnSpPr>
              <a:cxnSpLocks noChangeShapeType="1"/>
            </p:cNvCxnSpPr>
            <p:nvPr/>
          </p:nvCxnSpPr>
          <p:spPr bwMode="auto">
            <a:xfrm>
              <a:off x="3505200" y="1895475"/>
              <a:ext cx="28194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cxnSp>
          <p:nvCxnSpPr>
            <p:cNvPr id="17473" name="Straight Connector 294"/>
            <p:cNvCxnSpPr>
              <a:cxnSpLocks noChangeShapeType="1"/>
            </p:cNvCxnSpPr>
            <p:nvPr/>
          </p:nvCxnSpPr>
          <p:spPr bwMode="auto">
            <a:xfrm>
              <a:off x="6324600" y="1895475"/>
              <a:ext cx="1143000" cy="0"/>
            </a:xfrm>
            <a:prstGeom prst="line">
              <a:avLst/>
            </a:prstGeom>
            <a:noFill/>
            <a:ln w="19050" algn="ctr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</p:cxnSp>
        <p:sp>
          <p:nvSpPr>
            <p:cNvPr id="17474" name="TextBox 257"/>
            <p:cNvSpPr txBox="1">
              <a:spLocks noChangeArrowheads="1"/>
            </p:cNvSpPr>
            <p:nvPr/>
          </p:nvSpPr>
          <p:spPr bwMode="auto">
            <a:xfrm>
              <a:off x="1524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5.15~5.35 GHz</a:t>
              </a:r>
            </a:p>
          </p:txBody>
        </p:sp>
        <p:sp>
          <p:nvSpPr>
            <p:cNvPr id="17475" name="TextBox 258"/>
            <p:cNvSpPr txBox="1">
              <a:spLocks noChangeArrowheads="1"/>
            </p:cNvSpPr>
            <p:nvPr/>
          </p:nvSpPr>
          <p:spPr bwMode="auto">
            <a:xfrm>
              <a:off x="41910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5.47~5.725 GHz</a:t>
              </a:r>
            </a:p>
          </p:txBody>
        </p:sp>
        <p:sp>
          <p:nvSpPr>
            <p:cNvPr id="17476" name="TextBox 259"/>
            <p:cNvSpPr txBox="1">
              <a:spLocks noChangeArrowheads="1"/>
            </p:cNvSpPr>
            <p:nvPr/>
          </p:nvSpPr>
          <p:spPr bwMode="auto">
            <a:xfrm>
              <a:off x="6172200" y="1521023"/>
              <a:ext cx="16002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5.725~5.825 GHz</a:t>
              </a:r>
            </a:p>
          </p:txBody>
        </p:sp>
        <p:sp>
          <p:nvSpPr>
            <p:cNvPr id="17477" name="TextBox 260"/>
            <p:cNvSpPr txBox="1">
              <a:spLocks noChangeArrowheads="1"/>
            </p:cNvSpPr>
            <p:nvPr/>
          </p:nvSpPr>
          <p:spPr bwMode="auto">
            <a:xfrm>
              <a:off x="304800" y="2438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17478" name="TextBox 261"/>
            <p:cNvSpPr txBox="1">
              <a:spLocks noChangeArrowheads="1"/>
            </p:cNvSpPr>
            <p:nvPr/>
          </p:nvSpPr>
          <p:spPr bwMode="auto">
            <a:xfrm>
              <a:off x="304800" y="2819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17479" name="TextBox 262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17480" name="TextBox 263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9906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17481" name="TextBox 270"/>
            <p:cNvSpPr txBox="1">
              <a:spLocks noChangeArrowheads="1"/>
            </p:cNvSpPr>
            <p:nvPr/>
          </p:nvSpPr>
          <p:spPr bwMode="auto">
            <a:xfrm>
              <a:off x="7696200" y="1219200"/>
              <a:ext cx="144780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1"/>
                <a:t># of non-overlapping channels</a:t>
              </a:r>
            </a:p>
          </p:txBody>
        </p:sp>
        <p:sp>
          <p:nvSpPr>
            <p:cNvPr id="17482" name="TextBox 269"/>
            <p:cNvSpPr txBox="1">
              <a:spLocks noChangeArrowheads="1"/>
            </p:cNvSpPr>
            <p:nvPr/>
          </p:nvSpPr>
          <p:spPr bwMode="auto">
            <a:xfrm>
              <a:off x="7702826" y="2438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19</a:t>
              </a:r>
            </a:p>
          </p:txBody>
        </p:sp>
        <p:sp>
          <p:nvSpPr>
            <p:cNvPr id="17483" name="TextBox 271"/>
            <p:cNvSpPr txBox="1">
              <a:spLocks noChangeArrowheads="1"/>
            </p:cNvSpPr>
            <p:nvPr/>
          </p:nvSpPr>
          <p:spPr bwMode="auto">
            <a:xfrm>
              <a:off x="7696200" y="2819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9</a:t>
              </a:r>
            </a:p>
          </p:txBody>
        </p:sp>
        <p:sp>
          <p:nvSpPr>
            <p:cNvPr id="17484" name="TextBox 272"/>
            <p:cNvSpPr txBox="1">
              <a:spLocks noChangeArrowheads="1"/>
            </p:cNvSpPr>
            <p:nvPr/>
          </p:nvSpPr>
          <p:spPr bwMode="auto">
            <a:xfrm>
              <a:off x="7696200" y="3200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4</a:t>
              </a:r>
            </a:p>
          </p:txBody>
        </p:sp>
        <p:sp>
          <p:nvSpPr>
            <p:cNvPr id="17485" name="TextBox 273"/>
            <p:cNvSpPr txBox="1">
              <a:spLocks noChangeArrowheads="1"/>
            </p:cNvSpPr>
            <p:nvPr/>
          </p:nvSpPr>
          <p:spPr bwMode="auto">
            <a:xfrm>
              <a:off x="7696200" y="3581400"/>
              <a:ext cx="9906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18152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3352800"/>
            <a:ext cx="9144000" cy="685800"/>
          </a:xfrm>
          <a:prstGeom prst="rect">
            <a:avLst/>
          </a:prstGeom>
          <a:solidFill>
            <a:srgbClr val="FFFF00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000" dirty="0" smtClean="0"/>
              <a:t>Master Devices</a:t>
            </a:r>
            <a:br>
              <a:rPr lang="en-US" sz="2000" dirty="0" smtClean="0"/>
            </a:br>
            <a:r>
              <a:rPr lang="en-US" sz="2000" dirty="0" smtClean="0"/>
              <a:t>Background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 smtClean="0"/>
              <a:t>In 5 GHz radar bands, master devices must perform Initial Channel Availability Check before transmitting</a:t>
            </a:r>
          </a:p>
          <a:p>
            <a:pPr marL="685800" lvl="2" indent="-342900"/>
            <a:r>
              <a:rPr lang="en-US" sz="1600" dirty="0" smtClean="0"/>
              <a:t>Current FCC rules require 1 minute channel availability check (</a:t>
            </a:r>
            <a:r>
              <a:rPr lang="en-US" sz="1600" dirty="0" err="1" smtClean="0"/>
              <a:t>CAC</a:t>
            </a:r>
            <a:r>
              <a:rPr lang="en-US" sz="1600" dirty="0" smtClean="0"/>
              <a:t>)</a:t>
            </a:r>
          </a:p>
          <a:p>
            <a:pPr marL="685800" lvl="2" indent="-342900"/>
            <a:r>
              <a:rPr lang="en-US" sz="1600" dirty="0" smtClean="0"/>
              <a:t>Current EU rules require 1 minute channel availability check; or 10 minute channel availability check if all or part of emissions bandwidth is within the 5600-5650 MHz band</a:t>
            </a:r>
          </a:p>
          <a:p>
            <a:pPr marL="342900" lvl="1" indent="-342900">
              <a:buFontTx/>
              <a:buChar char="•"/>
            </a:pPr>
            <a:r>
              <a:rPr lang="en-US" sz="1800" dirty="0"/>
              <a:t>M</a:t>
            </a:r>
            <a:r>
              <a:rPr lang="en-US" sz="1800" dirty="0" smtClean="0"/>
              <a:t>aster devices set constrained transmit power to control emissions footprint of BSS as required by </a:t>
            </a:r>
            <a:r>
              <a:rPr lang="en-US" sz="1800" dirty="0" smtClean="0"/>
              <a:t>law </a:t>
            </a:r>
          </a:p>
          <a:p>
            <a:pPr marL="685800" lvl="2" indent="-342900"/>
            <a:r>
              <a:rPr lang="en-US" b="0" dirty="0" smtClean="0"/>
              <a:t>“…</a:t>
            </a:r>
            <a:r>
              <a:rPr lang="en-US" b="0" dirty="0"/>
              <a:t>radio equipment shall be so constructed that it effectively uses the spectrum allocated to terrestrial/space </a:t>
            </a:r>
            <a:r>
              <a:rPr lang="en-US" b="0" dirty="0" smtClean="0"/>
              <a:t>radio communications </a:t>
            </a:r>
            <a:r>
              <a:rPr lang="en-US" b="0" dirty="0"/>
              <a:t>and orbital resources so as to avoid harmful </a:t>
            </a:r>
            <a:r>
              <a:rPr lang="en-US" b="0" dirty="0" smtClean="0"/>
              <a:t>interference”. </a:t>
            </a:r>
            <a:r>
              <a:rPr lang="en-US" dirty="0"/>
              <a:t>[Directive 1999/5/EC of the European Parliament and of the Council of 9 March 1999 (</a:t>
            </a:r>
            <a:r>
              <a:rPr lang="en-US" dirty="0" err="1"/>
              <a:t>R&amp;TTE</a:t>
            </a:r>
            <a:r>
              <a:rPr lang="en-US" dirty="0"/>
              <a:t> Directive)]</a:t>
            </a:r>
          </a:p>
          <a:p>
            <a:pPr marL="685800" lvl="2" indent="-342900"/>
            <a:r>
              <a:rPr lang="en-US" b="0" dirty="0" smtClean="0"/>
              <a:t>“(10) Efficient use of the radio spectrum, according to the state of the art, shal</a:t>
            </a:r>
            <a:r>
              <a:rPr lang="en-US" dirty="0" smtClean="0"/>
              <a:t>l be ensured so as to avoid harmful interference.” [COM(2012</a:t>
            </a:r>
            <a:r>
              <a:rPr lang="en-US" dirty="0"/>
              <a:t>) 584 </a:t>
            </a:r>
            <a:r>
              <a:rPr lang="en-US" dirty="0" smtClean="0"/>
              <a:t>final, </a:t>
            </a:r>
            <a:r>
              <a:rPr lang="en-US" dirty="0"/>
              <a:t>2012/0283 (COD</a:t>
            </a:r>
            <a:r>
              <a:rPr lang="en-US" dirty="0" smtClean="0"/>
              <a:t>), 17 October 2012 (</a:t>
            </a:r>
            <a:r>
              <a:rPr lang="en-US" dirty="0" err="1" smtClean="0"/>
              <a:t>R&amp;TTE</a:t>
            </a:r>
            <a:r>
              <a:rPr lang="en-US" dirty="0" smtClean="0"/>
              <a:t> Directive)]</a:t>
            </a:r>
            <a:endParaRPr lang="en-US" dirty="0"/>
          </a:p>
          <a:p>
            <a:pPr marL="685800" lvl="2" indent="-342900"/>
            <a:endParaRPr lang="en-US" sz="1600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F8986C-3333-4961-861B-ACDE02BE8012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B3A58290-E21D-4A66-A0F3-8D20EA6F64B7}" type="slidenum">
              <a:rPr lang="en-US" smtClean="0"/>
              <a:pPr>
                <a:defRPr/>
              </a:pPr>
              <a:t>18</a:t>
            </a:fld>
            <a:endParaRPr lang="en-US" dirty="0" smtClean="0"/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dirty="0" smtClean="0"/>
              <a:t>More regulatory background</a:t>
            </a: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dirty="0" smtClean="0"/>
              <a:t>Each client’s manufacturer is responsible for ensuring that the client meets the regulations for which it was homologated</a:t>
            </a:r>
          </a:p>
          <a:p>
            <a:pPr marL="342900" lvl="1" indent="-342900">
              <a:buFontTx/>
              <a:buChar char="•"/>
            </a:pPr>
            <a:r>
              <a:rPr lang="en-US" sz="1800" dirty="0" smtClean="0"/>
              <a:t>More importantly, the default unlicensed radio frequency device regulatory approval is as a master device; to be approved as a client device the manufacturer must show that the frequencies </a:t>
            </a:r>
            <a:r>
              <a:rPr lang="en-US" sz="1800" i="1" dirty="0" smtClean="0"/>
              <a:t>and transmit powers </a:t>
            </a:r>
            <a:r>
              <a:rPr lang="en-US" sz="1800" dirty="0" smtClean="0"/>
              <a:t>the client device uses conform to regulations:</a:t>
            </a:r>
          </a:p>
          <a:p>
            <a:pPr marL="685800" lvl="2" indent="-342900"/>
            <a:r>
              <a:rPr lang="en-US" sz="1600" dirty="0" smtClean="0"/>
              <a:t>client devices </a:t>
            </a:r>
            <a:r>
              <a:rPr lang="en-US" sz="1600" i="1" dirty="0" smtClean="0"/>
              <a:t>are required </a:t>
            </a:r>
            <a:r>
              <a:rPr lang="en-US" sz="1600" dirty="0" smtClean="0"/>
              <a:t>to </a:t>
            </a:r>
            <a:r>
              <a:rPr lang="en-US" sz="1600" dirty="0" smtClean="0"/>
              <a:t>operate as controlled by the master</a:t>
            </a:r>
          </a:p>
          <a:p>
            <a:pPr marL="685800" lvl="2" indent="-342900"/>
            <a:r>
              <a:rPr lang="en-US" sz="1600" dirty="0" smtClean="0"/>
              <a:t>The client needs to get enough current-channel permissions from the Beacon that it can transmit to the AP (bootstrap) and preferably select one AP over another</a:t>
            </a:r>
          </a:p>
          <a:p>
            <a:pPr marL="685800" lvl="2" indent="-342900"/>
            <a:r>
              <a:rPr lang="en-US" sz="1600" dirty="0" smtClean="0"/>
              <a:t>The client needs to get all current-channel permissions from the Probe/(Re)Assoc Response that it can participate fully in the BSS</a:t>
            </a:r>
          </a:p>
          <a:p>
            <a:pPr marL="685800" lvl="2" indent="-342900"/>
            <a:r>
              <a:rPr lang="en-US" sz="1600" dirty="0" smtClean="0"/>
              <a:t>The client needs to get the next-channel permissions before/inside the channel switch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7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2.4 and 5 GHz rules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FCC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2.4 GHz 47 </a:t>
            </a:r>
            <a:r>
              <a:rPr lang="en-US" dirty="0" err="1" smtClean="0"/>
              <a:t>CFR</a:t>
            </a:r>
            <a:r>
              <a:rPr lang="en-US" dirty="0" smtClean="0"/>
              <a:t> 15 Subpart C-Intentional </a:t>
            </a:r>
            <a:r>
              <a:rPr lang="en-US" dirty="0" smtClean="0"/>
              <a:t>Radiators, 47 </a:t>
            </a:r>
            <a:r>
              <a:rPr lang="en-US" dirty="0" err="1" smtClean="0"/>
              <a:t>CFR</a:t>
            </a:r>
            <a:r>
              <a:rPr lang="en-US" dirty="0" smtClean="0"/>
              <a:t> Part 15.247</a:t>
            </a:r>
            <a:endParaRPr lang="en-US" dirty="0" smtClean="0"/>
          </a:p>
          <a:p>
            <a:r>
              <a:rPr lang="en-US" dirty="0" smtClean="0"/>
              <a:t>5.15-5.85 GHz 47 </a:t>
            </a:r>
            <a:r>
              <a:rPr lang="en-US" dirty="0" err="1" smtClean="0"/>
              <a:t>CFR</a:t>
            </a:r>
            <a:r>
              <a:rPr lang="en-US" dirty="0" smtClean="0"/>
              <a:t> 15 Subpart </a:t>
            </a:r>
            <a:r>
              <a:rPr lang="en-US" dirty="0"/>
              <a:t>E—Unlicensed National Information Infrastructure Devices </a:t>
            </a:r>
            <a:endParaRPr lang="en-US" dirty="0" smtClean="0"/>
          </a:p>
          <a:p>
            <a:r>
              <a:rPr lang="en-US" dirty="0" smtClean="0"/>
              <a:t>5.725-5.85 GHz 47 </a:t>
            </a:r>
            <a:r>
              <a:rPr lang="en-US" dirty="0" err="1" smtClean="0"/>
              <a:t>CFR</a:t>
            </a:r>
            <a:r>
              <a:rPr lang="en-US" dirty="0" smtClean="0"/>
              <a:t> Part 15.247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2.4 GHz EN 300 328 </a:t>
            </a:r>
            <a:r>
              <a:rPr lang="en-US" dirty="0" err="1" smtClean="0"/>
              <a:t>v1.7.1</a:t>
            </a:r>
            <a:endParaRPr lang="en-US" dirty="0" smtClean="0"/>
          </a:p>
          <a:p>
            <a:r>
              <a:rPr lang="en-US" dirty="0" smtClean="0"/>
              <a:t>5.15-5.725 GHz EN 301 893 </a:t>
            </a:r>
            <a:r>
              <a:rPr lang="en-US" dirty="0" err="1" smtClean="0"/>
              <a:t>v1.5.1</a:t>
            </a:r>
            <a:endParaRPr lang="en-US" dirty="0" smtClean="0"/>
          </a:p>
          <a:p>
            <a:r>
              <a:rPr lang="en-US" dirty="0" smtClean="0"/>
              <a:t>5.725-5.875 </a:t>
            </a:r>
            <a:r>
              <a:rPr lang="en-US" smtClean="0"/>
              <a:t>GHz EN 300 440  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FC6D12-2AD8-41F0-9559-B615D199995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7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smtClean="0"/>
              <a:t>Executive Summary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dirty="0" smtClean="0"/>
              <a:t>“…</a:t>
            </a:r>
            <a:r>
              <a:rPr lang="en-US" dirty="0"/>
              <a:t>radio equipment shall be so constructed that it effectively uses the spectrum allocated to terrestrial/space radio communications and orbital resources so as to avoid harmful </a:t>
            </a:r>
            <a:r>
              <a:rPr lang="en-US" dirty="0" smtClean="0"/>
              <a:t>interference.”</a:t>
            </a:r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r>
              <a:rPr lang="en-US" altLang="ko-KR" sz="2000" b="0" dirty="0" smtClean="0">
                <a:ea typeface="Gulim" pitchFamily="34" charset="-127"/>
              </a:rPr>
              <a:t>This document considers a range of issues related to master devices, slaves and client devices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getting more complicated with other primary services in the same band, co-channel and on adjacent channels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updated more frequently in anticipation of future issues and in response to difficulties experienced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In general, devices </a:t>
            </a:r>
            <a:r>
              <a:rPr lang="en-US" altLang="ko-KR" sz="1600" dirty="0" smtClean="0">
                <a:ea typeface="Gulim" pitchFamily="34" charset="-127"/>
              </a:rPr>
              <a:t>are certified as master, client (slave) or both depending on their operational characteristics, </a:t>
            </a:r>
            <a:r>
              <a:rPr lang="en-US" altLang="ko-KR" sz="1600" dirty="0" smtClean="0">
                <a:ea typeface="Gulim" pitchFamily="34" charset="-127"/>
              </a:rPr>
              <a:t>and without reconfiguration operate legally within a regulatory domain</a:t>
            </a:r>
          </a:p>
          <a:p>
            <a:pPr lvl="2" eaLnBrk="1" hangingPunct="1"/>
            <a:r>
              <a:rPr lang="en-US" altLang="ko-KR" sz="1400" dirty="0" smtClean="0">
                <a:ea typeface="Gulim" pitchFamily="34" charset="-127"/>
              </a:rPr>
              <a:t>The lowest common denominator master could work worldwide in 2.4 GHz bands, but there is no common denominator for 5 GHz bands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Slaves and client devices operate under control of their master, and system operation is tested before regulatory approval is </a:t>
            </a:r>
            <a:r>
              <a:rPr lang="en-US" altLang="ko-KR" sz="1600" dirty="0" smtClean="0">
                <a:ea typeface="Gulim" pitchFamily="34" charset="-127"/>
              </a:rPr>
              <a:t>received</a:t>
            </a:r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endParaRPr lang="en-US" altLang="ko-KR" sz="2000" dirty="0" smtClean="0">
              <a:ea typeface="Gulim" pitchFamily="34" charset="-127"/>
            </a:endParaRPr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BEC504-0D44-4BC5-9C6F-EC2A48631452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Open Discussion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206DEDE0-9B97-4B64-B289-7329D384F7D5}" type="slidenum">
              <a:rPr lang="en-US" smtClean="0"/>
              <a:pPr>
                <a:defRPr/>
              </a:pPr>
              <a:t>20</a:t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dirty="0" smtClean="0"/>
              <a:t>Backup Slides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D81720F-314E-4345-8C0B-256707FBDFE0}" type="slidenum">
              <a:rPr lang="en-US" smtClean="0"/>
              <a:pPr>
                <a:defRPr/>
              </a:pPr>
              <a:t>21</a:t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2400" y="3290501"/>
            <a:ext cx="88716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en.wikipedia.org/wiki/List_of_WLAN_channels</a:t>
            </a:r>
            <a:endParaRPr lang="en-US" sz="1800" dirty="0" smtClean="0"/>
          </a:p>
          <a:p>
            <a:r>
              <a:rPr lang="en-US" sz="1800" dirty="0" err="1" smtClean="0"/>
              <a:t>CEPT</a:t>
            </a:r>
            <a:r>
              <a:rPr lang="en-US" sz="1800" dirty="0" smtClean="0"/>
              <a:t> </a:t>
            </a:r>
            <a:r>
              <a:rPr lang="en-US" sz="1800" dirty="0" err="1" smtClean="0"/>
              <a:t>SE24</a:t>
            </a:r>
            <a:r>
              <a:rPr lang="en-US" sz="1800" dirty="0" smtClean="0"/>
              <a:t> on 5725-5875 MHz:</a:t>
            </a:r>
          </a:p>
          <a:p>
            <a:r>
              <a:rPr lang="en-US" sz="1800" dirty="0" smtClean="0">
                <a:hlinkClick r:id="rId3"/>
              </a:rPr>
              <a:t>http://www.cept.org/Documents/se-24/5943/M65_26R0_SE24_WI39_way_forward_f-inaldoc</a:t>
            </a:r>
            <a:r>
              <a:rPr lang="en-US" sz="1800" dirty="0" smtClean="0"/>
              <a:t>  </a:t>
            </a:r>
            <a:endParaRPr lang="en-US" sz="1800" dirty="0" smtClean="0"/>
          </a:p>
          <a:p>
            <a:r>
              <a:rPr lang="en-US" sz="1800" dirty="0" err="1" smtClean="0"/>
              <a:t>R&amp;TTE</a:t>
            </a:r>
            <a:r>
              <a:rPr lang="en-US" sz="1800" dirty="0" smtClean="0"/>
              <a:t> Directive </a:t>
            </a:r>
            <a:r>
              <a:rPr lang="en-US" sz="1800" smtClean="0"/>
              <a:t>17 October 2012</a:t>
            </a:r>
            <a:endParaRPr lang="en-US" sz="1800" dirty="0" smtClean="0"/>
          </a:p>
          <a:p>
            <a:r>
              <a:rPr lang="en-US" sz="1800" u="sng" dirty="0">
                <a:hlinkClick r:id="rId4"/>
              </a:rPr>
              <a:t>http://</a:t>
            </a:r>
            <a:r>
              <a:rPr lang="en-US" sz="1800" u="sng" dirty="0" smtClean="0">
                <a:hlinkClick r:id="rId4"/>
              </a:rPr>
              <a:t>ec.europa.eu/enterprise/sectors/rtte/documents/legislation/review/index_en.htm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ular Callout 5"/>
          <p:cNvSpPr>
            <a:spLocks noChangeArrowheads="1"/>
          </p:cNvSpPr>
          <p:nvPr/>
        </p:nvSpPr>
        <p:spPr bwMode="auto">
          <a:xfrm>
            <a:off x="7239000" y="2971800"/>
            <a:ext cx="1905000" cy="1371600"/>
          </a:xfrm>
          <a:prstGeom prst="wedgeRectCallout">
            <a:avLst>
              <a:gd name="adj1" fmla="val -301671"/>
              <a:gd name="adj2" fmla="val 42769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 dirty="0">
                <a:latin typeface="Arial" charset="0"/>
              </a:rPr>
              <a:t>i.e. </a:t>
            </a:r>
            <a:r>
              <a:rPr lang="en-US" sz="1400" b="0" dirty="0" smtClean="0">
                <a:latin typeface="Arial" charset="0"/>
              </a:rPr>
              <a:t>it is serious business with </a:t>
            </a:r>
            <a:r>
              <a:rPr lang="en-US" sz="1400" b="0" dirty="0" err="1" smtClean="0">
                <a:latin typeface="Arial" charset="0"/>
              </a:rPr>
              <a:t>timebound</a:t>
            </a:r>
            <a:r>
              <a:rPr lang="en-US" sz="1400" b="0" dirty="0" smtClean="0">
                <a:latin typeface="Arial" charset="0"/>
              </a:rPr>
              <a:t> requirements - </a:t>
            </a:r>
            <a:r>
              <a:rPr lang="en-US" sz="1400" b="0" dirty="0">
                <a:latin typeface="Arial" charset="0"/>
              </a:rPr>
              <a:t>and </a:t>
            </a:r>
            <a:r>
              <a:rPr lang="en-US" sz="1400" b="0" dirty="0" smtClean="0">
                <a:latin typeface="Arial" charset="0"/>
              </a:rPr>
              <a:t>promptness: actions have consequences</a:t>
            </a:r>
            <a:endParaRPr lang="en-US" sz="1400" b="0" dirty="0">
              <a:latin typeface="Arial" charset="0"/>
            </a:endParaRPr>
          </a:p>
        </p:txBody>
      </p:sp>
      <p:sp>
        <p:nvSpPr>
          <p:cNvPr id="8195" name="Rectangular Callout 7"/>
          <p:cNvSpPr>
            <a:spLocks noChangeArrowheads="1"/>
          </p:cNvSpPr>
          <p:nvPr/>
        </p:nvSpPr>
        <p:spPr bwMode="auto">
          <a:xfrm>
            <a:off x="7239000" y="4495800"/>
            <a:ext cx="1905000" cy="1143000"/>
          </a:xfrm>
          <a:prstGeom prst="wedgeRectCallout">
            <a:avLst>
              <a:gd name="adj1" fmla="val -220713"/>
              <a:gd name="adj2" fmla="val -5317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>
                <a:latin typeface="Arial" charset="0"/>
              </a:rPr>
              <a:t>Re-engineering; and/or restricted orderability of products (fewer sales channels)</a:t>
            </a:r>
          </a:p>
        </p:txBody>
      </p:sp>
      <p:sp>
        <p:nvSpPr>
          <p:cNvPr id="8196" name="Rectangular Callout 6"/>
          <p:cNvSpPr>
            <a:spLocks noChangeArrowheads="1"/>
          </p:cNvSpPr>
          <p:nvPr/>
        </p:nvSpPr>
        <p:spPr bwMode="auto">
          <a:xfrm>
            <a:off x="7239000" y="5791200"/>
            <a:ext cx="1905000" cy="609600"/>
          </a:xfrm>
          <a:prstGeom prst="wedgeRectCallout">
            <a:avLst>
              <a:gd name="adj1" fmla="val -105759"/>
              <a:gd name="adj2" fmla="val -72681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 dirty="0" smtClean="0">
                <a:latin typeface="Arial" charset="0"/>
              </a:rPr>
              <a:t>Development  </a:t>
            </a:r>
            <a:r>
              <a:rPr lang="en-US" sz="1400" b="0" dirty="0">
                <a:latin typeface="Arial" charset="0"/>
              </a:rPr>
              <a:t>personnel </a:t>
            </a:r>
            <a:r>
              <a:rPr lang="en-US" sz="1400" b="0" dirty="0" smtClean="0">
                <a:latin typeface="Arial" charset="0"/>
              </a:rPr>
              <a:t>training</a:t>
            </a:r>
            <a:endParaRPr lang="en-US" sz="1400" b="0" dirty="0">
              <a:latin typeface="Arial" charset="0"/>
            </a:endParaRPr>
          </a:p>
        </p:txBody>
      </p:sp>
      <p:sp>
        <p:nvSpPr>
          <p:cNvPr id="8197" name="Rectangular Callout 5"/>
          <p:cNvSpPr>
            <a:spLocks noChangeArrowheads="1"/>
          </p:cNvSpPr>
          <p:nvPr/>
        </p:nvSpPr>
        <p:spPr bwMode="auto">
          <a:xfrm>
            <a:off x="7239000" y="1447800"/>
            <a:ext cx="1905000" cy="1371600"/>
          </a:xfrm>
          <a:prstGeom prst="wedgeRectCallout">
            <a:avLst>
              <a:gd name="adj1" fmla="val -56838"/>
              <a:gd name="adj2" fmla="val 25491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r>
              <a:rPr lang="en-US" sz="1400" b="0" dirty="0">
                <a:latin typeface="Arial" charset="0"/>
              </a:rPr>
              <a:t>It </a:t>
            </a:r>
            <a:r>
              <a:rPr lang="en-US" sz="1400" b="0" dirty="0" smtClean="0">
                <a:latin typeface="Arial" charset="0"/>
              </a:rPr>
              <a:t>requires a senior compliance officer</a:t>
            </a:r>
            <a:endParaRPr lang="en-US" sz="1400" b="0" dirty="0">
              <a:latin typeface="Arial" charset="0"/>
            </a:endParaRPr>
          </a:p>
        </p:txBody>
      </p:sp>
      <p:sp>
        <p:nvSpPr>
          <p:cNvPr id="819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2400" b="0" dirty="0" smtClean="0"/>
              <a:t>Some non-Wi-Fi product vendors have not maintained our level of care – and we want to continue avoiding their path</a:t>
            </a:r>
          </a:p>
        </p:txBody>
      </p:sp>
      <p:sp>
        <p:nvSpPr>
          <p:cNvPr id="8199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7391400" cy="4800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E.g. FCC enforcement: 22 companies named, shamed and/or fined at: </a:t>
            </a:r>
            <a:r>
              <a:rPr lang="en-US" sz="1600" dirty="0" smtClean="0">
                <a:hlinkClick r:id="rId3"/>
              </a:rPr>
              <a:t>http://www.fcc.gov/encyclopedia/weather-radar-interference-enforcement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For one large corporation, the Consent Decree included:</a:t>
            </a:r>
          </a:p>
          <a:p>
            <a:pPr marL="685800" lvl="2" indent="-342900"/>
            <a:r>
              <a:rPr lang="en-US" sz="1600" dirty="0" smtClean="0"/>
              <a:t> a. Compliance Officer.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designate a senior corporate manager ("Compliance Officer") who is responsible for administering the Compliance Plan.</a:t>
            </a:r>
          </a:p>
          <a:p>
            <a:pPr marL="685800" lvl="2" indent="-342900"/>
            <a:r>
              <a:rPr lang="en-US" sz="1600" dirty="0" smtClean="0"/>
              <a:t>c. Compliance Reports.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file compliance reports with the Commission 90 days after the Effective Date, 12 months after the Effective Date, and 24 months after the Effective Date. Each report shall include a compliance certificate from the Compliance Officer stating that the Compliance Officer has personal knowledge that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has established operating procedures intended to ensure compliance with this Consent Decree, together with an accompanying statement explaining the basis for the Compliance Officer's compliance certification.</a:t>
            </a:r>
          </a:p>
          <a:p>
            <a:pPr marL="685800" lvl="2" indent="-342900"/>
            <a:r>
              <a:rPr lang="en-US" sz="1600" dirty="0" smtClean="0"/>
              <a:t>b. Training.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will train and provide materials concerning Section 302(b) of the Act and Parts 2 and 15 of the Rules pertaining to U-NII devices and the requirements of the Consent Decree to those of its employees who are involved directly in the development and marketing of U-NII devices imported, marketed and sold by </a:t>
            </a:r>
            <a:r>
              <a:rPr lang="en-US" sz="1600" dirty="0" err="1" smtClean="0"/>
              <a:t>LargeCorp</a:t>
            </a:r>
            <a:r>
              <a:rPr lang="en-US" sz="1600" dirty="0" smtClean="0"/>
              <a:t> in the United States.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8A14814-7153-4C68-83FD-D3665EFD69CE}" type="slidenum">
              <a:rPr lang="en-US" smtClean="0"/>
              <a:pPr>
                <a:defRPr/>
              </a:pPr>
              <a:t>22</a:t>
            </a:fld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b="0" smtClean="0"/>
              <a:t>WISPA Links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001000" cy="5029200"/>
          </a:xfrm>
        </p:spPr>
        <p:txBody>
          <a:bodyPr/>
          <a:lstStyle/>
          <a:p>
            <a:r>
              <a:rPr lang="en-US" dirty="0" smtClean="0"/>
              <a:t>Are you near TDWR? </a:t>
            </a:r>
          </a:p>
          <a:p>
            <a:pPr lvl="1"/>
            <a:r>
              <a:rPr lang="en-US" sz="1400" dirty="0" smtClean="0"/>
              <a:t>http://wispa.cms.memberfuse.com/tdwr-locations-and-frequencies  </a:t>
            </a:r>
          </a:p>
          <a:p>
            <a:pPr lvl="1"/>
            <a:r>
              <a:rPr lang="en-US" sz="1400" dirty="0" smtClean="0"/>
              <a:t>// starting to list two frequencies per TDWR</a:t>
            </a:r>
          </a:p>
          <a:p>
            <a:r>
              <a:rPr lang="en-US" dirty="0" smtClean="0"/>
              <a:t>If so, register here</a:t>
            </a:r>
          </a:p>
          <a:p>
            <a:pPr lvl="1"/>
            <a:r>
              <a:rPr lang="en-US" sz="1400" dirty="0" smtClean="0"/>
              <a:t>http://www.spectrumbridge.com/udia/home.aspx </a:t>
            </a:r>
          </a:p>
          <a:p>
            <a:pPr lvl="1"/>
            <a:r>
              <a:rPr lang="en-US" sz="1400" dirty="0" smtClean="0"/>
              <a:t>“This tool allows a user (network operator or installer) to:</a:t>
            </a:r>
          </a:p>
          <a:p>
            <a:pPr lvl="1">
              <a:buNone/>
            </a:pPr>
            <a:r>
              <a:rPr lang="en-US" sz="1400" dirty="0" smtClean="0"/>
              <a:t>	• Search and confirm if their device is operating within 35 km proximity of TDWR site(s)</a:t>
            </a:r>
          </a:p>
          <a:p>
            <a:pPr lvl="1">
              <a:buNone/>
            </a:pPr>
            <a:r>
              <a:rPr lang="en-US" sz="1400" dirty="0" smtClean="0"/>
              <a:t>	• Voluntarily register certain technical information into the online database”</a:t>
            </a:r>
          </a:p>
          <a:p>
            <a:endParaRPr lang="en-US" dirty="0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E584A94-7227-422B-AF49-66D45BBC8251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802.11ac</a:t>
            </a:r>
            <a:r>
              <a:rPr lang="en-US" dirty="0" smtClean="0"/>
              <a:t> is changing the information that client devices use to configure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12/</a:t>
            </a:r>
            <a:r>
              <a:rPr lang="en-US" dirty="0" err="1" smtClean="0"/>
              <a:t>297r0</a:t>
            </a:r>
            <a:r>
              <a:rPr lang="en-US" dirty="0" smtClean="0"/>
              <a:t> has detailed review of issues with managing BSS emissions footprint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mentor.ieee.org/802.11/dcn/12/11-12-0297-00-00ac-tpc-operating-classes-and-channel-switching.pptx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presentation builds on </a:t>
            </a:r>
            <a:r>
              <a:rPr lang="en-US" dirty="0" err="1" smtClean="0"/>
              <a:t>11ac</a:t>
            </a:r>
            <a:r>
              <a:rPr lang="en-US" dirty="0" smtClean="0"/>
              <a:t> Draft 3.0 and the client control text of 12/</a:t>
            </a:r>
            <a:r>
              <a:rPr lang="en-US" dirty="0" err="1" smtClean="0"/>
              <a:t>379r6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mentor.ieee.org/802.11/dcn/12/11-12-0379-06-00ac-tpc-operating-classes-and-channel-switching.docx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85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smtClean="0"/>
              <a:t>Executive Summary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 eaLnBrk="1" hangingPunct="1"/>
            <a:r>
              <a:rPr lang="en-US" altLang="ko-KR" sz="2000" b="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This document considers a range of issues related to master devices, slaves and client devices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getting more complicated with other primary services in the same band, co-channel and on adjacent channels</a:t>
            </a:r>
          </a:p>
          <a:p>
            <a:pPr lvl="1" eaLnBrk="1" hangingPunct="1"/>
            <a:r>
              <a:rPr lang="en-US" altLang="ko-KR" sz="1600" dirty="0" smtClean="0">
                <a:ea typeface="Gulim" pitchFamily="34" charset="-127"/>
              </a:rPr>
              <a:t>Regulations are updated more frequently in anticipation of future issues and in response to difficulties experienced</a:t>
            </a:r>
          </a:p>
          <a:p>
            <a:pPr lvl="1" eaLnBrk="1" hangingPunct="1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In general, </a:t>
            </a:r>
            <a:r>
              <a:rPr lang="en-US" altLang="ko-KR" sz="1600" dirty="0">
                <a:solidFill>
                  <a:schemeClr val="accent3">
                    <a:lumMod val="75000"/>
                  </a:schemeClr>
                </a:solidFill>
                <a:ea typeface="Gulim" pitchFamily="34" charset="-127"/>
              </a:rPr>
              <a:t>devices are certified as master, client (slave) or both depending on their operational characteristics, and without reconfiguration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operate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legally within a regulatory domain</a:t>
            </a:r>
          </a:p>
          <a:p>
            <a:pPr lvl="2" eaLnBrk="1" hangingPunct="1"/>
            <a:r>
              <a:rPr lang="en-US" altLang="ko-KR" sz="14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The lowest common denominator master could work worldwide in 2.4 GHz bands, but there is no common denominator for 5 GHz bands</a:t>
            </a:r>
          </a:p>
          <a:p>
            <a:pPr lvl="1" eaLnBrk="1" hangingPunct="1"/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Slaves and client devices operate under control of their master, and system operation is tested before regulatory approval is </a:t>
            </a:r>
            <a:r>
              <a:rPr lang="en-US" altLang="ko-KR" sz="1600" dirty="0" smtClean="0">
                <a:solidFill>
                  <a:schemeClr val="bg1">
                    <a:lumMod val="75000"/>
                  </a:schemeClr>
                </a:solidFill>
                <a:ea typeface="Gulim" pitchFamily="34" charset="-127"/>
              </a:rPr>
              <a:t>received</a:t>
            </a:r>
            <a:endParaRPr lang="en-US" altLang="ko-KR" sz="2000" b="0" dirty="0" smtClean="0">
              <a:ea typeface="Gulim" pitchFamily="34" charset="-127"/>
            </a:endParaRPr>
          </a:p>
          <a:p>
            <a:pPr eaLnBrk="1" hangingPunct="1"/>
            <a:endParaRPr lang="en-US" altLang="ko-KR" sz="2000" dirty="0" smtClean="0">
              <a:ea typeface="Gulim" pitchFamily="34" charset="-127"/>
            </a:endParaRPr>
          </a:p>
        </p:txBody>
      </p:sp>
      <p:sp>
        <p:nvSpPr>
          <p:cNvPr id="307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BEC504-0D44-4BC5-9C6F-EC2A4863145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5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Up Arrow Callout 33"/>
          <p:cNvSpPr/>
          <p:nvPr/>
        </p:nvSpPr>
        <p:spPr bwMode="auto">
          <a:xfrm>
            <a:off x="5943600" y="5257800"/>
            <a:ext cx="2667000" cy="1219199"/>
          </a:xfrm>
          <a:prstGeom prst="upArrowCallout">
            <a:avLst>
              <a:gd name="adj1" fmla="val 11619"/>
              <a:gd name="adj2" fmla="val 14236"/>
              <a:gd name="adj3" fmla="val 13307"/>
              <a:gd name="adj4" fmla="val 8011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And further regulations in subpart C</a:t>
            </a:r>
          </a:p>
        </p:txBody>
      </p:sp>
      <p:sp>
        <p:nvSpPr>
          <p:cNvPr id="46" name="Right Arrow Callout 45"/>
          <p:cNvSpPr/>
          <p:nvPr/>
        </p:nvSpPr>
        <p:spPr bwMode="auto">
          <a:xfrm>
            <a:off x="2895600" y="990600"/>
            <a:ext cx="3048000" cy="3429000"/>
          </a:xfrm>
          <a:prstGeom prst="rightArrowCallout">
            <a:avLst>
              <a:gd name="adj1" fmla="val 7782"/>
              <a:gd name="adj2" fmla="val 8900"/>
              <a:gd name="adj3" fmla="val 7826"/>
              <a:gd name="adj4" fmla="val 86449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i.e.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943600" y="990600"/>
            <a:ext cx="2667000" cy="20574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This  is the clause that lets you know that the gov’t can knock on the end-user’s door.  For the manufacturer, the products had better be in compliance with Part 15 . For the end-user, hopefully there is a channel and/or a TPC level that avoids harmful interference , else no operation. 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943600" y="3276600"/>
            <a:ext cx="2667000" cy="1981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 AP has the right and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the </a:t>
            </a:r>
            <a:r>
              <a:rPr kumimoji="0" lang="en-US" sz="10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responsibility</a:t>
            </a:r>
            <a:r>
              <a:rPr kumimoji="0" lang="en-US" sz="1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 select the channels and </a:t>
            </a: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max TX power </a:t>
            </a: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of the </a:t>
            </a:r>
            <a:r>
              <a:rPr lang="en-US" sz="1000" b="0" dirty="0" smtClean="0">
                <a:latin typeface="Arial" pitchFamily="34" charset="0"/>
                <a:cs typeface="Arial" pitchFamily="34" charset="0"/>
              </a:rPr>
              <a:t>clients within legal limits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Up Arrow Callout 34"/>
          <p:cNvSpPr/>
          <p:nvPr/>
        </p:nvSpPr>
        <p:spPr bwMode="auto">
          <a:xfrm>
            <a:off x="2971800" y="4419600"/>
            <a:ext cx="2590800" cy="1981200"/>
          </a:xfrm>
          <a:prstGeom prst="upArrowCallout">
            <a:avLst>
              <a:gd name="adj1" fmla="val 11046"/>
              <a:gd name="adj2" fmla="val 11181"/>
              <a:gd name="adj3" fmla="val 9709"/>
              <a:gd name="adj4" fmla="val 8439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in turn refer us to more regulations</a:t>
            </a:r>
          </a:p>
        </p:txBody>
      </p:sp>
      <p:sp>
        <p:nvSpPr>
          <p:cNvPr id="32" name="Right Arrow Callout 31"/>
          <p:cNvSpPr/>
          <p:nvPr/>
        </p:nvSpPr>
        <p:spPr bwMode="auto">
          <a:xfrm>
            <a:off x="2971800" y="4724400"/>
            <a:ext cx="2971800" cy="1676400"/>
          </a:xfrm>
          <a:prstGeom prst="rightArrowCallout">
            <a:avLst>
              <a:gd name="adj1" fmla="val 13250"/>
              <a:gd name="adj2" fmla="val 13984"/>
              <a:gd name="adj3" fmla="val 12515"/>
              <a:gd name="adj4" fmla="val 8716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900" b="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in turn refer us to more regulations in subpart A</a:t>
            </a:r>
          </a:p>
        </p:txBody>
      </p:sp>
      <p:sp>
        <p:nvSpPr>
          <p:cNvPr id="31" name="Right Arrow Callout 30"/>
          <p:cNvSpPr/>
          <p:nvPr/>
        </p:nvSpPr>
        <p:spPr bwMode="auto">
          <a:xfrm>
            <a:off x="0" y="5410200"/>
            <a:ext cx="29718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66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And which also refers us to 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other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subparts</a:t>
            </a:r>
          </a:p>
        </p:txBody>
      </p:sp>
      <p:sp>
        <p:nvSpPr>
          <p:cNvPr id="30" name="Down Arrow Callout 29"/>
          <p:cNvSpPr/>
          <p:nvPr/>
        </p:nvSpPr>
        <p:spPr bwMode="auto">
          <a:xfrm>
            <a:off x="0" y="2438400"/>
            <a:ext cx="2667000" cy="2971800"/>
          </a:xfrm>
          <a:prstGeom prst="downArrowCallout">
            <a:avLst>
              <a:gd name="adj1" fmla="val 7909"/>
              <a:gd name="adj2" fmla="val 10464"/>
              <a:gd name="adj3" fmla="val 11576"/>
              <a:gd name="adj4" fmla="val 8406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800" b="0" dirty="0" smtClean="0"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="0" dirty="0" smtClean="0">
                <a:latin typeface="Arial" pitchFamily="34" charset="0"/>
                <a:cs typeface="Arial" pitchFamily="34" charset="0"/>
              </a:rPr>
              <a:t>Which defines TX power, etc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Down Arrow Callout 26"/>
          <p:cNvSpPr/>
          <p:nvPr/>
        </p:nvSpPr>
        <p:spPr bwMode="auto">
          <a:xfrm>
            <a:off x="0" y="990600"/>
            <a:ext cx="2667000" cy="1447800"/>
          </a:xfrm>
          <a:prstGeom prst="downArrowCallout">
            <a:avLst>
              <a:gd name="adj1" fmla="val 13784"/>
              <a:gd name="adj2" fmla="val 17556"/>
              <a:gd name="adj3" fmla="val 17556"/>
              <a:gd name="adj4" fmla="val 7436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Part 15 </a:t>
            </a:r>
            <a:r>
              <a:rPr lang="en-US" sz="900" b="0" dirty="0" smtClean="0">
                <a:latin typeface="Arial" pitchFamily="34" charset="0"/>
                <a:cs typeface="Arial" pitchFamily="34" charset="0"/>
              </a:rPr>
              <a:t>has a subpart for 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UNII</a:t>
            </a: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US" sz="2000" b="0" dirty="0" err="1" smtClean="0"/>
              <a:t>DFS</a:t>
            </a:r>
            <a:r>
              <a:rPr lang="en-US" sz="2000" b="0" dirty="0" smtClean="0"/>
              <a:t> and </a:t>
            </a:r>
            <a:r>
              <a:rPr lang="en-US" sz="2000" b="0" dirty="0" err="1" smtClean="0"/>
              <a:t>TPC</a:t>
            </a:r>
            <a:r>
              <a:rPr lang="en-US" sz="2000" b="0" dirty="0" smtClean="0"/>
              <a:t> are broad </a:t>
            </a:r>
            <a:r>
              <a:rPr lang="en-US" sz="2000" b="0" dirty="0" err="1" smtClean="0"/>
              <a:t>UNII</a:t>
            </a:r>
            <a:r>
              <a:rPr lang="en-US" sz="2000" b="0" dirty="0" smtClean="0"/>
              <a:t> requirements in FCC Part 15 </a:t>
            </a:r>
          </a:p>
        </p:txBody>
      </p:sp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3A58290-E21D-4A66-A0F3-8D20EA6F64B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1038225"/>
            <a:ext cx="25336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514600"/>
            <a:ext cx="251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0275" y="5562600"/>
            <a:ext cx="25241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3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4772722"/>
            <a:ext cx="2133600" cy="1170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4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1997753"/>
            <a:ext cx="2133600" cy="135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5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9800" y="2133600"/>
            <a:ext cx="21032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6" name="Picture 1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71800" y="1088492"/>
            <a:ext cx="2133600" cy="1121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8" name="Picture 1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71800" y="3581400"/>
            <a:ext cx="214162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9" name="Picture 1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675" y="5486400"/>
            <a:ext cx="2371725" cy="554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1" name="Picture 2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19800" y="4172375"/>
            <a:ext cx="2209800" cy="92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Rectangle 41"/>
          <p:cNvSpPr/>
          <p:nvPr/>
        </p:nvSpPr>
        <p:spPr bwMode="auto">
          <a:xfrm>
            <a:off x="5943600" y="4105275"/>
            <a:ext cx="1447800" cy="152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0980" name="Picture 20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19800" y="3850986"/>
            <a:ext cx="2209800" cy="282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Oval 43"/>
          <p:cNvSpPr/>
          <p:nvPr/>
        </p:nvSpPr>
        <p:spPr bwMode="auto">
          <a:xfrm>
            <a:off x="3810000" y="4419600"/>
            <a:ext cx="304800" cy="3048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5638800" y="5791200"/>
            <a:ext cx="304800" cy="3048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Arial" pitchFamily="34" charset="0"/>
                <a:cs typeface="Arial" pitchFamily="34" charset="0"/>
              </a:rPr>
              <a:t>2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7" name="Picture 1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971800" y="2209800"/>
            <a:ext cx="2137144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6096000" y="6477000"/>
            <a:ext cx="1828800" cy="381000"/>
          </a:xfrm>
        </p:spPr>
        <p:txBody>
          <a:bodyPr/>
          <a:lstStyle/>
          <a:p>
            <a:pPr marL="685800" lvl="2" indent="-342900">
              <a:buNone/>
            </a:pPr>
            <a:endParaRPr lang="en-US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</a:t>
            </a:r>
            <a:r>
              <a:rPr lang="en-US" dirty="0" err="1" smtClean="0"/>
              <a:t>UNII</a:t>
            </a:r>
            <a:r>
              <a:rPr lang="en-US" dirty="0" smtClean="0"/>
              <a:t>-band rules evolve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181600"/>
          </a:xfrm>
        </p:spPr>
        <p:txBody>
          <a:bodyPr/>
          <a:lstStyle/>
          <a:p>
            <a:r>
              <a:rPr lang="en-US" dirty="0" smtClean="0"/>
              <a:t>47 </a:t>
            </a:r>
            <a:r>
              <a:rPr lang="en-US" dirty="0" err="1" smtClean="0"/>
              <a:t>CFR</a:t>
            </a:r>
            <a:r>
              <a:rPr lang="en-US" dirty="0" smtClean="0"/>
              <a:t> 15 </a:t>
            </a:r>
            <a:r>
              <a:rPr lang="en-US" dirty="0"/>
              <a:t>Subpart E—Unlicensed </a:t>
            </a:r>
            <a:r>
              <a:rPr lang="en-US" dirty="0" smtClean="0"/>
              <a:t>National Information </a:t>
            </a:r>
            <a:r>
              <a:rPr lang="en-US" dirty="0"/>
              <a:t>Infrastructure </a:t>
            </a:r>
            <a:r>
              <a:rPr lang="en-US" dirty="0" smtClean="0"/>
              <a:t>Devices – triennial review </a:t>
            </a:r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443999 removing operation in 5600-5650 MHz (2010-10)</a:t>
            </a:r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594280 restating master and client rules (2011-02)</a:t>
            </a:r>
            <a:endParaRPr lang="en-US" b="0" dirty="0"/>
          </a:p>
          <a:p>
            <a:pPr lvl="1"/>
            <a:r>
              <a:rPr lang="en-US" b="0" dirty="0"/>
              <a:t> Section 2.931 requires the grantee to ensure that the product as sold continues to comply with the conditions of the grant. </a:t>
            </a:r>
            <a:endParaRPr lang="en-US" dirty="0" smtClean="0"/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848637 </a:t>
            </a:r>
            <a:r>
              <a:rPr lang="en-US" dirty="0" err="1" smtClean="0"/>
              <a:t>UNII</a:t>
            </a:r>
            <a:r>
              <a:rPr lang="en-US" dirty="0" smtClean="0"/>
              <a:t> client devices without radar detection (2011-04)</a:t>
            </a:r>
          </a:p>
          <a:p>
            <a:r>
              <a:rPr lang="en-US" dirty="0" smtClean="0"/>
              <a:t>FCC </a:t>
            </a:r>
            <a:r>
              <a:rPr lang="en-US" dirty="0" err="1" smtClean="0"/>
              <a:t>KDB</a:t>
            </a:r>
            <a:r>
              <a:rPr lang="en-US" dirty="0" smtClean="0"/>
              <a:t> 442821 Software Defined Radio Application Guide (2012-04)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39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5 GHz bands and rules evolved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err="1" smtClean="0"/>
              <a:t>v1.5.1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2008-12</a:t>
            </a:r>
            <a:r>
              <a:rPr lang="en-US" dirty="0"/>
              <a:t>) added </a:t>
            </a:r>
            <a:r>
              <a:rPr lang="en-US" dirty="0" smtClean="0"/>
              <a:t>40 MHz </a:t>
            </a:r>
            <a:r>
              <a:rPr lang="en-US" dirty="0"/>
              <a:t>occupied bandwidths while protecting other services</a:t>
            </a:r>
          </a:p>
          <a:p>
            <a:pPr lvl="1"/>
            <a:r>
              <a:rPr lang="en-US" dirty="0"/>
              <a:t>Changes to permit </a:t>
            </a:r>
            <a:r>
              <a:rPr lang="en-US" dirty="0" err="1" smtClean="0"/>
              <a:t>802.11n</a:t>
            </a:r>
            <a:r>
              <a:rPr lang="en-US" dirty="0" smtClean="0"/>
              <a:t> </a:t>
            </a:r>
            <a:r>
              <a:rPr lang="en-US" dirty="0"/>
              <a:t>operation</a:t>
            </a:r>
          </a:p>
          <a:p>
            <a:r>
              <a:rPr lang="en-US" dirty="0"/>
              <a:t>EN 301 893 </a:t>
            </a:r>
            <a:r>
              <a:rPr lang="en-US" dirty="0" err="1"/>
              <a:t>v1.6.1</a:t>
            </a:r>
            <a:r>
              <a:rPr lang="en-US" dirty="0"/>
              <a:t> (2011-12) added wider occupied bandwidths while protecting other services</a:t>
            </a:r>
          </a:p>
          <a:p>
            <a:pPr lvl="1"/>
            <a:r>
              <a:rPr lang="en-US" dirty="0"/>
              <a:t>Changes to permit </a:t>
            </a:r>
            <a:r>
              <a:rPr lang="en-US" dirty="0" err="1"/>
              <a:t>802.11ac</a:t>
            </a:r>
            <a:r>
              <a:rPr lang="en-US" dirty="0"/>
              <a:t> </a:t>
            </a:r>
            <a:r>
              <a:rPr lang="en-US" dirty="0" smtClean="0"/>
              <a:t>operation</a:t>
            </a:r>
          </a:p>
          <a:p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err="1"/>
              <a:t>v1.7.1</a:t>
            </a:r>
            <a:r>
              <a:rPr lang="en-US" dirty="0"/>
              <a:t> (2012-06) added politeness requirements in technology neutral form</a:t>
            </a:r>
          </a:p>
          <a:p>
            <a:pPr lvl="1"/>
            <a:r>
              <a:rPr lang="en-US" dirty="0"/>
              <a:t>Listen Before Talk with listening proportional to transmit power, higher power requires more silence than lower power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/>
              <a:t>EN 300 440, </a:t>
            </a:r>
            <a:r>
              <a:rPr lang="en-US" sz="2400" b="1" dirty="0" smtClean="0"/>
              <a:t>5.725-5.875 </a:t>
            </a:r>
            <a:r>
              <a:rPr lang="en-US" sz="2400" b="1" dirty="0"/>
              <a:t>GHz </a:t>
            </a:r>
            <a:r>
              <a:rPr lang="en-US" sz="2400" b="1" dirty="0" smtClean="0"/>
              <a:t>band, </a:t>
            </a:r>
            <a:r>
              <a:rPr lang="en-US" sz="2400" b="1" dirty="0" err="1" smtClean="0"/>
              <a:t>ERC</a:t>
            </a:r>
            <a:r>
              <a:rPr lang="en-US" sz="2400" b="1" dirty="0" smtClean="0"/>
              <a:t> </a:t>
            </a:r>
            <a:r>
              <a:rPr lang="en-US" sz="2400" b="1" dirty="0"/>
              <a:t>70-03 Short Range Device rules permit transmissions up to 25 </a:t>
            </a:r>
            <a:r>
              <a:rPr lang="en-US" sz="2400" b="1" dirty="0" err="1"/>
              <a:t>mW</a:t>
            </a:r>
            <a:endParaRPr lang="en-US" sz="2400" b="1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0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Title 1"/>
          <p:cNvSpPr>
            <a:spLocks noGrp="1"/>
          </p:cNvSpPr>
          <p:nvPr>
            <p:ph type="title"/>
          </p:nvPr>
        </p:nvSpPr>
        <p:spPr>
          <a:xfrm>
            <a:off x="770947" y="762000"/>
            <a:ext cx="7435849" cy="838200"/>
          </a:xfrm>
        </p:spPr>
        <p:txBody>
          <a:bodyPr/>
          <a:lstStyle/>
          <a:p>
            <a:r>
              <a:rPr lang="en-US" dirty="0" smtClean="0"/>
              <a:t>Current view/existing 5 GHz spectrum:</a:t>
            </a:r>
            <a:br>
              <a:rPr lang="en-US" dirty="0" smtClean="0"/>
            </a:br>
            <a:r>
              <a:rPr lang="en-US" dirty="0" smtClean="0"/>
              <a:t>channelization for 20/40/80 MHz</a:t>
            </a:r>
            <a:endParaRPr lang="en-US" dirty="0"/>
          </a:p>
        </p:txBody>
      </p:sp>
      <p:sp>
        <p:nvSpPr>
          <p:cNvPr id="97" name="Content Placeholder 9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20/40/80 MHz channelization (802.11 Global table)</a:t>
            </a:r>
          </a:p>
          <a:p>
            <a:pPr lvl="1"/>
            <a:r>
              <a:rPr lang="en-US" dirty="0" smtClean="0"/>
              <a:t>Consists of two adjacent IEEE 20/40 MHz channels</a:t>
            </a:r>
          </a:p>
          <a:p>
            <a:pPr lvl="1"/>
            <a:r>
              <a:rPr lang="en-US" dirty="0" smtClean="0"/>
              <a:t>Non-overlapping channelization</a:t>
            </a:r>
          </a:p>
          <a:p>
            <a:endParaRPr lang="en-US" dirty="0"/>
          </a:p>
        </p:txBody>
      </p:sp>
      <p:sp>
        <p:nvSpPr>
          <p:cNvPr id="101" name="Text Placeholder 100"/>
          <p:cNvSpPr>
            <a:spLocks noGrp="1"/>
          </p:cNvSpPr>
          <p:nvPr>
            <p:ph type="body" sz="quarter" idx="11"/>
          </p:nvPr>
        </p:nvSpPr>
        <p:spPr>
          <a:xfrm>
            <a:off x="793750" y="6011614"/>
            <a:ext cx="7893050" cy="846386"/>
          </a:xfrm>
        </p:spPr>
        <p:txBody>
          <a:bodyPr/>
          <a:lstStyle/>
          <a:p>
            <a:r>
              <a:rPr lang="en-US" dirty="0" smtClean="0"/>
              <a:t>*FCC </a:t>
            </a:r>
            <a:r>
              <a:rPr lang="en-US" dirty="0" err="1" smtClean="0"/>
              <a:t>KDB</a:t>
            </a:r>
            <a:r>
              <a:rPr lang="en-US" dirty="0" smtClean="0"/>
              <a:t> 443999 Restricting U-</a:t>
            </a:r>
            <a:r>
              <a:rPr lang="en-US" dirty="0" err="1" smtClean="0"/>
              <a:t>NII</a:t>
            </a:r>
            <a:r>
              <a:rPr lang="en-US" dirty="0" smtClean="0"/>
              <a:t> devices from 5600-5650 MHz </a:t>
            </a:r>
            <a:r>
              <a:rPr lang="en-US" dirty="0" smtClean="0">
                <a:hlinkClick r:id="rId2"/>
              </a:rPr>
              <a:t>https://apps.fcc.gov/oetcf/kdb/index.cfm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grpSp>
        <p:nvGrpSpPr>
          <p:cNvPr id="3" name="Group 89"/>
          <p:cNvGrpSpPr/>
          <p:nvPr/>
        </p:nvGrpSpPr>
        <p:grpSpPr>
          <a:xfrm>
            <a:off x="990600" y="3810000"/>
            <a:ext cx="7135091" cy="1904998"/>
            <a:chOff x="1078763" y="3304302"/>
            <a:chExt cx="7135091" cy="1904998"/>
          </a:xfrm>
        </p:grpSpPr>
        <p:sp>
          <p:nvSpPr>
            <p:cNvPr id="6" name="Trapezoid 5"/>
            <p:cNvSpPr/>
            <p:nvPr/>
          </p:nvSpPr>
          <p:spPr bwMode="auto">
            <a:xfrm>
              <a:off x="2325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7" name="Trapezoid 6"/>
            <p:cNvSpPr/>
            <p:nvPr/>
          </p:nvSpPr>
          <p:spPr bwMode="auto">
            <a:xfrm>
              <a:off x="2533489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" name="Trapezoid 7"/>
            <p:cNvSpPr/>
            <p:nvPr/>
          </p:nvSpPr>
          <p:spPr bwMode="auto">
            <a:xfrm>
              <a:off x="274130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9" name="Trapezoid 8"/>
            <p:cNvSpPr/>
            <p:nvPr/>
          </p:nvSpPr>
          <p:spPr bwMode="auto">
            <a:xfrm>
              <a:off x="294912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0" name="Trapezoid 9"/>
            <p:cNvSpPr/>
            <p:nvPr/>
          </p:nvSpPr>
          <p:spPr bwMode="auto">
            <a:xfrm>
              <a:off x="3156944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1" name="Trapezoid 10"/>
            <p:cNvSpPr/>
            <p:nvPr/>
          </p:nvSpPr>
          <p:spPr bwMode="auto">
            <a:xfrm>
              <a:off x="3364762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2" name="Trapezoid 11"/>
            <p:cNvSpPr/>
            <p:nvPr/>
          </p:nvSpPr>
          <p:spPr bwMode="auto">
            <a:xfrm>
              <a:off x="3572580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3" name="Trapezoid 12"/>
            <p:cNvSpPr/>
            <p:nvPr/>
          </p:nvSpPr>
          <p:spPr bwMode="auto">
            <a:xfrm>
              <a:off x="3780397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4" name="Trapezoid 13"/>
            <p:cNvSpPr/>
            <p:nvPr/>
          </p:nvSpPr>
          <p:spPr bwMode="auto">
            <a:xfrm>
              <a:off x="426530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5" name="Trapezoid 14"/>
            <p:cNvSpPr/>
            <p:nvPr/>
          </p:nvSpPr>
          <p:spPr bwMode="auto">
            <a:xfrm>
              <a:off x="447312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6" name="Trapezoid 15"/>
            <p:cNvSpPr/>
            <p:nvPr/>
          </p:nvSpPr>
          <p:spPr bwMode="auto">
            <a:xfrm>
              <a:off x="4680944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7" name="Trapezoid 16"/>
            <p:cNvSpPr/>
            <p:nvPr/>
          </p:nvSpPr>
          <p:spPr bwMode="auto">
            <a:xfrm>
              <a:off x="4888762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8" name="Trapezoid 17"/>
            <p:cNvSpPr/>
            <p:nvPr/>
          </p:nvSpPr>
          <p:spPr bwMode="auto">
            <a:xfrm>
              <a:off x="5096580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19" name="Trapezoid 18"/>
            <p:cNvSpPr/>
            <p:nvPr/>
          </p:nvSpPr>
          <p:spPr bwMode="auto">
            <a:xfrm>
              <a:off x="5304397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0" name="Trapezoid 19"/>
            <p:cNvSpPr/>
            <p:nvPr/>
          </p:nvSpPr>
          <p:spPr bwMode="auto">
            <a:xfrm>
              <a:off x="5512216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1" name="Trapezoid 20"/>
            <p:cNvSpPr/>
            <p:nvPr/>
          </p:nvSpPr>
          <p:spPr bwMode="auto">
            <a:xfrm>
              <a:off x="5720035" y="4225053"/>
              <a:ext cx="207818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2" name="Trapezoid 21"/>
            <p:cNvSpPr/>
            <p:nvPr/>
          </p:nvSpPr>
          <p:spPr bwMode="auto">
            <a:xfrm>
              <a:off x="5927853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3" name="Trapezoid 22"/>
            <p:cNvSpPr/>
            <p:nvPr/>
          </p:nvSpPr>
          <p:spPr bwMode="auto">
            <a:xfrm>
              <a:off x="6135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4" name="Trapezoid 23"/>
            <p:cNvSpPr/>
            <p:nvPr/>
          </p:nvSpPr>
          <p:spPr bwMode="auto">
            <a:xfrm>
              <a:off x="6343489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5" name="Trapezoid 24"/>
            <p:cNvSpPr/>
            <p:nvPr/>
          </p:nvSpPr>
          <p:spPr bwMode="auto">
            <a:xfrm>
              <a:off x="6828397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6" name="Trapezoid 25"/>
            <p:cNvSpPr/>
            <p:nvPr/>
          </p:nvSpPr>
          <p:spPr bwMode="auto">
            <a:xfrm>
              <a:off x="7036216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7" name="Trapezoid 26"/>
            <p:cNvSpPr/>
            <p:nvPr/>
          </p:nvSpPr>
          <p:spPr bwMode="auto">
            <a:xfrm>
              <a:off x="7244035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8" name="Trapezoid 27"/>
            <p:cNvSpPr/>
            <p:nvPr/>
          </p:nvSpPr>
          <p:spPr bwMode="auto">
            <a:xfrm>
              <a:off x="7451853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29" name="Trapezoid 28"/>
            <p:cNvSpPr/>
            <p:nvPr/>
          </p:nvSpPr>
          <p:spPr bwMode="auto">
            <a:xfrm>
              <a:off x="7659671" y="4225053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0" name="Trapezoid 29"/>
            <p:cNvSpPr/>
            <p:nvPr/>
          </p:nvSpPr>
          <p:spPr bwMode="auto">
            <a:xfrm>
              <a:off x="2325671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1" name="Trapezoid 30"/>
            <p:cNvSpPr/>
            <p:nvPr/>
          </p:nvSpPr>
          <p:spPr bwMode="auto">
            <a:xfrm>
              <a:off x="274130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2" name="Trapezoid 31"/>
            <p:cNvSpPr/>
            <p:nvPr/>
          </p:nvSpPr>
          <p:spPr bwMode="auto">
            <a:xfrm>
              <a:off x="3156944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3" name="Trapezoid 32"/>
            <p:cNvSpPr/>
            <p:nvPr/>
          </p:nvSpPr>
          <p:spPr bwMode="auto">
            <a:xfrm>
              <a:off x="3572580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4" name="Trapezoid 33"/>
            <p:cNvSpPr/>
            <p:nvPr/>
          </p:nvSpPr>
          <p:spPr bwMode="auto">
            <a:xfrm>
              <a:off x="426530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5" name="Trapezoid 34"/>
            <p:cNvSpPr/>
            <p:nvPr/>
          </p:nvSpPr>
          <p:spPr bwMode="auto">
            <a:xfrm>
              <a:off x="4680944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6" name="Trapezoid 35"/>
            <p:cNvSpPr/>
            <p:nvPr/>
          </p:nvSpPr>
          <p:spPr bwMode="auto">
            <a:xfrm>
              <a:off x="5096580" y="4488578"/>
              <a:ext cx="415636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  <a:cs typeface="Arial" charset="0"/>
              </a:endParaRPr>
            </a:p>
          </p:txBody>
        </p:sp>
        <p:sp>
          <p:nvSpPr>
            <p:cNvPr id="37" name="Trapezoid 36"/>
            <p:cNvSpPr/>
            <p:nvPr/>
          </p:nvSpPr>
          <p:spPr bwMode="auto">
            <a:xfrm>
              <a:off x="5512217" y="4488578"/>
              <a:ext cx="415636" cy="214313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8" name="Trapezoid 37"/>
            <p:cNvSpPr/>
            <p:nvPr/>
          </p:nvSpPr>
          <p:spPr bwMode="auto">
            <a:xfrm>
              <a:off x="5927853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39" name="Trapezoid 38"/>
            <p:cNvSpPr/>
            <p:nvPr/>
          </p:nvSpPr>
          <p:spPr bwMode="auto">
            <a:xfrm>
              <a:off x="6828397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0" name="Trapezoid 39"/>
            <p:cNvSpPr/>
            <p:nvPr/>
          </p:nvSpPr>
          <p:spPr bwMode="auto">
            <a:xfrm>
              <a:off x="7244035" y="4488578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1" name="Trapezoid 40"/>
            <p:cNvSpPr/>
            <p:nvPr/>
          </p:nvSpPr>
          <p:spPr bwMode="auto">
            <a:xfrm>
              <a:off x="2325672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2" name="Trapezoid 41"/>
            <p:cNvSpPr/>
            <p:nvPr/>
          </p:nvSpPr>
          <p:spPr bwMode="auto">
            <a:xfrm>
              <a:off x="3156944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3" name="Trapezoid 42"/>
            <p:cNvSpPr/>
            <p:nvPr/>
          </p:nvSpPr>
          <p:spPr bwMode="auto">
            <a:xfrm>
              <a:off x="4265307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4" name="Trapezoid 43"/>
            <p:cNvSpPr/>
            <p:nvPr/>
          </p:nvSpPr>
          <p:spPr bwMode="auto">
            <a:xfrm>
              <a:off x="5096580" y="4752103"/>
              <a:ext cx="831273" cy="212725"/>
            </a:xfrm>
            <a:prstGeom prst="trapezoi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45" name="Trapezoid 44"/>
            <p:cNvSpPr/>
            <p:nvPr/>
          </p:nvSpPr>
          <p:spPr bwMode="auto">
            <a:xfrm>
              <a:off x="6828398" y="4752103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770175" name="TextBox 221"/>
            <p:cNvSpPr txBox="1">
              <a:spLocks noChangeArrowheads="1"/>
            </p:cNvSpPr>
            <p:nvPr/>
          </p:nvSpPr>
          <p:spPr bwMode="auto">
            <a:xfrm rot="10800000">
              <a:off x="633390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>
                  <a:latin typeface="+mj-lt"/>
                </a:rPr>
                <a:t>140</a:t>
              </a:r>
            </a:p>
          </p:txBody>
        </p:sp>
        <p:sp>
          <p:nvSpPr>
            <p:cNvPr id="770176" name="TextBox 222"/>
            <p:cNvSpPr txBox="1">
              <a:spLocks noChangeArrowheads="1"/>
            </p:cNvSpPr>
            <p:nvPr/>
          </p:nvSpPr>
          <p:spPr bwMode="auto">
            <a:xfrm rot="10800000">
              <a:off x="6126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136</a:t>
              </a:r>
            </a:p>
          </p:txBody>
        </p:sp>
        <p:sp>
          <p:nvSpPr>
            <p:cNvPr id="770177" name="TextBox 223"/>
            <p:cNvSpPr txBox="1">
              <a:spLocks noChangeArrowheads="1"/>
            </p:cNvSpPr>
            <p:nvPr/>
          </p:nvSpPr>
          <p:spPr bwMode="auto">
            <a:xfrm rot="10800000">
              <a:off x="5918268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132</a:t>
              </a:r>
            </a:p>
          </p:txBody>
        </p:sp>
        <p:sp>
          <p:nvSpPr>
            <p:cNvPr id="770178" name="TextBox 224"/>
            <p:cNvSpPr txBox="1">
              <a:spLocks noChangeArrowheads="1"/>
            </p:cNvSpPr>
            <p:nvPr/>
          </p:nvSpPr>
          <p:spPr bwMode="auto">
            <a:xfrm rot="10800000">
              <a:off x="571044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128</a:t>
              </a:r>
            </a:p>
          </p:txBody>
        </p:sp>
        <p:sp>
          <p:nvSpPr>
            <p:cNvPr id="770179" name="TextBox 225"/>
            <p:cNvSpPr txBox="1">
              <a:spLocks noChangeArrowheads="1"/>
            </p:cNvSpPr>
            <p:nvPr/>
          </p:nvSpPr>
          <p:spPr bwMode="auto">
            <a:xfrm rot="10800000">
              <a:off x="5502631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>
                  <a:latin typeface="+mj-lt"/>
                </a:rPr>
                <a:t>124</a:t>
              </a:r>
            </a:p>
          </p:txBody>
        </p:sp>
        <p:sp>
          <p:nvSpPr>
            <p:cNvPr id="770180" name="TextBox 226"/>
            <p:cNvSpPr txBox="1">
              <a:spLocks noChangeArrowheads="1"/>
            </p:cNvSpPr>
            <p:nvPr/>
          </p:nvSpPr>
          <p:spPr bwMode="auto">
            <a:xfrm rot="10800000">
              <a:off x="5294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120</a:t>
              </a:r>
            </a:p>
          </p:txBody>
        </p:sp>
        <p:sp>
          <p:nvSpPr>
            <p:cNvPr id="770181" name="TextBox 227"/>
            <p:cNvSpPr txBox="1">
              <a:spLocks noChangeArrowheads="1"/>
            </p:cNvSpPr>
            <p:nvPr/>
          </p:nvSpPr>
          <p:spPr bwMode="auto">
            <a:xfrm rot="10800000">
              <a:off x="5086994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116</a:t>
              </a:r>
            </a:p>
          </p:txBody>
        </p:sp>
        <p:sp>
          <p:nvSpPr>
            <p:cNvPr id="770182" name="TextBox 228"/>
            <p:cNvSpPr txBox="1">
              <a:spLocks noChangeArrowheads="1"/>
            </p:cNvSpPr>
            <p:nvPr/>
          </p:nvSpPr>
          <p:spPr bwMode="auto">
            <a:xfrm rot="10800000">
              <a:off x="4879177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112</a:t>
              </a:r>
            </a:p>
          </p:txBody>
        </p:sp>
        <p:sp>
          <p:nvSpPr>
            <p:cNvPr id="770183" name="TextBox 229"/>
            <p:cNvSpPr txBox="1">
              <a:spLocks noChangeArrowheads="1"/>
            </p:cNvSpPr>
            <p:nvPr/>
          </p:nvSpPr>
          <p:spPr bwMode="auto">
            <a:xfrm rot="10800000">
              <a:off x="467135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108</a:t>
              </a:r>
            </a:p>
          </p:txBody>
        </p:sp>
        <p:sp>
          <p:nvSpPr>
            <p:cNvPr id="770184" name="TextBox 230"/>
            <p:cNvSpPr txBox="1">
              <a:spLocks noChangeArrowheads="1"/>
            </p:cNvSpPr>
            <p:nvPr/>
          </p:nvSpPr>
          <p:spPr bwMode="auto">
            <a:xfrm rot="10800000">
              <a:off x="4463540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104</a:t>
              </a:r>
            </a:p>
          </p:txBody>
        </p:sp>
        <p:sp>
          <p:nvSpPr>
            <p:cNvPr id="770185" name="TextBox 231"/>
            <p:cNvSpPr txBox="1">
              <a:spLocks noChangeArrowheads="1"/>
            </p:cNvSpPr>
            <p:nvPr/>
          </p:nvSpPr>
          <p:spPr bwMode="auto">
            <a:xfrm rot="10800000">
              <a:off x="4255722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100</a:t>
              </a:r>
            </a:p>
          </p:txBody>
        </p:sp>
        <p:sp>
          <p:nvSpPr>
            <p:cNvPr id="770186" name="TextBox 232"/>
            <p:cNvSpPr txBox="1">
              <a:spLocks noChangeArrowheads="1"/>
            </p:cNvSpPr>
            <p:nvPr/>
          </p:nvSpPr>
          <p:spPr bwMode="auto">
            <a:xfrm rot="10800000">
              <a:off x="7650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165</a:t>
              </a:r>
              <a:endParaRPr lang="en-US" sz="1400" i="0" baseline="30000">
                <a:latin typeface="+mj-lt"/>
              </a:endParaRPr>
            </a:p>
          </p:txBody>
        </p:sp>
        <p:sp>
          <p:nvSpPr>
            <p:cNvPr id="770187" name="TextBox 233"/>
            <p:cNvSpPr txBox="1">
              <a:spLocks noChangeArrowheads="1"/>
            </p:cNvSpPr>
            <p:nvPr/>
          </p:nvSpPr>
          <p:spPr bwMode="auto">
            <a:xfrm rot="10800000">
              <a:off x="7442268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161</a:t>
              </a:r>
            </a:p>
          </p:txBody>
        </p:sp>
        <p:sp>
          <p:nvSpPr>
            <p:cNvPr id="770188" name="TextBox 234"/>
            <p:cNvSpPr txBox="1">
              <a:spLocks noChangeArrowheads="1"/>
            </p:cNvSpPr>
            <p:nvPr/>
          </p:nvSpPr>
          <p:spPr bwMode="auto">
            <a:xfrm rot="10800000">
              <a:off x="723444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157</a:t>
              </a:r>
            </a:p>
          </p:txBody>
        </p:sp>
        <p:sp>
          <p:nvSpPr>
            <p:cNvPr id="770189" name="TextBox 235"/>
            <p:cNvSpPr txBox="1">
              <a:spLocks noChangeArrowheads="1"/>
            </p:cNvSpPr>
            <p:nvPr/>
          </p:nvSpPr>
          <p:spPr bwMode="auto">
            <a:xfrm rot="10800000">
              <a:off x="7026631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153</a:t>
              </a:r>
            </a:p>
          </p:txBody>
        </p:sp>
        <p:sp>
          <p:nvSpPr>
            <p:cNvPr id="770190" name="TextBox 236"/>
            <p:cNvSpPr txBox="1">
              <a:spLocks noChangeArrowheads="1"/>
            </p:cNvSpPr>
            <p:nvPr/>
          </p:nvSpPr>
          <p:spPr bwMode="auto">
            <a:xfrm rot="10800000">
              <a:off x="6818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149</a:t>
              </a:r>
            </a:p>
          </p:txBody>
        </p:sp>
        <p:sp>
          <p:nvSpPr>
            <p:cNvPr id="770191" name="TextBox 237"/>
            <p:cNvSpPr txBox="1">
              <a:spLocks noChangeArrowheads="1"/>
            </p:cNvSpPr>
            <p:nvPr/>
          </p:nvSpPr>
          <p:spPr bwMode="auto">
            <a:xfrm rot="10800000">
              <a:off x="377081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64</a:t>
              </a:r>
            </a:p>
          </p:txBody>
        </p:sp>
        <p:sp>
          <p:nvSpPr>
            <p:cNvPr id="770192" name="TextBox 238"/>
            <p:cNvSpPr txBox="1">
              <a:spLocks noChangeArrowheads="1"/>
            </p:cNvSpPr>
            <p:nvPr/>
          </p:nvSpPr>
          <p:spPr bwMode="auto">
            <a:xfrm rot="10800000">
              <a:off x="3562994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60</a:t>
              </a:r>
            </a:p>
          </p:txBody>
        </p:sp>
        <p:sp>
          <p:nvSpPr>
            <p:cNvPr id="770193" name="TextBox 239"/>
            <p:cNvSpPr txBox="1">
              <a:spLocks noChangeArrowheads="1"/>
            </p:cNvSpPr>
            <p:nvPr/>
          </p:nvSpPr>
          <p:spPr bwMode="auto">
            <a:xfrm rot="10800000">
              <a:off x="3355177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56</a:t>
              </a:r>
            </a:p>
          </p:txBody>
        </p:sp>
        <p:sp>
          <p:nvSpPr>
            <p:cNvPr id="770194" name="TextBox 240"/>
            <p:cNvSpPr txBox="1">
              <a:spLocks noChangeArrowheads="1"/>
            </p:cNvSpPr>
            <p:nvPr/>
          </p:nvSpPr>
          <p:spPr bwMode="auto">
            <a:xfrm rot="10800000">
              <a:off x="3147359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52</a:t>
              </a:r>
            </a:p>
          </p:txBody>
        </p:sp>
        <p:sp>
          <p:nvSpPr>
            <p:cNvPr id="770195" name="TextBox 241"/>
            <p:cNvSpPr txBox="1">
              <a:spLocks noChangeArrowheads="1"/>
            </p:cNvSpPr>
            <p:nvPr/>
          </p:nvSpPr>
          <p:spPr bwMode="auto">
            <a:xfrm rot="10800000">
              <a:off x="2939540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48</a:t>
              </a:r>
            </a:p>
          </p:txBody>
        </p:sp>
        <p:sp>
          <p:nvSpPr>
            <p:cNvPr id="770196" name="TextBox 242"/>
            <p:cNvSpPr txBox="1">
              <a:spLocks noChangeArrowheads="1"/>
            </p:cNvSpPr>
            <p:nvPr/>
          </p:nvSpPr>
          <p:spPr bwMode="auto">
            <a:xfrm rot="10800000">
              <a:off x="2731722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44</a:t>
              </a:r>
            </a:p>
          </p:txBody>
        </p:sp>
        <p:sp>
          <p:nvSpPr>
            <p:cNvPr id="770197" name="TextBox 243"/>
            <p:cNvSpPr txBox="1">
              <a:spLocks noChangeArrowheads="1"/>
            </p:cNvSpPr>
            <p:nvPr/>
          </p:nvSpPr>
          <p:spPr bwMode="auto">
            <a:xfrm rot="10800000">
              <a:off x="2523903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40</a:t>
              </a:r>
            </a:p>
          </p:txBody>
        </p:sp>
        <p:sp>
          <p:nvSpPr>
            <p:cNvPr id="770198" name="TextBox 244"/>
            <p:cNvSpPr txBox="1">
              <a:spLocks noChangeArrowheads="1"/>
            </p:cNvSpPr>
            <p:nvPr/>
          </p:nvSpPr>
          <p:spPr bwMode="auto">
            <a:xfrm rot="10800000">
              <a:off x="2316086" y="37678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>
                  <a:latin typeface="+mj-lt"/>
                </a:rPr>
                <a:t>36</a:t>
              </a:r>
            </a:p>
          </p:txBody>
        </p:sp>
        <p:sp>
          <p:nvSpPr>
            <p:cNvPr id="770199" name="TextBox 265"/>
            <p:cNvSpPr txBox="1">
              <a:spLocks noChangeArrowheads="1"/>
            </p:cNvSpPr>
            <p:nvPr/>
          </p:nvSpPr>
          <p:spPr bwMode="auto">
            <a:xfrm>
              <a:off x="1078763" y="3913903"/>
              <a:ext cx="116753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IEEE channel #</a:t>
              </a:r>
            </a:p>
          </p:txBody>
        </p:sp>
        <p:sp>
          <p:nvSpPr>
            <p:cNvPr id="770200" name="TextBox 265"/>
            <p:cNvSpPr txBox="1">
              <a:spLocks noChangeArrowheads="1"/>
            </p:cNvSpPr>
            <p:nvPr/>
          </p:nvSpPr>
          <p:spPr bwMode="auto">
            <a:xfrm>
              <a:off x="1563671" y="42187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20 MHz</a:t>
              </a:r>
            </a:p>
          </p:txBody>
        </p:sp>
        <p:sp>
          <p:nvSpPr>
            <p:cNvPr id="770201" name="TextBox 266"/>
            <p:cNvSpPr txBox="1">
              <a:spLocks noChangeArrowheads="1"/>
            </p:cNvSpPr>
            <p:nvPr/>
          </p:nvSpPr>
          <p:spPr bwMode="auto">
            <a:xfrm>
              <a:off x="1563671" y="44981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40 MHz</a:t>
              </a:r>
            </a:p>
          </p:txBody>
        </p:sp>
        <p:sp>
          <p:nvSpPr>
            <p:cNvPr id="770202" name="TextBox 266"/>
            <p:cNvSpPr txBox="1">
              <a:spLocks noChangeArrowheads="1"/>
            </p:cNvSpPr>
            <p:nvPr/>
          </p:nvSpPr>
          <p:spPr bwMode="auto">
            <a:xfrm>
              <a:off x="1563671" y="4752100"/>
              <a:ext cx="69272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1" hangingPunct="1"/>
              <a:r>
                <a:rPr lang="en-US" sz="1400" i="0">
                  <a:latin typeface="+mj-lt"/>
                </a:rPr>
                <a:t>80 MHz</a:t>
              </a:r>
            </a:p>
          </p:txBody>
        </p:sp>
        <p:cxnSp>
          <p:nvCxnSpPr>
            <p:cNvPr id="770203" name="Straight Connector 137"/>
            <p:cNvCxnSpPr>
              <a:cxnSpLocks noChangeShapeType="1"/>
            </p:cNvCxnSpPr>
            <p:nvPr/>
          </p:nvCxnSpPr>
          <p:spPr bwMode="auto">
            <a:xfrm rot="5400000" flipH="1" flipV="1">
              <a:off x="1601771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4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3264315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5" name="Straight Connector 139"/>
            <p:cNvCxnSpPr>
              <a:cxnSpLocks noChangeShapeType="1"/>
            </p:cNvCxnSpPr>
            <p:nvPr/>
          </p:nvCxnSpPr>
          <p:spPr bwMode="auto">
            <a:xfrm rot="5400000" flipH="1" flipV="1">
              <a:off x="3541406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6" name="Straight Connector 140"/>
            <p:cNvCxnSpPr>
              <a:cxnSpLocks noChangeShapeType="1"/>
            </p:cNvCxnSpPr>
            <p:nvPr/>
          </p:nvCxnSpPr>
          <p:spPr bwMode="auto">
            <a:xfrm rot="5400000" flipH="1" flipV="1">
              <a:off x="5827406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7" name="Straight Connector 141"/>
            <p:cNvCxnSpPr>
              <a:cxnSpLocks noChangeShapeType="1"/>
            </p:cNvCxnSpPr>
            <p:nvPr/>
          </p:nvCxnSpPr>
          <p:spPr bwMode="auto">
            <a:xfrm rot="5400000" flipH="1" flipV="1">
              <a:off x="6104498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770208" name="Straight Connector 142"/>
            <p:cNvCxnSpPr>
              <a:cxnSpLocks noChangeShapeType="1"/>
            </p:cNvCxnSpPr>
            <p:nvPr/>
          </p:nvCxnSpPr>
          <p:spPr bwMode="auto">
            <a:xfrm rot="5400000" flipH="1" flipV="1">
              <a:off x="7143589" y="4485400"/>
              <a:ext cx="1447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770209" name="TextBox 266"/>
            <p:cNvSpPr txBox="1">
              <a:spLocks noChangeArrowheads="1"/>
            </p:cNvSpPr>
            <p:nvPr/>
          </p:nvSpPr>
          <p:spPr bwMode="auto">
            <a:xfrm>
              <a:off x="1910034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 dirty="0">
                  <a:latin typeface="+mj-lt"/>
                </a:rPr>
                <a:t>5170</a:t>
              </a:r>
            </a:p>
            <a:p>
              <a:pPr eaLnBrk="1" hangingPunct="1"/>
              <a:r>
                <a:rPr lang="en-US" sz="1400" i="0" dirty="0">
                  <a:latin typeface="+mj-lt"/>
                </a:rPr>
                <a:t>MHz</a:t>
              </a:r>
            </a:p>
          </p:txBody>
        </p:sp>
        <p:sp>
          <p:nvSpPr>
            <p:cNvPr id="770210" name="TextBox 266"/>
            <p:cNvSpPr txBox="1">
              <a:spLocks noChangeArrowheads="1"/>
            </p:cNvSpPr>
            <p:nvPr/>
          </p:nvSpPr>
          <p:spPr bwMode="auto">
            <a:xfrm>
              <a:off x="3503307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5330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1" name="TextBox 266"/>
            <p:cNvSpPr txBox="1">
              <a:spLocks noChangeArrowheads="1"/>
            </p:cNvSpPr>
            <p:nvPr/>
          </p:nvSpPr>
          <p:spPr bwMode="auto">
            <a:xfrm>
              <a:off x="3918944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5490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2" name="TextBox 266"/>
            <p:cNvSpPr txBox="1">
              <a:spLocks noChangeArrowheads="1"/>
            </p:cNvSpPr>
            <p:nvPr/>
          </p:nvSpPr>
          <p:spPr bwMode="auto">
            <a:xfrm>
              <a:off x="6066398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5710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3" name="TextBox 266"/>
            <p:cNvSpPr txBox="1">
              <a:spLocks noChangeArrowheads="1"/>
            </p:cNvSpPr>
            <p:nvPr/>
          </p:nvSpPr>
          <p:spPr bwMode="auto">
            <a:xfrm>
              <a:off x="6597489" y="3304302"/>
              <a:ext cx="831273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5735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770214" name="TextBox 266"/>
            <p:cNvSpPr txBox="1">
              <a:spLocks noChangeArrowheads="1"/>
            </p:cNvSpPr>
            <p:nvPr/>
          </p:nvSpPr>
          <p:spPr bwMode="auto">
            <a:xfrm>
              <a:off x="7521127" y="3304302"/>
              <a:ext cx="692727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1" hangingPunct="1"/>
              <a:r>
                <a:rPr lang="en-US" sz="1400" i="0">
                  <a:latin typeface="+mj-lt"/>
                </a:rPr>
                <a:t>5835</a:t>
              </a:r>
            </a:p>
            <a:p>
              <a:pPr eaLnBrk="1" hangingPunct="1"/>
              <a:r>
                <a:rPr lang="en-US" sz="1400" i="0">
                  <a:latin typeface="+mj-lt"/>
                </a:rPr>
                <a:t>MHz</a:t>
              </a:r>
            </a:p>
          </p:txBody>
        </p:sp>
        <p:sp>
          <p:nvSpPr>
            <p:cNvPr id="84" name="Trapezoid 83"/>
            <p:cNvSpPr/>
            <p:nvPr/>
          </p:nvSpPr>
          <p:spPr bwMode="auto">
            <a:xfrm>
              <a:off x="6557542" y="4217242"/>
              <a:ext cx="207818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5" name="Trapezoid 84"/>
            <p:cNvSpPr/>
            <p:nvPr/>
          </p:nvSpPr>
          <p:spPr bwMode="auto">
            <a:xfrm>
              <a:off x="6349724" y="4485530"/>
              <a:ext cx="415636" cy="214313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7" name="Trapezoid 86"/>
            <p:cNvSpPr/>
            <p:nvPr/>
          </p:nvSpPr>
          <p:spPr bwMode="auto">
            <a:xfrm>
              <a:off x="5933742" y="4749436"/>
              <a:ext cx="831273" cy="212725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600" i="0" dirty="0">
                <a:latin typeface="+mj-lt"/>
                <a:cs typeface="Arial" charset="0"/>
              </a:endParaRPr>
            </a:p>
          </p:txBody>
        </p:sp>
        <p:sp>
          <p:nvSpPr>
            <p:cNvPr id="88" name="TextBox 221"/>
            <p:cNvSpPr txBox="1">
              <a:spLocks noChangeArrowheads="1"/>
            </p:cNvSpPr>
            <p:nvPr/>
          </p:nvSpPr>
          <p:spPr bwMode="auto">
            <a:xfrm rot="10800000">
              <a:off x="6538951" y="3773946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pPr algn="l" eaLnBrk="1" hangingPunct="1"/>
              <a:r>
                <a:rPr lang="en-US" sz="1400" i="0" dirty="0" smtClean="0">
                  <a:latin typeface="+mj-lt"/>
                </a:rPr>
                <a:t>144</a:t>
              </a:r>
              <a:endParaRPr lang="en-US" sz="1400" i="0" dirty="0">
                <a:latin typeface="+mj-lt"/>
              </a:endParaRPr>
            </a:p>
          </p:txBody>
        </p:sp>
      </p:grpSp>
      <p:sp>
        <p:nvSpPr>
          <p:cNvPr id="89" name="Trapezoid 88"/>
          <p:cNvSpPr/>
          <p:nvPr/>
        </p:nvSpPr>
        <p:spPr bwMode="auto">
          <a:xfrm>
            <a:off x="1447800" y="3505200"/>
            <a:ext cx="384175" cy="176213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>
              <a:latin typeface="+mj-lt"/>
            </a:endParaRPr>
          </a:p>
        </p:txBody>
      </p:sp>
      <p:sp>
        <p:nvSpPr>
          <p:cNvPr id="92" name="TextBox 265"/>
          <p:cNvSpPr txBox="1">
            <a:spLocks noChangeArrowheads="1"/>
          </p:cNvSpPr>
          <p:nvPr/>
        </p:nvSpPr>
        <p:spPr bwMode="auto">
          <a:xfrm>
            <a:off x="1904999" y="3429000"/>
            <a:ext cx="234141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r>
              <a:rPr lang="en-US" sz="1400" dirty="0">
                <a:latin typeface="+mj-lt"/>
              </a:rPr>
              <a:t>Currently available channels</a:t>
            </a:r>
          </a:p>
        </p:txBody>
      </p:sp>
      <p:sp>
        <p:nvSpPr>
          <p:cNvPr id="93" name="Trapezoid 92"/>
          <p:cNvSpPr/>
          <p:nvPr/>
        </p:nvSpPr>
        <p:spPr bwMode="auto">
          <a:xfrm>
            <a:off x="4267200" y="3505200"/>
            <a:ext cx="384175" cy="176213"/>
          </a:xfrm>
          <a:prstGeom prst="trapezoid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95" name="TextBox 265"/>
          <p:cNvSpPr txBox="1">
            <a:spLocks noChangeArrowheads="1"/>
          </p:cNvSpPr>
          <p:nvPr/>
        </p:nvSpPr>
        <p:spPr bwMode="auto">
          <a:xfrm>
            <a:off x="4724399" y="3429000"/>
            <a:ext cx="24218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r>
              <a:rPr lang="en-US" sz="1400" dirty="0" err="1" smtClean="0">
                <a:latin typeface="+mj-lt"/>
              </a:rPr>
              <a:t>TDWR</a:t>
            </a:r>
            <a:r>
              <a:rPr lang="en-US" sz="1400" dirty="0" smtClean="0">
                <a:latin typeface="+mj-lt"/>
              </a:rPr>
              <a:t> unavailable channels*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13579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435849" cy="838200"/>
          </a:xfrm>
        </p:spPr>
        <p:txBody>
          <a:bodyPr/>
          <a:lstStyle/>
          <a:p>
            <a:r>
              <a:rPr lang="en-US" dirty="0" smtClean="0"/>
              <a:t>5 GHz radio SKUs that come from regulations continue to evolve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5 GHz SKUs come from different </a:t>
            </a:r>
            <a:r>
              <a:rPr lang="en-US" dirty="0" err="1" smtClean="0"/>
              <a:t>OOBE</a:t>
            </a:r>
            <a:r>
              <a:rPr lang="en-US" dirty="0" smtClean="0"/>
              <a:t> filter and amplifier requirements, others come from channels to remain unused.</a:t>
            </a:r>
          </a:p>
          <a:p>
            <a:r>
              <a:rPr lang="en-US" dirty="0" smtClean="0"/>
              <a:t>The following slides show a county’s 2011 GDP ranking and its 5 GHz allowed channels.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93255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39245</TotalTime>
  <Words>2249</Words>
  <Application>Microsoft Office PowerPoint</Application>
  <PresentationFormat>On-screen Show (4:3)</PresentationFormat>
  <Paragraphs>606</Paragraphs>
  <Slides>23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ACcord Submission Template</vt:lpstr>
      <vt:lpstr>Document</vt:lpstr>
      <vt:lpstr>Masters, Slaves and Clients</vt:lpstr>
      <vt:lpstr>Executive Summary</vt:lpstr>
      <vt:lpstr>802.11ac is changing the information that client devices use to configure transmission</vt:lpstr>
      <vt:lpstr>Executive Summary</vt:lpstr>
      <vt:lpstr>DFS and TPC are broad UNII requirements in FCC Part 15 </vt:lpstr>
      <vt:lpstr>FCC UNII-band rules evolve</vt:lpstr>
      <vt:lpstr>EU 5 GHz bands and rules evolved</vt:lpstr>
      <vt:lpstr>Current view/existing 5 GHz spectrum: channelization for 20/40/80 MHz</vt:lpstr>
      <vt:lpstr>5 GHz radio SKUs that come from regulations continue to evolve</vt:lpstr>
      <vt:lpstr>5 GHz channels allowed by EU (#1)  </vt:lpstr>
      <vt:lpstr>5 GHz channels allowed by China (#2)</vt:lpstr>
      <vt:lpstr>5 GHz channels allowed by India (#3), Mexico (#11) &amp; others  </vt:lpstr>
      <vt:lpstr>5 GHz channels allowed by Japan (#4) </vt:lpstr>
      <vt:lpstr>5 GHz channels allowed by Russia (#6)  </vt:lpstr>
      <vt:lpstr>5 GHz channels allowed by Brazil (#7) &amp;  Taiwan (#19)</vt:lpstr>
      <vt:lpstr>5 GHz channels allowed by Korea (#12) </vt:lpstr>
      <vt:lpstr>Master Devices Background</vt:lpstr>
      <vt:lpstr>More regulatory background</vt:lpstr>
      <vt:lpstr>Current 2.4 and 5 GHz rules</vt:lpstr>
      <vt:lpstr>Open Discussion</vt:lpstr>
      <vt:lpstr>Backup Slides</vt:lpstr>
      <vt:lpstr>Some non-Wi-Fi product vendors have not maintained our level of care – and we want to continue avoiding their path</vt:lpstr>
      <vt:lpstr>WISPA Links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TPC, Operating Classes, and Channel Switching</dc:title>
  <dc:creator>Brian Hart</dc:creator>
  <cp:lastModifiedBy>pecclesi</cp:lastModifiedBy>
  <cp:revision>548</cp:revision>
  <cp:lastPrinted>1998-02-10T13:28:06Z</cp:lastPrinted>
  <dcterms:created xsi:type="dcterms:W3CDTF">2009-12-02T19:05:24Z</dcterms:created>
  <dcterms:modified xsi:type="dcterms:W3CDTF">2012-11-05T04:09:20Z</dcterms:modified>
</cp:coreProperties>
</file>