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9" r:id="rId2"/>
    <p:sldId id="300" r:id="rId3"/>
    <p:sldId id="489" r:id="rId4"/>
    <p:sldId id="477" r:id="rId5"/>
    <p:sldId id="430" r:id="rId6"/>
    <p:sldId id="479" r:id="rId7"/>
    <p:sldId id="478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90" r:id="rId18"/>
    <p:sldId id="491" r:id="rId19"/>
    <p:sldId id="492" r:id="rId20"/>
    <p:sldId id="493" r:id="rId21"/>
    <p:sldId id="399" r:id="rId22"/>
    <p:sldId id="390" r:id="rId23"/>
    <p:sldId id="426" r:id="rId24"/>
    <p:sldId id="340" r:id="rId2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clesi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66CCFF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951" autoAdjust="0"/>
    <p:restoredTop sz="99832" autoAdjust="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55" d="100"/>
          <a:sy n="55" d="100"/>
        </p:scale>
        <p:origin x="-2076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A9649C0-6FA8-4FD3-8C34-A6E00FBC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60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AB8438E-31D1-4E20-8A1C-78C89844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565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992BD6E3-4E67-4A60-ACFC-9F53995402F7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46113" y="111125"/>
            <a:ext cx="98266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/>
              <a:t>Month Year</a:t>
            </a:r>
            <a:endParaRPr lang="en-US" altLang="ja-JP" sz="1400"/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065713" y="9001125"/>
            <a:ext cx="11477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/>
              <a:t>John Doe, Some Company</a:t>
            </a:r>
            <a:endParaRPr lang="en-US" altLang="ja-JP" b="0"/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171825" y="9001125"/>
            <a:ext cx="5222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/>
              <a:t>Page </a:t>
            </a:r>
            <a:fld id="{B749ED69-21D3-4A2A-8D45-CB7B26CCEEF3}" type="slidenum">
              <a:rPr lang="en-US" altLang="ja-JP" b="0"/>
              <a:pPr algn="r" defTabSz="933450" eaLnBrk="0" hangingPunct="0"/>
              <a:t>1</a:t>
            </a:fld>
            <a:endParaRPr lang="en-US" altLang="ja-JP" b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93C1D486-FAE4-4885-85FF-E901842110D8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41356BED-1CEE-492B-A551-4BC112FF136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E1064E2D-1BA5-4B20-9981-78008365CAE5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5DDF7A13-042B-476A-865E-09E8A659D9D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67F98F01-9481-4243-8104-9C7B1F16113D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F679A1A9-ACF8-4D98-941E-00103E3114E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415D3977-610F-41FC-9696-C2309FB9C88B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893EE762-3F1F-4C9D-A93C-85E6366868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BA433098-D528-4CEB-BA99-0AE0FD9D9BA9}" type="datetime1">
              <a:rPr lang="en-US" smtClean="0"/>
              <a:pPr defTabSz="923925"/>
              <a:t>9/19/2012</a:t>
            </a:fld>
            <a:endParaRPr lang="en-US" smtClean="0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C1D473C2-67AC-4878-9725-8A55F6BDC60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Interference happens, regulators come calling.</a:t>
            </a:r>
            <a:r>
              <a:rPr lang="en-US" baseline="0" dirty="0" smtClean="0"/>
              <a:t> If shortly thereafter </a:t>
            </a:r>
            <a:r>
              <a:rPr lang="en-US" dirty="0" smtClean="0"/>
              <a:t>the interference is still happening, then oftentimes a consent decree is negotiated between lawyers.  The *manufacturer* is the responsible party in part 15, and </a:t>
            </a:r>
            <a:r>
              <a:rPr lang="en-US" i="1" dirty="0" smtClean="0"/>
              <a:t>any</a:t>
            </a:r>
            <a:r>
              <a:rPr lang="en-US" dirty="0" smtClean="0"/>
              <a:t> operator can cause trouble for the manufacturer.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D0808A6-9DB0-4427-A1DF-C408E05F3D9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15512" y="6475413"/>
            <a:ext cx="19284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45E090-D227-46B6-8E28-02AA8A55A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85603E4-1A13-44FC-98D9-5A073833E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9DCC9-504C-4121-8F9B-7926A134E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3F7DDC-F53E-4A36-A2FC-F0065854E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002A5-A0A6-4776-87BB-A8CA6E8B7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7F8EFB-B314-4B82-B418-7A72E85F2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A438BE-C408-4636-98F1-CF52D39C9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5FDB2-19A9-4586-BE28-3CA679E9D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FC6D12-2AD8-41F0-9559-B615D199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0D8B86-D10D-4507-A958-35951D72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8E49C-1D49-4DC6-912F-30A5840D4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EF9CF4-A0CF-428B-B83F-FDA1D1B8E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202DFE-21A2-4AE6-8EF6-AC68B8A71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C6E5357-FB5A-424D-B1A2-8B7072954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dirty="0" err="1">
                <a:ea typeface="ＭＳ Ｐゴシック" pitchFamily="34" charset="-128"/>
                <a:cs typeface="+mn-cs"/>
              </a:rPr>
              <a:t>doc.:IEEE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 </a:t>
            </a:r>
            <a:r>
              <a:rPr lang="en-US" altLang="ja-JP" sz="1800" dirty="0" smtClean="0">
                <a:ea typeface="ＭＳ Ｐゴシック" pitchFamily="34" charset="-128"/>
                <a:cs typeface="+mn-cs"/>
              </a:rPr>
              <a:t>802.11-12/</a:t>
            </a:r>
            <a:r>
              <a:rPr lang="en-US" altLang="ja-JP" sz="1800" dirty="0" err="1" smtClean="0">
                <a:ea typeface="ＭＳ Ｐゴシック" pitchFamily="34" charset="-128"/>
                <a:cs typeface="+mn-cs"/>
              </a:rPr>
              <a:t>1159r1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764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dirty="0" smtClean="0">
                <a:ea typeface="ＭＳ Ｐゴシック" pitchFamily="34" charset="-128"/>
                <a:cs typeface="+mn-cs"/>
              </a:rPr>
              <a:t>September 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2012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encyclopedia/weather-radar-interference-enforcem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379-06-00ac-tpc-operating-classes-and-channel-switching.docx" TargetMode="External"/><Relationship Id="rId2" Type="http://schemas.openxmlformats.org/officeDocument/2006/relationships/hyperlink" Target="https://mentor.ieee.org/802.11/dcn/12/11-12-0297-00-00ac-tpc-operating-classes-and-channel-switching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oetcf/kdb/index.cf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A02DD50B-A878-41FA-B900-0DF2574BBB9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 dirty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A58EF107-B16D-4EB0-9780-A2A58F1F7E7B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</a:t>
            </a:fld>
            <a:endParaRPr lang="en-US" altLang="ja-JP" b="0" dirty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7475" algn="l"/>
              </a:tabLst>
            </a:pPr>
            <a:r>
              <a:rPr lang="en-US" altLang="ko-KR" sz="2400" b="0" dirty="0" smtClean="0">
                <a:ea typeface="Gulim" pitchFamily="34" charset="-127"/>
              </a:rPr>
              <a:t>Masters, Slaves and Clients</a:t>
            </a:r>
            <a:endParaRPr lang="en-US" altLang="ja-JP" sz="2400" b="0" dirty="0" smtClean="0">
              <a:ea typeface="ＭＳ Ｐゴシック" pitchFamily="34" charset="-128"/>
            </a:endParaRPr>
          </a:p>
        </p:txBody>
      </p:sp>
      <p:sp>
        <p:nvSpPr>
          <p:cNvPr id="1031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dirty="0">
                <a:ea typeface="ＭＳ Ｐゴシック" pitchFamily="34" charset="-128"/>
              </a:rPr>
              <a:t>Date:</a:t>
            </a:r>
            <a:r>
              <a:rPr kumimoji="1" lang="en-US" altLang="ja-JP" sz="2000" b="0" dirty="0">
                <a:ea typeface="ＭＳ Ｐゴシック" pitchFamily="34" charset="-128"/>
              </a:rPr>
              <a:t> </a:t>
            </a:r>
            <a:r>
              <a:rPr kumimoji="1" lang="en-US" altLang="ja-JP" sz="2000" b="0" dirty="0" smtClean="0">
                <a:ea typeface="ＭＳ Ｐゴシック" pitchFamily="34" charset="-128"/>
              </a:rPr>
              <a:t>2012-09-19</a:t>
            </a:r>
            <a:endParaRPr kumimoji="1" lang="en-US" altLang="ja-JP" sz="2000" b="0" dirty="0">
              <a:ea typeface="ＭＳ Ｐゴシック" pitchFamily="34" charset="-128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27064"/>
              </p:ext>
            </p:extLst>
          </p:nvPr>
        </p:nvGraphicFramePr>
        <p:xfrm>
          <a:off x="238125" y="2363788"/>
          <a:ext cx="7920038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7748341" imgH="3944155" progId="Word.Document.8">
                  <p:embed/>
                </p:oleObj>
              </mc:Choice>
              <mc:Fallback>
                <p:oleObj name="Document" r:id="rId4" imgW="7748341" imgH="394415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363788"/>
                        <a:ext cx="7920038" cy="402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159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EU (#</a:t>
            </a:r>
            <a:r>
              <a:rPr lang="en-US" dirty="0"/>
              <a:t>1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sp>
        <p:nvSpPr>
          <p:cNvPr id="16459" name="TextBox 260"/>
          <p:cNvSpPr txBox="1">
            <a:spLocks noChangeArrowheads="1"/>
          </p:cNvSpPr>
          <p:nvPr/>
        </p:nvSpPr>
        <p:spPr bwMode="auto">
          <a:xfrm>
            <a:off x="381000" y="3203453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16460" name="TextBox 261"/>
          <p:cNvSpPr txBox="1">
            <a:spLocks noChangeArrowheads="1"/>
          </p:cNvSpPr>
          <p:nvPr/>
        </p:nvSpPr>
        <p:spPr bwMode="auto">
          <a:xfrm>
            <a:off x="381000" y="3584484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16461" name="TextBox 262"/>
          <p:cNvSpPr txBox="1">
            <a:spLocks noChangeArrowheads="1"/>
          </p:cNvSpPr>
          <p:nvPr/>
        </p:nvSpPr>
        <p:spPr bwMode="auto">
          <a:xfrm>
            <a:off x="381000" y="3965516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16462" name="TextBox 263"/>
          <p:cNvSpPr txBox="1">
            <a:spLocks noChangeArrowheads="1"/>
          </p:cNvSpPr>
          <p:nvPr/>
        </p:nvSpPr>
        <p:spPr bwMode="auto">
          <a:xfrm>
            <a:off x="381000" y="4346547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47765" y="2133600"/>
            <a:ext cx="7543835" cy="2551113"/>
            <a:chOff x="1447765" y="2133600"/>
            <a:chExt cx="7543835" cy="2551113"/>
          </a:xfrm>
        </p:grpSpPr>
        <p:sp>
          <p:nvSpPr>
            <p:cNvPr id="83" name="Trapezoid 82"/>
            <p:cNvSpPr/>
            <p:nvPr/>
          </p:nvSpPr>
          <p:spPr bwMode="auto">
            <a:xfrm>
              <a:off x="1447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1676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1905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2133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362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590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2819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048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3581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810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4038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4267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4495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410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4478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19050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23622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2819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3581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40386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14478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23622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5814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1447800" y="4346575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429" name="TextBox 87"/>
            <p:cNvSpPr txBox="1">
              <a:spLocks noChangeArrowheads="1"/>
            </p:cNvSpPr>
            <p:nvPr/>
          </p:nvSpPr>
          <p:spPr bwMode="auto">
            <a:xfrm rot="10800000">
              <a:off x="586721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6430" name="TextBox 88"/>
            <p:cNvSpPr txBox="1">
              <a:spLocks noChangeArrowheads="1"/>
            </p:cNvSpPr>
            <p:nvPr/>
          </p:nvSpPr>
          <p:spPr bwMode="auto">
            <a:xfrm rot="10800000">
              <a:off x="56386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6431" name="TextBox 89"/>
            <p:cNvSpPr txBox="1">
              <a:spLocks noChangeArrowheads="1"/>
            </p:cNvSpPr>
            <p:nvPr/>
          </p:nvSpPr>
          <p:spPr bwMode="auto">
            <a:xfrm rot="10800000">
              <a:off x="54100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6432" name="TextBox 90"/>
            <p:cNvSpPr txBox="1">
              <a:spLocks noChangeArrowheads="1"/>
            </p:cNvSpPr>
            <p:nvPr/>
          </p:nvSpPr>
          <p:spPr bwMode="auto">
            <a:xfrm rot="10800000">
              <a:off x="51814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6433" name="TextBox 91"/>
            <p:cNvSpPr txBox="1">
              <a:spLocks noChangeArrowheads="1"/>
            </p:cNvSpPr>
            <p:nvPr/>
          </p:nvSpPr>
          <p:spPr bwMode="auto">
            <a:xfrm rot="10800000">
              <a:off x="49528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6434" name="TextBox 92"/>
            <p:cNvSpPr txBox="1">
              <a:spLocks noChangeArrowheads="1"/>
            </p:cNvSpPr>
            <p:nvPr/>
          </p:nvSpPr>
          <p:spPr bwMode="auto">
            <a:xfrm rot="10800000">
              <a:off x="47242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6435" name="TextBox 93"/>
            <p:cNvSpPr txBox="1">
              <a:spLocks noChangeArrowheads="1"/>
            </p:cNvSpPr>
            <p:nvPr/>
          </p:nvSpPr>
          <p:spPr bwMode="auto">
            <a:xfrm rot="10800000">
              <a:off x="44956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6436" name="TextBox 94"/>
            <p:cNvSpPr txBox="1">
              <a:spLocks noChangeArrowheads="1"/>
            </p:cNvSpPr>
            <p:nvPr/>
          </p:nvSpPr>
          <p:spPr bwMode="auto">
            <a:xfrm rot="10800000">
              <a:off x="426707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6437" name="TextBox 95"/>
            <p:cNvSpPr txBox="1">
              <a:spLocks noChangeArrowheads="1"/>
            </p:cNvSpPr>
            <p:nvPr/>
          </p:nvSpPr>
          <p:spPr bwMode="auto">
            <a:xfrm rot="10800000">
              <a:off x="403848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6438" name="TextBox 96"/>
            <p:cNvSpPr txBox="1">
              <a:spLocks noChangeArrowheads="1"/>
            </p:cNvSpPr>
            <p:nvPr/>
          </p:nvSpPr>
          <p:spPr bwMode="auto">
            <a:xfrm rot="10800000">
              <a:off x="38098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6439" name="TextBox 97"/>
            <p:cNvSpPr txBox="1">
              <a:spLocks noChangeArrowheads="1"/>
            </p:cNvSpPr>
            <p:nvPr/>
          </p:nvSpPr>
          <p:spPr bwMode="auto">
            <a:xfrm rot="10800000">
              <a:off x="358129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6440" name="TextBox 98"/>
            <p:cNvSpPr txBox="1">
              <a:spLocks noChangeArrowheads="1"/>
            </p:cNvSpPr>
            <p:nvPr/>
          </p:nvSpPr>
          <p:spPr bwMode="auto">
            <a:xfrm rot="10800000">
              <a:off x="7315200" y="2746215"/>
              <a:ext cx="215437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6441" name="TextBox 99"/>
            <p:cNvSpPr txBox="1">
              <a:spLocks noChangeArrowheads="1"/>
            </p:cNvSpPr>
            <p:nvPr/>
          </p:nvSpPr>
          <p:spPr bwMode="auto">
            <a:xfrm rot="10800000">
              <a:off x="708637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6442" name="TextBox 100"/>
            <p:cNvSpPr txBox="1">
              <a:spLocks noChangeArrowheads="1"/>
            </p:cNvSpPr>
            <p:nvPr/>
          </p:nvSpPr>
          <p:spPr bwMode="auto">
            <a:xfrm rot="10800000">
              <a:off x="68577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6443" name="TextBox 101"/>
            <p:cNvSpPr txBox="1">
              <a:spLocks noChangeArrowheads="1"/>
            </p:cNvSpPr>
            <p:nvPr/>
          </p:nvSpPr>
          <p:spPr bwMode="auto">
            <a:xfrm rot="10800000">
              <a:off x="6629194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6444" name="TextBox 102"/>
            <p:cNvSpPr txBox="1">
              <a:spLocks noChangeArrowheads="1"/>
            </p:cNvSpPr>
            <p:nvPr/>
          </p:nvSpPr>
          <p:spPr bwMode="auto">
            <a:xfrm rot="10800000">
              <a:off x="640060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6445" name="TextBox 103"/>
            <p:cNvSpPr txBox="1">
              <a:spLocks noChangeArrowheads="1"/>
            </p:cNvSpPr>
            <p:nvPr/>
          </p:nvSpPr>
          <p:spPr bwMode="auto">
            <a:xfrm rot="10800000">
              <a:off x="304791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6446" name="TextBox 104"/>
            <p:cNvSpPr txBox="1">
              <a:spLocks noChangeArrowheads="1"/>
            </p:cNvSpPr>
            <p:nvPr/>
          </p:nvSpPr>
          <p:spPr bwMode="auto">
            <a:xfrm rot="10800000">
              <a:off x="281932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6447" name="TextBox 105"/>
            <p:cNvSpPr txBox="1">
              <a:spLocks noChangeArrowheads="1"/>
            </p:cNvSpPr>
            <p:nvPr/>
          </p:nvSpPr>
          <p:spPr bwMode="auto">
            <a:xfrm rot="10800000">
              <a:off x="25907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6448" name="TextBox 106"/>
            <p:cNvSpPr txBox="1">
              <a:spLocks noChangeArrowheads="1"/>
            </p:cNvSpPr>
            <p:nvPr/>
          </p:nvSpPr>
          <p:spPr bwMode="auto">
            <a:xfrm rot="10800000">
              <a:off x="23621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6449" name="TextBox 107"/>
            <p:cNvSpPr txBox="1">
              <a:spLocks noChangeArrowheads="1"/>
            </p:cNvSpPr>
            <p:nvPr/>
          </p:nvSpPr>
          <p:spPr bwMode="auto">
            <a:xfrm rot="10800000">
              <a:off x="21335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6450" name="TextBox 108"/>
            <p:cNvSpPr txBox="1">
              <a:spLocks noChangeArrowheads="1"/>
            </p:cNvSpPr>
            <p:nvPr/>
          </p:nvSpPr>
          <p:spPr bwMode="auto">
            <a:xfrm rot="10800000">
              <a:off x="19049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6451" name="TextBox 109"/>
            <p:cNvSpPr txBox="1">
              <a:spLocks noChangeArrowheads="1"/>
            </p:cNvSpPr>
            <p:nvPr/>
          </p:nvSpPr>
          <p:spPr bwMode="auto">
            <a:xfrm rot="10800000">
              <a:off x="16763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6452" name="TextBox 110"/>
            <p:cNvSpPr txBox="1">
              <a:spLocks noChangeArrowheads="1"/>
            </p:cNvSpPr>
            <p:nvPr/>
          </p:nvSpPr>
          <p:spPr bwMode="auto">
            <a:xfrm rot="10800000">
              <a:off x="14477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6453" name="Straight Connector 294"/>
            <p:cNvCxnSpPr>
              <a:cxnSpLocks noChangeShapeType="1"/>
            </p:cNvCxnSpPr>
            <p:nvPr/>
          </p:nvCxnSpPr>
          <p:spPr bwMode="auto">
            <a:xfrm>
              <a:off x="1447765" y="2660483"/>
              <a:ext cx="182874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4" name="Straight Connector 294"/>
            <p:cNvCxnSpPr>
              <a:cxnSpLocks noChangeShapeType="1"/>
            </p:cNvCxnSpPr>
            <p:nvPr/>
          </p:nvCxnSpPr>
          <p:spPr bwMode="auto">
            <a:xfrm>
              <a:off x="3581295" y="2660483"/>
              <a:ext cx="2819307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5" name="Straight Connector 294"/>
            <p:cNvCxnSpPr>
              <a:cxnSpLocks noChangeShapeType="1"/>
            </p:cNvCxnSpPr>
            <p:nvPr/>
          </p:nvCxnSpPr>
          <p:spPr bwMode="auto">
            <a:xfrm>
              <a:off x="6400602" y="2660483"/>
              <a:ext cx="1142962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6456" name="TextBox 257"/>
            <p:cNvSpPr txBox="1">
              <a:spLocks noChangeArrowheads="1"/>
            </p:cNvSpPr>
            <p:nvPr/>
          </p:nvSpPr>
          <p:spPr bwMode="auto">
            <a:xfrm>
              <a:off x="1600160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6457" name="TextBox 258"/>
            <p:cNvSpPr txBox="1">
              <a:spLocks noChangeArrowheads="1"/>
            </p:cNvSpPr>
            <p:nvPr/>
          </p:nvSpPr>
          <p:spPr bwMode="auto">
            <a:xfrm>
              <a:off x="4267072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6458" name="TextBox 259"/>
            <p:cNvSpPr txBox="1">
              <a:spLocks noChangeArrowheads="1"/>
            </p:cNvSpPr>
            <p:nvPr/>
          </p:nvSpPr>
          <p:spPr bwMode="auto">
            <a:xfrm>
              <a:off x="6248207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6463" name="TextBox 269"/>
            <p:cNvSpPr txBox="1">
              <a:spLocks noChangeArrowheads="1"/>
            </p:cNvSpPr>
            <p:nvPr/>
          </p:nvSpPr>
          <p:spPr bwMode="auto">
            <a:xfrm>
              <a:off x="7778783" y="3203453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22</a:t>
              </a:r>
            </a:p>
          </p:txBody>
        </p:sp>
        <p:sp>
          <p:nvSpPr>
            <p:cNvPr id="16464" name="TextBox 271"/>
            <p:cNvSpPr txBox="1">
              <a:spLocks noChangeArrowheads="1"/>
            </p:cNvSpPr>
            <p:nvPr/>
          </p:nvSpPr>
          <p:spPr bwMode="auto">
            <a:xfrm>
              <a:off x="7772157" y="3584484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10</a:t>
              </a:r>
            </a:p>
          </p:txBody>
        </p:sp>
        <p:sp>
          <p:nvSpPr>
            <p:cNvPr id="16465" name="TextBox 272"/>
            <p:cNvSpPr txBox="1">
              <a:spLocks noChangeArrowheads="1"/>
            </p:cNvSpPr>
            <p:nvPr/>
          </p:nvSpPr>
          <p:spPr bwMode="auto">
            <a:xfrm>
              <a:off x="7772157" y="3965516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5</a:t>
              </a:r>
            </a:p>
          </p:txBody>
        </p:sp>
        <p:sp>
          <p:nvSpPr>
            <p:cNvPr id="16466" name="TextBox 273"/>
            <p:cNvSpPr txBox="1">
              <a:spLocks noChangeArrowheads="1"/>
            </p:cNvSpPr>
            <p:nvPr/>
          </p:nvSpPr>
          <p:spPr bwMode="auto">
            <a:xfrm>
              <a:off x="7772157" y="4346547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  <p:sp>
          <p:nvSpPr>
            <p:cNvPr id="127" name="TextBox 270"/>
            <p:cNvSpPr txBox="1">
              <a:spLocks noChangeArrowheads="1"/>
            </p:cNvSpPr>
            <p:nvPr/>
          </p:nvSpPr>
          <p:spPr bwMode="auto">
            <a:xfrm>
              <a:off x="7543800" y="21336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8633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778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China (#2)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r>
              <a:rPr lang="en-US" dirty="0" smtClean="0"/>
              <a:t>Maybe by 2014 China will add lower 5 GHz bands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92"/>
          <p:cNvGrpSpPr/>
          <p:nvPr/>
        </p:nvGrpSpPr>
        <p:grpSpPr>
          <a:xfrm>
            <a:off x="152400" y="1828800"/>
            <a:ext cx="8839200" cy="2700338"/>
            <a:chOff x="152400" y="1828800"/>
            <a:chExt cx="8839200" cy="2700338"/>
          </a:xfrm>
        </p:grpSpPr>
        <p:grpSp>
          <p:nvGrpSpPr>
            <p:cNvPr id="3" name="Group 90"/>
            <p:cNvGrpSpPr/>
            <p:nvPr/>
          </p:nvGrpSpPr>
          <p:grpSpPr>
            <a:xfrm>
              <a:off x="152400" y="1828800"/>
              <a:ext cx="8839200" cy="2700338"/>
              <a:chOff x="152400" y="1828800"/>
              <a:chExt cx="8839200" cy="2700338"/>
            </a:xfrm>
          </p:grpSpPr>
          <p:sp>
            <p:nvSpPr>
              <p:cNvPr id="75" name="Trapezoid 74"/>
              <p:cNvSpPr/>
              <p:nvPr/>
            </p:nvSpPr>
            <p:spPr bwMode="auto">
              <a:xfrm>
                <a:off x="61722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6" name="Trapezoid 75"/>
              <p:cNvSpPr/>
              <p:nvPr/>
            </p:nvSpPr>
            <p:spPr bwMode="auto">
              <a:xfrm>
                <a:off x="64008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7" name="Trapezoid 76"/>
              <p:cNvSpPr/>
              <p:nvPr/>
            </p:nvSpPr>
            <p:spPr bwMode="auto">
              <a:xfrm>
                <a:off x="66294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8" name="Trapezoid 77"/>
              <p:cNvSpPr/>
              <p:nvPr/>
            </p:nvSpPr>
            <p:spPr bwMode="auto">
              <a:xfrm>
                <a:off x="68580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4" name="Trapezoid 83"/>
              <p:cNvSpPr/>
              <p:nvPr/>
            </p:nvSpPr>
            <p:spPr bwMode="auto">
              <a:xfrm>
                <a:off x="61722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5" name="Trapezoid 84"/>
              <p:cNvSpPr/>
              <p:nvPr/>
            </p:nvSpPr>
            <p:spPr bwMode="auto">
              <a:xfrm>
                <a:off x="66294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14365" name="TextBox 87"/>
              <p:cNvSpPr txBox="1">
                <a:spLocks noChangeArrowheads="1"/>
              </p:cNvSpPr>
              <p:nvPr/>
            </p:nvSpPr>
            <p:spPr bwMode="auto">
              <a:xfrm rot="10800000">
                <a:off x="5638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140</a:t>
                </a:r>
              </a:p>
            </p:txBody>
          </p:sp>
          <p:sp>
            <p:nvSpPr>
              <p:cNvPr id="14366" name="TextBox 88"/>
              <p:cNvSpPr txBox="1">
                <a:spLocks noChangeArrowheads="1"/>
              </p:cNvSpPr>
              <p:nvPr/>
            </p:nvSpPr>
            <p:spPr bwMode="auto">
              <a:xfrm rot="10800000">
                <a:off x="5410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136</a:t>
                </a:r>
              </a:p>
            </p:txBody>
          </p:sp>
          <p:sp>
            <p:nvSpPr>
              <p:cNvPr id="14367" name="TextBox 89"/>
              <p:cNvSpPr txBox="1">
                <a:spLocks noChangeArrowheads="1"/>
              </p:cNvSpPr>
              <p:nvPr/>
            </p:nvSpPr>
            <p:spPr bwMode="auto">
              <a:xfrm rot="10800000">
                <a:off x="5181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132</a:t>
                </a:r>
              </a:p>
            </p:txBody>
          </p:sp>
          <p:sp>
            <p:nvSpPr>
              <p:cNvPr id="14368" name="TextBox 90"/>
              <p:cNvSpPr txBox="1">
                <a:spLocks noChangeArrowheads="1"/>
              </p:cNvSpPr>
              <p:nvPr/>
            </p:nvSpPr>
            <p:spPr bwMode="auto">
              <a:xfrm rot="10800000">
                <a:off x="4953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128</a:t>
                </a:r>
              </a:p>
            </p:txBody>
          </p:sp>
          <p:sp>
            <p:nvSpPr>
              <p:cNvPr id="14369" name="TextBox 91"/>
              <p:cNvSpPr txBox="1">
                <a:spLocks noChangeArrowheads="1"/>
              </p:cNvSpPr>
              <p:nvPr/>
            </p:nvSpPr>
            <p:spPr bwMode="auto">
              <a:xfrm rot="10800000">
                <a:off x="4724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124</a:t>
                </a:r>
              </a:p>
            </p:txBody>
          </p:sp>
          <p:sp>
            <p:nvSpPr>
              <p:cNvPr id="14370" name="TextBox 92"/>
              <p:cNvSpPr txBox="1">
                <a:spLocks noChangeArrowheads="1"/>
              </p:cNvSpPr>
              <p:nvPr/>
            </p:nvSpPr>
            <p:spPr bwMode="auto">
              <a:xfrm rot="10800000">
                <a:off x="4495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120</a:t>
                </a:r>
              </a:p>
            </p:txBody>
          </p:sp>
          <p:sp>
            <p:nvSpPr>
              <p:cNvPr id="14371" name="TextBox 93"/>
              <p:cNvSpPr txBox="1">
                <a:spLocks noChangeArrowheads="1"/>
              </p:cNvSpPr>
              <p:nvPr/>
            </p:nvSpPr>
            <p:spPr bwMode="auto">
              <a:xfrm rot="10800000">
                <a:off x="4267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116</a:t>
                </a:r>
              </a:p>
            </p:txBody>
          </p:sp>
          <p:sp>
            <p:nvSpPr>
              <p:cNvPr id="14372" name="TextBox 94"/>
              <p:cNvSpPr txBox="1">
                <a:spLocks noChangeArrowheads="1"/>
              </p:cNvSpPr>
              <p:nvPr/>
            </p:nvSpPr>
            <p:spPr bwMode="auto">
              <a:xfrm rot="10800000">
                <a:off x="4038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112</a:t>
                </a:r>
              </a:p>
            </p:txBody>
          </p:sp>
          <p:sp>
            <p:nvSpPr>
              <p:cNvPr id="14373" name="TextBox 95"/>
              <p:cNvSpPr txBox="1">
                <a:spLocks noChangeArrowheads="1"/>
              </p:cNvSpPr>
              <p:nvPr/>
            </p:nvSpPr>
            <p:spPr bwMode="auto">
              <a:xfrm rot="10800000">
                <a:off x="3810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108</a:t>
                </a:r>
              </a:p>
            </p:txBody>
          </p:sp>
          <p:sp>
            <p:nvSpPr>
              <p:cNvPr id="14374" name="TextBox 96"/>
              <p:cNvSpPr txBox="1">
                <a:spLocks noChangeArrowheads="1"/>
              </p:cNvSpPr>
              <p:nvPr/>
            </p:nvSpPr>
            <p:spPr bwMode="auto">
              <a:xfrm rot="10800000">
                <a:off x="3581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104</a:t>
                </a:r>
              </a:p>
            </p:txBody>
          </p:sp>
          <p:sp>
            <p:nvSpPr>
              <p:cNvPr id="14375" name="TextBox 97"/>
              <p:cNvSpPr txBox="1">
                <a:spLocks noChangeArrowheads="1"/>
              </p:cNvSpPr>
              <p:nvPr/>
            </p:nvSpPr>
            <p:spPr bwMode="auto">
              <a:xfrm rot="10800000">
                <a:off x="3352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100</a:t>
                </a:r>
              </a:p>
            </p:txBody>
          </p:sp>
          <p:sp>
            <p:nvSpPr>
              <p:cNvPr id="14376" name="TextBox 98"/>
              <p:cNvSpPr txBox="1">
                <a:spLocks noChangeArrowheads="1"/>
              </p:cNvSpPr>
              <p:nvPr/>
            </p:nvSpPr>
            <p:spPr bwMode="auto">
              <a:xfrm rot="10800000">
                <a:off x="7086828" y="2590800"/>
                <a:ext cx="21544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165</a:t>
                </a:r>
                <a:endParaRPr lang="en-US" sz="1400" baseline="30000"/>
              </a:p>
            </p:txBody>
          </p:sp>
          <p:sp>
            <p:nvSpPr>
              <p:cNvPr id="14377" name="TextBox 99"/>
              <p:cNvSpPr txBox="1">
                <a:spLocks noChangeArrowheads="1"/>
              </p:cNvSpPr>
              <p:nvPr/>
            </p:nvSpPr>
            <p:spPr bwMode="auto">
              <a:xfrm rot="10800000">
                <a:off x="6858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161</a:t>
                </a:r>
              </a:p>
            </p:txBody>
          </p:sp>
          <p:sp>
            <p:nvSpPr>
              <p:cNvPr id="14378" name="TextBox 100"/>
              <p:cNvSpPr txBox="1">
                <a:spLocks noChangeArrowheads="1"/>
              </p:cNvSpPr>
              <p:nvPr/>
            </p:nvSpPr>
            <p:spPr bwMode="auto">
              <a:xfrm rot="10800000">
                <a:off x="662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157</a:t>
                </a:r>
              </a:p>
            </p:txBody>
          </p:sp>
          <p:sp>
            <p:nvSpPr>
              <p:cNvPr id="14379" name="TextBox 101"/>
              <p:cNvSpPr txBox="1">
                <a:spLocks noChangeArrowheads="1"/>
              </p:cNvSpPr>
              <p:nvPr/>
            </p:nvSpPr>
            <p:spPr bwMode="auto">
              <a:xfrm rot="10800000">
                <a:off x="640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153</a:t>
                </a:r>
              </a:p>
            </p:txBody>
          </p:sp>
          <p:sp>
            <p:nvSpPr>
              <p:cNvPr id="14380" name="TextBox 102"/>
              <p:cNvSpPr txBox="1">
                <a:spLocks noChangeArrowheads="1"/>
              </p:cNvSpPr>
              <p:nvPr/>
            </p:nvSpPr>
            <p:spPr bwMode="auto">
              <a:xfrm rot="10800000">
                <a:off x="617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149</a:t>
                </a:r>
              </a:p>
            </p:txBody>
          </p:sp>
          <p:sp>
            <p:nvSpPr>
              <p:cNvPr id="14381" name="TextBox 103"/>
              <p:cNvSpPr txBox="1">
                <a:spLocks noChangeArrowheads="1"/>
              </p:cNvSpPr>
              <p:nvPr/>
            </p:nvSpPr>
            <p:spPr bwMode="auto">
              <a:xfrm rot="10800000">
                <a:off x="281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64</a:t>
                </a:r>
              </a:p>
            </p:txBody>
          </p:sp>
          <p:sp>
            <p:nvSpPr>
              <p:cNvPr id="14382" name="TextBox 104"/>
              <p:cNvSpPr txBox="1">
                <a:spLocks noChangeArrowheads="1"/>
              </p:cNvSpPr>
              <p:nvPr/>
            </p:nvSpPr>
            <p:spPr bwMode="auto">
              <a:xfrm rot="10800000">
                <a:off x="259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60</a:t>
                </a:r>
              </a:p>
            </p:txBody>
          </p:sp>
          <p:sp>
            <p:nvSpPr>
              <p:cNvPr id="14383" name="TextBox 105"/>
              <p:cNvSpPr txBox="1">
                <a:spLocks noChangeArrowheads="1"/>
              </p:cNvSpPr>
              <p:nvPr/>
            </p:nvSpPr>
            <p:spPr bwMode="auto">
              <a:xfrm rot="10800000">
                <a:off x="236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56</a:t>
                </a:r>
              </a:p>
            </p:txBody>
          </p:sp>
          <p:sp>
            <p:nvSpPr>
              <p:cNvPr id="14384" name="TextBox 106"/>
              <p:cNvSpPr txBox="1">
                <a:spLocks noChangeArrowheads="1"/>
              </p:cNvSpPr>
              <p:nvPr/>
            </p:nvSpPr>
            <p:spPr bwMode="auto">
              <a:xfrm rot="10800000">
                <a:off x="2133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52</a:t>
                </a:r>
              </a:p>
            </p:txBody>
          </p:sp>
          <p:sp>
            <p:nvSpPr>
              <p:cNvPr id="14385" name="TextBox 107"/>
              <p:cNvSpPr txBox="1">
                <a:spLocks noChangeArrowheads="1"/>
              </p:cNvSpPr>
              <p:nvPr/>
            </p:nvSpPr>
            <p:spPr bwMode="auto">
              <a:xfrm rot="10800000">
                <a:off x="1905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48</a:t>
                </a:r>
              </a:p>
            </p:txBody>
          </p:sp>
          <p:sp>
            <p:nvSpPr>
              <p:cNvPr id="14386" name="TextBox 108"/>
              <p:cNvSpPr txBox="1">
                <a:spLocks noChangeArrowheads="1"/>
              </p:cNvSpPr>
              <p:nvPr/>
            </p:nvSpPr>
            <p:spPr bwMode="auto">
              <a:xfrm rot="10800000">
                <a:off x="1676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44</a:t>
                </a:r>
              </a:p>
            </p:txBody>
          </p:sp>
          <p:sp>
            <p:nvSpPr>
              <p:cNvPr id="14387" name="TextBox 109"/>
              <p:cNvSpPr txBox="1">
                <a:spLocks noChangeArrowheads="1"/>
              </p:cNvSpPr>
              <p:nvPr/>
            </p:nvSpPr>
            <p:spPr bwMode="auto">
              <a:xfrm rot="10800000">
                <a:off x="1447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40</a:t>
                </a:r>
              </a:p>
            </p:txBody>
          </p:sp>
          <p:sp>
            <p:nvSpPr>
              <p:cNvPr id="14388" name="TextBox 110"/>
              <p:cNvSpPr txBox="1">
                <a:spLocks noChangeArrowheads="1"/>
              </p:cNvSpPr>
              <p:nvPr/>
            </p:nvSpPr>
            <p:spPr bwMode="auto">
              <a:xfrm rot="10800000">
                <a:off x="1219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36</a:t>
                </a:r>
              </a:p>
            </p:txBody>
          </p:sp>
          <p:cxnSp>
            <p:nvCxnSpPr>
              <p:cNvPr id="143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1219200" y="2505075"/>
                <a:ext cx="18288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0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3352800" y="2505075"/>
                <a:ext cx="28194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1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172200" y="2505075"/>
                <a:ext cx="11430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sp>
            <p:nvSpPr>
              <p:cNvPr id="14392" name="TextBox 257"/>
              <p:cNvSpPr txBox="1">
                <a:spLocks noChangeArrowheads="1"/>
              </p:cNvSpPr>
              <p:nvPr/>
            </p:nvSpPr>
            <p:spPr bwMode="auto">
              <a:xfrm>
                <a:off x="1371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5.15~5.35 GHz</a:t>
                </a:r>
              </a:p>
            </p:txBody>
          </p:sp>
          <p:sp>
            <p:nvSpPr>
              <p:cNvPr id="14393" name="TextBox 258"/>
              <p:cNvSpPr txBox="1">
                <a:spLocks noChangeArrowheads="1"/>
              </p:cNvSpPr>
              <p:nvPr/>
            </p:nvSpPr>
            <p:spPr bwMode="auto">
              <a:xfrm>
                <a:off x="4038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5.47~5.725 GHz</a:t>
                </a:r>
              </a:p>
            </p:txBody>
          </p:sp>
          <p:sp>
            <p:nvSpPr>
              <p:cNvPr id="14394" name="TextBox 259"/>
              <p:cNvSpPr txBox="1">
                <a:spLocks noChangeArrowheads="1"/>
              </p:cNvSpPr>
              <p:nvPr/>
            </p:nvSpPr>
            <p:spPr bwMode="auto">
              <a:xfrm>
                <a:off x="60198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 smtClean="0"/>
                  <a:t>5.725~5.850 </a:t>
                </a:r>
                <a:r>
                  <a:rPr lang="en-US" sz="1400" dirty="0"/>
                  <a:t>GHz</a:t>
                </a:r>
              </a:p>
            </p:txBody>
          </p:sp>
          <p:sp>
            <p:nvSpPr>
              <p:cNvPr id="14395" name="TextBox 260"/>
              <p:cNvSpPr txBox="1">
                <a:spLocks noChangeArrowheads="1"/>
              </p:cNvSpPr>
              <p:nvPr/>
            </p:nvSpPr>
            <p:spPr bwMode="auto">
              <a:xfrm>
                <a:off x="152400" y="3048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20 MHz</a:t>
                </a:r>
              </a:p>
            </p:txBody>
          </p:sp>
          <p:sp>
            <p:nvSpPr>
              <p:cNvPr id="14396" name="TextBox 261"/>
              <p:cNvSpPr txBox="1">
                <a:spLocks noChangeArrowheads="1"/>
              </p:cNvSpPr>
              <p:nvPr/>
            </p:nvSpPr>
            <p:spPr bwMode="auto">
              <a:xfrm>
                <a:off x="152400" y="3429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40 MHz</a:t>
                </a:r>
              </a:p>
            </p:txBody>
          </p:sp>
          <p:sp>
            <p:nvSpPr>
              <p:cNvPr id="14397" name="TextBox 262"/>
              <p:cNvSpPr txBox="1">
                <a:spLocks noChangeArrowheads="1"/>
              </p:cNvSpPr>
              <p:nvPr/>
            </p:nvSpPr>
            <p:spPr bwMode="auto">
              <a:xfrm>
                <a:off x="152400" y="3810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80 MHz</a:t>
                </a:r>
              </a:p>
            </p:txBody>
          </p:sp>
          <p:sp>
            <p:nvSpPr>
              <p:cNvPr id="14398" name="TextBox 263"/>
              <p:cNvSpPr txBox="1">
                <a:spLocks noChangeArrowheads="1"/>
              </p:cNvSpPr>
              <p:nvPr/>
            </p:nvSpPr>
            <p:spPr bwMode="auto">
              <a:xfrm>
                <a:off x="152400" y="4191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160 MHz</a:t>
                </a:r>
              </a:p>
            </p:txBody>
          </p:sp>
          <p:sp>
            <p:nvSpPr>
              <p:cNvPr id="14399" name="TextBox 270"/>
              <p:cNvSpPr txBox="1">
                <a:spLocks noChangeArrowheads="1"/>
              </p:cNvSpPr>
              <p:nvPr/>
            </p:nvSpPr>
            <p:spPr bwMode="auto">
              <a:xfrm>
                <a:off x="7543800" y="1828800"/>
                <a:ext cx="1447800" cy="830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/>
                  <a:t># of non-overlapping channels</a:t>
                </a:r>
              </a:p>
            </p:txBody>
          </p:sp>
          <p:sp>
            <p:nvSpPr>
              <p:cNvPr id="14400" name="TextBox 269"/>
              <p:cNvSpPr txBox="1">
                <a:spLocks noChangeArrowheads="1"/>
              </p:cNvSpPr>
              <p:nvPr/>
            </p:nvSpPr>
            <p:spPr bwMode="auto">
              <a:xfrm>
                <a:off x="7550426" y="3048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5</a:t>
                </a:r>
                <a:endParaRPr lang="en-US" sz="1600" b="1" dirty="0"/>
              </a:p>
            </p:txBody>
          </p:sp>
          <p:sp>
            <p:nvSpPr>
              <p:cNvPr id="14401" name="TextBox 271"/>
              <p:cNvSpPr txBox="1">
                <a:spLocks noChangeArrowheads="1"/>
              </p:cNvSpPr>
              <p:nvPr/>
            </p:nvSpPr>
            <p:spPr bwMode="auto">
              <a:xfrm>
                <a:off x="7543800" y="3429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2</a:t>
                </a:r>
                <a:endParaRPr lang="en-US" sz="1600" b="1" dirty="0"/>
              </a:p>
            </p:txBody>
          </p:sp>
          <p:sp>
            <p:nvSpPr>
              <p:cNvPr id="14402" name="TextBox 272"/>
              <p:cNvSpPr txBox="1">
                <a:spLocks noChangeArrowheads="1"/>
              </p:cNvSpPr>
              <p:nvPr/>
            </p:nvSpPr>
            <p:spPr bwMode="auto">
              <a:xfrm>
                <a:off x="7543800" y="3810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  <p:sp>
            <p:nvSpPr>
              <p:cNvPr id="14403" name="TextBox 273"/>
              <p:cNvSpPr txBox="1">
                <a:spLocks noChangeArrowheads="1"/>
              </p:cNvSpPr>
              <p:nvPr/>
            </p:nvSpPr>
            <p:spPr bwMode="auto">
              <a:xfrm>
                <a:off x="7543800" y="4191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0</a:t>
                </a:r>
                <a:endParaRPr lang="en-US" sz="1600" b="1" dirty="0"/>
              </a:p>
            </p:txBody>
          </p:sp>
        </p:grpSp>
        <p:sp>
          <p:nvSpPr>
            <p:cNvPr id="92" name="Trapezoid 91"/>
            <p:cNvSpPr/>
            <p:nvPr/>
          </p:nvSpPr>
          <p:spPr bwMode="auto">
            <a:xfrm>
              <a:off x="7086600" y="30480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  <p:sp>
        <p:nvSpPr>
          <p:cNvPr id="94" name="Trapezoid 93"/>
          <p:cNvSpPr/>
          <p:nvPr/>
        </p:nvSpPr>
        <p:spPr bwMode="auto">
          <a:xfrm>
            <a:off x="6172200" y="3810000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5285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185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India (#3), Mexico (#11) &amp; others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52400" y="1828800"/>
            <a:ext cx="8839200" cy="2700338"/>
            <a:chOff x="304800" y="1219200"/>
            <a:chExt cx="8839200" cy="2700338"/>
          </a:xfrm>
        </p:grpSpPr>
        <p:sp>
          <p:nvSpPr>
            <p:cNvPr id="67" name="Trapezoid 6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8" name="Trapezoid 6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9" name="Trapezoid 6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0" name="Trapezoid 6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365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4366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4367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4368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4369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4370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4371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4372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4373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4374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4375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4376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4377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4378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4379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4380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4381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4382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4383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4384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4385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4386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4387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4388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4389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0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1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4392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4393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4394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439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439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439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439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439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440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13</a:t>
              </a:r>
            </a:p>
          </p:txBody>
        </p:sp>
        <p:sp>
          <p:nvSpPr>
            <p:cNvPr id="1440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6</a:t>
              </a:r>
            </a:p>
          </p:txBody>
        </p:sp>
        <p:sp>
          <p:nvSpPr>
            <p:cNvPr id="1440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440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7022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55651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Japan (#4)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36"/>
          <p:cNvGrpSpPr>
            <a:grpSpLocks/>
          </p:cNvGrpSpPr>
          <p:nvPr/>
        </p:nvGrpSpPr>
        <p:grpSpPr bwMode="auto">
          <a:xfrm>
            <a:off x="304800" y="1828800"/>
            <a:ext cx="8839200" cy="2700338"/>
            <a:chOff x="304800" y="1219200"/>
            <a:chExt cx="8839200" cy="2700338"/>
          </a:xfrm>
        </p:grpSpPr>
        <p:sp>
          <p:nvSpPr>
            <p:cNvPr id="71" name="Trapezoid 70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5105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4876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35052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35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335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335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335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335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335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335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335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336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336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336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33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33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33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33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33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33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33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33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33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33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3373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3374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337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337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337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337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337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338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338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338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338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9399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3837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Russia (#6)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304800" y="2057400"/>
            <a:ext cx="8839200" cy="2700338"/>
            <a:chOff x="304800" y="1219200"/>
            <a:chExt cx="8839200" cy="2700338"/>
          </a:xfrm>
        </p:grpSpPr>
        <p:sp>
          <p:nvSpPr>
            <p:cNvPr id="74" name="Trapezoid 73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39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539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539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539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539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539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539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539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540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540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540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540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540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540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540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540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540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540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541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541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541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541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541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541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541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541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542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542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542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542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542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542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542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542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16</a:t>
              </a:r>
            </a:p>
          </p:txBody>
        </p:sp>
        <p:sp>
          <p:nvSpPr>
            <p:cNvPr id="1542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8</a:t>
              </a:r>
            </a:p>
          </p:txBody>
        </p:sp>
        <p:sp>
          <p:nvSpPr>
            <p:cNvPr id="1542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543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43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1679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77875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Brazil (#7) &amp;  Taiwan (#19)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endParaRPr lang="en-US" dirty="0" smtClean="0"/>
          </a:p>
        </p:txBody>
      </p:sp>
      <p:grpSp>
        <p:nvGrpSpPr>
          <p:cNvPr id="2" name="Group 13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46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846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846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846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846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846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846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846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847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847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847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847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847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847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847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847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847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847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848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848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848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848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848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848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848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848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849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849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5.725~5.850 </a:t>
              </a:r>
              <a:r>
                <a:rPr lang="en-US" sz="1400" dirty="0"/>
                <a:t>GHz</a:t>
              </a:r>
            </a:p>
          </p:txBody>
        </p:sp>
        <p:sp>
          <p:nvSpPr>
            <p:cNvPr id="1849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849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849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849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7620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			160 MHz Channels Currently  Not Possible For Taiwan</a:t>
              </a:r>
            </a:p>
          </p:txBody>
        </p:sp>
        <p:sp>
          <p:nvSpPr>
            <p:cNvPr id="1849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  <p:sp>
          <p:nvSpPr>
            <p:cNvPr id="1849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17</a:t>
              </a:r>
            </a:p>
          </p:txBody>
        </p:sp>
        <p:sp>
          <p:nvSpPr>
            <p:cNvPr id="1849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7</a:t>
              </a:r>
            </a:p>
          </p:txBody>
        </p:sp>
        <p:sp>
          <p:nvSpPr>
            <p:cNvPr id="1849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850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0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50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064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51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Korea (#12)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7" name="Trapezoid 7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447" name="TextBox 87"/>
            <p:cNvSpPr txBox="1">
              <a:spLocks noChangeArrowheads="1"/>
            </p:cNvSpPr>
            <p:nvPr/>
          </p:nvSpPr>
          <p:spPr bwMode="auto">
            <a:xfrm rot="10800000">
              <a:off x="57914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140</a:t>
              </a:r>
            </a:p>
          </p:txBody>
        </p:sp>
        <p:sp>
          <p:nvSpPr>
            <p:cNvPr id="17448" name="TextBox 88"/>
            <p:cNvSpPr txBox="1">
              <a:spLocks noChangeArrowheads="1"/>
            </p:cNvSpPr>
            <p:nvPr/>
          </p:nvSpPr>
          <p:spPr bwMode="auto">
            <a:xfrm rot="10800000">
              <a:off x="55628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136</a:t>
              </a:r>
            </a:p>
          </p:txBody>
        </p:sp>
        <p:sp>
          <p:nvSpPr>
            <p:cNvPr id="17449" name="TextBox 89"/>
            <p:cNvSpPr txBox="1">
              <a:spLocks noChangeArrowheads="1"/>
            </p:cNvSpPr>
            <p:nvPr/>
          </p:nvSpPr>
          <p:spPr bwMode="auto">
            <a:xfrm rot="10800000">
              <a:off x="5334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132</a:t>
              </a:r>
            </a:p>
          </p:txBody>
        </p:sp>
        <p:sp>
          <p:nvSpPr>
            <p:cNvPr id="17450" name="TextBox 90"/>
            <p:cNvSpPr txBox="1">
              <a:spLocks noChangeArrowheads="1"/>
            </p:cNvSpPr>
            <p:nvPr/>
          </p:nvSpPr>
          <p:spPr bwMode="auto">
            <a:xfrm rot="10800000">
              <a:off x="51056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128</a:t>
              </a:r>
            </a:p>
          </p:txBody>
        </p:sp>
        <p:sp>
          <p:nvSpPr>
            <p:cNvPr id="17451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7452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7453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7454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7455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7456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7457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7458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7459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7460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7461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7462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74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74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74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74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74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74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74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74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74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3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7474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7475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7476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5.725~5.825 GHz</a:t>
              </a:r>
            </a:p>
          </p:txBody>
        </p:sp>
        <p:sp>
          <p:nvSpPr>
            <p:cNvPr id="17477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7478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7479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7480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7481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7482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7483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7484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7485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8152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733800"/>
            <a:ext cx="9144000" cy="304800"/>
          </a:xfrm>
          <a:prstGeom prst="rect">
            <a:avLst/>
          </a:prstGeom>
          <a:solidFill>
            <a:srgbClr val="FFFF00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000" dirty="0" smtClean="0"/>
              <a:t>Master Devices</a:t>
            </a:r>
            <a:br>
              <a:rPr lang="en-US" sz="2000" dirty="0" smtClean="0"/>
            </a:br>
            <a:r>
              <a:rPr lang="en-US" sz="2000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In 5 GHz radar bands, master devices must perform Initial Channel Availability Check before transmitting</a:t>
            </a:r>
          </a:p>
          <a:p>
            <a:pPr marL="685800" lvl="2" indent="-342900"/>
            <a:r>
              <a:rPr lang="en-US" sz="1600" dirty="0" smtClean="0"/>
              <a:t>Current FCC rules require adjacent channel checks if occupied spectrum is within 30 MHz of 5600-5650 MHz </a:t>
            </a:r>
            <a:r>
              <a:rPr lang="en-US" sz="1600" dirty="0" err="1" smtClean="0"/>
              <a:t>TDWR</a:t>
            </a:r>
            <a:r>
              <a:rPr lang="en-US" sz="1600" dirty="0" smtClean="0"/>
              <a:t> band</a:t>
            </a:r>
          </a:p>
          <a:p>
            <a:pPr marL="685800" lvl="2" indent="-342900"/>
            <a:r>
              <a:rPr lang="en-US" sz="1600" dirty="0" smtClean="0"/>
              <a:t>Current EU rules require 1 minute channel availability check</a:t>
            </a:r>
          </a:p>
          <a:p>
            <a:pPr marL="342900" lvl="1" indent="-342900">
              <a:buFontTx/>
              <a:buChar char="•"/>
            </a:pPr>
            <a:r>
              <a:rPr lang="en-US" sz="1800" dirty="0"/>
              <a:t>M</a:t>
            </a:r>
            <a:r>
              <a:rPr lang="en-US" sz="1800" dirty="0" smtClean="0"/>
              <a:t>aster devices set constrained transmit power to control emissions footprint of BSS as required by law</a:t>
            </a:r>
            <a:endParaRPr lang="en-US" sz="1800" dirty="0"/>
          </a:p>
          <a:p>
            <a:pPr lvl="1"/>
            <a:r>
              <a:rPr lang="en-US" b="0" dirty="0"/>
              <a:t>"…radio equipment shall be so constructed that it effectively uses the spectrum allocated to terrestrial/space </a:t>
            </a:r>
            <a:r>
              <a:rPr lang="en-US" b="0" dirty="0" smtClean="0"/>
              <a:t>radio communications </a:t>
            </a:r>
            <a:r>
              <a:rPr lang="en-US" b="0" dirty="0"/>
              <a:t>and orbital resources so as to avoid harmful </a:t>
            </a:r>
            <a:r>
              <a:rPr lang="en-US" b="0" dirty="0" smtClean="0"/>
              <a:t>interference“.</a:t>
            </a:r>
            <a:endParaRPr lang="en-US" dirty="0"/>
          </a:p>
          <a:p>
            <a:pPr marL="685800" lvl="2" indent="-342900"/>
            <a:endParaRPr lang="en-US" sz="16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F8986C-3333-4961-861B-ACDE02BE801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More regulatory background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Each client’s manufacturer is responsible for ensuring that the client meets the regulations for which it was homologated</a:t>
            </a:r>
          </a:p>
          <a:p>
            <a:pPr marL="685800" lvl="2" indent="-342900"/>
            <a:r>
              <a:rPr lang="en-US" sz="1600" dirty="0" smtClean="0"/>
              <a:t>Obvious … but also </a:t>
            </a:r>
            <a:r>
              <a:rPr lang="en-US" sz="1600" i="1" dirty="0" smtClean="0"/>
              <a:t>incomplete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More importantly, the default unlicensed radio frequency device regulatory approval is as a master device; to be approved as a client device the manufacturer must show that the frequencies </a:t>
            </a:r>
            <a:r>
              <a:rPr lang="en-US" sz="1800" i="1" dirty="0" smtClean="0"/>
              <a:t>and transmit powers </a:t>
            </a:r>
            <a:r>
              <a:rPr lang="en-US" sz="1800" dirty="0" smtClean="0"/>
              <a:t>the client device uses conform to regulations:</a:t>
            </a:r>
          </a:p>
          <a:p>
            <a:pPr marL="685800" lvl="2" indent="-342900"/>
            <a:r>
              <a:rPr lang="en-US" sz="1600" dirty="0" smtClean="0"/>
              <a:t>client devices have the obligation to emit equal or less than what masters permit them to</a:t>
            </a:r>
          </a:p>
          <a:p>
            <a:pPr marL="685800" lvl="2" indent="-342900"/>
            <a:r>
              <a:rPr lang="en-US" sz="1600" dirty="0" smtClean="0"/>
              <a:t>using exactly the same mechanisms that masters and clients were documented to use when working together when masters and clients were presented by manufacturer for homologation (see next slide)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Especially if the local regulations could be location/time/AP-state dependent, but – by the previous bullet – actually </a:t>
            </a:r>
            <a:r>
              <a:rPr lang="en-US" sz="1800" i="1" dirty="0" smtClean="0"/>
              <a:t>anyhow</a:t>
            </a:r>
            <a:r>
              <a:rPr lang="en-US" sz="1800" dirty="0" smtClean="0"/>
              <a:t>, then the client also needs to hear the client permissions from its AP</a:t>
            </a:r>
          </a:p>
          <a:p>
            <a:pPr marL="685800" lvl="2" indent="-342900"/>
            <a:r>
              <a:rPr lang="en-US" sz="1600" dirty="0" smtClean="0"/>
              <a:t>The client needs to get enough current-channel permissions from the Beacon that it can transmit to the AP (bootstrap) and preferably select one AP over another</a:t>
            </a:r>
          </a:p>
          <a:p>
            <a:pPr marL="685800" lvl="2" indent="-342900"/>
            <a:r>
              <a:rPr lang="en-US" sz="1600" dirty="0" smtClean="0"/>
              <a:t>The client needs to get all current-channel permissions from the Probe/(Re)Assoc Response that it can participate fully in the BSS</a:t>
            </a:r>
          </a:p>
          <a:p>
            <a:pPr marL="685800" lvl="2" indent="-342900"/>
            <a:r>
              <a:rPr lang="en-US" sz="1600" dirty="0" smtClean="0"/>
              <a:t>The client needs to get the next-channel permissions before/inside the channel switch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smtClean="0"/>
              <a:t>5 GHz </a:t>
            </a:r>
            <a:r>
              <a:rPr lang="en-US" dirty="0" smtClean="0"/>
              <a:t>Beacon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/>
              <a:t>In 5 GHz radar bands, master devices currently beacon so that legacy devices can join the BSS</a:t>
            </a:r>
          </a:p>
          <a:p>
            <a:pPr marL="685800" lvl="2" indent="-342900"/>
            <a:r>
              <a:rPr lang="en-US" sz="1600" dirty="0"/>
              <a:t>Have four bandwidths and two beaconing strategies </a:t>
            </a:r>
            <a:r>
              <a:rPr lang="en-US" sz="1600" dirty="0" smtClean="0"/>
              <a:t>today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“my BW and channel” could be</a:t>
            </a:r>
          </a:p>
          <a:p>
            <a:pPr lvl="1"/>
            <a:r>
              <a:rPr lang="en-US" dirty="0"/>
              <a:t>“this is my *beacon* channel and bandwidth, and the constrained TX power for that BW is X” [most efficient if we get new spectrum – can send 40 or 80 MHz beacons]</a:t>
            </a:r>
          </a:p>
          <a:p>
            <a:pPr lvl="1"/>
            <a:r>
              <a:rPr lang="en-US" dirty="0"/>
              <a:t>“this is my *primary* channel and bandwidth, and the constrained TX power for that BW is X” [most backwards compatible to legacy </a:t>
            </a:r>
            <a:r>
              <a:rPr lang="en-US" dirty="0" err="1"/>
              <a:t>STAs</a:t>
            </a:r>
            <a:r>
              <a:rPr lang="en-US" dirty="0"/>
              <a:t>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7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dirty="0" smtClean="0"/>
              <a:t>“…</a:t>
            </a:r>
            <a:r>
              <a:rPr lang="en-US" dirty="0"/>
              <a:t>radio equipment shall be so constructed that it effectively uses the spectrum allocated to terrestrial/space radio communications and orbital resources so as to avoid harmful </a:t>
            </a:r>
            <a:r>
              <a:rPr lang="en-US" dirty="0" smtClean="0"/>
              <a:t>interference.”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r>
              <a:rPr lang="en-US" altLang="ko-KR" sz="2000" b="0" dirty="0" smtClean="0"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In general, devices have to earn the right to operate as client or slave, otherwise they have to be certified as master, 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A few other related matters =&gt; fix</a:t>
            </a:r>
          </a:p>
          <a:p>
            <a:pPr eaLnBrk="1" hangingPunct="1"/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2.4 and 5 GHz 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FCC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2.4 GHz 47 </a:t>
            </a:r>
            <a:r>
              <a:rPr lang="en-US" dirty="0" err="1" smtClean="0"/>
              <a:t>CFR</a:t>
            </a:r>
            <a:r>
              <a:rPr lang="en-US" dirty="0" smtClean="0"/>
              <a:t> 15 Subpart C-Intentional Radiators</a:t>
            </a:r>
          </a:p>
          <a:p>
            <a:r>
              <a:rPr lang="en-US" dirty="0" smtClean="0"/>
              <a:t>5.15-5.85 GHz 47 </a:t>
            </a:r>
            <a:r>
              <a:rPr lang="en-US" dirty="0" err="1" smtClean="0"/>
              <a:t>CFR</a:t>
            </a:r>
            <a:r>
              <a:rPr lang="en-US" dirty="0" smtClean="0"/>
              <a:t> 15 Subpart E</a:t>
            </a:r>
            <a:r>
              <a:rPr lang="en-US" dirty="0"/>
              <a:t> E—Unlicensed National Information Infrastructure Devices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2.4 GHz EN 300 328 </a:t>
            </a:r>
            <a:r>
              <a:rPr lang="en-US" dirty="0" err="1" smtClean="0"/>
              <a:t>v1.9.1</a:t>
            </a:r>
            <a:endParaRPr lang="en-US" dirty="0" smtClean="0"/>
          </a:p>
          <a:p>
            <a:r>
              <a:rPr lang="en-US" dirty="0" smtClean="0"/>
              <a:t>5.15-5.725 GHz EN 301 893 </a:t>
            </a:r>
            <a:r>
              <a:rPr lang="en-US" dirty="0" err="1" smtClean="0"/>
              <a:t>v1.7.1</a:t>
            </a:r>
            <a:endParaRPr lang="en-US" dirty="0" smtClean="0"/>
          </a:p>
          <a:p>
            <a:r>
              <a:rPr lang="en-US" dirty="0" smtClean="0"/>
              <a:t>5.725-5.85 GHz </a:t>
            </a:r>
            <a:r>
              <a:rPr lang="en-US" dirty="0" err="1"/>
              <a:t>ERC</a:t>
            </a:r>
            <a:r>
              <a:rPr lang="en-US"/>
              <a:t> 70-03 Short Range Device rules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FC6D12-2AD8-41F0-9559-B615D199995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77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Open Discussion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06DEDE0-9B97-4B64-B289-7329D384F7D5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Backup Slides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D81720F-314E-4345-8C0B-256707FBDFE0}" type="slidenum">
              <a:rPr lang="en-US" smtClean="0"/>
              <a:pPr>
                <a:defRPr/>
              </a:pPr>
              <a:t>22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ular Callout 5"/>
          <p:cNvSpPr>
            <a:spLocks noChangeArrowheads="1"/>
          </p:cNvSpPr>
          <p:nvPr/>
        </p:nvSpPr>
        <p:spPr bwMode="auto">
          <a:xfrm>
            <a:off x="7239000" y="2971800"/>
            <a:ext cx="1905000" cy="1371600"/>
          </a:xfrm>
          <a:prstGeom prst="wedgeRectCallout">
            <a:avLst>
              <a:gd name="adj1" fmla="val -301671"/>
              <a:gd name="adj2" fmla="val 42769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i.e. the exec can now be subject to jail time if the mess doesn’t get cleaned up - and </a:t>
            </a:r>
            <a:r>
              <a:rPr lang="en-US" sz="1400" b="0" dirty="0" smtClean="0">
                <a:latin typeface="Arial" charset="0"/>
              </a:rPr>
              <a:t>promptly: actions have consequences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5" name="Rectangular Callout 7"/>
          <p:cNvSpPr>
            <a:spLocks noChangeArrowheads="1"/>
          </p:cNvSpPr>
          <p:nvPr/>
        </p:nvSpPr>
        <p:spPr bwMode="auto">
          <a:xfrm>
            <a:off x="7239000" y="4495800"/>
            <a:ext cx="1905000" cy="1143000"/>
          </a:xfrm>
          <a:prstGeom prst="wedgeRectCallout">
            <a:avLst>
              <a:gd name="adj1" fmla="val -220713"/>
              <a:gd name="adj2" fmla="val -5317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Re-engineering; and/or restricted orderability of products (fewer sales channels)</a:t>
            </a:r>
          </a:p>
        </p:txBody>
      </p:sp>
      <p:sp>
        <p:nvSpPr>
          <p:cNvPr id="8196" name="Rectangular Callout 6"/>
          <p:cNvSpPr>
            <a:spLocks noChangeArrowheads="1"/>
          </p:cNvSpPr>
          <p:nvPr/>
        </p:nvSpPr>
        <p:spPr bwMode="auto">
          <a:xfrm>
            <a:off x="7239000" y="5791200"/>
            <a:ext cx="1905000" cy="609600"/>
          </a:xfrm>
          <a:prstGeom prst="wedgeRectCallout">
            <a:avLst>
              <a:gd name="adj1" fmla="val -105759"/>
              <a:gd name="adj2" fmla="val -7268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Expensive personnel down-time</a:t>
            </a:r>
          </a:p>
        </p:txBody>
      </p:sp>
      <p:sp>
        <p:nvSpPr>
          <p:cNvPr id="8197" name="Rectangular Callout 5"/>
          <p:cNvSpPr>
            <a:spLocks noChangeArrowheads="1"/>
          </p:cNvSpPr>
          <p:nvPr/>
        </p:nvSpPr>
        <p:spPr bwMode="auto">
          <a:xfrm>
            <a:off x="7239000" y="1447800"/>
            <a:ext cx="1905000" cy="1371600"/>
          </a:xfrm>
          <a:prstGeom prst="wedgeRectCallout">
            <a:avLst>
              <a:gd name="adj1" fmla="val -56838"/>
              <a:gd name="adj2" fmla="val 2549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It is generally regarded as a career-limiting maneuver to depend on a senior exec to clean up your mess</a:t>
            </a:r>
          </a:p>
        </p:txBody>
      </p:sp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400" b="0" dirty="0" smtClean="0"/>
              <a:t>Some non-Wi-Fi product vendors have not maintained our level of care – and we want to continue avoiding their path</a:t>
            </a:r>
          </a:p>
        </p:txBody>
      </p:sp>
      <p:sp>
        <p:nvSpPr>
          <p:cNvPr id="819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91400" cy="4800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E.g. FCC enforcement: 15 companies named, shamed and/or fined at: </a:t>
            </a:r>
            <a:r>
              <a:rPr lang="en-US" sz="1600" dirty="0" smtClean="0">
                <a:hlinkClick r:id="rId3"/>
              </a:rPr>
              <a:t>http://www.fcc.gov/encyclopedia/weather-radar-interference-enforcement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For one large corporation, the Consent Decree included:</a:t>
            </a:r>
          </a:p>
          <a:p>
            <a:pPr marL="685800" lvl="2" indent="-342900"/>
            <a:r>
              <a:rPr lang="en-US" sz="1600" dirty="0" smtClean="0"/>
              <a:t> a. Compliance Officer.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designate a senior corporate manager ("Compliance Officer") who is responsible for administering the Compliance Plan.</a:t>
            </a:r>
          </a:p>
          <a:p>
            <a:pPr marL="685800" lvl="2" indent="-342900"/>
            <a:r>
              <a:rPr lang="en-US" sz="1600" dirty="0" smtClean="0"/>
              <a:t>c. Compliance Reports.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file compliance reports with the Commission 90 days after the Effective Date, 12 months after the Effective Date, and 24 months after the Effective Date. Each report shall include a compliance certificate from the Compliance Officer stating that the Compliance Officer has personal knowledge that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has established operating procedures intended to ensure compliance with this Consent Decree, together with an accompanying statement explaining the basis for the Compliance Officer's compliance certification.</a:t>
            </a:r>
          </a:p>
          <a:p>
            <a:pPr marL="685800" lvl="2" indent="-342900"/>
            <a:r>
              <a:rPr lang="en-US" sz="1600" dirty="0" smtClean="0"/>
              <a:t>b. Training.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train and provide materials concerning Section 302(b) of the Act and Parts 2 and 15 of the Rules pertaining to U-NII devices and the requirements of the Consent Decree to those of its employees who are involved directly in the development and marketing of U-NII devices imported, marketed and sold by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in the United States.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8A14814-7153-4C68-83FD-D3665EFD69CE}" type="slidenum">
              <a:rPr lang="en-US" smtClean="0"/>
              <a:pPr>
                <a:defRPr/>
              </a:pPr>
              <a:t>23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b="0" smtClean="0"/>
              <a:t>WISPA Links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5029200"/>
          </a:xfrm>
        </p:spPr>
        <p:txBody>
          <a:bodyPr/>
          <a:lstStyle/>
          <a:p>
            <a:r>
              <a:rPr lang="en-US" dirty="0" smtClean="0"/>
              <a:t>Are you near TDWR? </a:t>
            </a:r>
          </a:p>
          <a:p>
            <a:pPr lvl="1"/>
            <a:r>
              <a:rPr lang="en-US" sz="1400" dirty="0" smtClean="0"/>
              <a:t>http://wispa.cms.memberfuse.com/tdwr-locations-and-frequencies  </a:t>
            </a:r>
          </a:p>
          <a:p>
            <a:pPr lvl="1"/>
            <a:r>
              <a:rPr lang="en-US" sz="1400" dirty="0" smtClean="0"/>
              <a:t>// starting to list two frequencies per TDWR</a:t>
            </a:r>
          </a:p>
          <a:p>
            <a:r>
              <a:rPr lang="en-US" dirty="0" smtClean="0"/>
              <a:t>If so, register here</a:t>
            </a:r>
          </a:p>
          <a:p>
            <a:pPr lvl="1"/>
            <a:r>
              <a:rPr lang="en-US" sz="1400" dirty="0" smtClean="0"/>
              <a:t>http://www.spectrumbridge.com/udia/home.aspx </a:t>
            </a:r>
          </a:p>
          <a:p>
            <a:pPr lvl="1"/>
            <a:r>
              <a:rPr lang="en-US" sz="1400" dirty="0" smtClean="0"/>
              <a:t>“This tool allows a user (network operator or installer) to:</a:t>
            </a:r>
          </a:p>
          <a:p>
            <a:pPr lvl="1">
              <a:buNone/>
            </a:pPr>
            <a:r>
              <a:rPr lang="en-US" sz="1400" dirty="0" smtClean="0"/>
              <a:t>	• Search and confirm if their device is operating within 35 km proximity of TDWR site(s)</a:t>
            </a:r>
          </a:p>
          <a:p>
            <a:pPr lvl="1">
              <a:buNone/>
            </a:pPr>
            <a:r>
              <a:rPr lang="en-US" sz="1400" dirty="0" smtClean="0"/>
              <a:t>	• Voluntarily register certain technical information into the online database”</a:t>
            </a:r>
          </a:p>
          <a:p>
            <a:endParaRPr 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584A94-7227-422B-AF49-66D45BBC8251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802.11ac</a:t>
            </a:r>
            <a:r>
              <a:rPr lang="en-US" dirty="0" smtClean="0"/>
              <a:t> is changing the information that client devices use to configure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12/</a:t>
            </a:r>
            <a:r>
              <a:rPr lang="en-US" dirty="0" err="1" smtClean="0"/>
              <a:t>297r0</a:t>
            </a:r>
            <a:r>
              <a:rPr lang="en-US" dirty="0" smtClean="0"/>
              <a:t> has detailed review of issues with managing BSS emissions footprint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mentor.ieee.org/802.11/dcn/12/11-12-0297-00-00ac-tpc-operating-classes-and-channel-switching.pptx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presentation builds on </a:t>
            </a:r>
            <a:r>
              <a:rPr lang="en-US" dirty="0" err="1" smtClean="0"/>
              <a:t>11ac</a:t>
            </a:r>
            <a:r>
              <a:rPr lang="en-US" dirty="0" smtClean="0"/>
              <a:t> Draft 3.0 and the client control text of 12/</a:t>
            </a:r>
            <a:r>
              <a:rPr lang="en-US" dirty="0" err="1" smtClean="0"/>
              <a:t>379r6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mentor.ieee.org/802.11/dcn/12/11-12-0379-06-00ac-tpc-operating-classes-and-channel-switching.docx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8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ko-KR" sz="2000" b="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In general, devices have to earn the right to operate as client or slave, otherwise they have to be certified as master, 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Slaves and client devices operate under control of their master, and system operation is tested before regulatory approval is received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A few other related matters =&gt; fix</a:t>
            </a:r>
          </a:p>
          <a:p>
            <a:pPr eaLnBrk="1" hangingPunct="1"/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p Arrow Callout 33"/>
          <p:cNvSpPr/>
          <p:nvPr/>
        </p:nvSpPr>
        <p:spPr bwMode="auto">
          <a:xfrm>
            <a:off x="5943600" y="5257800"/>
            <a:ext cx="2667000" cy="1219199"/>
          </a:xfrm>
          <a:prstGeom prst="upArrowCallout">
            <a:avLst>
              <a:gd name="adj1" fmla="val 11619"/>
              <a:gd name="adj2" fmla="val 14236"/>
              <a:gd name="adj3" fmla="val 13307"/>
              <a:gd name="adj4" fmla="val 8011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And further regulations in subpart C</a:t>
            </a:r>
          </a:p>
        </p:txBody>
      </p:sp>
      <p:sp>
        <p:nvSpPr>
          <p:cNvPr id="46" name="Right Arrow Callout 45"/>
          <p:cNvSpPr/>
          <p:nvPr/>
        </p:nvSpPr>
        <p:spPr bwMode="auto">
          <a:xfrm>
            <a:off x="2895600" y="990600"/>
            <a:ext cx="3048000" cy="3429000"/>
          </a:xfrm>
          <a:prstGeom prst="rightArrowCallout">
            <a:avLst>
              <a:gd name="adj1" fmla="val 7782"/>
              <a:gd name="adj2" fmla="val 8900"/>
              <a:gd name="adj3" fmla="val 7826"/>
              <a:gd name="adj4" fmla="val 8644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i.e.</a:t>
            </a:r>
          </a:p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TPC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 adv-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Ised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party 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= 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manu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TPC </a:t>
            </a:r>
          </a:p>
          <a:p>
            <a:pPr algn="r" eaLnBrk="0" hangingPunct="0"/>
            <a:r>
              <a:rPr lang="en-US" sz="1000" b="0" dirty="0" smtClean="0">
                <a:latin typeface="Arial" pitchFamily="34" charset="0"/>
                <a:cs typeface="Arial" pitchFamily="34" charset="0"/>
              </a:rPr>
              <a:t> adv-</a:t>
            </a:r>
          </a:p>
          <a:p>
            <a:pPr algn="r" eaLnBrk="0" hangingPunct="0"/>
            <a:r>
              <a:rPr lang="en-US" sz="1000" b="0" dirty="0" err="1" smtClean="0">
                <a:latin typeface="Arial" pitchFamily="34" charset="0"/>
                <a:cs typeface="Arial" pitchFamily="34" charset="0"/>
              </a:rPr>
              <a:t>ised</a:t>
            </a: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43600" y="990600"/>
            <a:ext cx="2667000" cy="2057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This  is the clause that lets you know that the FBI can knock on the end-user’s door.  For the manufacturer, the products had better be in compliance with Part 15 . For the end-user, hopefully there is a channel and/or a TPC level that avoids harmful interference , else no operation. 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943600" y="3276600"/>
            <a:ext cx="2667000" cy="1981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 has the right and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</a:t>
            </a:r>
            <a:r>
              <a:rPr kumimoji="0" lang="en-US" sz="1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responsibility</a:t>
            </a:r>
            <a:r>
              <a:rPr kumimoji="0" lang="en-US" sz="1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select the channels and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max TX power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of the clients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Up Arrow Callout 34"/>
          <p:cNvSpPr/>
          <p:nvPr/>
        </p:nvSpPr>
        <p:spPr bwMode="auto">
          <a:xfrm>
            <a:off x="2971800" y="4419600"/>
            <a:ext cx="2590800" cy="1981200"/>
          </a:xfrm>
          <a:prstGeom prst="upArrowCallout">
            <a:avLst>
              <a:gd name="adj1" fmla="val 11046"/>
              <a:gd name="adj2" fmla="val 11181"/>
              <a:gd name="adj3" fmla="val 9709"/>
              <a:gd name="adj4" fmla="val 8439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</a:t>
            </a:r>
          </a:p>
        </p:txBody>
      </p:sp>
      <p:sp>
        <p:nvSpPr>
          <p:cNvPr id="32" name="Right Arrow Callout 31"/>
          <p:cNvSpPr/>
          <p:nvPr/>
        </p:nvSpPr>
        <p:spPr bwMode="auto">
          <a:xfrm>
            <a:off x="2971800" y="4724400"/>
            <a:ext cx="2971800" cy="1676400"/>
          </a:xfrm>
          <a:prstGeom prst="rightArrowCallout">
            <a:avLst>
              <a:gd name="adj1" fmla="val 13250"/>
              <a:gd name="adj2" fmla="val 13984"/>
              <a:gd name="adj3" fmla="val 12515"/>
              <a:gd name="adj4" fmla="val 8716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 in subpart A</a:t>
            </a:r>
          </a:p>
        </p:txBody>
      </p:sp>
      <p:sp>
        <p:nvSpPr>
          <p:cNvPr id="31" name="Right Arrow Callout 30"/>
          <p:cNvSpPr/>
          <p:nvPr/>
        </p:nvSpPr>
        <p:spPr bwMode="auto">
          <a:xfrm>
            <a:off x="0" y="5410200"/>
            <a:ext cx="29718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6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 which also refers us to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other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subparts</a:t>
            </a:r>
          </a:p>
        </p:txBody>
      </p:sp>
      <p:sp>
        <p:nvSpPr>
          <p:cNvPr id="30" name="Down Arrow Callout 29"/>
          <p:cNvSpPr/>
          <p:nvPr/>
        </p:nvSpPr>
        <p:spPr bwMode="auto">
          <a:xfrm>
            <a:off x="0" y="2438400"/>
            <a:ext cx="2667000" cy="2971800"/>
          </a:xfrm>
          <a:prstGeom prst="downArrowCallout">
            <a:avLst>
              <a:gd name="adj1" fmla="val 7909"/>
              <a:gd name="adj2" fmla="val 10464"/>
              <a:gd name="adj3" fmla="val 11576"/>
              <a:gd name="adj4" fmla="val 840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defines TX power, etc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Callout 26"/>
          <p:cNvSpPr/>
          <p:nvPr/>
        </p:nvSpPr>
        <p:spPr bwMode="auto">
          <a:xfrm>
            <a:off x="0" y="990600"/>
            <a:ext cx="2667000" cy="1447800"/>
          </a:xfrm>
          <a:prstGeom prst="downArrowCallout">
            <a:avLst>
              <a:gd name="adj1" fmla="val 13784"/>
              <a:gd name="adj2" fmla="val 17556"/>
              <a:gd name="adj3" fmla="val 17556"/>
              <a:gd name="adj4" fmla="val 7436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Part 15 </a:t>
            </a:r>
            <a:r>
              <a:rPr lang="en-US" sz="900" b="0" dirty="0" smtClean="0">
                <a:latin typeface="Arial" pitchFamily="34" charset="0"/>
                <a:cs typeface="Arial" pitchFamily="34" charset="0"/>
              </a:rPr>
              <a:t>has a subpart for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UNII</a:t>
            </a: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000" b="0" dirty="0" err="1" smtClean="0"/>
              <a:t>DFS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TPC</a:t>
            </a:r>
            <a:r>
              <a:rPr lang="en-US" sz="2000" b="0" dirty="0" smtClean="0"/>
              <a:t> are broad </a:t>
            </a:r>
            <a:r>
              <a:rPr lang="en-US" sz="2000" b="0" dirty="0" err="1" smtClean="0"/>
              <a:t>UNII</a:t>
            </a:r>
            <a:r>
              <a:rPr lang="en-US" sz="2000" b="0" dirty="0" smtClean="0"/>
              <a:t> requirements in FCC Part 15 </a:t>
            </a:r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1038225"/>
            <a:ext cx="25336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514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5562600"/>
            <a:ext cx="2524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772722"/>
            <a:ext cx="2133600" cy="117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97753"/>
            <a:ext cx="2133600" cy="13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2133600"/>
            <a:ext cx="21032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088492"/>
            <a:ext cx="2133600" cy="112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3581400"/>
            <a:ext cx="21416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75" y="5486400"/>
            <a:ext cx="2371725" cy="55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9800" y="4172375"/>
            <a:ext cx="2209800" cy="92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 bwMode="auto">
          <a:xfrm>
            <a:off x="5943600" y="4105275"/>
            <a:ext cx="14478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3850986"/>
            <a:ext cx="2209800" cy="2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Oval 43"/>
          <p:cNvSpPr/>
          <p:nvPr/>
        </p:nvSpPr>
        <p:spPr bwMode="auto">
          <a:xfrm>
            <a:off x="3810000" y="44196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5638800" y="57912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2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2209800"/>
            <a:ext cx="213714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6096000" y="6477000"/>
            <a:ext cx="1828800" cy="381000"/>
          </a:xfrm>
        </p:spPr>
        <p:txBody>
          <a:bodyPr/>
          <a:lstStyle/>
          <a:p>
            <a:pPr marL="685800" lvl="2" indent="-342900">
              <a:buNone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</a:t>
            </a:r>
            <a:r>
              <a:rPr lang="en-US" dirty="0" err="1" smtClean="0"/>
              <a:t>UNII</a:t>
            </a:r>
            <a:r>
              <a:rPr lang="en-US" dirty="0" smtClean="0"/>
              <a:t>-band rules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47 </a:t>
            </a:r>
            <a:r>
              <a:rPr lang="en-US" dirty="0" err="1" smtClean="0"/>
              <a:t>CFR</a:t>
            </a:r>
            <a:r>
              <a:rPr lang="en-US" dirty="0" smtClean="0"/>
              <a:t> 15 </a:t>
            </a:r>
            <a:r>
              <a:rPr lang="en-US" dirty="0"/>
              <a:t>Subpart E—Unlicensed </a:t>
            </a:r>
            <a:r>
              <a:rPr lang="en-US" dirty="0" smtClean="0"/>
              <a:t>National Information </a:t>
            </a:r>
            <a:r>
              <a:rPr lang="en-US" dirty="0"/>
              <a:t>Infrastructure </a:t>
            </a:r>
            <a:r>
              <a:rPr lang="en-US" dirty="0" smtClean="0"/>
              <a:t>Devices – triennial review 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443999 removing operation in 5600-5650 MHz (2010-10)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594280 restating master and client rules (2011-02)</a:t>
            </a:r>
            <a:endParaRPr lang="en-US" b="0" dirty="0"/>
          </a:p>
          <a:p>
            <a:pPr lvl="1"/>
            <a:r>
              <a:rPr lang="en-US" b="0" dirty="0"/>
              <a:t> Section 2.931 requires the grantee to ensure that the product as sold continues to comply with the conditions of the grant. </a:t>
            </a:r>
            <a:endParaRPr lang="en-US" dirty="0" smtClean="0"/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848637 </a:t>
            </a:r>
            <a:r>
              <a:rPr lang="en-US" dirty="0" err="1" smtClean="0"/>
              <a:t>UNII</a:t>
            </a:r>
            <a:r>
              <a:rPr lang="en-US" dirty="0" smtClean="0"/>
              <a:t> client devices without radar detection (2011-04)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3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 bands and rules evolved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 smtClean="0"/>
              <a:t>v1.5.1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2008-12</a:t>
            </a:r>
            <a:r>
              <a:rPr lang="en-US" dirty="0"/>
              <a:t>) added </a:t>
            </a:r>
            <a:r>
              <a:rPr lang="en-US" dirty="0" smtClean="0"/>
              <a:t>40 MHz </a:t>
            </a:r>
            <a:r>
              <a:rPr lang="en-US" dirty="0"/>
              <a:t>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 smtClean="0"/>
              <a:t>802.11n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  <a:p>
            <a:r>
              <a:rPr lang="en-US" dirty="0"/>
              <a:t>EN 301 893 </a:t>
            </a:r>
            <a:r>
              <a:rPr lang="en-US" dirty="0" err="1"/>
              <a:t>v1.6.1</a:t>
            </a:r>
            <a:r>
              <a:rPr lang="en-US" dirty="0"/>
              <a:t> (2011-12) added wider 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/>
              <a:t>802.11ac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/>
              <a:t>v1.7.1</a:t>
            </a:r>
            <a:r>
              <a:rPr lang="en-US" dirty="0"/>
              <a:t> (2012-06) added politeness requirements in technology neutral form</a:t>
            </a:r>
          </a:p>
          <a:p>
            <a:pPr lvl="1"/>
            <a:r>
              <a:rPr lang="en-US" dirty="0"/>
              <a:t>Listen Before Talk with listening proportional to transmit power, higher power requires more silence than lower power</a:t>
            </a:r>
          </a:p>
          <a:p>
            <a:pPr lvl="1"/>
            <a:r>
              <a:rPr lang="en-US" dirty="0" smtClean="0"/>
              <a:t>5.725-5.85 </a:t>
            </a:r>
            <a:r>
              <a:rPr lang="en-US" dirty="0"/>
              <a:t>GHz band </a:t>
            </a:r>
            <a:r>
              <a:rPr lang="en-US" dirty="0" err="1" smtClean="0"/>
              <a:t>ERC</a:t>
            </a:r>
            <a:r>
              <a:rPr lang="en-US" dirty="0" smtClean="0"/>
              <a:t> 70-03 Short Range Device rules permit </a:t>
            </a:r>
            <a:r>
              <a:rPr lang="en-US" dirty="0"/>
              <a:t>transmissions up to 25 </a:t>
            </a:r>
            <a:r>
              <a:rPr lang="en-US" dirty="0" err="1" smtClean="0"/>
              <a:t>mW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itle 1"/>
          <p:cNvSpPr>
            <a:spLocks noGrp="1"/>
          </p:cNvSpPr>
          <p:nvPr>
            <p:ph type="title"/>
          </p:nvPr>
        </p:nvSpPr>
        <p:spPr>
          <a:xfrm>
            <a:off x="770947" y="762000"/>
            <a:ext cx="7435849" cy="838200"/>
          </a:xfrm>
        </p:spPr>
        <p:txBody>
          <a:bodyPr/>
          <a:lstStyle/>
          <a:p>
            <a:r>
              <a:rPr lang="en-US" dirty="0" smtClean="0"/>
              <a:t>Current view/existing 5 GHz spectrum:</a:t>
            </a:r>
            <a:br>
              <a:rPr lang="en-US" dirty="0" smtClean="0"/>
            </a:br>
            <a:r>
              <a:rPr lang="en-US" dirty="0" smtClean="0"/>
              <a:t>channelization for 20/40/80 MHz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20/40/80 MHz channelization (802.11 Global table)</a:t>
            </a:r>
          </a:p>
          <a:p>
            <a:pPr lvl="1"/>
            <a:r>
              <a:rPr lang="en-US" dirty="0" smtClean="0"/>
              <a:t>Consists of two adjacent IEEE 20/40 MHz channels</a:t>
            </a:r>
          </a:p>
          <a:p>
            <a:pPr lvl="1"/>
            <a:r>
              <a:rPr lang="en-US" dirty="0" smtClean="0"/>
              <a:t>Non-overlapping channelization</a:t>
            </a:r>
          </a:p>
          <a:p>
            <a:endParaRPr lang="en-US" dirty="0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1"/>
          </p:nvPr>
        </p:nvSpPr>
        <p:spPr>
          <a:xfrm>
            <a:off x="793750" y="6011614"/>
            <a:ext cx="7893050" cy="846386"/>
          </a:xfrm>
        </p:spPr>
        <p:txBody>
          <a:bodyPr/>
          <a:lstStyle/>
          <a:p>
            <a:r>
              <a:rPr lang="en-US" dirty="0" smtClean="0"/>
              <a:t>*FCC </a:t>
            </a:r>
            <a:r>
              <a:rPr lang="en-US" dirty="0" err="1" smtClean="0"/>
              <a:t>KDB</a:t>
            </a:r>
            <a:r>
              <a:rPr lang="en-US" dirty="0" smtClean="0"/>
              <a:t> 443999 Restricting U-</a:t>
            </a:r>
            <a:r>
              <a:rPr lang="en-US" dirty="0" err="1" smtClean="0"/>
              <a:t>NII</a:t>
            </a:r>
            <a:r>
              <a:rPr lang="en-US" dirty="0" smtClean="0"/>
              <a:t> devices from 5600-5650 MHz </a:t>
            </a:r>
            <a:r>
              <a:rPr lang="en-US" dirty="0" smtClean="0">
                <a:hlinkClick r:id="rId2"/>
              </a:rPr>
              <a:t>https://apps.fcc.gov/oetcf/kdb/index.cfm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grpSp>
        <p:nvGrpSpPr>
          <p:cNvPr id="3" name="Group 89"/>
          <p:cNvGrpSpPr/>
          <p:nvPr/>
        </p:nvGrpSpPr>
        <p:grpSpPr>
          <a:xfrm>
            <a:off x="990600" y="3810000"/>
            <a:ext cx="7135091" cy="1904998"/>
            <a:chOff x="1078763" y="3304302"/>
            <a:chExt cx="7135091" cy="1904998"/>
          </a:xfrm>
        </p:grpSpPr>
        <p:sp>
          <p:nvSpPr>
            <p:cNvPr id="6" name="Trapezoid 5"/>
            <p:cNvSpPr/>
            <p:nvPr/>
          </p:nvSpPr>
          <p:spPr bwMode="auto">
            <a:xfrm>
              <a:off x="232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253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2741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2949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3156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3364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3572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3780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265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473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680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4888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096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304397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512216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5720035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5927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13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34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6828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03621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244035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7451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9" name="Trapezoid 28"/>
            <p:cNvSpPr/>
            <p:nvPr/>
          </p:nvSpPr>
          <p:spPr bwMode="auto">
            <a:xfrm>
              <a:off x="7659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2325671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2741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3156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3572580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265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680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096580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512217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5927853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682839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244035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2325672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3156944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265307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096580" y="4752103"/>
              <a:ext cx="831273" cy="212725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6828398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70175" name="TextBox 221"/>
            <p:cNvSpPr txBox="1">
              <a:spLocks noChangeArrowheads="1"/>
            </p:cNvSpPr>
            <p:nvPr/>
          </p:nvSpPr>
          <p:spPr bwMode="auto">
            <a:xfrm rot="10800000">
              <a:off x="633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140</a:t>
              </a:r>
            </a:p>
          </p:txBody>
        </p:sp>
        <p:sp>
          <p:nvSpPr>
            <p:cNvPr id="770176" name="TextBox 222"/>
            <p:cNvSpPr txBox="1">
              <a:spLocks noChangeArrowheads="1"/>
            </p:cNvSpPr>
            <p:nvPr/>
          </p:nvSpPr>
          <p:spPr bwMode="auto">
            <a:xfrm rot="10800000">
              <a:off x="612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136</a:t>
              </a:r>
            </a:p>
          </p:txBody>
        </p:sp>
        <p:sp>
          <p:nvSpPr>
            <p:cNvPr id="770177" name="TextBox 223"/>
            <p:cNvSpPr txBox="1">
              <a:spLocks noChangeArrowheads="1"/>
            </p:cNvSpPr>
            <p:nvPr/>
          </p:nvSpPr>
          <p:spPr bwMode="auto">
            <a:xfrm rot="10800000">
              <a:off x="5918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132</a:t>
              </a:r>
            </a:p>
          </p:txBody>
        </p:sp>
        <p:sp>
          <p:nvSpPr>
            <p:cNvPr id="770178" name="TextBox 224"/>
            <p:cNvSpPr txBox="1">
              <a:spLocks noChangeArrowheads="1"/>
            </p:cNvSpPr>
            <p:nvPr/>
          </p:nvSpPr>
          <p:spPr bwMode="auto">
            <a:xfrm rot="10800000">
              <a:off x="5710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128</a:t>
              </a:r>
            </a:p>
          </p:txBody>
        </p:sp>
        <p:sp>
          <p:nvSpPr>
            <p:cNvPr id="770179" name="TextBox 225"/>
            <p:cNvSpPr txBox="1">
              <a:spLocks noChangeArrowheads="1"/>
            </p:cNvSpPr>
            <p:nvPr/>
          </p:nvSpPr>
          <p:spPr bwMode="auto">
            <a:xfrm rot="10800000">
              <a:off x="5502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124</a:t>
              </a:r>
            </a:p>
          </p:txBody>
        </p:sp>
        <p:sp>
          <p:nvSpPr>
            <p:cNvPr id="770180" name="TextBox 226"/>
            <p:cNvSpPr txBox="1">
              <a:spLocks noChangeArrowheads="1"/>
            </p:cNvSpPr>
            <p:nvPr/>
          </p:nvSpPr>
          <p:spPr bwMode="auto">
            <a:xfrm rot="10800000">
              <a:off x="5294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120</a:t>
              </a:r>
            </a:p>
          </p:txBody>
        </p:sp>
        <p:sp>
          <p:nvSpPr>
            <p:cNvPr id="770181" name="TextBox 227"/>
            <p:cNvSpPr txBox="1">
              <a:spLocks noChangeArrowheads="1"/>
            </p:cNvSpPr>
            <p:nvPr/>
          </p:nvSpPr>
          <p:spPr bwMode="auto">
            <a:xfrm rot="10800000">
              <a:off x="5086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116</a:t>
              </a:r>
            </a:p>
          </p:txBody>
        </p:sp>
        <p:sp>
          <p:nvSpPr>
            <p:cNvPr id="770182" name="TextBox 228"/>
            <p:cNvSpPr txBox="1">
              <a:spLocks noChangeArrowheads="1"/>
            </p:cNvSpPr>
            <p:nvPr/>
          </p:nvSpPr>
          <p:spPr bwMode="auto">
            <a:xfrm rot="10800000">
              <a:off x="4879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112</a:t>
              </a:r>
            </a:p>
          </p:txBody>
        </p:sp>
        <p:sp>
          <p:nvSpPr>
            <p:cNvPr id="770183" name="TextBox 229"/>
            <p:cNvSpPr txBox="1">
              <a:spLocks noChangeArrowheads="1"/>
            </p:cNvSpPr>
            <p:nvPr/>
          </p:nvSpPr>
          <p:spPr bwMode="auto">
            <a:xfrm rot="10800000">
              <a:off x="4671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108</a:t>
              </a:r>
            </a:p>
          </p:txBody>
        </p:sp>
        <p:sp>
          <p:nvSpPr>
            <p:cNvPr id="770184" name="TextBox 230"/>
            <p:cNvSpPr txBox="1">
              <a:spLocks noChangeArrowheads="1"/>
            </p:cNvSpPr>
            <p:nvPr/>
          </p:nvSpPr>
          <p:spPr bwMode="auto">
            <a:xfrm rot="10800000">
              <a:off x="4463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104</a:t>
              </a:r>
            </a:p>
          </p:txBody>
        </p:sp>
        <p:sp>
          <p:nvSpPr>
            <p:cNvPr id="770185" name="TextBox 231"/>
            <p:cNvSpPr txBox="1">
              <a:spLocks noChangeArrowheads="1"/>
            </p:cNvSpPr>
            <p:nvPr/>
          </p:nvSpPr>
          <p:spPr bwMode="auto">
            <a:xfrm rot="10800000">
              <a:off x="4255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100</a:t>
              </a:r>
            </a:p>
          </p:txBody>
        </p:sp>
        <p:sp>
          <p:nvSpPr>
            <p:cNvPr id="770186" name="TextBox 232"/>
            <p:cNvSpPr txBox="1">
              <a:spLocks noChangeArrowheads="1"/>
            </p:cNvSpPr>
            <p:nvPr/>
          </p:nvSpPr>
          <p:spPr bwMode="auto">
            <a:xfrm rot="10800000">
              <a:off x="7650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165</a:t>
              </a:r>
              <a:endParaRPr lang="en-US" sz="1400" i="0" baseline="30000">
                <a:latin typeface="+mj-lt"/>
              </a:endParaRPr>
            </a:p>
          </p:txBody>
        </p:sp>
        <p:sp>
          <p:nvSpPr>
            <p:cNvPr id="770187" name="TextBox 233"/>
            <p:cNvSpPr txBox="1">
              <a:spLocks noChangeArrowheads="1"/>
            </p:cNvSpPr>
            <p:nvPr/>
          </p:nvSpPr>
          <p:spPr bwMode="auto">
            <a:xfrm rot="10800000">
              <a:off x="7442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161</a:t>
              </a:r>
            </a:p>
          </p:txBody>
        </p:sp>
        <p:sp>
          <p:nvSpPr>
            <p:cNvPr id="770188" name="TextBox 234"/>
            <p:cNvSpPr txBox="1">
              <a:spLocks noChangeArrowheads="1"/>
            </p:cNvSpPr>
            <p:nvPr/>
          </p:nvSpPr>
          <p:spPr bwMode="auto">
            <a:xfrm rot="10800000">
              <a:off x="7234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157</a:t>
              </a:r>
            </a:p>
          </p:txBody>
        </p:sp>
        <p:sp>
          <p:nvSpPr>
            <p:cNvPr id="770189" name="TextBox 235"/>
            <p:cNvSpPr txBox="1">
              <a:spLocks noChangeArrowheads="1"/>
            </p:cNvSpPr>
            <p:nvPr/>
          </p:nvSpPr>
          <p:spPr bwMode="auto">
            <a:xfrm rot="10800000">
              <a:off x="7026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153</a:t>
              </a:r>
            </a:p>
          </p:txBody>
        </p:sp>
        <p:sp>
          <p:nvSpPr>
            <p:cNvPr id="770190" name="TextBox 236"/>
            <p:cNvSpPr txBox="1">
              <a:spLocks noChangeArrowheads="1"/>
            </p:cNvSpPr>
            <p:nvPr/>
          </p:nvSpPr>
          <p:spPr bwMode="auto">
            <a:xfrm rot="10800000">
              <a:off x="6818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149</a:t>
              </a:r>
            </a:p>
          </p:txBody>
        </p:sp>
        <p:sp>
          <p:nvSpPr>
            <p:cNvPr id="770191" name="TextBox 237"/>
            <p:cNvSpPr txBox="1">
              <a:spLocks noChangeArrowheads="1"/>
            </p:cNvSpPr>
            <p:nvPr/>
          </p:nvSpPr>
          <p:spPr bwMode="auto">
            <a:xfrm rot="10800000">
              <a:off x="3770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64</a:t>
              </a:r>
            </a:p>
          </p:txBody>
        </p:sp>
        <p:sp>
          <p:nvSpPr>
            <p:cNvPr id="770192" name="TextBox 238"/>
            <p:cNvSpPr txBox="1">
              <a:spLocks noChangeArrowheads="1"/>
            </p:cNvSpPr>
            <p:nvPr/>
          </p:nvSpPr>
          <p:spPr bwMode="auto">
            <a:xfrm rot="10800000">
              <a:off x="3562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60</a:t>
              </a:r>
            </a:p>
          </p:txBody>
        </p:sp>
        <p:sp>
          <p:nvSpPr>
            <p:cNvPr id="770193" name="TextBox 239"/>
            <p:cNvSpPr txBox="1">
              <a:spLocks noChangeArrowheads="1"/>
            </p:cNvSpPr>
            <p:nvPr/>
          </p:nvSpPr>
          <p:spPr bwMode="auto">
            <a:xfrm rot="10800000">
              <a:off x="3355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56</a:t>
              </a:r>
            </a:p>
          </p:txBody>
        </p:sp>
        <p:sp>
          <p:nvSpPr>
            <p:cNvPr id="770194" name="TextBox 240"/>
            <p:cNvSpPr txBox="1">
              <a:spLocks noChangeArrowheads="1"/>
            </p:cNvSpPr>
            <p:nvPr/>
          </p:nvSpPr>
          <p:spPr bwMode="auto">
            <a:xfrm rot="10800000">
              <a:off x="3147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52</a:t>
              </a:r>
            </a:p>
          </p:txBody>
        </p:sp>
        <p:sp>
          <p:nvSpPr>
            <p:cNvPr id="770195" name="TextBox 241"/>
            <p:cNvSpPr txBox="1">
              <a:spLocks noChangeArrowheads="1"/>
            </p:cNvSpPr>
            <p:nvPr/>
          </p:nvSpPr>
          <p:spPr bwMode="auto">
            <a:xfrm rot="10800000">
              <a:off x="2939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48</a:t>
              </a:r>
            </a:p>
          </p:txBody>
        </p:sp>
        <p:sp>
          <p:nvSpPr>
            <p:cNvPr id="770196" name="TextBox 242"/>
            <p:cNvSpPr txBox="1">
              <a:spLocks noChangeArrowheads="1"/>
            </p:cNvSpPr>
            <p:nvPr/>
          </p:nvSpPr>
          <p:spPr bwMode="auto">
            <a:xfrm rot="10800000">
              <a:off x="2731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44</a:t>
              </a:r>
            </a:p>
          </p:txBody>
        </p:sp>
        <p:sp>
          <p:nvSpPr>
            <p:cNvPr id="770197" name="TextBox 243"/>
            <p:cNvSpPr txBox="1">
              <a:spLocks noChangeArrowheads="1"/>
            </p:cNvSpPr>
            <p:nvPr/>
          </p:nvSpPr>
          <p:spPr bwMode="auto">
            <a:xfrm rot="10800000">
              <a:off x="252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40</a:t>
              </a:r>
            </a:p>
          </p:txBody>
        </p:sp>
        <p:sp>
          <p:nvSpPr>
            <p:cNvPr id="770198" name="TextBox 244"/>
            <p:cNvSpPr txBox="1">
              <a:spLocks noChangeArrowheads="1"/>
            </p:cNvSpPr>
            <p:nvPr/>
          </p:nvSpPr>
          <p:spPr bwMode="auto">
            <a:xfrm rot="10800000">
              <a:off x="231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36</a:t>
              </a:r>
            </a:p>
          </p:txBody>
        </p:sp>
        <p:sp>
          <p:nvSpPr>
            <p:cNvPr id="770199" name="TextBox 265"/>
            <p:cNvSpPr txBox="1">
              <a:spLocks noChangeArrowheads="1"/>
            </p:cNvSpPr>
            <p:nvPr/>
          </p:nvSpPr>
          <p:spPr bwMode="auto">
            <a:xfrm>
              <a:off x="1078763" y="3913903"/>
              <a:ext cx="116753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IEEE channel #</a:t>
              </a:r>
            </a:p>
          </p:txBody>
        </p:sp>
        <p:sp>
          <p:nvSpPr>
            <p:cNvPr id="770200" name="TextBox 265"/>
            <p:cNvSpPr txBox="1">
              <a:spLocks noChangeArrowheads="1"/>
            </p:cNvSpPr>
            <p:nvPr/>
          </p:nvSpPr>
          <p:spPr bwMode="auto">
            <a:xfrm>
              <a:off x="1563671" y="42187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20 MHz</a:t>
              </a:r>
            </a:p>
          </p:txBody>
        </p:sp>
        <p:sp>
          <p:nvSpPr>
            <p:cNvPr id="770201" name="TextBox 266"/>
            <p:cNvSpPr txBox="1">
              <a:spLocks noChangeArrowheads="1"/>
            </p:cNvSpPr>
            <p:nvPr/>
          </p:nvSpPr>
          <p:spPr bwMode="auto">
            <a:xfrm>
              <a:off x="1563671" y="4498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40 MHz</a:t>
              </a:r>
            </a:p>
          </p:txBody>
        </p:sp>
        <p:sp>
          <p:nvSpPr>
            <p:cNvPr id="770202" name="TextBox 266"/>
            <p:cNvSpPr txBox="1">
              <a:spLocks noChangeArrowheads="1"/>
            </p:cNvSpPr>
            <p:nvPr/>
          </p:nvSpPr>
          <p:spPr bwMode="auto">
            <a:xfrm>
              <a:off x="1563671" y="4752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80 MHz</a:t>
              </a:r>
            </a:p>
          </p:txBody>
        </p:sp>
        <p:cxnSp>
          <p:nvCxnSpPr>
            <p:cNvPr id="770203" name="Straight Connector 137"/>
            <p:cNvCxnSpPr>
              <a:cxnSpLocks noChangeShapeType="1"/>
            </p:cNvCxnSpPr>
            <p:nvPr/>
          </p:nvCxnSpPr>
          <p:spPr bwMode="auto">
            <a:xfrm rot="5400000" flipH="1" flipV="1">
              <a:off x="1601771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264315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5" name="Straight Connector 139"/>
            <p:cNvCxnSpPr>
              <a:cxnSpLocks noChangeShapeType="1"/>
            </p:cNvCxnSpPr>
            <p:nvPr/>
          </p:nvCxnSpPr>
          <p:spPr bwMode="auto">
            <a:xfrm rot="5400000" flipH="1" flipV="1">
              <a:off x="3541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6" name="Straight Connector 140"/>
            <p:cNvCxnSpPr>
              <a:cxnSpLocks noChangeShapeType="1"/>
            </p:cNvCxnSpPr>
            <p:nvPr/>
          </p:nvCxnSpPr>
          <p:spPr bwMode="auto">
            <a:xfrm rot="5400000" flipH="1" flipV="1">
              <a:off x="5827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7" name="Straight Connector 141"/>
            <p:cNvCxnSpPr>
              <a:cxnSpLocks noChangeShapeType="1"/>
            </p:cNvCxnSpPr>
            <p:nvPr/>
          </p:nvCxnSpPr>
          <p:spPr bwMode="auto">
            <a:xfrm rot="5400000" flipH="1" flipV="1">
              <a:off x="6104498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8" name="Straight Connector 142"/>
            <p:cNvCxnSpPr>
              <a:cxnSpLocks noChangeShapeType="1"/>
            </p:cNvCxnSpPr>
            <p:nvPr/>
          </p:nvCxnSpPr>
          <p:spPr bwMode="auto">
            <a:xfrm rot="5400000" flipH="1" flipV="1">
              <a:off x="7143589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770209" name="TextBox 266"/>
            <p:cNvSpPr txBox="1">
              <a:spLocks noChangeArrowheads="1"/>
            </p:cNvSpPr>
            <p:nvPr/>
          </p:nvSpPr>
          <p:spPr bwMode="auto">
            <a:xfrm>
              <a:off x="191003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 dirty="0">
                  <a:latin typeface="+mj-lt"/>
                </a:rPr>
                <a:t>5170</a:t>
              </a:r>
            </a:p>
            <a:p>
              <a:pPr eaLnBrk="1" hangingPunct="1"/>
              <a:r>
                <a:rPr lang="en-US" sz="1400" i="0" dirty="0">
                  <a:latin typeface="+mj-lt"/>
                </a:rPr>
                <a:t>MHz</a:t>
              </a:r>
            </a:p>
          </p:txBody>
        </p:sp>
        <p:sp>
          <p:nvSpPr>
            <p:cNvPr id="770210" name="TextBox 266"/>
            <p:cNvSpPr txBox="1">
              <a:spLocks noChangeArrowheads="1"/>
            </p:cNvSpPr>
            <p:nvPr/>
          </p:nvSpPr>
          <p:spPr bwMode="auto">
            <a:xfrm>
              <a:off x="3503307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5330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1" name="TextBox 266"/>
            <p:cNvSpPr txBox="1">
              <a:spLocks noChangeArrowheads="1"/>
            </p:cNvSpPr>
            <p:nvPr/>
          </p:nvSpPr>
          <p:spPr bwMode="auto">
            <a:xfrm>
              <a:off x="391894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5490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2" name="TextBox 266"/>
            <p:cNvSpPr txBox="1">
              <a:spLocks noChangeArrowheads="1"/>
            </p:cNvSpPr>
            <p:nvPr/>
          </p:nvSpPr>
          <p:spPr bwMode="auto">
            <a:xfrm>
              <a:off x="6066398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5710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3" name="TextBox 266"/>
            <p:cNvSpPr txBox="1">
              <a:spLocks noChangeArrowheads="1"/>
            </p:cNvSpPr>
            <p:nvPr/>
          </p:nvSpPr>
          <p:spPr bwMode="auto">
            <a:xfrm>
              <a:off x="6597489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4" name="TextBox 266"/>
            <p:cNvSpPr txBox="1">
              <a:spLocks noChangeArrowheads="1"/>
            </p:cNvSpPr>
            <p:nvPr/>
          </p:nvSpPr>
          <p:spPr bwMode="auto">
            <a:xfrm>
              <a:off x="7521127" y="3304302"/>
              <a:ext cx="692727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5835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7542" y="4217242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49724" y="4485530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933742" y="4749436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8" name="TextBox 221"/>
            <p:cNvSpPr txBox="1">
              <a:spLocks noChangeArrowheads="1"/>
            </p:cNvSpPr>
            <p:nvPr/>
          </p:nvSpPr>
          <p:spPr bwMode="auto">
            <a:xfrm rot="10800000">
              <a:off x="6538951" y="3773946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 smtClean="0">
                  <a:latin typeface="+mj-lt"/>
                </a:rPr>
                <a:t>144</a:t>
              </a:r>
              <a:endParaRPr lang="en-US" sz="1400" i="0" dirty="0">
                <a:latin typeface="+mj-lt"/>
              </a:endParaRPr>
            </a:p>
          </p:txBody>
        </p:sp>
      </p:grpSp>
      <p:sp>
        <p:nvSpPr>
          <p:cNvPr id="89" name="Trapezoid 88"/>
          <p:cNvSpPr/>
          <p:nvPr/>
        </p:nvSpPr>
        <p:spPr bwMode="auto">
          <a:xfrm>
            <a:off x="1447800" y="3505200"/>
            <a:ext cx="384175" cy="176213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92" name="TextBox 265"/>
          <p:cNvSpPr txBox="1">
            <a:spLocks noChangeArrowheads="1"/>
          </p:cNvSpPr>
          <p:nvPr/>
        </p:nvSpPr>
        <p:spPr bwMode="auto">
          <a:xfrm>
            <a:off x="1904999" y="3429000"/>
            <a:ext cx="23414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>
                <a:latin typeface="+mj-lt"/>
              </a:rPr>
              <a:t>Currently available channels</a:t>
            </a:r>
          </a:p>
        </p:txBody>
      </p:sp>
      <p:sp>
        <p:nvSpPr>
          <p:cNvPr id="93" name="Trapezoid 92"/>
          <p:cNvSpPr/>
          <p:nvPr/>
        </p:nvSpPr>
        <p:spPr bwMode="auto">
          <a:xfrm>
            <a:off x="4267200" y="3505200"/>
            <a:ext cx="384175" cy="1762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5" name="TextBox 265"/>
          <p:cNvSpPr txBox="1">
            <a:spLocks noChangeArrowheads="1"/>
          </p:cNvSpPr>
          <p:nvPr/>
        </p:nvSpPr>
        <p:spPr bwMode="auto">
          <a:xfrm>
            <a:off x="4724399" y="3429000"/>
            <a:ext cx="2421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 err="1" smtClean="0">
                <a:latin typeface="+mj-lt"/>
              </a:rPr>
              <a:t>TDWR</a:t>
            </a:r>
            <a:r>
              <a:rPr lang="en-US" sz="1400" dirty="0" smtClean="0">
                <a:latin typeface="+mj-lt"/>
              </a:rPr>
              <a:t> unavailable channels*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13579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radio SKUs that come from regulations continue to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5 GHz SKUs come from different </a:t>
            </a:r>
            <a:r>
              <a:rPr lang="en-US" dirty="0" err="1" smtClean="0"/>
              <a:t>OOBE</a:t>
            </a:r>
            <a:r>
              <a:rPr lang="en-US" dirty="0" smtClean="0"/>
              <a:t> filter and amplifier requirements, others come from channels to remain unused.</a:t>
            </a:r>
          </a:p>
          <a:p>
            <a:r>
              <a:rPr lang="en-US" dirty="0" smtClean="0"/>
              <a:t>The following slides show a county’s 2011 GDP ranking and its 5 GHz allowed 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3255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39124</TotalTime>
  <Words>2371</Words>
  <Application>Microsoft Office PowerPoint</Application>
  <PresentationFormat>On-screen Show (4:3)</PresentationFormat>
  <Paragraphs>622</Paragraphs>
  <Slides>24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ACcord Submission Template</vt:lpstr>
      <vt:lpstr>Document</vt:lpstr>
      <vt:lpstr>Masters, Slaves and Clients</vt:lpstr>
      <vt:lpstr>Executive Summary</vt:lpstr>
      <vt:lpstr>802.11ac is changing the information that client devices use to configure transmission</vt:lpstr>
      <vt:lpstr>Executive Summary</vt:lpstr>
      <vt:lpstr>DFS and TPC are broad UNII requirements in FCC Part 15 </vt:lpstr>
      <vt:lpstr>FCC UNII-band rules evolve</vt:lpstr>
      <vt:lpstr>EU 5 GHz bands and rules evolved</vt:lpstr>
      <vt:lpstr>Current view/existing 5 GHz spectrum: channelization for 20/40/80 MHz</vt:lpstr>
      <vt:lpstr>5 GHz radio SKUs that come from regulations continue to evolve</vt:lpstr>
      <vt:lpstr>5 GHz channels allowed by EU (#1)  </vt:lpstr>
      <vt:lpstr>5 GHz channels allowed by China (#2)</vt:lpstr>
      <vt:lpstr>5 GHz channels allowed by India (#3), Mexico (#11) &amp; others  </vt:lpstr>
      <vt:lpstr>5 GHz channels allowed by Japan (#4) </vt:lpstr>
      <vt:lpstr>5 GHz channels allowed by Russia (#6)  </vt:lpstr>
      <vt:lpstr>5 GHz channels allowed by Brazil (#7) &amp;  Taiwan (#19)</vt:lpstr>
      <vt:lpstr>5 GHz channels allowed by Korea (#12) </vt:lpstr>
      <vt:lpstr>Master Devices Background</vt:lpstr>
      <vt:lpstr>More regulatory background</vt:lpstr>
      <vt:lpstr>More on 5 GHz Beacon information</vt:lpstr>
      <vt:lpstr>Current 2.4 and 5 GHz rules</vt:lpstr>
      <vt:lpstr>Open Discussion</vt:lpstr>
      <vt:lpstr>Backup Slides</vt:lpstr>
      <vt:lpstr>Some non-Wi-Fi product vendors have not maintained our level of care – and we want to continue avoiding their path</vt:lpstr>
      <vt:lpstr>WISPA Links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TPC, Operating Classes, and Channel Switching</dc:title>
  <dc:creator>Brian Hart</dc:creator>
  <cp:lastModifiedBy>pecclesi</cp:lastModifiedBy>
  <cp:revision>529</cp:revision>
  <cp:lastPrinted>1998-02-10T13:28:06Z</cp:lastPrinted>
  <dcterms:created xsi:type="dcterms:W3CDTF">2009-12-02T19:05:24Z</dcterms:created>
  <dcterms:modified xsi:type="dcterms:W3CDTF">2012-09-19T22:52:51Z</dcterms:modified>
</cp:coreProperties>
</file>