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1"/>
  </p:notesMasterIdLst>
  <p:handoutMasterIdLst>
    <p:handoutMasterId r:id="rId12"/>
  </p:handoutMasterIdLst>
  <p:sldIdLst>
    <p:sldId id="269" r:id="rId3"/>
    <p:sldId id="257" r:id="rId4"/>
    <p:sldId id="304" r:id="rId5"/>
    <p:sldId id="305" r:id="rId6"/>
    <p:sldId id="306" r:id="rId7"/>
    <p:sldId id="307" r:id="rId8"/>
    <p:sldId id="309" r:id="rId9"/>
    <p:sldId id="308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94" autoAdjust="0"/>
    <p:restoredTop sz="94660"/>
  </p:normalViewPr>
  <p:slideViewPr>
    <p:cSldViewPr>
      <p:cViewPr varScale="1">
        <p:scale>
          <a:sx n="86" d="100"/>
          <a:sy n="86" d="100"/>
        </p:scale>
        <p:origin x="-19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BBBDCEF-0497-4119-A582-8B4F147B43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56D2DE6-1F4A-4A2D-AB49-AAA4555BBB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1392FC7-91A6-4FA5-8B2B-6F251D64E00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438008DC-58ED-4383-80A5-B273B0AEC70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796F41-4F34-4FA8-86C0-0B609031B7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1D643E2-6ADD-4BEB-ACA2-1CA883B2D6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B7B4E0D-3494-4D4F-B5FC-C46CBB9653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71669-246D-461F-A07A-4223DDDAF8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3221C-2E6C-4CAF-BB65-E0C5E55BA6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5DFB8-2B9D-459C-A57C-25014AE2BB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0589D-D346-4FC6-A6C9-1DF53350BB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CA554-4EF0-4A38-A923-76A691B636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25195-3944-4452-AED9-97758528F9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B8DA5-E6C6-4C3A-96B8-53D35054D4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D1AB2-8A9A-4F74-AFD5-0FEFA526A8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9AE667-FDC5-4893-A2C5-32D790D3AC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DA3C3-652A-4AE8-A25E-028BA220BB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26131-AAE7-48CC-B81A-AB81B0BF5D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C319D-D584-43D9-B6DF-7396E00085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E244AC-AC96-4790-83EF-A4FF6208E8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AE42F28-6477-435E-855E-237BE38EF0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3FB7E-2C5D-40FC-BEDD-49D27F854E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7F486D-AB8F-4D08-9040-3AE94418A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F7DC313-8CA4-4848-BD4D-289BA3E493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2218A3F-4555-49C0-B509-34757A6866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B98F6B6-733C-44AE-8FD6-10D94CC9EA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B15F665F-E97B-4C16-983D-6F1C7C30C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802.11-12/1157r0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73400BFD-2981-4256-B09D-9DAF9E9D0A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hitehouse.gov/sites/default/files/microsites/ostp/pcast_spectrum_report_final_july_20_2012.pdf" TargetMode="External"/><Relationship Id="rId2" Type="http://schemas.openxmlformats.org/officeDocument/2006/relationships/hyperlink" Target="http://transition.fcc.gov/Daily_Releases/Daily_Business/2012/db0613/FCC-12-61A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8/dcn/12/18-12-0084-02-0000-draft-contribution-to-m-1801-revision.docx" TargetMode="External"/><Relationship Id="rId5" Type="http://schemas.openxmlformats.org/officeDocument/2006/relationships/hyperlink" Target="https://mentor.ieee.org/802.18/dcn/12/18-12-0085-00-0000-draft-contribution-to-m-1450-revision.docx" TargetMode="External"/><Relationship Id="rId4" Type="http://schemas.openxmlformats.org/officeDocument/2006/relationships/hyperlink" Target="http://ec.europa.eu/information_society/policy/ecomm/radio_spectrum/_document_storage/com/com-ssa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s.bldrdoc.gov/publications/2548.aspx" TargetMode="External"/><Relationship Id="rId2" Type="http://schemas.openxmlformats.org/officeDocument/2006/relationships/hyperlink" Target="http://www.faa.gov/news/press_releases/news_story.cfm?newsId=13835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tia.doc.gov/files/ntia/publications/second_interim_progress_report_on_the_ten_year_plan_and_timetable.pdf" TargetMode="External"/><Relationship Id="rId2" Type="http://schemas.openxmlformats.org/officeDocument/2006/relationships/hyperlink" Target="http://reboot.fcc.gov/spectrumdashboard/resultSpectrumBands.seam?conversationId=153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irca.europa.eu/Public/irc/infso/radiospectrum/library?l=/public_documents/public_documents_2012/rsc39/rscom12-11_rsc39pdf/_EN_1.0_&amp;a=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84ADC1C-E693-4651-9E11-C79858A14222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smtClean="0"/>
              <a:t>IEEE 802.18 (RR-TAG) Liaison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2012-09-19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09588" y="3067050"/>
          <a:ext cx="8021637" cy="2535238"/>
        </p:xfrm>
        <a:graphic>
          <a:graphicData uri="http://schemas.openxmlformats.org/presentationml/2006/ole">
            <p:oleObj spid="_x0000_s1026" name="Document" r:id="rId4" imgW="8360559" imgH="2653632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177278A-B9FA-4C90-A826-80E80340E78C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presentation is the liaison statement from the Radio Regulatory Technical Advisory Group (802.18) to the IEEE 802.11 Working Group for the </a:t>
            </a:r>
            <a:r>
              <a:rPr lang="en-US" dirty="0" smtClean="0"/>
              <a:t>September </a:t>
            </a:r>
            <a:r>
              <a:rPr lang="en-US" dirty="0" smtClean="0"/>
              <a:t>2012 </a:t>
            </a:r>
            <a:r>
              <a:rPr lang="en-US" dirty="0" smtClean="0"/>
              <a:t>Wireless Interim </a:t>
            </a:r>
            <a:r>
              <a:rPr lang="en-US" dirty="0" smtClean="0"/>
              <a:t>meeting in </a:t>
            </a:r>
            <a:r>
              <a:rPr lang="en-US" dirty="0" smtClean="0"/>
              <a:t>Palm Springs.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56DC7F8-A0F4-4450-9DD2-25D6059E3A10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sz="2800" dirty="0" smtClean="0"/>
              <a:t>IEEE 802.18 Activities</a:t>
            </a:r>
            <a:endParaRPr lang="en-GB" sz="2800" dirty="0" smtClean="0"/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Review and editing of inputs to ITU-R WP-5A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M.1450 </a:t>
            </a:r>
            <a:r>
              <a:rPr lang="en-US" dirty="0" smtClean="0"/>
              <a:t>- Characteristics of broadband radio local area networks</a:t>
            </a:r>
            <a:endParaRPr lang="en-US" dirty="0" smtClean="0"/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M.1801 - </a:t>
            </a:r>
            <a:r>
              <a:rPr lang="en-US" dirty="0" smtClean="0"/>
              <a:t>Radio interface standards for broadband wireless access systems, including mobile and nomadic applications, in the mobile service operating below 6 GHz  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Updates on 802.11 news and issues</a:t>
            </a:r>
          </a:p>
          <a:p>
            <a:pPr eaLnBrk="1" hangingPunct="1"/>
            <a:r>
              <a:rPr lang="en-US" dirty="0" smtClean="0"/>
              <a:t>Document review for IEEE 802.16</a:t>
            </a:r>
          </a:p>
          <a:p>
            <a:pPr lvl="1" eaLnBrk="1" hangingPunct="1"/>
            <a:r>
              <a:rPr lang="en-US" dirty="0" smtClean="0"/>
              <a:t>Two for ITU</a:t>
            </a:r>
          </a:p>
          <a:p>
            <a:pPr lvl="1" eaLnBrk="1" hangingPunct="1"/>
            <a:r>
              <a:rPr lang="en-US" dirty="0" smtClean="0"/>
              <a:t>One for FCC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4B24EB4-68A8-4145-B7EA-7ECE1B545886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Regulatory Updates</a:t>
            </a:r>
            <a:endParaRPr lang="en-GB" sz="2800" dirty="0" smtClean="0"/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800600"/>
          </a:xfrm>
        </p:spPr>
        <p:txBody>
          <a:bodyPr/>
          <a:lstStyle/>
          <a:p>
            <a:pPr eaLnBrk="1" hangingPunct="1"/>
            <a:r>
              <a:rPr lang="en-US" sz="2000" dirty="0" smtClean="0"/>
              <a:t>US</a:t>
            </a:r>
          </a:p>
          <a:p>
            <a:pPr lvl="1" eaLnBrk="1" hangingPunct="1"/>
            <a:r>
              <a:rPr lang="en-US" sz="1800" dirty="0" smtClean="0"/>
              <a:t>Opening the 5350 – 5470 MHz and 5850 to 5925 MHz bands</a:t>
            </a:r>
          </a:p>
          <a:p>
            <a:pPr lvl="1" eaLnBrk="1" hangingPunct="1"/>
            <a:r>
              <a:rPr lang="en-US" sz="1800" dirty="0" smtClean="0"/>
              <a:t>Sharing the 4940 to 4990 MHz spectrum</a:t>
            </a:r>
          </a:p>
          <a:p>
            <a:pPr lvl="1" eaLnBrk="1" hangingPunct="1"/>
            <a:r>
              <a:rPr lang="en-US" sz="1800" dirty="0" smtClean="0"/>
              <a:t>NPRM to resolve TDWR issue still in process (January?)</a:t>
            </a:r>
          </a:p>
          <a:p>
            <a:pPr lvl="1" eaLnBrk="1" hangingPunct="1"/>
            <a:r>
              <a:rPr lang="en-US" sz="1800" dirty="0" smtClean="0"/>
              <a:t>Proceeding to enable sharing of 3550 to 3650 MHz due this year</a:t>
            </a:r>
          </a:p>
          <a:p>
            <a:pPr lvl="1" eaLnBrk="1" hangingPunct="1"/>
            <a:r>
              <a:rPr lang="en-US" sz="1800" dirty="0" smtClean="0"/>
              <a:t>FCC Commissioners to vote on auctions, TVWS</a:t>
            </a:r>
          </a:p>
          <a:p>
            <a:pPr lvl="1" eaLnBrk="1" hangingPunct="1"/>
            <a:r>
              <a:rPr lang="en-US" sz="1800" dirty="0" smtClean="0"/>
              <a:t>FAA Announces Plans for Industry Working Group to Study Portable Electronics Usage</a:t>
            </a:r>
          </a:p>
          <a:p>
            <a:pPr eaLnBrk="1" hangingPunct="1"/>
            <a:r>
              <a:rPr lang="en-US" sz="2000" dirty="0" smtClean="0"/>
              <a:t>EU</a:t>
            </a:r>
            <a:endParaRPr lang="en-US" sz="1400" dirty="0" smtClean="0"/>
          </a:p>
          <a:p>
            <a:pPr lvl="1" eaLnBrk="1" hangingPunct="1"/>
            <a:r>
              <a:rPr lang="en-US" sz="1600" dirty="0" smtClean="0"/>
              <a:t>Promoting the shared use of radio spectrum resources in the internal market</a:t>
            </a:r>
          </a:p>
          <a:p>
            <a:pPr lvl="1" eaLnBrk="1" hangingPunct="1"/>
            <a:r>
              <a:rPr lang="en-US" sz="1400" dirty="0" smtClean="0"/>
              <a:t>Latest ETSI TC BRAN TVWS meeting was held September 10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 – 12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</a:t>
            </a:r>
          </a:p>
          <a:p>
            <a:pPr lvl="1" eaLnBrk="1" hangingPunct="1"/>
            <a:r>
              <a:rPr lang="en-US" sz="1600" dirty="0" smtClean="0"/>
              <a:t>ERM TG11 meeting was held September 12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– 14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</a:t>
            </a:r>
          </a:p>
          <a:p>
            <a:pPr lvl="1" eaLnBrk="1" hangingPunct="1"/>
            <a:r>
              <a:rPr lang="en-US" sz="1400" dirty="0" err="1" smtClean="0"/>
              <a:t>Ofcom</a:t>
            </a:r>
            <a:r>
              <a:rPr lang="en-US" sz="1400" dirty="0" smtClean="0"/>
              <a:t> TVWS to continue conference calls to provide input to BRAN and VNS plan</a:t>
            </a:r>
            <a:endParaRPr lang="en-US" sz="1800" dirty="0" smtClean="0"/>
          </a:p>
          <a:p>
            <a:pPr eaLnBrk="1" hangingPunct="1"/>
            <a:r>
              <a:rPr lang="en-US" sz="2000" dirty="0" smtClean="0"/>
              <a:t>Asia</a:t>
            </a:r>
          </a:p>
          <a:p>
            <a:pPr lvl="1" eaLnBrk="1" hangingPunct="1"/>
            <a:r>
              <a:rPr lang="en-US" sz="1600" dirty="0" smtClean="0"/>
              <a:t>Singapore and Korea moving ahead with TVWS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4B3B76B-5D30-4375-B5B8-0E2447A10BF4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Motions</a:t>
            </a:r>
            <a:endParaRPr lang="en-GB" sz="2800" dirty="0" smtClean="0"/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772400" cy="3886200"/>
          </a:xfrm>
        </p:spPr>
        <p:txBody>
          <a:bodyPr/>
          <a:lstStyle/>
          <a:p>
            <a:r>
              <a:rPr lang="en-US" dirty="0" smtClean="0"/>
              <a:t>Motion #1</a:t>
            </a:r>
          </a:p>
          <a:p>
            <a:pPr lvl="1"/>
            <a:r>
              <a:rPr lang="en-US" dirty="0" smtClean="0"/>
              <a:t>To approve the changes to M.1450 incorporated in document 18-12/0085r3, and present them to 802.18 for approval and submittal to ITU-R WP-5A</a:t>
            </a:r>
          </a:p>
          <a:p>
            <a:r>
              <a:rPr lang="en-US" dirty="0" smtClean="0"/>
              <a:t>Motion #2</a:t>
            </a:r>
          </a:p>
          <a:p>
            <a:pPr lvl="1"/>
            <a:r>
              <a:rPr lang="en-US" dirty="0" smtClean="0"/>
              <a:t>To approve the changes to M.1801 incorporated in document 18-12/0084r3, and present them to 802.18 for approval and submittal to ITU-R WP-5A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References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eaLnBrk="1" hangingPunct="1">
              <a:buFontTx/>
              <a:buChar char="•"/>
            </a:pPr>
            <a:r>
              <a:rPr lang="en-US" sz="1800" b="1" dirty="0" smtClean="0"/>
              <a:t>FOURTH REPORT AND ORDER AND FIFTH FURTHER NOTICE OF PROPOSED RULEMAKING (including changes in the 4.9 GHz band): </a:t>
            </a:r>
            <a:r>
              <a:rPr lang="en-US" sz="1800" dirty="0" smtClean="0">
                <a:hlinkClick r:id="rId2"/>
              </a:rPr>
              <a:t>http://transition.fcc.gov/Daily_Releases/Daily_Business/2012/db0613/FCC-12-61A1.pdf</a:t>
            </a:r>
            <a:endParaRPr lang="en-US" sz="1800" dirty="0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800" b="1" dirty="0" smtClean="0"/>
              <a:t>PCAST Report: </a:t>
            </a:r>
            <a:r>
              <a:rPr lang="en-US" sz="1800" dirty="0" smtClean="0">
                <a:hlinkClick r:id="rId3"/>
              </a:rPr>
              <a:t>http://www.whitehouse.gov/sites/default/files/microsites/ostp/pcast_spectrum_report_final_july_20_2012.pdf</a:t>
            </a:r>
            <a:r>
              <a:rPr lang="en-US" sz="1800" dirty="0" smtClean="0"/>
              <a:t> </a:t>
            </a:r>
          </a:p>
          <a:p>
            <a:pPr marL="342900" lvl="1" indent="-342900" eaLnBrk="1" hangingPunct="1">
              <a:buFontTx/>
              <a:buChar char="•"/>
            </a:pPr>
            <a:r>
              <a:rPr lang="en-US" sz="1800" b="1" dirty="0" smtClean="0"/>
              <a:t>EC Report on spectrum sharing: </a:t>
            </a:r>
            <a:r>
              <a:rPr lang="en-US" sz="1800" dirty="0" smtClean="0">
                <a:hlinkClick r:id="rId4"/>
              </a:rPr>
              <a:t>http://ec.europa.eu/information_society/policy/ecomm/radio_spectrum/_document_storage/com/com-ssa.pdf</a:t>
            </a:r>
            <a:endParaRPr lang="en-US" sz="1800" b="1" dirty="0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800" b="1" dirty="0" smtClean="0"/>
              <a:t>Input to ITU-R M.1450: </a:t>
            </a:r>
            <a:r>
              <a:rPr lang="en-US" sz="1800" dirty="0" smtClean="0">
                <a:hlinkClick r:id="rId5"/>
              </a:rPr>
              <a:t>https://mentor.ieee.org/802.18/dcn/12/18-12-0085-02-0000-draft-contribution-to-m-1450-revision.docx</a:t>
            </a:r>
            <a:r>
              <a:rPr lang="en-US" sz="1800" b="1" dirty="0" smtClean="0"/>
              <a:t> </a:t>
            </a:r>
          </a:p>
          <a:p>
            <a:pPr marL="342900" lvl="1" indent="-342900" eaLnBrk="1" hangingPunct="1">
              <a:buFontTx/>
              <a:buChar char="•"/>
            </a:pPr>
            <a:r>
              <a:rPr lang="en-US" sz="1800" b="1" dirty="0" smtClean="0"/>
              <a:t>Input to ITU-R M.1801: </a:t>
            </a:r>
            <a:r>
              <a:rPr lang="en-US" sz="1800" dirty="0" smtClean="0">
                <a:hlinkClick r:id="rId6"/>
              </a:rPr>
              <a:t>https://mentor.ieee.org/802.18/dcn/12/18-12-0084-02-0000-draft-contribution-to-m-1801-revision.docx</a:t>
            </a:r>
            <a:r>
              <a:rPr lang="en-US" sz="1800" dirty="0" smtClean="0"/>
              <a:t> </a:t>
            </a:r>
            <a:endParaRPr lang="en-US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1D422F7-CB74-4FD3-9B83-A2D8BB74114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FAA Announces Plans for Industry Working Group to Study Portable Electronics </a:t>
            </a:r>
            <a:r>
              <a:rPr lang="en-US" sz="2000" dirty="0" smtClean="0"/>
              <a:t>Usage: </a:t>
            </a:r>
            <a:r>
              <a:rPr lang="en-US" sz="2000" u="sng" dirty="0" smtClean="0">
                <a:hlinkClick r:id="rId2"/>
              </a:rPr>
              <a:t> </a:t>
            </a:r>
            <a:r>
              <a:rPr lang="en-US" sz="2000" b="0" u="sng" dirty="0" smtClean="0">
                <a:hlinkClick r:id="rId2"/>
              </a:rPr>
              <a:t>http</a:t>
            </a:r>
            <a:r>
              <a:rPr lang="en-US" sz="2000" b="0" u="sng" dirty="0" smtClean="0">
                <a:hlinkClick r:id="rId2"/>
              </a:rPr>
              <a:t>://www.faa.gov/news/press_releases/news_story.cfm?newsId=13835</a:t>
            </a:r>
            <a:r>
              <a:rPr lang="en-US" sz="2000" b="0" dirty="0" smtClean="0"/>
              <a:t> </a:t>
            </a:r>
          </a:p>
          <a:p>
            <a:r>
              <a:rPr lang="en-US" sz="2000" dirty="0" smtClean="0"/>
              <a:t>NTIA Technical Report </a:t>
            </a:r>
            <a:r>
              <a:rPr lang="en-US" sz="2000" dirty="0" smtClean="0"/>
              <a:t>TR-11-473: </a:t>
            </a:r>
            <a:r>
              <a:rPr lang="en-US" sz="2000" b="0" dirty="0" smtClean="0">
                <a:hlinkClick r:id="rId3"/>
              </a:rPr>
              <a:t>http://www.its.bldrdoc.gov/publications/2548.aspx</a:t>
            </a:r>
            <a:r>
              <a:rPr lang="en-US" sz="2000" b="0" dirty="0" smtClean="0"/>
              <a:t> </a:t>
            </a:r>
            <a:endParaRPr 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49AE667-FDC5-4893-A2C5-32D790D3AC6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Interesting Websites and Documents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eaLnBrk="1" hangingPunct="1">
              <a:buFont typeface="Arial" charset="0"/>
              <a:buChar char="•"/>
            </a:pPr>
            <a:r>
              <a:rPr lang="en-US" b="1" dirty="0" smtClean="0"/>
              <a:t>FCC Spectrum Dashboard </a:t>
            </a:r>
            <a:r>
              <a:rPr lang="en-US" dirty="0" smtClean="0"/>
              <a:t>(</a:t>
            </a:r>
            <a:r>
              <a:rPr lang="en-US" dirty="0" smtClean="0">
                <a:hlinkClick r:id="rId2"/>
              </a:rPr>
              <a:t>http://reboot.fcc.gov/spectrumdashboard/resultSpectrumBands.seam?conversationId=1533</a:t>
            </a:r>
            <a:r>
              <a:rPr lang="en-US" dirty="0" smtClean="0"/>
              <a:t>)</a:t>
            </a:r>
          </a:p>
          <a:p>
            <a:pPr marL="342900" lvl="1" indent="-342900" eaLnBrk="1" hangingPunct="1">
              <a:buFont typeface="Arial" charset="0"/>
              <a:buChar char="•"/>
            </a:pPr>
            <a:r>
              <a:rPr lang="en-US" b="1" dirty="0" smtClean="0"/>
              <a:t>Second Interim Progress Report on the Ten-Year Plan and Timetable </a:t>
            </a:r>
            <a:r>
              <a:rPr lang="en-US" dirty="0" smtClean="0"/>
              <a:t>(</a:t>
            </a:r>
            <a:r>
              <a:rPr lang="en-US" dirty="0" smtClean="0">
                <a:hlinkClick r:id="rId3"/>
              </a:rPr>
              <a:t>http://www.ntia.doc.gov/files/ntia/publications/second_interim_progress_report_on_the_ten_year_plan_and_timetable.pdf</a:t>
            </a:r>
            <a:r>
              <a:rPr lang="en-US" dirty="0" smtClean="0"/>
              <a:t>)</a:t>
            </a:r>
          </a:p>
          <a:p>
            <a:pPr marL="342900" lvl="1" indent="-342900">
              <a:buFontTx/>
              <a:buChar char="•"/>
            </a:pPr>
            <a:r>
              <a:rPr lang="en-US" sz="1800" b="1" dirty="0" smtClean="0"/>
              <a:t>ETSI </a:t>
            </a:r>
            <a:r>
              <a:rPr lang="en-US" sz="1800" b="1" dirty="0" smtClean="0"/>
              <a:t>Report of the 39</a:t>
            </a:r>
            <a:r>
              <a:rPr lang="en-US" sz="1800" b="1" baseline="30000" dirty="0" smtClean="0"/>
              <a:t>th</a:t>
            </a:r>
            <a:r>
              <a:rPr lang="en-US" sz="1800" b="1" dirty="0" smtClean="0"/>
              <a:t> Radio Spectrum Committee meeting: </a:t>
            </a:r>
            <a:r>
              <a:rPr lang="en-US" sz="1600" dirty="0" smtClean="0">
                <a:hlinkClick r:id="rId4"/>
              </a:rPr>
              <a:t>http://circa.europa.eu/Public/irc/infso/radiospectrum/library?l=/public_documents/public_documents_2012/rsc39/rscom12-11_rsc39pdf/_EN_1.0_&amp;a=d</a:t>
            </a:r>
            <a:r>
              <a:rPr lang="en-US" sz="1600" dirty="0" smtClean="0"/>
              <a:t> </a:t>
            </a:r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10FC72C-4184-4D86-A44D-A4379D1A4D4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29410</TotalTime>
  <Words>504</Words>
  <Application>Microsoft Office PowerPoint</Application>
  <PresentationFormat>On-screen Show (4:3)</PresentationFormat>
  <Paragraphs>78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Times New Roman</vt:lpstr>
      <vt:lpstr>Arial</vt:lpstr>
      <vt:lpstr>Calibri</vt:lpstr>
      <vt:lpstr>802-11-Submission</vt:lpstr>
      <vt:lpstr>Custom Design</vt:lpstr>
      <vt:lpstr>Document</vt:lpstr>
      <vt:lpstr>IEEE 802.18 (RR-TAG) Liaison Report</vt:lpstr>
      <vt:lpstr>Abstract</vt:lpstr>
      <vt:lpstr>IEEE 802.18 Activities</vt:lpstr>
      <vt:lpstr>Regulatory Updates</vt:lpstr>
      <vt:lpstr>Motions</vt:lpstr>
      <vt:lpstr>References</vt:lpstr>
      <vt:lpstr>Reference [2]</vt:lpstr>
      <vt:lpstr>Interesting Websites and Documents</vt:lpstr>
    </vt:vector>
  </TitlesOfParts>
  <Company>Research In Motion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Windows User</cp:lastModifiedBy>
  <cp:revision>1518</cp:revision>
  <cp:lastPrinted>1998-02-10T13:28:06Z</cp:lastPrinted>
  <dcterms:created xsi:type="dcterms:W3CDTF">2009-04-21T18:18:19Z</dcterms:created>
  <dcterms:modified xsi:type="dcterms:W3CDTF">2012-09-19T07:06:49Z</dcterms:modified>
</cp:coreProperties>
</file>