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haansoftdoc"/>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33" r:id="rId3"/>
    <p:sldId id="351" r:id="rId4"/>
    <p:sldId id="352" r:id="rId5"/>
    <p:sldId id="281" r:id="rId6"/>
    <p:sldId id="282" r:id="rId7"/>
    <p:sldId id="363" r:id="rId8"/>
    <p:sldId id="287" r:id="rId9"/>
    <p:sldId id="364" r:id="rId10"/>
    <p:sldId id="365" r:id="rId11"/>
    <p:sldId id="362" r:id="rId12"/>
    <p:sldId id="270" r:id="rId13"/>
    <p:sldId id="361" r:id="rId14"/>
    <p:sldId id="336" r:id="rId15"/>
    <p:sldId id="337" r:id="rId16"/>
    <p:sldId id="338" r:id="rId17"/>
    <p:sldId id="339" r:id="rId18"/>
    <p:sldId id="340" r:id="rId19"/>
    <p:sldId id="355" r:id="rId20"/>
    <p:sldId id="356" r:id="rId21"/>
    <p:sldId id="357" r:id="rId2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00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20" autoAdjust="0"/>
    <p:restoredTop sz="99586" autoAdjust="0"/>
  </p:normalViewPr>
  <p:slideViewPr>
    <p:cSldViewPr>
      <p:cViewPr varScale="1">
        <p:scale>
          <a:sx n="73" d="100"/>
          <a:sy n="73" d="100"/>
        </p:scale>
        <p:origin x="-138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856"/>
    </p:cViewPr>
  </p:sorterViewPr>
  <p:notesViewPr>
    <p:cSldViewPr>
      <p:cViewPr varScale="1">
        <p:scale>
          <a:sx n="63" d="100"/>
          <a:sy n="63" d="100"/>
        </p:scale>
        <p:origin x="-2874"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85387476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3675231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19</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20</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21</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12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smtClean="0"/>
              <a:t>Porat, Cheong, Yang</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smtClean="0"/>
              <a:t>Porat, Cheong, Yang</a:t>
            </a:r>
            <a:endParaRPr lang="en-US" altLang="ko-KR"/>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7273000" y="6475413"/>
            <a:ext cx="127092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Porat</a:t>
            </a:r>
            <a:r>
              <a:rPr lang="ko-KR" altLang="en-US" dirty="0" smtClean="0"/>
              <a:t>, </a:t>
            </a:r>
            <a:r>
              <a:rPr lang="en-US" altLang="ko-KR" dirty="0" smtClean="0"/>
              <a:t>Cheong</a:t>
            </a:r>
            <a:r>
              <a:rPr lang="ko-KR" altLang="en-US" dirty="0" smtClean="0"/>
              <a:t>, </a:t>
            </a:r>
            <a:r>
              <a:rPr lang="en-US" altLang="ko-KR" dirty="0" smtClean="0"/>
              <a:t>Yang</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802.11-12/1147r1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676400" cy="276999"/>
          </a:xfrm>
        </p:spPr>
        <p:txBody>
          <a:bodyPr/>
          <a:lstStyle/>
          <a:p>
            <a:r>
              <a:rPr lang="en-US" altLang="ko-KR" dirty="0" smtClean="0"/>
              <a:t>Sept. 2012</a:t>
            </a:r>
            <a:endParaRPr lang="en-US" altLang="ko-KR" dirty="0"/>
          </a:p>
        </p:txBody>
      </p:sp>
      <p:sp>
        <p:nvSpPr>
          <p:cNvPr id="7" name="Footer Placeholder 4"/>
          <p:cNvSpPr>
            <a:spLocks noGrp="1"/>
          </p:cNvSpPr>
          <p:nvPr>
            <p:ph type="ftr" sz="quarter" idx="11"/>
          </p:nvPr>
        </p:nvSpPr>
        <p:spPr/>
        <p:txBody>
          <a:bodyPr/>
          <a:lstStyle/>
          <a:p>
            <a:r>
              <a:rPr lang="en-US" altLang="ko-KR" smtClean="0"/>
              <a:t>Porat, Cheong, Yang</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dirty="0" smtClean="0">
                <a:ea typeface="굴림" pitchFamily="34" charset="-127"/>
              </a:rPr>
              <a:t>TGah PHY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2012-09-18</a:t>
            </a:r>
            <a:endParaRPr lang="en-US" altLang="ko-KR" sz="2000" b="0" dirty="0">
              <a:ea typeface="굴림" pitchFamily="34" charset="-127"/>
            </a:endParaRPr>
          </a:p>
        </p:txBody>
      </p:sp>
      <p:graphicFrame>
        <p:nvGraphicFramePr>
          <p:cNvPr id="30731" name="Object 11"/>
          <p:cNvGraphicFramePr>
            <a:graphicFrameLocks noChangeAspect="1"/>
          </p:cNvGraphicFramePr>
          <p:nvPr>
            <p:extLst>
              <p:ext uri="{D42A27DB-BD31-4B8C-83A1-F6EECF244321}">
                <p14:modId xmlns:p14="http://schemas.microsoft.com/office/powerpoint/2010/main" val="4258776803"/>
              </p:ext>
            </p:extLst>
          </p:nvPr>
        </p:nvGraphicFramePr>
        <p:xfrm>
          <a:off x="550863" y="2859088"/>
          <a:ext cx="7185025" cy="2032000"/>
        </p:xfrm>
        <a:graphic>
          <a:graphicData uri="http://schemas.openxmlformats.org/presentationml/2006/ole">
            <mc:AlternateContent xmlns:mc="http://schemas.openxmlformats.org/markup-compatibility/2006">
              <mc:Choice xmlns:v="urn:schemas-microsoft-com:vml" Requires="v">
                <p:oleObj spid="_x0000_s30767" name="Document" r:id="rId4" imgW="8418624" imgH="2403283" progId="Word.Document.8">
                  <p:embed/>
                </p:oleObj>
              </mc:Choice>
              <mc:Fallback>
                <p:oleObj name="Document" r:id="rId4" imgW="8418624" imgH="2403283" progId="Word.Document.8">
                  <p:embed/>
                  <p:pic>
                    <p:nvPicPr>
                      <p:cNvPr id="0" name="Picture 11"/>
                      <p:cNvPicPr>
                        <a:picLocks noChangeAspect="1" noChangeArrowheads="1"/>
                      </p:cNvPicPr>
                      <p:nvPr/>
                    </p:nvPicPr>
                    <p:blipFill>
                      <a:blip r:embed="rId5"/>
                      <a:srcRect/>
                      <a:stretch>
                        <a:fillRect/>
                      </a:stretch>
                    </p:blipFill>
                    <p:spPr bwMode="auto">
                      <a:xfrm>
                        <a:off x="550863" y="2859088"/>
                        <a:ext cx="7185025" cy="203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 (in 12/1092r0)</a:t>
            </a:r>
            <a:endParaRPr lang="ko-KR" altLang="en-US" dirty="0"/>
          </a:p>
        </p:txBody>
      </p:sp>
      <p:sp>
        <p:nvSpPr>
          <p:cNvPr id="3" name="내용 개체 틀 2"/>
          <p:cNvSpPr>
            <a:spLocks noGrp="1"/>
          </p:cNvSpPr>
          <p:nvPr>
            <p:ph idx="1"/>
          </p:nvPr>
        </p:nvSpPr>
        <p:spPr/>
        <p:txBody>
          <a:bodyPr/>
          <a:lstStyle/>
          <a:p>
            <a:r>
              <a:rPr lang="en-US" altLang="ko-KR" sz="2000" dirty="0"/>
              <a:t>Do you agree that the 4-bit CRC calculation should change as follows:</a:t>
            </a:r>
          </a:p>
          <a:p>
            <a:pPr marL="0" indent="0">
              <a:buNone/>
            </a:pPr>
            <a:r>
              <a:rPr lang="en-US" altLang="ko-KR" sz="2000" dirty="0"/>
              <a:t>The 4-bit CRC in 11ah 2MHz and 1MHz SIG(A) fields will be calculated using the same procedure as the 11n HTSIG field 8-bit CRC, except that the generator polynomial G(D) = D</a:t>
            </a:r>
            <a:r>
              <a:rPr lang="en-GB" altLang="ko-KR" sz="2000" baseline="30000" dirty="0"/>
              <a:t>4</a:t>
            </a:r>
            <a:r>
              <a:rPr lang="en-US" altLang="ko-KR" sz="2000" dirty="0"/>
              <a:t> + D + 1.  The draft specification shall use the same 11n HTSIG field 8-bit CRC in SIGB field of the &gt;= 2MHz long preamble</a:t>
            </a:r>
            <a:r>
              <a:rPr lang="en-US" altLang="ko-KR" sz="2000" dirty="0" smtClean="0"/>
              <a:t>.</a:t>
            </a:r>
          </a:p>
          <a:p>
            <a:pPr marL="0" indent="0">
              <a:buNone/>
            </a:pPr>
            <a:endParaRPr lang="en-US" altLang="ko-KR" dirty="0"/>
          </a:p>
          <a:p>
            <a:pPr lvl="1"/>
            <a:r>
              <a:rPr lang="en-US" altLang="ko-KR" sz="1800" dirty="0"/>
              <a:t>Yes: </a:t>
            </a:r>
            <a:r>
              <a:rPr lang="en-US" altLang="ko-KR" sz="1800" dirty="0" smtClean="0"/>
              <a:t>22</a:t>
            </a:r>
            <a:endParaRPr lang="en-US" altLang="ko-KR" sz="1800" dirty="0"/>
          </a:p>
          <a:p>
            <a:pPr lvl="1"/>
            <a:r>
              <a:rPr lang="en-US" altLang="ko-KR" sz="1800" dirty="0"/>
              <a:t>No: 0</a:t>
            </a:r>
          </a:p>
          <a:p>
            <a:pPr lvl="1"/>
            <a:r>
              <a:rPr lang="en-US" altLang="ko-KR" sz="1800" dirty="0"/>
              <a:t>ABS: </a:t>
            </a:r>
            <a:r>
              <a:rPr lang="en-US" altLang="ko-KR" sz="1800" dirty="0" smtClean="0"/>
              <a:t>0</a:t>
            </a:r>
            <a:endParaRPr lang="en-US" altLang="ko-KR" sz="1800" dirty="0"/>
          </a:p>
          <a:p>
            <a:pPr>
              <a:buNone/>
            </a:pPr>
            <a:endParaRPr lang="en-US" altLang="ko-KR" sz="1600" dirty="0"/>
          </a:p>
          <a:p>
            <a:pPr>
              <a:buNone/>
            </a:pPr>
            <a:r>
              <a:rPr lang="en-US" altLang="ko-KR" dirty="0"/>
              <a:t>	</a:t>
            </a:r>
            <a:r>
              <a:rPr lang="en-US" altLang="ko-KR" dirty="0">
                <a:solidFill>
                  <a:srgbClr val="00B0F0"/>
                </a:solidFill>
              </a:rPr>
              <a:t>Pre-motion passes</a:t>
            </a:r>
          </a:p>
          <a:p>
            <a:pPr marL="0" indent="0">
              <a:buNone/>
            </a:pPr>
            <a:endParaRPr lang="en-US" altLang="ko-KR" dirty="0"/>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10</a:t>
            </a:fld>
            <a:endParaRPr lang="en-US" altLang="ko-KR"/>
          </a:p>
        </p:txBody>
      </p:sp>
    </p:spTree>
    <p:extLst>
      <p:ext uri="{BB962C8B-B14F-4D97-AF65-F5344CB8AC3E}">
        <p14:creationId xmlns:p14="http://schemas.microsoft.com/office/powerpoint/2010/main" val="1374168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Straw-Polls</a:t>
            </a:r>
            <a:endParaRPr lang="en-US" dirty="0"/>
          </a:p>
        </p:txBody>
      </p:sp>
      <p:sp>
        <p:nvSpPr>
          <p:cNvPr id="3" name="Content Placeholder 2"/>
          <p:cNvSpPr>
            <a:spLocks noGrp="1"/>
          </p:cNvSpPr>
          <p:nvPr>
            <p:ph idx="1"/>
          </p:nvPr>
        </p:nvSpPr>
        <p:spPr/>
        <p:txBody>
          <a:bodyPr/>
          <a:lstStyle/>
          <a:p>
            <a:r>
              <a:rPr lang="en-US" dirty="0" smtClean="0"/>
              <a:t>No straw polls done at PHY ad-hoc during this week</a:t>
            </a:r>
            <a:endParaRPr lang="en-US"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12</a:t>
            </a:fld>
            <a:endParaRPr lang="en-US" altLang="ko-KR"/>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11-11-1137-06-00ah-specification-framework-for-tgah.docx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endParaRPr lang="en-US" altLang="ko-KR" sz="1800" b="1" dirty="0" smtClean="0">
              <a:ea typeface="굴림" pitchFamily="34" charset="-127"/>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9" name="Footer Placeholder 8"/>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6"/>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Porat, Cheong, Yang</a:t>
            </a:r>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19</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ea typeface="굴림" pitchFamily="34" charset="-127"/>
              </a:rPr>
              <a:t>Sept. 18, 2012 </a:t>
            </a:r>
            <a:r>
              <a:rPr lang="en-US" altLang="ko-KR" sz="2800" b="1" dirty="0">
                <a:ea typeface="굴림" pitchFamily="34" charset="-127"/>
              </a:rPr>
              <a:t>– </a:t>
            </a:r>
            <a:r>
              <a:rPr lang="en-US" altLang="ko-KR" sz="2800" b="1" dirty="0" smtClean="0">
                <a:ea typeface="굴림" pitchFamily="34" charset="-127"/>
              </a:rPr>
              <a:t>PM1, Palm Springs</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marL="342900" indent="-342900">
              <a:lnSpc>
                <a:spcPct val="80000"/>
              </a:lnSpc>
              <a:spcBef>
                <a:spcPct val="20000"/>
              </a:spcBef>
              <a:buFontTx/>
              <a:buChar char="•"/>
            </a:pPr>
            <a:r>
              <a:rPr lang="en-US" altLang="ko-KR" sz="1800" b="1" dirty="0" smtClean="0">
                <a:ea typeface="굴림" pitchFamily="34" charset="-127"/>
              </a:rPr>
              <a:t>Designation of a secretary for the minutes (Ron </a:t>
            </a:r>
            <a:r>
              <a:rPr lang="en-US" altLang="ko-KR" sz="1800" b="1" dirty="0" err="1" smtClean="0">
                <a:ea typeface="굴림" pitchFamily="34" charset="-127"/>
              </a:rPr>
              <a:t>Porat</a:t>
            </a:r>
            <a:r>
              <a:rPr lang="en-US" altLang="ko-KR" sz="1800" b="1" dirty="0" smtClean="0">
                <a:ea typeface="굴림" pitchFamily="34" charset="-127"/>
              </a:rPr>
              <a:t>)</a:t>
            </a:r>
          </a:p>
          <a:p>
            <a:pPr marL="342900" indent="-342900">
              <a:lnSpc>
                <a:spcPct val="80000"/>
              </a:lnSpc>
              <a:spcBef>
                <a:spcPct val="20000"/>
              </a:spcBef>
              <a:buFontTx/>
              <a:buChar char="•"/>
            </a:pPr>
            <a:r>
              <a:rPr lang="en-US" altLang="ko-KR" sz="1800" b="1" dirty="0" smtClean="0">
                <a:ea typeface="굴림" pitchFamily="34" charset="-127"/>
              </a:rPr>
              <a:t>Reminder on Affiliation, IEEE Patent review and IP claims policies</a:t>
            </a:r>
            <a:endParaRPr lang="en-US" altLang="ko-KR" sz="1600" dirty="0">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Reminder to record attendance</a:t>
            </a:r>
            <a:endParaRPr lang="en-US" altLang="ko-KR" sz="1800" b="1" dirty="0">
              <a:ea typeface="굴림" pitchFamily="34" charset="-127"/>
            </a:endParaRPr>
          </a:p>
          <a:p>
            <a:pPr marL="342900" indent="-342900">
              <a:lnSpc>
                <a:spcPct val="80000"/>
              </a:lnSpc>
              <a:spcBef>
                <a:spcPct val="20000"/>
              </a:spcBef>
              <a:buFontTx/>
              <a:buChar char="•"/>
            </a:pPr>
            <a:endParaRPr lang="en-US" altLang="ko-KR" sz="1800" b="1"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Review of operating rules for PHY ad hoc</a:t>
            </a:r>
          </a:p>
          <a:p>
            <a:pPr marL="342900" indent="-342900">
              <a:lnSpc>
                <a:spcPct val="80000"/>
              </a:lnSpc>
              <a:spcBef>
                <a:spcPct val="20000"/>
              </a:spcBef>
              <a:buFontTx/>
              <a:buChar char="•"/>
            </a:pPr>
            <a:endParaRPr lang="en-US" altLang="ko-KR" sz="1600" dirty="0" smtClean="0">
              <a:solidFill>
                <a:srgbClr val="FF0000"/>
              </a:solidFill>
              <a:ea typeface="굴림" pitchFamily="34" charset="-127"/>
            </a:endParaRPr>
          </a:p>
          <a:p>
            <a:pPr marL="342900" indent="-342900">
              <a:lnSpc>
                <a:spcPct val="80000"/>
              </a:lnSpc>
              <a:spcBef>
                <a:spcPct val="20000"/>
              </a:spcBef>
              <a:buFontTx/>
              <a:buChar char="•"/>
            </a:pPr>
            <a:r>
              <a:rPr lang="en-US" altLang="ko-KR" sz="1800" b="1" dirty="0" smtClean="0">
                <a:ea typeface="굴림" pitchFamily="34" charset="-127"/>
              </a:rPr>
              <a:t>Submissions </a:t>
            </a:r>
          </a:p>
          <a:p>
            <a:pPr marL="342900" indent="-342900">
              <a:lnSpc>
                <a:spcPct val="80000"/>
              </a:lnSpc>
              <a:spcBef>
                <a:spcPct val="20000"/>
              </a:spcBef>
              <a:buFontTx/>
              <a:buChar char="•"/>
            </a:pPr>
            <a:r>
              <a:rPr lang="en-US" altLang="ko-KR" sz="1800" b="1" dirty="0" smtClean="0">
                <a:ea typeface="굴림" pitchFamily="34" charset="-127"/>
              </a:rPr>
              <a:t>Pre-motion &amp; straw poll (if needed)</a:t>
            </a:r>
            <a:endParaRPr lang="en-US" altLang="ko-KR" sz="1600" dirty="0">
              <a:ea typeface="굴림" pitchFamily="34" charset="-127"/>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20</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21</a:t>
            </a:fld>
            <a:endParaRPr lang="en-US" altLang="ko-K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2" name="제목 1"/>
          <p:cNvSpPr>
            <a:spLocks noGrp="1"/>
          </p:cNvSpPr>
          <p:nvPr>
            <p:ph type="title"/>
          </p:nvPr>
        </p:nvSpPr>
        <p:spPr/>
        <p:txBody>
          <a:bodyPr/>
          <a:lstStyle/>
          <a:p>
            <a:endParaRPr lang="ko-KR"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a:xfrm>
            <a:off x="685800" y="1752600"/>
            <a:ext cx="7772400" cy="4114800"/>
          </a:xfrm>
        </p:spPr>
        <p:txBody>
          <a:bodyPr/>
          <a:lstStyle/>
          <a:p>
            <a:r>
              <a:rPr lang="en-US" sz="2000" b="0" dirty="0" smtClean="0"/>
              <a:t>The following summary is derived from 11-12/239r2</a:t>
            </a:r>
            <a:endParaRPr lang="en-GB" sz="2000" b="0" u="sng" dirty="0" smtClean="0"/>
          </a:p>
          <a:p>
            <a:r>
              <a:rPr lang="en-GB" sz="2000" b="0" u="sng" dirty="0" smtClean="0"/>
              <a:t>Pre-Motion:</a:t>
            </a:r>
            <a:r>
              <a:rPr lang="en-GB" sz="2000" b="0" dirty="0" smtClean="0"/>
              <a:t> A pre-motion (doesn’t require voting rights) result of &gt;=75% is required within an Ad Hoc to approve the resolution of all or part of an issue and forward that resolved item to the </a:t>
            </a:r>
            <a:r>
              <a:rPr lang="en-GB" sz="2000" b="0" dirty="0" err="1" smtClean="0"/>
              <a:t>Taskgroup</a:t>
            </a:r>
            <a:r>
              <a:rPr lang="en-GB" sz="2000" b="0" dirty="0" smtClean="0"/>
              <a:t> where it becomes a motion that requires &gt;=75% approval to modify the specification framework or the draft specification.</a:t>
            </a:r>
          </a:p>
          <a:p>
            <a:pPr lvl="1"/>
            <a:r>
              <a:rPr lang="en-GB" sz="1600" dirty="0" smtClean="0"/>
              <a:t>Note: the term Pre-Motion was introduced by 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r>
              <a:rPr lang="en-GB" sz="2000" b="0" u="sng" dirty="0" smtClean="0"/>
              <a:t>Stalemate:</a:t>
            </a:r>
            <a:r>
              <a:rPr lang="en-GB" sz="2000" b="0" dirty="0" smtClean="0"/>
              <a:t> In the case a consensus can not be reached within an Ad Hoc group (a stalemate that prohibits further progress), the subject is moved to the </a:t>
            </a:r>
            <a:r>
              <a:rPr lang="en-GB" sz="2000" b="0" dirty="0" err="1" smtClean="0"/>
              <a:t>Taskgroup</a:t>
            </a:r>
            <a:r>
              <a:rPr lang="en-GB" sz="2000" b="0" dirty="0" smtClean="0"/>
              <a:t> if an Ad Hoc straw poll vote to move the subject to the </a:t>
            </a:r>
            <a:r>
              <a:rPr lang="en-GB" sz="2000" b="0" dirty="0" err="1" smtClean="0"/>
              <a:t>Taskgroup</a:t>
            </a:r>
            <a:r>
              <a:rPr lang="en-GB" sz="2000" b="0" dirty="0" smtClean="0"/>
              <a:t> achieves &gt;50% approval. </a:t>
            </a:r>
            <a:endParaRPr lang="en-US" sz="1800" b="0" dirty="0" smtClean="0"/>
          </a:p>
          <a:p>
            <a:endParaRPr lang="en-US" sz="2000" b="0"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ad hoc operating rules </a:t>
            </a:r>
            <a:endParaRPr lang="en-US" dirty="0"/>
          </a:p>
        </p:txBody>
      </p:sp>
      <p:sp>
        <p:nvSpPr>
          <p:cNvPr id="3" name="Content Placeholder 2"/>
          <p:cNvSpPr>
            <a:spLocks noGrp="1"/>
          </p:cNvSpPr>
          <p:nvPr>
            <p:ph idx="1"/>
          </p:nvPr>
        </p:nvSpPr>
        <p:spPr/>
        <p:txBody>
          <a:bodyPr/>
          <a:lstStyle/>
          <a:p>
            <a:r>
              <a:rPr lang="en-GB" sz="2000" b="0" u="sng" dirty="0" smtClean="0"/>
              <a:t>Transfer to another ad hoc: </a:t>
            </a:r>
            <a:r>
              <a:rPr lang="en-GB" sz="2000" b="0" dirty="0" smtClean="0"/>
              <a:t>A motion passing with &gt;50% in the </a:t>
            </a:r>
            <a:r>
              <a:rPr lang="en-GB" sz="2000" b="0" dirty="0" err="1" smtClean="0"/>
              <a:t>Taskgroup</a:t>
            </a:r>
            <a:r>
              <a:rPr lang="en-GB" sz="2000" b="0" dirty="0" smtClean="0"/>
              <a:t> shall be sufficient to move an issue previously assigned to an Ad Hoc group to any Ad Hoc group. A straw poll vote of &gt;50% is required in an Ad Hoc group to refuse an issue from the </a:t>
            </a:r>
            <a:r>
              <a:rPr lang="en-GB" sz="2000" b="0" dirty="0" err="1" smtClean="0"/>
              <a:t>Taskgroup</a:t>
            </a:r>
            <a:r>
              <a:rPr lang="en-GB" sz="2000" b="0" dirty="0" smtClean="0"/>
              <a:t>.</a:t>
            </a:r>
            <a:endParaRPr lang="en-US" sz="2000" b="0" dirty="0" smtClean="0"/>
          </a:p>
          <a:p>
            <a:r>
              <a:rPr lang="en-GB" sz="2000" b="0" u="sng" dirty="0" smtClean="0"/>
              <a:t>Transfer to another ad hoc: </a:t>
            </a:r>
            <a:r>
              <a:rPr lang="en-GB" sz="20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2000" b="0" dirty="0" smtClean="0"/>
          </a:p>
          <a:p>
            <a:r>
              <a:rPr lang="en-GB" sz="2000" b="0" dirty="0" smtClean="0"/>
              <a:t>To be accepted into the Draft specification, proposals from Ad Hoc group require a motion that passes with &gt;=75% </a:t>
            </a:r>
            <a:r>
              <a:rPr lang="en-GB" sz="2000" b="0" dirty="0" err="1" smtClean="0"/>
              <a:t>Taskgroup</a:t>
            </a:r>
            <a:r>
              <a:rPr lang="en-GB" sz="2000" b="0" dirty="0" smtClean="0"/>
              <a:t> approval </a:t>
            </a:r>
            <a:endParaRPr lang="en-US" sz="2000" b="0" dirty="0" smtClean="0"/>
          </a:p>
          <a:p>
            <a:endParaRPr lang="en-US" sz="2000" dirty="0"/>
          </a:p>
        </p:txBody>
      </p:sp>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 and notes</a:t>
            </a:r>
            <a:endParaRPr lang="en-US" altLang="ko-KR" dirty="0">
              <a:ea typeface="굴림" pitchFamily="34" charset="-127"/>
            </a:endParaRPr>
          </a:p>
        </p:txBody>
      </p:sp>
      <p:sp>
        <p:nvSpPr>
          <p:cNvPr id="52227" name="Rectangle 3"/>
          <p:cNvSpPr>
            <a:spLocks noGrp="1" noChangeArrowheads="1"/>
          </p:cNvSpPr>
          <p:nvPr>
            <p:ph type="subTitle" idx="1"/>
          </p:nvPr>
        </p:nvSpPr>
        <p:spPr/>
        <p:txBody>
          <a:bodyPr/>
          <a:lstStyle/>
          <a:p>
            <a:r>
              <a:rPr lang="en-US" altLang="ko-KR" dirty="0">
                <a:ea typeface="굴림" pitchFamily="34" charset="-127"/>
              </a:rPr>
              <a:t>Most recent </a:t>
            </a:r>
            <a:r>
              <a:rPr lang="en-US" altLang="ko-KR" dirty="0" smtClean="0">
                <a:ea typeface="굴림" pitchFamily="34" charset="-127"/>
              </a:rPr>
              <a:t>items </a:t>
            </a:r>
            <a:r>
              <a:rPr lang="en-US" altLang="ko-KR" dirty="0">
                <a:ea typeface="굴림" pitchFamily="34" charset="-127"/>
              </a:rPr>
              <a:t>are at the top of this </a:t>
            </a:r>
            <a:r>
              <a:rPr lang="en-US" altLang="ko-KR" dirty="0" smtClean="0">
                <a:ea typeface="굴림" pitchFamily="34" charset="-127"/>
              </a:rPr>
              <a:t>section </a:t>
            </a:r>
            <a:r>
              <a:rPr lang="en-US" altLang="ko-KR" dirty="0">
                <a:ea typeface="굴림" pitchFamily="34" charset="-127"/>
              </a:rPr>
              <a:t>(i.e. have lower slide numbers).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a:ea typeface="굴림" pitchFamily="34" charset="-127"/>
              </a:rPr>
              <a:t>Text coloring:</a:t>
            </a:r>
          </a:p>
          <a:p>
            <a:pPr lvl="1"/>
            <a:r>
              <a:rPr lang="en-US" altLang="ko-KR">
                <a:ea typeface="굴림" pitchFamily="34" charset="-127"/>
              </a:rPr>
              <a:t>Black = pending agenda item</a:t>
            </a:r>
          </a:p>
          <a:p>
            <a:pPr lvl="1"/>
            <a:r>
              <a:rPr lang="en-US" altLang="ko-KR">
                <a:solidFill>
                  <a:srgbClr val="FF3300"/>
                </a:solidFill>
                <a:ea typeface="굴림" pitchFamily="34" charset="-127"/>
              </a:rPr>
              <a:t>Red</a:t>
            </a:r>
            <a:r>
              <a:rPr lang="en-US" altLang="ko-KR">
                <a:ea typeface="굴림" pitchFamily="34" charset="-127"/>
              </a:rPr>
              <a:t> = item partially addressed</a:t>
            </a:r>
          </a:p>
          <a:p>
            <a:pPr lvl="1"/>
            <a:r>
              <a:rPr lang="en-US" altLang="ko-KR">
                <a:solidFill>
                  <a:srgbClr val="00CC00"/>
                </a:solidFill>
                <a:ea typeface="굴림" pitchFamily="34" charset="-127"/>
              </a:rPr>
              <a:t>Green</a:t>
            </a:r>
            <a:r>
              <a:rPr lang="en-US" altLang="ko-KR">
                <a:ea typeface="굴림" pitchFamily="34" charset="-127"/>
              </a:rPr>
              <a:t> = item completed</a:t>
            </a:r>
          </a:p>
          <a:p>
            <a:pPr lvl="1"/>
            <a:r>
              <a:rPr lang="en-US" altLang="ko-KR">
                <a:solidFill>
                  <a:schemeClr val="bg2"/>
                </a:solidFill>
                <a:ea typeface="굴림" pitchFamily="34" charset="-127"/>
              </a:rPr>
              <a:t>Gray</a:t>
            </a:r>
            <a:r>
              <a:rPr lang="en-US" altLang="ko-KR">
                <a:ea typeface="굴림" pitchFamily="34" charset="-127"/>
              </a:rPr>
              <a:t> = item not addressed in the session indicated at the top of the slide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648200"/>
          </a:xfrm>
        </p:spPr>
        <p:txBody>
          <a:bodyPr/>
          <a:lstStyle/>
          <a:p>
            <a:r>
              <a:rPr lang="en-US" altLang="ko-KR" dirty="0" smtClean="0">
                <a:solidFill>
                  <a:srgbClr val="66FF33"/>
                </a:solidFill>
              </a:rPr>
              <a:t>12/1104r2 </a:t>
            </a:r>
            <a:r>
              <a:rPr lang="en-US" altLang="ko-KR" b="0" dirty="0">
                <a:solidFill>
                  <a:srgbClr val="66FF33"/>
                </a:solidFill>
              </a:rPr>
              <a:t>11ah </a:t>
            </a:r>
            <a:r>
              <a:rPr lang="en-US" altLang="ko-KR" b="0" dirty="0" err="1" smtClean="0">
                <a:solidFill>
                  <a:srgbClr val="66FF33"/>
                </a:solidFill>
              </a:rPr>
              <a:t>Interfrme</a:t>
            </a:r>
            <a:r>
              <a:rPr lang="en-US" altLang="ko-KR" b="0" dirty="0" smtClean="0">
                <a:solidFill>
                  <a:srgbClr val="66FF33"/>
                </a:solidFill>
              </a:rPr>
              <a:t> </a:t>
            </a:r>
            <a:r>
              <a:rPr lang="en-US" altLang="ko-KR" b="0" dirty="0">
                <a:solidFill>
                  <a:srgbClr val="66FF33"/>
                </a:solidFill>
              </a:rPr>
              <a:t>Spacing Values (PHY)</a:t>
            </a:r>
          </a:p>
          <a:p>
            <a:pPr lvl="1"/>
            <a:r>
              <a:rPr lang="en-US" altLang="ko-KR" dirty="0" smtClean="0">
                <a:solidFill>
                  <a:srgbClr val="66FF33"/>
                </a:solidFill>
              </a:rPr>
              <a:t>Sameer </a:t>
            </a:r>
            <a:r>
              <a:rPr lang="en-US" altLang="ko-KR" dirty="0" err="1" smtClean="0">
                <a:solidFill>
                  <a:srgbClr val="66FF33"/>
                </a:solidFill>
              </a:rPr>
              <a:t>Vermani</a:t>
            </a:r>
            <a:r>
              <a:rPr lang="en-US" altLang="ko-KR" dirty="0">
                <a:solidFill>
                  <a:srgbClr val="66FF33"/>
                </a:solidFill>
              </a:rPr>
              <a:t> </a:t>
            </a:r>
            <a:r>
              <a:rPr lang="en-US" altLang="ko-KR" dirty="0" smtClean="0">
                <a:solidFill>
                  <a:srgbClr val="66FF33"/>
                </a:solidFill>
              </a:rPr>
              <a:t>(Qualcomm) presented instead of </a:t>
            </a:r>
            <a:r>
              <a:rPr lang="en-US" altLang="ko-KR" dirty="0" err="1" smtClean="0">
                <a:solidFill>
                  <a:srgbClr val="66FF33"/>
                </a:solidFill>
              </a:rPr>
              <a:t>Tevfik</a:t>
            </a:r>
            <a:r>
              <a:rPr lang="en-US" altLang="ko-KR" dirty="0" smtClean="0">
                <a:solidFill>
                  <a:srgbClr val="66FF33"/>
                </a:solidFill>
              </a:rPr>
              <a:t> </a:t>
            </a:r>
            <a:r>
              <a:rPr lang="en-US" altLang="ko-KR" dirty="0" err="1" smtClean="0">
                <a:solidFill>
                  <a:srgbClr val="66FF33"/>
                </a:solidFill>
              </a:rPr>
              <a:t>Yucek</a:t>
            </a:r>
            <a:endParaRPr lang="en-US" altLang="ko-KR" dirty="0">
              <a:solidFill>
                <a:srgbClr val="66FF33"/>
              </a:solidFill>
            </a:endParaRPr>
          </a:p>
          <a:p>
            <a:r>
              <a:rPr lang="en-US" altLang="ko-KR" dirty="0" smtClean="0">
                <a:solidFill>
                  <a:srgbClr val="66FF33"/>
                </a:solidFill>
              </a:rPr>
              <a:t>12/1092r0 </a:t>
            </a:r>
            <a:r>
              <a:rPr lang="en-US" altLang="ko-KR" b="0" dirty="0" smtClean="0">
                <a:solidFill>
                  <a:srgbClr val="66FF33"/>
                </a:solidFill>
              </a:rPr>
              <a:t>4-bit </a:t>
            </a:r>
            <a:r>
              <a:rPr lang="en-US" altLang="ko-KR" b="0" dirty="0">
                <a:solidFill>
                  <a:srgbClr val="66FF33"/>
                </a:solidFill>
              </a:rPr>
              <a:t>CRC Revisited (PHY)</a:t>
            </a:r>
          </a:p>
          <a:p>
            <a:pPr lvl="1"/>
            <a:r>
              <a:rPr lang="en-US" altLang="ko-KR" dirty="0">
                <a:solidFill>
                  <a:srgbClr val="66FF33"/>
                </a:solidFill>
              </a:rPr>
              <a:t>Thomas </a:t>
            </a:r>
            <a:r>
              <a:rPr lang="en-US" altLang="ko-KR" dirty="0" err="1">
                <a:solidFill>
                  <a:srgbClr val="66FF33"/>
                </a:solidFill>
              </a:rPr>
              <a:t>Tetzlaff</a:t>
            </a:r>
            <a:r>
              <a:rPr lang="en-US" altLang="ko-KR" dirty="0">
                <a:solidFill>
                  <a:srgbClr val="66FF33"/>
                </a:solidFill>
              </a:rPr>
              <a:t> (Intel</a:t>
            </a:r>
            <a:r>
              <a:rPr lang="en-US" altLang="ko-KR" dirty="0" smtClean="0">
                <a:solidFill>
                  <a:srgbClr val="66FF33"/>
                </a:solidFill>
              </a:rPr>
              <a:t>)</a:t>
            </a:r>
          </a:p>
          <a:p>
            <a:pPr lvl="1"/>
            <a:endParaRPr lang="en-US" altLang="ko-KR" dirty="0">
              <a:solidFill>
                <a:srgbClr val="66FF33"/>
              </a:solidFill>
            </a:endParaRPr>
          </a:p>
          <a:p>
            <a:pPr lvl="1"/>
            <a:endParaRPr lang="en-US" altLang="ko-KR" dirty="0">
              <a:solidFill>
                <a:srgbClr val="66FF33"/>
              </a:solidFill>
            </a:endParaRPr>
          </a:p>
          <a:p>
            <a:endParaRPr lang="en-US" altLang="ko-KR" dirty="0">
              <a:solidFill>
                <a:srgbClr val="66FF33"/>
              </a:solidFill>
            </a:endParaRPr>
          </a:p>
          <a:p>
            <a:endParaRPr lang="en-US" altLang="ko-KR" dirty="0">
              <a:solidFill>
                <a:srgbClr val="66FF33"/>
              </a:solidFill>
            </a:endParaRPr>
          </a:p>
          <a:p>
            <a:pPr lvl="1"/>
            <a:endParaRPr lang="en-US" altLang="ko-KR" dirty="0">
              <a:solidFill>
                <a:srgbClr val="66FF33"/>
              </a:solidFill>
            </a:endParaRPr>
          </a:p>
          <a:p>
            <a:endParaRPr lang="en-US" dirty="0" smtClean="0">
              <a:solidFill>
                <a:srgbClr val="66FF33"/>
              </a:solidFill>
            </a:endParaRPr>
          </a:p>
        </p:txBody>
      </p:sp>
      <p:sp>
        <p:nvSpPr>
          <p:cNvPr id="4" name="Footer Placeholder 3"/>
          <p:cNvSpPr>
            <a:spLocks noGrp="1"/>
          </p:cNvSpPr>
          <p:nvPr>
            <p:ph type="ftr" sz="quarter" idx="11"/>
          </p:nvPr>
        </p:nvSpPr>
        <p:spPr/>
        <p:txBody>
          <a:bodyPr/>
          <a:lstStyle/>
          <a:p>
            <a:r>
              <a:rPr lang="en-US" altLang="ko-KR" smtClean="0"/>
              <a:t>Porat, Cheong, Yang</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7</a:t>
            </a:fld>
            <a:endParaRPr lang="en-US" altLang="ko-KR"/>
          </a:p>
        </p:txBody>
      </p:sp>
    </p:spTree>
    <p:extLst>
      <p:ext uri="{BB962C8B-B14F-4D97-AF65-F5344CB8AC3E}">
        <p14:creationId xmlns:p14="http://schemas.microsoft.com/office/powerpoint/2010/main" val="1974758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smtClean="0"/>
              <a:t>Porat, Cheong, Yang</a:t>
            </a:r>
            <a:endParaRPr lang="en-US" altLang="ko-KR"/>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PHY ad-hoc Pre-Motions </a:t>
            </a:r>
            <a:r>
              <a:rPr lang="en-US" altLang="ko-KR" dirty="0">
                <a:ea typeface="굴림" pitchFamily="34" charset="-127"/>
              </a:rPr>
              <a:t>to be brought for vote in </a:t>
            </a:r>
            <a:r>
              <a:rPr lang="en-US" altLang="ko-KR" dirty="0" smtClean="0">
                <a:ea typeface="굴림" pitchFamily="34" charset="-127"/>
              </a:rPr>
              <a:t>TGah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r>
              <a:rPr lang="en-US" altLang="ko-KR" dirty="0">
                <a:ea typeface="굴림" pitchFamily="34" charset="-127"/>
              </a:rPr>
              <a:t>All </a:t>
            </a:r>
            <a:r>
              <a:rPr lang="en-US" altLang="ko-KR" dirty="0" smtClean="0">
                <a:ea typeface="굴림" pitchFamily="34" charset="-127"/>
              </a:rPr>
              <a:t>PHY ad-hoc pre-motions </a:t>
            </a:r>
            <a:r>
              <a:rPr lang="en-US" altLang="ko-KR" dirty="0">
                <a:ea typeface="굴림" pitchFamily="34" charset="-127"/>
              </a:rPr>
              <a:t>are contained in this section, with the most recent motions appearing first.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 (in 12/1104r2)</a:t>
            </a:r>
            <a:endParaRPr lang="ko-KR" altLang="en-US" dirty="0"/>
          </a:p>
        </p:txBody>
      </p:sp>
      <p:sp>
        <p:nvSpPr>
          <p:cNvPr id="3" name="내용 개체 틀 2"/>
          <p:cNvSpPr>
            <a:spLocks noGrp="1"/>
          </p:cNvSpPr>
          <p:nvPr>
            <p:ph idx="1"/>
          </p:nvPr>
        </p:nvSpPr>
        <p:spPr/>
        <p:txBody>
          <a:bodyPr/>
          <a:lstStyle/>
          <a:p>
            <a:r>
              <a:rPr lang="en-US" altLang="ko-KR" dirty="0"/>
              <a:t>Do you support the following proposed </a:t>
            </a:r>
            <a:r>
              <a:rPr lang="en-US" altLang="ko-KR" dirty="0" err="1"/>
              <a:t>interframe</a:t>
            </a:r>
            <a:r>
              <a:rPr lang="en-US" altLang="ko-KR" dirty="0"/>
              <a:t> spacing related values</a:t>
            </a:r>
          </a:p>
          <a:p>
            <a:pPr lvl="1"/>
            <a:r>
              <a:rPr lang="en-US" altLang="ko-KR" sz="1800" dirty="0"/>
              <a:t>SIFS=160us, </a:t>
            </a:r>
          </a:p>
          <a:p>
            <a:pPr lvl="1"/>
            <a:r>
              <a:rPr lang="en-US" altLang="ko-KR" sz="1800" dirty="0"/>
              <a:t>Slot time=52us</a:t>
            </a:r>
          </a:p>
          <a:p>
            <a:pPr lvl="1"/>
            <a:r>
              <a:rPr lang="en-US" altLang="ko-KR" sz="1800" dirty="0" err="1"/>
              <a:t>aCCATime</a:t>
            </a:r>
            <a:r>
              <a:rPr lang="en-US" altLang="ko-KR" sz="1800" dirty="0"/>
              <a:t> = 40us</a:t>
            </a:r>
          </a:p>
          <a:p>
            <a:pPr lvl="1"/>
            <a:r>
              <a:rPr lang="en-US" altLang="ko-KR" sz="1800" dirty="0" err="1"/>
              <a:t>aAirPropagationTime</a:t>
            </a:r>
            <a:r>
              <a:rPr lang="en-US" altLang="ko-KR" sz="1800" dirty="0"/>
              <a:t> = 6us</a:t>
            </a:r>
            <a:endParaRPr lang="en-US" altLang="ko-KR" sz="1200" dirty="0"/>
          </a:p>
          <a:p>
            <a:pPr>
              <a:buNone/>
            </a:pPr>
            <a:endParaRPr lang="en-US" altLang="ko-KR" dirty="0" smtClean="0"/>
          </a:p>
          <a:p>
            <a:pPr lvl="1"/>
            <a:r>
              <a:rPr lang="en-US" altLang="ko-KR" sz="1800" dirty="0" smtClean="0"/>
              <a:t>Yes: 18</a:t>
            </a:r>
            <a:endParaRPr lang="en-US" altLang="ko-KR" sz="1800" dirty="0"/>
          </a:p>
          <a:p>
            <a:pPr lvl="1"/>
            <a:r>
              <a:rPr lang="en-US" altLang="ko-KR" sz="1800" dirty="0" smtClean="0"/>
              <a:t>No: 0</a:t>
            </a:r>
            <a:endParaRPr lang="en-US" altLang="ko-KR" sz="1800" dirty="0"/>
          </a:p>
          <a:p>
            <a:pPr lvl="1"/>
            <a:r>
              <a:rPr lang="en-US" altLang="ko-KR" sz="1800" dirty="0"/>
              <a:t>ABS: </a:t>
            </a:r>
            <a:r>
              <a:rPr lang="en-US" altLang="ko-KR" sz="1800" dirty="0" smtClean="0"/>
              <a:t>1</a:t>
            </a:r>
            <a:endParaRPr lang="en-US" altLang="ko-KR" sz="1800" dirty="0"/>
          </a:p>
          <a:p>
            <a:pPr>
              <a:buNone/>
            </a:pPr>
            <a:endParaRPr lang="en-US" altLang="ko-KR" sz="1600" dirty="0" smtClean="0"/>
          </a:p>
          <a:p>
            <a:pPr>
              <a:buNone/>
            </a:pPr>
            <a:r>
              <a:rPr lang="en-US" altLang="ko-KR" dirty="0" smtClean="0"/>
              <a:t>	</a:t>
            </a:r>
            <a:r>
              <a:rPr lang="en-US" altLang="ko-KR" dirty="0" smtClean="0">
                <a:solidFill>
                  <a:srgbClr val="00B0F0"/>
                </a:solidFill>
              </a:rPr>
              <a:t>Pre-motion passes</a:t>
            </a:r>
            <a:endParaRPr lang="en-US" altLang="ko-KR" dirty="0">
              <a:solidFill>
                <a:srgbClr val="00B0F0"/>
              </a:solidFill>
            </a:endParaRPr>
          </a:p>
          <a:p>
            <a:endParaRPr lang="en-US" altLang="ko-KR" sz="1600" dirty="0">
              <a:solidFill>
                <a:srgbClr val="00B0F0"/>
              </a:solidFill>
            </a:endParaRPr>
          </a:p>
          <a:p>
            <a:endParaRPr lang="en-US" altLang="ko-KR" sz="1600" dirty="0"/>
          </a:p>
          <a:p>
            <a:endParaRPr lang="en-US" altLang="ko-KR" sz="1600" dirty="0"/>
          </a:p>
          <a:p>
            <a:endParaRPr lang="en-US" altLang="ko-KR" sz="1600" dirty="0"/>
          </a:p>
          <a:p>
            <a:endParaRPr lang="ko-KR" altLang="en-US" dirty="0"/>
          </a:p>
        </p:txBody>
      </p:sp>
      <p:sp>
        <p:nvSpPr>
          <p:cNvPr id="4" name="바닥글 개체 틀 3"/>
          <p:cNvSpPr>
            <a:spLocks noGrp="1"/>
          </p:cNvSpPr>
          <p:nvPr>
            <p:ph type="ftr" sz="quarter" idx="11"/>
          </p:nvPr>
        </p:nvSpPr>
        <p:spPr/>
        <p:txBody>
          <a:bodyPr/>
          <a:lstStyle/>
          <a:p>
            <a:r>
              <a:rPr lang="en-US" altLang="ko-KR" smtClean="0"/>
              <a:t>Porat, Cheong, Yang</a:t>
            </a:r>
            <a:endParaRPr lang="en-US" altLang="ko-KR" dirty="0"/>
          </a:p>
        </p:txBody>
      </p:sp>
      <p:sp>
        <p:nvSpPr>
          <p:cNvPr id="5" name="슬라이드 번호 개체 틀 4"/>
          <p:cNvSpPr>
            <a:spLocks noGrp="1"/>
          </p:cNvSpPr>
          <p:nvPr>
            <p:ph type="sldNum" sz="quarter" idx="12"/>
          </p:nvPr>
        </p:nvSpPr>
        <p:spPr/>
        <p:txBody>
          <a:bodyPr/>
          <a:lstStyle/>
          <a:p>
            <a:r>
              <a:rPr lang="en-US" altLang="ko-KR" smtClean="0"/>
              <a:t>Slide </a:t>
            </a:r>
            <a:fld id="{3A0ECB10-EC6C-48EF-AC56-DD312EB9C17A}" type="slidenum">
              <a:rPr lang="en-US" altLang="ko-KR" smtClean="0"/>
              <a:pPr/>
              <a:t>9</a:t>
            </a:fld>
            <a:endParaRPr lang="en-US" altLang="ko-KR"/>
          </a:p>
        </p:txBody>
      </p:sp>
    </p:spTree>
    <p:extLst>
      <p:ext uri="{BB962C8B-B14F-4D97-AF65-F5344CB8AC3E}">
        <p14:creationId xmlns:p14="http://schemas.microsoft.com/office/powerpoint/2010/main" val="11647197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21825</TotalTime>
  <Words>1558</Words>
  <Application>Microsoft Office PowerPoint</Application>
  <PresentationFormat>화면 슬라이드 쇼(4:3)</PresentationFormat>
  <Paragraphs>226</Paragraphs>
  <Slides>21</Slides>
  <Notes>12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21</vt:i4>
      </vt:variant>
    </vt:vector>
  </HeadingPairs>
  <TitlesOfParts>
    <vt:vector size="23" baseType="lpstr">
      <vt:lpstr>802-11-Submission</vt:lpstr>
      <vt:lpstr>Document</vt:lpstr>
      <vt:lpstr>TGah PHY Ad Hoc Agenda and Report</vt:lpstr>
      <vt:lpstr>PowerPoint 프레젠테이션</vt:lpstr>
      <vt:lpstr>Review of ad hoc operating rules </vt:lpstr>
      <vt:lpstr>Review of ad hoc operating rules </vt:lpstr>
      <vt:lpstr>Submissions and notes</vt:lpstr>
      <vt:lpstr>Interpretive guide</vt:lpstr>
      <vt:lpstr>Submissions</vt:lpstr>
      <vt:lpstr>PHY ad-hoc Pre-Motions to be brought for vote in TGah task group</vt:lpstr>
      <vt:lpstr>Pre-Motion #1 (in 12/1104r2)</vt:lpstr>
      <vt:lpstr>Pre-motion #2 (in 12/1092r0)</vt:lpstr>
      <vt:lpstr>Straw-Polls</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PowerPoint 프레젠테이션</vt:lpstr>
    </vt:vector>
  </TitlesOfParts>
  <Company>Broadcom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minho</cp:lastModifiedBy>
  <cp:revision>587</cp:revision>
  <cp:lastPrinted>1998-02-10T13:28:06Z</cp:lastPrinted>
  <dcterms:created xsi:type="dcterms:W3CDTF">2008-05-05T19:43:32Z</dcterms:created>
  <dcterms:modified xsi:type="dcterms:W3CDTF">2012-09-18T21:17:56Z</dcterms:modified>
</cp:coreProperties>
</file>