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95" r:id="rId2"/>
    <p:sldId id="296" r:id="rId3"/>
    <p:sldId id="297" r:id="rId4"/>
    <p:sldId id="304" r:id="rId5"/>
    <p:sldId id="309" r:id="rId6"/>
    <p:sldId id="305" r:id="rId7"/>
    <p:sldId id="306" r:id="rId8"/>
    <p:sldId id="307" r:id="rId9"/>
    <p:sldId id="308" r:id="rId10"/>
    <p:sldId id="310" r:id="rId11"/>
    <p:sldId id="299" r:id="rId12"/>
    <p:sldId id="303" r:id="rId13"/>
    <p:sldId id="301"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99CCFF"/>
    <a:srgbClr val="66FF99"/>
    <a:srgbClr val="FF3300"/>
    <a:srgbClr val="CC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33" autoAdjust="0"/>
    <p:restoredTop sz="94659" autoAdjust="0"/>
  </p:normalViewPr>
  <p:slideViewPr>
    <p:cSldViewPr>
      <p:cViewPr varScale="1">
        <p:scale>
          <a:sx n="70" d="100"/>
          <a:sy n="70" d="100"/>
        </p:scale>
        <p:origin x="-714"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4" y="3900"/>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802.11-06/1560r1</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2006</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Matthew Fischer (Broadcom)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0327F6D-6BED-47BF-94C5-5D1FBF7979E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802.11-06/1560r1</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2006</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Matthew Fischer (Broadcom)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FE812B79-8528-4777-A4DF-19E15476AAAE}"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r>
              <a:rPr lang="en-US" dirty="0" smtClean="0"/>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t>Eldad Perahia (Intel)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92AC053-8BFA-4FF4-8B5A-5332AD0B18E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January 2012</a:t>
            </a:r>
          </a:p>
        </p:txBody>
      </p:sp>
      <p:sp>
        <p:nvSpPr>
          <p:cNvPr id="5" name="Footer Placeholder 4"/>
          <p:cNvSpPr>
            <a:spLocks noGrp="1"/>
          </p:cNvSpPr>
          <p:nvPr>
            <p:ph type="ftr" sz="quarter" idx="11"/>
          </p:nvPr>
        </p:nvSpPr>
        <p:spPr/>
        <p:txBody>
          <a:bodyPr/>
          <a:lstStyle>
            <a:lvl1pPr>
              <a:defRPr/>
            </a:lvl1pPr>
          </a:lstStyle>
          <a:p>
            <a:pPr>
              <a:defRPr/>
            </a:pPr>
            <a:r>
              <a:rPr lang="en-US"/>
              <a:t>Eldad Perahia (Intel)</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E67B4FF7-C279-4157-8C3F-BBC79301589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January 2012</a:t>
            </a:r>
          </a:p>
        </p:txBody>
      </p:sp>
      <p:sp>
        <p:nvSpPr>
          <p:cNvPr id="5" name="Footer Placeholder 4"/>
          <p:cNvSpPr>
            <a:spLocks noGrp="1"/>
          </p:cNvSpPr>
          <p:nvPr>
            <p:ph type="ftr" sz="quarter" idx="11"/>
          </p:nvPr>
        </p:nvSpPr>
        <p:spPr/>
        <p:txBody>
          <a:bodyPr/>
          <a:lstStyle>
            <a:lvl1pPr>
              <a:defRPr/>
            </a:lvl1pPr>
          </a:lstStyle>
          <a:p>
            <a:pPr>
              <a:defRPr/>
            </a:pPr>
            <a:r>
              <a:rPr lang="en-US"/>
              <a:t>Eldad Perahia (Intel)</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A2B4E0C4-469D-441A-AD53-3066FCCE1EB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r>
              <a:rPr lang="en-US" dirty="0" smtClean="0"/>
              <a:t>January 2012</a:t>
            </a:r>
          </a:p>
        </p:txBody>
      </p:sp>
      <p:sp>
        <p:nvSpPr>
          <p:cNvPr id="5" name="Rectangle 5"/>
          <p:cNvSpPr>
            <a:spLocks noGrp="1" noChangeArrowheads="1"/>
          </p:cNvSpPr>
          <p:nvPr>
            <p:ph type="ftr" sz="quarter" idx="11"/>
          </p:nvPr>
        </p:nvSpPr>
        <p:spPr/>
        <p:txBody>
          <a:bodyPr/>
          <a:lstStyle>
            <a:lvl1pPr>
              <a:defRPr/>
            </a:lvl1pPr>
          </a:lstStyle>
          <a:p>
            <a:pPr>
              <a:defRPr/>
            </a:pPr>
            <a:r>
              <a:rPr lang="en-US"/>
              <a:t>Eldad Perahia (Intel)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CFB57A7-45DD-4B7F-8EF5-82A19C9099F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January 2012</a:t>
            </a:r>
          </a:p>
        </p:txBody>
      </p:sp>
      <p:sp>
        <p:nvSpPr>
          <p:cNvPr id="5" name="Footer Placeholder 4"/>
          <p:cNvSpPr>
            <a:spLocks noGrp="1"/>
          </p:cNvSpPr>
          <p:nvPr>
            <p:ph type="ftr" sz="quarter" idx="11"/>
          </p:nvPr>
        </p:nvSpPr>
        <p:spPr/>
        <p:txBody>
          <a:bodyPr/>
          <a:lstStyle>
            <a:lvl1pPr>
              <a:defRPr/>
            </a:lvl1pPr>
          </a:lstStyle>
          <a:p>
            <a:pPr>
              <a:defRPr/>
            </a:pPr>
            <a:r>
              <a:rPr lang="en-US"/>
              <a:t>Eldad Perahia (Intel)</a:t>
            </a:r>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392058E-C99D-4C72-8EB6-4E1059F1C58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January 2012</a:t>
            </a:r>
          </a:p>
        </p:txBody>
      </p:sp>
      <p:sp>
        <p:nvSpPr>
          <p:cNvPr id="6" name="Footer Placeholder 5"/>
          <p:cNvSpPr>
            <a:spLocks noGrp="1"/>
          </p:cNvSpPr>
          <p:nvPr>
            <p:ph type="ftr" sz="quarter" idx="11"/>
          </p:nvPr>
        </p:nvSpPr>
        <p:spPr/>
        <p:txBody>
          <a:bodyPr/>
          <a:lstStyle>
            <a:lvl1pPr>
              <a:defRPr/>
            </a:lvl1pPr>
          </a:lstStyle>
          <a:p>
            <a:pPr>
              <a:defRPr/>
            </a:pPr>
            <a:r>
              <a:rPr lang="en-US"/>
              <a:t>Eldad Perahia (Intel)</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14426E09-725D-4934-A96A-1F827AD02F1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January 2012</a:t>
            </a:r>
          </a:p>
        </p:txBody>
      </p:sp>
      <p:sp>
        <p:nvSpPr>
          <p:cNvPr id="8" name="Footer Placeholder 7"/>
          <p:cNvSpPr>
            <a:spLocks noGrp="1"/>
          </p:cNvSpPr>
          <p:nvPr>
            <p:ph type="ftr" sz="quarter" idx="11"/>
          </p:nvPr>
        </p:nvSpPr>
        <p:spPr/>
        <p:txBody>
          <a:bodyPr/>
          <a:lstStyle>
            <a:lvl1pPr>
              <a:defRPr/>
            </a:lvl1pPr>
          </a:lstStyle>
          <a:p>
            <a:pPr>
              <a:defRPr/>
            </a:pPr>
            <a:r>
              <a:rPr lang="en-US"/>
              <a:t>Eldad Perahia (Intel)</a:t>
            </a:r>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C7E0EC-48E4-4506-868C-CC003E861DC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340110" cy="276999"/>
          </a:xfrm>
        </p:spPr>
        <p:txBody>
          <a:bodyPr/>
          <a:lstStyle>
            <a:lvl1pPr>
              <a:defRPr/>
            </a:lvl1pPr>
          </a:lstStyle>
          <a:p>
            <a:r>
              <a:rPr lang="en-US" dirty="0" smtClean="0"/>
              <a:t>January 2012</a:t>
            </a:r>
          </a:p>
        </p:txBody>
      </p:sp>
      <p:sp>
        <p:nvSpPr>
          <p:cNvPr id="4" name="Footer Placeholder 3"/>
          <p:cNvSpPr>
            <a:spLocks noGrp="1"/>
          </p:cNvSpPr>
          <p:nvPr>
            <p:ph type="ftr" sz="quarter" idx="11"/>
          </p:nvPr>
        </p:nvSpPr>
        <p:spPr/>
        <p:txBody>
          <a:bodyPr/>
          <a:lstStyle>
            <a:lvl1pPr>
              <a:defRPr/>
            </a:lvl1pPr>
          </a:lstStyle>
          <a:p>
            <a:pPr>
              <a:defRPr/>
            </a:pPr>
            <a:r>
              <a:rPr lang="en-US"/>
              <a:t>Eldad Perahia (Intel)</a:t>
            </a:r>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F990F1EA-9367-4D96-9B34-FED93D97473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dirty="0" smtClean="0"/>
              <a:t>January 2012</a:t>
            </a:r>
          </a:p>
        </p:txBody>
      </p:sp>
      <p:sp>
        <p:nvSpPr>
          <p:cNvPr id="3" name="Footer Placeholder 2"/>
          <p:cNvSpPr>
            <a:spLocks noGrp="1"/>
          </p:cNvSpPr>
          <p:nvPr>
            <p:ph type="ftr" sz="quarter" idx="11"/>
          </p:nvPr>
        </p:nvSpPr>
        <p:spPr/>
        <p:txBody>
          <a:bodyPr/>
          <a:lstStyle>
            <a:lvl1pPr>
              <a:defRPr/>
            </a:lvl1pPr>
          </a:lstStyle>
          <a:p>
            <a:pPr>
              <a:defRPr/>
            </a:pPr>
            <a:r>
              <a:rPr lang="en-US"/>
              <a:t>Eldad Perahia (Intel)</a:t>
            </a:r>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D23ED263-403A-4F38-931E-307630065C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January 2012</a:t>
            </a:r>
          </a:p>
        </p:txBody>
      </p:sp>
      <p:sp>
        <p:nvSpPr>
          <p:cNvPr id="6" name="Footer Placeholder 5"/>
          <p:cNvSpPr>
            <a:spLocks noGrp="1"/>
          </p:cNvSpPr>
          <p:nvPr>
            <p:ph type="ftr" sz="quarter" idx="11"/>
          </p:nvPr>
        </p:nvSpPr>
        <p:spPr/>
        <p:txBody>
          <a:bodyPr/>
          <a:lstStyle>
            <a:lvl1pPr>
              <a:defRPr/>
            </a:lvl1pPr>
          </a:lstStyle>
          <a:p>
            <a:pPr>
              <a:defRPr/>
            </a:pPr>
            <a:r>
              <a:rPr lang="en-US"/>
              <a:t>Eldad Perahia (Intel)</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C7E0078D-A59A-46BB-8866-5AD10ECA632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January 2012</a:t>
            </a:r>
          </a:p>
        </p:txBody>
      </p:sp>
      <p:sp>
        <p:nvSpPr>
          <p:cNvPr id="6" name="Footer Placeholder 5"/>
          <p:cNvSpPr>
            <a:spLocks noGrp="1"/>
          </p:cNvSpPr>
          <p:nvPr>
            <p:ph type="ftr" sz="quarter" idx="11"/>
          </p:nvPr>
        </p:nvSpPr>
        <p:spPr/>
        <p:txBody>
          <a:bodyPr/>
          <a:lstStyle>
            <a:lvl1pPr>
              <a:defRPr/>
            </a:lvl1pPr>
          </a:lstStyle>
          <a:p>
            <a:pPr>
              <a:defRPr/>
            </a:pPr>
            <a:r>
              <a:rPr lang="en-US"/>
              <a:t>Eldad Perahia (Intel)</a:t>
            </a:r>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A75AD1AC-5791-4ADE-9734-2C630AD5A79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dirty="0" smtClean="0">
                <a:latin typeface="Times New Roman" pitchFamily="18" charset="0"/>
              </a:defRPr>
            </a:lvl1pPr>
          </a:lstStyle>
          <a:p>
            <a:r>
              <a:rPr lang="en-US" dirty="0" smtClean="0"/>
              <a:t>March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Eldad Perahia (Intel)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754EBB73-0A65-4394-9BC5-2702EDBF93F8}"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802.11-12/1140r0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6.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9/dcn/12/19-12-0148-00-0000-september-2012-opening-report.ppt" TargetMode="External"/><Relationship Id="rId2" Type="http://schemas.openxmlformats.org/officeDocument/2006/relationships/hyperlink" Target="https://mentor.ieee.org/802.19/dcn/12/19-12-0147-02-0001-september-2012-tg1-agenda.xls" TargetMode="External"/><Relationship Id="rId1" Type="http://schemas.openxmlformats.org/officeDocument/2006/relationships/slideLayout" Target="../slideLayouts/slideLayout2.xml"/><Relationship Id="rId4" Type="http://schemas.openxmlformats.org/officeDocument/2006/relationships/hyperlink" Target="https://mentor.ieee.org/802.19/dcn/12/19-12-0149-03-0001-tg1-draft-topics.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1/11-11-0177-00-00af-coexistence-assurance.do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September 802.19 Liaison Report</a:t>
            </a: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1</a:t>
            </a:fld>
            <a:endParaRPr lang="en-US"/>
          </a:p>
        </p:txBody>
      </p:sp>
      <p:sp>
        <p:nvSpPr>
          <p:cNvPr id="8" name="Rectangle 6"/>
          <p:cNvSpPr txBox="1">
            <a:spLocks noChangeArrowheads="1"/>
          </p:cNvSpPr>
          <p:nvPr/>
        </p:nvSpPr>
        <p:spPr>
          <a:xfrm>
            <a:off x="685800" y="16764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2012-09-19</a:t>
            </a:r>
          </a:p>
        </p:txBody>
      </p:sp>
      <p:graphicFrame>
        <p:nvGraphicFramePr>
          <p:cNvPr id="9" name="Object 11"/>
          <p:cNvGraphicFramePr>
            <a:graphicFrameLocks noChangeAspect="1"/>
          </p:cNvGraphicFramePr>
          <p:nvPr/>
        </p:nvGraphicFramePr>
        <p:xfrm>
          <a:off x="522288" y="2278063"/>
          <a:ext cx="7664450" cy="2671762"/>
        </p:xfrm>
        <a:graphic>
          <a:graphicData uri="http://schemas.openxmlformats.org/presentationml/2006/ole">
            <p:oleObj spid="_x0000_s15362" name="Document" r:id="rId3" imgW="8262143" imgH="2875827" progId="Word.Document.8">
              <p:embed/>
            </p:oleObj>
          </a:graphicData>
        </a:graphic>
      </p:graphicFrame>
      <p:sp>
        <p:nvSpPr>
          <p:cNvPr id="1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802.11af CA doc – comment 6</a:t>
            </a:r>
            <a:endParaRPr lang="en-US" dirty="0"/>
          </a:p>
        </p:txBody>
      </p:sp>
      <p:sp>
        <p:nvSpPr>
          <p:cNvPr id="3" name="Content Placeholder 2"/>
          <p:cNvSpPr>
            <a:spLocks noGrp="1"/>
          </p:cNvSpPr>
          <p:nvPr>
            <p:ph idx="1"/>
          </p:nvPr>
        </p:nvSpPr>
        <p:spPr/>
        <p:txBody>
          <a:bodyPr/>
          <a:lstStyle/>
          <a:p>
            <a:r>
              <a:rPr lang="en-US" sz="2000" dirty="0" smtClean="0"/>
              <a:t>This is something that 801.19 needs to take up for all the TVWS standards in 802 – Note in the last paragraph that 80211af also suffers from the catch-22 problem that we have in 802.22 whereby: “…a dependent STA shall not transmit, except to authenticate and associate with an enabling AP, …” As for 802.22, the FCC regulations don’t seem to allow for this even if it may involve very short transmission bursts. They will also need to resolve this catch-22.</a:t>
            </a:r>
          </a:p>
          <a:p>
            <a:endParaRPr lang="en-US" sz="2000"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802.19.1</a:t>
            </a:r>
            <a:endParaRPr lang="en-US" dirty="0"/>
          </a:p>
        </p:txBody>
      </p:sp>
      <p:sp>
        <p:nvSpPr>
          <p:cNvPr id="3" name="Content Placeholder 2"/>
          <p:cNvSpPr>
            <a:spLocks noGrp="1"/>
          </p:cNvSpPr>
          <p:nvPr>
            <p:ph idx="1"/>
          </p:nvPr>
        </p:nvSpPr>
        <p:spPr>
          <a:xfrm>
            <a:off x="685800" y="1524000"/>
            <a:ext cx="7772400" cy="4572000"/>
          </a:xfrm>
        </p:spPr>
        <p:txBody>
          <a:bodyPr/>
          <a:lstStyle/>
          <a:p>
            <a:pPr eaLnBrk="1" hangingPunct="1"/>
            <a:r>
              <a:rPr lang="en-US" dirty="0" smtClean="0"/>
              <a:t>Agenda for this week</a:t>
            </a:r>
          </a:p>
          <a:p>
            <a:pPr lvl="1"/>
            <a:r>
              <a:rPr lang="en-US" dirty="0" smtClean="0"/>
              <a:t>Letter ballot comment resolution</a:t>
            </a:r>
          </a:p>
          <a:p>
            <a:r>
              <a:rPr lang="en-US" dirty="0" smtClean="0"/>
              <a:t>Discussion topics</a:t>
            </a:r>
          </a:p>
          <a:p>
            <a:pPr lvl="1" eaLnBrk="1" hangingPunct="1"/>
            <a:r>
              <a:rPr lang="en-US" dirty="0" smtClean="0"/>
              <a:t>Connection setup and security</a:t>
            </a:r>
          </a:p>
          <a:p>
            <a:pPr lvl="1" eaLnBrk="1" hangingPunct="1"/>
            <a:r>
              <a:rPr lang="en-US" dirty="0" smtClean="0"/>
              <a:t>Configuration of pull and push methods</a:t>
            </a:r>
          </a:p>
          <a:p>
            <a:pPr lvl="1" eaLnBrk="1" hangingPunct="1"/>
            <a:r>
              <a:rPr lang="en-US" dirty="0" smtClean="0"/>
              <a:t>Protocol description for section 5</a:t>
            </a:r>
          </a:p>
          <a:p>
            <a:pPr lvl="1" eaLnBrk="1" hangingPunct="1"/>
            <a:r>
              <a:rPr lang="en-US" dirty="0" smtClean="0"/>
              <a:t>Mandatory and optional features</a:t>
            </a:r>
          </a:p>
          <a:p>
            <a:pPr lvl="1" eaLnBrk="1" hangingPunct="1"/>
            <a:r>
              <a:rPr lang="en-US" dirty="0" smtClean="0"/>
              <a:t>What is mandatory in a CE and in a CM?</a:t>
            </a:r>
          </a:p>
          <a:p>
            <a:pPr lvl="1" eaLnBrk="1" hangingPunct="1"/>
            <a:r>
              <a:rPr lang="en-US" dirty="0" smtClean="0"/>
              <a:t>What is mandatory in a CDIS?</a:t>
            </a:r>
          </a:p>
          <a:p>
            <a:pPr lvl="1" eaLnBrk="1" hangingPunct="1"/>
            <a:r>
              <a:rPr lang="en-US" dirty="0" smtClean="0"/>
              <a:t>Inside CDIS</a:t>
            </a:r>
          </a:p>
          <a:p>
            <a:pPr lvl="1" eaLnBrk="1" hangingPunct="1"/>
            <a:r>
              <a:rPr lang="en-US" dirty="0" smtClean="0"/>
              <a:t>Update to sections 6, 7 and 8</a:t>
            </a:r>
          </a:p>
          <a:p>
            <a:pPr eaLnBrk="1" hangingPunct="1"/>
            <a:r>
              <a:rPr lang="en-US" dirty="0" smtClean="0"/>
              <a:t>Expect to begin second letter ballot in September</a:t>
            </a:r>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endParaRPr lang="en-US"/>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12</a:t>
            </a:fld>
            <a:endParaRPr lang="en-US"/>
          </a:p>
        </p:txBody>
      </p:sp>
      <p:pic>
        <p:nvPicPr>
          <p:cNvPr id="8" name="Picture 6"/>
          <p:cNvPicPr>
            <a:picLocks noChangeAspect="1" noChangeArrowheads="1"/>
          </p:cNvPicPr>
          <p:nvPr/>
        </p:nvPicPr>
        <p:blipFill>
          <a:blip r:embed="rId2" cstate="print"/>
          <a:srcRect/>
          <a:stretch>
            <a:fillRect/>
          </a:stretch>
        </p:blipFill>
        <p:spPr bwMode="auto">
          <a:xfrm>
            <a:off x="533400" y="838200"/>
            <a:ext cx="8067675" cy="5414963"/>
          </a:xfrm>
          <a:prstGeom prst="rect">
            <a:avLst/>
          </a:prstGeom>
          <a:noFill/>
          <a:ln w="12700">
            <a:noFill/>
            <a:miter lim="800000"/>
            <a:headEnd type="none" w="sm" len="sm"/>
            <a:tailEnd type="none" w="sm" len="sm"/>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hlinkClick r:id="rId2"/>
              </a:rPr>
              <a:t>https://mentor.ieee.org/802.19/dcn/12/19-12-0147-02-0001-september-2012-tg1-agenda.xls</a:t>
            </a:r>
            <a:endParaRPr lang="en-US" dirty="0" smtClean="0"/>
          </a:p>
          <a:p>
            <a:r>
              <a:rPr lang="en-US" dirty="0" smtClean="0">
                <a:hlinkClick r:id="rId3"/>
              </a:rPr>
              <a:t>https://mentor.ieee.org/802.19/dcn/12/19-12-0148-00-0000-september-2012-opening-report.ppt</a:t>
            </a:r>
            <a:endParaRPr lang="en-US" dirty="0" smtClean="0"/>
          </a:p>
          <a:p>
            <a:r>
              <a:rPr lang="en-US" smtClean="0">
                <a:hlinkClick r:id="rId4"/>
              </a:rPr>
              <a:t>https</a:t>
            </a:r>
            <a:r>
              <a:rPr lang="en-US" smtClean="0">
                <a:hlinkClick r:id="rId4"/>
              </a:rPr>
              <a:t>://</a:t>
            </a:r>
            <a:r>
              <a:rPr lang="en-US" smtClean="0">
                <a:hlinkClick r:id="rId4"/>
              </a:rPr>
              <a:t>mentor.ieee.org/802.19/dcn/12/19-12-0149-03-0001-tg1-draft-topics.pptx</a:t>
            </a:r>
            <a:endParaRPr lang="en-US" smtClean="0"/>
          </a:p>
          <a:p>
            <a:endParaRPr lang="en-US" dirty="0" smtClean="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13</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pPr>
              <a:buNone/>
            </a:pPr>
            <a:r>
              <a:rPr lang="en-US" dirty="0" smtClean="0"/>
              <a:t>September 802.19 liaison report</a:t>
            </a:r>
          </a:p>
          <a:p>
            <a:pPr>
              <a:buNone/>
            </a:pPr>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802.19 September Meeting Plan</a:t>
            </a:r>
            <a:endParaRPr lang="en-US" dirty="0"/>
          </a:p>
        </p:txBody>
      </p:sp>
      <p:sp>
        <p:nvSpPr>
          <p:cNvPr id="3" name="Content Placeholder 2"/>
          <p:cNvSpPr>
            <a:spLocks noGrp="1"/>
          </p:cNvSpPr>
          <p:nvPr>
            <p:ph idx="1"/>
          </p:nvPr>
        </p:nvSpPr>
        <p:spPr/>
        <p:txBody>
          <a:bodyPr/>
          <a:lstStyle/>
          <a:p>
            <a:r>
              <a:rPr lang="en-US" sz="2800" dirty="0" smtClean="0"/>
              <a:t>Working Group</a:t>
            </a:r>
          </a:p>
          <a:p>
            <a:pPr lvl="1"/>
            <a:r>
              <a:rPr lang="en-US" sz="2400" dirty="0" smtClean="0"/>
              <a:t>Confirmation vote on new TG1 Chair</a:t>
            </a:r>
          </a:p>
          <a:p>
            <a:r>
              <a:rPr lang="en-US" sz="2800" dirty="0" smtClean="0"/>
              <a:t>Task Group 1</a:t>
            </a:r>
            <a:endParaRPr lang="en-US" sz="2400" dirty="0" smtClean="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Coexistence Assurance Documents</a:t>
            </a:r>
            <a:endParaRPr lang="en-US" dirty="0"/>
          </a:p>
        </p:txBody>
      </p:sp>
      <p:sp>
        <p:nvSpPr>
          <p:cNvPr id="3" name="Content Placeholder 2"/>
          <p:cNvSpPr>
            <a:spLocks noGrp="1"/>
          </p:cNvSpPr>
          <p:nvPr>
            <p:ph idx="1"/>
          </p:nvPr>
        </p:nvSpPr>
        <p:spPr/>
        <p:txBody>
          <a:bodyPr/>
          <a:lstStyle/>
          <a:p>
            <a:r>
              <a:rPr lang="en-US" sz="2600" dirty="0" smtClean="0"/>
              <a:t>Joint meeting with 802.15.4k at July Plenary to review 802.15.4k CA Doc</a:t>
            </a:r>
          </a:p>
          <a:p>
            <a:r>
              <a:rPr lang="en-US" sz="2600" dirty="0" smtClean="0"/>
              <a:t>Ballot on 802.15.4j CA Doc (Aug 7) – Passed, No comments</a:t>
            </a:r>
          </a:p>
          <a:p>
            <a:r>
              <a:rPr lang="en-US" sz="2600" dirty="0" smtClean="0"/>
              <a:t>Ballot on 802.11af CA Doc (Aug 24) – Passed, 6 comments from 802.22</a:t>
            </a:r>
          </a:p>
          <a:p>
            <a:pPr lvl="1"/>
            <a:r>
              <a:rPr lang="en-US" sz="2200" dirty="0" smtClean="0">
                <a:hlinkClick r:id="rId2"/>
              </a:rPr>
              <a:t>https://mentor.ieee.org/802.11/dcn/11/11-11-0177-00-00af-coexistence-assurance.doc</a:t>
            </a:r>
            <a:endParaRPr lang="en-US" sz="2200" dirty="0" smtClean="0"/>
          </a:p>
          <a:p>
            <a:r>
              <a:rPr lang="en-US" sz="2600" dirty="0" smtClean="0"/>
              <a:t>Ballot on 802.15.4k CA Doc (Sept 14) – Passed, No comments</a:t>
            </a:r>
          </a:p>
          <a:p>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802.11af CA doc – comment 1</a:t>
            </a:r>
            <a:endParaRPr lang="en-US" dirty="0"/>
          </a:p>
        </p:txBody>
      </p:sp>
      <p:sp>
        <p:nvSpPr>
          <p:cNvPr id="3" name="Content Placeholder 2"/>
          <p:cNvSpPr>
            <a:spLocks noGrp="1"/>
          </p:cNvSpPr>
          <p:nvPr>
            <p:ph idx="1"/>
          </p:nvPr>
        </p:nvSpPr>
        <p:spPr/>
        <p:txBody>
          <a:bodyPr/>
          <a:lstStyle/>
          <a:p>
            <a:r>
              <a:rPr lang="en-US" sz="2000" dirty="0" smtClean="0"/>
              <a:t>The document starts with a statement saying: “At this time, there are no approved standards for operation in the TV white spaces bands.”</a:t>
            </a:r>
          </a:p>
          <a:p>
            <a:endParaRPr lang="en-US" sz="2000" dirty="0" smtClean="0"/>
          </a:p>
          <a:p>
            <a:r>
              <a:rPr lang="en-US" sz="2000" dirty="0" smtClean="0"/>
              <a:t>This is unacceptable since IEEE Std 802.22-2011 was approved in July 2011 and is specifically aimed for the TV white space bands. There are pre-802.22 products already out there in the market and some have passed the regulatory approval process. The 802.19 Co-existence Assurance Document deals with “approved” standards, especially IEEE 802 standards, and not actual systems used in the bands. This statement is unacceptable as written.</a:t>
            </a:r>
          </a:p>
          <a:p>
            <a:endParaRPr lang="en-US" sz="1200" dirty="0" smtClean="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802.11af CA doc – comment 2</a:t>
            </a:r>
            <a:endParaRPr lang="en-US" dirty="0"/>
          </a:p>
        </p:txBody>
      </p:sp>
      <p:sp>
        <p:nvSpPr>
          <p:cNvPr id="3" name="Content Placeholder 2"/>
          <p:cNvSpPr>
            <a:spLocks noGrp="1"/>
          </p:cNvSpPr>
          <p:nvPr>
            <p:ph idx="1"/>
          </p:nvPr>
        </p:nvSpPr>
        <p:spPr/>
        <p:txBody>
          <a:bodyPr/>
          <a:lstStyle/>
          <a:p>
            <a:r>
              <a:rPr lang="en-US" sz="2000" dirty="0" smtClean="0"/>
              <a:t>Last sentence of the second section: “But as Part 15 devices, there are no regulatory requirements for coexistence with other non-licensed devices.” Is inappropriate since the object of the 802.19 Co-existence Assurance Document is not to respond to regulatory requirements but rather to improve voluntary spectrum usage by coordinating the spectrum use of license-exempt equipment.</a:t>
            </a:r>
          </a:p>
          <a:p>
            <a:endParaRPr lang="en-US" sz="1200" dirty="0" smtClean="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802.11af CA doc – comment 3</a:t>
            </a:r>
            <a:endParaRPr lang="en-US" dirty="0"/>
          </a:p>
        </p:txBody>
      </p:sp>
      <p:sp>
        <p:nvSpPr>
          <p:cNvPr id="3" name="Content Placeholder 2"/>
          <p:cNvSpPr>
            <a:spLocks noGrp="1"/>
          </p:cNvSpPr>
          <p:nvPr>
            <p:ph idx="1"/>
          </p:nvPr>
        </p:nvSpPr>
        <p:spPr/>
        <p:txBody>
          <a:bodyPr/>
          <a:lstStyle/>
          <a:p>
            <a:endParaRPr lang="en-US" sz="1200" dirty="0" smtClean="0"/>
          </a:p>
          <a:p>
            <a:r>
              <a:rPr lang="en-US" sz="2000" dirty="0" smtClean="0"/>
              <a:t>In section 3, it is interesting to note that 802.11 was protecting other 802.11 systems down to -82 dBm (20 MHz) but other types of systems down to -62 dBm, 40 dB higher.  Fortunately, 802.11af seems to have improved the situation by protecting down to -72 dBm. Note that the 802.22 receiver sensitivity level is -95 dBm, some 23 dB lower than the protected level. This will reduce the dynamic range of 802.22 systems by 23 dB which is not negligible and is likely to affect the performance of the 802.22 receivers</a:t>
            </a:r>
          </a:p>
          <a:p>
            <a:endParaRPr lang="en-US" sz="2000" dirty="0" smtClean="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802.11af CA doc – comment 4</a:t>
            </a:r>
            <a:endParaRPr lang="en-US" dirty="0"/>
          </a:p>
        </p:txBody>
      </p:sp>
      <p:sp>
        <p:nvSpPr>
          <p:cNvPr id="3" name="Content Placeholder 2"/>
          <p:cNvSpPr>
            <a:spLocks noGrp="1"/>
          </p:cNvSpPr>
          <p:nvPr>
            <p:ph idx="1"/>
          </p:nvPr>
        </p:nvSpPr>
        <p:spPr/>
        <p:txBody>
          <a:bodyPr/>
          <a:lstStyle/>
          <a:p>
            <a:r>
              <a:rPr lang="en-US" sz="2000" dirty="0" smtClean="0"/>
              <a:t>In section 4, it seems that the location, channel and transmit power will be fed back to the database. This information being fed back to the database is not a regulatory requirement and may not be available centrally to help coexistence. In fact, it is unlikely that the instantaneous transmit power resulting from the TPC will be fed back regularly. This is misleading and needs to be corrected.</a:t>
            </a:r>
          </a:p>
          <a:p>
            <a:pPr>
              <a:buNone/>
            </a:pPr>
            <a:endParaRPr lang="en-US" sz="1200" dirty="0" smtClean="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802.11af CA doc – comment 5</a:t>
            </a:r>
            <a:endParaRPr lang="en-US" dirty="0"/>
          </a:p>
        </p:txBody>
      </p:sp>
      <p:sp>
        <p:nvSpPr>
          <p:cNvPr id="3" name="Content Placeholder 2"/>
          <p:cNvSpPr>
            <a:spLocks noGrp="1"/>
          </p:cNvSpPr>
          <p:nvPr>
            <p:ph idx="1"/>
          </p:nvPr>
        </p:nvSpPr>
        <p:spPr/>
        <p:txBody>
          <a:bodyPr/>
          <a:lstStyle/>
          <a:p>
            <a:r>
              <a:rPr lang="en-US" sz="2000" dirty="0" smtClean="0"/>
              <a:t>In section 5, it is stated that Mode I devices could be controlled by an “enabling station operated by a licensed operator”. This is not what regulatory rules are specifying since these Mode I devices can be enabled by Mode II or fixed ‘unlicensed’ devices. It is not clear what these licensed enabling stations are. This is new. So far the only licensed users in the TV bands are the broadcasters.  Are 802.11AF broadcast stations?</a:t>
            </a:r>
          </a:p>
          <a:p>
            <a:endParaRPr lang="en-US" dirty="0"/>
          </a:p>
        </p:txBody>
      </p:sp>
      <p:sp>
        <p:nvSpPr>
          <p:cNvPr id="4" name="Date Placeholder 3"/>
          <p:cNvSpPr>
            <a:spLocks noGrp="1"/>
          </p:cNvSpPr>
          <p:nvPr>
            <p:ph type="dt" sz="half" idx="10"/>
          </p:nvPr>
        </p:nvSpPr>
        <p:spPr>
          <a:xfrm>
            <a:off x="696913" y="332601"/>
            <a:ext cx="1579600" cy="276999"/>
          </a:xfrm>
        </p:spPr>
        <p:txBody>
          <a:bodyPr/>
          <a:lstStyle/>
          <a:p>
            <a:r>
              <a:rPr lang="en-US" dirty="0" smtClean="0"/>
              <a:t>September 2012</a:t>
            </a:r>
          </a:p>
        </p:txBody>
      </p:sp>
      <p:sp>
        <p:nvSpPr>
          <p:cNvPr id="5" name="Footer Placeholder 4"/>
          <p:cNvSpPr>
            <a:spLocks noGrp="1"/>
          </p:cNvSpPr>
          <p:nvPr>
            <p:ph type="ftr" sz="quarter" idx="11"/>
          </p:nvPr>
        </p:nvSpPr>
        <p:spPr/>
        <p:txBody>
          <a:bodyPr/>
          <a:lstStyle/>
          <a:p>
            <a:pPr>
              <a:defRPr/>
            </a:pPr>
            <a:r>
              <a:rPr lang="en-US" smtClean="0"/>
              <a:t>Eldad Perahia (Intel)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CFB57A7-45DD-4B7F-8EF5-82A19C9099F0}"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20565</TotalTime>
  <Words>835</Words>
  <Application>Microsoft Office PowerPoint</Application>
  <PresentationFormat>On-screen Show (4:3)</PresentationFormat>
  <Paragraphs>86</Paragraphs>
  <Slides>13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802-11-Submission</vt:lpstr>
      <vt:lpstr>Document</vt:lpstr>
      <vt:lpstr>September 802.19 Liaison Report</vt:lpstr>
      <vt:lpstr>Abstract</vt:lpstr>
      <vt:lpstr>802.19 September Meeting Plan</vt:lpstr>
      <vt:lpstr>Coexistence Assurance Documents</vt:lpstr>
      <vt:lpstr>802.11af CA doc – comment 1</vt:lpstr>
      <vt:lpstr>802.11af CA doc – comment 2</vt:lpstr>
      <vt:lpstr>802.11af CA doc – comment 3</vt:lpstr>
      <vt:lpstr>802.11af CA doc – comment 4</vt:lpstr>
      <vt:lpstr>802.11af CA doc – comment 5</vt:lpstr>
      <vt:lpstr>802.11af CA doc – comment 6</vt:lpstr>
      <vt:lpstr>802.19.1</vt:lpstr>
      <vt:lpstr>Slide 12</vt:lpstr>
      <vt:lpstr>References</vt:lpstr>
    </vt:vector>
  </TitlesOfParts>
  <Company>Intel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November 802.19 Liaison Report</dc:title>
  <dc:creator>Eldad Perahia</dc:creator>
  <cp:keywords>November 2011</cp:keywords>
  <cp:lastModifiedBy>Eldad Perahia</cp:lastModifiedBy>
  <cp:revision>731</cp:revision>
  <cp:lastPrinted>1998-02-10T13:28:06Z</cp:lastPrinted>
  <dcterms:created xsi:type="dcterms:W3CDTF">2006-05-16T19:53:05Z</dcterms:created>
  <dcterms:modified xsi:type="dcterms:W3CDTF">2012-09-19T15:04:36Z</dcterms:modified>
</cp:coreProperties>
</file>