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3"/>
  </p:notesMasterIdLst>
  <p:handoutMasterIdLst>
    <p:handoutMasterId r:id="rId54"/>
  </p:handoutMasterIdLst>
  <p:sldIdLst>
    <p:sldId id="269" r:id="rId2"/>
    <p:sldId id="333" r:id="rId3"/>
    <p:sldId id="351" r:id="rId4"/>
    <p:sldId id="352" r:id="rId5"/>
    <p:sldId id="281" r:id="rId6"/>
    <p:sldId id="282" r:id="rId7"/>
    <p:sldId id="393" r:id="rId8"/>
    <p:sldId id="413" r:id="rId9"/>
    <p:sldId id="414" r:id="rId10"/>
    <p:sldId id="395" r:id="rId11"/>
    <p:sldId id="397" r:id="rId12"/>
    <p:sldId id="365" r:id="rId13"/>
    <p:sldId id="384" r:id="rId14"/>
    <p:sldId id="287" r:id="rId15"/>
    <p:sldId id="335" r:id="rId16"/>
    <p:sldId id="398" r:id="rId17"/>
    <p:sldId id="399" r:id="rId18"/>
    <p:sldId id="400" r:id="rId19"/>
    <p:sldId id="401" r:id="rId20"/>
    <p:sldId id="403" r:id="rId21"/>
    <p:sldId id="404" r:id="rId22"/>
    <p:sldId id="415" r:id="rId23"/>
    <p:sldId id="416" r:id="rId24"/>
    <p:sldId id="417" r:id="rId25"/>
    <p:sldId id="418" r:id="rId26"/>
    <p:sldId id="419" r:id="rId27"/>
    <p:sldId id="420" r:id="rId28"/>
    <p:sldId id="412" r:id="rId29"/>
    <p:sldId id="421" r:id="rId30"/>
    <p:sldId id="422" r:id="rId31"/>
    <p:sldId id="423" r:id="rId32"/>
    <p:sldId id="424" r:id="rId33"/>
    <p:sldId id="425" r:id="rId34"/>
    <p:sldId id="426" r:id="rId35"/>
    <p:sldId id="427" r:id="rId36"/>
    <p:sldId id="428" r:id="rId37"/>
    <p:sldId id="429" r:id="rId38"/>
    <p:sldId id="430" r:id="rId39"/>
    <p:sldId id="431" r:id="rId40"/>
    <p:sldId id="432" r:id="rId41"/>
    <p:sldId id="433" r:id="rId42"/>
    <p:sldId id="270" r:id="rId43"/>
    <p:sldId id="361" r:id="rId44"/>
    <p:sldId id="336" r:id="rId45"/>
    <p:sldId id="337" r:id="rId46"/>
    <p:sldId id="338" r:id="rId47"/>
    <p:sldId id="339" r:id="rId48"/>
    <p:sldId id="340" r:id="rId49"/>
    <p:sldId id="355" r:id="rId50"/>
    <p:sldId id="356" r:id="rId51"/>
    <p:sldId id="357" r:id="rId5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C00"/>
    <a:srgbClr val="66FF33"/>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971" autoAdjust="0"/>
    <p:restoredTop sz="99568" autoAdjust="0"/>
  </p:normalViewPr>
  <p:slideViewPr>
    <p:cSldViewPr>
      <p:cViewPr varScale="1">
        <p:scale>
          <a:sx n="90" d="100"/>
          <a:sy n="90" d="100"/>
        </p:scale>
        <p:origin x="-1290"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240"/>
    </p:cViewPr>
  </p:sorterViewPr>
  <p:notesViewPr>
    <p:cSldViewPr>
      <p:cViewPr varScale="1">
        <p:scale>
          <a:sx n="63" d="100"/>
          <a:sy n="63" d="100"/>
        </p:scale>
        <p:origin x="-2874"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smtClean="0"/>
              <a:t>Merlin, Liu, Shao</a:t>
            </a:r>
            <a:endParaRPr lang="en-US" altLang="ko-K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ea typeface="굴림" pitchFamily="34" charset="-127"/>
              </a:defRPr>
            </a:lvl1pPr>
          </a:lstStyle>
          <a:p>
            <a:r>
              <a:rPr lang="en-US" altLang="ko-KR"/>
              <a:t>Page </a:t>
            </a:r>
            <a:fld id="{8CA65BE7-6A2E-42F1-B04C-7325891E514C}"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r>
              <a:rPr lang="en-US" altLang="ko-KR">
                <a:ea typeface="굴림" pitchFamily="34"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ea typeface="굴림" pitchFamily="34" charset="-127"/>
              </a:defRPr>
            </a:lvl1pPr>
          </a:lstStyle>
          <a:p>
            <a:r>
              <a:rPr lang="en-US" altLang="ko-KR" smtClean="0"/>
              <a:t>doc.: IEEE 802.11-12/0644r0</a:t>
            </a:r>
            <a:endParaRPr lang="en-US" altLang="ko-K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ea typeface="굴림" pitchFamily="34" charset="-127"/>
              </a:defRPr>
            </a:lvl1pPr>
          </a:lstStyle>
          <a:p>
            <a:r>
              <a:rPr lang="en-US" altLang="ko-KR" smtClean="0"/>
              <a:t>Nov 2009</a:t>
            </a:r>
            <a:endParaRPr lang="en-US" altLang="ko-K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ea typeface="굴림" pitchFamily="34" charset="-127"/>
              </a:defRPr>
            </a:lvl5pPr>
          </a:lstStyle>
          <a:p>
            <a:pPr lvl="4"/>
            <a:r>
              <a:rPr lang="en-US" altLang="ko-KR" smtClean="0"/>
              <a:t>Merlin, Liu, Shao</a:t>
            </a:r>
            <a:endParaRPr lang="en-US" altLang="ko-K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ea typeface="굴림" pitchFamily="34" charset="-127"/>
              </a:defRPr>
            </a:lvl1pPr>
          </a:lstStyle>
          <a:p>
            <a:r>
              <a:rPr lang="en-US" altLang="ko-KR"/>
              <a:t>Page </a:t>
            </a:r>
            <a:fld id="{B866F1C9-D90C-44B6-8C96-4E1CED257B67}"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ED16B10-3437-43BF-A46C-B3EEFDCF673D}" type="slidenum">
              <a:rPr lang="en-US" altLang="ko-KR"/>
              <a:pPr/>
              <a:t>1</a:t>
            </a:fld>
            <a:endParaRPr lang="en-US" altLang="ko-KR"/>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45</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48</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07D0297-61A2-4CDD-A778-1C0353C05BFA}" type="slidenum">
              <a:rPr lang="en-US" altLang="ko-KR"/>
              <a:pPr/>
              <a:t>49</a:t>
            </a:fld>
            <a:endParaRPr lang="en-US" altLang="ko-KR"/>
          </a:p>
        </p:txBody>
      </p:sp>
      <p:sp>
        <p:nvSpPr>
          <p:cNvPr id="35842" name="Rectangle 2"/>
          <p:cNvSpPr>
            <a:spLocks noGrp="1" noRot="1" noChangeAspect="1" noChangeArrowheads="1" noTextEdit="1"/>
          </p:cNvSpPr>
          <p:nvPr>
            <p:ph type="sldImg"/>
          </p:nvPr>
        </p:nvSpPr>
        <p:spPr>
          <a:xfrm>
            <a:off x="1155700" y="701675"/>
            <a:ext cx="4624388" cy="3468688"/>
          </a:xfrm>
          <a:ln/>
        </p:spPr>
      </p:sp>
      <p:sp>
        <p:nvSpPr>
          <p:cNvPr id="3584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EE9992C4-9E0F-4E35-BC23-3502FE8991D0}" type="slidenum">
              <a:rPr lang="en-US" altLang="ko-KR"/>
              <a:pPr/>
              <a:t>50</a:t>
            </a:fld>
            <a:endParaRPr lang="en-US" altLang="ko-KR"/>
          </a:p>
        </p:txBody>
      </p:sp>
      <p:sp>
        <p:nvSpPr>
          <p:cNvPr id="37890" name="Rectangle 2"/>
          <p:cNvSpPr>
            <a:spLocks noGrp="1" noRot="1" noChangeAspect="1" noChangeArrowheads="1" noTextEdit="1"/>
          </p:cNvSpPr>
          <p:nvPr>
            <p:ph type="sldImg"/>
          </p:nvPr>
        </p:nvSpPr>
        <p:spPr>
          <a:xfrm>
            <a:off x="1155700" y="701675"/>
            <a:ext cx="4624388" cy="3468688"/>
          </a:xfrm>
          <a:ln/>
        </p:spPr>
      </p:sp>
      <p:sp>
        <p:nvSpPr>
          <p:cNvPr id="3789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BFA845F8-1DCB-418C-B1BB-60492031F84B}" type="slidenum">
              <a:rPr lang="en-US" altLang="ko-KR"/>
              <a:pPr/>
              <a:t>51</a:t>
            </a:fld>
            <a:endParaRPr lang="en-US" altLang="ko-KR"/>
          </a:p>
        </p:txBody>
      </p:sp>
      <p:sp>
        <p:nvSpPr>
          <p:cNvPr id="39938" name="Rectangle 2"/>
          <p:cNvSpPr>
            <a:spLocks noGrp="1" noRot="1" noChangeAspect="1" noChangeArrowheads="1" noTextEdit="1"/>
          </p:cNvSpPr>
          <p:nvPr>
            <p:ph type="sldImg"/>
          </p:nvPr>
        </p:nvSpPr>
        <p:spPr>
          <a:xfrm>
            <a:off x="1155700" y="701675"/>
            <a:ext cx="4624388" cy="3468688"/>
          </a:xfrm>
          <a:ln/>
        </p:spPr>
      </p:sp>
      <p:sp>
        <p:nvSpPr>
          <p:cNvPr id="3993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9BA04BDB-24AD-4E6F-8C0B-1D27B57111C1}" type="slidenum">
              <a:rPr lang="en-US" altLang="ko-KR"/>
              <a:pPr/>
              <a:t>2</a:t>
            </a:fld>
            <a:endParaRPr lang="en-US" altLang="ko-KR"/>
          </a:p>
        </p:txBody>
      </p:sp>
      <p:sp>
        <p:nvSpPr>
          <p:cNvPr id="113666" name="Rectangle 2"/>
          <p:cNvSpPr>
            <a:spLocks noGrp="1" noRot="1" noChangeAspect="1" noChangeArrowheads="1" noTextEdit="1"/>
          </p:cNvSpPr>
          <p:nvPr>
            <p:ph type="sldImg"/>
          </p:nvPr>
        </p:nvSpPr>
        <p:spPr>
          <a:xfrm>
            <a:off x="1154113" y="701675"/>
            <a:ext cx="4625975" cy="3468688"/>
          </a:xfrm>
          <a:ln/>
        </p:spPr>
      </p:sp>
      <p:sp>
        <p:nvSpPr>
          <p:cNvPr id="1136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643531A-A6BD-486E-8EC9-BE4C898B7FFC}" type="slidenum">
              <a:rPr lang="en-US" altLang="ko-KR"/>
              <a:pPr/>
              <a:t>5</a:t>
            </a:fld>
            <a:endParaRPr lang="en-US" altLang="ko-KR"/>
          </a:p>
        </p:txBody>
      </p:sp>
      <p:sp>
        <p:nvSpPr>
          <p:cNvPr id="86018" name="Rectangle 2"/>
          <p:cNvSpPr>
            <a:spLocks noGrp="1" noRot="1" noChangeAspect="1" noChangeArrowheads="1" noTextEdit="1"/>
          </p:cNvSpPr>
          <p:nvPr>
            <p:ph type="sldImg"/>
          </p:nvPr>
        </p:nvSpPr>
        <p:spPr>
          <a:xfrm>
            <a:off x="1154113" y="701675"/>
            <a:ext cx="4625975" cy="3468688"/>
          </a:xfrm>
          <a:ln/>
        </p:spPr>
      </p:sp>
      <p:sp>
        <p:nvSpPr>
          <p:cNvPr id="86019"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5581735D-F74D-4DDF-93AD-65D5FDC55DCE}" type="slidenum">
              <a:rPr lang="en-US" altLang="ko-KR"/>
              <a:pPr/>
              <a:t>6</a:t>
            </a:fld>
            <a:endParaRPr lang="en-US" altLang="ko-KR"/>
          </a:p>
        </p:txBody>
      </p:sp>
      <p:sp>
        <p:nvSpPr>
          <p:cNvPr id="87042" name="Rectangle 2"/>
          <p:cNvSpPr>
            <a:spLocks noGrp="1" noRot="1" noChangeAspect="1" noChangeArrowheads="1" noTextEdit="1"/>
          </p:cNvSpPr>
          <p:nvPr>
            <p:ph type="sldImg"/>
          </p:nvPr>
        </p:nvSpPr>
        <p:spPr>
          <a:xfrm>
            <a:off x="1154113" y="701675"/>
            <a:ext cx="4625975" cy="3468688"/>
          </a:xfrm>
          <a:ln/>
        </p:spPr>
      </p:sp>
      <p:sp>
        <p:nvSpPr>
          <p:cNvPr id="87043"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12</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14</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08F0E36A-DBCE-41B8-926A-9E04EF003671}" type="slidenum">
              <a:rPr lang="en-US" altLang="ko-KR"/>
              <a:pPr/>
              <a:t>28</a:t>
            </a:fld>
            <a:endParaRPr lang="en-US" altLang="ko-KR"/>
          </a:p>
        </p:txBody>
      </p:sp>
      <p:sp>
        <p:nvSpPr>
          <p:cNvPr id="62466" name="Rectangle 2"/>
          <p:cNvSpPr>
            <a:spLocks noGrp="1" noRot="1" noChangeAspect="1" noChangeArrowheads="1" noTextEdit="1"/>
          </p:cNvSpPr>
          <p:nvPr>
            <p:ph type="sldImg"/>
          </p:nvPr>
        </p:nvSpPr>
        <p:spPr>
          <a:xfrm>
            <a:off x="1154113" y="701675"/>
            <a:ext cx="4625975" cy="3468688"/>
          </a:xfrm>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ko-KR" smtClean="0"/>
              <a:t>doc.: IEEE 802.11-12/0644r0</a:t>
            </a:r>
            <a:endParaRPr lang="en-US" altLang="ko-KR"/>
          </a:p>
        </p:txBody>
      </p:sp>
      <p:sp>
        <p:nvSpPr>
          <p:cNvPr id="5" name="Rectangle 3"/>
          <p:cNvSpPr>
            <a:spLocks noGrp="1" noChangeArrowheads="1"/>
          </p:cNvSpPr>
          <p:nvPr>
            <p:ph type="dt" idx="1"/>
          </p:nvPr>
        </p:nvSpPr>
        <p:spPr>
          <a:ln/>
        </p:spPr>
        <p:txBody>
          <a:bodyPr/>
          <a:lstStyle/>
          <a:p>
            <a:r>
              <a:rPr lang="en-US" altLang="ko-KR" smtClean="0"/>
              <a:t>Nov 2009</a:t>
            </a:r>
            <a:endParaRPr lang="en-US" altLang="ko-KR"/>
          </a:p>
        </p:txBody>
      </p:sp>
      <p:sp>
        <p:nvSpPr>
          <p:cNvPr id="6" name="Rectangle 6"/>
          <p:cNvSpPr>
            <a:spLocks noGrp="1" noChangeArrowheads="1"/>
          </p:cNvSpPr>
          <p:nvPr>
            <p:ph type="ftr" sz="quarter" idx="4"/>
          </p:nvPr>
        </p:nvSpPr>
        <p:spPr>
          <a:ln/>
        </p:spPr>
        <p:txBody>
          <a:bodyPr/>
          <a:lstStyle/>
          <a:p>
            <a:pPr lvl="4"/>
            <a:r>
              <a:rPr lang="en-US" altLang="ko-KR" smtClean="0"/>
              <a:t>Merlin, Liu, Shao</a:t>
            </a:r>
            <a:endParaRPr lang="en-US" altLang="ko-KR"/>
          </a:p>
        </p:txBody>
      </p:sp>
      <p:sp>
        <p:nvSpPr>
          <p:cNvPr id="7" name="Rectangle 7"/>
          <p:cNvSpPr>
            <a:spLocks noGrp="1" noChangeArrowheads="1"/>
          </p:cNvSpPr>
          <p:nvPr>
            <p:ph type="sldNum" sz="quarter" idx="5"/>
          </p:nvPr>
        </p:nvSpPr>
        <p:spPr>
          <a:ln/>
        </p:spPr>
        <p:txBody>
          <a:bodyPr/>
          <a:lstStyle/>
          <a:p>
            <a:r>
              <a:rPr lang="en-US" altLang="ko-KR"/>
              <a:t>Page </a:t>
            </a:r>
            <a:fld id="{F0D5692F-190C-407C-99C1-16CF4160E7D8}" type="slidenum">
              <a:rPr lang="en-US" altLang="ko-KR"/>
              <a:pPr/>
              <a:t>42</a:t>
            </a:fld>
            <a:endParaRPr lang="en-US" altLang="ko-KR"/>
          </a:p>
        </p:txBody>
      </p:sp>
      <p:sp>
        <p:nvSpPr>
          <p:cNvPr id="69634" name="Rectangle 2"/>
          <p:cNvSpPr>
            <a:spLocks noGrp="1" noRot="1" noChangeAspect="1" noChangeArrowheads="1" noTextEdit="1"/>
          </p:cNvSpPr>
          <p:nvPr>
            <p:ph type="sldImg"/>
          </p:nvPr>
        </p:nvSpPr>
        <p:spPr>
          <a:xfrm>
            <a:off x="1154113" y="701675"/>
            <a:ext cx="4625975" cy="3468688"/>
          </a:xfrm>
          <a:ln/>
        </p:spPr>
      </p:sp>
      <p:sp>
        <p:nvSpPr>
          <p:cNvPr id="69635" name="Rectangle 3"/>
          <p:cNvSpPr>
            <a:spLocks noGrp="1" noChangeArrowheads="1"/>
          </p:cNvSpPr>
          <p:nvPr>
            <p:ph type="body" idx="1"/>
          </p:nvPr>
        </p:nvSpPr>
        <p:spPr/>
        <p:txBody>
          <a:bodyPr/>
          <a:lstStyle/>
          <a:p>
            <a:endParaRPr lang="ko-KR" altLang="en-US">
              <a:ea typeface="굴림" pitchFamily="34" charset="-127"/>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44</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Footer Placeholder 4"/>
          <p:cNvSpPr>
            <a:spLocks noGrp="1"/>
          </p:cNvSpPr>
          <p:nvPr>
            <p:ph type="ftr" sz="quarter" idx="11"/>
          </p:nvPr>
        </p:nvSpPr>
        <p:spPr>
          <a:xfrm>
            <a:off x="7315200" y="6520934"/>
            <a:ext cx="1096454" cy="184666"/>
          </a:xfrm>
        </p:spPr>
        <p:txBody>
          <a:bodyPr/>
          <a:lstStyle>
            <a:lvl1pPr>
              <a:defRPr/>
            </a:lvl1p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DC17D63B-54B1-4D2E-BB56-E62F75E7DF8E}"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767F8BA7-6248-406D-8A94-4817F86D4764}" type="slidenum">
              <a:rPr lang="en-US" altLang="ko-KR"/>
              <a:pPr/>
              <a:t>‹#›</a:t>
            </a:fld>
            <a:endParaRPr lang="en-US" altLang="ko-K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lvl1pPr>
              <a:defRPr/>
            </a:lvl1p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7D3DE7A4-A46D-4802-8821-DD46F08EF129}" type="slidenum">
              <a:rPr lang="en-US" altLang="ko-KR"/>
              <a:pPr/>
              <a:t>‹#›</a:t>
            </a:fld>
            <a:endParaRPr lang="en-US" altLang="ko-K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a:xfrm>
            <a:off x="7162800" y="6475412"/>
            <a:ext cx="1381125" cy="184666"/>
          </a:xfrm>
        </p:spPr>
        <p:txBody>
          <a:bodyPr/>
          <a:lstStyle>
            <a:lvl1pPr>
              <a:defRPr/>
            </a:lvl1pPr>
          </a:lstStyle>
          <a:p>
            <a:r>
              <a:rPr lang="en-US" altLang="ko-KR" dirty="0" smtClean="0"/>
              <a:t>Shao, Merlin, Liu</a:t>
            </a:r>
            <a:endParaRPr lang="en-US" altLang="ko-KR" dirty="0"/>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ltLang="ko-KR"/>
              <a:t>Slide </a:t>
            </a:r>
            <a:fld id="{3BFDC05F-2973-4D27-9B07-EB3419C7DE9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7447471" y="6475413"/>
            <a:ext cx="1096454" cy="184666"/>
          </a:xfrm>
        </p:spPr>
        <p:txBody>
          <a:bodyPr/>
          <a:lstStyle>
            <a:lvl1pPr>
              <a:defRPr/>
            </a:lvl1p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3A0ECB10-EC6C-48EF-AC56-DD312EB9C17A}" type="slidenum">
              <a:rPr lang="en-US" altLang="ko-KR"/>
              <a:pPr/>
              <a:t>‹#›</a:t>
            </a:fld>
            <a:endParaRPr lang="en-US" altLang="ko-KR"/>
          </a:p>
        </p:txBody>
      </p:sp>
      <p:sp>
        <p:nvSpPr>
          <p:cNvPr id="8"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Footer Placeholder 4"/>
          <p:cNvSpPr>
            <a:spLocks noGrp="1"/>
          </p:cNvSpPr>
          <p:nvPr>
            <p:ph type="ftr" sz="quarter" idx="11"/>
          </p:nvPr>
        </p:nvSpPr>
        <p:spPr/>
        <p:txBody>
          <a:bodyPr/>
          <a:lstStyle>
            <a:lvl1pPr>
              <a:defRPr/>
            </a:lvl1p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lvl1pPr>
              <a:defRPr/>
            </a:lvl1pPr>
          </a:lstStyle>
          <a:p>
            <a:r>
              <a:rPr lang="en-US" altLang="ko-KR"/>
              <a:t>Slide </a:t>
            </a:r>
            <a:fld id="{B25969CF-8E70-4B9F-947B-A9D0D4234C5C}" type="slidenum">
              <a:rPr lang="en-US" altLang="ko-KR"/>
              <a:pPr/>
              <a:t>‹#›</a:t>
            </a:fld>
            <a:endParaRPr lang="en-US" altLang="ko-KR"/>
          </a:p>
        </p:txBody>
      </p:sp>
      <p:sp>
        <p:nvSpPr>
          <p:cNvPr id="7"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11"/>
          </p:nvPr>
        </p:nvSpPr>
        <p:spPr/>
        <p:txBody>
          <a:bodyPr/>
          <a:lstStyle>
            <a:lvl1pPr>
              <a:defRPr/>
            </a:lvl1pPr>
          </a:lstStyle>
          <a:p>
            <a:r>
              <a:rPr lang="en-US" altLang="ko-KR" dirty="0" smtClean="0"/>
              <a:t>Shao, Merlin, Liu</a:t>
            </a:r>
            <a:endParaRPr lang="en-US" altLang="ko-KR" dirty="0"/>
          </a:p>
        </p:txBody>
      </p:sp>
      <p:sp>
        <p:nvSpPr>
          <p:cNvPr id="7" name="Slide Number Placeholder 6"/>
          <p:cNvSpPr>
            <a:spLocks noGrp="1"/>
          </p:cNvSpPr>
          <p:nvPr>
            <p:ph type="sldNum" sz="quarter" idx="12"/>
          </p:nvPr>
        </p:nvSpPr>
        <p:spPr/>
        <p:txBody>
          <a:bodyPr/>
          <a:lstStyle>
            <a:lvl1pPr>
              <a:defRPr/>
            </a:lvl1pPr>
          </a:lstStyle>
          <a:p>
            <a:r>
              <a:rPr lang="en-US" altLang="ko-KR"/>
              <a:t>Slide </a:t>
            </a:r>
            <a:fld id="{383C56C0-EFF8-41FD-A20A-4A9C158C5BAE}" type="slidenum">
              <a:rPr lang="en-US" altLang="ko-KR"/>
              <a:pPr/>
              <a:t>‹#›</a:t>
            </a:fld>
            <a:endParaRPr lang="en-US" altLang="ko-KR"/>
          </a:p>
        </p:txBody>
      </p:sp>
      <p:sp>
        <p:nvSpPr>
          <p:cNvPr id="8"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Footer Placeholder 7"/>
          <p:cNvSpPr>
            <a:spLocks noGrp="1"/>
          </p:cNvSpPr>
          <p:nvPr>
            <p:ph type="ftr" sz="quarter" idx="11"/>
          </p:nvPr>
        </p:nvSpPr>
        <p:spPr/>
        <p:txBody>
          <a:bodyPr/>
          <a:lstStyle>
            <a:lvl1pPr>
              <a:defRPr/>
            </a:lvl1pPr>
          </a:lstStyle>
          <a:p>
            <a:r>
              <a:rPr lang="en-US" altLang="ko-KR" dirty="0" smtClean="0"/>
              <a:t>Shao, Merlin, Liu</a:t>
            </a:r>
            <a:endParaRPr lang="en-US" altLang="ko-KR" dirty="0"/>
          </a:p>
        </p:txBody>
      </p:sp>
      <p:sp>
        <p:nvSpPr>
          <p:cNvPr id="9" name="Slide Number Placeholder 8"/>
          <p:cNvSpPr>
            <a:spLocks noGrp="1"/>
          </p:cNvSpPr>
          <p:nvPr>
            <p:ph type="sldNum" sz="quarter" idx="12"/>
          </p:nvPr>
        </p:nvSpPr>
        <p:spPr/>
        <p:txBody>
          <a:bodyPr/>
          <a:lstStyle>
            <a:lvl1pPr>
              <a:defRPr/>
            </a:lvl1pPr>
          </a:lstStyle>
          <a:p>
            <a:r>
              <a:rPr lang="en-US" altLang="ko-KR"/>
              <a:t>Slide </a:t>
            </a:r>
            <a:fld id="{C6138D34-126E-4EF3-BFAE-6E9027E5E1D5}" type="slidenum">
              <a:rPr lang="en-US" altLang="ko-KR"/>
              <a:pPr/>
              <a:t>‹#›</a:t>
            </a:fld>
            <a:endParaRPr lang="en-US" altLang="ko-KR"/>
          </a:p>
        </p:txBody>
      </p:sp>
      <p:sp>
        <p:nvSpPr>
          <p:cNvPr id="10" name="Rectangle 4"/>
          <p:cNvSpPr>
            <a:spLocks noGrp="1" noChangeArrowheads="1"/>
          </p:cNvSpPr>
          <p:nvPr>
            <p:ph type="dt" sz="half" idx="13"/>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3"/>
          <p:cNvSpPr>
            <a:spLocks noGrp="1"/>
          </p:cNvSpPr>
          <p:nvPr>
            <p:ph type="ftr" sz="quarter" idx="11"/>
          </p:nvPr>
        </p:nvSpPr>
        <p:spPr/>
        <p:txBody>
          <a:bodyPr/>
          <a:lstStyle>
            <a:lvl1pPr>
              <a:defRPr/>
            </a:lvl1pPr>
          </a:lstStyle>
          <a:p>
            <a:r>
              <a:rPr lang="en-US" altLang="ko-KR" dirty="0" smtClean="0"/>
              <a:t>Shao, </a:t>
            </a:r>
            <a:r>
              <a:rPr lang="en-US" altLang="ko-KR" dirty="0" err="1" smtClean="0"/>
              <a:t>Merlin,Liu</a:t>
            </a:r>
            <a:endParaRPr lang="en-US" altLang="ko-KR" dirty="0"/>
          </a:p>
        </p:txBody>
      </p:sp>
      <p:sp>
        <p:nvSpPr>
          <p:cNvPr id="5" name="Slide Number Placeholder 4"/>
          <p:cNvSpPr>
            <a:spLocks noGrp="1"/>
          </p:cNvSpPr>
          <p:nvPr>
            <p:ph type="sldNum" sz="quarter" idx="12"/>
          </p:nvPr>
        </p:nvSpPr>
        <p:spPr/>
        <p:txBody>
          <a:bodyPr/>
          <a:lstStyle>
            <a:lvl1pPr>
              <a:defRPr/>
            </a:lvl1pPr>
          </a:lstStyle>
          <a:p>
            <a:r>
              <a:rPr lang="en-US" altLang="ko-KR"/>
              <a:t>Slide </a:t>
            </a:r>
            <a:fld id="{A4890BF7-C185-4074-98E2-B413F70E8662}" type="slidenum">
              <a:rPr lang="en-US" altLang="ko-KR"/>
              <a:pPr/>
              <a:t>‹#›</a:t>
            </a:fld>
            <a:endParaRPr lang="en-US" altLang="ko-KR"/>
          </a:p>
        </p:txBody>
      </p:sp>
      <p:sp>
        <p:nvSpPr>
          <p:cNvPr id="6"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3" name="Footer Placeholder 2"/>
          <p:cNvSpPr>
            <a:spLocks noGrp="1"/>
          </p:cNvSpPr>
          <p:nvPr>
            <p:ph type="ftr" sz="quarter" idx="11"/>
          </p:nvPr>
        </p:nvSpPr>
        <p:spPr/>
        <p:txBody>
          <a:bodyPr/>
          <a:lstStyle>
            <a:lvl1pPr>
              <a:defRPr/>
            </a:lvl1pPr>
          </a:lstStyle>
          <a:p>
            <a:r>
              <a:rPr lang="en-US" altLang="ko-KR" dirty="0" smtClean="0"/>
              <a:t>Shao, Merlin, Liu</a:t>
            </a:r>
            <a:endParaRPr lang="en-US" altLang="ko-KR" dirty="0"/>
          </a:p>
        </p:txBody>
      </p:sp>
      <p:sp>
        <p:nvSpPr>
          <p:cNvPr id="4" name="Slide Number Placeholder 3"/>
          <p:cNvSpPr>
            <a:spLocks noGrp="1"/>
          </p:cNvSpPr>
          <p:nvPr>
            <p:ph type="sldNum" sz="quarter" idx="12"/>
          </p:nvPr>
        </p:nvSpPr>
        <p:spPr/>
        <p:txBody>
          <a:bodyPr/>
          <a:lstStyle>
            <a:lvl1pPr>
              <a:defRPr/>
            </a:lvl1pPr>
          </a:lstStyle>
          <a:p>
            <a:r>
              <a:rPr lang="en-US" altLang="ko-KR"/>
              <a:t>Slide </a:t>
            </a:r>
            <a:fld id="{9DC46E67-0FD3-4878-8A8A-2382135597BA}" type="slidenum">
              <a:rPr lang="en-US" altLang="ko-KR"/>
              <a:pPr/>
              <a:t>‹#›</a:t>
            </a:fld>
            <a:endParaRPr lang="en-US" altLang="ko-K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dirty="0" smtClean="0"/>
              <a:t>Shao, </a:t>
            </a:r>
            <a:r>
              <a:rPr lang="en-US" altLang="ko-KR" dirty="0" err="1" smtClean="0"/>
              <a:t>Merlin,Liu</a:t>
            </a:r>
            <a:endParaRPr lang="en-US" altLang="ko-KR" dirty="0"/>
          </a:p>
        </p:txBody>
      </p:sp>
      <p:sp>
        <p:nvSpPr>
          <p:cNvPr id="7" name="Slide Number Placeholder 6"/>
          <p:cNvSpPr>
            <a:spLocks noGrp="1"/>
          </p:cNvSpPr>
          <p:nvPr>
            <p:ph type="sldNum" sz="quarter" idx="12"/>
          </p:nvPr>
        </p:nvSpPr>
        <p:spPr/>
        <p:txBody>
          <a:bodyPr/>
          <a:lstStyle>
            <a:lvl1pPr>
              <a:defRPr/>
            </a:lvl1pPr>
          </a:lstStyle>
          <a:p>
            <a:r>
              <a:rPr lang="en-US" altLang="ko-KR"/>
              <a:t>Slide </a:t>
            </a:r>
            <a:fld id="{2ED7DDBD-9049-405F-B567-2858908F7914}" type="slidenum">
              <a:rPr lang="en-US" altLang="ko-KR"/>
              <a:pPr/>
              <a:t>‹#›</a:t>
            </a:fld>
            <a:endParaRPr lang="en-US" altLang="ko-K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96912" y="332601"/>
            <a:ext cx="1208087" cy="276999"/>
          </a:xfrm>
          <a:prstGeom prst="rect">
            <a:avLst/>
          </a:prstGeom>
        </p:spPr>
        <p:txBody>
          <a:bodyPr/>
          <a:lstStyle>
            <a:lvl1pPr>
              <a:defRPr/>
            </a:lvl1pPr>
          </a:lstStyle>
          <a:p>
            <a:r>
              <a:rPr lang="en-US" altLang="ko-KR" dirty="0" smtClean="0"/>
              <a:t>Sept. 2012</a:t>
            </a:r>
            <a:endParaRPr lang="en-US" altLang="ko-KR" dirty="0"/>
          </a:p>
        </p:txBody>
      </p:sp>
      <p:sp>
        <p:nvSpPr>
          <p:cNvPr id="6" name="Footer Placeholder 5"/>
          <p:cNvSpPr>
            <a:spLocks noGrp="1"/>
          </p:cNvSpPr>
          <p:nvPr>
            <p:ph type="ftr" sz="quarter" idx="11"/>
          </p:nvPr>
        </p:nvSpPr>
        <p:spPr/>
        <p:txBody>
          <a:bodyPr/>
          <a:lstStyle>
            <a:lvl1pPr>
              <a:defRPr/>
            </a:lvl1pPr>
          </a:lstStyle>
          <a:p>
            <a:r>
              <a:rPr lang="en-US" altLang="ko-KR" dirty="0" smtClean="0"/>
              <a:t>Shao, </a:t>
            </a:r>
            <a:r>
              <a:rPr lang="en-US" altLang="ko-KR" dirty="0" err="1" smtClean="0"/>
              <a:t>Merlin,Liu</a:t>
            </a:r>
            <a:endParaRPr lang="en-US" altLang="ko-KR" dirty="0"/>
          </a:p>
        </p:txBody>
      </p:sp>
      <p:sp>
        <p:nvSpPr>
          <p:cNvPr id="7" name="Slide Number Placeholder 6"/>
          <p:cNvSpPr>
            <a:spLocks noGrp="1"/>
          </p:cNvSpPr>
          <p:nvPr>
            <p:ph type="sldNum" sz="quarter" idx="12"/>
          </p:nvPr>
        </p:nvSpPr>
        <p:spPr/>
        <p:txBody>
          <a:bodyPr/>
          <a:lstStyle>
            <a:lvl1pPr>
              <a:defRPr/>
            </a:lvl1pPr>
          </a:lstStyle>
          <a:p>
            <a:r>
              <a:rPr lang="en-US" altLang="ko-KR"/>
              <a:t>Slide </a:t>
            </a:r>
            <a:fld id="{A1502B7F-EB45-479A-87DA-4C70DE997965}" type="slidenum">
              <a:rPr lang="en-US" altLang="ko-KR"/>
              <a:pPr/>
              <a:t>‹#›</a:t>
            </a:fld>
            <a:endParaRPr lang="en-US" altLang="ko-K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9" name="Rectangle 5"/>
          <p:cNvSpPr>
            <a:spLocks noGrp="1" noChangeArrowheads="1"/>
          </p:cNvSpPr>
          <p:nvPr>
            <p:ph type="ftr" sz="quarter" idx="3"/>
          </p:nvPr>
        </p:nvSpPr>
        <p:spPr bwMode="auto">
          <a:xfrm>
            <a:off x="6858000" y="6475412"/>
            <a:ext cx="1685925"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굴림" pitchFamily="34" charset="-127"/>
              </a:defRPr>
            </a:lvl1pPr>
          </a:lstStyle>
          <a:p>
            <a:r>
              <a:rPr lang="en-US" altLang="ko-KR" dirty="0" smtClean="0"/>
              <a:t>Shao,  Merlin, Liu </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굴림" pitchFamily="34" charset="-127"/>
              </a:defRPr>
            </a:lvl1pPr>
          </a:lstStyle>
          <a:p>
            <a:r>
              <a:rPr lang="en-US" altLang="ko-KR"/>
              <a:t>Slide </a:t>
            </a:r>
            <a:fld id="{4E86E448-ED30-49B3-AE89-E5C594F5EEDC}" type="slidenum">
              <a:rPr lang="en-US" altLang="ko-KR"/>
              <a:pPr/>
              <a:t>‹#›</a:t>
            </a:fld>
            <a:endParaRPr lang="en-US" altLang="ko-KR"/>
          </a:p>
        </p:txBody>
      </p:sp>
      <p:sp>
        <p:nvSpPr>
          <p:cNvPr id="1031" name="Rectangle 7"/>
          <p:cNvSpPr>
            <a:spLocks noChangeArrowheads="1"/>
          </p:cNvSpPr>
          <p:nvPr/>
        </p:nvSpPr>
        <p:spPr bwMode="auto">
          <a:xfrm>
            <a:off x="5175250" y="332601"/>
            <a:ext cx="3270254" cy="276999"/>
          </a:xfrm>
          <a:prstGeom prst="rect">
            <a:avLst/>
          </a:prstGeom>
          <a:noFill/>
          <a:ln w="9525">
            <a:noFill/>
            <a:miter lim="800000"/>
            <a:headEnd/>
            <a:tailEnd/>
          </a:ln>
          <a:effectLst/>
        </p:spPr>
        <p:txBody>
          <a:bodyPr wrap="none" lIns="0" tIns="0" rIns="0" bIns="0" anchor="b">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altLang="ko-KR" sz="1800" b="1" dirty="0">
                <a:ea typeface="굴림" pitchFamily="34" charset="-127"/>
              </a:rPr>
              <a:t>doc.: IEEE </a:t>
            </a:r>
            <a:r>
              <a:rPr lang="en-US" altLang="ko-KR" sz="1800" b="1" dirty="0" smtClean="0">
                <a:ea typeface="굴림" pitchFamily="34" charset="-127"/>
              </a:rPr>
              <a:t>802.11-12/1129r1</a:t>
            </a:r>
            <a:endParaRPr lang="en-US" altLang="ko-KR" sz="1800" b="1" dirty="0" smtClean="0">
              <a:ea typeface="굴림" pitchFamily="34"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r>
              <a:rPr lang="en-US" altLang="ko-KR">
                <a:ea typeface="굴림" pitchFamily="34"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1" name="Rectangle 4"/>
          <p:cNvSpPr>
            <a:spLocks noGrp="1" noChangeArrowheads="1"/>
          </p:cNvSpPr>
          <p:nvPr>
            <p:ph type="dt" sz="half" idx="2"/>
          </p:nvPr>
        </p:nvSpPr>
        <p:spPr bwMode="auto">
          <a:xfrm>
            <a:off x="696912" y="332601"/>
            <a:ext cx="12080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a:ea typeface="굴림" pitchFamily="34" charset="-127"/>
              </a:defRPr>
            </a:lvl1pPr>
          </a:lstStyle>
          <a:p>
            <a:r>
              <a:rPr lang="en-US" altLang="ko-KR" dirty="0" smtClean="0"/>
              <a:t>Sept. 2012</a:t>
            </a:r>
            <a:endParaRPr lang="en-US" altLang="ko-K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2"/>
          </p:nvPr>
        </p:nvSpPr>
        <p:spPr>
          <a:xfrm>
            <a:off x="685800" y="332601"/>
            <a:ext cx="1143000" cy="276999"/>
          </a:xfrm>
        </p:spPr>
        <p:txBody>
          <a:bodyPr/>
          <a:lstStyle/>
          <a:p>
            <a:r>
              <a:rPr lang="en-US" altLang="ko-KR" dirty="0" smtClean="0"/>
              <a:t>Sept. 2012</a:t>
            </a:r>
            <a:endParaRPr lang="en-US" altLang="ko-KR" dirty="0"/>
          </a:p>
        </p:txBody>
      </p:sp>
      <p:sp>
        <p:nvSpPr>
          <p:cNvPr id="7"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8" name="Slide Number Placeholder 5"/>
          <p:cNvSpPr>
            <a:spLocks noGrp="1"/>
          </p:cNvSpPr>
          <p:nvPr>
            <p:ph type="sldNum" sz="quarter" idx="12"/>
          </p:nvPr>
        </p:nvSpPr>
        <p:spPr/>
        <p:txBody>
          <a:bodyPr/>
          <a:lstStyle/>
          <a:p>
            <a:r>
              <a:rPr lang="en-US" altLang="ko-KR" smtClean="0"/>
              <a:t>Slide </a:t>
            </a:r>
            <a:fld id="{264E0473-E3CC-4B62-AB89-FDDD4EEB9EF5}" type="slidenum">
              <a:rPr lang="en-US" altLang="ko-KR" smtClean="0"/>
              <a:pPr/>
              <a:t>1</a:t>
            </a:fld>
            <a:endParaRPr lang="en-US" altLang="ko-KR"/>
          </a:p>
        </p:txBody>
      </p:sp>
      <p:sp>
        <p:nvSpPr>
          <p:cNvPr id="30722" name="Rectangle 2"/>
          <p:cNvSpPr>
            <a:spLocks noGrp="1" noChangeArrowheads="1"/>
          </p:cNvSpPr>
          <p:nvPr>
            <p:ph type="title"/>
          </p:nvPr>
        </p:nvSpPr>
        <p:spPr>
          <a:noFill/>
          <a:ln/>
        </p:spPr>
        <p:txBody>
          <a:bodyPr/>
          <a:lstStyle/>
          <a:p>
            <a:r>
              <a:rPr lang="en-US" altLang="ko-KR" smtClean="0">
                <a:ea typeface="굴림" pitchFamily="34" charset="-127"/>
              </a:rPr>
              <a:t>TGah MAC Ad Hoc Agenda and Report</a:t>
            </a:r>
            <a:endParaRPr lang="en-US" altLang="ko-KR" dirty="0">
              <a:ea typeface="굴림" pitchFamily="34" charset="-127"/>
            </a:endParaRPr>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altLang="ko-KR" sz="2000" dirty="0" smtClean="0">
                <a:ea typeface="굴림" pitchFamily="34" charset="-127"/>
              </a:rPr>
              <a:t>Date:</a:t>
            </a:r>
            <a:r>
              <a:rPr lang="en-US" altLang="ko-KR" sz="2000" b="0" dirty="0" smtClean="0">
                <a:ea typeface="굴림" pitchFamily="34" charset="-127"/>
              </a:rPr>
              <a:t> 2012-09-18</a:t>
            </a:r>
            <a:endParaRPr lang="en-US" altLang="ko-KR" sz="2000" b="0" dirty="0">
              <a:ea typeface="굴림" pitchFamily="34" charset="-127"/>
            </a:endParaRPr>
          </a:p>
        </p:txBody>
      </p:sp>
      <p:graphicFrame>
        <p:nvGraphicFramePr>
          <p:cNvPr id="30731" name="Object 11"/>
          <p:cNvGraphicFramePr>
            <a:graphicFrameLocks noChangeAspect="1"/>
          </p:cNvGraphicFramePr>
          <p:nvPr/>
        </p:nvGraphicFramePr>
        <p:xfrm>
          <a:off x="523875" y="2374900"/>
          <a:ext cx="7894638" cy="3200400"/>
        </p:xfrm>
        <a:graphic>
          <a:graphicData uri="http://schemas.openxmlformats.org/presentationml/2006/ole">
            <p:oleObj spid="_x0000_s30731" name="Document" r:id="rId4" imgW="8334308" imgH="3374555"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lstStyle/>
          <a:p>
            <a:pPr marL="342900" indent="-342900">
              <a:spcBef>
                <a:spcPct val="20000"/>
              </a:spcBef>
            </a:pPr>
            <a:r>
              <a:rPr lang="en-US" altLang="ko-KR" sz="2000" b="1">
                <a:ea typeface="굴림" pitchFamily="34" charset="-127"/>
              </a:rPr>
              <a:t>Authors:</a:t>
            </a:r>
            <a:endParaRPr lang="en-US" altLang="ko-KR" sz="2000">
              <a:ea typeface="굴림" pitchFamily="34" charset="-127"/>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a:xfrm>
            <a:off x="685800" y="1676400"/>
            <a:ext cx="7772400" cy="4114800"/>
          </a:xfrm>
        </p:spPr>
        <p:txBody>
          <a:bodyPr/>
          <a:lstStyle/>
          <a:p>
            <a:r>
              <a:rPr lang="en-US" dirty="0" smtClean="0"/>
              <a:t>12/1065 </a:t>
            </a:r>
            <a:r>
              <a:rPr lang="en-US" b="0" dirty="0" smtClean="0"/>
              <a:t>Estimated battery life improvement by TFM2P</a:t>
            </a:r>
          </a:p>
          <a:p>
            <a:pPr lvl="1"/>
            <a:r>
              <a:rPr lang="en-US" dirty="0" err="1" smtClean="0"/>
              <a:t>Shusaku</a:t>
            </a:r>
            <a:r>
              <a:rPr lang="en-US" dirty="0" smtClean="0"/>
              <a:t> Shimada (Yokogawa Co.)</a:t>
            </a:r>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altLang="ko-KR" dirty="0" smtClean="0"/>
              <a:t>Sept.</a:t>
            </a:r>
            <a:r>
              <a:rPr lang="en-US" dirty="0" smtClean="0"/>
              <a:t> 2012</a:t>
            </a:r>
            <a:endParaRPr lang="en-US"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12/1089 </a:t>
            </a:r>
            <a:r>
              <a:rPr lang="en-US" b="0" dirty="0" smtClean="0"/>
              <a:t>Frame Classification Based on MAC Header Content</a:t>
            </a:r>
          </a:p>
          <a:p>
            <a:pPr lvl="1"/>
            <a:r>
              <a:rPr lang="en-US" dirty="0" smtClean="0"/>
              <a:t>Qi Wang (Broadcom Corporation)</a:t>
            </a:r>
          </a:p>
          <a:p>
            <a:pPr>
              <a:buNone/>
            </a:pPr>
            <a:endParaRPr lang="en-US" dirty="0" smtClean="0"/>
          </a:p>
          <a:p>
            <a:endParaRPr lang="en-US" dirty="0" smtClean="0"/>
          </a:p>
          <a:p>
            <a:endParaRPr lang="en-US" dirty="0" smtClean="0"/>
          </a:p>
          <a:p>
            <a:pPr lvl="1"/>
            <a:endParaRPr lang="en-US" dirty="0" smtClean="0"/>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altLang="ko-KR" dirty="0" smtClean="0"/>
              <a:t>Sept.</a:t>
            </a:r>
            <a:r>
              <a:rPr lang="en-US" dirty="0" smtClean="0"/>
              <a:t> 2012</a:t>
            </a:r>
            <a:endParaRPr lang="en-US"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12</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Straw Polls</a:t>
            </a:r>
            <a:endParaRPr lang="en-US" altLang="ko-KR" dirty="0">
              <a:ea typeface="굴림" pitchFamily="34" charset="-127"/>
            </a:endParaRP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pPr>
              <a:buNone/>
            </a:pPr>
            <a:endParaRPr lang="en-US" sz="1800" dirty="0" smtClean="0"/>
          </a:p>
        </p:txBody>
      </p:sp>
      <p:sp>
        <p:nvSpPr>
          <p:cNvPr id="4" name="Footer Placeholder 3"/>
          <p:cNvSpPr>
            <a:spLocks noGrp="1"/>
          </p:cNvSpPr>
          <p:nvPr>
            <p:ph type="ftr" sz="quarter" idx="11"/>
          </p:nvPr>
        </p:nvSpPr>
        <p:spPr/>
        <p:txBody>
          <a:bodyPr/>
          <a:lstStyle/>
          <a:p>
            <a:r>
              <a:rPr lang="en-US" altLang="ko-KR" dirty="0" smtClean="0"/>
              <a:t>Shao, Merlin, Liu</a:t>
            </a:r>
            <a:endParaRPr lang="en-US" altLang="ko-KR" dirty="0"/>
          </a:p>
        </p:txBody>
      </p:sp>
      <p:sp>
        <p:nvSpPr>
          <p:cNvPr id="5" name="Slide Number Placeholder 4"/>
          <p:cNvSpPr>
            <a:spLocks noGrp="1"/>
          </p:cNvSpPr>
          <p:nvPr>
            <p:ph type="sldNum" sz="quarter" idx="12"/>
          </p:nvPr>
        </p:nvSpPr>
        <p:spPr/>
        <p:txBody>
          <a:bodyPr/>
          <a:lstStyle/>
          <a:p>
            <a:r>
              <a:rPr lang="en-US" altLang="ko-KR" smtClean="0"/>
              <a:t>Slide </a:t>
            </a:r>
            <a:fld id="{3A0ECB10-EC6C-48EF-AC56-DD312EB9C17A}" type="slidenum">
              <a:rPr lang="en-US" altLang="ko-KR" smtClean="0"/>
              <a:pPr/>
              <a:t>13</a:t>
            </a:fld>
            <a:endParaRPr lang="en-US" altLang="ko-KR"/>
          </a:p>
        </p:txBody>
      </p:sp>
      <p:sp>
        <p:nvSpPr>
          <p:cNvPr id="6" name="Date Placeholder 5"/>
          <p:cNvSpPr>
            <a:spLocks noGrp="1"/>
          </p:cNvSpPr>
          <p:nvPr>
            <p:ph type="dt" sz="half" idx="2"/>
          </p:nvPr>
        </p:nvSpPr>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14</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MAC ad hoc Pre-Motions </a:t>
            </a:r>
            <a:r>
              <a:rPr lang="en-US" altLang="ko-KR" dirty="0">
                <a:ea typeface="굴림" pitchFamily="34" charset="-127"/>
              </a:rPr>
              <a:t>to be brought for vote in </a:t>
            </a:r>
            <a:r>
              <a:rPr lang="en-US" altLang="ko-KR" dirty="0" err="1" smtClean="0">
                <a:ea typeface="굴림" pitchFamily="34" charset="-127"/>
              </a:rPr>
              <a:t>TGah</a:t>
            </a:r>
            <a:r>
              <a:rPr lang="en-US" altLang="ko-KR" dirty="0" smtClean="0">
                <a:ea typeface="굴림" pitchFamily="34" charset="-127"/>
              </a:rPr>
              <a:t> </a:t>
            </a:r>
            <a:r>
              <a:rPr lang="en-US" altLang="ko-KR" dirty="0">
                <a:ea typeface="굴림" pitchFamily="34" charset="-127"/>
              </a:rPr>
              <a:t>task group</a:t>
            </a: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 (</a:t>
            </a:r>
            <a:r>
              <a:rPr lang="en-GB" kern="1200" dirty="0" smtClean="0">
                <a:solidFill>
                  <a:srgbClr val="000000"/>
                </a:solidFill>
                <a:latin typeface="Times New Roman" pitchFamily="16" charset="0"/>
                <a:ea typeface="MS Gothic" charset="-128"/>
                <a:cs typeface="Arial Unicode MS" charset="0"/>
              </a:rPr>
              <a:t>12/1100r1)</a:t>
            </a:r>
            <a:endParaRPr lang="en-US" dirty="0"/>
          </a:p>
        </p:txBody>
      </p:sp>
      <p:sp>
        <p:nvSpPr>
          <p:cNvPr id="3" name="Content Placeholder 2"/>
          <p:cNvSpPr>
            <a:spLocks noGrp="1"/>
          </p:cNvSpPr>
          <p:nvPr>
            <p:ph idx="1"/>
          </p:nvPr>
        </p:nvSpPr>
        <p:spPr/>
        <p:txBody>
          <a:bodyPr/>
          <a:lstStyle/>
          <a:p>
            <a:pPr latinLnBrk="1"/>
            <a:r>
              <a:rPr lang="en-US" dirty="0" smtClean="0"/>
              <a:t>Do you support</a:t>
            </a:r>
          </a:p>
          <a:p>
            <a:pPr lvl="1"/>
            <a:r>
              <a:rPr lang="en-US" b="1" dirty="0" smtClean="0"/>
              <a:t>The Mid-CRC concept as in slide 5;</a:t>
            </a:r>
          </a:p>
          <a:p>
            <a:pPr lvl="1"/>
            <a:r>
              <a:rPr lang="en-US" b="1" dirty="0" smtClean="0"/>
              <a:t>The Mid-CRC design as in slide 6 and 7</a:t>
            </a:r>
          </a:p>
          <a:p>
            <a:pPr marL="0" indent="0">
              <a:buNone/>
            </a:pPr>
            <a:endParaRPr lang="en-US" altLang="ko-KR" sz="1400" dirty="0" smtClean="0"/>
          </a:p>
          <a:p>
            <a:endParaRPr lang="en-US" altLang="ko-KR" sz="2000" dirty="0" smtClean="0"/>
          </a:p>
          <a:p>
            <a:r>
              <a:rPr lang="en-US" altLang="ko-KR" sz="2000" dirty="0" smtClean="0"/>
              <a:t>Passed by unanimous consent</a:t>
            </a:r>
            <a:endParaRPr lang="en-US" altLang="ko-KR" sz="2000" dirty="0" smtClean="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15</a:t>
            </a:fld>
            <a:endParaRPr lang="en-US" altLang="ko-K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2 (12/1101r1)</a:t>
            </a:r>
            <a:endParaRPr lang="en-US" dirty="0"/>
          </a:p>
        </p:txBody>
      </p:sp>
      <p:sp>
        <p:nvSpPr>
          <p:cNvPr id="3" name="Content Placeholder 2"/>
          <p:cNvSpPr>
            <a:spLocks noGrp="1"/>
          </p:cNvSpPr>
          <p:nvPr>
            <p:ph idx="1"/>
          </p:nvPr>
        </p:nvSpPr>
        <p:spPr/>
        <p:txBody>
          <a:bodyPr/>
          <a:lstStyle/>
          <a:p>
            <a:pPr lvl="0"/>
            <a:r>
              <a:rPr lang="en-US" dirty="0" smtClean="0"/>
              <a:t>Do you support to include in SFD that:</a:t>
            </a:r>
          </a:p>
          <a:p>
            <a:pPr lvl="1"/>
            <a:r>
              <a:rPr lang="en-US" dirty="0" smtClean="0"/>
              <a:t>An active polling STA can solicit the BSS change sequence (one byte) from an AP upon waking up. </a:t>
            </a:r>
          </a:p>
          <a:p>
            <a:pPr lvl="1"/>
            <a:r>
              <a:rPr lang="en-US" dirty="0" smtClean="0"/>
              <a:t>AP may provide the information immediately or suggest the STA to check beacons.</a:t>
            </a:r>
          </a:p>
          <a:p>
            <a:pPr marL="0" indent="0">
              <a:buNone/>
            </a:pPr>
            <a:endParaRPr lang="en-US" altLang="ko-KR" sz="1400" dirty="0" smtClean="0"/>
          </a:p>
          <a:p>
            <a:r>
              <a:rPr lang="en-US" altLang="ko-KR" sz="2000" dirty="0" smtClean="0"/>
              <a:t>Yes</a:t>
            </a:r>
            <a:r>
              <a:rPr lang="en-US" altLang="ko-KR" sz="2000" dirty="0" smtClean="0"/>
              <a:t>: 23</a:t>
            </a:r>
            <a:endParaRPr lang="en-US" altLang="ko-KR" sz="2000" dirty="0" smtClean="0"/>
          </a:p>
          <a:p>
            <a:r>
              <a:rPr lang="en-US" altLang="ko-KR" sz="2000" dirty="0" smtClean="0"/>
              <a:t>No</a:t>
            </a:r>
            <a:r>
              <a:rPr lang="en-US" altLang="ko-KR" sz="2000" dirty="0" smtClean="0"/>
              <a:t>: 0</a:t>
            </a:r>
            <a:endParaRPr lang="en-US" altLang="ko-KR" sz="2000" dirty="0" smtClean="0"/>
          </a:p>
          <a:p>
            <a:r>
              <a:rPr lang="en-US" altLang="ko-KR" sz="2000" dirty="0" smtClean="0"/>
              <a:t>Abstain:1</a:t>
            </a:r>
          </a:p>
          <a:p>
            <a:pPr>
              <a:buNone/>
            </a:pPr>
            <a:r>
              <a:rPr lang="en-US" altLang="ko-KR" sz="2000" dirty="0" smtClean="0"/>
              <a:t>Passed</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16</a:t>
            </a:fld>
            <a:endParaRPr lang="en-US" altLang="ko-K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3 (12/1101r1)</a:t>
            </a:r>
            <a:endParaRPr lang="en-US" dirty="0"/>
          </a:p>
        </p:txBody>
      </p:sp>
      <p:sp>
        <p:nvSpPr>
          <p:cNvPr id="3" name="Content Placeholder 2"/>
          <p:cNvSpPr>
            <a:spLocks noGrp="1"/>
          </p:cNvSpPr>
          <p:nvPr>
            <p:ph idx="1"/>
          </p:nvPr>
        </p:nvSpPr>
        <p:spPr/>
        <p:txBody>
          <a:bodyPr/>
          <a:lstStyle/>
          <a:p>
            <a:pPr lvl="0"/>
            <a:r>
              <a:rPr lang="en-US" dirty="0" smtClean="0"/>
              <a:t>Do you support to include in SFD that:</a:t>
            </a:r>
          </a:p>
          <a:p>
            <a:pPr lvl="1"/>
            <a:r>
              <a:rPr lang="en-US" dirty="0" smtClean="0"/>
              <a:t>An active polling STA can solicit the current timestamp from an AP upon waking up</a:t>
            </a:r>
          </a:p>
          <a:p>
            <a:pPr lvl="1"/>
            <a:r>
              <a:rPr lang="en-US" dirty="0" smtClean="0"/>
              <a:t>AP may provide the information immediately or suggest the STA to check beacons</a:t>
            </a:r>
          </a:p>
          <a:p>
            <a:pPr marL="0" indent="0">
              <a:buNone/>
            </a:pPr>
            <a:endParaRPr lang="en-US" altLang="ko-KR" sz="1400" dirty="0" smtClean="0"/>
          </a:p>
          <a:p>
            <a:endParaRPr lang="en-US" altLang="ko-KR" sz="2000" dirty="0" smtClean="0"/>
          </a:p>
          <a:p>
            <a:pPr>
              <a:buNone/>
            </a:pPr>
            <a:r>
              <a:rPr lang="en-US" altLang="ko-KR" sz="2000" dirty="0" smtClean="0"/>
              <a:t>   Passed </a:t>
            </a:r>
            <a:r>
              <a:rPr lang="en-US" altLang="ko-KR" sz="2000" dirty="0" smtClean="0"/>
              <a:t>by unanimous consent</a:t>
            </a:r>
          </a:p>
          <a:p>
            <a:pPr>
              <a:buNone/>
            </a:pP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17</a:t>
            </a:fld>
            <a:endParaRPr lang="en-US" altLang="ko-K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4 (12/1083r0)</a:t>
            </a:r>
            <a:endParaRPr lang="en-US" dirty="0"/>
          </a:p>
        </p:txBody>
      </p:sp>
      <p:sp>
        <p:nvSpPr>
          <p:cNvPr id="3" name="Content Placeholder 2"/>
          <p:cNvSpPr>
            <a:spLocks noGrp="1"/>
          </p:cNvSpPr>
          <p:nvPr>
            <p:ph idx="1"/>
          </p:nvPr>
        </p:nvSpPr>
        <p:spPr>
          <a:xfrm>
            <a:off x="685800" y="1981200"/>
            <a:ext cx="7239000" cy="4114800"/>
          </a:xfrm>
        </p:spPr>
        <p:txBody>
          <a:bodyPr/>
          <a:lstStyle/>
          <a:p>
            <a:r>
              <a:rPr lang="en-US" dirty="0" smtClean="0"/>
              <a:t>Move to accept the separation between BSS Sensor Only, BSS Offloading Only and BSS Mixed Mode ?</a:t>
            </a:r>
          </a:p>
          <a:p>
            <a:endParaRPr lang="en-US" altLang="ko-KR" sz="2000" dirty="0" smtClean="0"/>
          </a:p>
          <a:p>
            <a:r>
              <a:rPr lang="en-US" altLang="ko-KR" sz="2000" dirty="0" smtClean="0"/>
              <a:t>Yes</a:t>
            </a:r>
            <a:r>
              <a:rPr lang="en-US" altLang="ko-KR" sz="2000" dirty="0" smtClean="0"/>
              <a:t>: 32</a:t>
            </a:r>
            <a:endParaRPr lang="en-US" altLang="ko-KR" sz="2000" dirty="0" smtClean="0"/>
          </a:p>
          <a:p>
            <a:r>
              <a:rPr lang="en-US" altLang="ko-KR" sz="2000" dirty="0" smtClean="0"/>
              <a:t>No</a:t>
            </a:r>
            <a:r>
              <a:rPr lang="en-US" altLang="ko-KR" sz="2000" dirty="0" smtClean="0"/>
              <a:t>: 0</a:t>
            </a:r>
            <a:endParaRPr lang="en-US" altLang="ko-KR" sz="2000" dirty="0" smtClean="0"/>
          </a:p>
          <a:p>
            <a:r>
              <a:rPr lang="en-US" altLang="ko-KR" sz="2000" dirty="0" smtClean="0"/>
              <a:t>Abstain</a:t>
            </a:r>
            <a:r>
              <a:rPr lang="en-US" altLang="ko-KR" sz="2000" dirty="0" smtClean="0"/>
              <a:t>: 3</a:t>
            </a:r>
          </a:p>
          <a:p>
            <a:pPr>
              <a:buNone/>
            </a:pPr>
            <a:r>
              <a:rPr lang="en-US" altLang="ko-KR" sz="2000" dirty="0" smtClean="0"/>
              <a:t>Passed</a:t>
            </a: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18</a:t>
            </a:fld>
            <a:endParaRPr lang="en-US" altLang="ko-K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5 (12/1083r0)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Move to accept  the identification of STA device types as Sensor Only, Offloading Only and Mixed Mode  STAs ?</a:t>
            </a:r>
          </a:p>
          <a:p>
            <a:pPr>
              <a:buNone/>
            </a:pPr>
            <a:endParaRPr lang="en-US" altLang="ko-KR" sz="2000" dirty="0" smtClean="0"/>
          </a:p>
          <a:p>
            <a:endParaRPr lang="en-US" altLang="ko-KR" sz="2000" dirty="0" smtClean="0"/>
          </a:p>
          <a:p>
            <a:r>
              <a:rPr lang="en-US" altLang="ko-KR" sz="2000" dirty="0" smtClean="0"/>
              <a:t>Yes:28</a:t>
            </a:r>
            <a:endParaRPr lang="en-US" altLang="ko-KR" sz="2000" dirty="0" smtClean="0"/>
          </a:p>
          <a:p>
            <a:r>
              <a:rPr lang="en-US" altLang="ko-KR" sz="2000" dirty="0" smtClean="0"/>
              <a:t>No</a:t>
            </a:r>
            <a:r>
              <a:rPr lang="en-US" altLang="ko-KR" sz="2000" dirty="0" smtClean="0"/>
              <a:t>: 0</a:t>
            </a:r>
            <a:endParaRPr lang="en-US" altLang="ko-KR" sz="2000" dirty="0" smtClean="0"/>
          </a:p>
          <a:p>
            <a:r>
              <a:rPr lang="en-US" altLang="ko-KR" sz="2000" dirty="0" smtClean="0"/>
              <a:t>Abstain:2</a:t>
            </a:r>
          </a:p>
          <a:p>
            <a:pPr>
              <a:buNone/>
            </a:pPr>
            <a:r>
              <a:rPr lang="en-US" altLang="ko-KR" sz="2000" dirty="0" smtClean="0"/>
              <a:t>Passed</a:t>
            </a:r>
            <a:endParaRPr lang="en-US" altLang="ko-KR" sz="2000" dirty="0" smtClean="0"/>
          </a:p>
          <a:p>
            <a:pPr>
              <a:buNone/>
            </a:pP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19</a:t>
            </a:fld>
            <a:endParaRPr lang="en-US" altLang="ko-K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3"/>
          <p:cNvSpPr>
            <a:spLocks noGrp="1"/>
          </p:cNvSpPr>
          <p:nvPr>
            <p:ph type="sldNum" sz="quarter" idx="12"/>
          </p:nvPr>
        </p:nvSpPr>
        <p:spPr/>
        <p:txBody>
          <a:bodyPr/>
          <a:lstStyle/>
          <a:p>
            <a:r>
              <a:rPr lang="en-US" altLang="ko-KR"/>
              <a:t>Slide </a:t>
            </a:r>
            <a:fld id="{C598D615-6AC9-448F-ADD6-BB62C7FB5F8C}" type="slidenum">
              <a:rPr lang="en-US" altLang="ko-KR"/>
              <a:pPr/>
              <a:t>2</a:t>
            </a:fld>
            <a:endParaRPr lang="en-US" altLang="ko-KR"/>
          </a:p>
        </p:txBody>
      </p:sp>
      <p:sp>
        <p:nvSpPr>
          <p:cNvPr id="112642" name="Rectangle 2"/>
          <p:cNvSpPr>
            <a:spLocks noChangeArrowheads="1"/>
          </p:cNvSpPr>
          <p:nvPr/>
        </p:nvSpPr>
        <p:spPr bwMode="auto">
          <a:xfrm>
            <a:off x="685800" y="685800"/>
            <a:ext cx="7772400" cy="1066800"/>
          </a:xfrm>
          <a:prstGeom prst="rect">
            <a:avLst/>
          </a:prstGeom>
          <a:noFill/>
          <a:ln w="9525">
            <a:noFill/>
            <a:miter lim="800000"/>
            <a:headEnd/>
            <a:tailEnd/>
          </a:ln>
          <a:effectLst/>
        </p:spPr>
        <p:txBody>
          <a:bodyPr lIns="92075" tIns="46038" rIns="92075" bIns="46038" anchor="ctr"/>
          <a:lstStyle/>
          <a:p>
            <a:pPr algn="ctr"/>
            <a:r>
              <a:rPr lang="en-US" altLang="ko-KR" sz="2800" b="1" dirty="0">
                <a:solidFill>
                  <a:schemeClr val="tx2"/>
                </a:solidFill>
                <a:ea typeface="굴림" pitchFamily="34" charset="-127"/>
              </a:rPr>
              <a:t>Agenda for </a:t>
            </a:r>
            <a:r>
              <a:rPr lang="en-US" altLang="ko-KR" sz="2800" b="1" dirty="0" smtClean="0">
                <a:solidFill>
                  <a:schemeClr val="tx2"/>
                </a:solidFill>
                <a:ea typeface="굴림" pitchFamily="34" charset="-127"/>
              </a:rPr>
              <a:t>September</a:t>
            </a:r>
            <a:r>
              <a:rPr lang="en-US" altLang="ko-KR" sz="2800" b="1" dirty="0" smtClean="0">
                <a:ea typeface="굴림" pitchFamily="34" charset="-127"/>
              </a:rPr>
              <a:t> 18, 2012 </a:t>
            </a:r>
            <a:r>
              <a:rPr lang="en-US" altLang="ko-KR" sz="2800" b="1" dirty="0">
                <a:ea typeface="굴림" pitchFamily="34" charset="-127"/>
              </a:rPr>
              <a:t>– </a:t>
            </a:r>
            <a:r>
              <a:rPr lang="en-US" altLang="ko-KR" sz="2800" b="1" dirty="0" smtClean="0">
                <a:ea typeface="굴림" pitchFamily="34" charset="-127"/>
              </a:rPr>
              <a:t>PM1, India Wells, CA </a:t>
            </a:r>
            <a:endParaRPr lang="en-US" altLang="ko-KR" sz="2800" b="1" dirty="0">
              <a:ea typeface="굴림" pitchFamily="34" charset="-127"/>
            </a:endParaRPr>
          </a:p>
        </p:txBody>
      </p:sp>
      <p:sp>
        <p:nvSpPr>
          <p:cNvPr id="112643" name="Rectangle 3"/>
          <p:cNvSpPr>
            <a:spLocks noChangeArrowheads="1"/>
          </p:cNvSpPr>
          <p:nvPr/>
        </p:nvSpPr>
        <p:spPr bwMode="auto">
          <a:xfrm>
            <a:off x="685800" y="1752600"/>
            <a:ext cx="7772400" cy="4648200"/>
          </a:xfrm>
          <a:prstGeom prst="rect">
            <a:avLst/>
          </a:prstGeom>
          <a:noFill/>
          <a:ln w="9525">
            <a:noFill/>
            <a:miter lim="800000"/>
            <a:headEnd/>
            <a:tailEnd/>
          </a:ln>
          <a:effectLst/>
        </p:spPr>
        <p:txBody>
          <a:bodyPr lIns="92075" tIns="46038" rIns="92075" bIns="46038"/>
          <a:lstStyle/>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Designation of a secretary for the minutes </a:t>
            </a:r>
          </a:p>
          <a:p>
            <a:pPr indent="-342900">
              <a:lnSpc>
                <a:spcPct val="80000"/>
              </a:lnSpc>
              <a:spcBef>
                <a:spcPts val="1200"/>
              </a:spcBef>
              <a:spcAft>
                <a:spcPts val="1200"/>
              </a:spcAft>
              <a:buFont typeface="Arial" pitchFamily="34" charset="0"/>
              <a:buChar char="•"/>
            </a:pPr>
            <a:r>
              <a:rPr lang="en-US" altLang="ko-KR" sz="2400" b="1" dirty="0" smtClean="0">
                <a:ea typeface="굴림" pitchFamily="34" charset="-127"/>
              </a:rPr>
              <a:t>Reminder on Affiliation, IEEE Patent review and IP claims policies</a:t>
            </a:r>
            <a:endParaRPr lang="en-US" altLang="ko-KR" sz="2000" dirty="0">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Reminder to record attendance</a:t>
            </a:r>
            <a:endParaRPr lang="en-US" altLang="ko-KR" sz="2400" b="1" dirty="0" smtClean="0">
              <a:solidFill>
                <a:srgbClr val="FF0000"/>
              </a:solidFill>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Summary of operating rules for MAC ad hoc group</a:t>
            </a:r>
            <a:endParaRPr lang="en-US" altLang="ko-KR" sz="2000" dirty="0" smtClean="0">
              <a:solidFill>
                <a:srgbClr val="FF0000"/>
              </a:solidFill>
              <a:ea typeface="굴림" pitchFamily="34" charset="-127"/>
            </a:endParaRP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Submissions </a:t>
            </a:r>
          </a:p>
          <a:p>
            <a:pPr lvl="2" indent="-342900">
              <a:lnSpc>
                <a:spcPct val="80000"/>
              </a:lnSpc>
              <a:spcBef>
                <a:spcPts val="600"/>
              </a:spcBef>
              <a:spcAft>
                <a:spcPts val="600"/>
              </a:spcAft>
              <a:buFont typeface="Wingdings" pitchFamily="2" charset="2"/>
              <a:buChar char="§"/>
            </a:pPr>
            <a:r>
              <a:rPr lang="en-US" altLang="ko-KR" sz="2400" dirty="0" smtClean="0">
                <a:ea typeface="굴림" pitchFamily="34" charset="-127"/>
              </a:rPr>
              <a:t>Any more submissions?</a:t>
            </a:r>
          </a:p>
          <a:p>
            <a:pPr indent="-342900">
              <a:lnSpc>
                <a:spcPct val="80000"/>
              </a:lnSpc>
              <a:spcBef>
                <a:spcPts val="600"/>
              </a:spcBef>
              <a:spcAft>
                <a:spcPts val="600"/>
              </a:spcAft>
              <a:buFont typeface="Arial" pitchFamily="34" charset="0"/>
              <a:buChar char="•"/>
            </a:pPr>
            <a:r>
              <a:rPr lang="en-US" altLang="ko-KR" sz="2400" b="1" dirty="0" smtClean="0">
                <a:ea typeface="굴림" pitchFamily="34" charset="-127"/>
              </a:rPr>
              <a:t>Straw polls / Pre-motions</a:t>
            </a:r>
          </a:p>
          <a:p>
            <a:pPr indent="-342900">
              <a:lnSpc>
                <a:spcPct val="80000"/>
              </a:lnSpc>
              <a:spcBef>
                <a:spcPts val="600"/>
              </a:spcBef>
              <a:spcAft>
                <a:spcPts val="600"/>
              </a:spcAft>
              <a:buFontTx/>
              <a:buChar char="•"/>
            </a:pPr>
            <a:endParaRPr lang="en-US" altLang="ko-KR" sz="2400" b="1" dirty="0" smtClean="0">
              <a:ea typeface="굴림" pitchFamily="34" charset="-127"/>
            </a:endParaRPr>
          </a:p>
          <a:p>
            <a:pPr indent="-342900">
              <a:lnSpc>
                <a:spcPct val="80000"/>
              </a:lnSpc>
              <a:spcBef>
                <a:spcPts val="600"/>
              </a:spcBef>
              <a:spcAft>
                <a:spcPts val="600"/>
              </a:spcAft>
              <a:buFontTx/>
              <a:buChar char="•"/>
            </a:pPr>
            <a:endParaRPr lang="en-US" altLang="ko-KR" sz="2000" dirty="0">
              <a:ea typeface="굴림" pitchFamily="34" charset="-127"/>
            </a:endParaRPr>
          </a:p>
        </p:txBody>
      </p:sp>
      <p:sp>
        <p:nvSpPr>
          <p:cNvPr id="7" name="Date Placeholder 3"/>
          <p:cNvSpPr>
            <a:spLocks noGrp="1"/>
          </p:cNvSpPr>
          <p:nvPr>
            <p:ph type="dt" sz="half" idx="10"/>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6 (12/1083r0)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Move to accept that the  Sensor Only/Offload Only/Mixed  BSS type is provided in beacons /Probe Response?</a:t>
            </a:r>
          </a:p>
          <a:p>
            <a:endParaRPr lang="en-US" sz="2000" dirty="0" smtClean="0"/>
          </a:p>
          <a:p>
            <a:endParaRPr lang="en-US" altLang="ko-KR" sz="2000" dirty="0" smtClean="0"/>
          </a:p>
          <a:p>
            <a:endParaRPr lang="en-US" altLang="ko-KR" sz="2000" dirty="0" smtClean="0"/>
          </a:p>
          <a:p>
            <a:pPr>
              <a:buNone/>
            </a:pPr>
            <a:r>
              <a:rPr lang="en-US" altLang="ko-KR" sz="2000" dirty="0" smtClean="0"/>
              <a:t>Passed by unanimous consent</a:t>
            </a:r>
          </a:p>
          <a:p>
            <a:pPr>
              <a:buNone/>
            </a:pPr>
            <a:endParaRPr lang="en-US" sz="2000" dirty="0" smtClean="0"/>
          </a:p>
          <a:p>
            <a:pPr>
              <a:buNone/>
            </a:pP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20</a:t>
            </a:fld>
            <a:endParaRPr lang="en-US" altLang="ko-K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7 (</a:t>
            </a:r>
            <a:r>
              <a:rPr lang="en-US" dirty="0" smtClean="0"/>
              <a:t>12/1084r3)</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lgn="just">
              <a:buNone/>
            </a:pPr>
            <a:r>
              <a:rPr lang="en-US" sz="2000" dirty="0" smtClean="0"/>
              <a:t>Do you agree to have a fixed length page segment per TIM segment as described in Slide 6</a:t>
            </a:r>
            <a:r>
              <a:rPr lang="en-US" sz="2000" dirty="0" smtClean="0"/>
              <a:t>?</a:t>
            </a:r>
          </a:p>
          <a:p>
            <a:pPr algn="just">
              <a:buNone/>
            </a:pPr>
            <a:endParaRPr lang="en-US" altLang="ko-KR" sz="2000" dirty="0" smtClean="0"/>
          </a:p>
          <a:p>
            <a:pPr>
              <a:buNone/>
            </a:pPr>
            <a:r>
              <a:rPr lang="en-US" altLang="ko-KR" sz="2000" dirty="0" smtClean="0"/>
              <a:t>Passed </a:t>
            </a:r>
            <a:r>
              <a:rPr lang="en-US" altLang="ko-KR" sz="2000" dirty="0" smtClean="0"/>
              <a:t>by unanimous consent</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21</a:t>
            </a:fld>
            <a:endParaRPr lang="en-US" altLang="ko-K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8 (</a:t>
            </a:r>
            <a:r>
              <a:rPr lang="en-US" dirty="0" smtClean="0"/>
              <a:t>12/1084r3)</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r>
              <a:rPr lang="en-US" sz="2000" dirty="0" smtClean="0"/>
              <a:t>Do you agree to introduce a Page Bitmap for early indication of block-level buffered data?</a:t>
            </a:r>
          </a:p>
          <a:p>
            <a:pPr>
              <a:buNone/>
            </a:pPr>
            <a:endParaRPr lang="en-US" altLang="ko-KR" sz="2000" dirty="0" smtClean="0"/>
          </a:p>
          <a:p>
            <a:r>
              <a:rPr lang="en-US" altLang="ko-KR" sz="2000" dirty="0" smtClean="0"/>
              <a:t>Passed </a:t>
            </a:r>
            <a:r>
              <a:rPr lang="en-US" altLang="ko-KR" sz="2000" dirty="0" smtClean="0"/>
              <a:t>by unanimous consent</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22</a:t>
            </a:fld>
            <a:endParaRPr lang="en-US" altLang="ko-K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9 (</a:t>
            </a:r>
            <a:r>
              <a:rPr lang="en-US" dirty="0" smtClean="0"/>
              <a:t>12/1084r3)</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r>
              <a:rPr lang="en-US" sz="2000" dirty="0" smtClean="0"/>
              <a:t>Do you agree to have a Segment Count IE as in Slide 9 for indication of assignment of STAs in TIM segments?</a:t>
            </a:r>
          </a:p>
          <a:p>
            <a:endParaRPr lang="en-US" altLang="ko-KR" sz="2000" dirty="0" smtClean="0"/>
          </a:p>
          <a:p>
            <a:endParaRPr lang="en-US" altLang="ko-KR" sz="2000" dirty="0" smtClean="0"/>
          </a:p>
          <a:p>
            <a:r>
              <a:rPr lang="en-US" altLang="ko-KR" sz="2000" dirty="0" smtClean="0"/>
              <a:t>Passed </a:t>
            </a:r>
            <a:r>
              <a:rPr lang="en-US" altLang="ko-KR" sz="2000" dirty="0" smtClean="0"/>
              <a:t>by unanimous consent</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23</a:t>
            </a:fld>
            <a:endParaRPr lang="en-US" altLang="ko-K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10 (</a:t>
            </a:r>
            <a:r>
              <a:rPr lang="en-US" dirty="0" smtClean="0"/>
              <a:t>12/1084r3)</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lgn="just">
              <a:buNone/>
            </a:pPr>
            <a:r>
              <a:rPr lang="en-US" sz="2000" dirty="0" smtClean="0"/>
              <a:t>Do you agree to have the frame format for the Segment Count IE as shown in Slide 8</a:t>
            </a:r>
            <a:r>
              <a:rPr lang="en-US" sz="2000" dirty="0" smtClean="0"/>
              <a:t>?</a:t>
            </a:r>
          </a:p>
          <a:p>
            <a:pPr algn="just">
              <a:buNone/>
            </a:pPr>
            <a:endParaRPr lang="en-US" altLang="ko-KR" sz="2000" dirty="0" smtClean="0"/>
          </a:p>
          <a:p>
            <a:endParaRPr lang="en-US" altLang="ko-KR" sz="2000" dirty="0" smtClean="0"/>
          </a:p>
          <a:p>
            <a:r>
              <a:rPr lang="en-US" altLang="ko-KR" sz="2000" dirty="0" smtClean="0"/>
              <a:t>Passed </a:t>
            </a:r>
            <a:r>
              <a:rPr lang="en-US" altLang="ko-KR" sz="2000" dirty="0" smtClean="0"/>
              <a:t>by unanimous consent</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24</a:t>
            </a:fld>
            <a:endParaRPr lang="en-US" altLang="ko-K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11 (12/1084r1)</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r>
              <a:rPr lang="en-US" sz="2000" dirty="0" smtClean="0"/>
              <a:t>Do you agree to include the TIM Segment Number field in the TIM IE as shown in Slide 10?</a:t>
            </a:r>
          </a:p>
          <a:p>
            <a:endParaRPr lang="en-US" altLang="ko-KR" sz="2000" dirty="0" smtClean="0"/>
          </a:p>
          <a:p>
            <a:r>
              <a:rPr lang="en-US" altLang="ko-KR" sz="2000" dirty="0" smtClean="0"/>
              <a:t>Passed </a:t>
            </a:r>
            <a:r>
              <a:rPr lang="en-US" altLang="ko-KR" sz="2000" dirty="0" smtClean="0"/>
              <a:t>by unanimous consent</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25</a:t>
            </a:fld>
            <a:endParaRPr lang="en-US" altLang="ko-K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12 (12/1086r1)</a:t>
            </a:r>
            <a:endParaRPr lang="en-US" dirty="0"/>
          </a:p>
        </p:txBody>
      </p:sp>
      <p:sp>
        <p:nvSpPr>
          <p:cNvPr id="3" name="Content Placeholder 2"/>
          <p:cNvSpPr>
            <a:spLocks noGrp="1"/>
          </p:cNvSpPr>
          <p:nvPr>
            <p:ph idx="1"/>
          </p:nvPr>
        </p:nvSpPr>
        <p:spPr>
          <a:xfrm>
            <a:off x="685800" y="1981200"/>
            <a:ext cx="7239000" cy="4114800"/>
          </a:xfrm>
        </p:spPr>
        <p:txBody>
          <a:bodyPr/>
          <a:lstStyle/>
          <a:p>
            <a:pPr>
              <a:buNone/>
            </a:pPr>
            <a:r>
              <a:rPr lang="en-US" dirty="0" smtClean="0"/>
              <a:t>Do you support to add the texts below in the </a:t>
            </a:r>
            <a:r>
              <a:rPr lang="en-US" dirty="0" err="1" smtClean="0"/>
              <a:t>TGah</a:t>
            </a:r>
            <a:r>
              <a:rPr lang="en-US" dirty="0" smtClean="0"/>
              <a:t> SFD </a:t>
            </a:r>
            <a:r>
              <a:rPr lang="en-GB" dirty="0" smtClean="0"/>
              <a:t>4.3.3 TIM encoding:</a:t>
            </a:r>
            <a:endParaRPr lang="zh-CN" altLang="en-US" dirty="0" smtClean="0"/>
          </a:p>
          <a:p>
            <a:pPr lvl="1"/>
            <a:r>
              <a:rPr lang="en-GB" dirty="0" smtClean="0"/>
              <a:t>R.4.3.3.B: </a:t>
            </a:r>
            <a:r>
              <a:rPr lang="en-US" altLang="zh-CN" dirty="0" smtClean="0">
                <a:ea typeface="宋体" charset="-122"/>
              </a:rPr>
              <a:t>t</a:t>
            </a:r>
            <a:r>
              <a:rPr lang="en-US" dirty="0" smtClean="0"/>
              <a:t>he Group Addressed Buffered Data field (Bit 0 of the Bitmap Control field) is set to 1 when one or more group addressed MSDUs/MMPDUs are buffered at the AP.</a:t>
            </a:r>
            <a:endParaRPr lang="en-US" altLang="zh-CN" dirty="0" smtClean="0">
              <a:ea typeface="宋体" charset="-122"/>
            </a:endParaRPr>
          </a:p>
          <a:p>
            <a:endParaRPr lang="en-US" altLang="ko-KR" sz="2000" dirty="0" smtClean="0"/>
          </a:p>
          <a:p>
            <a:r>
              <a:rPr lang="en-US" altLang="ko-KR" sz="2000" dirty="0" smtClean="0"/>
              <a:t>Passed </a:t>
            </a:r>
            <a:r>
              <a:rPr lang="en-US" altLang="ko-KR" sz="2000" dirty="0" smtClean="0"/>
              <a:t>by unanimous consent</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26</a:t>
            </a:fld>
            <a:endParaRPr lang="en-US" altLang="ko-K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Pre-Motion 13 (12/1086r1)</a:t>
            </a:r>
            <a:endParaRPr lang="en-US" dirty="0"/>
          </a:p>
        </p:txBody>
      </p:sp>
      <p:sp>
        <p:nvSpPr>
          <p:cNvPr id="3" name="Content Placeholder 2"/>
          <p:cNvSpPr>
            <a:spLocks noGrp="1"/>
          </p:cNvSpPr>
          <p:nvPr>
            <p:ph idx="1"/>
          </p:nvPr>
        </p:nvSpPr>
        <p:spPr>
          <a:xfrm>
            <a:off x="685800" y="1981200"/>
            <a:ext cx="7239000" cy="4114800"/>
          </a:xfrm>
        </p:spPr>
        <p:txBody>
          <a:bodyPr/>
          <a:lstStyle/>
          <a:p>
            <a:pPr marL="342900" lvl="1" indent="-342900">
              <a:buNone/>
            </a:pPr>
            <a:r>
              <a:rPr lang="en-US" sz="2400" b="1" dirty="0" smtClean="0"/>
              <a:t>Do you support to add the texts below in the </a:t>
            </a:r>
            <a:r>
              <a:rPr lang="en-US" sz="2400" b="1" dirty="0" err="1" smtClean="0"/>
              <a:t>TGah</a:t>
            </a:r>
            <a:r>
              <a:rPr lang="en-US" sz="2400" b="1" dirty="0" smtClean="0"/>
              <a:t> SFD </a:t>
            </a:r>
            <a:r>
              <a:rPr lang="en-GB" sz="2400" b="1" dirty="0" smtClean="0"/>
              <a:t>4.3.3 TIM encoding:</a:t>
            </a:r>
            <a:endParaRPr lang="en-US" altLang="zh-CN" sz="2400" b="1" dirty="0" smtClean="0">
              <a:ea typeface="宋体" charset="-122"/>
            </a:endParaRPr>
          </a:p>
          <a:p>
            <a:pPr lvl="1"/>
            <a:r>
              <a:rPr lang="en-GB" dirty="0" smtClean="0"/>
              <a:t>R.4.3.3.C: </a:t>
            </a:r>
            <a:r>
              <a:rPr lang="en-US" altLang="zh-CN" dirty="0" smtClean="0"/>
              <a:t>If there is no bit in the traffic indication bitmap set to 1 in the TIM IE, the Encoded TIM Bitmap field is not present and the Length field is set to 3</a:t>
            </a:r>
          </a:p>
          <a:p>
            <a:pPr>
              <a:buNone/>
            </a:pPr>
            <a:endParaRPr lang="en-US" altLang="ko-KR" sz="2000" dirty="0" smtClean="0"/>
          </a:p>
          <a:p>
            <a:r>
              <a:rPr lang="en-US" altLang="ko-KR" sz="2000" dirty="0" smtClean="0"/>
              <a:t>Passed </a:t>
            </a:r>
            <a:r>
              <a:rPr lang="en-US" altLang="ko-KR" sz="2000" dirty="0" smtClean="0"/>
              <a:t>by unanimous consent</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27</a:t>
            </a:fld>
            <a:endParaRPr lang="en-US" altLang="ko-K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0C941A40-E736-4385-905B-F4EC9C987783}" type="slidenum">
              <a:rPr lang="en-US" altLang="ko-KR"/>
              <a:pPr/>
              <a:t>28</a:t>
            </a:fld>
            <a:endParaRPr lang="en-US" altLang="ko-KR"/>
          </a:p>
        </p:txBody>
      </p:sp>
      <p:sp>
        <p:nvSpPr>
          <p:cNvPr id="61442" name="Rectangle 2"/>
          <p:cNvSpPr>
            <a:spLocks noGrp="1" noChangeArrowheads="1"/>
          </p:cNvSpPr>
          <p:nvPr>
            <p:ph type="ctrTitle"/>
          </p:nvPr>
        </p:nvSpPr>
        <p:spPr/>
        <p:txBody>
          <a:bodyPr/>
          <a:lstStyle/>
          <a:p>
            <a:r>
              <a:rPr lang="en-US" altLang="ko-KR" dirty="0" smtClean="0">
                <a:ea typeface="굴림" pitchFamily="34" charset="-127"/>
              </a:rPr>
              <a:t>Motions from MAC ad hoc meeting</a:t>
            </a:r>
            <a:endParaRPr lang="en-US" altLang="ko-KR" dirty="0">
              <a:ea typeface="굴림" pitchFamily="34" charset="-127"/>
            </a:endParaRPr>
          </a:p>
        </p:txBody>
      </p:sp>
      <p:sp>
        <p:nvSpPr>
          <p:cNvPr id="61443" name="Rectangle 3"/>
          <p:cNvSpPr>
            <a:spLocks noGrp="1" noChangeArrowheads="1"/>
          </p:cNvSpPr>
          <p:nvPr>
            <p:ph type="subTitle" idx="1"/>
          </p:nvPr>
        </p:nvSpPr>
        <p:spPr/>
        <p:txBody>
          <a:bodyPr/>
          <a:lstStyle/>
          <a:p>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Motion </a:t>
            </a:r>
            <a:r>
              <a:rPr lang="en-US" dirty="0" smtClean="0"/>
              <a:t>1 (</a:t>
            </a:r>
            <a:r>
              <a:rPr lang="en-GB" kern="1200" dirty="0" smtClean="0">
                <a:solidFill>
                  <a:srgbClr val="000000"/>
                </a:solidFill>
                <a:latin typeface="Times New Roman" pitchFamily="16" charset="0"/>
                <a:ea typeface="MS Gothic" charset="-128"/>
                <a:cs typeface="Arial Unicode MS" charset="0"/>
              </a:rPr>
              <a:t>12/1100r1)</a:t>
            </a:r>
            <a:endParaRPr lang="en-US" dirty="0"/>
          </a:p>
        </p:txBody>
      </p:sp>
      <p:sp>
        <p:nvSpPr>
          <p:cNvPr id="3" name="Content Placeholder 2"/>
          <p:cNvSpPr>
            <a:spLocks noGrp="1"/>
          </p:cNvSpPr>
          <p:nvPr>
            <p:ph idx="1"/>
          </p:nvPr>
        </p:nvSpPr>
        <p:spPr/>
        <p:txBody>
          <a:bodyPr/>
          <a:lstStyle/>
          <a:p>
            <a:pPr latinLnBrk="1"/>
            <a:r>
              <a:rPr lang="en-US" dirty="0" smtClean="0"/>
              <a:t>Do you support</a:t>
            </a:r>
          </a:p>
          <a:p>
            <a:pPr lvl="1"/>
            <a:r>
              <a:rPr lang="en-US" b="1" dirty="0" smtClean="0"/>
              <a:t>The Mid-CRC concept as in slide 5;</a:t>
            </a:r>
          </a:p>
          <a:p>
            <a:pPr lvl="1"/>
            <a:r>
              <a:rPr lang="en-US" b="1" dirty="0" smtClean="0"/>
              <a:t>The Mid-CRC design as in slide 6 and 7</a:t>
            </a:r>
          </a:p>
          <a:p>
            <a:pPr marL="0" indent="0">
              <a:buNone/>
            </a:pPr>
            <a:endParaRPr lang="en-US" altLang="ko-KR" sz="1400" dirty="0" smtClean="0"/>
          </a:p>
          <a:p>
            <a:r>
              <a:rPr lang="en-US" altLang="ko-KR" sz="2000" dirty="0" smtClean="0"/>
              <a:t>Yes: </a:t>
            </a:r>
          </a:p>
          <a:p>
            <a:r>
              <a:rPr lang="en-US" altLang="ko-KR" sz="2000" dirty="0" smtClean="0"/>
              <a:t>No: </a:t>
            </a:r>
          </a:p>
          <a:p>
            <a:r>
              <a:rPr lang="en-US" altLang="ko-KR" sz="2000" dirty="0" smtClean="0"/>
              <a:t>Abstain</a:t>
            </a:r>
            <a:r>
              <a:rPr lang="en-US" altLang="ko-KR" sz="2000" dirty="0" smtClean="0"/>
              <a:t>:</a:t>
            </a:r>
          </a:p>
          <a:p>
            <a:endParaRPr lang="en-US" altLang="ko-KR" sz="2000" dirty="0" smtClean="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29</a:t>
            </a:fld>
            <a:endParaRPr lang="en-US" altLang="ko-K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ad hoc operating rules (1) </a:t>
            </a:r>
            <a:endParaRPr lang="en-US" dirty="0"/>
          </a:p>
        </p:txBody>
      </p:sp>
      <p:sp>
        <p:nvSpPr>
          <p:cNvPr id="3" name="Content Placeholder 2"/>
          <p:cNvSpPr>
            <a:spLocks noGrp="1"/>
          </p:cNvSpPr>
          <p:nvPr>
            <p:ph idx="1"/>
          </p:nvPr>
        </p:nvSpPr>
        <p:spPr>
          <a:xfrm>
            <a:off x="685800" y="1905000"/>
            <a:ext cx="7772400" cy="4114800"/>
          </a:xfrm>
        </p:spPr>
        <p:txBody>
          <a:bodyPr/>
          <a:lstStyle/>
          <a:p>
            <a:r>
              <a:rPr lang="en-US" sz="2000" b="0" dirty="0" smtClean="0"/>
              <a:t>The following summary is derived from 11-12/239r2</a:t>
            </a:r>
            <a:endParaRPr lang="en-GB" sz="2000" b="0" u="sng" dirty="0" smtClean="0"/>
          </a:p>
          <a:p>
            <a:pPr lvl="1"/>
            <a:r>
              <a:rPr lang="en-GB" sz="1800" b="1" u="sng" dirty="0" smtClean="0"/>
              <a:t>Pre-Motion:</a:t>
            </a:r>
            <a:r>
              <a:rPr lang="en-GB" sz="1800" b="1" dirty="0" smtClean="0"/>
              <a:t> A pre-motion (doesn’t require voting rights) result of &gt;=75% is required within an Ad Hoc to approve the resolution of all or part of an issue and forward that resolved item to the </a:t>
            </a:r>
            <a:r>
              <a:rPr lang="en-GB" sz="1800" b="1" dirty="0" err="1" smtClean="0"/>
              <a:t>Taskgroup</a:t>
            </a:r>
            <a:r>
              <a:rPr lang="en-GB" sz="1800" b="1" dirty="0" smtClean="0"/>
              <a:t> where it becomes a motion that requires &gt;=75% approval to modify the specification framework or the draft specification.</a:t>
            </a:r>
          </a:p>
          <a:p>
            <a:pPr lvl="2"/>
            <a:r>
              <a:rPr lang="en-GB" sz="1600" dirty="0" smtClean="0"/>
              <a:t>Note: the term Pre-Motion was introduced by11ac ad hoc operating rules to create a distinction between straw polls which intent is to result in a Motion at the </a:t>
            </a:r>
            <a:r>
              <a:rPr lang="en-GB" sz="1600" dirty="0" err="1" smtClean="0"/>
              <a:t>Taskgroup</a:t>
            </a:r>
            <a:r>
              <a:rPr lang="en-GB" sz="1600" dirty="0" smtClean="0"/>
              <a:t>, and </a:t>
            </a:r>
            <a:r>
              <a:rPr lang="en-GB" sz="1600" dirty="0" err="1" smtClean="0"/>
              <a:t>strawpolls</a:t>
            </a:r>
            <a:r>
              <a:rPr lang="en-GB" sz="1600" dirty="0" smtClean="0"/>
              <a:t> which intent is to only gauge the opinion of the members on a particular topic and are not intended to results in a motion at the </a:t>
            </a:r>
            <a:r>
              <a:rPr lang="en-GB" sz="1600" dirty="0" err="1" smtClean="0"/>
              <a:t>Taskgroup</a:t>
            </a:r>
            <a:r>
              <a:rPr lang="en-GB" sz="1600" dirty="0" smtClean="0"/>
              <a:t>.</a:t>
            </a:r>
            <a:endParaRPr lang="en-US" sz="1600" b="0" dirty="0" smtClean="0"/>
          </a:p>
          <a:p>
            <a:pPr lvl="1"/>
            <a:r>
              <a:rPr lang="en-GB" sz="1800" b="0" u="sng" dirty="0" smtClean="0"/>
              <a:t>Stalemate:</a:t>
            </a:r>
            <a:r>
              <a:rPr lang="en-GB" sz="1800" b="0" dirty="0" smtClean="0"/>
              <a:t> In the case a consensus can not be reached within an Ad Hoc group (a stalemate that prohibits further progress), the subject is moved to the </a:t>
            </a:r>
            <a:r>
              <a:rPr lang="en-GB" sz="1800" b="0" dirty="0" err="1" smtClean="0"/>
              <a:t>Taskgroup</a:t>
            </a:r>
            <a:r>
              <a:rPr lang="en-GB" sz="1800" b="0" dirty="0" smtClean="0"/>
              <a:t> if an Ad Hoc straw poll vote to move the subject to the </a:t>
            </a:r>
            <a:r>
              <a:rPr lang="en-GB" sz="1800" b="0" dirty="0" err="1" smtClean="0"/>
              <a:t>Taskgroup</a:t>
            </a:r>
            <a:r>
              <a:rPr lang="en-GB" sz="1800" b="0" dirty="0" smtClean="0"/>
              <a:t> achieves &gt;50% approval. </a:t>
            </a:r>
            <a:endParaRPr lang="en-US" sz="1600" b="0" dirty="0" smtClean="0"/>
          </a:p>
          <a:p>
            <a:endParaRPr lang="en-US" sz="2000" b="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a:t>
            </a:fld>
            <a:endParaRPr lang="en-US" altLang="ko-K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2 (12/1101r1)</a:t>
            </a:r>
            <a:endParaRPr lang="en-US" dirty="0"/>
          </a:p>
        </p:txBody>
      </p:sp>
      <p:sp>
        <p:nvSpPr>
          <p:cNvPr id="3" name="Content Placeholder 2"/>
          <p:cNvSpPr>
            <a:spLocks noGrp="1"/>
          </p:cNvSpPr>
          <p:nvPr>
            <p:ph idx="1"/>
          </p:nvPr>
        </p:nvSpPr>
        <p:spPr/>
        <p:txBody>
          <a:bodyPr/>
          <a:lstStyle/>
          <a:p>
            <a:pPr lvl="0"/>
            <a:r>
              <a:rPr lang="en-US" dirty="0" smtClean="0"/>
              <a:t>Do you support to include in SFD that:</a:t>
            </a:r>
          </a:p>
          <a:p>
            <a:pPr lvl="1"/>
            <a:r>
              <a:rPr lang="en-US" dirty="0" smtClean="0"/>
              <a:t>An active polling STA can solicit the BSS change sequence (one byte) from an AP upon waking up. </a:t>
            </a:r>
          </a:p>
          <a:p>
            <a:pPr lvl="1"/>
            <a:r>
              <a:rPr lang="en-US" dirty="0" smtClean="0"/>
              <a:t>AP may provide the information immediately or suggest the STA to check beacons.</a:t>
            </a:r>
          </a:p>
          <a:p>
            <a:pPr marL="0" indent="0">
              <a:buNone/>
            </a:pPr>
            <a:endParaRPr lang="en-US" altLang="ko-KR" sz="1400" dirty="0" smtClean="0"/>
          </a:p>
          <a:p>
            <a:r>
              <a:rPr lang="en-US" altLang="ko-KR" sz="2000" dirty="0" smtClean="0"/>
              <a:t>Yes: </a:t>
            </a:r>
          </a:p>
          <a:p>
            <a:r>
              <a:rPr lang="en-US" altLang="ko-KR" sz="2000" dirty="0" smtClean="0"/>
              <a:t>No: </a:t>
            </a:r>
          </a:p>
          <a:p>
            <a:r>
              <a:rPr lang="en-US" altLang="ko-KR" sz="2000" dirty="0" smtClean="0"/>
              <a:t>Abstain:</a:t>
            </a:r>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30</a:t>
            </a:fld>
            <a:endParaRPr lang="en-US" altLang="ko-K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3 (12/1101r1)</a:t>
            </a:r>
            <a:endParaRPr lang="en-US" dirty="0"/>
          </a:p>
        </p:txBody>
      </p:sp>
      <p:sp>
        <p:nvSpPr>
          <p:cNvPr id="3" name="Content Placeholder 2"/>
          <p:cNvSpPr>
            <a:spLocks noGrp="1"/>
          </p:cNvSpPr>
          <p:nvPr>
            <p:ph idx="1"/>
          </p:nvPr>
        </p:nvSpPr>
        <p:spPr/>
        <p:txBody>
          <a:bodyPr/>
          <a:lstStyle/>
          <a:p>
            <a:pPr lvl="0"/>
            <a:r>
              <a:rPr lang="en-US" dirty="0" smtClean="0"/>
              <a:t>Do you support to include in SFD that:</a:t>
            </a:r>
          </a:p>
          <a:p>
            <a:pPr lvl="1"/>
            <a:r>
              <a:rPr lang="en-US" dirty="0" smtClean="0"/>
              <a:t>An active polling STA can solicit the current timestamp from an AP upon waking up</a:t>
            </a:r>
          </a:p>
          <a:p>
            <a:pPr lvl="1"/>
            <a:r>
              <a:rPr lang="en-US" dirty="0" smtClean="0"/>
              <a:t>AP may provide the information immediately or suggest the STA to check beacons</a:t>
            </a:r>
          </a:p>
          <a:p>
            <a:pPr marL="0" indent="0">
              <a:buNone/>
            </a:pPr>
            <a:endParaRPr lang="en-US" altLang="ko-KR" sz="1400" dirty="0" smtClean="0"/>
          </a:p>
          <a:p>
            <a:endParaRPr lang="en-US" altLang="ko-KR" sz="2000" dirty="0" smtClean="0"/>
          </a:p>
          <a:p>
            <a:r>
              <a:rPr lang="en-US" altLang="ko-KR" sz="2000" dirty="0" smtClean="0"/>
              <a:t>Yes: </a:t>
            </a:r>
          </a:p>
          <a:p>
            <a:r>
              <a:rPr lang="en-US" altLang="ko-KR" sz="2000" dirty="0" smtClean="0"/>
              <a:t>No: </a:t>
            </a:r>
          </a:p>
          <a:p>
            <a:r>
              <a:rPr lang="en-US" altLang="ko-KR" sz="2000" dirty="0" smtClean="0"/>
              <a:t>Abstain:</a:t>
            </a:r>
          </a:p>
          <a:p>
            <a:pPr>
              <a:buNone/>
            </a:pPr>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31</a:t>
            </a:fld>
            <a:endParaRPr lang="en-US" altLang="ko-K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4 (12/1083r0)</a:t>
            </a:r>
            <a:endParaRPr lang="en-US" dirty="0"/>
          </a:p>
        </p:txBody>
      </p:sp>
      <p:sp>
        <p:nvSpPr>
          <p:cNvPr id="3" name="Content Placeholder 2"/>
          <p:cNvSpPr>
            <a:spLocks noGrp="1"/>
          </p:cNvSpPr>
          <p:nvPr>
            <p:ph idx="1"/>
          </p:nvPr>
        </p:nvSpPr>
        <p:spPr>
          <a:xfrm>
            <a:off x="685800" y="1981200"/>
            <a:ext cx="7239000" cy="4114800"/>
          </a:xfrm>
        </p:spPr>
        <p:txBody>
          <a:bodyPr/>
          <a:lstStyle/>
          <a:p>
            <a:r>
              <a:rPr lang="en-US" dirty="0" smtClean="0"/>
              <a:t>Move to accept the separation between BSS Sensor Only, BSS Offloading Only and BSS Mixed Mode ?</a:t>
            </a:r>
          </a:p>
          <a:p>
            <a:endParaRPr lang="en-US" altLang="ko-KR" sz="2000" dirty="0" smtClean="0"/>
          </a:p>
          <a:p>
            <a:r>
              <a:rPr lang="en-US" altLang="ko-KR" sz="2000" dirty="0" smtClean="0"/>
              <a:t>Yes: </a:t>
            </a:r>
          </a:p>
          <a:p>
            <a:r>
              <a:rPr lang="en-US" altLang="ko-KR" sz="2000" dirty="0" smtClean="0"/>
              <a:t>No: </a:t>
            </a:r>
          </a:p>
          <a:p>
            <a:r>
              <a:rPr lang="en-US" altLang="ko-KR" sz="2000" dirty="0" smtClean="0"/>
              <a:t>Abstain:</a:t>
            </a:r>
          </a:p>
          <a:p>
            <a:pPr>
              <a:buNone/>
            </a:pP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32</a:t>
            </a:fld>
            <a:endParaRPr lang="en-US" altLang="ko-K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5 (12/1083r0)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Move to accept  the identification of STA device types as Sensor Only, Offloading Only and Mixed Mode  STAs ?</a:t>
            </a:r>
          </a:p>
          <a:p>
            <a:pPr>
              <a:buNone/>
            </a:pPr>
            <a:endParaRPr lang="en-US" altLang="ko-KR" sz="2000" dirty="0" smtClean="0"/>
          </a:p>
          <a:p>
            <a:endParaRPr lang="en-US" altLang="ko-KR" sz="2000" dirty="0" smtClean="0"/>
          </a:p>
          <a:p>
            <a:r>
              <a:rPr lang="en-US" altLang="ko-KR" sz="2000" dirty="0" smtClean="0"/>
              <a:t>Yes: </a:t>
            </a:r>
          </a:p>
          <a:p>
            <a:r>
              <a:rPr lang="en-US" altLang="ko-KR" sz="2000" dirty="0" smtClean="0"/>
              <a:t>No: </a:t>
            </a:r>
          </a:p>
          <a:p>
            <a:r>
              <a:rPr lang="en-US" altLang="ko-KR" sz="2000" dirty="0" smtClean="0"/>
              <a:t>Abstain:</a:t>
            </a:r>
          </a:p>
          <a:p>
            <a:pPr>
              <a:buNone/>
            </a:pPr>
            <a:endParaRPr lang="en-US" altLang="ko-KR" sz="2000" dirty="0" smtClean="0"/>
          </a:p>
          <a:p>
            <a:pPr>
              <a:buNone/>
            </a:pP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33</a:t>
            </a:fld>
            <a:endParaRPr lang="en-US" altLang="ko-K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6 (12/1083r0)</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buNone/>
            </a:pPr>
            <a:r>
              <a:rPr lang="en-US" sz="2000" dirty="0" smtClean="0"/>
              <a:t>Move to accept that the  Sensor Only/Offload Only/Mixed  BSS type is provided in beacons /Probe Response?</a:t>
            </a:r>
          </a:p>
          <a:p>
            <a:endParaRPr lang="en-US" sz="2000" dirty="0" smtClean="0"/>
          </a:p>
          <a:p>
            <a:endParaRPr lang="en-US" altLang="ko-KR" sz="2000" dirty="0" smtClean="0"/>
          </a:p>
          <a:p>
            <a:endParaRPr lang="en-US" altLang="ko-KR" sz="2000" dirty="0" smtClean="0"/>
          </a:p>
          <a:p>
            <a:r>
              <a:rPr lang="en-US" altLang="ko-KR" sz="2000" dirty="0" smtClean="0"/>
              <a:t>Yes: </a:t>
            </a:r>
          </a:p>
          <a:p>
            <a:r>
              <a:rPr lang="en-US" altLang="ko-KR" sz="2000" dirty="0" smtClean="0"/>
              <a:t>No: </a:t>
            </a:r>
          </a:p>
          <a:p>
            <a:r>
              <a:rPr lang="en-US" altLang="ko-KR" sz="2000" dirty="0" smtClean="0"/>
              <a:t>Abstain:</a:t>
            </a:r>
          </a:p>
          <a:p>
            <a:pPr>
              <a:buNone/>
            </a:pPr>
            <a:endParaRPr lang="en-US" sz="2000" dirty="0" smtClean="0"/>
          </a:p>
          <a:p>
            <a:pPr>
              <a:buNone/>
            </a:pPr>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34</a:t>
            </a:fld>
            <a:endParaRPr lang="en-US" altLang="ko-K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7 (</a:t>
            </a:r>
            <a:r>
              <a:rPr lang="en-US" dirty="0" smtClean="0"/>
              <a:t>12/1084r3)</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lgn="just">
              <a:buNone/>
            </a:pPr>
            <a:r>
              <a:rPr lang="en-US" sz="2000" dirty="0" smtClean="0"/>
              <a:t>Do you agree to have a fixed length page segment per TIM segment as described in Slide 6</a:t>
            </a:r>
            <a:r>
              <a:rPr lang="en-US" sz="2000" dirty="0" smtClean="0"/>
              <a:t>?</a:t>
            </a:r>
          </a:p>
          <a:p>
            <a:pPr algn="just">
              <a:buNone/>
            </a:pPr>
            <a:endParaRPr lang="en-US" altLang="ko-KR" sz="2000" dirty="0" smtClean="0"/>
          </a:p>
          <a:p>
            <a:r>
              <a:rPr lang="en-US" altLang="ko-KR" sz="2000" dirty="0" smtClean="0"/>
              <a:t>Yes: </a:t>
            </a:r>
          </a:p>
          <a:p>
            <a:r>
              <a:rPr lang="en-US" altLang="ko-KR" sz="2000" dirty="0" smtClean="0"/>
              <a:t>No: </a:t>
            </a:r>
          </a:p>
          <a:p>
            <a:r>
              <a:rPr lang="en-US" altLang="ko-KR" sz="2000" dirty="0" smtClean="0"/>
              <a:t>Abstain:</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35</a:t>
            </a:fld>
            <a:endParaRPr lang="en-US" altLang="ko-K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8 (</a:t>
            </a:r>
            <a:r>
              <a:rPr lang="en-US" dirty="0" smtClean="0"/>
              <a:t>12/1084r3)</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r>
              <a:rPr lang="en-US" sz="2000" dirty="0" smtClean="0"/>
              <a:t>Do you agree to introduce a Page Bitmap for early indication of block-level buffered data?</a:t>
            </a:r>
          </a:p>
          <a:p>
            <a:pPr>
              <a:buNone/>
            </a:pPr>
            <a:endParaRPr lang="en-US" altLang="ko-KR" sz="2000" dirty="0" smtClean="0"/>
          </a:p>
          <a:p>
            <a:r>
              <a:rPr lang="en-US" altLang="ko-KR" sz="2000" dirty="0" smtClean="0"/>
              <a:t>Yes: </a:t>
            </a:r>
          </a:p>
          <a:p>
            <a:r>
              <a:rPr lang="en-US" altLang="ko-KR" sz="2000" dirty="0" smtClean="0"/>
              <a:t>No: </a:t>
            </a:r>
          </a:p>
          <a:p>
            <a:r>
              <a:rPr lang="en-US" altLang="ko-KR" sz="2000" dirty="0" smtClean="0"/>
              <a:t>Abstain:</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36</a:t>
            </a:fld>
            <a:endParaRPr lang="en-US" altLang="ko-K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9 (</a:t>
            </a:r>
            <a:r>
              <a:rPr lang="en-US" dirty="0" smtClean="0"/>
              <a:t>12/1084r3)</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r>
              <a:rPr lang="en-US" sz="2000" dirty="0" smtClean="0"/>
              <a:t>Do you agree to have a Segment Count IE as in Slide 9 for indication of assignment of STAs in TIM segments?</a:t>
            </a:r>
          </a:p>
          <a:p>
            <a:endParaRPr lang="en-US" altLang="ko-KR" sz="2000" dirty="0" smtClean="0"/>
          </a:p>
          <a:p>
            <a:endParaRPr lang="en-US" altLang="ko-KR" sz="2000" dirty="0" smtClean="0"/>
          </a:p>
          <a:p>
            <a:r>
              <a:rPr lang="en-US" altLang="ko-KR" sz="2000" dirty="0" smtClean="0"/>
              <a:t>Yes: </a:t>
            </a:r>
          </a:p>
          <a:p>
            <a:r>
              <a:rPr lang="en-US" altLang="ko-KR" sz="2000" dirty="0" smtClean="0"/>
              <a:t>No: </a:t>
            </a:r>
          </a:p>
          <a:p>
            <a:r>
              <a:rPr lang="en-US" altLang="ko-KR" sz="2000" dirty="0" smtClean="0"/>
              <a:t>Abstain:</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37</a:t>
            </a:fld>
            <a:endParaRPr lang="en-US" altLang="ko-K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10 (</a:t>
            </a:r>
            <a:r>
              <a:rPr lang="en-US" dirty="0" smtClean="0"/>
              <a:t>12/1084r3)</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pPr algn="just">
              <a:buNone/>
            </a:pPr>
            <a:r>
              <a:rPr lang="en-US" sz="2000" dirty="0" smtClean="0"/>
              <a:t>Do you agree to have the frame format for the Segment Count IE as shown in Slide 8</a:t>
            </a:r>
            <a:r>
              <a:rPr lang="en-US" sz="2000" dirty="0" smtClean="0"/>
              <a:t>?</a:t>
            </a:r>
          </a:p>
          <a:p>
            <a:pPr algn="just">
              <a:buNone/>
            </a:pPr>
            <a:endParaRPr lang="en-US" altLang="ko-KR" sz="2000" dirty="0" smtClean="0"/>
          </a:p>
          <a:p>
            <a:endParaRPr lang="en-US" altLang="ko-KR" sz="2000" dirty="0" smtClean="0"/>
          </a:p>
          <a:p>
            <a:r>
              <a:rPr lang="en-US" altLang="ko-KR" sz="2000" dirty="0" smtClean="0"/>
              <a:t>Yes: </a:t>
            </a:r>
          </a:p>
          <a:p>
            <a:r>
              <a:rPr lang="en-US" altLang="ko-KR" sz="2000" dirty="0" smtClean="0"/>
              <a:t>No: </a:t>
            </a:r>
          </a:p>
          <a:p>
            <a:r>
              <a:rPr lang="en-US" altLang="ko-KR" sz="2000" dirty="0" smtClean="0"/>
              <a:t>Abstain:</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38</a:t>
            </a:fld>
            <a:endParaRPr lang="en-US" altLang="ko-K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11 (12/1084r1)</a:t>
            </a:r>
            <a:endParaRPr lang="en-US" dirty="0"/>
          </a:p>
        </p:txBody>
      </p:sp>
      <p:sp>
        <p:nvSpPr>
          <p:cNvPr id="3" name="Content Placeholder 2"/>
          <p:cNvSpPr>
            <a:spLocks noGrp="1"/>
          </p:cNvSpPr>
          <p:nvPr>
            <p:ph idx="1"/>
          </p:nvPr>
        </p:nvSpPr>
        <p:spPr>
          <a:xfrm>
            <a:off x="685800" y="1981200"/>
            <a:ext cx="7239000" cy="4114800"/>
          </a:xfrm>
        </p:spPr>
        <p:txBody>
          <a:bodyPr/>
          <a:lstStyle/>
          <a:p>
            <a:pPr marL="0" indent="0">
              <a:buNone/>
            </a:pPr>
            <a:endParaRPr lang="en-US" altLang="ko-KR" sz="1400" dirty="0" smtClean="0"/>
          </a:p>
          <a:p>
            <a:r>
              <a:rPr lang="en-US" sz="2000" dirty="0" smtClean="0"/>
              <a:t>Do you agree to include the TIM Segment Number field in the TIM IE as shown in Slide 10?</a:t>
            </a:r>
          </a:p>
          <a:p>
            <a:endParaRPr lang="en-US" altLang="ko-KR" sz="2000" dirty="0" smtClean="0"/>
          </a:p>
          <a:p>
            <a:r>
              <a:rPr lang="en-US" altLang="ko-KR" sz="2000" dirty="0" smtClean="0"/>
              <a:t>Yes: </a:t>
            </a:r>
          </a:p>
          <a:p>
            <a:r>
              <a:rPr lang="en-US" altLang="ko-KR" sz="2000" dirty="0" smtClean="0"/>
              <a:t>No: </a:t>
            </a:r>
          </a:p>
          <a:p>
            <a:r>
              <a:rPr lang="en-US" altLang="ko-KR" sz="2000" dirty="0" smtClean="0"/>
              <a:t>Abstain:</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39</a:t>
            </a:fld>
            <a:endParaRPr lang="en-US" altLang="ko-K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ad hoc operating rules (2) </a:t>
            </a:r>
            <a:endParaRPr lang="en-US" dirty="0"/>
          </a:p>
        </p:txBody>
      </p:sp>
      <p:sp>
        <p:nvSpPr>
          <p:cNvPr id="3" name="Content Placeholder 2"/>
          <p:cNvSpPr>
            <a:spLocks noGrp="1"/>
          </p:cNvSpPr>
          <p:nvPr>
            <p:ph idx="1"/>
          </p:nvPr>
        </p:nvSpPr>
        <p:spPr/>
        <p:txBody>
          <a:bodyPr/>
          <a:lstStyle/>
          <a:p>
            <a:r>
              <a:rPr lang="en-US" sz="2000" b="0" dirty="0" smtClean="0"/>
              <a:t>The following summary is derived from 11-12/239r2</a:t>
            </a:r>
            <a:endParaRPr lang="en-GB" sz="2000" b="0" u="sng" dirty="0" smtClean="0"/>
          </a:p>
          <a:p>
            <a:pPr lvl="1"/>
            <a:r>
              <a:rPr lang="en-GB" sz="1800" b="0" u="sng" dirty="0" smtClean="0"/>
              <a:t>Transfer to another ad hoc: </a:t>
            </a:r>
            <a:r>
              <a:rPr lang="en-GB" sz="1800" b="0" dirty="0" smtClean="0"/>
              <a:t>A motion passing with &gt;50% in the </a:t>
            </a:r>
            <a:r>
              <a:rPr lang="en-GB" sz="1800" b="0" dirty="0" err="1" smtClean="0"/>
              <a:t>Taskgroup</a:t>
            </a:r>
            <a:r>
              <a:rPr lang="en-GB" sz="1800" b="0" dirty="0" smtClean="0"/>
              <a:t> shall be sufficient to move an issue previously assigned to an Ad Hoc group to any Ad Hoc group. A straw poll vote of &gt;50% is required in an Ad Hoc group to refuse an issue from the </a:t>
            </a:r>
            <a:r>
              <a:rPr lang="en-GB" sz="1800" b="0" dirty="0" err="1" smtClean="0"/>
              <a:t>Taskgroup</a:t>
            </a:r>
            <a:r>
              <a:rPr lang="en-GB" sz="1800" b="0" dirty="0" smtClean="0"/>
              <a:t>.</a:t>
            </a:r>
            <a:endParaRPr lang="en-US" sz="1800" b="0" dirty="0" smtClean="0"/>
          </a:p>
          <a:p>
            <a:pPr lvl="1"/>
            <a:r>
              <a:rPr lang="en-GB" sz="1800" b="0" u="sng" dirty="0" smtClean="0"/>
              <a:t>Transfer to another ad hoc: </a:t>
            </a:r>
            <a:r>
              <a:rPr lang="en-GB" sz="1800" b="0" dirty="0" smtClean="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b="0" dirty="0" smtClean="0"/>
          </a:p>
          <a:p>
            <a:pPr lvl="1"/>
            <a:r>
              <a:rPr lang="en-GB" sz="1800" b="0" dirty="0" smtClean="0"/>
              <a:t>To be accepted into the Draft specification, proposals from Ad Hoc group require a motion that passes with &gt;=75% </a:t>
            </a:r>
            <a:r>
              <a:rPr lang="en-GB" sz="1800" b="0" dirty="0" err="1" smtClean="0"/>
              <a:t>Taskgroup</a:t>
            </a:r>
            <a:r>
              <a:rPr lang="en-GB" sz="1800" b="0" dirty="0" smtClean="0"/>
              <a:t> approval </a:t>
            </a:r>
            <a:endParaRPr lang="en-US" sz="1800" b="0" dirty="0" smtClean="0"/>
          </a:p>
          <a:p>
            <a:endParaRPr lang="en-US" sz="2000"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a:t>
            </a:fld>
            <a:endParaRPr lang="en-US" altLang="ko-K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12 (12/1086r1)</a:t>
            </a:r>
            <a:endParaRPr lang="en-US" dirty="0"/>
          </a:p>
        </p:txBody>
      </p:sp>
      <p:sp>
        <p:nvSpPr>
          <p:cNvPr id="3" name="Content Placeholder 2"/>
          <p:cNvSpPr>
            <a:spLocks noGrp="1"/>
          </p:cNvSpPr>
          <p:nvPr>
            <p:ph idx="1"/>
          </p:nvPr>
        </p:nvSpPr>
        <p:spPr>
          <a:xfrm>
            <a:off x="685800" y="1981200"/>
            <a:ext cx="7239000" cy="4114800"/>
          </a:xfrm>
        </p:spPr>
        <p:txBody>
          <a:bodyPr/>
          <a:lstStyle/>
          <a:p>
            <a:pPr>
              <a:buNone/>
            </a:pPr>
            <a:r>
              <a:rPr lang="en-US" dirty="0" smtClean="0"/>
              <a:t>Do you support to add the texts below in the </a:t>
            </a:r>
            <a:r>
              <a:rPr lang="en-US" dirty="0" err="1" smtClean="0"/>
              <a:t>TGah</a:t>
            </a:r>
            <a:r>
              <a:rPr lang="en-US" dirty="0" smtClean="0"/>
              <a:t> SFD </a:t>
            </a:r>
            <a:r>
              <a:rPr lang="en-GB" dirty="0" smtClean="0"/>
              <a:t>4.3.3 TIM encoding:</a:t>
            </a:r>
            <a:endParaRPr lang="zh-CN" altLang="en-US" dirty="0" smtClean="0"/>
          </a:p>
          <a:p>
            <a:pPr lvl="1"/>
            <a:r>
              <a:rPr lang="en-GB" dirty="0" smtClean="0"/>
              <a:t>R.4.3.3.B: </a:t>
            </a:r>
            <a:r>
              <a:rPr lang="en-US" altLang="zh-CN" dirty="0" smtClean="0">
                <a:ea typeface="宋体" charset="-122"/>
              </a:rPr>
              <a:t>t</a:t>
            </a:r>
            <a:r>
              <a:rPr lang="en-US" dirty="0" smtClean="0"/>
              <a:t>he Group Addressed Buffered Data field (Bit 0 of the Bitmap Control field) is set to 1 when one or more group addressed MSDUs/MMPDUs are buffered at the AP.</a:t>
            </a:r>
            <a:endParaRPr lang="en-US" altLang="zh-CN" dirty="0" smtClean="0">
              <a:ea typeface="宋体" charset="-122"/>
            </a:endParaRPr>
          </a:p>
          <a:p>
            <a:endParaRPr lang="en-US" altLang="ko-KR" sz="2000" dirty="0" smtClean="0"/>
          </a:p>
          <a:p>
            <a:r>
              <a:rPr lang="en-US" altLang="ko-KR" sz="2000" dirty="0" smtClean="0"/>
              <a:t>Yes: </a:t>
            </a:r>
          </a:p>
          <a:p>
            <a:r>
              <a:rPr lang="en-US" altLang="ko-KR" sz="2000" dirty="0" smtClean="0"/>
              <a:t>No: </a:t>
            </a:r>
          </a:p>
          <a:p>
            <a:r>
              <a:rPr lang="en-US" altLang="ko-KR" sz="2000" dirty="0" smtClean="0"/>
              <a:t>Abstain:</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40</a:t>
            </a:fld>
            <a:endParaRPr lang="en-US" altLang="ko-K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4"/>
            <a:r>
              <a:rPr lang="en-US" dirty="0" smtClean="0"/>
              <a:t>Motion </a:t>
            </a:r>
            <a:r>
              <a:rPr lang="en-US" dirty="0" smtClean="0"/>
              <a:t>13 (12/1086r1)</a:t>
            </a:r>
            <a:endParaRPr lang="en-US" dirty="0"/>
          </a:p>
        </p:txBody>
      </p:sp>
      <p:sp>
        <p:nvSpPr>
          <p:cNvPr id="3" name="Content Placeholder 2"/>
          <p:cNvSpPr>
            <a:spLocks noGrp="1"/>
          </p:cNvSpPr>
          <p:nvPr>
            <p:ph idx="1"/>
          </p:nvPr>
        </p:nvSpPr>
        <p:spPr>
          <a:xfrm>
            <a:off x="685800" y="1981200"/>
            <a:ext cx="7239000" cy="4114800"/>
          </a:xfrm>
        </p:spPr>
        <p:txBody>
          <a:bodyPr/>
          <a:lstStyle/>
          <a:p>
            <a:pPr marL="342900" lvl="1" indent="-342900">
              <a:buNone/>
            </a:pPr>
            <a:r>
              <a:rPr lang="en-US" sz="2400" b="1" dirty="0" smtClean="0"/>
              <a:t>Do you support to add the texts below in the </a:t>
            </a:r>
            <a:r>
              <a:rPr lang="en-US" sz="2400" b="1" dirty="0" err="1" smtClean="0"/>
              <a:t>TGah</a:t>
            </a:r>
            <a:r>
              <a:rPr lang="en-US" sz="2400" b="1" dirty="0" smtClean="0"/>
              <a:t> SFD </a:t>
            </a:r>
            <a:r>
              <a:rPr lang="en-GB" sz="2400" b="1" dirty="0" smtClean="0"/>
              <a:t>4.3.3 TIM encoding:</a:t>
            </a:r>
            <a:endParaRPr lang="en-US" altLang="zh-CN" sz="2400" b="1" dirty="0" smtClean="0">
              <a:ea typeface="宋体" charset="-122"/>
            </a:endParaRPr>
          </a:p>
          <a:p>
            <a:pPr lvl="1"/>
            <a:r>
              <a:rPr lang="en-GB" dirty="0" smtClean="0"/>
              <a:t>R.4.3.3.C: </a:t>
            </a:r>
            <a:r>
              <a:rPr lang="en-US" altLang="zh-CN" dirty="0" smtClean="0"/>
              <a:t>If there is no bit in the traffic indication bitmap set to 1 in the TIM IE, the Encoded TIM Bitmap field is not present and the Length field is set to 3</a:t>
            </a:r>
          </a:p>
          <a:p>
            <a:pPr>
              <a:buNone/>
            </a:pPr>
            <a:endParaRPr lang="en-US" altLang="ko-KR" sz="2000" dirty="0" smtClean="0"/>
          </a:p>
          <a:p>
            <a:r>
              <a:rPr lang="en-US" altLang="ko-KR" sz="2000" dirty="0" smtClean="0"/>
              <a:t>Yes:</a:t>
            </a:r>
          </a:p>
          <a:p>
            <a:r>
              <a:rPr lang="en-US" altLang="ko-KR" sz="2000" dirty="0" smtClean="0"/>
              <a:t>No:  </a:t>
            </a:r>
          </a:p>
          <a:p>
            <a:r>
              <a:rPr lang="en-US" altLang="ko-KR" sz="2000" dirty="0" smtClean="0"/>
              <a:t>Abstain</a:t>
            </a:r>
            <a:r>
              <a:rPr lang="en-US" altLang="ko-KR" sz="2000" dirty="0" smtClean="0"/>
              <a:t>:</a:t>
            </a:r>
          </a:p>
          <a:p>
            <a:endParaRPr lang="en-US" altLang="ko-KR" sz="2000" dirty="0" smtClean="0"/>
          </a:p>
          <a:p>
            <a:endParaRPr lang="en-US" dirty="0"/>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41</a:t>
            </a:fld>
            <a:endParaRPr lang="en-US" altLang="ko-K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1F9EC94B-4551-4AB4-B76B-2CD6AC7EE6B4}" type="slidenum">
              <a:rPr lang="en-US" altLang="ko-KR"/>
              <a:pPr/>
              <a:t>42</a:t>
            </a:fld>
            <a:endParaRPr lang="en-US" altLang="ko-KR"/>
          </a:p>
        </p:txBody>
      </p:sp>
      <p:sp>
        <p:nvSpPr>
          <p:cNvPr id="32770" name="Rectangle 2"/>
          <p:cNvSpPr>
            <a:spLocks noGrp="1" noChangeArrowheads="1"/>
          </p:cNvSpPr>
          <p:nvPr>
            <p:ph type="title"/>
          </p:nvPr>
        </p:nvSpPr>
        <p:spPr/>
        <p:txBody>
          <a:bodyPr/>
          <a:lstStyle/>
          <a:p>
            <a:r>
              <a:rPr lang="en-GB" dirty="0"/>
              <a:t>References</a:t>
            </a:r>
          </a:p>
        </p:txBody>
      </p:sp>
      <p:sp>
        <p:nvSpPr>
          <p:cNvPr id="32771" name="Rectangle 3"/>
          <p:cNvSpPr>
            <a:spLocks noGrp="1" noChangeArrowheads="1"/>
          </p:cNvSpPr>
          <p:nvPr>
            <p:ph type="body" idx="1"/>
          </p:nvPr>
        </p:nvSpPr>
        <p:spPr/>
        <p:txBody>
          <a:bodyPr/>
          <a:lstStyle/>
          <a:p>
            <a:pPr>
              <a:lnSpc>
                <a:spcPct val="80000"/>
              </a:lnSpc>
            </a:pPr>
            <a:r>
              <a:rPr lang="en-US" altLang="ko-KR" sz="1800" dirty="0" smtClean="0">
                <a:ea typeface="굴림" pitchFamily="34" charset="-127"/>
              </a:rPr>
              <a:t>[1] 11-11-0239-02-00ah-proposed-selection-procedure.docx</a:t>
            </a:r>
          </a:p>
          <a:p>
            <a:pPr>
              <a:lnSpc>
                <a:spcPct val="80000"/>
              </a:lnSpc>
            </a:pPr>
            <a:r>
              <a:rPr lang="en-US" altLang="ko-KR" sz="1800" dirty="0" smtClean="0">
                <a:ea typeface="굴림" pitchFamily="34" charset="-127"/>
              </a:rPr>
              <a:t>[2] 11-11-1137-09-00ah-specification-framework-for-tgah.docx</a:t>
            </a:r>
          </a:p>
          <a:p>
            <a:pPr>
              <a:lnSpc>
                <a:spcPct val="80000"/>
              </a:lnSpc>
            </a:pPr>
            <a:r>
              <a:rPr lang="en-US" altLang="ko-KR" sz="1800" dirty="0" smtClean="0">
                <a:ea typeface="굴림" pitchFamily="34" charset="-127"/>
              </a:rPr>
              <a:t>[3] 11-11-0905-05-00ah-tgah-functional-requirements-and-evaluation-methodology.docx</a:t>
            </a:r>
          </a:p>
          <a:p>
            <a:pPr marL="342900" lvl="1" indent="-342900">
              <a:lnSpc>
                <a:spcPct val="80000"/>
              </a:lnSpc>
              <a:buFontTx/>
              <a:buChar char="•"/>
            </a:pPr>
            <a:r>
              <a:rPr lang="en-US" altLang="ko-KR" sz="1800" b="1" dirty="0" smtClean="0">
                <a:ea typeface="굴림" pitchFamily="34" charset="-127"/>
                <a:cs typeface="+mn-cs"/>
              </a:rPr>
              <a:t>[4] 12/0602 </a:t>
            </a:r>
            <a:r>
              <a:rPr lang="en-US" altLang="ko-KR" sz="1800" b="1" dirty="0" err="1" smtClean="0">
                <a:ea typeface="굴림" pitchFamily="34" charset="-127"/>
                <a:cs typeface="+mn-cs"/>
              </a:rPr>
              <a:t>TGah</a:t>
            </a:r>
            <a:r>
              <a:rPr lang="en-US" altLang="ko-KR" sz="1800" b="1" dirty="0" smtClean="0">
                <a:ea typeface="굴림" pitchFamily="34" charset="-127"/>
                <a:cs typeface="+mn-cs"/>
              </a:rPr>
              <a:t>-Spec-Development-Process (TBD)</a:t>
            </a:r>
          </a:p>
          <a:p>
            <a:pPr marL="342900" lvl="1" indent="-342900">
              <a:lnSpc>
                <a:spcPct val="80000"/>
              </a:lnSpc>
              <a:buFontTx/>
              <a:buChar char="•"/>
            </a:pPr>
            <a:r>
              <a:rPr lang="en-US" altLang="ko-KR" sz="1800" b="1" dirty="0" smtClean="0">
                <a:ea typeface="굴림" pitchFamily="34" charset="-127"/>
                <a:cs typeface="+mn-cs"/>
              </a:rPr>
              <a:t>[5] 11-10-0001-13-0wng-900mhz-par-and-5c.docx</a:t>
            </a:r>
          </a:p>
          <a:p>
            <a:pPr marL="342900" lvl="1" indent="-342900">
              <a:lnSpc>
                <a:spcPct val="80000"/>
              </a:lnSpc>
              <a:buFontTx/>
              <a:buChar char="•"/>
            </a:pPr>
            <a:r>
              <a:rPr lang="en-US" altLang="ko-KR" sz="1800" b="1" dirty="0" smtClean="0">
                <a:ea typeface="굴림" pitchFamily="34" charset="-127"/>
                <a:cs typeface="+mn-cs"/>
              </a:rPr>
              <a:t>[6] 11-12-0651-00-00ah-TGah-Sub-Groups.pptx</a:t>
            </a:r>
          </a:p>
          <a:p>
            <a:pPr marL="342900" lvl="1" indent="-342900">
              <a:lnSpc>
                <a:spcPct val="80000"/>
              </a:lnSpc>
              <a:buFontTx/>
              <a:buChar char="•"/>
            </a:pPr>
            <a:r>
              <a:rPr lang="en-US" altLang="ko-KR" sz="1800" b="1" dirty="0" smtClean="0">
                <a:ea typeface="굴림" pitchFamily="34" charset="-127"/>
                <a:cs typeface="+mn-cs"/>
              </a:rPr>
              <a:t>[7] 11-12-0115-07-00ah-tgah-Sept-2012-agenda</a:t>
            </a:r>
          </a:p>
          <a:p>
            <a:pPr marL="342900" lvl="1" indent="-342900">
              <a:lnSpc>
                <a:spcPct val="80000"/>
              </a:lnSpc>
              <a:buFontTx/>
              <a:buChar char="•"/>
            </a:pPr>
            <a:endParaRPr lang="en-US" altLang="ko-KR" sz="1800" b="1" dirty="0" smtClean="0">
              <a:ea typeface="굴림" pitchFamily="34" charset="-127"/>
              <a:cs typeface="+mn-cs"/>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smtClean="0"/>
              <a:t>Appendix - Policies</a:t>
            </a:r>
            <a:endParaRPr lang="en-US" dirty="0"/>
          </a:p>
        </p:txBody>
      </p:sp>
      <p:sp>
        <p:nvSpPr>
          <p:cNvPr id="8" name="Subtitle 7"/>
          <p:cNvSpPr>
            <a:spLocks noGrp="1"/>
          </p:cNvSpPr>
          <p:nvPr>
            <p:ph type="subTitle" idx="1"/>
          </p:nvPr>
        </p:nvSpPr>
        <p:spPr/>
        <p:txBody>
          <a:bodyPr/>
          <a:lstStyle/>
          <a:p>
            <a:endParaRPr lang="en-US"/>
          </a:p>
        </p:txBody>
      </p:sp>
      <p:sp>
        <p:nvSpPr>
          <p:cNvPr id="4"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smtClean="0"/>
              <a:t>Slide </a:t>
            </a:r>
            <a:fld id="{3A0ECB10-EC6C-48EF-AC56-DD312EB9C17A}" type="slidenum">
              <a:rPr lang="en-US" altLang="ko-KR" smtClean="0"/>
              <a:pPr/>
              <a:t>43</a:t>
            </a:fld>
            <a:endParaRPr lang="en-US" altLang="ko-K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7" name="Date Placeholder 6"/>
          <p:cNvSpPr>
            <a:spLocks noGrp="1"/>
          </p:cNvSpPr>
          <p:nvPr>
            <p:ph type="dt" sz="half" idx="2"/>
          </p:nvPr>
        </p:nvSpPr>
        <p:spPr>
          <a:xfrm>
            <a:off x="696912" y="332601"/>
            <a:ext cx="1208087" cy="276999"/>
          </a:xfrm>
        </p:spPr>
        <p:txBody>
          <a:bodyPr/>
          <a:lstStyle/>
          <a:p>
            <a:pPr>
              <a:defRPr/>
            </a:pPr>
            <a:r>
              <a:rPr lang="en-US" altLang="ko-KR" dirty="0" smtClean="0"/>
              <a:t>Sept.</a:t>
            </a:r>
            <a:r>
              <a:rPr lang="en-US" dirty="0" smtClean="0"/>
              <a:t>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44</a:t>
            </a:fld>
            <a:endParaRPr lang="en-US"/>
          </a:p>
        </p:txBody>
      </p:sp>
      <p:sp>
        <p:nvSpPr>
          <p:cNvPr id="9" name="Footer Placeholder 8"/>
          <p:cNvSpPr>
            <a:spLocks noGrp="1"/>
          </p:cNvSpPr>
          <p:nvPr>
            <p:ph type="ftr" sz="quarter" idx="11"/>
          </p:nvPr>
        </p:nvSpPr>
        <p:spPr/>
        <p:txBody>
          <a:bodyPr/>
          <a:lstStyle/>
          <a:p>
            <a:r>
              <a:rPr lang="en-US" altLang="ko-KR" dirty="0" smtClean="0"/>
              <a:t>Shao, Merlin, Liu</a:t>
            </a:r>
            <a:endParaRPr lang="en-US" altLang="ko-KR"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dirty="0"/>
              <a:t>Slide #1</a:t>
            </a:r>
            <a:endParaRPr lang="en-US" dirty="0"/>
          </a:p>
        </p:txBody>
      </p:sp>
      <p:sp>
        <p:nvSpPr>
          <p:cNvPr id="6" name="Date Placeholder 5"/>
          <p:cNvSpPr>
            <a:spLocks noGrp="1"/>
          </p:cNvSpPr>
          <p:nvPr>
            <p:ph type="dt" sz="half" idx="2"/>
          </p:nvPr>
        </p:nvSpPr>
        <p:spPr>
          <a:xfrm>
            <a:off x="696912" y="332601"/>
            <a:ext cx="1208087" cy="276999"/>
          </a:xfrm>
        </p:spPr>
        <p:txBody>
          <a:bodyPr/>
          <a:lstStyle/>
          <a:p>
            <a:pPr>
              <a:defRPr/>
            </a:pPr>
            <a:r>
              <a:rPr lang="en-US" altLang="ko-KR" dirty="0" smtClean="0"/>
              <a:t>Sept.</a:t>
            </a:r>
            <a:r>
              <a:rPr lang="en-US" dirty="0" smtClean="0"/>
              <a:t>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45</a:t>
            </a:fld>
            <a:endParaRPr lang="en-US"/>
          </a:p>
        </p:txBody>
      </p:sp>
      <p:sp>
        <p:nvSpPr>
          <p:cNvPr id="8" name="Footer Placeholder 7"/>
          <p:cNvSpPr>
            <a:spLocks noGrp="1"/>
          </p:cNvSpPr>
          <p:nvPr>
            <p:ph type="ftr" sz="quarter" idx="11"/>
          </p:nvPr>
        </p:nvSpPr>
        <p:spPr/>
        <p:txBody>
          <a:bodyPr/>
          <a:lstStyle/>
          <a:p>
            <a:r>
              <a:rPr lang="en-US" altLang="ko-KR" dirty="0" smtClean="0"/>
              <a:t>Shao, Merlin, Liu</a:t>
            </a:r>
            <a:endParaRPr lang="en-US" altLang="ko-KR" dirty="0"/>
          </a:p>
        </p:txBody>
      </p:sp>
    </p:spTree>
  </p:cSld>
  <p:clrMapOvr>
    <a:masterClrMapping/>
  </p:clrMapOv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2"/>
          </p:nvPr>
        </p:nvSpPr>
        <p:spPr>
          <a:xfrm>
            <a:off x="696912" y="332601"/>
            <a:ext cx="1208087" cy="276999"/>
          </a:xfrm>
        </p:spPr>
        <p:txBody>
          <a:bodyPr/>
          <a:lstStyle/>
          <a:p>
            <a:pPr>
              <a:defRPr/>
            </a:pPr>
            <a:r>
              <a:rPr lang="en-US" altLang="ko-KR" dirty="0" smtClean="0"/>
              <a:t>Sept.</a:t>
            </a:r>
            <a:r>
              <a:rPr lang="en-US" dirty="0" smtClean="0"/>
              <a:t>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46</a:t>
            </a:fld>
            <a:endParaRPr lang="en-US"/>
          </a:p>
        </p:txBody>
      </p:sp>
      <p:sp>
        <p:nvSpPr>
          <p:cNvPr id="8" name="Footer Placeholder 7"/>
          <p:cNvSpPr>
            <a:spLocks noGrp="1"/>
          </p:cNvSpPr>
          <p:nvPr>
            <p:ph type="ftr" sz="quarter" idx="11"/>
          </p:nvPr>
        </p:nvSpPr>
        <p:spPr/>
        <p:txBody>
          <a:bodyPr/>
          <a:lstStyle/>
          <a:p>
            <a:r>
              <a:rPr lang="en-US" altLang="ko-KR" dirty="0" smtClean="0"/>
              <a:t>Shao, Merlin, Liu</a:t>
            </a:r>
            <a:endParaRPr lang="en-US" altLang="ko-K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2"/>
          </p:nvPr>
        </p:nvSpPr>
        <p:spPr>
          <a:xfrm>
            <a:off x="696912" y="332601"/>
            <a:ext cx="1208087" cy="276999"/>
          </a:xfrm>
        </p:spPr>
        <p:txBody>
          <a:bodyPr/>
          <a:lstStyle/>
          <a:p>
            <a:pPr>
              <a:defRPr/>
            </a:pPr>
            <a:r>
              <a:rPr lang="en-US" altLang="ko-KR" dirty="0" smtClean="0"/>
              <a:t>Sept.</a:t>
            </a:r>
            <a:r>
              <a:rPr lang="en-US" dirty="0" smtClean="0"/>
              <a:t>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47</a:t>
            </a:fld>
            <a:endParaRPr lang="en-US"/>
          </a:p>
        </p:txBody>
      </p:sp>
      <p:sp>
        <p:nvSpPr>
          <p:cNvPr id="7" name="Footer Placeholder 6"/>
          <p:cNvSpPr>
            <a:spLocks noGrp="1"/>
          </p:cNvSpPr>
          <p:nvPr>
            <p:ph type="ftr" sz="quarter" idx="11"/>
          </p:nvPr>
        </p:nvSpPr>
        <p:spPr/>
        <p:txBody>
          <a:bodyPr/>
          <a:lstStyle/>
          <a:p>
            <a:r>
              <a:rPr lang="en-US" altLang="ko-KR" dirty="0" smtClean="0"/>
              <a:t>Shao, Merlin, Liu</a:t>
            </a:r>
            <a:endParaRPr lang="en-US" altLang="ko-KR"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2"/>
          </p:nvPr>
        </p:nvSpPr>
        <p:spPr>
          <a:xfrm>
            <a:off x="696912" y="332601"/>
            <a:ext cx="1208087" cy="276999"/>
          </a:xfrm>
        </p:spPr>
        <p:txBody>
          <a:bodyPr/>
          <a:lstStyle/>
          <a:p>
            <a:pPr>
              <a:defRPr/>
            </a:pPr>
            <a:r>
              <a:rPr lang="en-US" altLang="ko-KR" dirty="0" smtClean="0"/>
              <a:t>Sept.</a:t>
            </a:r>
            <a:r>
              <a:rPr lang="en-US" dirty="0" smtClean="0"/>
              <a:t>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48</a:t>
            </a:fld>
            <a:endParaRPr lang="en-US"/>
          </a:p>
        </p:txBody>
      </p:sp>
      <p:sp>
        <p:nvSpPr>
          <p:cNvPr id="8" name="Footer Placeholder 7"/>
          <p:cNvSpPr>
            <a:spLocks noGrp="1"/>
          </p:cNvSpPr>
          <p:nvPr>
            <p:ph type="ftr" sz="quarter" idx="11"/>
          </p:nvPr>
        </p:nvSpPr>
        <p:spPr/>
        <p:txBody>
          <a:bodyPr/>
          <a:lstStyle/>
          <a:p>
            <a:r>
              <a:rPr lang="en-US" altLang="ko-KR" dirty="0" smtClean="0"/>
              <a:t>Shao, Merlin, Liu</a:t>
            </a:r>
            <a:endParaRPr lang="en-US" altLang="ko-KR" dirty="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90B05A82-3511-4668-A4A8-27F0674C8C4E}" type="slidenum">
              <a:rPr lang="en-US" altLang="ko-KR"/>
              <a:pPr/>
              <a:t>49</a:t>
            </a:fld>
            <a:endParaRPr lang="en-US" altLang="ko-KR"/>
          </a:p>
        </p:txBody>
      </p:sp>
      <p:sp>
        <p:nvSpPr>
          <p:cNvPr id="34818" name="Rectangle 2"/>
          <p:cNvSpPr>
            <a:spLocks noGrp="1" noChangeArrowheads="1"/>
          </p:cNvSpPr>
          <p:nvPr>
            <p:ph type="title"/>
          </p:nvPr>
        </p:nvSpPr>
        <p:spPr/>
        <p:txBody>
          <a:bodyPr/>
          <a:lstStyle/>
          <a:p>
            <a:r>
              <a:rPr lang="en-US" altLang="ko-KR">
                <a:ea typeface="굴림" pitchFamily="34" charset="-127"/>
              </a:rPr>
              <a:t>Member Affiliation</a:t>
            </a:r>
          </a:p>
        </p:txBody>
      </p:sp>
      <p:sp>
        <p:nvSpPr>
          <p:cNvPr id="34819" name="Rectangle 3"/>
          <p:cNvSpPr>
            <a:spLocks noGrp="1" noChangeArrowheads="1"/>
          </p:cNvSpPr>
          <p:nvPr>
            <p:ph type="body" idx="1"/>
          </p:nvPr>
        </p:nvSpPr>
        <p:spPr/>
        <p:txBody>
          <a:bodyPr/>
          <a:lstStyle/>
          <a:p>
            <a:r>
              <a:rPr lang="en-US" altLang="ko-KR" dirty="0">
                <a:ea typeface="굴림" pitchFamily="34" charset="-127"/>
              </a:rPr>
              <a:t>It is defined in the </a:t>
            </a:r>
            <a:r>
              <a:rPr lang="en-US" altLang="ko-KR" i="1" dirty="0">
                <a:ea typeface="굴림" pitchFamily="34" charset="-127"/>
              </a:rPr>
              <a:t>IEEE-SA Standards Board Bylaws</a:t>
            </a:r>
            <a:r>
              <a:rPr lang="en-US" altLang="ko-KR" dirty="0">
                <a:ea typeface="굴림" pitchFamily="34" charset="-127"/>
              </a:rPr>
              <a:t>, 5.2.1.5 as: “An individual is deemed “affiliated”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3"/>
              </a:rPr>
              <a:t>http://standards.ieee.org/faqs/affiliationFAQ.html</a:t>
            </a:r>
            <a:endParaRPr lang="en-US" altLang="ko-KR" sz="2000" dirty="0">
              <a:ea typeface="굴림" pitchFamily="34" charset="-127"/>
            </a:endParaRPr>
          </a:p>
          <a:p>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17723D42-F40E-44CD-9FD1-20F83AA00E84}" type="slidenum">
              <a:rPr lang="en-US" altLang="ko-KR"/>
              <a:pPr/>
              <a:t>5</a:t>
            </a:fld>
            <a:endParaRPr lang="en-US" altLang="ko-KR"/>
          </a:p>
        </p:txBody>
      </p:sp>
      <p:sp>
        <p:nvSpPr>
          <p:cNvPr id="52226" name="Rectangle 2"/>
          <p:cNvSpPr>
            <a:spLocks noGrp="1" noChangeArrowheads="1"/>
          </p:cNvSpPr>
          <p:nvPr>
            <p:ph type="ctrTitle"/>
          </p:nvPr>
        </p:nvSpPr>
        <p:spPr/>
        <p:txBody>
          <a:bodyPr/>
          <a:lstStyle/>
          <a:p>
            <a:r>
              <a:rPr lang="en-US" altLang="ko-KR" dirty="0" smtClean="0">
                <a:ea typeface="굴림" pitchFamily="34" charset="-127"/>
              </a:rPr>
              <a:t>Submissions</a:t>
            </a:r>
            <a:endParaRPr lang="en-US" altLang="ko-KR"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B634B5AD-0CBE-4F01-8668-0FA93CA627B0}" type="slidenum">
              <a:rPr lang="en-US" altLang="ko-KR"/>
              <a:pPr/>
              <a:t>50</a:t>
            </a:fld>
            <a:endParaRPr lang="en-US" altLang="ko-KR"/>
          </a:p>
        </p:txBody>
      </p:sp>
      <p:sp>
        <p:nvSpPr>
          <p:cNvPr id="36866" name="Rectangle 2"/>
          <p:cNvSpPr>
            <a:spLocks noGrp="1" noChangeArrowheads="1"/>
          </p:cNvSpPr>
          <p:nvPr>
            <p:ph type="title"/>
          </p:nvPr>
        </p:nvSpPr>
        <p:spPr/>
        <p:txBody>
          <a:bodyPr/>
          <a:lstStyle/>
          <a:p>
            <a:r>
              <a:rPr lang="en-US" altLang="ko-KR">
                <a:ea typeface="굴림" pitchFamily="34" charset="-127"/>
              </a:rPr>
              <a:t>Declaration of Affiliation</a:t>
            </a:r>
          </a:p>
        </p:txBody>
      </p:sp>
      <p:sp>
        <p:nvSpPr>
          <p:cNvPr id="36867" name="Rectangle 3"/>
          <p:cNvSpPr>
            <a:spLocks noGrp="1" noChangeArrowheads="1"/>
          </p:cNvSpPr>
          <p:nvPr>
            <p:ph type="body" idx="1"/>
          </p:nvPr>
        </p:nvSpPr>
        <p:spPr/>
        <p:txBody>
          <a:bodyPr/>
          <a:lstStyle/>
          <a:p>
            <a:r>
              <a:rPr lang="en-US" altLang="ko-KR" dirty="0">
                <a:ea typeface="굴림" pitchFamily="34" charset="-127"/>
              </a:rPr>
              <a:t>Revision: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ea typeface="굴림" pitchFamily="34" charset="-127"/>
              </a:rPr>
              <a:t>Each individual participant in IEEE Standards activities shall disclose his or her </a:t>
            </a:r>
            <a:r>
              <a:rPr lang="en-US" altLang="ko-KR" b="1" i="1" u="sng" dirty="0">
                <a:ea typeface="굴림" pitchFamily="34" charset="-127"/>
              </a:rPr>
              <a:t>affiliations</a:t>
            </a:r>
            <a:r>
              <a:rPr lang="en-US" altLang="ko-KR" b="1" i="1" dirty="0">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3"/>
              </a:rPr>
              <a:t>http://standards.ieee.org/faqs/affiliationFAQ.html</a:t>
            </a:r>
            <a:endParaRPr lang="en-US" altLang="ko-KR" dirty="0">
              <a:ea typeface="굴림" pitchFamily="34" charset="-127"/>
            </a:endParaRPr>
          </a:p>
          <a:p>
            <a:pPr lvl="1">
              <a:buFontTx/>
              <a:buNone/>
            </a:pPr>
            <a:endParaRPr lang="ko-KR" altLang="en-US"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5337D5FF-BE03-4AFE-BEFE-253C1A0E08B4}" type="slidenum">
              <a:rPr lang="en-US" altLang="ko-KR"/>
              <a:pPr/>
              <a:t>51</a:t>
            </a:fld>
            <a:endParaRPr lang="en-US" altLang="ko-KR"/>
          </a:p>
        </p:txBody>
      </p:sp>
      <p:sp>
        <p:nvSpPr>
          <p:cNvPr id="38914" name="Rectangle 2"/>
          <p:cNvSpPr>
            <a:spLocks noGrp="1" noChangeArrowheads="1"/>
          </p:cNvSpPr>
          <p:nvPr>
            <p:ph type="title"/>
          </p:nvPr>
        </p:nvSpPr>
        <p:spPr>
          <a:xfrm>
            <a:off x="685800" y="381000"/>
            <a:ext cx="7772400" cy="914400"/>
          </a:xfrm>
        </p:spPr>
        <p:txBody>
          <a:bodyPr/>
          <a:lstStyle/>
          <a:p>
            <a:r>
              <a:rPr lang="en-US" altLang="ko-KR">
                <a:ea typeface="굴림" pitchFamily="34" charset="-127"/>
              </a:rPr>
              <a:t>Affiliation Policy</a:t>
            </a:r>
          </a:p>
        </p:txBody>
      </p:sp>
      <p:sp>
        <p:nvSpPr>
          <p:cNvPr id="38915" name="Rectangle 3"/>
          <p:cNvSpPr>
            <a:spLocks noGrp="1" noChangeArrowheads="1"/>
          </p:cNvSpPr>
          <p:nvPr>
            <p:ph type="body" idx="1"/>
          </p:nvPr>
        </p:nvSpPr>
        <p:spPr>
          <a:xfrm>
            <a:off x="685800" y="1295400"/>
            <a:ext cx="8077200" cy="3886200"/>
          </a:xfrm>
        </p:spPr>
        <p:txBody>
          <a:bodyPr/>
          <a:lstStyle/>
          <a:p>
            <a:pPr>
              <a:lnSpc>
                <a:spcPct val="90000"/>
              </a:lnSpc>
            </a:pPr>
            <a:r>
              <a:rPr lang="en-US" altLang="ko-KR" i="1" u="sng" dirty="0">
                <a:ea typeface="굴림" pitchFamily="34" charset="-127"/>
              </a:rPr>
              <a:t>Requirement to declare affiliation</a:t>
            </a:r>
            <a:r>
              <a:rPr lang="en-US" altLang="ko-KR" dirty="0">
                <a:ea typeface="굴림" pitchFamily="34" charset="-127"/>
              </a:rPr>
              <a:t> at all standards development meetings and recorded in the minutes</a:t>
            </a:r>
          </a:p>
          <a:p>
            <a:pPr lvl="1">
              <a:lnSpc>
                <a:spcPct val="90000"/>
              </a:lnSpc>
            </a:pPr>
            <a:r>
              <a:rPr lang="en-US" altLang="ko-KR" dirty="0">
                <a:ea typeface="굴림" pitchFamily="34" charset="-127"/>
              </a:rPr>
              <a:t>Affiliation not necessarily same as employer</a:t>
            </a:r>
          </a:p>
          <a:p>
            <a:pPr lvl="1">
              <a:lnSpc>
                <a:spcPct val="90000"/>
              </a:lnSpc>
            </a:pPr>
            <a:r>
              <a:rPr lang="en-US" altLang="ko-KR" dirty="0">
                <a:ea typeface="굴림" pitchFamily="34" charset="-127"/>
              </a:rPr>
              <a:t>Declaration requirement may be familiar to some 802 WGs, though WG declaration process may evolve</a:t>
            </a:r>
          </a:p>
          <a:p>
            <a:r>
              <a:rPr lang="en-US" altLang="ko-KR" sz="2000" dirty="0">
                <a:ea typeface="굴림" pitchFamily="34" charset="-127"/>
              </a:rPr>
              <a:t>11. What if I refuse to disclose my affiliation?</a:t>
            </a:r>
          </a:p>
          <a:p>
            <a:pPr lvl="1"/>
            <a:r>
              <a:rPr lang="en-US" altLang="ko-KR" sz="1800" dirty="0">
                <a:ea typeface="굴림" pitchFamily="34" charset="-127"/>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altLang="ko-KR" dirty="0">
                <a:ea typeface="굴림" pitchFamily="34" charset="-127"/>
              </a:rPr>
              <a:t>Affiliation declaration will be added to Sponsor ballot</a:t>
            </a:r>
          </a:p>
          <a:p>
            <a:pPr>
              <a:lnSpc>
                <a:spcPct val="90000"/>
              </a:lnSpc>
            </a:pPr>
            <a:r>
              <a:rPr lang="en-US" altLang="ko-KR" sz="2000" dirty="0">
                <a:ea typeface="굴림" pitchFamily="34" charset="-127"/>
                <a:hlinkClick r:id="rId3"/>
              </a:rPr>
              <a:t>http://standards.ieee.org/faqs/affiliationFAQ.html</a:t>
            </a:r>
            <a:endParaRPr lang="en-US" altLang="ko-KR" sz="2000" dirty="0">
              <a:ea typeface="굴림" pitchFamily="34" charset="-127"/>
            </a:endParaRPr>
          </a:p>
          <a:p>
            <a:pPr>
              <a:lnSpc>
                <a:spcPct val="90000"/>
              </a:lnSpc>
            </a:pPr>
            <a:endParaRPr lang="en-US" altLang="ko-KR" sz="2000" dirty="0">
              <a:ea typeface="굴림" pitchFamily="34" charset="-127"/>
            </a:endParaRPr>
          </a:p>
          <a:p>
            <a:pPr>
              <a:lnSpc>
                <a:spcPct val="90000"/>
              </a:lnSpc>
            </a:pPr>
            <a:endParaRPr lang="ko-KR" altLang="en-US" sz="2000" dirty="0">
              <a:ea typeface="굴림" pitchFamily="34" charset="-127"/>
            </a:endParaRP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r>
              <a:rPr lang="en-US" altLang="ko-KR"/>
              <a:t>Slide </a:t>
            </a:r>
            <a:fld id="{DABA2C55-FBDD-4E83-99A4-15EBA65AED98}" type="slidenum">
              <a:rPr lang="en-US" altLang="ko-KR"/>
              <a:pPr/>
              <a:t>6</a:t>
            </a:fld>
            <a:endParaRPr lang="en-US" altLang="ko-KR"/>
          </a:p>
        </p:txBody>
      </p:sp>
      <p:sp>
        <p:nvSpPr>
          <p:cNvPr id="53250" name="Rectangle 2"/>
          <p:cNvSpPr>
            <a:spLocks noGrp="1" noChangeArrowheads="1"/>
          </p:cNvSpPr>
          <p:nvPr>
            <p:ph type="title"/>
          </p:nvPr>
        </p:nvSpPr>
        <p:spPr/>
        <p:txBody>
          <a:bodyPr/>
          <a:lstStyle/>
          <a:p>
            <a:r>
              <a:rPr lang="en-US" altLang="ko-KR" dirty="0">
                <a:ea typeface="굴림" pitchFamily="34" charset="-127"/>
              </a:rPr>
              <a:t>Interpretive guide</a:t>
            </a:r>
          </a:p>
        </p:txBody>
      </p:sp>
      <p:sp>
        <p:nvSpPr>
          <p:cNvPr id="53251" name="Rectangle 3"/>
          <p:cNvSpPr>
            <a:spLocks noGrp="1" noChangeArrowheads="1"/>
          </p:cNvSpPr>
          <p:nvPr>
            <p:ph type="body" idx="1"/>
          </p:nvPr>
        </p:nvSpPr>
        <p:spPr/>
        <p:txBody>
          <a:bodyPr/>
          <a:lstStyle/>
          <a:p>
            <a:r>
              <a:rPr lang="en-US" altLang="ko-KR" dirty="0">
                <a:ea typeface="굴림" pitchFamily="34" charset="-127"/>
              </a:rPr>
              <a:t>Text coloring:</a:t>
            </a:r>
          </a:p>
          <a:p>
            <a:pPr lvl="1"/>
            <a:r>
              <a:rPr lang="en-US" altLang="ko-KR" dirty="0">
                <a:ea typeface="굴림" pitchFamily="34" charset="-127"/>
              </a:rPr>
              <a:t>Black = pending agenda item</a:t>
            </a:r>
          </a:p>
          <a:p>
            <a:pPr lvl="1"/>
            <a:r>
              <a:rPr lang="en-US" altLang="ko-KR" dirty="0">
                <a:solidFill>
                  <a:srgbClr val="FF3300"/>
                </a:solidFill>
                <a:ea typeface="굴림" pitchFamily="34" charset="-127"/>
              </a:rPr>
              <a:t>Red</a:t>
            </a:r>
            <a:r>
              <a:rPr lang="en-US" altLang="ko-KR" dirty="0">
                <a:ea typeface="굴림" pitchFamily="34" charset="-127"/>
              </a:rPr>
              <a:t> = item partially addressed</a:t>
            </a:r>
          </a:p>
          <a:p>
            <a:pPr lvl="1"/>
            <a:r>
              <a:rPr lang="en-US" altLang="ko-KR" dirty="0">
                <a:solidFill>
                  <a:srgbClr val="00CC00"/>
                </a:solidFill>
                <a:ea typeface="굴림" pitchFamily="34" charset="-127"/>
              </a:rPr>
              <a:t>Green</a:t>
            </a:r>
            <a:r>
              <a:rPr lang="en-US" altLang="ko-KR" dirty="0">
                <a:ea typeface="굴림" pitchFamily="34" charset="-127"/>
              </a:rPr>
              <a:t> = item completed</a:t>
            </a:r>
          </a:p>
          <a:p>
            <a:pPr lvl="1"/>
            <a:r>
              <a:rPr lang="en-US" altLang="ko-KR" dirty="0">
                <a:solidFill>
                  <a:schemeClr val="bg2"/>
                </a:solidFill>
                <a:ea typeface="굴림" pitchFamily="34" charset="-127"/>
              </a:rPr>
              <a:t>Gray</a:t>
            </a:r>
            <a:r>
              <a:rPr lang="en-US" altLang="ko-KR" dirty="0">
                <a:ea typeface="굴림" pitchFamily="34" charset="-127"/>
              </a:rPr>
              <a:t> = item not </a:t>
            </a:r>
            <a:r>
              <a:rPr lang="en-US" altLang="ko-KR" dirty="0" smtClean="0">
                <a:ea typeface="굴림" pitchFamily="34" charset="-127"/>
              </a:rPr>
              <a:t>addressed</a:t>
            </a:r>
          </a:p>
          <a:p>
            <a:pPr lvl="1"/>
            <a:endParaRPr lang="en-US" altLang="ko-KR" dirty="0" smtClean="0">
              <a:ea typeface="굴림" pitchFamily="34" charset="-127"/>
            </a:endParaRPr>
          </a:p>
          <a:p>
            <a:r>
              <a:rPr lang="en-US" altLang="ko-KR" dirty="0" smtClean="0">
                <a:ea typeface="굴림" pitchFamily="34" charset="-127"/>
              </a:rPr>
              <a:t>The following slides include the pending MAC submissions as shown in TG agenda 11-12/1115r7</a:t>
            </a:r>
          </a:p>
        </p:txBody>
      </p:sp>
      <p:sp>
        <p:nvSpPr>
          <p:cNvPr id="7" name="Date Placeholder 3"/>
          <p:cNvSpPr>
            <a:spLocks noGrp="1"/>
          </p:cNvSpPr>
          <p:nvPr>
            <p:ph type="dt" sz="half" idx="2"/>
          </p:nvPr>
        </p:nvSpPr>
        <p:spPr>
          <a:xfrm>
            <a:off x="696912" y="332601"/>
            <a:ext cx="1208087" cy="276999"/>
          </a:xfrm>
        </p:spPr>
        <p:txBody>
          <a:bodyPr/>
          <a:lstStyle/>
          <a:p>
            <a:r>
              <a:rPr lang="en-US" altLang="ko-KR" dirty="0" smtClean="0"/>
              <a:t>Sept. 2012</a:t>
            </a:r>
            <a:endParaRPr lang="en-US" altLang="ko-K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altLang="ko-KR" sz="2000" dirty="0" smtClean="0">
                <a:solidFill>
                  <a:srgbClr val="00CC00"/>
                </a:solidFill>
                <a:ea typeface="굴림" pitchFamily="34" charset="-127"/>
              </a:rPr>
              <a:t>12/1100 mid-CRC-in-long-beacon (MAC)</a:t>
            </a:r>
          </a:p>
          <a:p>
            <a:pPr lvl="1"/>
            <a:r>
              <a:rPr lang="en-US" altLang="ko-KR" dirty="0" smtClean="0">
                <a:solidFill>
                  <a:srgbClr val="00CC00"/>
                </a:solidFill>
                <a:ea typeface="굴림" pitchFamily="34" charset="-127"/>
              </a:rPr>
              <a:t>Yong Liu (Marvell)</a:t>
            </a:r>
          </a:p>
          <a:p>
            <a:r>
              <a:rPr lang="en-US" altLang="ko-KR" sz="2000" dirty="0" smtClean="0">
                <a:solidFill>
                  <a:srgbClr val="00CC00"/>
                </a:solidFill>
                <a:ea typeface="굴림" pitchFamily="34" charset="-127"/>
              </a:rPr>
              <a:t>12/1101 active-polling</a:t>
            </a:r>
          </a:p>
          <a:p>
            <a:pPr lvl="1"/>
            <a:r>
              <a:rPr lang="en-US" altLang="ko-KR" dirty="0" smtClean="0">
                <a:solidFill>
                  <a:srgbClr val="00CC00"/>
                </a:solidFill>
                <a:ea typeface="굴림" pitchFamily="34" charset="-127"/>
              </a:rPr>
              <a:t>Yong Liu (Marvell)</a:t>
            </a:r>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altLang="ko-KR" dirty="0" smtClean="0"/>
              <a:t>Sept.</a:t>
            </a:r>
            <a:r>
              <a:rPr lang="en-US" dirty="0" smtClean="0"/>
              <a:t> 2012</a:t>
            </a:r>
            <a:endParaRPr lang="en-US"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altLang="ko-KR" sz="2000" dirty="0" smtClean="0">
                <a:solidFill>
                  <a:srgbClr val="00CC00"/>
                </a:solidFill>
                <a:ea typeface="굴림" pitchFamily="34" charset="-127"/>
              </a:rPr>
              <a:t>12/1083 Sensor Only BSS</a:t>
            </a:r>
          </a:p>
          <a:p>
            <a:pPr lvl="1"/>
            <a:r>
              <a:rPr lang="en-US" altLang="ko-KR" b="1" dirty="0" smtClean="0">
                <a:solidFill>
                  <a:srgbClr val="00CC00"/>
                </a:solidFill>
                <a:ea typeface="굴림" pitchFamily="34" charset="-127"/>
                <a:cs typeface="+mn-cs"/>
              </a:rPr>
              <a:t>George Calcev (</a:t>
            </a:r>
            <a:r>
              <a:rPr lang="en-US" altLang="ko-KR" b="1" dirty="0" err="1" smtClean="0">
                <a:solidFill>
                  <a:srgbClr val="00CC00"/>
                </a:solidFill>
                <a:ea typeface="굴림" pitchFamily="34" charset="-127"/>
                <a:cs typeface="+mn-cs"/>
              </a:rPr>
              <a:t>Huawei</a:t>
            </a:r>
            <a:r>
              <a:rPr lang="en-US" altLang="ko-KR" b="1" dirty="0" smtClean="0">
                <a:solidFill>
                  <a:srgbClr val="00CC00"/>
                </a:solidFill>
                <a:ea typeface="굴림" pitchFamily="34" charset="-127"/>
                <a:cs typeface="+mn-cs"/>
              </a:rPr>
              <a:t>)</a:t>
            </a:r>
          </a:p>
          <a:p>
            <a:endParaRPr lang="en-US" dirty="0" smtClean="0"/>
          </a:p>
          <a:p>
            <a:pPr lvl="1"/>
            <a:endParaRPr lang="en-US" dirty="0" smtClean="0"/>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altLang="ko-KR" dirty="0" smtClean="0"/>
              <a:t>Sept.</a:t>
            </a:r>
            <a:r>
              <a:rPr lang="en-US" dirty="0" smtClean="0"/>
              <a:t> 2012</a:t>
            </a:r>
            <a:endParaRPr lang="en-US"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altLang="ko-KR" sz="2000" dirty="0" smtClean="0">
                <a:solidFill>
                  <a:srgbClr val="00CC00"/>
                </a:solidFill>
                <a:ea typeface="굴림" pitchFamily="34" charset="-127"/>
              </a:rPr>
              <a:t>12/1084 TIM and Page Segmentation</a:t>
            </a:r>
          </a:p>
          <a:p>
            <a:pPr lvl="1"/>
            <a:r>
              <a:rPr lang="en-US" altLang="ko-KR" b="1" dirty="0" err="1" smtClean="0">
                <a:solidFill>
                  <a:srgbClr val="00CC00"/>
                </a:solidFill>
                <a:ea typeface="굴림" pitchFamily="34" charset="-127"/>
                <a:cs typeface="+mn-cs"/>
              </a:rPr>
              <a:t>Chittabrata</a:t>
            </a:r>
            <a:r>
              <a:rPr lang="en-US" altLang="ko-KR" b="1" dirty="0" smtClean="0">
                <a:solidFill>
                  <a:srgbClr val="00CC00"/>
                </a:solidFill>
                <a:ea typeface="굴림" pitchFamily="34" charset="-127"/>
                <a:cs typeface="+mn-cs"/>
              </a:rPr>
              <a:t> </a:t>
            </a:r>
            <a:r>
              <a:rPr lang="en-US" altLang="ko-KR" b="1" dirty="0" err="1" smtClean="0">
                <a:solidFill>
                  <a:srgbClr val="00CC00"/>
                </a:solidFill>
                <a:ea typeface="굴림" pitchFamily="34" charset="-127"/>
                <a:cs typeface="+mn-cs"/>
              </a:rPr>
              <a:t>Ghosh</a:t>
            </a:r>
            <a:r>
              <a:rPr lang="en-US" altLang="ko-KR" b="1" dirty="0" smtClean="0">
                <a:solidFill>
                  <a:srgbClr val="00CC00"/>
                </a:solidFill>
                <a:ea typeface="굴림" pitchFamily="34" charset="-127"/>
                <a:cs typeface="+mn-cs"/>
              </a:rPr>
              <a:t> (Nokia)</a:t>
            </a:r>
          </a:p>
          <a:p>
            <a:r>
              <a:rPr lang="en-US" altLang="ko-KR" sz="2000" dirty="0" smtClean="0">
                <a:solidFill>
                  <a:srgbClr val="00CC00"/>
                </a:solidFill>
                <a:ea typeface="굴림" pitchFamily="34" charset="-127"/>
              </a:rPr>
              <a:t>12/1086 TIM for no buffered </a:t>
            </a:r>
            <a:r>
              <a:rPr lang="en-US" altLang="ko-KR" sz="2000" dirty="0" err="1" smtClean="0">
                <a:solidFill>
                  <a:srgbClr val="00CC00"/>
                </a:solidFill>
                <a:ea typeface="굴림" pitchFamily="34" charset="-127"/>
              </a:rPr>
              <a:t>unicast</a:t>
            </a:r>
            <a:r>
              <a:rPr lang="en-US" altLang="ko-KR" sz="2000" dirty="0" smtClean="0">
                <a:solidFill>
                  <a:srgbClr val="00CC00"/>
                </a:solidFill>
                <a:ea typeface="굴림" pitchFamily="34" charset="-127"/>
              </a:rPr>
              <a:t> </a:t>
            </a:r>
            <a:r>
              <a:rPr lang="en-US" altLang="ko-KR" sz="2000" dirty="0" err="1" smtClean="0">
                <a:solidFill>
                  <a:srgbClr val="00CC00"/>
                </a:solidFill>
                <a:ea typeface="굴림" pitchFamily="34" charset="-127"/>
              </a:rPr>
              <a:t>trafic</a:t>
            </a:r>
            <a:endParaRPr lang="en-US" altLang="ko-KR" sz="2000" dirty="0" smtClean="0">
              <a:solidFill>
                <a:srgbClr val="00CC00"/>
              </a:solidFill>
              <a:ea typeface="굴림" pitchFamily="34" charset="-127"/>
            </a:endParaRPr>
          </a:p>
          <a:p>
            <a:pPr lvl="1"/>
            <a:r>
              <a:rPr lang="en-US" altLang="ko-KR" b="1" dirty="0" err="1" smtClean="0">
                <a:solidFill>
                  <a:srgbClr val="00CC00"/>
                </a:solidFill>
                <a:ea typeface="굴림" pitchFamily="34" charset="-127"/>
                <a:cs typeface="+mn-cs"/>
              </a:rPr>
              <a:t>Kaiying</a:t>
            </a:r>
            <a:r>
              <a:rPr lang="en-US" altLang="ko-KR" b="1" dirty="0" smtClean="0">
                <a:solidFill>
                  <a:srgbClr val="00CC00"/>
                </a:solidFill>
                <a:ea typeface="굴림" pitchFamily="34" charset="-127"/>
                <a:cs typeface="+mn-cs"/>
              </a:rPr>
              <a:t> </a:t>
            </a:r>
            <a:r>
              <a:rPr lang="en-US" altLang="ko-KR" b="1" dirty="0" err="1" smtClean="0">
                <a:solidFill>
                  <a:srgbClr val="00CC00"/>
                </a:solidFill>
                <a:ea typeface="굴림" pitchFamily="34" charset="-127"/>
                <a:cs typeface="+mn-cs"/>
              </a:rPr>
              <a:t>Lv</a:t>
            </a:r>
            <a:r>
              <a:rPr lang="en-US" altLang="ko-KR" b="1" dirty="0" smtClean="0">
                <a:solidFill>
                  <a:srgbClr val="00CC00"/>
                </a:solidFill>
                <a:ea typeface="굴림" pitchFamily="34" charset="-127"/>
                <a:cs typeface="+mn-cs"/>
              </a:rPr>
              <a:t> (ZTE Corp.)</a:t>
            </a:r>
          </a:p>
          <a:p>
            <a:pPr lvl="1"/>
            <a:endParaRPr lang="en-US" altLang="ko-KR" b="1" dirty="0" smtClean="0">
              <a:solidFill>
                <a:srgbClr val="00CC00"/>
              </a:solidFill>
              <a:ea typeface="굴림" pitchFamily="34" charset="-127"/>
              <a:cs typeface="+mn-cs"/>
            </a:endParaRPr>
          </a:p>
        </p:txBody>
      </p:sp>
      <p:sp>
        <p:nvSpPr>
          <p:cNvPr id="4" name="Date Placeholder 3"/>
          <p:cNvSpPr>
            <a:spLocks noGrp="1"/>
          </p:cNvSpPr>
          <p:nvPr>
            <p:ph type="dt" sz="half" idx="4294967295"/>
          </p:nvPr>
        </p:nvSpPr>
        <p:spPr>
          <a:xfrm>
            <a:off x="696913" y="332601"/>
            <a:ext cx="1327351" cy="276999"/>
          </a:xfrm>
          <a:prstGeom prst="rect">
            <a:avLst/>
          </a:prstGeom>
        </p:spPr>
        <p:txBody>
          <a:bodyPr/>
          <a:lstStyle/>
          <a:p>
            <a:pPr>
              <a:defRPr/>
            </a:pPr>
            <a:r>
              <a:rPr lang="en-US" altLang="ko-KR" dirty="0" smtClean="0"/>
              <a:t>Sept.</a:t>
            </a:r>
            <a:r>
              <a:rPr lang="en-US" dirty="0" smtClean="0"/>
              <a:t> 2012</a:t>
            </a:r>
            <a:endParaRPr lang="en-US" dirty="0"/>
          </a:p>
        </p:txBody>
      </p:sp>
      <p:sp>
        <p:nvSpPr>
          <p:cNvPr id="5" name="Footer Placeholder 4"/>
          <p:cNvSpPr>
            <a:spLocks noGrp="1"/>
          </p:cNvSpPr>
          <p:nvPr>
            <p:ph type="ftr" sz="quarter" idx="11"/>
          </p:nvPr>
        </p:nvSpPr>
        <p:spPr/>
        <p:txBody>
          <a:bodyPr/>
          <a:lstStyle/>
          <a:p>
            <a:r>
              <a:rPr lang="en-US" altLang="ko-KR" dirty="0" smtClean="0"/>
              <a:t>Shao, Merlin, Liu</a:t>
            </a:r>
            <a:endParaRPr lang="en-US" altLang="ko-KR"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21174</TotalTime>
  <Words>2849</Words>
  <Application>Microsoft Office PowerPoint</Application>
  <PresentationFormat>On-screen Show (4:3)</PresentationFormat>
  <Paragraphs>529</Paragraphs>
  <Slides>51</Slides>
  <Notes>14</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51</vt:i4>
      </vt:variant>
    </vt:vector>
  </HeadingPairs>
  <TitlesOfParts>
    <vt:vector size="53" baseType="lpstr">
      <vt:lpstr>802-11-Submission</vt:lpstr>
      <vt:lpstr>Document</vt:lpstr>
      <vt:lpstr>TGah MAC Ad Hoc Agenda and Report</vt:lpstr>
      <vt:lpstr>Slide 2</vt:lpstr>
      <vt:lpstr>Summary of ad hoc operating rules (1) </vt:lpstr>
      <vt:lpstr>Summary of ad hoc operating rules (2) </vt:lpstr>
      <vt:lpstr>Submissions</vt:lpstr>
      <vt:lpstr>Interpretive guide</vt:lpstr>
      <vt:lpstr>Submissions</vt:lpstr>
      <vt:lpstr>Submissions</vt:lpstr>
      <vt:lpstr>Submissions</vt:lpstr>
      <vt:lpstr>Submissions</vt:lpstr>
      <vt:lpstr>Submissions</vt:lpstr>
      <vt:lpstr>MAC ad hoc Straw Polls</vt:lpstr>
      <vt:lpstr>Straw Poll 1</vt:lpstr>
      <vt:lpstr>MAC ad hoc Pre-Motions to be brought for vote in TGah task group</vt:lpstr>
      <vt:lpstr>Pre-Motion 1 (12/1100r1)</vt:lpstr>
      <vt:lpstr>Pre-Motion 2 (12/1101r1)</vt:lpstr>
      <vt:lpstr>Pre-Motion 3 (12/1101r1)</vt:lpstr>
      <vt:lpstr>Pre-Motion 4 (12/1083r0)</vt:lpstr>
      <vt:lpstr>Pre-Motion 5 (12/1083r0)</vt:lpstr>
      <vt:lpstr>Pre-Motion 6 (12/1083r0)</vt:lpstr>
      <vt:lpstr>Pre-Motion 7 (12/1084r3)</vt:lpstr>
      <vt:lpstr>Pre-Motion 8 (12/1084r3)</vt:lpstr>
      <vt:lpstr>Pre-Motion 9 (12/1084r3)</vt:lpstr>
      <vt:lpstr>Pre-Motion 10 (12/1084r3)</vt:lpstr>
      <vt:lpstr>Pre-Motion 11 (12/1084r1)</vt:lpstr>
      <vt:lpstr>Pre-Motion 12 (12/1086r1)</vt:lpstr>
      <vt:lpstr>Pre-Motion 13 (12/1086r1)</vt:lpstr>
      <vt:lpstr>Motions from MAC ad hoc meeting</vt:lpstr>
      <vt:lpstr>Motion 1 (12/1100r1)</vt:lpstr>
      <vt:lpstr>Motion 2 (12/1101r1)</vt:lpstr>
      <vt:lpstr>Motion 3 (12/1101r1)</vt:lpstr>
      <vt:lpstr>Motion 4 (12/1083r0)</vt:lpstr>
      <vt:lpstr>Motion 5 (12/1083r0)</vt:lpstr>
      <vt:lpstr>Motion 6 (12/1083r0)</vt:lpstr>
      <vt:lpstr>Motion 7 (12/1084r3)</vt:lpstr>
      <vt:lpstr>Motion 8 (12/1084r3)</vt:lpstr>
      <vt:lpstr>Motion 9 (12/1084r3)</vt:lpstr>
      <vt:lpstr>Motion 10 (12/1084r3)</vt:lpstr>
      <vt:lpstr>Motion 11 (12/1084r1)</vt:lpstr>
      <vt:lpstr>Motion 12 (12/1086r1)</vt:lpstr>
      <vt:lpstr>Motion 13 (12/1086r1)</vt:lpstr>
      <vt:lpstr>References</vt:lpstr>
      <vt:lpstr>Appendix - Policies</vt:lpstr>
      <vt:lpstr>Instructions for the WG Chair</vt:lpstr>
      <vt:lpstr>Participants, Patents, and Duty to Inform</vt:lpstr>
      <vt:lpstr>Patent Related Links</vt:lpstr>
      <vt:lpstr>Call for Potentially Essential Patents</vt:lpstr>
      <vt:lpstr>Other Guidelines for IEEE WG Meetings</vt:lpstr>
      <vt:lpstr>Member Affiliation</vt:lpstr>
      <vt:lpstr>Declaration of Affiliation</vt:lpstr>
      <vt:lpstr>Affiliation Policy</vt:lpstr>
    </vt:vector>
  </TitlesOfParts>
  <Company>Broadcom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mac-adhoc-report-nov09</dc:title>
  <dc:creator>Matthew Fischer</dc:creator>
  <cp:lastModifiedBy>hr.shao</cp:lastModifiedBy>
  <cp:revision>664</cp:revision>
  <cp:lastPrinted>1998-02-10T13:28:06Z</cp:lastPrinted>
  <dcterms:created xsi:type="dcterms:W3CDTF">2008-05-05T19:43:32Z</dcterms:created>
  <dcterms:modified xsi:type="dcterms:W3CDTF">2012-09-18T22:26:08Z</dcterms:modified>
</cp:coreProperties>
</file>