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3"/>
  </p:notesMasterIdLst>
  <p:handoutMasterIdLst>
    <p:handoutMasterId r:id="rId54"/>
  </p:handoutMasterIdLst>
  <p:sldIdLst>
    <p:sldId id="269" r:id="rId2"/>
    <p:sldId id="333" r:id="rId3"/>
    <p:sldId id="351" r:id="rId4"/>
    <p:sldId id="352" r:id="rId5"/>
    <p:sldId id="281" r:id="rId6"/>
    <p:sldId id="282" r:id="rId7"/>
    <p:sldId id="393" r:id="rId8"/>
    <p:sldId id="413" r:id="rId9"/>
    <p:sldId id="414" r:id="rId10"/>
    <p:sldId id="395" r:id="rId11"/>
    <p:sldId id="397" r:id="rId12"/>
    <p:sldId id="365" r:id="rId13"/>
    <p:sldId id="384" r:id="rId14"/>
    <p:sldId id="287" r:id="rId15"/>
    <p:sldId id="335" r:id="rId16"/>
    <p:sldId id="398" r:id="rId17"/>
    <p:sldId id="399" r:id="rId18"/>
    <p:sldId id="400" r:id="rId19"/>
    <p:sldId id="401" r:id="rId20"/>
    <p:sldId id="403" r:id="rId21"/>
    <p:sldId id="404" r:id="rId22"/>
    <p:sldId id="415" r:id="rId23"/>
    <p:sldId id="416" r:id="rId24"/>
    <p:sldId id="417" r:id="rId25"/>
    <p:sldId id="418" r:id="rId26"/>
    <p:sldId id="419" r:id="rId27"/>
    <p:sldId id="420" r:id="rId28"/>
    <p:sldId id="412" r:id="rId29"/>
    <p:sldId id="421" r:id="rId30"/>
    <p:sldId id="422" r:id="rId31"/>
    <p:sldId id="423" r:id="rId32"/>
    <p:sldId id="424" r:id="rId33"/>
    <p:sldId id="425" r:id="rId34"/>
    <p:sldId id="426" r:id="rId35"/>
    <p:sldId id="427" r:id="rId36"/>
    <p:sldId id="428" r:id="rId37"/>
    <p:sldId id="429" r:id="rId38"/>
    <p:sldId id="430" r:id="rId39"/>
    <p:sldId id="431" r:id="rId40"/>
    <p:sldId id="432" r:id="rId41"/>
    <p:sldId id="433" r:id="rId42"/>
    <p:sldId id="270" r:id="rId43"/>
    <p:sldId id="361" r:id="rId44"/>
    <p:sldId id="336" r:id="rId45"/>
    <p:sldId id="337" r:id="rId46"/>
    <p:sldId id="338" r:id="rId47"/>
    <p:sldId id="339" r:id="rId48"/>
    <p:sldId id="340" r:id="rId49"/>
    <p:sldId id="355" r:id="rId50"/>
    <p:sldId id="356" r:id="rId51"/>
    <p:sldId id="357" r:id="rId5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a:srgbClr val="66FF33"/>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2971" autoAdjust="0"/>
    <p:restoredTop sz="99568" autoAdjust="0"/>
  </p:normalViewPr>
  <p:slideViewPr>
    <p:cSldViewPr>
      <p:cViewPr varScale="1">
        <p:scale>
          <a:sx n="90" d="100"/>
          <a:sy n="90" d="100"/>
        </p:scale>
        <p:origin x="-1290" y="-11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6240"/>
    </p:cViewPr>
  </p:sorterViewPr>
  <p:notesViewPr>
    <p:cSldViewPr>
      <p:cViewPr varScale="1">
        <p:scale>
          <a:sx n="63" d="100"/>
          <a:sy n="63" d="100"/>
        </p:scale>
        <p:origin x="-2874" y="-102"/>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en-US" altLang="ko-KR" smtClean="0"/>
              <a:t>doc.: IEEE 802.11-12/0644r0</a:t>
            </a:r>
            <a:endParaRPr lang="en-US" altLang="ko-K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en-US" altLang="ko-KR" smtClean="0"/>
              <a:t>Nov 2009</a:t>
            </a:r>
            <a:endParaRPr lang="en-US" altLang="ko-K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smtClean="0"/>
              <a:t>Merlin, Liu, Shao</a:t>
            </a:r>
            <a:endParaRPr lang="en-US" altLang="ko-K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ea typeface="굴림" pitchFamily="34" charset="-127"/>
              </a:defRPr>
            </a:lvl1pPr>
          </a:lstStyle>
          <a:p>
            <a:r>
              <a:rPr lang="en-US" altLang="ko-KR"/>
              <a:t>Page </a:t>
            </a:r>
            <a:fld id="{8CA65BE7-6A2E-42F1-B04C-7325891E514C}"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r>
              <a:rPr lang="en-US" altLang="ko-KR">
                <a:ea typeface="굴림" pitchFamily="34"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en-US" altLang="ko-KR" smtClean="0"/>
              <a:t>doc.: IEEE 802.11-12/0644r0</a:t>
            </a:r>
            <a:endParaRPr lang="en-US" altLang="ko-K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en-US" altLang="ko-KR" smtClean="0"/>
              <a:t>Nov 2009</a:t>
            </a:r>
            <a:endParaRPr lang="en-US" altLang="ko-K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ea typeface="굴림" pitchFamily="34" charset="-127"/>
              </a:defRPr>
            </a:lvl5pPr>
          </a:lstStyle>
          <a:p>
            <a:pPr lvl="4"/>
            <a:r>
              <a:rPr lang="en-US" altLang="ko-KR" smtClean="0"/>
              <a:t>Merlin, Liu, Shao</a:t>
            </a:r>
            <a:endParaRPr lang="en-US" altLang="ko-K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a:t>Page </a:t>
            </a:r>
            <a:fld id="{B866F1C9-D90C-44B6-8C96-4E1CED257B67}"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ED16B10-3437-43BF-A46C-B3EEFDCF673D}" type="slidenum">
              <a:rPr lang="en-US" altLang="ko-KR"/>
              <a:pPr/>
              <a:t>1</a:t>
            </a:fld>
            <a:endParaRPr lang="en-US" altLang="ko-KR"/>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45</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48</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07D0297-61A2-4CDD-A778-1C0353C05BFA}" type="slidenum">
              <a:rPr lang="en-US" altLang="ko-KR"/>
              <a:pPr/>
              <a:t>49</a:t>
            </a:fld>
            <a:endParaRPr lang="en-US" altLang="ko-KR"/>
          </a:p>
        </p:txBody>
      </p:sp>
      <p:sp>
        <p:nvSpPr>
          <p:cNvPr id="35842" name="Rectangle 2"/>
          <p:cNvSpPr>
            <a:spLocks noGrp="1" noRot="1" noChangeAspect="1" noChangeArrowheads="1" noTextEdit="1"/>
          </p:cNvSpPr>
          <p:nvPr>
            <p:ph type="sldImg"/>
          </p:nvPr>
        </p:nvSpPr>
        <p:spPr>
          <a:xfrm>
            <a:off x="1155700" y="701675"/>
            <a:ext cx="4624388" cy="3468688"/>
          </a:xfrm>
          <a:ln/>
        </p:spPr>
      </p:sp>
      <p:sp>
        <p:nvSpPr>
          <p:cNvPr id="3584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E9992C4-9E0F-4E35-BC23-3502FE8991D0}" type="slidenum">
              <a:rPr lang="en-US" altLang="ko-KR"/>
              <a:pPr/>
              <a:t>50</a:t>
            </a:fld>
            <a:endParaRPr lang="en-US" altLang="ko-KR"/>
          </a:p>
        </p:txBody>
      </p:sp>
      <p:sp>
        <p:nvSpPr>
          <p:cNvPr id="37890" name="Rectangle 2"/>
          <p:cNvSpPr>
            <a:spLocks noGrp="1" noRot="1" noChangeAspect="1" noChangeArrowheads="1" noTextEdit="1"/>
          </p:cNvSpPr>
          <p:nvPr>
            <p:ph type="sldImg"/>
          </p:nvPr>
        </p:nvSpPr>
        <p:spPr>
          <a:xfrm>
            <a:off x="1155700" y="701675"/>
            <a:ext cx="4624388" cy="3468688"/>
          </a:xfrm>
          <a:ln/>
        </p:spPr>
      </p:sp>
      <p:sp>
        <p:nvSpPr>
          <p:cNvPr id="3789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BFA845F8-1DCB-418C-B1BB-60492031F84B}" type="slidenum">
              <a:rPr lang="en-US" altLang="ko-KR"/>
              <a:pPr/>
              <a:t>51</a:t>
            </a:fld>
            <a:endParaRPr lang="en-US" altLang="ko-KR"/>
          </a:p>
        </p:txBody>
      </p:sp>
      <p:sp>
        <p:nvSpPr>
          <p:cNvPr id="39938" name="Rectangle 2"/>
          <p:cNvSpPr>
            <a:spLocks noGrp="1" noRot="1" noChangeAspect="1" noChangeArrowheads="1" noTextEdit="1"/>
          </p:cNvSpPr>
          <p:nvPr>
            <p:ph type="sldImg"/>
          </p:nvPr>
        </p:nvSpPr>
        <p:spPr>
          <a:xfrm>
            <a:off x="1155700" y="701675"/>
            <a:ext cx="4624388" cy="3468688"/>
          </a:xfrm>
          <a:ln/>
        </p:spPr>
      </p:sp>
      <p:sp>
        <p:nvSpPr>
          <p:cNvPr id="3993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BA04BDB-24AD-4E6F-8C0B-1D27B57111C1}" type="slidenum">
              <a:rPr lang="en-US" altLang="ko-KR"/>
              <a:pPr/>
              <a:t>2</a:t>
            </a:fld>
            <a:endParaRPr lang="en-US" altLang="ko-KR"/>
          </a:p>
        </p:txBody>
      </p:sp>
      <p:sp>
        <p:nvSpPr>
          <p:cNvPr id="113666" name="Rectangle 2"/>
          <p:cNvSpPr>
            <a:spLocks noGrp="1" noRot="1" noChangeAspect="1" noChangeArrowheads="1" noTextEdit="1"/>
          </p:cNvSpPr>
          <p:nvPr>
            <p:ph type="sldImg"/>
          </p:nvPr>
        </p:nvSpPr>
        <p:spPr>
          <a:xfrm>
            <a:off x="1154113" y="701675"/>
            <a:ext cx="4625975" cy="3468688"/>
          </a:xfrm>
          <a:ln/>
        </p:spPr>
      </p:sp>
      <p:sp>
        <p:nvSpPr>
          <p:cNvPr id="1136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643531A-A6BD-486E-8EC9-BE4C898B7FFC}" type="slidenum">
              <a:rPr lang="en-US" altLang="ko-KR"/>
              <a:pPr/>
              <a:t>5</a:t>
            </a:fld>
            <a:endParaRPr lang="en-US" altLang="ko-KR"/>
          </a:p>
        </p:txBody>
      </p:sp>
      <p:sp>
        <p:nvSpPr>
          <p:cNvPr id="86018" name="Rectangle 2"/>
          <p:cNvSpPr>
            <a:spLocks noGrp="1" noRot="1" noChangeAspect="1" noChangeArrowheads="1" noTextEdit="1"/>
          </p:cNvSpPr>
          <p:nvPr>
            <p:ph type="sldImg"/>
          </p:nvPr>
        </p:nvSpPr>
        <p:spPr>
          <a:xfrm>
            <a:off x="1154113" y="701675"/>
            <a:ext cx="4625975" cy="3468688"/>
          </a:xfrm>
          <a:ln/>
        </p:spPr>
      </p:sp>
      <p:sp>
        <p:nvSpPr>
          <p:cNvPr id="86019"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581735D-F74D-4DDF-93AD-65D5FDC55DCE}" type="slidenum">
              <a:rPr lang="en-US" altLang="ko-KR"/>
              <a:pPr/>
              <a:t>6</a:t>
            </a:fld>
            <a:endParaRPr lang="en-US" altLang="ko-KR"/>
          </a:p>
        </p:txBody>
      </p:sp>
      <p:sp>
        <p:nvSpPr>
          <p:cNvPr id="87042" name="Rectangle 2"/>
          <p:cNvSpPr>
            <a:spLocks noGrp="1" noRot="1" noChangeAspect="1" noChangeArrowheads="1" noTextEdit="1"/>
          </p:cNvSpPr>
          <p:nvPr>
            <p:ph type="sldImg"/>
          </p:nvPr>
        </p:nvSpPr>
        <p:spPr>
          <a:xfrm>
            <a:off x="1154113" y="701675"/>
            <a:ext cx="4625975" cy="3468688"/>
          </a:xfrm>
          <a:ln/>
        </p:spPr>
      </p:sp>
      <p:sp>
        <p:nvSpPr>
          <p:cNvPr id="87043"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8F0E36A-DBCE-41B8-926A-9E04EF003671}" type="slidenum">
              <a:rPr lang="en-US" altLang="ko-KR"/>
              <a:pPr/>
              <a:t>12</a:t>
            </a:fld>
            <a:endParaRPr lang="en-US" altLang="ko-KR"/>
          </a:p>
        </p:txBody>
      </p:sp>
      <p:sp>
        <p:nvSpPr>
          <p:cNvPr id="62466" name="Rectangle 2"/>
          <p:cNvSpPr>
            <a:spLocks noGrp="1" noRot="1" noChangeAspect="1" noChangeArrowheads="1" noTextEdit="1"/>
          </p:cNvSpPr>
          <p:nvPr>
            <p:ph type="sldImg"/>
          </p:nvPr>
        </p:nvSpPr>
        <p:spPr>
          <a:xfrm>
            <a:off x="1154113" y="701675"/>
            <a:ext cx="4625975" cy="3468688"/>
          </a:xfrm>
          <a:ln/>
        </p:spPr>
      </p:sp>
      <p:sp>
        <p:nvSpPr>
          <p:cNvPr id="6246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8F0E36A-DBCE-41B8-926A-9E04EF003671}" type="slidenum">
              <a:rPr lang="en-US" altLang="ko-KR"/>
              <a:pPr/>
              <a:t>14</a:t>
            </a:fld>
            <a:endParaRPr lang="en-US" altLang="ko-KR"/>
          </a:p>
        </p:txBody>
      </p:sp>
      <p:sp>
        <p:nvSpPr>
          <p:cNvPr id="62466" name="Rectangle 2"/>
          <p:cNvSpPr>
            <a:spLocks noGrp="1" noRot="1" noChangeAspect="1" noChangeArrowheads="1" noTextEdit="1"/>
          </p:cNvSpPr>
          <p:nvPr>
            <p:ph type="sldImg"/>
          </p:nvPr>
        </p:nvSpPr>
        <p:spPr>
          <a:xfrm>
            <a:off x="1154113" y="701675"/>
            <a:ext cx="4625975" cy="3468688"/>
          </a:xfrm>
          <a:ln/>
        </p:spPr>
      </p:sp>
      <p:sp>
        <p:nvSpPr>
          <p:cNvPr id="6246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8F0E36A-DBCE-41B8-926A-9E04EF003671}" type="slidenum">
              <a:rPr lang="en-US" altLang="ko-KR"/>
              <a:pPr/>
              <a:t>28</a:t>
            </a:fld>
            <a:endParaRPr lang="en-US" altLang="ko-KR"/>
          </a:p>
        </p:txBody>
      </p:sp>
      <p:sp>
        <p:nvSpPr>
          <p:cNvPr id="62466" name="Rectangle 2"/>
          <p:cNvSpPr>
            <a:spLocks noGrp="1" noRot="1" noChangeAspect="1" noChangeArrowheads="1" noTextEdit="1"/>
          </p:cNvSpPr>
          <p:nvPr>
            <p:ph type="sldImg"/>
          </p:nvPr>
        </p:nvSpPr>
        <p:spPr>
          <a:xfrm>
            <a:off x="1154113" y="701675"/>
            <a:ext cx="4625975" cy="3468688"/>
          </a:xfrm>
          <a:ln/>
        </p:spPr>
      </p:sp>
      <p:sp>
        <p:nvSpPr>
          <p:cNvPr id="6246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F0D5692F-190C-407C-99C1-16CF4160E7D8}" type="slidenum">
              <a:rPr lang="en-US" altLang="ko-KR"/>
              <a:pPr/>
              <a:t>42</a:t>
            </a:fld>
            <a:endParaRPr lang="en-US" altLang="ko-KR"/>
          </a:p>
        </p:txBody>
      </p:sp>
      <p:sp>
        <p:nvSpPr>
          <p:cNvPr id="69634" name="Rectangle 2"/>
          <p:cNvSpPr>
            <a:spLocks noGrp="1" noRot="1" noChangeAspect="1" noChangeArrowheads="1" noTextEdit="1"/>
          </p:cNvSpPr>
          <p:nvPr>
            <p:ph type="sldImg"/>
          </p:nvPr>
        </p:nvSpPr>
        <p:spPr>
          <a:xfrm>
            <a:off x="1154113" y="701675"/>
            <a:ext cx="4625975" cy="3468688"/>
          </a:xfrm>
          <a:ln/>
        </p:spPr>
      </p:sp>
      <p:sp>
        <p:nvSpPr>
          <p:cNvPr id="69635"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44</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Footer Placeholder 4"/>
          <p:cNvSpPr>
            <a:spLocks noGrp="1"/>
          </p:cNvSpPr>
          <p:nvPr>
            <p:ph type="ftr" sz="quarter" idx="11"/>
          </p:nvPr>
        </p:nvSpPr>
        <p:spPr>
          <a:xfrm>
            <a:off x="7315200" y="6520934"/>
            <a:ext cx="1096454" cy="184666"/>
          </a:xfrm>
        </p:spPr>
        <p:txBody>
          <a:bodyPr/>
          <a:lstStyle>
            <a:lvl1pPr>
              <a:defRPr/>
            </a:lvl1pPr>
          </a:lstStyle>
          <a:p>
            <a:r>
              <a:rPr lang="en-US" altLang="ko-KR" dirty="0" smtClean="0"/>
              <a:t>Shao, Merlin, Liu</a:t>
            </a:r>
            <a:endParaRPr lang="en-US" altLang="ko-KR" dirty="0"/>
          </a:p>
        </p:txBody>
      </p:sp>
      <p:sp>
        <p:nvSpPr>
          <p:cNvPr id="6" name="Slide Number Placeholder 5"/>
          <p:cNvSpPr>
            <a:spLocks noGrp="1"/>
          </p:cNvSpPr>
          <p:nvPr>
            <p:ph type="sldNum" sz="quarter" idx="12"/>
          </p:nvPr>
        </p:nvSpPr>
        <p:spPr/>
        <p:txBody>
          <a:bodyPr/>
          <a:lstStyle>
            <a:lvl1pPr>
              <a:defRPr/>
            </a:lvl1pPr>
          </a:lstStyle>
          <a:p>
            <a:r>
              <a:rPr lang="en-US" altLang="ko-KR"/>
              <a:t>Slide </a:t>
            </a:r>
            <a:fld id="{DC17D63B-54B1-4D2E-BB56-E62F75E7DF8E}" type="slidenum">
              <a:rPr lang="en-US" altLang="ko-KR"/>
              <a:pPr/>
              <a:t>‹#›</a:t>
            </a:fld>
            <a:endParaRPr lang="en-US" altLang="ko-KR"/>
          </a:p>
        </p:txBody>
      </p:sp>
      <p:sp>
        <p:nvSpPr>
          <p:cNvPr id="7"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Sept. 2012</a:t>
            </a:r>
            <a:endParaRPr lang="en-US" altLang="ko-K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2" y="332601"/>
            <a:ext cx="1208087" cy="276999"/>
          </a:xfrm>
          <a:prstGeom prst="rect">
            <a:avLst/>
          </a:prstGeom>
        </p:spPr>
        <p:txBody>
          <a:bodyPr/>
          <a:lstStyle>
            <a:lvl1pPr>
              <a:defRPr/>
            </a:lvl1pPr>
          </a:lstStyle>
          <a:p>
            <a:r>
              <a:rPr lang="en-US" altLang="ko-KR" dirty="0" smtClean="0"/>
              <a:t>Sept. 2012</a:t>
            </a:r>
            <a:endParaRPr lang="en-US" altLang="ko-KR" dirty="0"/>
          </a:p>
        </p:txBody>
      </p:sp>
      <p:sp>
        <p:nvSpPr>
          <p:cNvPr id="5" name="Footer Placeholder 4"/>
          <p:cNvSpPr>
            <a:spLocks noGrp="1"/>
          </p:cNvSpPr>
          <p:nvPr>
            <p:ph type="ftr" sz="quarter" idx="11"/>
          </p:nvPr>
        </p:nvSpPr>
        <p:spPr/>
        <p:txBody>
          <a:bodyPr/>
          <a:lstStyle>
            <a:lvl1pPr>
              <a:defRPr/>
            </a:lvl1pPr>
          </a:lstStyle>
          <a:p>
            <a:r>
              <a:rPr lang="en-US" altLang="ko-KR" dirty="0" smtClean="0"/>
              <a:t>Shao, Merlin, Liu</a:t>
            </a:r>
            <a:endParaRPr lang="en-US" altLang="ko-KR" dirty="0"/>
          </a:p>
        </p:txBody>
      </p:sp>
      <p:sp>
        <p:nvSpPr>
          <p:cNvPr id="6" name="Slide Number Placeholder 5"/>
          <p:cNvSpPr>
            <a:spLocks noGrp="1"/>
          </p:cNvSpPr>
          <p:nvPr>
            <p:ph type="sldNum" sz="quarter" idx="12"/>
          </p:nvPr>
        </p:nvSpPr>
        <p:spPr/>
        <p:txBody>
          <a:bodyPr/>
          <a:lstStyle>
            <a:lvl1pPr>
              <a:defRPr/>
            </a:lvl1pPr>
          </a:lstStyle>
          <a:p>
            <a:r>
              <a:rPr lang="en-US" altLang="ko-KR"/>
              <a:t>Slide </a:t>
            </a:r>
            <a:fld id="{767F8BA7-6248-406D-8A94-4817F86D4764}" type="slidenum">
              <a:rPr lang="en-US" altLang="ko-K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2" y="332601"/>
            <a:ext cx="1208087" cy="276999"/>
          </a:xfrm>
          <a:prstGeom prst="rect">
            <a:avLst/>
          </a:prstGeom>
        </p:spPr>
        <p:txBody>
          <a:bodyPr/>
          <a:lstStyle>
            <a:lvl1pPr>
              <a:defRPr/>
            </a:lvl1pPr>
          </a:lstStyle>
          <a:p>
            <a:r>
              <a:rPr lang="en-US" altLang="ko-KR" dirty="0" smtClean="0"/>
              <a:t>Sept. 2012</a:t>
            </a:r>
            <a:endParaRPr lang="en-US" altLang="ko-KR" dirty="0"/>
          </a:p>
        </p:txBody>
      </p:sp>
      <p:sp>
        <p:nvSpPr>
          <p:cNvPr id="5" name="Footer Placeholder 4"/>
          <p:cNvSpPr>
            <a:spLocks noGrp="1"/>
          </p:cNvSpPr>
          <p:nvPr>
            <p:ph type="ftr" sz="quarter" idx="11"/>
          </p:nvPr>
        </p:nvSpPr>
        <p:spPr/>
        <p:txBody>
          <a:bodyPr/>
          <a:lstStyle>
            <a:lvl1pPr>
              <a:defRPr/>
            </a:lvl1pPr>
          </a:lstStyle>
          <a:p>
            <a:r>
              <a:rPr lang="en-US" altLang="ko-KR" dirty="0" smtClean="0"/>
              <a:t>Shao, Merlin, Liu</a:t>
            </a:r>
            <a:endParaRPr lang="en-US" altLang="ko-KR" dirty="0"/>
          </a:p>
        </p:txBody>
      </p:sp>
      <p:sp>
        <p:nvSpPr>
          <p:cNvPr id="6" name="Slide Number Placeholder 5"/>
          <p:cNvSpPr>
            <a:spLocks noGrp="1"/>
          </p:cNvSpPr>
          <p:nvPr>
            <p:ph type="sldNum" sz="quarter" idx="12"/>
          </p:nvPr>
        </p:nvSpPr>
        <p:spPr/>
        <p:txBody>
          <a:bodyPr/>
          <a:lstStyle>
            <a:lvl1pPr>
              <a:defRPr/>
            </a:lvl1pPr>
          </a:lstStyle>
          <a:p>
            <a:r>
              <a:rPr lang="en-US" altLang="ko-KR"/>
              <a:t>Slide </a:t>
            </a:r>
            <a:fld id="{7D3DE7A4-A46D-4802-8821-DD46F08EF129}" type="slidenum">
              <a:rPr lang="en-US" altLang="ko-K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a:xfrm>
            <a:off x="7162800" y="6475412"/>
            <a:ext cx="1381125" cy="184666"/>
          </a:xfrm>
        </p:spPr>
        <p:txBody>
          <a:bodyPr/>
          <a:lstStyle>
            <a:lvl1pPr>
              <a:defRPr/>
            </a:lvl1pPr>
          </a:lstStyle>
          <a:p>
            <a:r>
              <a:rPr lang="en-US" altLang="ko-KR" dirty="0" smtClean="0"/>
              <a:t>Shao, Merlin, Liu</a:t>
            </a:r>
            <a:endParaRPr lang="en-US" altLang="ko-KR" dirty="0"/>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ltLang="ko-KR"/>
              <a:t>Slide </a:t>
            </a:r>
            <a:fld id="{3BFDC05F-2973-4D27-9B07-EB3419C7DE9E}" type="slidenum">
              <a:rPr lang="en-US" altLang="ko-KR"/>
              <a:pPr/>
              <a:t>‹#›</a:t>
            </a:fld>
            <a:endParaRPr lang="en-US" altLang="ko-KR"/>
          </a:p>
        </p:txBody>
      </p:sp>
      <p:sp>
        <p:nvSpPr>
          <p:cNvPr id="8"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Sept. 2012</a:t>
            </a:r>
            <a:endParaRPr lang="en-US" altLang="ko-K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a:xfrm>
            <a:off x="7447471" y="6475413"/>
            <a:ext cx="1096454" cy="184666"/>
          </a:xfrm>
        </p:spPr>
        <p:txBody>
          <a:bodyPr/>
          <a:lstStyle>
            <a:lvl1pPr>
              <a:defRPr/>
            </a:lvl1pPr>
          </a:lstStyle>
          <a:p>
            <a:r>
              <a:rPr lang="en-US" altLang="ko-KR" dirty="0" smtClean="0"/>
              <a:t>Shao, Merlin, Liu</a:t>
            </a:r>
            <a:endParaRPr lang="en-US" altLang="ko-KR" dirty="0"/>
          </a:p>
        </p:txBody>
      </p:sp>
      <p:sp>
        <p:nvSpPr>
          <p:cNvPr id="6" name="Slide Number Placeholder 5"/>
          <p:cNvSpPr>
            <a:spLocks noGrp="1"/>
          </p:cNvSpPr>
          <p:nvPr>
            <p:ph type="sldNum" sz="quarter" idx="12"/>
          </p:nvPr>
        </p:nvSpPr>
        <p:spPr/>
        <p:txBody>
          <a:bodyPr/>
          <a:lstStyle>
            <a:lvl1pPr>
              <a:defRPr/>
            </a:lvl1pPr>
          </a:lstStyle>
          <a:p>
            <a:r>
              <a:rPr lang="en-US" altLang="ko-KR"/>
              <a:t>Slide </a:t>
            </a:r>
            <a:fld id="{3A0ECB10-EC6C-48EF-AC56-DD312EB9C17A}" type="slidenum">
              <a:rPr lang="en-US" altLang="ko-KR"/>
              <a:pPr/>
              <a:t>‹#›</a:t>
            </a:fld>
            <a:endParaRPr lang="en-US" altLang="ko-KR"/>
          </a:p>
        </p:txBody>
      </p:sp>
      <p:sp>
        <p:nvSpPr>
          <p:cNvPr id="8"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Sept. 2012</a:t>
            </a:r>
            <a:endParaRPr lang="en-US" altLang="ko-K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Footer Placeholder 4"/>
          <p:cNvSpPr>
            <a:spLocks noGrp="1"/>
          </p:cNvSpPr>
          <p:nvPr>
            <p:ph type="ftr" sz="quarter" idx="11"/>
          </p:nvPr>
        </p:nvSpPr>
        <p:spPr/>
        <p:txBody>
          <a:bodyPr/>
          <a:lstStyle>
            <a:lvl1pPr>
              <a:defRPr/>
            </a:lvl1pPr>
          </a:lstStyle>
          <a:p>
            <a:r>
              <a:rPr lang="en-US" altLang="ko-KR" dirty="0" smtClean="0"/>
              <a:t>Shao, Merlin, Liu</a:t>
            </a:r>
            <a:endParaRPr lang="en-US" altLang="ko-KR" dirty="0"/>
          </a:p>
        </p:txBody>
      </p:sp>
      <p:sp>
        <p:nvSpPr>
          <p:cNvPr id="6" name="Slide Number Placeholder 5"/>
          <p:cNvSpPr>
            <a:spLocks noGrp="1"/>
          </p:cNvSpPr>
          <p:nvPr>
            <p:ph type="sldNum" sz="quarter" idx="12"/>
          </p:nvPr>
        </p:nvSpPr>
        <p:spPr/>
        <p:txBody>
          <a:bodyPr/>
          <a:lstStyle>
            <a:lvl1pPr>
              <a:defRPr/>
            </a:lvl1pPr>
          </a:lstStyle>
          <a:p>
            <a:r>
              <a:rPr lang="en-US" altLang="ko-KR"/>
              <a:t>Slide </a:t>
            </a:r>
            <a:fld id="{B25969CF-8E70-4B9F-947B-A9D0D4234C5C}" type="slidenum">
              <a:rPr lang="en-US" altLang="ko-KR"/>
              <a:pPr/>
              <a:t>‹#›</a:t>
            </a:fld>
            <a:endParaRPr lang="en-US" altLang="ko-KR"/>
          </a:p>
        </p:txBody>
      </p:sp>
      <p:sp>
        <p:nvSpPr>
          <p:cNvPr id="7"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Sept. 2012</a:t>
            </a:r>
            <a:endParaRPr lang="en-US" altLang="ko-K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lvl1pPr>
              <a:defRPr/>
            </a:lvl1pPr>
          </a:lstStyle>
          <a:p>
            <a:r>
              <a:rPr lang="en-US" altLang="ko-KR" dirty="0" smtClean="0"/>
              <a:t>Shao, Merlin, Liu</a:t>
            </a:r>
            <a:endParaRPr lang="en-US" altLang="ko-KR" dirty="0"/>
          </a:p>
        </p:txBody>
      </p:sp>
      <p:sp>
        <p:nvSpPr>
          <p:cNvPr id="7" name="Slide Number Placeholder 6"/>
          <p:cNvSpPr>
            <a:spLocks noGrp="1"/>
          </p:cNvSpPr>
          <p:nvPr>
            <p:ph type="sldNum" sz="quarter" idx="12"/>
          </p:nvPr>
        </p:nvSpPr>
        <p:spPr/>
        <p:txBody>
          <a:bodyPr/>
          <a:lstStyle>
            <a:lvl1pPr>
              <a:defRPr/>
            </a:lvl1pPr>
          </a:lstStyle>
          <a:p>
            <a:r>
              <a:rPr lang="en-US" altLang="ko-KR"/>
              <a:t>Slide </a:t>
            </a:r>
            <a:fld id="{383C56C0-EFF8-41FD-A20A-4A9C158C5BAE}" type="slidenum">
              <a:rPr lang="en-US" altLang="ko-KR"/>
              <a:pPr/>
              <a:t>‹#›</a:t>
            </a:fld>
            <a:endParaRPr lang="en-US" altLang="ko-KR"/>
          </a:p>
        </p:txBody>
      </p:sp>
      <p:sp>
        <p:nvSpPr>
          <p:cNvPr id="8"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Sept. 2012</a:t>
            </a:r>
            <a:endParaRPr lang="en-US" altLang="ko-K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lvl1pPr>
              <a:defRPr/>
            </a:lvl1pPr>
          </a:lstStyle>
          <a:p>
            <a:r>
              <a:rPr lang="en-US" altLang="ko-KR" dirty="0" smtClean="0"/>
              <a:t>Shao, Merlin, Liu</a:t>
            </a:r>
            <a:endParaRPr lang="en-US" altLang="ko-KR" dirty="0"/>
          </a:p>
        </p:txBody>
      </p:sp>
      <p:sp>
        <p:nvSpPr>
          <p:cNvPr id="9" name="Slide Number Placeholder 8"/>
          <p:cNvSpPr>
            <a:spLocks noGrp="1"/>
          </p:cNvSpPr>
          <p:nvPr>
            <p:ph type="sldNum" sz="quarter" idx="12"/>
          </p:nvPr>
        </p:nvSpPr>
        <p:spPr/>
        <p:txBody>
          <a:bodyPr/>
          <a:lstStyle>
            <a:lvl1pPr>
              <a:defRPr/>
            </a:lvl1pPr>
          </a:lstStyle>
          <a:p>
            <a:r>
              <a:rPr lang="en-US" altLang="ko-KR"/>
              <a:t>Slide </a:t>
            </a:r>
            <a:fld id="{C6138D34-126E-4EF3-BFAE-6E9027E5E1D5}" type="slidenum">
              <a:rPr lang="en-US" altLang="ko-KR"/>
              <a:pPr/>
              <a:t>‹#›</a:t>
            </a:fld>
            <a:endParaRPr lang="en-US" altLang="ko-KR"/>
          </a:p>
        </p:txBody>
      </p:sp>
      <p:sp>
        <p:nvSpPr>
          <p:cNvPr id="10"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Sept. 2012</a:t>
            </a:r>
            <a:endParaRPr lang="en-US" altLang="ko-K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lvl1pPr>
              <a:defRPr/>
            </a:lvl1pPr>
          </a:lstStyle>
          <a:p>
            <a:r>
              <a:rPr lang="en-US" altLang="ko-KR" dirty="0" smtClean="0"/>
              <a:t>Shao, </a:t>
            </a:r>
            <a:r>
              <a:rPr lang="en-US" altLang="ko-KR" dirty="0" err="1" smtClean="0"/>
              <a:t>Merlin,Liu</a:t>
            </a:r>
            <a:endParaRPr lang="en-US" altLang="ko-KR" dirty="0"/>
          </a:p>
        </p:txBody>
      </p:sp>
      <p:sp>
        <p:nvSpPr>
          <p:cNvPr id="5" name="Slide Number Placeholder 4"/>
          <p:cNvSpPr>
            <a:spLocks noGrp="1"/>
          </p:cNvSpPr>
          <p:nvPr>
            <p:ph type="sldNum" sz="quarter" idx="12"/>
          </p:nvPr>
        </p:nvSpPr>
        <p:spPr/>
        <p:txBody>
          <a:bodyPr/>
          <a:lstStyle>
            <a:lvl1pPr>
              <a:defRPr/>
            </a:lvl1pPr>
          </a:lstStyle>
          <a:p>
            <a:r>
              <a:rPr lang="en-US" altLang="ko-KR"/>
              <a:t>Slide </a:t>
            </a:r>
            <a:fld id="{A4890BF7-C185-4074-98E2-B413F70E8662}" type="slidenum">
              <a:rPr lang="en-US" altLang="ko-KR"/>
              <a:pPr/>
              <a:t>‹#›</a:t>
            </a:fld>
            <a:endParaRPr lang="en-US" altLang="ko-KR"/>
          </a:p>
        </p:txBody>
      </p:sp>
      <p:sp>
        <p:nvSpPr>
          <p:cNvPr id="6"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Sept. 2012</a:t>
            </a:r>
            <a:endParaRPr lang="en-US" altLang="ko-K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2" y="332601"/>
            <a:ext cx="1208087" cy="276999"/>
          </a:xfrm>
          <a:prstGeom prst="rect">
            <a:avLst/>
          </a:prstGeom>
        </p:spPr>
        <p:txBody>
          <a:bodyPr/>
          <a:lstStyle>
            <a:lvl1pPr>
              <a:defRPr/>
            </a:lvl1pPr>
          </a:lstStyle>
          <a:p>
            <a:r>
              <a:rPr lang="en-US" altLang="ko-KR" dirty="0" smtClean="0"/>
              <a:t>Sept. 2012</a:t>
            </a:r>
            <a:endParaRPr lang="en-US" altLang="ko-KR" dirty="0"/>
          </a:p>
        </p:txBody>
      </p:sp>
      <p:sp>
        <p:nvSpPr>
          <p:cNvPr id="3" name="Footer Placeholder 2"/>
          <p:cNvSpPr>
            <a:spLocks noGrp="1"/>
          </p:cNvSpPr>
          <p:nvPr>
            <p:ph type="ftr" sz="quarter" idx="11"/>
          </p:nvPr>
        </p:nvSpPr>
        <p:spPr/>
        <p:txBody>
          <a:bodyPr/>
          <a:lstStyle>
            <a:lvl1pPr>
              <a:defRPr/>
            </a:lvl1pPr>
          </a:lstStyle>
          <a:p>
            <a:r>
              <a:rPr lang="en-US" altLang="ko-KR" dirty="0" smtClean="0"/>
              <a:t>Shao, Merlin, Liu</a:t>
            </a:r>
            <a:endParaRPr lang="en-US" altLang="ko-KR" dirty="0"/>
          </a:p>
        </p:txBody>
      </p:sp>
      <p:sp>
        <p:nvSpPr>
          <p:cNvPr id="4" name="Slide Number Placeholder 3"/>
          <p:cNvSpPr>
            <a:spLocks noGrp="1"/>
          </p:cNvSpPr>
          <p:nvPr>
            <p:ph type="sldNum" sz="quarter" idx="12"/>
          </p:nvPr>
        </p:nvSpPr>
        <p:spPr/>
        <p:txBody>
          <a:bodyPr/>
          <a:lstStyle>
            <a:lvl1pPr>
              <a:defRPr/>
            </a:lvl1pPr>
          </a:lstStyle>
          <a:p>
            <a:r>
              <a:rPr lang="en-US" altLang="ko-KR"/>
              <a:t>Slide </a:t>
            </a:r>
            <a:fld id="{9DC46E67-0FD3-4878-8A8A-2382135597BA}" type="slidenum">
              <a:rPr lang="en-US" altLang="ko-K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2" y="332601"/>
            <a:ext cx="1208087" cy="276999"/>
          </a:xfrm>
          <a:prstGeom prst="rect">
            <a:avLst/>
          </a:prstGeom>
        </p:spPr>
        <p:txBody>
          <a:bodyPr/>
          <a:lstStyle>
            <a:lvl1pPr>
              <a:defRPr/>
            </a:lvl1pPr>
          </a:lstStyle>
          <a:p>
            <a:r>
              <a:rPr lang="en-US" altLang="ko-KR" dirty="0" smtClean="0"/>
              <a:t>Sept. 2012</a:t>
            </a:r>
            <a:endParaRPr lang="en-US" altLang="ko-KR" dirty="0"/>
          </a:p>
        </p:txBody>
      </p:sp>
      <p:sp>
        <p:nvSpPr>
          <p:cNvPr id="6" name="Footer Placeholder 5"/>
          <p:cNvSpPr>
            <a:spLocks noGrp="1"/>
          </p:cNvSpPr>
          <p:nvPr>
            <p:ph type="ftr" sz="quarter" idx="11"/>
          </p:nvPr>
        </p:nvSpPr>
        <p:spPr/>
        <p:txBody>
          <a:bodyPr/>
          <a:lstStyle>
            <a:lvl1pPr>
              <a:defRPr/>
            </a:lvl1pPr>
          </a:lstStyle>
          <a:p>
            <a:r>
              <a:rPr lang="en-US" altLang="ko-KR" dirty="0" smtClean="0"/>
              <a:t>Shao, </a:t>
            </a:r>
            <a:r>
              <a:rPr lang="en-US" altLang="ko-KR" dirty="0" err="1" smtClean="0"/>
              <a:t>Merlin,Liu</a:t>
            </a:r>
            <a:endParaRPr lang="en-US" altLang="ko-KR" dirty="0"/>
          </a:p>
        </p:txBody>
      </p:sp>
      <p:sp>
        <p:nvSpPr>
          <p:cNvPr id="7" name="Slide Number Placeholder 6"/>
          <p:cNvSpPr>
            <a:spLocks noGrp="1"/>
          </p:cNvSpPr>
          <p:nvPr>
            <p:ph type="sldNum" sz="quarter" idx="12"/>
          </p:nvPr>
        </p:nvSpPr>
        <p:spPr/>
        <p:txBody>
          <a:bodyPr/>
          <a:lstStyle>
            <a:lvl1pPr>
              <a:defRPr/>
            </a:lvl1pPr>
          </a:lstStyle>
          <a:p>
            <a:r>
              <a:rPr lang="en-US" altLang="ko-KR"/>
              <a:t>Slide </a:t>
            </a:r>
            <a:fld id="{2ED7DDBD-9049-405F-B567-2858908F7914}" type="slidenum">
              <a:rPr lang="en-US" altLang="ko-K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2" y="332601"/>
            <a:ext cx="1208087" cy="276999"/>
          </a:xfrm>
          <a:prstGeom prst="rect">
            <a:avLst/>
          </a:prstGeom>
        </p:spPr>
        <p:txBody>
          <a:bodyPr/>
          <a:lstStyle>
            <a:lvl1pPr>
              <a:defRPr/>
            </a:lvl1pPr>
          </a:lstStyle>
          <a:p>
            <a:r>
              <a:rPr lang="en-US" altLang="ko-KR" dirty="0" smtClean="0"/>
              <a:t>Sept. 2012</a:t>
            </a:r>
            <a:endParaRPr lang="en-US" altLang="ko-KR" dirty="0"/>
          </a:p>
        </p:txBody>
      </p:sp>
      <p:sp>
        <p:nvSpPr>
          <p:cNvPr id="6" name="Footer Placeholder 5"/>
          <p:cNvSpPr>
            <a:spLocks noGrp="1"/>
          </p:cNvSpPr>
          <p:nvPr>
            <p:ph type="ftr" sz="quarter" idx="11"/>
          </p:nvPr>
        </p:nvSpPr>
        <p:spPr/>
        <p:txBody>
          <a:bodyPr/>
          <a:lstStyle>
            <a:lvl1pPr>
              <a:defRPr/>
            </a:lvl1pPr>
          </a:lstStyle>
          <a:p>
            <a:r>
              <a:rPr lang="en-US" altLang="ko-KR" dirty="0" smtClean="0"/>
              <a:t>Shao, </a:t>
            </a:r>
            <a:r>
              <a:rPr lang="en-US" altLang="ko-KR" dirty="0" err="1" smtClean="0"/>
              <a:t>Merlin,Liu</a:t>
            </a:r>
            <a:endParaRPr lang="en-US" altLang="ko-KR" dirty="0"/>
          </a:p>
        </p:txBody>
      </p:sp>
      <p:sp>
        <p:nvSpPr>
          <p:cNvPr id="7" name="Slide Number Placeholder 6"/>
          <p:cNvSpPr>
            <a:spLocks noGrp="1"/>
          </p:cNvSpPr>
          <p:nvPr>
            <p:ph type="sldNum" sz="quarter" idx="12"/>
          </p:nvPr>
        </p:nvSpPr>
        <p:spPr/>
        <p:txBody>
          <a:bodyPr/>
          <a:lstStyle>
            <a:lvl1pPr>
              <a:defRPr/>
            </a:lvl1pPr>
          </a:lstStyle>
          <a:p>
            <a:r>
              <a:rPr lang="en-US" altLang="ko-KR"/>
              <a:t>Slide </a:t>
            </a:r>
            <a:fld id="{A1502B7F-EB45-479A-87DA-4C70DE997965}" type="slidenum">
              <a:rPr lang="en-US" altLang="ko-K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9" name="Rectangle 5"/>
          <p:cNvSpPr>
            <a:spLocks noGrp="1" noChangeArrowheads="1"/>
          </p:cNvSpPr>
          <p:nvPr>
            <p:ph type="ftr" sz="quarter" idx="3"/>
          </p:nvPr>
        </p:nvSpPr>
        <p:spPr bwMode="auto">
          <a:xfrm>
            <a:off x="6858000" y="6475412"/>
            <a:ext cx="1685925"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34" charset="-127"/>
              </a:defRPr>
            </a:lvl1pPr>
          </a:lstStyle>
          <a:p>
            <a:r>
              <a:rPr lang="en-US" altLang="ko-KR" dirty="0" smtClean="0"/>
              <a:t>Shao,  Merlin, Liu </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34" charset="-127"/>
              </a:defRPr>
            </a:lvl1pPr>
          </a:lstStyle>
          <a:p>
            <a:r>
              <a:rPr lang="en-US" altLang="ko-KR"/>
              <a:t>Slide </a:t>
            </a:r>
            <a:fld id="{4E86E448-ED30-49B3-AE89-E5C594F5EEDC}" type="slidenum">
              <a:rPr lang="en-US" altLang="ko-KR"/>
              <a:pPr/>
              <a:t>‹#›</a:t>
            </a:fld>
            <a:endParaRPr lang="en-US" altLang="ko-KR"/>
          </a:p>
        </p:txBody>
      </p:sp>
      <p:sp>
        <p:nvSpPr>
          <p:cNvPr id="1031" name="Rectangle 7"/>
          <p:cNvSpPr>
            <a:spLocks noChangeArrowheads="1"/>
          </p:cNvSpPr>
          <p:nvPr/>
        </p:nvSpPr>
        <p:spPr bwMode="auto">
          <a:xfrm>
            <a:off x="5175250" y="332601"/>
            <a:ext cx="3270254" cy="276999"/>
          </a:xfrm>
          <a:prstGeom prst="rect">
            <a:avLst/>
          </a:prstGeom>
          <a:noFill/>
          <a:ln w="9525">
            <a:noFill/>
            <a:miter lim="800000"/>
            <a:headEnd/>
            <a:tailEnd/>
          </a:ln>
          <a:effectLst/>
        </p:spPr>
        <p:txBody>
          <a:bodyPr wrap="none" lIns="0" tIns="0" rIns="0" bIns="0" anchor="b">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altLang="ko-KR" sz="1800" b="1" dirty="0">
                <a:ea typeface="굴림" pitchFamily="34" charset="-127"/>
              </a:rPr>
              <a:t>doc.: IEEE </a:t>
            </a:r>
            <a:r>
              <a:rPr lang="en-US" altLang="ko-KR" sz="1800" b="1" dirty="0" smtClean="0">
                <a:ea typeface="굴림" pitchFamily="34" charset="-127"/>
              </a:rPr>
              <a:t>802.11-12/1129r1</a:t>
            </a:r>
            <a:endParaRPr lang="en-US" altLang="ko-KR" sz="1800" b="1" dirty="0" smtClean="0">
              <a:ea typeface="굴림" pitchFamily="34"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1"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Sept. 2012</a:t>
            </a:r>
            <a:endParaRPr lang="en-US" altLang="ko-K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2"/>
          </p:nvPr>
        </p:nvSpPr>
        <p:spPr>
          <a:xfrm>
            <a:off x="685800" y="332601"/>
            <a:ext cx="1143000" cy="276999"/>
          </a:xfrm>
        </p:spPr>
        <p:txBody>
          <a:bodyPr/>
          <a:lstStyle/>
          <a:p>
            <a:r>
              <a:rPr lang="en-US" altLang="ko-KR" dirty="0" smtClean="0"/>
              <a:t>Sept. 2012</a:t>
            </a:r>
            <a:endParaRPr lang="en-US" altLang="ko-KR" dirty="0"/>
          </a:p>
        </p:txBody>
      </p:sp>
      <p:sp>
        <p:nvSpPr>
          <p:cNvPr id="7" name="Footer Placeholder 4"/>
          <p:cNvSpPr>
            <a:spLocks noGrp="1"/>
          </p:cNvSpPr>
          <p:nvPr>
            <p:ph type="ftr" sz="quarter" idx="11"/>
          </p:nvPr>
        </p:nvSpPr>
        <p:spPr/>
        <p:txBody>
          <a:bodyPr/>
          <a:lstStyle/>
          <a:p>
            <a:r>
              <a:rPr lang="en-US" altLang="ko-KR" dirty="0" smtClean="0"/>
              <a:t>Shao, Merlin, Liu</a:t>
            </a:r>
            <a:endParaRPr lang="en-US" altLang="ko-KR" dirty="0"/>
          </a:p>
        </p:txBody>
      </p:sp>
      <p:sp>
        <p:nvSpPr>
          <p:cNvPr id="8" name="Slide Number Placeholder 5"/>
          <p:cNvSpPr>
            <a:spLocks noGrp="1"/>
          </p:cNvSpPr>
          <p:nvPr>
            <p:ph type="sldNum" sz="quarter" idx="12"/>
          </p:nvPr>
        </p:nvSpPr>
        <p:spPr/>
        <p:txBody>
          <a:bodyPr/>
          <a:lstStyle/>
          <a:p>
            <a:r>
              <a:rPr lang="en-US" altLang="ko-KR" smtClean="0"/>
              <a:t>Slide </a:t>
            </a:r>
            <a:fld id="{264E0473-E3CC-4B62-AB89-FDDD4EEB9EF5}" type="slidenum">
              <a:rPr lang="en-US" altLang="ko-KR" smtClean="0"/>
              <a:pPr/>
              <a:t>1</a:t>
            </a:fld>
            <a:endParaRPr lang="en-US" altLang="ko-KR"/>
          </a:p>
        </p:txBody>
      </p:sp>
      <p:sp>
        <p:nvSpPr>
          <p:cNvPr id="30722" name="Rectangle 2"/>
          <p:cNvSpPr>
            <a:spLocks noGrp="1" noChangeArrowheads="1"/>
          </p:cNvSpPr>
          <p:nvPr>
            <p:ph type="title"/>
          </p:nvPr>
        </p:nvSpPr>
        <p:spPr>
          <a:noFill/>
          <a:ln/>
        </p:spPr>
        <p:txBody>
          <a:bodyPr/>
          <a:lstStyle/>
          <a:p>
            <a:r>
              <a:rPr lang="en-US" altLang="ko-KR" smtClean="0">
                <a:ea typeface="굴림" pitchFamily="34" charset="-127"/>
              </a:rPr>
              <a:t>TGah MAC Ad Hoc Agenda and Report</a:t>
            </a:r>
            <a:endParaRPr lang="en-US" altLang="ko-KR" dirty="0">
              <a:ea typeface="굴림" pitchFamily="34" charset="-127"/>
            </a:endParaRPr>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altLang="ko-KR" sz="2000" dirty="0" smtClean="0">
                <a:ea typeface="굴림" pitchFamily="34" charset="-127"/>
              </a:rPr>
              <a:t>Date:</a:t>
            </a:r>
            <a:r>
              <a:rPr lang="en-US" altLang="ko-KR" sz="2000" b="0" dirty="0" smtClean="0">
                <a:ea typeface="굴림" pitchFamily="34" charset="-127"/>
              </a:rPr>
              <a:t> 2012-09-18</a:t>
            </a:r>
            <a:endParaRPr lang="en-US" altLang="ko-KR" sz="2000" b="0" dirty="0">
              <a:ea typeface="굴림" pitchFamily="34" charset="-127"/>
            </a:endParaRPr>
          </a:p>
        </p:txBody>
      </p:sp>
      <p:graphicFrame>
        <p:nvGraphicFramePr>
          <p:cNvPr id="30731" name="Object 11"/>
          <p:cNvGraphicFramePr>
            <a:graphicFrameLocks noChangeAspect="1"/>
          </p:cNvGraphicFramePr>
          <p:nvPr/>
        </p:nvGraphicFramePr>
        <p:xfrm>
          <a:off x="523875" y="2374900"/>
          <a:ext cx="7894638" cy="3200400"/>
        </p:xfrm>
        <a:graphic>
          <a:graphicData uri="http://schemas.openxmlformats.org/presentationml/2006/ole">
            <p:oleObj spid="_x0000_s30731" name="Document" r:id="rId4" imgW="8334308" imgH="3374555" progId="Word.Document.8">
              <p:embed/>
            </p:oleObj>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altLang="ko-KR" sz="2000" b="1">
                <a:ea typeface="굴림" pitchFamily="34" charset="-127"/>
              </a:rPr>
              <a:t>Authors:</a:t>
            </a:r>
            <a:endParaRPr lang="en-US" altLang="ko-KR" sz="2000">
              <a:ea typeface="굴림" pitchFamily="34" charset="-127"/>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a:xfrm>
            <a:off x="685800" y="1676400"/>
            <a:ext cx="7772400" cy="4114800"/>
          </a:xfrm>
        </p:spPr>
        <p:txBody>
          <a:bodyPr/>
          <a:lstStyle/>
          <a:p>
            <a:r>
              <a:rPr lang="en-US" dirty="0" smtClean="0"/>
              <a:t>12/1065 </a:t>
            </a:r>
            <a:r>
              <a:rPr lang="en-US" b="0" dirty="0" smtClean="0"/>
              <a:t>Estimated battery life improvement by TFM2P</a:t>
            </a:r>
          </a:p>
          <a:p>
            <a:pPr lvl="1"/>
            <a:r>
              <a:rPr lang="en-US" dirty="0" err="1" smtClean="0"/>
              <a:t>Shusaku</a:t>
            </a:r>
            <a:r>
              <a:rPr lang="en-US" dirty="0" smtClean="0"/>
              <a:t> Shimada (Yokogawa Co.)</a:t>
            </a:r>
          </a:p>
          <a:p>
            <a:endParaRPr lang="en-US" dirty="0" smtClean="0"/>
          </a:p>
          <a:p>
            <a:endParaRPr lang="en-US" dirty="0" smtClean="0"/>
          </a:p>
          <a:p>
            <a:pPr lvl="1"/>
            <a:endParaRPr lang="en-US" dirty="0" smtClean="0"/>
          </a:p>
          <a:p>
            <a:endParaRPr lang="en-US" dirty="0" smtClean="0"/>
          </a:p>
          <a:p>
            <a:pPr lvl="1"/>
            <a:endParaRPr lang="en-US" dirty="0" smtClean="0"/>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altLang="ko-KR" dirty="0" smtClean="0"/>
              <a:t>Sept.</a:t>
            </a:r>
            <a:r>
              <a:rPr lang="en-US" dirty="0" smtClean="0"/>
              <a:t> 2012</a:t>
            </a:r>
            <a:endParaRPr lang="en-US" dirty="0"/>
          </a:p>
        </p:txBody>
      </p:sp>
      <p:sp>
        <p:nvSpPr>
          <p:cNvPr id="5" name="Footer Placeholder 4"/>
          <p:cNvSpPr>
            <a:spLocks noGrp="1"/>
          </p:cNvSpPr>
          <p:nvPr>
            <p:ph type="ftr" sz="quarter" idx="11"/>
          </p:nvPr>
        </p:nvSpPr>
        <p:spPr/>
        <p:txBody>
          <a:bodyPr/>
          <a:lstStyle/>
          <a:p>
            <a:r>
              <a:rPr lang="en-US" altLang="ko-KR" dirty="0" smtClean="0"/>
              <a:t>Shao, Merlin, Liu</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12/1089 </a:t>
            </a:r>
            <a:r>
              <a:rPr lang="en-US" b="0" dirty="0" smtClean="0"/>
              <a:t>Frame Classification Based on MAC Header Content</a:t>
            </a:r>
          </a:p>
          <a:p>
            <a:pPr lvl="1"/>
            <a:r>
              <a:rPr lang="en-US" dirty="0" smtClean="0"/>
              <a:t>Qi Wang (Broadcom Corporation)</a:t>
            </a:r>
          </a:p>
          <a:p>
            <a:pPr>
              <a:buNone/>
            </a:pPr>
            <a:endParaRPr lang="en-US" dirty="0" smtClean="0"/>
          </a:p>
          <a:p>
            <a:endParaRPr lang="en-US" dirty="0" smtClean="0"/>
          </a:p>
          <a:p>
            <a:endParaRPr lang="en-US" dirty="0" smtClean="0"/>
          </a:p>
          <a:p>
            <a:pPr lvl="1"/>
            <a:endParaRPr lang="en-US" dirty="0" smtClean="0"/>
          </a:p>
          <a:p>
            <a:endParaRPr lang="en-US" dirty="0" smtClean="0"/>
          </a:p>
          <a:p>
            <a:pPr lvl="1"/>
            <a:endParaRPr lang="en-US" dirty="0" smtClean="0"/>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altLang="ko-KR" dirty="0" smtClean="0"/>
              <a:t>Sept.</a:t>
            </a:r>
            <a:r>
              <a:rPr lang="en-US" dirty="0" smtClean="0"/>
              <a:t> 2012</a:t>
            </a:r>
            <a:endParaRPr lang="en-US" dirty="0"/>
          </a:p>
        </p:txBody>
      </p:sp>
      <p:sp>
        <p:nvSpPr>
          <p:cNvPr id="5" name="Footer Placeholder 4"/>
          <p:cNvSpPr>
            <a:spLocks noGrp="1"/>
          </p:cNvSpPr>
          <p:nvPr>
            <p:ph type="ftr" sz="quarter" idx="11"/>
          </p:nvPr>
        </p:nvSpPr>
        <p:spPr/>
        <p:txBody>
          <a:bodyPr/>
          <a:lstStyle/>
          <a:p>
            <a:r>
              <a:rPr lang="en-US" altLang="ko-KR" dirty="0" smtClean="0"/>
              <a:t>Shao, Merlin, Liu</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dirty="0" smtClean="0"/>
              <a:t>Shao, Merlin, Liu</a:t>
            </a:r>
            <a:endParaRPr lang="en-US" altLang="ko-KR" dirty="0"/>
          </a:p>
        </p:txBody>
      </p:sp>
      <p:sp>
        <p:nvSpPr>
          <p:cNvPr id="6" name="Slide Number Placeholder 5"/>
          <p:cNvSpPr>
            <a:spLocks noGrp="1"/>
          </p:cNvSpPr>
          <p:nvPr>
            <p:ph type="sldNum" sz="quarter" idx="12"/>
          </p:nvPr>
        </p:nvSpPr>
        <p:spPr/>
        <p:txBody>
          <a:bodyPr/>
          <a:lstStyle/>
          <a:p>
            <a:r>
              <a:rPr lang="en-US" altLang="ko-KR"/>
              <a:t>Slide </a:t>
            </a:r>
            <a:fld id="{0C941A40-E736-4385-905B-F4EC9C987783}" type="slidenum">
              <a:rPr lang="en-US" altLang="ko-KR"/>
              <a:pPr/>
              <a:t>12</a:t>
            </a:fld>
            <a:endParaRPr lang="en-US" altLang="ko-KR"/>
          </a:p>
        </p:txBody>
      </p:sp>
      <p:sp>
        <p:nvSpPr>
          <p:cNvPr id="61442" name="Rectangle 2"/>
          <p:cNvSpPr>
            <a:spLocks noGrp="1" noChangeArrowheads="1"/>
          </p:cNvSpPr>
          <p:nvPr>
            <p:ph type="ctrTitle"/>
          </p:nvPr>
        </p:nvSpPr>
        <p:spPr/>
        <p:txBody>
          <a:bodyPr/>
          <a:lstStyle/>
          <a:p>
            <a:r>
              <a:rPr lang="en-US" altLang="ko-KR" dirty="0" smtClean="0">
                <a:ea typeface="굴림" pitchFamily="34" charset="-127"/>
              </a:rPr>
              <a:t>MAC ad hoc Straw Polls</a:t>
            </a:r>
            <a:endParaRPr lang="en-US" altLang="ko-KR" dirty="0">
              <a:ea typeface="굴림" pitchFamily="34" charset="-127"/>
            </a:endParaRPr>
          </a:p>
        </p:txBody>
      </p:sp>
      <p:sp>
        <p:nvSpPr>
          <p:cNvPr id="61443" name="Rectangle 3"/>
          <p:cNvSpPr>
            <a:spLocks noGrp="1" noChangeArrowheads="1"/>
          </p:cNvSpPr>
          <p:nvPr>
            <p:ph type="subTitle" idx="1"/>
          </p:nvPr>
        </p:nvSpPr>
        <p:spPr/>
        <p:txBody>
          <a:bodyPr/>
          <a:lstStyle/>
          <a:p>
            <a:endParaRPr lang="en-US" altLang="ko-KR"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dirty="0" smtClean="0"/>
              <a:t>Sept. 2012</a:t>
            </a:r>
            <a:endParaRPr lang="en-US" altLang="ko-K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p:txBody>
          <a:bodyPr/>
          <a:lstStyle/>
          <a:p>
            <a:pPr>
              <a:buNone/>
            </a:pPr>
            <a:endParaRPr lang="en-US" sz="1800" dirty="0" smtClean="0"/>
          </a:p>
        </p:txBody>
      </p:sp>
      <p:sp>
        <p:nvSpPr>
          <p:cNvPr id="4" name="Footer Placeholder 3"/>
          <p:cNvSpPr>
            <a:spLocks noGrp="1"/>
          </p:cNvSpPr>
          <p:nvPr>
            <p:ph type="ftr" sz="quarter" idx="11"/>
          </p:nvPr>
        </p:nvSpPr>
        <p:spPr/>
        <p:txBody>
          <a:bodyPr/>
          <a:lstStyle/>
          <a:p>
            <a:r>
              <a:rPr lang="en-US" altLang="ko-KR" dirty="0" smtClean="0"/>
              <a:t>Shao, Merlin, Liu</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13</a:t>
            </a:fld>
            <a:endParaRPr lang="en-US" altLang="ko-KR"/>
          </a:p>
        </p:txBody>
      </p:sp>
      <p:sp>
        <p:nvSpPr>
          <p:cNvPr id="6" name="Date Placeholder 5"/>
          <p:cNvSpPr>
            <a:spLocks noGrp="1"/>
          </p:cNvSpPr>
          <p:nvPr>
            <p:ph type="dt" sz="half" idx="2"/>
          </p:nvPr>
        </p:nvSpPr>
        <p:spPr/>
        <p:txBody>
          <a:bodyPr/>
          <a:lstStyle/>
          <a:p>
            <a:r>
              <a:rPr lang="en-US" altLang="ko-KR" dirty="0" smtClean="0"/>
              <a:t>Sept. 2012</a:t>
            </a:r>
            <a:endParaRPr lang="en-US" altLang="ko-K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dirty="0" smtClean="0"/>
              <a:t>Shao, Merlin, Liu</a:t>
            </a:r>
            <a:endParaRPr lang="en-US" altLang="ko-KR" dirty="0"/>
          </a:p>
        </p:txBody>
      </p:sp>
      <p:sp>
        <p:nvSpPr>
          <p:cNvPr id="6" name="Slide Number Placeholder 5"/>
          <p:cNvSpPr>
            <a:spLocks noGrp="1"/>
          </p:cNvSpPr>
          <p:nvPr>
            <p:ph type="sldNum" sz="quarter" idx="12"/>
          </p:nvPr>
        </p:nvSpPr>
        <p:spPr/>
        <p:txBody>
          <a:bodyPr/>
          <a:lstStyle/>
          <a:p>
            <a:r>
              <a:rPr lang="en-US" altLang="ko-KR"/>
              <a:t>Slide </a:t>
            </a:r>
            <a:fld id="{0C941A40-E736-4385-905B-F4EC9C987783}" type="slidenum">
              <a:rPr lang="en-US" altLang="ko-KR"/>
              <a:pPr/>
              <a:t>14</a:t>
            </a:fld>
            <a:endParaRPr lang="en-US" altLang="ko-KR"/>
          </a:p>
        </p:txBody>
      </p:sp>
      <p:sp>
        <p:nvSpPr>
          <p:cNvPr id="61442" name="Rectangle 2"/>
          <p:cNvSpPr>
            <a:spLocks noGrp="1" noChangeArrowheads="1"/>
          </p:cNvSpPr>
          <p:nvPr>
            <p:ph type="ctrTitle"/>
          </p:nvPr>
        </p:nvSpPr>
        <p:spPr/>
        <p:txBody>
          <a:bodyPr/>
          <a:lstStyle/>
          <a:p>
            <a:r>
              <a:rPr lang="en-US" altLang="ko-KR" dirty="0" smtClean="0">
                <a:ea typeface="굴림" pitchFamily="34" charset="-127"/>
              </a:rPr>
              <a:t>MAC ad hoc Pre-Motions </a:t>
            </a:r>
            <a:r>
              <a:rPr lang="en-US" altLang="ko-KR" dirty="0">
                <a:ea typeface="굴림" pitchFamily="34" charset="-127"/>
              </a:rPr>
              <a:t>to be brought for vote in </a:t>
            </a:r>
            <a:r>
              <a:rPr lang="en-US" altLang="ko-KR" dirty="0" err="1" smtClean="0">
                <a:ea typeface="굴림" pitchFamily="34" charset="-127"/>
              </a:rPr>
              <a:t>TGah</a:t>
            </a:r>
            <a:r>
              <a:rPr lang="en-US" altLang="ko-KR" dirty="0" smtClean="0">
                <a:ea typeface="굴림" pitchFamily="34" charset="-127"/>
              </a:rPr>
              <a:t> </a:t>
            </a:r>
            <a:r>
              <a:rPr lang="en-US" altLang="ko-KR" dirty="0">
                <a:ea typeface="굴림" pitchFamily="34" charset="-127"/>
              </a:rPr>
              <a:t>task group</a:t>
            </a:r>
          </a:p>
        </p:txBody>
      </p:sp>
      <p:sp>
        <p:nvSpPr>
          <p:cNvPr id="61443" name="Rectangle 3"/>
          <p:cNvSpPr>
            <a:spLocks noGrp="1" noChangeArrowheads="1"/>
          </p:cNvSpPr>
          <p:nvPr>
            <p:ph type="subTitle" idx="1"/>
          </p:nvPr>
        </p:nvSpPr>
        <p:spPr/>
        <p:txBody>
          <a:bodyPr/>
          <a:lstStyle/>
          <a:p>
            <a:endParaRPr lang="en-US" altLang="ko-KR"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dirty="0" smtClean="0"/>
              <a:t>Sept. 2012</a:t>
            </a:r>
            <a:endParaRPr lang="en-US" altLang="ko-K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1 (</a:t>
            </a:r>
            <a:r>
              <a:rPr lang="en-GB" kern="1200" dirty="0" smtClean="0">
                <a:solidFill>
                  <a:srgbClr val="000000"/>
                </a:solidFill>
                <a:latin typeface="Times New Roman" pitchFamily="16" charset="0"/>
                <a:ea typeface="MS Gothic" charset="-128"/>
                <a:cs typeface="Arial Unicode MS" charset="0"/>
              </a:rPr>
              <a:t>12/1100r1)</a:t>
            </a:r>
            <a:endParaRPr lang="en-US" dirty="0"/>
          </a:p>
        </p:txBody>
      </p:sp>
      <p:sp>
        <p:nvSpPr>
          <p:cNvPr id="3" name="Content Placeholder 2"/>
          <p:cNvSpPr>
            <a:spLocks noGrp="1"/>
          </p:cNvSpPr>
          <p:nvPr>
            <p:ph idx="1"/>
          </p:nvPr>
        </p:nvSpPr>
        <p:spPr/>
        <p:txBody>
          <a:bodyPr/>
          <a:lstStyle/>
          <a:p>
            <a:pPr latinLnBrk="1"/>
            <a:r>
              <a:rPr lang="en-US" dirty="0" smtClean="0"/>
              <a:t>Do you support</a:t>
            </a:r>
          </a:p>
          <a:p>
            <a:pPr lvl="1"/>
            <a:r>
              <a:rPr lang="en-US" b="1" dirty="0" smtClean="0"/>
              <a:t>The Mid-CRC concept as in slide 5;</a:t>
            </a:r>
          </a:p>
          <a:p>
            <a:pPr lvl="1"/>
            <a:r>
              <a:rPr lang="en-US" b="1" dirty="0" smtClean="0"/>
              <a:t>The Mid-CRC design as in slide 6 and 7</a:t>
            </a:r>
          </a:p>
          <a:p>
            <a:pPr marL="0" indent="0">
              <a:buNone/>
            </a:pPr>
            <a:endParaRPr lang="en-US" altLang="ko-KR" sz="1400" dirty="0" smtClean="0"/>
          </a:p>
          <a:p>
            <a:endParaRPr lang="en-US" altLang="ko-KR" sz="2000" dirty="0" smtClean="0"/>
          </a:p>
          <a:p>
            <a:r>
              <a:rPr lang="en-US" altLang="ko-KR" sz="2000" dirty="0" smtClean="0"/>
              <a:t>Passed by unanimous consent</a:t>
            </a:r>
            <a:endParaRPr lang="en-US" altLang="ko-KR" sz="2000" dirty="0" smtClean="0"/>
          </a:p>
        </p:txBody>
      </p:sp>
      <p:sp>
        <p:nvSpPr>
          <p:cNvPr id="4" name="Date Placeholder 3"/>
          <p:cNvSpPr>
            <a:spLocks noGrp="1"/>
          </p:cNvSpPr>
          <p:nvPr>
            <p:ph type="dt" sz="half" idx="2"/>
          </p:nvPr>
        </p:nvSpPr>
        <p:spPr>
          <a:xfrm>
            <a:off x="696912" y="332601"/>
            <a:ext cx="1208087" cy="276999"/>
          </a:xfrm>
        </p:spPr>
        <p:txBody>
          <a:bodyPr/>
          <a:lstStyle/>
          <a:p>
            <a:r>
              <a:rPr lang="en-US" altLang="ko-KR" dirty="0" smtClean="0"/>
              <a:t>Sept. 2012</a:t>
            </a:r>
            <a:endParaRPr lang="en-US" altLang="ko-KR" dirty="0"/>
          </a:p>
        </p:txBody>
      </p:sp>
      <p:sp>
        <p:nvSpPr>
          <p:cNvPr id="5" name="Footer Placeholder 4"/>
          <p:cNvSpPr>
            <a:spLocks noGrp="1"/>
          </p:cNvSpPr>
          <p:nvPr>
            <p:ph type="ftr" sz="quarter" idx="11"/>
          </p:nvPr>
        </p:nvSpPr>
        <p:spPr/>
        <p:txBody>
          <a:bodyPr/>
          <a:lstStyle/>
          <a:p>
            <a:r>
              <a:rPr lang="en-US" altLang="ko-KR" dirty="0" smtClean="0"/>
              <a:t>Shao, Merlin, Liu</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15</a:t>
            </a:fld>
            <a:endParaRPr lang="en-US" altLang="ko-K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4"/>
            <a:r>
              <a:rPr lang="en-US" dirty="0" smtClean="0"/>
              <a:t>Pre-Motion 2 (12/1101r1)</a:t>
            </a:r>
            <a:endParaRPr lang="en-US" dirty="0"/>
          </a:p>
        </p:txBody>
      </p:sp>
      <p:sp>
        <p:nvSpPr>
          <p:cNvPr id="3" name="Content Placeholder 2"/>
          <p:cNvSpPr>
            <a:spLocks noGrp="1"/>
          </p:cNvSpPr>
          <p:nvPr>
            <p:ph idx="1"/>
          </p:nvPr>
        </p:nvSpPr>
        <p:spPr/>
        <p:txBody>
          <a:bodyPr/>
          <a:lstStyle/>
          <a:p>
            <a:pPr lvl="0"/>
            <a:r>
              <a:rPr lang="en-US" dirty="0" smtClean="0"/>
              <a:t>Do you support to include in SFD that:</a:t>
            </a:r>
          </a:p>
          <a:p>
            <a:pPr lvl="1"/>
            <a:r>
              <a:rPr lang="en-US" dirty="0" smtClean="0"/>
              <a:t>An active polling STA can solicit the BSS change sequence (one byte) from an AP upon waking up. </a:t>
            </a:r>
          </a:p>
          <a:p>
            <a:pPr lvl="1"/>
            <a:r>
              <a:rPr lang="en-US" dirty="0" smtClean="0"/>
              <a:t>AP may provide the information immediately or suggest the STA to check beacons.</a:t>
            </a:r>
          </a:p>
          <a:p>
            <a:pPr marL="0" indent="0">
              <a:buNone/>
            </a:pPr>
            <a:endParaRPr lang="en-US" altLang="ko-KR" sz="1400" dirty="0" smtClean="0"/>
          </a:p>
          <a:p>
            <a:r>
              <a:rPr lang="en-US" altLang="ko-KR" sz="2000" dirty="0" smtClean="0"/>
              <a:t>Yes</a:t>
            </a:r>
            <a:r>
              <a:rPr lang="en-US" altLang="ko-KR" sz="2000" dirty="0" smtClean="0"/>
              <a:t>: 23</a:t>
            </a:r>
            <a:endParaRPr lang="en-US" altLang="ko-KR" sz="2000" dirty="0" smtClean="0"/>
          </a:p>
          <a:p>
            <a:r>
              <a:rPr lang="en-US" altLang="ko-KR" sz="2000" dirty="0" smtClean="0"/>
              <a:t>No</a:t>
            </a:r>
            <a:r>
              <a:rPr lang="en-US" altLang="ko-KR" sz="2000" dirty="0" smtClean="0"/>
              <a:t>: 0</a:t>
            </a:r>
            <a:endParaRPr lang="en-US" altLang="ko-KR" sz="2000" dirty="0" smtClean="0"/>
          </a:p>
          <a:p>
            <a:r>
              <a:rPr lang="en-US" altLang="ko-KR" sz="2000" dirty="0" smtClean="0"/>
              <a:t>Abstain:1</a:t>
            </a:r>
          </a:p>
          <a:p>
            <a:pPr>
              <a:buNone/>
            </a:pPr>
            <a:r>
              <a:rPr lang="en-US" altLang="ko-KR" sz="2000" dirty="0" smtClean="0"/>
              <a:t>Passed</a:t>
            </a:r>
            <a:endParaRPr lang="en-US" altLang="ko-KR" sz="2000" dirty="0" smtClean="0"/>
          </a:p>
          <a:p>
            <a:endParaRPr lang="en-US" dirty="0"/>
          </a:p>
        </p:txBody>
      </p:sp>
      <p:sp>
        <p:nvSpPr>
          <p:cNvPr id="4" name="Date Placeholder 3"/>
          <p:cNvSpPr>
            <a:spLocks noGrp="1"/>
          </p:cNvSpPr>
          <p:nvPr>
            <p:ph type="dt" sz="half" idx="2"/>
          </p:nvPr>
        </p:nvSpPr>
        <p:spPr>
          <a:xfrm>
            <a:off x="696912" y="332601"/>
            <a:ext cx="1208087" cy="276999"/>
          </a:xfrm>
        </p:spPr>
        <p:txBody>
          <a:bodyPr/>
          <a:lstStyle/>
          <a:p>
            <a:r>
              <a:rPr lang="en-US" altLang="ko-KR" dirty="0" smtClean="0"/>
              <a:t>Sept. 2012</a:t>
            </a:r>
            <a:endParaRPr lang="en-US" altLang="ko-KR" dirty="0"/>
          </a:p>
        </p:txBody>
      </p:sp>
      <p:sp>
        <p:nvSpPr>
          <p:cNvPr id="5" name="Footer Placeholder 4"/>
          <p:cNvSpPr>
            <a:spLocks noGrp="1"/>
          </p:cNvSpPr>
          <p:nvPr>
            <p:ph type="ftr" sz="quarter" idx="11"/>
          </p:nvPr>
        </p:nvSpPr>
        <p:spPr/>
        <p:txBody>
          <a:bodyPr/>
          <a:lstStyle/>
          <a:p>
            <a:r>
              <a:rPr lang="en-US" altLang="ko-KR" dirty="0" smtClean="0"/>
              <a:t>Shao, Merlin, Liu</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16</a:t>
            </a:fld>
            <a:endParaRPr lang="en-US" altLang="ko-K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4"/>
            <a:r>
              <a:rPr lang="en-US" dirty="0" smtClean="0"/>
              <a:t>Pre-Motion 3 (12/1101r1)</a:t>
            </a:r>
            <a:endParaRPr lang="en-US" dirty="0"/>
          </a:p>
        </p:txBody>
      </p:sp>
      <p:sp>
        <p:nvSpPr>
          <p:cNvPr id="3" name="Content Placeholder 2"/>
          <p:cNvSpPr>
            <a:spLocks noGrp="1"/>
          </p:cNvSpPr>
          <p:nvPr>
            <p:ph idx="1"/>
          </p:nvPr>
        </p:nvSpPr>
        <p:spPr/>
        <p:txBody>
          <a:bodyPr/>
          <a:lstStyle/>
          <a:p>
            <a:pPr lvl="0"/>
            <a:r>
              <a:rPr lang="en-US" dirty="0" smtClean="0"/>
              <a:t>Do you support to include in SFD that:</a:t>
            </a:r>
          </a:p>
          <a:p>
            <a:pPr lvl="1"/>
            <a:r>
              <a:rPr lang="en-US" dirty="0" smtClean="0"/>
              <a:t>An active polling STA can solicit the current timestamp from an AP upon waking up</a:t>
            </a:r>
          </a:p>
          <a:p>
            <a:pPr lvl="1"/>
            <a:r>
              <a:rPr lang="en-US" dirty="0" smtClean="0"/>
              <a:t>AP may provide the information immediately or suggest the STA to check beacons</a:t>
            </a:r>
          </a:p>
          <a:p>
            <a:pPr marL="0" indent="0">
              <a:buNone/>
            </a:pPr>
            <a:endParaRPr lang="en-US" altLang="ko-KR" sz="1400" dirty="0" smtClean="0"/>
          </a:p>
          <a:p>
            <a:endParaRPr lang="en-US" altLang="ko-KR" sz="2000" dirty="0" smtClean="0"/>
          </a:p>
          <a:p>
            <a:pPr>
              <a:buNone/>
            </a:pPr>
            <a:r>
              <a:rPr lang="en-US" altLang="ko-KR" sz="2000" dirty="0" smtClean="0"/>
              <a:t>   Passed </a:t>
            </a:r>
            <a:r>
              <a:rPr lang="en-US" altLang="ko-KR" sz="2000" dirty="0" smtClean="0"/>
              <a:t>by unanimous consent</a:t>
            </a:r>
          </a:p>
          <a:p>
            <a:pPr>
              <a:buNone/>
            </a:pPr>
            <a:endParaRPr lang="en-US" dirty="0"/>
          </a:p>
        </p:txBody>
      </p:sp>
      <p:sp>
        <p:nvSpPr>
          <p:cNvPr id="4" name="Date Placeholder 3"/>
          <p:cNvSpPr>
            <a:spLocks noGrp="1"/>
          </p:cNvSpPr>
          <p:nvPr>
            <p:ph type="dt" sz="half" idx="2"/>
          </p:nvPr>
        </p:nvSpPr>
        <p:spPr>
          <a:xfrm>
            <a:off x="696912" y="332601"/>
            <a:ext cx="1208087" cy="276999"/>
          </a:xfrm>
        </p:spPr>
        <p:txBody>
          <a:bodyPr/>
          <a:lstStyle/>
          <a:p>
            <a:r>
              <a:rPr lang="en-US" altLang="ko-KR" dirty="0" smtClean="0"/>
              <a:t>Sept. 2012</a:t>
            </a:r>
            <a:endParaRPr lang="en-US" altLang="ko-KR" dirty="0"/>
          </a:p>
        </p:txBody>
      </p:sp>
      <p:sp>
        <p:nvSpPr>
          <p:cNvPr id="5" name="Footer Placeholder 4"/>
          <p:cNvSpPr>
            <a:spLocks noGrp="1"/>
          </p:cNvSpPr>
          <p:nvPr>
            <p:ph type="ftr" sz="quarter" idx="11"/>
          </p:nvPr>
        </p:nvSpPr>
        <p:spPr/>
        <p:txBody>
          <a:bodyPr/>
          <a:lstStyle/>
          <a:p>
            <a:r>
              <a:rPr lang="en-US" altLang="ko-KR" dirty="0" smtClean="0"/>
              <a:t>Shao, Merlin, Liu</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17</a:t>
            </a:fld>
            <a:endParaRPr lang="en-US" altLang="ko-K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4"/>
            <a:r>
              <a:rPr lang="en-US" dirty="0" smtClean="0"/>
              <a:t>Pre-Motion 4 (12/1083r0)</a:t>
            </a:r>
            <a:endParaRPr lang="en-US" dirty="0"/>
          </a:p>
        </p:txBody>
      </p:sp>
      <p:sp>
        <p:nvSpPr>
          <p:cNvPr id="3" name="Content Placeholder 2"/>
          <p:cNvSpPr>
            <a:spLocks noGrp="1"/>
          </p:cNvSpPr>
          <p:nvPr>
            <p:ph idx="1"/>
          </p:nvPr>
        </p:nvSpPr>
        <p:spPr>
          <a:xfrm>
            <a:off x="685800" y="1981200"/>
            <a:ext cx="7239000" cy="4114800"/>
          </a:xfrm>
        </p:spPr>
        <p:txBody>
          <a:bodyPr/>
          <a:lstStyle/>
          <a:p>
            <a:r>
              <a:rPr lang="en-US" dirty="0" smtClean="0"/>
              <a:t>Move to accept the separation between BSS Sensor Only, BSS Offloading Only and BSS Mixed Mode ?</a:t>
            </a:r>
          </a:p>
          <a:p>
            <a:endParaRPr lang="en-US" altLang="ko-KR" sz="2000" dirty="0" smtClean="0"/>
          </a:p>
          <a:p>
            <a:r>
              <a:rPr lang="en-US" altLang="ko-KR" sz="2000" dirty="0" smtClean="0"/>
              <a:t>Yes</a:t>
            </a:r>
            <a:r>
              <a:rPr lang="en-US" altLang="ko-KR" sz="2000" dirty="0" smtClean="0"/>
              <a:t>: 32</a:t>
            </a:r>
            <a:endParaRPr lang="en-US" altLang="ko-KR" sz="2000" dirty="0" smtClean="0"/>
          </a:p>
          <a:p>
            <a:r>
              <a:rPr lang="en-US" altLang="ko-KR" sz="2000" dirty="0" smtClean="0"/>
              <a:t>No</a:t>
            </a:r>
            <a:r>
              <a:rPr lang="en-US" altLang="ko-KR" sz="2000" dirty="0" smtClean="0"/>
              <a:t>: 0</a:t>
            </a:r>
            <a:endParaRPr lang="en-US" altLang="ko-KR" sz="2000" dirty="0" smtClean="0"/>
          </a:p>
          <a:p>
            <a:r>
              <a:rPr lang="en-US" altLang="ko-KR" sz="2000" dirty="0" smtClean="0"/>
              <a:t>Abstain</a:t>
            </a:r>
            <a:r>
              <a:rPr lang="en-US" altLang="ko-KR" sz="2000" dirty="0" smtClean="0"/>
              <a:t>: 3</a:t>
            </a:r>
          </a:p>
          <a:p>
            <a:pPr>
              <a:buNone/>
            </a:pPr>
            <a:r>
              <a:rPr lang="en-US" altLang="ko-KR" sz="2000" dirty="0" smtClean="0"/>
              <a:t>Passed</a:t>
            </a:r>
            <a:endParaRPr lang="en-US" altLang="ko-KR" sz="2000" dirty="0" smtClean="0"/>
          </a:p>
          <a:p>
            <a:endParaRPr lang="en-US" dirty="0"/>
          </a:p>
        </p:txBody>
      </p:sp>
      <p:sp>
        <p:nvSpPr>
          <p:cNvPr id="4" name="Date Placeholder 3"/>
          <p:cNvSpPr>
            <a:spLocks noGrp="1"/>
          </p:cNvSpPr>
          <p:nvPr>
            <p:ph type="dt" sz="half" idx="2"/>
          </p:nvPr>
        </p:nvSpPr>
        <p:spPr>
          <a:xfrm>
            <a:off x="696912" y="332601"/>
            <a:ext cx="1208087" cy="276999"/>
          </a:xfrm>
        </p:spPr>
        <p:txBody>
          <a:bodyPr/>
          <a:lstStyle/>
          <a:p>
            <a:r>
              <a:rPr lang="en-US" altLang="ko-KR" dirty="0" smtClean="0"/>
              <a:t>Sept. 2012</a:t>
            </a:r>
            <a:endParaRPr lang="en-US" altLang="ko-KR" dirty="0"/>
          </a:p>
        </p:txBody>
      </p:sp>
      <p:sp>
        <p:nvSpPr>
          <p:cNvPr id="5" name="Footer Placeholder 4"/>
          <p:cNvSpPr>
            <a:spLocks noGrp="1"/>
          </p:cNvSpPr>
          <p:nvPr>
            <p:ph type="ftr" sz="quarter" idx="11"/>
          </p:nvPr>
        </p:nvSpPr>
        <p:spPr/>
        <p:txBody>
          <a:bodyPr/>
          <a:lstStyle/>
          <a:p>
            <a:r>
              <a:rPr lang="en-US" altLang="ko-KR" dirty="0" smtClean="0"/>
              <a:t>Shao, Merlin, Liu</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18</a:t>
            </a:fld>
            <a:endParaRPr lang="en-US" altLang="ko-K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4"/>
            <a:r>
              <a:rPr lang="en-US" dirty="0" smtClean="0"/>
              <a:t>Pre-Motion 5 (12/1083r0)</a:t>
            </a:r>
            <a:endParaRPr lang="en-US" dirty="0"/>
          </a:p>
        </p:txBody>
      </p:sp>
      <p:sp>
        <p:nvSpPr>
          <p:cNvPr id="3" name="Content Placeholder 2"/>
          <p:cNvSpPr>
            <a:spLocks noGrp="1"/>
          </p:cNvSpPr>
          <p:nvPr>
            <p:ph idx="1"/>
          </p:nvPr>
        </p:nvSpPr>
        <p:spPr>
          <a:xfrm>
            <a:off x="685800" y="1981200"/>
            <a:ext cx="7239000" cy="4114800"/>
          </a:xfrm>
        </p:spPr>
        <p:txBody>
          <a:bodyPr/>
          <a:lstStyle/>
          <a:p>
            <a:pPr marL="0" indent="0">
              <a:buNone/>
            </a:pPr>
            <a:endParaRPr lang="en-US" altLang="ko-KR" sz="1400" dirty="0" smtClean="0"/>
          </a:p>
          <a:p>
            <a:pPr>
              <a:buNone/>
            </a:pPr>
            <a:r>
              <a:rPr lang="en-US" sz="2000" dirty="0" smtClean="0"/>
              <a:t>Move to accept  the identification of STA device types as Sensor Only, Offloading Only and Mixed Mode  STAs ?</a:t>
            </a:r>
          </a:p>
          <a:p>
            <a:pPr>
              <a:buNone/>
            </a:pPr>
            <a:endParaRPr lang="en-US" altLang="ko-KR" sz="2000" dirty="0" smtClean="0"/>
          </a:p>
          <a:p>
            <a:endParaRPr lang="en-US" altLang="ko-KR" sz="2000" dirty="0" smtClean="0"/>
          </a:p>
          <a:p>
            <a:r>
              <a:rPr lang="en-US" altLang="ko-KR" sz="2000" dirty="0" smtClean="0"/>
              <a:t>Yes:28</a:t>
            </a:r>
            <a:endParaRPr lang="en-US" altLang="ko-KR" sz="2000" dirty="0" smtClean="0"/>
          </a:p>
          <a:p>
            <a:r>
              <a:rPr lang="en-US" altLang="ko-KR" sz="2000" dirty="0" smtClean="0"/>
              <a:t>No</a:t>
            </a:r>
            <a:r>
              <a:rPr lang="en-US" altLang="ko-KR" sz="2000" dirty="0" smtClean="0"/>
              <a:t>: 0</a:t>
            </a:r>
            <a:endParaRPr lang="en-US" altLang="ko-KR" sz="2000" dirty="0" smtClean="0"/>
          </a:p>
          <a:p>
            <a:r>
              <a:rPr lang="en-US" altLang="ko-KR" sz="2000" dirty="0" smtClean="0"/>
              <a:t>Abstain:2</a:t>
            </a:r>
          </a:p>
          <a:p>
            <a:pPr>
              <a:buNone/>
            </a:pPr>
            <a:r>
              <a:rPr lang="en-US" altLang="ko-KR" sz="2000" dirty="0" smtClean="0"/>
              <a:t>Passed</a:t>
            </a:r>
            <a:endParaRPr lang="en-US" altLang="ko-KR" sz="2000" dirty="0" smtClean="0"/>
          </a:p>
          <a:p>
            <a:pPr>
              <a:buNone/>
            </a:pPr>
            <a:endParaRPr lang="en-US" altLang="ko-KR" sz="2000" dirty="0" smtClean="0"/>
          </a:p>
          <a:p>
            <a:endParaRPr lang="en-US" dirty="0"/>
          </a:p>
        </p:txBody>
      </p:sp>
      <p:sp>
        <p:nvSpPr>
          <p:cNvPr id="4" name="Date Placeholder 3"/>
          <p:cNvSpPr>
            <a:spLocks noGrp="1"/>
          </p:cNvSpPr>
          <p:nvPr>
            <p:ph type="dt" sz="half" idx="2"/>
          </p:nvPr>
        </p:nvSpPr>
        <p:spPr>
          <a:xfrm>
            <a:off x="696912" y="332601"/>
            <a:ext cx="1208087" cy="276999"/>
          </a:xfrm>
        </p:spPr>
        <p:txBody>
          <a:bodyPr/>
          <a:lstStyle/>
          <a:p>
            <a:r>
              <a:rPr lang="en-US" altLang="ko-KR" dirty="0" smtClean="0"/>
              <a:t>Sept. 2012</a:t>
            </a:r>
            <a:endParaRPr lang="en-US" altLang="ko-KR" dirty="0"/>
          </a:p>
        </p:txBody>
      </p:sp>
      <p:sp>
        <p:nvSpPr>
          <p:cNvPr id="5" name="Footer Placeholder 4"/>
          <p:cNvSpPr>
            <a:spLocks noGrp="1"/>
          </p:cNvSpPr>
          <p:nvPr>
            <p:ph type="ftr" sz="quarter" idx="11"/>
          </p:nvPr>
        </p:nvSpPr>
        <p:spPr/>
        <p:txBody>
          <a:bodyPr/>
          <a:lstStyle/>
          <a:p>
            <a:r>
              <a:rPr lang="en-US" altLang="ko-KR" dirty="0" smtClean="0"/>
              <a:t>Shao, Merlin, Liu</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19</a:t>
            </a:fld>
            <a:endParaRPr lang="en-US" altLang="ko-K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p:txBody>
          <a:bodyPr/>
          <a:lstStyle/>
          <a:p>
            <a:r>
              <a:rPr lang="en-US" altLang="ko-KR" dirty="0" smtClean="0"/>
              <a:t>Shao, Merlin, Liu</a:t>
            </a:r>
            <a:endParaRPr lang="en-US" altLang="ko-KR" dirty="0"/>
          </a:p>
        </p:txBody>
      </p:sp>
      <p:sp>
        <p:nvSpPr>
          <p:cNvPr id="6" name="Slide Number Placeholder 3"/>
          <p:cNvSpPr>
            <a:spLocks noGrp="1"/>
          </p:cNvSpPr>
          <p:nvPr>
            <p:ph type="sldNum" sz="quarter" idx="12"/>
          </p:nvPr>
        </p:nvSpPr>
        <p:spPr/>
        <p:txBody>
          <a:bodyPr/>
          <a:lstStyle/>
          <a:p>
            <a:r>
              <a:rPr lang="en-US" altLang="ko-KR"/>
              <a:t>Slide </a:t>
            </a:r>
            <a:fld id="{C598D615-6AC9-448F-ADD6-BB62C7FB5F8C}" type="slidenum">
              <a:rPr lang="en-US" altLang="ko-KR"/>
              <a:pPr/>
              <a:t>2</a:t>
            </a:fld>
            <a:endParaRPr lang="en-US" altLang="ko-KR"/>
          </a:p>
        </p:txBody>
      </p:sp>
      <p:sp>
        <p:nvSpPr>
          <p:cNvPr id="112642" name="Rectangle 2"/>
          <p:cNvSpPr>
            <a:spLocks noChangeArrowheads="1"/>
          </p:cNvSpPr>
          <p:nvPr/>
        </p:nvSpPr>
        <p:spPr bwMode="auto">
          <a:xfrm>
            <a:off x="685800" y="685800"/>
            <a:ext cx="7772400" cy="1066800"/>
          </a:xfrm>
          <a:prstGeom prst="rect">
            <a:avLst/>
          </a:prstGeom>
          <a:noFill/>
          <a:ln w="9525">
            <a:noFill/>
            <a:miter lim="800000"/>
            <a:headEnd/>
            <a:tailEnd/>
          </a:ln>
          <a:effectLst/>
        </p:spPr>
        <p:txBody>
          <a:bodyPr lIns="92075" tIns="46038" rIns="92075" bIns="46038" anchor="ctr"/>
          <a:lstStyle/>
          <a:p>
            <a:pPr algn="ctr"/>
            <a:r>
              <a:rPr lang="en-US" altLang="ko-KR" sz="2800" b="1" dirty="0">
                <a:solidFill>
                  <a:schemeClr val="tx2"/>
                </a:solidFill>
                <a:ea typeface="굴림" pitchFamily="34" charset="-127"/>
              </a:rPr>
              <a:t>Agenda for </a:t>
            </a:r>
            <a:r>
              <a:rPr lang="en-US" altLang="ko-KR" sz="2800" b="1" dirty="0" smtClean="0">
                <a:solidFill>
                  <a:schemeClr val="tx2"/>
                </a:solidFill>
                <a:ea typeface="굴림" pitchFamily="34" charset="-127"/>
              </a:rPr>
              <a:t>September</a:t>
            </a:r>
            <a:r>
              <a:rPr lang="en-US" altLang="ko-KR" sz="2800" b="1" dirty="0" smtClean="0">
                <a:ea typeface="굴림" pitchFamily="34" charset="-127"/>
              </a:rPr>
              <a:t> 18, 2012 </a:t>
            </a:r>
            <a:r>
              <a:rPr lang="en-US" altLang="ko-KR" sz="2800" b="1" dirty="0">
                <a:ea typeface="굴림" pitchFamily="34" charset="-127"/>
              </a:rPr>
              <a:t>– </a:t>
            </a:r>
            <a:r>
              <a:rPr lang="en-US" altLang="ko-KR" sz="2800" b="1" dirty="0" smtClean="0">
                <a:ea typeface="굴림" pitchFamily="34" charset="-127"/>
              </a:rPr>
              <a:t>PM1, India Wells, CA </a:t>
            </a:r>
            <a:endParaRPr lang="en-US" altLang="ko-KR" sz="2800" b="1" dirty="0">
              <a:ea typeface="굴림" pitchFamily="34" charset="-127"/>
            </a:endParaRPr>
          </a:p>
        </p:txBody>
      </p:sp>
      <p:sp>
        <p:nvSpPr>
          <p:cNvPr id="112643" name="Rectangle 3"/>
          <p:cNvSpPr>
            <a:spLocks noChangeArrowheads="1"/>
          </p:cNvSpPr>
          <p:nvPr/>
        </p:nvSpPr>
        <p:spPr bwMode="auto">
          <a:xfrm>
            <a:off x="685800" y="1752600"/>
            <a:ext cx="7772400" cy="4648200"/>
          </a:xfrm>
          <a:prstGeom prst="rect">
            <a:avLst/>
          </a:prstGeom>
          <a:noFill/>
          <a:ln w="9525">
            <a:noFill/>
            <a:miter lim="800000"/>
            <a:headEnd/>
            <a:tailEnd/>
          </a:ln>
          <a:effectLst/>
        </p:spPr>
        <p:txBody>
          <a:bodyPr lIns="92075" tIns="46038" rIns="92075" bIns="46038"/>
          <a:lstStyle/>
          <a:p>
            <a:pPr indent="-342900">
              <a:lnSpc>
                <a:spcPct val="80000"/>
              </a:lnSpc>
              <a:spcBef>
                <a:spcPts val="600"/>
              </a:spcBef>
              <a:spcAft>
                <a:spcPts val="600"/>
              </a:spcAft>
              <a:buFont typeface="Arial" pitchFamily="34" charset="0"/>
              <a:buChar char="•"/>
            </a:pPr>
            <a:r>
              <a:rPr lang="en-US" altLang="ko-KR" sz="2400" b="1" dirty="0" smtClean="0">
                <a:ea typeface="굴림" pitchFamily="34" charset="-127"/>
              </a:rPr>
              <a:t>Designation of a secretary for the minutes </a:t>
            </a:r>
          </a:p>
          <a:p>
            <a:pPr indent="-342900">
              <a:lnSpc>
                <a:spcPct val="80000"/>
              </a:lnSpc>
              <a:spcBef>
                <a:spcPts val="1200"/>
              </a:spcBef>
              <a:spcAft>
                <a:spcPts val="1200"/>
              </a:spcAft>
              <a:buFont typeface="Arial" pitchFamily="34" charset="0"/>
              <a:buChar char="•"/>
            </a:pPr>
            <a:r>
              <a:rPr lang="en-US" altLang="ko-KR" sz="2400" b="1" dirty="0" smtClean="0">
                <a:ea typeface="굴림" pitchFamily="34" charset="-127"/>
              </a:rPr>
              <a:t>Reminder on Affiliation, IEEE Patent review and IP claims policies</a:t>
            </a:r>
            <a:endParaRPr lang="en-US" altLang="ko-KR" sz="2000" dirty="0">
              <a:ea typeface="굴림" pitchFamily="34" charset="-127"/>
            </a:endParaRPr>
          </a:p>
          <a:p>
            <a:pPr indent="-342900">
              <a:lnSpc>
                <a:spcPct val="80000"/>
              </a:lnSpc>
              <a:spcBef>
                <a:spcPts val="600"/>
              </a:spcBef>
              <a:spcAft>
                <a:spcPts val="600"/>
              </a:spcAft>
              <a:buFont typeface="Arial" pitchFamily="34" charset="0"/>
              <a:buChar char="•"/>
            </a:pPr>
            <a:r>
              <a:rPr lang="en-US" altLang="ko-KR" sz="2400" b="1" dirty="0" smtClean="0">
                <a:ea typeface="굴림" pitchFamily="34" charset="-127"/>
              </a:rPr>
              <a:t>Reminder to record attendance</a:t>
            </a:r>
            <a:endParaRPr lang="en-US" altLang="ko-KR" sz="2400" b="1" dirty="0" smtClean="0">
              <a:solidFill>
                <a:srgbClr val="FF0000"/>
              </a:solidFill>
              <a:ea typeface="굴림" pitchFamily="34" charset="-127"/>
            </a:endParaRPr>
          </a:p>
          <a:p>
            <a:pPr indent="-342900">
              <a:lnSpc>
                <a:spcPct val="80000"/>
              </a:lnSpc>
              <a:spcBef>
                <a:spcPts val="600"/>
              </a:spcBef>
              <a:spcAft>
                <a:spcPts val="600"/>
              </a:spcAft>
              <a:buFont typeface="Arial" pitchFamily="34" charset="0"/>
              <a:buChar char="•"/>
            </a:pPr>
            <a:r>
              <a:rPr lang="en-US" altLang="ko-KR" sz="2400" b="1" dirty="0" smtClean="0">
                <a:ea typeface="굴림" pitchFamily="34" charset="-127"/>
              </a:rPr>
              <a:t>Summary of operating rules for MAC ad hoc group</a:t>
            </a:r>
            <a:endParaRPr lang="en-US" altLang="ko-KR" sz="2000" dirty="0" smtClean="0">
              <a:solidFill>
                <a:srgbClr val="FF0000"/>
              </a:solidFill>
              <a:ea typeface="굴림" pitchFamily="34" charset="-127"/>
            </a:endParaRPr>
          </a:p>
          <a:p>
            <a:pPr indent="-342900">
              <a:lnSpc>
                <a:spcPct val="80000"/>
              </a:lnSpc>
              <a:spcBef>
                <a:spcPts val="600"/>
              </a:spcBef>
              <a:spcAft>
                <a:spcPts val="600"/>
              </a:spcAft>
              <a:buFont typeface="Arial" pitchFamily="34" charset="0"/>
              <a:buChar char="•"/>
            </a:pPr>
            <a:r>
              <a:rPr lang="en-US" altLang="ko-KR" sz="2400" b="1" dirty="0" smtClean="0">
                <a:ea typeface="굴림" pitchFamily="34" charset="-127"/>
              </a:rPr>
              <a:t>Submissions </a:t>
            </a:r>
          </a:p>
          <a:p>
            <a:pPr lvl="2" indent="-342900">
              <a:lnSpc>
                <a:spcPct val="80000"/>
              </a:lnSpc>
              <a:spcBef>
                <a:spcPts val="600"/>
              </a:spcBef>
              <a:spcAft>
                <a:spcPts val="600"/>
              </a:spcAft>
              <a:buFont typeface="Wingdings" pitchFamily="2" charset="2"/>
              <a:buChar char="§"/>
            </a:pPr>
            <a:r>
              <a:rPr lang="en-US" altLang="ko-KR" sz="2400" dirty="0" smtClean="0">
                <a:ea typeface="굴림" pitchFamily="34" charset="-127"/>
              </a:rPr>
              <a:t>Any more submissions?</a:t>
            </a:r>
          </a:p>
          <a:p>
            <a:pPr indent="-342900">
              <a:lnSpc>
                <a:spcPct val="80000"/>
              </a:lnSpc>
              <a:spcBef>
                <a:spcPts val="600"/>
              </a:spcBef>
              <a:spcAft>
                <a:spcPts val="600"/>
              </a:spcAft>
              <a:buFont typeface="Arial" pitchFamily="34" charset="0"/>
              <a:buChar char="•"/>
            </a:pPr>
            <a:r>
              <a:rPr lang="en-US" altLang="ko-KR" sz="2400" b="1" dirty="0" smtClean="0">
                <a:ea typeface="굴림" pitchFamily="34" charset="-127"/>
              </a:rPr>
              <a:t>Straw polls / Pre-motions</a:t>
            </a:r>
          </a:p>
          <a:p>
            <a:pPr indent="-342900">
              <a:lnSpc>
                <a:spcPct val="80000"/>
              </a:lnSpc>
              <a:spcBef>
                <a:spcPts val="600"/>
              </a:spcBef>
              <a:spcAft>
                <a:spcPts val="600"/>
              </a:spcAft>
              <a:buFontTx/>
              <a:buChar char="•"/>
            </a:pPr>
            <a:endParaRPr lang="en-US" altLang="ko-KR" sz="2400" b="1" dirty="0" smtClean="0">
              <a:ea typeface="굴림" pitchFamily="34" charset="-127"/>
            </a:endParaRPr>
          </a:p>
          <a:p>
            <a:pPr indent="-342900">
              <a:lnSpc>
                <a:spcPct val="80000"/>
              </a:lnSpc>
              <a:spcBef>
                <a:spcPts val="600"/>
              </a:spcBef>
              <a:spcAft>
                <a:spcPts val="600"/>
              </a:spcAft>
              <a:buFontTx/>
              <a:buChar char="•"/>
            </a:pPr>
            <a:endParaRPr lang="en-US" altLang="ko-KR" sz="2000" dirty="0">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Sept. 2012</a:t>
            </a:r>
            <a:endParaRPr lang="en-US" altLang="ko-K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4"/>
            <a:r>
              <a:rPr lang="en-US" dirty="0" smtClean="0"/>
              <a:t>Pre-Motion 6 (12/1083r0)</a:t>
            </a:r>
            <a:endParaRPr lang="en-US" dirty="0"/>
          </a:p>
        </p:txBody>
      </p:sp>
      <p:sp>
        <p:nvSpPr>
          <p:cNvPr id="3" name="Content Placeholder 2"/>
          <p:cNvSpPr>
            <a:spLocks noGrp="1"/>
          </p:cNvSpPr>
          <p:nvPr>
            <p:ph idx="1"/>
          </p:nvPr>
        </p:nvSpPr>
        <p:spPr>
          <a:xfrm>
            <a:off x="685800" y="1981200"/>
            <a:ext cx="7239000" cy="4114800"/>
          </a:xfrm>
        </p:spPr>
        <p:txBody>
          <a:bodyPr/>
          <a:lstStyle/>
          <a:p>
            <a:pPr marL="0" indent="0">
              <a:buNone/>
            </a:pPr>
            <a:endParaRPr lang="en-US" altLang="ko-KR" sz="1400" dirty="0" smtClean="0"/>
          </a:p>
          <a:p>
            <a:pPr>
              <a:buNone/>
            </a:pPr>
            <a:r>
              <a:rPr lang="en-US" sz="2000" dirty="0" smtClean="0"/>
              <a:t>Move to accept that the  Sensor Only/Offload Only/Mixed  BSS type is provided in beacons /Probe Response?</a:t>
            </a:r>
          </a:p>
          <a:p>
            <a:endParaRPr lang="en-US" sz="2000" dirty="0" smtClean="0"/>
          </a:p>
          <a:p>
            <a:endParaRPr lang="en-US" altLang="ko-KR" sz="2000" dirty="0" smtClean="0"/>
          </a:p>
          <a:p>
            <a:endParaRPr lang="en-US" altLang="ko-KR" sz="2000" dirty="0" smtClean="0"/>
          </a:p>
          <a:p>
            <a:pPr>
              <a:buNone/>
            </a:pPr>
            <a:r>
              <a:rPr lang="en-US" altLang="ko-KR" sz="2000" dirty="0" smtClean="0"/>
              <a:t>Passed by unanimous consent</a:t>
            </a:r>
          </a:p>
          <a:p>
            <a:pPr>
              <a:buNone/>
            </a:pPr>
            <a:endParaRPr lang="en-US" sz="2000" dirty="0" smtClean="0"/>
          </a:p>
          <a:p>
            <a:pPr>
              <a:buNone/>
            </a:pPr>
            <a:endParaRPr lang="en-US" altLang="ko-KR" sz="2000" dirty="0" smtClean="0"/>
          </a:p>
          <a:p>
            <a:endParaRPr lang="en-US" dirty="0"/>
          </a:p>
        </p:txBody>
      </p:sp>
      <p:sp>
        <p:nvSpPr>
          <p:cNvPr id="4" name="Date Placeholder 3"/>
          <p:cNvSpPr>
            <a:spLocks noGrp="1"/>
          </p:cNvSpPr>
          <p:nvPr>
            <p:ph type="dt" sz="half" idx="2"/>
          </p:nvPr>
        </p:nvSpPr>
        <p:spPr>
          <a:xfrm>
            <a:off x="696912" y="332601"/>
            <a:ext cx="1208087" cy="276999"/>
          </a:xfrm>
        </p:spPr>
        <p:txBody>
          <a:bodyPr/>
          <a:lstStyle/>
          <a:p>
            <a:r>
              <a:rPr lang="en-US" altLang="ko-KR" dirty="0" smtClean="0"/>
              <a:t>Sept. 2012</a:t>
            </a:r>
            <a:endParaRPr lang="en-US" altLang="ko-KR" dirty="0"/>
          </a:p>
        </p:txBody>
      </p:sp>
      <p:sp>
        <p:nvSpPr>
          <p:cNvPr id="5" name="Footer Placeholder 4"/>
          <p:cNvSpPr>
            <a:spLocks noGrp="1"/>
          </p:cNvSpPr>
          <p:nvPr>
            <p:ph type="ftr" sz="quarter" idx="11"/>
          </p:nvPr>
        </p:nvSpPr>
        <p:spPr/>
        <p:txBody>
          <a:bodyPr/>
          <a:lstStyle/>
          <a:p>
            <a:r>
              <a:rPr lang="en-US" altLang="ko-KR" dirty="0" smtClean="0"/>
              <a:t>Shao, Merlin, Liu</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20</a:t>
            </a:fld>
            <a:endParaRPr lang="en-US" altLang="ko-K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4"/>
            <a:r>
              <a:rPr lang="en-US" dirty="0" smtClean="0"/>
              <a:t>Pre-Motion 7 (</a:t>
            </a:r>
            <a:r>
              <a:rPr lang="en-US" dirty="0" smtClean="0"/>
              <a:t>12/1084r3)</a:t>
            </a:r>
            <a:endParaRPr lang="en-US" dirty="0"/>
          </a:p>
        </p:txBody>
      </p:sp>
      <p:sp>
        <p:nvSpPr>
          <p:cNvPr id="3" name="Content Placeholder 2"/>
          <p:cNvSpPr>
            <a:spLocks noGrp="1"/>
          </p:cNvSpPr>
          <p:nvPr>
            <p:ph idx="1"/>
          </p:nvPr>
        </p:nvSpPr>
        <p:spPr>
          <a:xfrm>
            <a:off x="685800" y="1981200"/>
            <a:ext cx="7239000" cy="4114800"/>
          </a:xfrm>
        </p:spPr>
        <p:txBody>
          <a:bodyPr/>
          <a:lstStyle/>
          <a:p>
            <a:pPr marL="0" indent="0">
              <a:buNone/>
            </a:pPr>
            <a:endParaRPr lang="en-US" altLang="ko-KR" sz="1400" dirty="0" smtClean="0"/>
          </a:p>
          <a:p>
            <a:pPr algn="just">
              <a:buNone/>
            </a:pPr>
            <a:r>
              <a:rPr lang="en-US" sz="2000" dirty="0" smtClean="0"/>
              <a:t>Do you agree to have a fixed length page segment per TIM segment as described in Slide 6</a:t>
            </a:r>
            <a:r>
              <a:rPr lang="en-US" sz="2000" dirty="0" smtClean="0"/>
              <a:t>?</a:t>
            </a:r>
          </a:p>
          <a:p>
            <a:pPr algn="just">
              <a:buNone/>
            </a:pPr>
            <a:endParaRPr lang="en-US" altLang="ko-KR" sz="2000" dirty="0" smtClean="0"/>
          </a:p>
          <a:p>
            <a:pPr>
              <a:buNone/>
            </a:pPr>
            <a:r>
              <a:rPr lang="en-US" altLang="ko-KR" sz="2000" dirty="0" smtClean="0"/>
              <a:t>Passed </a:t>
            </a:r>
            <a:r>
              <a:rPr lang="en-US" altLang="ko-KR" sz="2000" dirty="0" smtClean="0"/>
              <a:t>by unanimous consent</a:t>
            </a:r>
          </a:p>
          <a:p>
            <a:endParaRPr lang="en-US" altLang="ko-KR" sz="2000" dirty="0" smtClean="0"/>
          </a:p>
          <a:p>
            <a:endParaRPr lang="en-US" dirty="0"/>
          </a:p>
        </p:txBody>
      </p:sp>
      <p:sp>
        <p:nvSpPr>
          <p:cNvPr id="4" name="Date Placeholder 3"/>
          <p:cNvSpPr>
            <a:spLocks noGrp="1"/>
          </p:cNvSpPr>
          <p:nvPr>
            <p:ph type="dt" sz="half" idx="2"/>
          </p:nvPr>
        </p:nvSpPr>
        <p:spPr>
          <a:xfrm>
            <a:off x="696912" y="332601"/>
            <a:ext cx="1208087" cy="276999"/>
          </a:xfrm>
        </p:spPr>
        <p:txBody>
          <a:bodyPr/>
          <a:lstStyle/>
          <a:p>
            <a:r>
              <a:rPr lang="en-US" altLang="ko-KR" dirty="0" smtClean="0"/>
              <a:t>Sept. 2012</a:t>
            </a:r>
            <a:endParaRPr lang="en-US" altLang="ko-KR" dirty="0"/>
          </a:p>
        </p:txBody>
      </p:sp>
      <p:sp>
        <p:nvSpPr>
          <p:cNvPr id="5" name="Footer Placeholder 4"/>
          <p:cNvSpPr>
            <a:spLocks noGrp="1"/>
          </p:cNvSpPr>
          <p:nvPr>
            <p:ph type="ftr" sz="quarter" idx="11"/>
          </p:nvPr>
        </p:nvSpPr>
        <p:spPr/>
        <p:txBody>
          <a:bodyPr/>
          <a:lstStyle/>
          <a:p>
            <a:r>
              <a:rPr lang="en-US" altLang="ko-KR" dirty="0" smtClean="0"/>
              <a:t>Shao, Merlin, Liu</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21</a:t>
            </a:fld>
            <a:endParaRPr lang="en-US" altLang="ko-K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4"/>
            <a:r>
              <a:rPr lang="en-US" dirty="0" smtClean="0"/>
              <a:t>Pre-Motion 8 (</a:t>
            </a:r>
            <a:r>
              <a:rPr lang="en-US" dirty="0" smtClean="0"/>
              <a:t>12/1084r3)</a:t>
            </a:r>
            <a:endParaRPr lang="en-US" dirty="0"/>
          </a:p>
        </p:txBody>
      </p:sp>
      <p:sp>
        <p:nvSpPr>
          <p:cNvPr id="3" name="Content Placeholder 2"/>
          <p:cNvSpPr>
            <a:spLocks noGrp="1"/>
          </p:cNvSpPr>
          <p:nvPr>
            <p:ph idx="1"/>
          </p:nvPr>
        </p:nvSpPr>
        <p:spPr>
          <a:xfrm>
            <a:off x="685800" y="1981200"/>
            <a:ext cx="7239000" cy="4114800"/>
          </a:xfrm>
        </p:spPr>
        <p:txBody>
          <a:bodyPr/>
          <a:lstStyle/>
          <a:p>
            <a:pPr marL="0" indent="0">
              <a:buNone/>
            </a:pPr>
            <a:endParaRPr lang="en-US" altLang="ko-KR" sz="1400" dirty="0" smtClean="0"/>
          </a:p>
          <a:p>
            <a:r>
              <a:rPr lang="en-US" sz="2000" dirty="0" smtClean="0"/>
              <a:t>Do you agree to introduce a Page Bitmap for early indication of block-level buffered data?</a:t>
            </a:r>
          </a:p>
          <a:p>
            <a:pPr>
              <a:buNone/>
            </a:pPr>
            <a:endParaRPr lang="en-US" altLang="ko-KR" sz="2000" dirty="0" smtClean="0"/>
          </a:p>
          <a:p>
            <a:r>
              <a:rPr lang="en-US" altLang="ko-KR" sz="2000" dirty="0" smtClean="0"/>
              <a:t>Passed </a:t>
            </a:r>
            <a:r>
              <a:rPr lang="en-US" altLang="ko-KR" sz="2000" dirty="0" smtClean="0"/>
              <a:t>by unanimous consent</a:t>
            </a:r>
          </a:p>
          <a:p>
            <a:endParaRPr lang="en-US" altLang="ko-KR" sz="2000" dirty="0" smtClean="0"/>
          </a:p>
          <a:p>
            <a:endParaRPr lang="en-US" dirty="0"/>
          </a:p>
        </p:txBody>
      </p:sp>
      <p:sp>
        <p:nvSpPr>
          <p:cNvPr id="4" name="Date Placeholder 3"/>
          <p:cNvSpPr>
            <a:spLocks noGrp="1"/>
          </p:cNvSpPr>
          <p:nvPr>
            <p:ph type="dt" sz="half" idx="2"/>
          </p:nvPr>
        </p:nvSpPr>
        <p:spPr>
          <a:xfrm>
            <a:off x="696912" y="332601"/>
            <a:ext cx="1208087" cy="276999"/>
          </a:xfrm>
        </p:spPr>
        <p:txBody>
          <a:bodyPr/>
          <a:lstStyle/>
          <a:p>
            <a:r>
              <a:rPr lang="en-US" altLang="ko-KR" dirty="0" smtClean="0"/>
              <a:t>Sept. 2012</a:t>
            </a:r>
            <a:endParaRPr lang="en-US" altLang="ko-KR" dirty="0"/>
          </a:p>
        </p:txBody>
      </p:sp>
      <p:sp>
        <p:nvSpPr>
          <p:cNvPr id="5" name="Footer Placeholder 4"/>
          <p:cNvSpPr>
            <a:spLocks noGrp="1"/>
          </p:cNvSpPr>
          <p:nvPr>
            <p:ph type="ftr" sz="quarter" idx="11"/>
          </p:nvPr>
        </p:nvSpPr>
        <p:spPr/>
        <p:txBody>
          <a:bodyPr/>
          <a:lstStyle/>
          <a:p>
            <a:r>
              <a:rPr lang="en-US" altLang="ko-KR" dirty="0" smtClean="0"/>
              <a:t>Shao, Merlin, Liu</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22</a:t>
            </a:fld>
            <a:endParaRPr lang="en-US" altLang="ko-K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4"/>
            <a:r>
              <a:rPr lang="en-US" dirty="0" smtClean="0"/>
              <a:t>Pre-Motion 9 (</a:t>
            </a:r>
            <a:r>
              <a:rPr lang="en-US" dirty="0" smtClean="0"/>
              <a:t>12/1084r3)</a:t>
            </a:r>
            <a:endParaRPr lang="en-US" dirty="0"/>
          </a:p>
        </p:txBody>
      </p:sp>
      <p:sp>
        <p:nvSpPr>
          <p:cNvPr id="3" name="Content Placeholder 2"/>
          <p:cNvSpPr>
            <a:spLocks noGrp="1"/>
          </p:cNvSpPr>
          <p:nvPr>
            <p:ph idx="1"/>
          </p:nvPr>
        </p:nvSpPr>
        <p:spPr>
          <a:xfrm>
            <a:off x="685800" y="1981200"/>
            <a:ext cx="7239000" cy="4114800"/>
          </a:xfrm>
        </p:spPr>
        <p:txBody>
          <a:bodyPr/>
          <a:lstStyle/>
          <a:p>
            <a:pPr marL="0" indent="0">
              <a:buNone/>
            </a:pPr>
            <a:endParaRPr lang="en-US" altLang="ko-KR" sz="1400" dirty="0" smtClean="0"/>
          </a:p>
          <a:p>
            <a:r>
              <a:rPr lang="en-US" sz="2000" dirty="0" smtClean="0"/>
              <a:t>Do you agree to have a Segment Count IE as in Slide 9 for indication of assignment of STAs in TIM segments?</a:t>
            </a:r>
          </a:p>
          <a:p>
            <a:endParaRPr lang="en-US" altLang="ko-KR" sz="2000" dirty="0" smtClean="0"/>
          </a:p>
          <a:p>
            <a:endParaRPr lang="en-US" altLang="ko-KR" sz="2000" dirty="0" smtClean="0"/>
          </a:p>
          <a:p>
            <a:r>
              <a:rPr lang="en-US" altLang="ko-KR" sz="2000" dirty="0" smtClean="0"/>
              <a:t>Passed </a:t>
            </a:r>
            <a:r>
              <a:rPr lang="en-US" altLang="ko-KR" sz="2000" dirty="0" smtClean="0"/>
              <a:t>by unanimous consent</a:t>
            </a:r>
          </a:p>
          <a:p>
            <a:endParaRPr lang="en-US" altLang="ko-KR" sz="2000" dirty="0" smtClean="0"/>
          </a:p>
          <a:p>
            <a:endParaRPr lang="en-US" dirty="0"/>
          </a:p>
        </p:txBody>
      </p:sp>
      <p:sp>
        <p:nvSpPr>
          <p:cNvPr id="4" name="Date Placeholder 3"/>
          <p:cNvSpPr>
            <a:spLocks noGrp="1"/>
          </p:cNvSpPr>
          <p:nvPr>
            <p:ph type="dt" sz="half" idx="2"/>
          </p:nvPr>
        </p:nvSpPr>
        <p:spPr>
          <a:xfrm>
            <a:off x="696912" y="332601"/>
            <a:ext cx="1208087" cy="276999"/>
          </a:xfrm>
        </p:spPr>
        <p:txBody>
          <a:bodyPr/>
          <a:lstStyle/>
          <a:p>
            <a:r>
              <a:rPr lang="en-US" altLang="ko-KR" dirty="0" smtClean="0"/>
              <a:t>Sept. 2012</a:t>
            </a:r>
            <a:endParaRPr lang="en-US" altLang="ko-KR" dirty="0"/>
          </a:p>
        </p:txBody>
      </p:sp>
      <p:sp>
        <p:nvSpPr>
          <p:cNvPr id="5" name="Footer Placeholder 4"/>
          <p:cNvSpPr>
            <a:spLocks noGrp="1"/>
          </p:cNvSpPr>
          <p:nvPr>
            <p:ph type="ftr" sz="quarter" idx="11"/>
          </p:nvPr>
        </p:nvSpPr>
        <p:spPr/>
        <p:txBody>
          <a:bodyPr/>
          <a:lstStyle/>
          <a:p>
            <a:r>
              <a:rPr lang="en-US" altLang="ko-KR" dirty="0" smtClean="0"/>
              <a:t>Shao, Merlin, Liu</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23</a:t>
            </a:fld>
            <a:endParaRPr lang="en-US" altLang="ko-K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4"/>
            <a:r>
              <a:rPr lang="en-US" dirty="0" smtClean="0"/>
              <a:t>Pre-Motion 10 (</a:t>
            </a:r>
            <a:r>
              <a:rPr lang="en-US" dirty="0" smtClean="0"/>
              <a:t>12/1084r3)</a:t>
            </a:r>
            <a:endParaRPr lang="en-US" dirty="0"/>
          </a:p>
        </p:txBody>
      </p:sp>
      <p:sp>
        <p:nvSpPr>
          <p:cNvPr id="3" name="Content Placeholder 2"/>
          <p:cNvSpPr>
            <a:spLocks noGrp="1"/>
          </p:cNvSpPr>
          <p:nvPr>
            <p:ph idx="1"/>
          </p:nvPr>
        </p:nvSpPr>
        <p:spPr>
          <a:xfrm>
            <a:off x="685800" y="1981200"/>
            <a:ext cx="7239000" cy="4114800"/>
          </a:xfrm>
        </p:spPr>
        <p:txBody>
          <a:bodyPr/>
          <a:lstStyle/>
          <a:p>
            <a:pPr marL="0" indent="0">
              <a:buNone/>
            </a:pPr>
            <a:endParaRPr lang="en-US" altLang="ko-KR" sz="1400" dirty="0" smtClean="0"/>
          </a:p>
          <a:p>
            <a:pPr algn="just">
              <a:buNone/>
            </a:pPr>
            <a:r>
              <a:rPr lang="en-US" sz="2000" dirty="0" smtClean="0"/>
              <a:t>Do you agree to have the frame format for the Segment Count IE as shown in Slide 8</a:t>
            </a:r>
            <a:r>
              <a:rPr lang="en-US" sz="2000" dirty="0" smtClean="0"/>
              <a:t>?</a:t>
            </a:r>
          </a:p>
          <a:p>
            <a:pPr algn="just">
              <a:buNone/>
            </a:pPr>
            <a:endParaRPr lang="en-US" altLang="ko-KR" sz="2000" dirty="0" smtClean="0"/>
          </a:p>
          <a:p>
            <a:endParaRPr lang="en-US" altLang="ko-KR" sz="2000" dirty="0" smtClean="0"/>
          </a:p>
          <a:p>
            <a:r>
              <a:rPr lang="en-US" altLang="ko-KR" sz="2000" dirty="0" smtClean="0"/>
              <a:t>Passed </a:t>
            </a:r>
            <a:r>
              <a:rPr lang="en-US" altLang="ko-KR" sz="2000" dirty="0" smtClean="0"/>
              <a:t>by unanimous consent</a:t>
            </a:r>
          </a:p>
          <a:p>
            <a:endParaRPr lang="en-US" altLang="ko-KR" sz="2000" dirty="0" smtClean="0"/>
          </a:p>
          <a:p>
            <a:endParaRPr lang="en-US" dirty="0"/>
          </a:p>
        </p:txBody>
      </p:sp>
      <p:sp>
        <p:nvSpPr>
          <p:cNvPr id="4" name="Date Placeholder 3"/>
          <p:cNvSpPr>
            <a:spLocks noGrp="1"/>
          </p:cNvSpPr>
          <p:nvPr>
            <p:ph type="dt" sz="half" idx="2"/>
          </p:nvPr>
        </p:nvSpPr>
        <p:spPr>
          <a:xfrm>
            <a:off x="696912" y="332601"/>
            <a:ext cx="1208087" cy="276999"/>
          </a:xfrm>
        </p:spPr>
        <p:txBody>
          <a:bodyPr/>
          <a:lstStyle/>
          <a:p>
            <a:r>
              <a:rPr lang="en-US" altLang="ko-KR" dirty="0" smtClean="0"/>
              <a:t>Sept. 2012</a:t>
            </a:r>
            <a:endParaRPr lang="en-US" altLang="ko-KR" dirty="0"/>
          </a:p>
        </p:txBody>
      </p:sp>
      <p:sp>
        <p:nvSpPr>
          <p:cNvPr id="5" name="Footer Placeholder 4"/>
          <p:cNvSpPr>
            <a:spLocks noGrp="1"/>
          </p:cNvSpPr>
          <p:nvPr>
            <p:ph type="ftr" sz="quarter" idx="11"/>
          </p:nvPr>
        </p:nvSpPr>
        <p:spPr/>
        <p:txBody>
          <a:bodyPr/>
          <a:lstStyle/>
          <a:p>
            <a:r>
              <a:rPr lang="en-US" altLang="ko-KR" dirty="0" smtClean="0"/>
              <a:t>Shao, Merlin, Liu</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24</a:t>
            </a:fld>
            <a:endParaRPr lang="en-US" altLang="ko-K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4"/>
            <a:r>
              <a:rPr lang="en-US" dirty="0" smtClean="0"/>
              <a:t>Pre-Motion 11 (12/1084r1)</a:t>
            </a:r>
            <a:endParaRPr lang="en-US" dirty="0"/>
          </a:p>
        </p:txBody>
      </p:sp>
      <p:sp>
        <p:nvSpPr>
          <p:cNvPr id="3" name="Content Placeholder 2"/>
          <p:cNvSpPr>
            <a:spLocks noGrp="1"/>
          </p:cNvSpPr>
          <p:nvPr>
            <p:ph idx="1"/>
          </p:nvPr>
        </p:nvSpPr>
        <p:spPr>
          <a:xfrm>
            <a:off x="685800" y="1981200"/>
            <a:ext cx="7239000" cy="4114800"/>
          </a:xfrm>
        </p:spPr>
        <p:txBody>
          <a:bodyPr/>
          <a:lstStyle/>
          <a:p>
            <a:pPr marL="0" indent="0">
              <a:buNone/>
            </a:pPr>
            <a:endParaRPr lang="en-US" altLang="ko-KR" sz="1400" dirty="0" smtClean="0"/>
          </a:p>
          <a:p>
            <a:r>
              <a:rPr lang="en-US" sz="2000" dirty="0" smtClean="0"/>
              <a:t>Do you agree to include the TIM Segment Number field in the TIM IE as shown in Slide 10?</a:t>
            </a:r>
          </a:p>
          <a:p>
            <a:endParaRPr lang="en-US" altLang="ko-KR" sz="2000" dirty="0" smtClean="0"/>
          </a:p>
          <a:p>
            <a:r>
              <a:rPr lang="en-US" altLang="ko-KR" sz="2000" dirty="0" smtClean="0"/>
              <a:t>Passed </a:t>
            </a:r>
            <a:r>
              <a:rPr lang="en-US" altLang="ko-KR" sz="2000" dirty="0" smtClean="0"/>
              <a:t>by unanimous consent</a:t>
            </a:r>
          </a:p>
          <a:p>
            <a:endParaRPr lang="en-US" altLang="ko-KR" sz="2000" dirty="0" smtClean="0"/>
          </a:p>
          <a:p>
            <a:endParaRPr lang="en-US" dirty="0"/>
          </a:p>
        </p:txBody>
      </p:sp>
      <p:sp>
        <p:nvSpPr>
          <p:cNvPr id="4" name="Date Placeholder 3"/>
          <p:cNvSpPr>
            <a:spLocks noGrp="1"/>
          </p:cNvSpPr>
          <p:nvPr>
            <p:ph type="dt" sz="half" idx="2"/>
          </p:nvPr>
        </p:nvSpPr>
        <p:spPr>
          <a:xfrm>
            <a:off x="696912" y="332601"/>
            <a:ext cx="1208087" cy="276999"/>
          </a:xfrm>
        </p:spPr>
        <p:txBody>
          <a:bodyPr/>
          <a:lstStyle/>
          <a:p>
            <a:r>
              <a:rPr lang="en-US" altLang="ko-KR" dirty="0" smtClean="0"/>
              <a:t>Sept. 2012</a:t>
            </a:r>
            <a:endParaRPr lang="en-US" altLang="ko-KR" dirty="0"/>
          </a:p>
        </p:txBody>
      </p:sp>
      <p:sp>
        <p:nvSpPr>
          <p:cNvPr id="5" name="Footer Placeholder 4"/>
          <p:cNvSpPr>
            <a:spLocks noGrp="1"/>
          </p:cNvSpPr>
          <p:nvPr>
            <p:ph type="ftr" sz="quarter" idx="11"/>
          </p:nvPr>
        </p:nvSpPr>
        <p:spPr/>
        <p:txBody>
          <a:bodyPr/>
          <a:lstStyle/>
          <a:p>
            <a:r>
              <a:rPr lang="en-US" altLang="ko-KR" dirty="0" smtClean="0"/>
              <a:t>Shao, Merlin, Liu</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25</a:t>
            </a:fld>
            <a:endParaRPr lang="en-US" altLang="ko-K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4"/>
            <a:r>
              <a:rPr lang="en-US" dirty="0" smtClean="0"/>
              <a:t>Pre-Motion 12 (12/1086r1)</a:t>
            </a:r>
            <a:endParaRPr lang="en-US" dirty="0"/>
          </a:p>
        </p:txBody>
      </p:sp>
      <p:sp>
        <p:nvSpPr>
          <p:cNvPr id="3" name="Content Placeholder 2"/>
          <p:cNvSpPr>
            <a:spLocks noGrp="1"/>
          </p:cNvSpPr>
          <p:nvPr>
            <p:ph idx="1"/>
          </p:nvPr>
        </p:nvSpPr>
        <p:spPr>
          <a:xfrm>
            <a:off x="685800" y="1981200"/>
            <a:ext cx="7239000" cy="4114800"/>
          </a:xfrm>
        </p:spPr>
        <p:txBody>
          <a:bodyPr/>
          <a:lstStyle/>
          <a:p>
            <a:pPr>
              <a:buNone/>
            </a:pPr>
            <a:r>
              <a:rPr lang="en-US" dirty="0" smtClean="0"/>
              <a:t>Do you support to add the texts below in the </a:t>
            </a:r>
            <a:r>
              <a:rPr lang="en-US" dirty="0" err="1" smtClean="0"/>
              <a:t>TGah</a:t>
            </a:r>
            <a:r>
              <a:rPr lang="en-US" dirty="0" smtClean="0"/>
              <a:t> SFD </a:t>
            </a:r>
            <a:r>
              <a:rPr lang="en-GB" dirty="0" smtClean="0"/>
              <a:t>4.3.3 TIM encoding:</a:t>
            </a:r>
            <a:endParaRPr lang="zh-CN" altLang="en-US" dirty="0" smtClean="0"/>
          </a:p>
          <a:p>
            <a:pPr lvl="1"/>
            <a:r>
              <a:rPr lang="en-GB" dirty="0" smtClean="0"/>
              <a:t>R.4.3.3.B: </a:t>
            </a:r>
            <a:r>
              <a:rPr lang="en-US" altLang="zh-CN" dirty="0" smtClean="0">
                <a:ea typeface="宋体" charset="-122"/>
              </a:rPr>
              <a:t>t</a:t>
            </a:r>
            <a:r>
              <a:rPr lang="en-US" dirty="0" smtClean="0"/>
              <a:t>he Group Addressed Buffered Data field (Bit 0 of the Bitmap Control field) is set to 1 when one or more group addressed MSDUs/MMPDUs are buffered at the AP.</a:t>
            </a:r>
            <a:endParaRPr lang="en-US" altLang="zh-CN" dirty="0" smtClean="0">
              <a:ea typeface="宋体" charset="-122"/>
            </a:endParaRPr>
          </a:p>
          <a:p>
            <a:endParaRPr lang="en-US" altLang="ko-KR" sz="2000" dirty="0" smtClean="0"/>
          </a:p>
          <a:p>
            <a:r>
              <a:rPr lang="en-US" altLang="ko-KR" sz="2000" dirty="0" smtClean="0"/>
              <a:t>Passed </a:t>
            </a:r>
            <a:r>
              <a:rPr lang="en-US" altLang="ko-KR" sz="2000" dirty="0" smtClean="0"/>
              <a:t>by unanimous consent</a:t>
            </a:r>
          </a:p>
          <a:p>
            <a:endParaRPr lang="en-US" altLang="ko-KR" sz="2000" dirty="0" smtClean="0"/>
          </a:p>
          <a:p>
            <a:endParaRPr lang="en-US" dirty="0"/>
          </a:p>
        </p:txBody>
      </p:sp>
      <p:sp>
        <p:nvSpPr>
          <p:cNvPr id="4" name="Date Placeholder 3"/>
          <p:cNvSpPr>
            <a:spLocks noGrp="1"/>
          </p:cNvSpPr>
          <p:nvPr>
            <p:ph type="dt" sz="half" idx="2"/>
          </p:nvPr>
        </p:nvSpPr>
        <p:spPr>
          <a:xfrm>
            <a:off x="696912" y="332601"/>
            <a:ext cx="1208087" cy="276999"/>
          </a:xfrm>
        </p:spPr>
        <p:txBody>
          <a:bodyPr/>
          <a:lstStyle/>
          <a:p>
            <a:r>
              <a:rPr lang="en-US" altLang="ko-KR" dirty="0" smtClean="0"/>
              <a:t>Sept. 2012</a:t>
            </a:r>
            <a:endParaRPr lang="en-US" altLang="ko-KR" dirty="0"/>
          </a:p>
        </p:txBody>
      </p:sp>
      <p:sp>
        <p:nvSpPr>
          <p:cNvPr id="5" name="Footer Placeholder 4"/>
          <p:cNvSpPr>
            <a:spLocks noGrp="1"/>
          </p:cNvSpPr>
          <p:nvPr>
            <p:ph type="ftr" sz="quarter" idx="11"/>
          </p:nvPr>
        </p:nvSpPr>
        <p:spPr/>
        <p:txBody>
          <a:bodyPr/>
          <a:lstStyle/>
          <a:p>
            <a:r>
              <a:rPr lang="en-US" altLang="ko-KR" dirty="0" smtClean="0"/>
              <a:t>Shao, Merlin, Liu</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26</a:t>
            </a:fld>
            <a:endParaRPr lang="en-US" altLang="ko-K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4"/>
            <a:r>
              <a:rPr lang="en-US" dirty="0" smtClean="0"/>
              <a:t>Pre-Motion 13 (12/1086r1)</a:t>
            </a:r>
            <a:endParaRPr lang="en-US" dirty="0"/>
          </a:p>
        </p:txBody>
      </p:sp>
      <p:sp>
        <p:nvSpPr>
          <p:cNvPr id="3" name="Content Placeholder 2"/>
          <p:cNvSpPr>
            <a:spLocks noGrp="1"/>
          </p:cNvSpPr>
          <p:nvPr>
            <p:ph idx="1"/>
          </p:nvPr>
        </p:nvSpPr>
        <p:spPr>
          <a:xfrm>
            <a:off x="685800" y="1981200"/>
            <a:ext cx="7239000" cy="4114800"/>
          </a:xfrm>
        </p:spPr>
        <p:txBody>
          <a:bodyPr/>
          <a:lstStyle/>
          <a:p>
            <a:pPr marL="342900" lvl="1" indent="-342900">
              <a:buNone/>
            </a:pPr>
            <a:r>
              <a:rPr lang="en-US" sz="2400" b="1" dirty="0" smtClean="0"/>
              <a:t>Do you support to add the texts below in the </a:t>
            </a:r>
            <a:r>
              <a:rPr lang="en-US" sz="2400" b="1" dirty="0" err="1" smtClean="0"/>
              <a:t>TGah</a:t>
            </a:r>
            <a:r>
              <a:rPr lang="en-US" sz="2400" b="1" dirty="0" smtClean="0"/>
              <a:t> SFD </a:t>
            </a:r>
            <a:r>
              <a:rPr lang="en-GB" sz="2400" b="1" dirty="0" smtClean="0"/>
              <a:t>4.3.3 TIM encoding:</a:t>
            </a:r>
            <a:endParaRPr lang="en-US" altLang="zh-CN" sz="2400" b="1" dirty="0" smtClean="0">
              <a:ea typeface="宋体" charset="-122"/>
            </a:endParaRPr>
          </a:p>
          <a:p>
            <a:pPr lvl="1"/>
            <a:r>
              <a:rPr lang="en-GB" dirty="0" smtClean="0"/>
              <a:t>R.4.3.3.C: </a:t>
            </a:r>
            <a:r>
              <a:rPr lang="en-US" altLang="zh-CN" dirty="0" smtClean="0"/>
              <a:t>If there is no bit in the traffic indication bitmap set to 1 in the TIM IE, the Encoded TIM Bitmap field is not present and the Length field is set to 3</a:t>
            </a:r>
          </a:p>
          <a:p>
            <a:pPr>
              <a:buNone/>
            </a:pPr>
            <a:endParaRPr lang="en-US" altLang="ko-KR" sz="2000" dirty="0" smtClean="0"/>
          </a:p>
          <a:p>
            <a:r>
              <a:rPr lang="en-US" altLang="ko-KR" sz="2000" dirty="0" smtClean="0"/>
              <a:t>Passed </a:t>
            </a:r>
            <a:r>
              <a:rPr lang="en-US" altLang="ko-KR" sz="2000" dirty="0" smtClean="0"/>
              <a:t>by unanimous consent</a:t>
            </a:r>
          </a:p>
          <a:p>
            <a:endParaRPr lang="en-US" altLang="ko-KR" sz="2000" dirty="0" smtClean="0"/>
          </a:p>
          <a:p>
            <a:endParaRPr lang="en-US" dirty="0"/>
          </a:p>
        </p:txBody>
      </p:sp>
      <p:sp>
        <p:nvSpPr>
          <p:cNvPr id="4" name="Date Placeholder 3"/>
          <p:cNvSpPr>
            <a:spLocks noGrp="1"/>
          </p:cNvSpPr>
          <p:nvPr>
            <p:ph type="dt" sz="half" idx="2"/>
          </p:nvPr>
        </p:nvSpPr>
        <p:spPr>
          <a:xfrm>
            <a:off x="696912" y="332601"/>
            <a:ext cx="1208087" cy="276999"/>
          </a:xfrm>
        </p:spPr>
        <p:txBody>
          <a:bodyPr/>
          <a:lstStyle/>
          <a:p>
            <a:r>
              <a:rPr lang="en-US" altLang="ko-KR" dirty="0" smtClean="0"/>
              <a:t>Sept. 2012</a:t>
            </a:r>
            <a:endParaRPr lang="en-US" altLang="ko-KR" dirty="0"/>
          </a:p>
        </p:txBody>
      </p:sp>
      <p:sp>
        <p:nvSpPr>
          <p:cNvPr id="5" name="Footer Placeholder 4"/>
          <p:cNvSpPr>
            <a:spLocks noGrp="1"/>
          </p:cNvSpPr>
          <p:nvPr>
            <p:ph type="ftr" sz="quarter" idx="11"/>
          </p:nvPr>
        </p:nvSpPr>
        <p:spPr/>
        <p:txBody>
          <a:bodyPr/>
          <a:lstStyle/>
          <a:p>
            <a:r>
              <a:rPr lang="en-US" altLang="ko-KR" dirty="0" smtClean="0"/>
              <a:t>Shao, Merlin, Liu</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27</a:t>
            </a:fld>
            <a:endParaRPr lang="en-US" altLang="ko-K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dirty="0" smtClean="0"/>
              <a:t>Shao, Merlin, Liu</a:t>
            </a:r>
            <a:endParaRPr lang="en-US" altLang="ko-KR" dirty="0"/>
          </a:p>
        </p:txBody>
      </p:sp>
      <p:sp>
        <p:nvSpPr>
          <p:cNvPr id="6" name="Slide Number Placeholder 5"/>
          <p:cNvSpPr>
            <a:spLocks noGrp="1"/>
          </p:cNvSpPr>
          <p:nvPr>
            <p:ph type="sldNum" sz="quarter" idx="12"/>
          </p:nvPr>
        </p:nvSpPr>
        <p:spPr/>
        <p:txBody>
          <a:bodyPr/>
          <a:lstStyle/>
          <a:p>
            <a:r>
              <a:rPr lang="en-US" altLang="ko-KR"/>
              <a:t>Slide </a:t>
            </a:r>
            <a:fld id="{0C941A40-E736-4385-905B-F4EC9C987783}" type="slidenum">
              <a:rPr lang="en-US" altLang="ko-KR"/>
              <a:pPr/>
              <a:t>28</a:t>
            </a:fld>
            <a:endParaRPr lang="en-US" altLang="ko-KR"/>
          </a:p>
        </p:txBody>
      </p:sp>
      <p:sp>
        <p:nvSpPr>
          <p:cNvPr id="61442" name="Rectangle 2"/>
          <p:cNvSpPr>
            <a:spLocks noGrp="1" noChangeArrowheads="1"/>
          </p:cNvSpPr>
          <p:nvPr>
            <p:ph type="ctrTitle"/>
          </p:nvPr>
        </p:nvSpPr>
        <p:spPr/>
        <p:txBody>
          <a:bodyPr/>
          <a:lstStyle/>
          <a:p>
            <a:r>
              <a:rPr lang="en-US" altLang="ko-KR" dirty="0" smtClean="0">
                <a:ea typeface="굴림" pitchFamily="34" charset="-127"/>
              </a:rPr>
              <a:t>Motions from MAC ad hoc meeting</a:t>
            </a:r>
            <a:endParaRPr lang="en-US" altLang="ko-KR" dirty="0">
              <a:ea typeface="굴림" pitchFamily="34" charset="-127"/>
            </a:endParaRPr>
          </a:p>
        </p:txBody>
      </p:sp>
      <p:sp>
        <p:nvSpPr>
          <p:cNvPr id="61443" name="Rectangle 3"/>
          <p:cNvSpPr>
            <a:spLocks noGrp="1" noChangeArrowheads="1"/>
          </p:cNvSpPr>
          <p:nvPr>
            <p:ph type="subTitle" idx="1"/>
          </p:nvPr>
        </p:nvSpPr>
        <p:spPr/>
        <p:txBody>
          <a:bodyPr/>
          <a:lstStyle/>
          <a:p>
            <a:endParaRPr lang="en-US" altLang="ko-KR"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dirty="0" smtClean="0"/>
              <a:t>Sept. 2012</a:t>
            </a:r>
            <a:endParaRPr lang="en-US" altLang="ko-KR"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1 (</a:t>
            </a:r>
            <a:r>
              <a:rPr lang="en-GB" kern="1200" dirty="0" smtClean="0">
                <a:solidFill>
                  <a:srgbClr val="000000"/>
                </a:solidFill>
                <a:latin typeface="Times New Roman" pitchFamily="16" charset="0"/>
                <a:ea typeface="MS Gothic" charset="-128"/>
                <a:cs typeface="Arial Unicode MS" charset="0"/>
              </a:rPr>
              <a:t>12/1100r1)</a:t>
            </a:r>
            <a:endParaRPr lang="en-US" dirty="0"/>
          </a:p>
        </p:txBody>
      </p:sp>
      <p:sp>
        <p:nvSpPr>
          <p:cNvPr id="3" name="Content Placeholder 2"/>
          <p:cNvSpPr>
            <a:spLocks noGrp="1"/>
          </p:cNvSpPr>
          <p:nvPr>
            <p:ph idx="1"/>
          </p:nvPr>
        </p:nvSpPr>
        <p:spPr/>
        <p:txBody>
          <a:bodyPr/>
          <a:lstStyle/>
          <a:p>
            <a:pPr latinLnBrk="1"/>
            <a:r>
              <a:rPr lang="en-US" dirty="0" smtClean="0"/>
              <a:t>Do you support</a:t>
            </a:r>
          </a:p>
          <a:p>
            <a:pPr lvl="1"/>
            <a:r>
              <a:rPr lang="en-US" b="1" dirty="0" smtClean="0"/>
              <a:t>The Mid-CRC concept as in slide 5;</a:t>
            </a:r>
          </a:p>
          <a:p>
            <a:pPr lvl="1"/>
            <a:r>
              <a:rPr lang="en-US" b="1" dirty="0" smtClean="0"/>
              <a:t>The Mid-CRC design as in slide 6 and 7</a:t>
            </a:r>
          </a:p>
          <a:p>
            <a:pPr marL="0" indent="0">
              <a:buNone/>
            </a:pPr>
            <a:endParaRPr lang="en-US" altLang="ko-KR" sz="1400" dirty="0" smtClean="0"/>
          </a:p>
          <a:p>
            <a:r>
              <a:rPr lang="en-US" altLang="ko-KR" sz="2000" dirty="0" smtClean="0"/>
              <a:t>Yes: </a:t>
            </a:r>
          </a:p>
          <a:p>
            <a:r>
              <a:rPr lang="en-US" altLang="ko-KR" sz="2000" dirty="0" smtClean="0"/>
              <a:t>No: </a:t>
            </a:r>
          </a:p>
          <a:p>
            <a:r>
              <a:rPr lang="en-US" altLang="ko-KR" sz="2000" dirty="0" smtClean="0"/>
              <a:t>Abstain</a:t>
            </a:r>
            <a:r>
              <a:rPr lang="en-US" altLang="ko-KR" sz="2000" dirty="0" smtClean="0"/>
              <a:t>:</a:t>
            </a:r>
          </a:p>
          <a:p>
            <a:endParaRPr lang="en-US" altLang="ko-KR" sz="2000" dirty="0" smtClean="0"/>
          </a:p>
        </p:txBody>
      </p:sp>
      <p:sp>
        <p:nvSpPr>
          <p:cNvPr id="4" name="Date Placeholder 3"/>
          <p:cNvSpPr>
            <a:spLocks noGrp="1"/>
          </p:cNvSpPr>
          <p:nvPr>
            <p:ph type="dt" sz="half" idx="2"/>
          </p:nvPr>
        </p:nvSpPr>
        <p:spPr>
          <a:xfrm>
            <a:off x="696912" y="332601"/>
            <a:ext cx="1208087" cy="276999"/>
          </a:xfrm>
        </p:spPr>
        <p:txBody>
          <a:bodyPr/>
          <a:lstStyle/>
          <a:p>
            <a:r>
              <a:rPr lang="en-US" altLang="ko-KR" dirty="0" smtClean="0"/>
              <a:t>Sept. 2012</a:t>
            </a:r>
            <a:endParaRPr lang="en-US" altLang="ko-KR" dirty="0"/>
          </a:p>
        </p:txBody>
      </p:sp>
      <p:sp>
        <p:nvSpPr>
          <p:cNvPr id="5" name="Footer Placeholder 4"/>
          <p:cNvSpPr>
            <a:spLocks noGrp="1"/>
          </p:cNvSpPr>
          <p:nvPr>
            <p:ph type="ftr" sz="quarter" idx="11"/>
          </p:nvPr>
        </p:nvSpPr>
        <p:spPr/>
        <p:txBody>
          <a:bodyPr/>
          <a:lstStyle/>
          <a:p>
            <a:r>
              <a:rPr lang="en-US" altLang="ko-KR" dirty="0" smtClean="0"/>
              <a:t>Shao, Merlin, Liu</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29</a:t>
            </a:fld>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of ad hoc operating rules (1) </a:t>
            </a:r>
            <a:endParaRPr lang="en-US" dirty="0"/>
          </a:p>
        </p:txBody>
      </p:sp>
      <p:sp>
        <p:nvSpPr>
          <p:cNvPr id="3" name="Content Placeholder 2"/>
          <p:cNvSpPr>
            <a:spLocks noGrp="1"/>
          </p:cNvSpPr>
          <p:nvPr>
            <p:ph idx="1"/>
          </p:nvPr>
        </p:nvSpPr>
        <p:spPr>
          <a:xfrm>
            <a:off x="685800" y="1905000"/>
            <a:ext cx="7772400" cy="4114800"/>
          </a:xfrm>
        </p:spPr>
        <p:txBody>
          <a:bodyPr/>
          <a:lstStyle/>
          <a:p>
            <a:r>
              <a:rPr lang="en-US" sz="2000" b="0" dirty="0" smtClean="0"/>
              <a:t>The following summary is derived from 11-12/239r2</a:t>
            </a:r>
            <a:endParaRPr lang="en-GB" sz="2000" b="0" u="sng" dirty="0" smtClean="0"/>
          </a:p>
          <a:p>
            <a:pPr lvl="1"/>
            <a:r>
              <a:rPr lang="en-GB" sz="1800" b="1" u="sng" dirty="0" smtClean="0"/>
              <a:t>Pre-Motion:</a:t>
            </a:r>
            <a:r>
              <a:rPr lang="en-GB" sz="1800" b="1" dirty="0" smtClean="0"/>
              <a:t> A pre-motion (doesn’t require voting rights) result of &gt;=75% is required within an Ad Hoc to approve the resolution of all or part of an issue and forward that resolved item to the </a:t>
            </a:r>
            <a:r>
              <a:rPr lang="en-GB" sz="1800" b="1" dirty="0" err="1" smtClean="0"/>
              <a:t>Taskgroup</a:t>
            </a:r>
            <a:r>
              <a:rPr lang="en-GB" sz="1800" b="1" dirty="0" smtClean="0"/>
              <a:t> where it becomes a motion that requires &gt;=75% approval to modify the specification framework or the draft specification.</a:t>
            </a:r>
          </a:p>
          <a:p>
            <a:pPr lvl="2"/>
            <a:r>
              <a:rPr lang="en-GB" sz="1600" dirty="0" smtClean="0"/>
              <a:t>Note: the term Pre-Motion was introduced by11ac ad hoc operating rules to create a distinction between straw polls which intent is to result in a Motion at the </a:t>
            </a:r>
            <a:r>
              <a:rPr lang="en-GB" sz="1600" dirty="0" err="1" smtClean="0"/>
              <a:t>Taskgroup</a:t>
            </a:r>
            <a:r>
              <a:rPr lang="en-GB" sz="1600" dirty="0" smtClean="0"/>
              <a:t>, and </a:t>
            </a:r>
            <a:r>
              <a:rPr lang="en-GB" sz="1600" dirty="0" err="1" smtClean="0"/>
              <a:t>strawpolls</a:t>
            </a:r>
            <a:r>
              <a:rPr lang="en-GB" sz="1600" dirty="0" smtClean="0"/>
              <a:t> which intent is to only gauge the opinion of the members on a particular topic and are not intended to results in a motion at the </a:t>
            </a:r>
            <a:r>
              <a:rPr lang="en-GB" sz="1600" dirty="0" err="1" smtClean="0"/>
              <a:t>Taskgroup</a:t>
            </a:r>
            <a:r>
              <a:rPr lang="en-GB" sz="1600" dirty="0" smtClean="0"/>
              <a:t>.</a:t>
            </a:r>
            <a:endParaRPr lang="en-US" sz="1600" b="0" dirty="0" smtClean="0"/>
          </a:p>
          <a:p>
            <a:pPr lvl="1"/>
            <a:r>
              <a:rPr lang="en-GB" sz="1800" b="0" u="sng" dirty="0" smtClean="0"/>
              <a:t>Stalemate:</a:t>
            </a:r>
            <a:r>
              <a:rPr lang="en-GB" sz="1800" b="0" dirty="0" smtClean="0"/>
              <a:t> In the case a consensus can not be reached within an Ad Hoc group (a stalemate that prohibits further progress), the subject is moved to the </a:t>
            </a:r>
            <a:r>
              <a:rPr lang="en-GB" sz="1800" b="0" dirty="0" err="1" smtClean="0"/>
              <a:t>Taskgroup</a:t>
            </a:r>
            <a:r>
              <a:rPr lang="en-GB" sz="1800" b="0" dirty="0" smtClean="0"/>
              <a:t> if an Ad Hoc straw poll vote to move the subject to the </a:t>
            </a:r>
            <a:r>
              <a:rPr lang="en-GB" sz="1800" b="0" dirty="0" err="1" smtClean="0"/>
              <a:t>Taskgroup</a:t>
            </a:r>
            <a:r>
              <a:rPr lang="en-GB" sz="1800" b="0" dirty="0" smtClean="0"/>
              <a:t> achieves &gt;50% approval. </a:t>
            </a:r>
            <a:endParaRPr lang="en-US" sz="1600" b="0" dirty="0" smtClean="0"/>
          </a:p>
          <a:p>
            <a:endParaRPr lang="en-US" sz="2000" b="0" dirty="0"/>
          </a:p>
        </p:txBody>
      </p:sp>
      <p:sp>
        <p:nvSpPr>
          <p:cNvPr id="4" name="Date Placeholder 3"/>
          <p:cNvSpPr>
            <a:spLocks noGrp="1"/>
          </p:cNvSpPr>
          <p:nvPr>
            <p:ph type="dt" sz="half" idx="2"/>
          </p:nvPr>
        </p:nvSpPr>
        <p:spPr>
          <a:xfrm>
            <a:off x="696912" y="332601"/>
            <a:ext cx="1208087" cy="276999"/>
          </a:xfrm>
        </p:spPr>
        <p:txBody>
          <a:bodyPr/>
          <a:lstStyle/>
          <a:p>
            <a:r>
              <a:rPr lang="en-US" altLang="ko-KR" dirty="0" smtClean="0"/>
              <a:t>Sept. 2012</a:t>
            </a:r>
            <a:endParaRPr lang="en-US" altLang="ko-KR" dirty="0"/>
          </a:p>
        </p:txBody>
      </p:sp>
      <p:sp>
        <p:nvSpPr>
          <p:cNvPr id="5" name="Footer Placeholder 4"/>
          <p:cNvSpPr>
            <a:spLocks noGrp="1"/>
          </p:cNvSpPr>
          <p:nvPr>
            <p:ph type="ftr" sz="quarter" idx="11"/>
          </p:nvPr>
        </p:nvSpPr>
        <p:spPr/>
        <p:txBody>
          <a:bodyPr/>
          <a:lstStyle/>
          <a:p>
            <a:r>
              <a:rPr lang="en-US" altLang="ko-KR" dirty="0" smtClean="0"/>
              <a:t>Shao, Merlin, Liu</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3</a:t>
            </a:fld>
            <a:endParaRPr lang="en-US" altLang="ko-K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4"/>
            <a:r>
              <a:rPr lang="en-US" dirty="0" smtClean="0"/>
              <a:t>Motion </a:t>
            </a:r>
            <a:r>
              <a:rPr lang="en-US" dirty="0" smtClean="0"/>
              <a:t>2 (12/1101r1)</a:t>
            </a:r>
            <a:endParaRPr lang="en-US" dirty="0"/>
          </a:p>
        </p:txBody>
      </p:sp>
      <p:sp>
        <p:nvSpPr>
          <p:cNvPr id="3" name="Content Placeholder 2"/>
          <p:cNvSpPr>
            <a:spLocks noGrp="1"/>
          </p:cNvSpPr>
          <p:nvPr>
            <p:ph idx="1"/>
          </p:nvPr>
        </p:nvSpPr>
        <p:spPr/>
        <p:txBody>
          <a:bodyPr/>
          <a:lstStyle/>
          <a:p>
            <a:pPr lvl="0"/>
            <a:r>
              <a:rPr lang="en-US" dirty="0" smtClean="0"/>
              <a:t>Do you support to include in SFD that:</a:t>
            </a:r>
          </a:p>
          <a:p>
            <a:pPr lvl="1"/>
            <a:r>
              <a:rPr lang="en-US" dirty="0" smtClean="0"/>
              <a:t>An active polling STA can solicit the BSS change sequence (one byte) from an AP upon waking up. </a:t>
            </a:r>
          </a:p>
          <a:p>
            <a:pPr lvl="1"/>
            <a:r>
              <a:rPr lang="en-US" dirty="0" smtClean="0"/>
              <a:t>AP may provide the information immediately or suggest the STA to check beacons.</a:t>
            </a:r>
          </a:p>
          <a:p>
            <a:pPr marL="0" indent="0">
              <a:buNone/>
            </a:pPr>
            <a:endParaRPr lang="en-US" altLang="ko-KR" sz="1400" dirty="0" smtClean="0"/>
          </a:p>
          <a:p>
            <a:r>
              <a:rPr lang="en-US" altLang="ko-KR" sz="2000" dirty="0" smtClean="0"/>
              <a:t>Yes: </a:t>
            </a:r>
          </a:p>
          <a:p>
            <a:r>
              <a:rPr lang="en-US" altLang="ko-KR" sz="2000" dirty="0" smtClean="0"/>
              <a:t>No: </a:t>
            </a:r>
          </a:p>
          <a:p>
            <a:r>
              <a:rPr lang="en-US" altLang="ko-KR" sz="2000" dirty="0" smtClean="0"/>
              <a:t>Abstain:</a:t>
            </a:r>
          </a:p>
          <a:p>
            <a:endParaRPr lang="en-US" dirty="0"/>
          </a:p>
        </p:txBody>
      </p:sp>
      <p:sp>
        <p:nvSpPr>
          <p:cNvPr id="4" name="Date Placeholder 3"/>
          <p:cNvSpPr>
            <a:spLocks noGrp="1"/>
          </p:cNvSpPr>
          <p:nvPr>
            <p:ph type="dt" sz="half" idx="2"/>
          </p:nvPr>
        </p:nvSpPr>
        <p:spPr>
          <a:xfrm>
            <a:off x="696912" y="332601"/>
            <a:ext cx="1208087" cy="276999"/>
          </a:xfrm>
        </p:spPr>
        <p:txBody>
          <a:bodyPr/>
          <a:lstStyle/>
          <a:p>
            <a:r>
              <a:rPr lang="en-US" altLang="ko-KR" dirty="0" smtClean="0"/>
              <a:t>Sept. 2012</a:t>
            </a:r>
            <a:endParaRPr lang="en-US" altLang="ko-KR" dirty="0"/>
          </a:p>
        </p:txBody>
      </p:sp>
      <p:sp>
        <p:nvSpPr>
          <p:cNvPr id="5" name="Footer Placeholder 4"/>
          <p:cNvSpPr>
            <a:spLocks noGrp="1"/>
          </p:cNvSpPr>
          <p:nvPr>
            <p:ph type="ftr" sz="quarter" idx="11"/>
          </p:nvPr>
        </p:nvSpPr>
        <p:spPr/>
        <p:txBody>
          <a:bodyPr/>
          <a:lstStyle/>
          <a:p>
            <a:r>
              <a:rPr lang="en-US" altLang="ko-KR" dirty="0" smtClean="0"/>
              <a:t>Shao, Merlin, Liu</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30</a:t>
            </a:fld>
            <a:endParaRPr lang="en-US" altLang="ko-K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4"/>
            <a:r>
              <a:rPr lang="en-US" dirty="0" smtClean="0"/>
              <a:t>Motion </a:t>
            </a:r>
            <a:r>
              <a:rPr lang="en-US" dirty="0" smtClean="0"/>
              <a:t>3 (12/1101r1)</a:t>
            </a:r>
            <a:endParaRPr lang="en-US" dirty="0"/>
          </a:p>
        </p:txBody>
      </p:sp>
      <p:sp>
        <p:nvSpPr>
          <p:cNvPr id="3" name="Content Placeholder 2"/>
          <p:cNvSpPr>
            <a:spLocks noGrp="1"/>
          </p:cNvSpPr>
          <p:nvPr>
            <p:ph idx="1"/>
          </p:nvPr>
        </p:nvSpPr>
        <p:spPr/>
        <p:txBody>
          <a:bodyPr/>
          <a:lstStyle/>
          <a:p>
            <a:pPr lvl="0"/>
            <a:r>
              <a:rPr lang="en-US" dirty="0" smtClean="0"/>
              <a:t>Do you support to include in SFD that:</a:t>
            </a:r>
          </a:p>
          <a:p>
            <a:pPr lvl="1"/>
            <a:r>
              <a:rPr lang="en-US" dirty="0" smtClean="0"/>
              <a:t>An active polling STA can solicit the current timestamp from an AP upon waking up</a:t>
            </a:r>
          </a:p>
          <a:p>
            <a:pPr lvl="1"/>
            <a:r>
              <a:rPr lang="en-US" dirty="0" smtClean="0"/>
              <a:t>AP may provide the information immediately or suggest the STA to check beacons</a:t>
            </a:r>
          </a:p>
          <a:p>
            <a:pPr marL="0" indent="0">
              <a:buNone/>
            </a:pPr>
            <a:endParaRPr lang="en-US" altLang="ko-KR" sz="1400" dirty="0" smtClean="0"/>
          </a:p>
          <a:p>
            <a:endParaRPr lang="en-US" altLang="ko-KR" sz="2000" dirty="0" smtClean="0"/>
          </a:p>
          <a:p>
            <a:r>
              <a:rPr lang="en-US" altLang="ko-KR" sz="2000" dirty="0" smtClean="0"/>
              <a:t>Yes: </a:t>
            </a:r>
          </a:p>
          <a:p>
            <a:r>
              <a:rPr lang="en-US" altLang="ko-KR" sz="2000" dirty="0" smtClean="0"/>
              <a:t>No: </a:t>
            </a:r>
          </a:p>
          <a:p>
            <a:r>
              <a:rPr lang="en-US" altLang="ko-KR" sz="2000" dirty="0" smtClean="0"/>
              <a:t>Abstain:</a:t>
            </a:r>
          </a:p>
          <a:p>
            <a:pPr>
              <a:buNone/>
            </a:pPr>
            <a:endParaRPr lang="en-US" dirty="0"/>
          </a:p>
        </p:txBody>
      </p:sp>
      <p:sp>
        <p:nvSpPr>
          <p:cNvPr id="4" name="Date Placeholder 3"/>
          <p:cNvSpPr>
            <a:spLocks noGrp="1"/>
          </p:cNvSpPr>
          <p:nvPr>
            <p:ph type="dt" sz="half" idx="2"/>
          </p:nvPr>
        </p:nvSpPr>
        <p:spPr>
          <a:xfrm>
            <a:off x="696912" y="332601"/>
            <a:ext cx="1208087" cy="276999"/>
          </a:xfrm>
        </p:spPr>
        <p:txBody>
          <a:bodyPr/>
          <a:lstStyle/>
          <a:p>
            <a:r>
              <a:rPr lang="en-US" altLang="ko-KR" dirty="0" smtClean="0"/>
              <a:t>Sept. 2012</a:t>
            </a:r>
            <a:endParaRPr lang="en-US" altLang="ko-KR" dirty="0"/>
          </a:p>
        </p:txBody>
      </p:sp>
      <p:sp>
        <p:nvSpPr>
          <p:cNvPr id="5" name="Footer Placeholder 4"/>
          <p:cNvSpPr>
            <a:spLocks noGrp="1"/>
          </p:cNvSpPr>
          <p:nvPr>
            <p:ph type="ftr" sz="quarter" idx="11"/>
          </p:nvPr>
        </p:nvSpPr>
        <p:spPr/>
        <p:txBody>
          <a:bodyPr/>
          <a:lstStyle/>
          <a:p>
            <a:r>
              <a:rPr lang="en-US" altLang="ko-KR" dirty="0" smtClean="0"/>
              <a:t>Shao, Merlin, Liu</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31</a:t>
            </a:fld>
            <a:endParaRPr lang="en-US" altLang="ko-K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4"/>
            <a:r>
              <a:rPr lang="en-US" dirty="0" smtClean="0"/>
              <a:t>Motion </a:t>
            </a:r>
            <a:r>
              <a:rPr lang="en-US" dirty="0" smtClean="0"/>
              <a:t>4 (12/1083r0)</a:t>
            </a:r>
            <a:endParaRPr lang="en-US" dirty="0"/>
          </a:p>
        </p:txBody>
      </p:sp>
      <p:sp>
        <p:nvSpPr>
          <p:cNvPr id="3" name="Content Placeholder 2"/>
          <p:cNvSpPr>
            <a:spLocks noGrp="1"/>
          </p:cNvSpPr>
          <p:nvPr>
            <p:ph idx="1"/>
          </p:nvPr>
        </p:nvSpPr>
        <p:spPr>
          <a:xfrm>
            <a:off x="685800" y="1981200"/>
            <a:ext cx="7239000" cy="4114800"/>
          </a:xfrm>
        </p:spPr>
        <p:txBody>
          <a:bodyPr/>
          <a:lstStyle/>
          <a:p>
            <a:r>
              <a:rPr lang="en-US" dirty="0" smtClean="0"/>
              <a:t>Move to accept the separation between BSS Sensor Only, BSS Offloading Only and BSS Mixed Mode ?</a:t>
            </a:r>
          </a:p>
          <a:p>
            <a:endParaRPr lang="en-US" altLang="ko-KR" sz="2000" dirty="0" smtClean="0"/>
          </a:p>
          <a:p>
            <a:r>
              <a:rPr lang="en-US" altLang="ko-KR" sz="2000" dirty="0" smtClean="0"/>
              <a:t>Yes: </a:t>
            </a:r>
          </a:p>
          <a:p>
            <a:r>
              <a:rPr lang="en-US" altLang="ko-KR" sz="2000" dirty="0" smtClean="0"/>
              <a:t>No: </a:t>
            </a:r>
          </a:p>
          <a:p>
            <a:r>
              <a:rPr lang="en-US" altLang="ko-KR" sz="2000" dirty="0" smtClean="0"/>
              <a:t>Abstain:</a:t>
            </a:r>
          </a:p>
          <a:p>
            <a:pPr>
              <a:buNone/>
            </a:pPr>
            <a:endParaRPr lang="en-US" altLang="ko-KR" sz="2000" dirty="0" smtClean="0"/>
          </a:p>
          <a:p>
            <a:endParaRPr lang="en-US" dirty="0"/>
          </a:p>
        </p:txBody>
      </p:sp>
      <p:sp>
        <p:nvSpPr>
          <p:cNvPr id="4" name="Date Placeholder 3"/>
          <p:cNvSpPr>
            <a:spLocks noGrp="1"/>
          </p:cNvSpPr>
          <p:nvPr>
            <p:ph type="dt" sz="half" idx="2"/>
          </p:nvPr>
        </p:nvSpPr>
        <p:spPr>
          <a:xfrm>
            <a:off x="696912" y="332601"/>
            <a:ext cx="1208087" cy="276999"/>
          </a:xfrm>
        </p:spPr>
        <p:txBody>
          <a:bodyPr/>
          <a:lstStyle/>
          <a:p>
            <a:r>
              <a:rPr lang="en-US" altLang="ko-KR" dirty="0" smtClean="0"/>
              <a:t>Sept. 2012</a:t>
            </a:r>
            <a:endParaRPr lang="en-US" altLang="ko-KR" dirty="0"/>
          </a:p>
        </p:txBody>
      </p:sp>
      <p:sp>
        <p:nvSpPr>
          <p:cNvPr id="5" name="Footer Placeholder 4"/>
          <p:cNvSpPr>
            <a:spLocks noGrp="1"/>
          </p:cNvSpPr>
          <p:nvPr>
            <p:ph type="ftr" sz="quarter" idx="11"/>
          </p:nvPr>
        </p:nvSpPr>
        <p:spPr/>
        <p:txBody>
          <a:bodyPr/>
          <a:lstStyle/>
          <a:p>
            <a:r>
              <a:rPr lang="en-US" altLang="ko-KR" dirty="0" smtClean="0"/>
              <a:t>Shao, Merlin, Liu</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32</a:t>
            </a:fld>
            <a:endParaRPr lang="en-US" altLang="ko-K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4"/>
            <a:r>
              <a:rPr lang="en-US" dirty="0" smtClean="0"/>
              <a:t>Motion </a:t>
            </a:r>
            <a:r>
              <a:rPr lang="en-US" dirty="0" smtClean="0"/>
              <a:t>5 (12/1083r0)</a:t>
            </a:r>
            <a:endParaRPr lang="en-US" dirty="0"/>
          </a:p>
        </p:txBody>
      </p:sp>
      <p:sp>
        <p:nvSpPr>
          <p:cNvPr id="3" name="Content Placeholder 2"/>
          <p:cNvSpPr>
            <a:spLocks noGrp="1"/>
          </p:cNvSpPr>
          <p:nvPr>
            <p:ph idx="1"/>
          </p:nvPr>
        </p:nvSpPr>
        <p:spPr>
          <a:xfrm>
            <a:off x="685800" y="1981200"/>
            <a:ext cx="7239000" cy="4114800"/>
          </a:xfrm>
        </p:spPr>
        <p:txBody>
          <a:bodyPr/>
          <a:lstStyle/>
          <a:p>
            <a:pPr marL="0" indent="0">
              <a:buNone/>
            </a:pPr>
            <a:endParaRPr lang="en-US" altLang="ko-KR" sz="1400" dirty="0" smtClean="0"/>
          </a:p>
          <a:p>
            <a:pPr>
              <a:buNone/>
            </a:pPr>
            <a:r>
              <a:rPr lang="en-US" sz="2000" dirty="0" smtClean="0"/>
              <a:t>Move to accept  the identification of STA device types as Sensor Only, Offloading Only and Mixed Mode  STAs ?</a:t>
            </a:r>
          </a:p>
          <a:p>
            <a:pPr>
              <a:buNone/>
            </a:pPr>
            <a:endParaRPr lang="en-US" altLang="ko-KR" sz="2000" dirty="0" smtClean="0"/>
          </a:p>
          <a:p>
            <a:endParaRPr lang="en-US" altLang="ko-KR" sz="2000" dirty="0" smtClean="0"/>
          </a:p>
          <a:p>
            <a:r>
              <a:rPr lang="en-US" altLang="ko-KR" sz="2000" dirty="0" smtClean="0"/>
              <a:t>Yes: </a:t>
            </a:r>
          </a:p>
          <a:p>
            <a:r>
              <a:rPr lang="en-US" altLang="ko-KR" sz="2000" dirty="0" smtClean="0"/>
              <a:t>No: </a:t>
            </a:r>
          </a:p>
          <a:p>
            <a:r>
              <a:rPr lang="en-US" altLang="ko-KR" sz="2000" dirty="0" smtClean="0"/>
              <a:t>Abstain:</a:t>
            </a:r>
          </a:p>
          <a:p>
            <a:pPr>
              <a:buNone/>
            </a:pPr>
            <a:endParaRPr lang="en-US" altLang="ko-KR" sz="2000" dirty="0" smtClean="0"/>
          </a:p>
          <a:p>
            <a:pPr>
              <a:buNone/>
            </a:pPr>
            <a:endParaRPr lang="en-US" altLang="ko-KR" sz="2000" dirty="0" smtClean="0"/>
          </a:p>
          <a:p>
            <a:endParaRPr lang="en-US" dirty="0"/>
          </a:p>
        </p:txBody>
      </p:sp>
      <p:sp>
        <p:nvSpPr>
          <p:cNvPr id="4" name="Date Placeholder 3"/>
          <p:cNvSpPr>
            <a:spLocks noGrp="1"/>
          </p:cNvSpPr>
          <p:nvPr>
            <p:ph type="dt" sz="half" idx="2"/>
          </p:nvPr>
        </p:nvSpPr>
        <p:spPr>
          <a:xfrm>
            <a:off x="696912" y="332601"/>
            <a:ext cx="1208087" cy="276999"/>
          </a:xfrm>
        </p:spPr>
        <p:txBody>
          <a:bodyPr/>
          <a:lstStyle/>
          <a:p>
            <a:r>
              <a:rPr lang="en-US" altLang="ko-KR" dirty="0" smtClean="0"/>
              <a:t>Sept. 2012</a:t>
            </a:r>
            <a:endParaRPr lang="en-US" altLang="ko-KR" dirty="0"/>
          </a:p>
        </p:txBody>
      </p:sp>
      <p:sp>
        <p:nvSpPr>
          <p:cNvPr id="5" name="Footer Placeholder 4"/>
          <p:cNvSpPr>
            <a:spLocks noGrp="1"/>
          </p:cNvSpPr>
          <p:nvPr>
            <p:ph type="ftr" sz="quarter" idx="11"/>
          </p:nvPr>
        </p:nvSpPr>
        <p:spPr/>
        <p:txBody>
          <a:bodyPr/>
          <a:lstStyle/>
          <a:p>
            <a:r>
              <a:rPr lang="en-US" altLang="ko-KR" dirty="0" smtClean="0"/>
              <a:t>Shao, Merlin, Liu</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33</a:t>
            </a:fld>
            <a:endParaRPr lang="en-US" altLang="ko-K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4"/>
            <a:r>
              <a:rPr lang="en-US" dirty="0" smtClean="0"/>
              <a:t>Motion </a:t>
            </a:r>
            <a:r>
              <a:rPr lang="en-US" dirty="0" smtClean="0"/>
              <a:t>6 (12/1083r0)</a:t>
            </a:r>
            <a:endParaRPr lang="en-US" dirty="0"/>
          </a:p>
        </p:txBody>
      </p:sp>
      <p:sp>
        <p:nvSpPr>
          <p:cNvPr id="3" name="Content Placeholder 2"/>
          <p:cNvSpPr>
            <a:spLocks noGrp="1"/>
          </p:cNvSpPr>
          <p:nvPr>
            <p:ph idx="1"/>
          </p:nvPr>
        </p:nvSpPr>
        <p:spPr>
          <a:xfrm>
            <a:off x="685800" y="1981200"/>
            <a:ext cx="7239000" cy="4114800"/>
          </a:xfrm>
        </p:spPr>
        <p:txBody>
          <a:bodyPr/>
          <a:lstStyle/>
          <a:p>
            <a:pPr marL="0" indent="0">
              <a:buNone/>
            </a:pPr>
            <a:endParaRPr lang="en-US" altLang="ko-KR" sz="1400" dirty="0" smtClean="0"/>
          </a:p>
          <a:p>
            <a:pPr>
              <a:buNone/>
            </a:pPr>
            <a:r>
              <a:rPr lang="en-US" sz="2000" dirty="0" smtClean="0"/>
              <a:t>Move to accept that the  Sensor Only/Offload Only/Mixed  BSS type is provided in beacons /Probe Response?</a:t>
            </a:r>
          </a:p>
          <a:p>
            <a:endParaRPr lang="en-US" sz="2000" dirty="0" smtClean="0"/>
          </a:p>
          <a:p>
            <a:endParaRPr lang="en-US" altLang="ko-KR" sz="2000" dirty="0" smtClean="0"/>
          </a:p>
          <a:p>
            <a:endParaRPr lang="en-US" altLang="ko-KR" sz="2000" dirty="0" smtClean="0"/>
          </a:p>
          <a:p>
            <a:r>
              <a:rPr lang="en-US" altLang="ko-KR" sz="2000" dirty="0" smtClean="0"/>
              <a:t>Yes: </a:t>
            </a:r>
          </a:p>
          <a:p>
            <a:r>
              <a:rPr lang="en-US" altLang="ko-KR" sz="2000" dirty="0" smtClean="0"/>
              <a:t>No: </a:t>
            </a:r>
          </a:p>
          <a:p>
            <a:r>
              <a:rPr lang="en-US" altLang="ko-KR" sz="2000" dirty="0" smtClean="0"/>
              <a:t>Abstain:</a:t>
            </a:r>
          </a:p>
          <a:p>
            <a:pPr>
              <a:buNone/>
            </a:pPr>
            <a:endParaRPr lang="en-US" sz="2000" dirty="0" smtClean="0"/>
          </a:p>
          <a:p>
            <a:pPr>
              <a:buNone/>
            </a:pPr>
            <a:endParaRPr lang="en-US" altLang="ko-KR" sz="2000" dirty="0" smtClean="0"/>
          </a:p>
          <a:p>
            <a:endParaRPr lang="en-US" dirty="0"/>
          </a:p>
        </p:txBody>
      </p:sp>
      <p:sp>
        <p:nvSpPr>
          <p:cNvPr id="4" name="Date Placeholder 3"/>
          <p:cNvSpPr>
            <a:spLocks noGrp="1"/>
          </p:cNvSpPr>
          <p:nvPr>
            <p:ph type="dt" sz="half" idx="2"/>
          </p:nvPr>
        </p:nvSpPr>
        <p:spPr>
          <a:xfrm>
            <a:off x="696912" y="332601"/>
            <a:ext cx="1208087" cy="276999"/>
          </a:xfrm>
        </p:spPr>
        <p:txBody>
          <a:bodyPr/>
          <a:lstStyle/>
          <a:p>
            <a:r>
              <a:rPr lang="en-US" altLang="ko-KR" dirty="0" smtClean="0"/>
              <a:t>Sept. 2012</a:t>
            </a:r>
            <a:endParaRPr lang="en-US" altLang="ko-KR" dirty="0"/>
          </a:p>
        </p:txBody>
      </p:sp>
      <p:sp>
        <p:nvSpPr>
          <p:cNvPr id="5" name="Footer Placeholder 4"/>
          <p:cNvSpPr>
            <a:spLocks noGrp="1"/>
          </p:cNvSpPr>
          <p:nvPr>
            <p:ph type="ftr" sz="quarter" idx="11"/>
          </p:nvPr>
        </p:nvSpPr>
        <p:spPr/>
        <p:txBody>
          <a:bodyPr/>
          <a:lstStyle/>
          <a:p>
            <a:r>
              <a:rPr lang="en-US" altLang="ko-KR" dirty="0" smtClean="0"/>
              <a:t>Shao, Merlin, Liu</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34</a:t>
            </a:fld>
            <a:endParaRPr lang="en-US" altLang="ko-K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4"/>
            <a:r>
              <a:rPr lang="en-US" dirty="0" smtClean="0"/>
              <a:t>Motion </a:t>
            </a:r>
            <a:r>
              <a:rPr lang="en-US" dirty="0" smtClean="0"/>
              <a:t>7 (</a:t>
            </a:r>
            <a:r>
              <a:rPr lang="en-US" dirty="0" smtClean="0"/>
              <a:t>12/1084r3)</a:t>
            </a:r>
            <a:endParaRPr lang="en-US" dirty="0"/>
          </a:p>
        </p:txBody>
      </p:sp>
      <p:sp>
        <p:nvSpPr>
          <p:cNvPr id="3" name="Content Placeholder 2"/>
          <p:cNvSpPr>
            <a:spLocks noGrp="1"/>
          </p:cNvSpPr>
          <p:nvPr>
            <p:ph idx="1"/>
          </p:nvPr>
        </p:nvSpPr>
        <p:spPr>
          <a:xfrm>
            <a:off x="685800" y="1981200"/>
            <a:ext cx="7239000" cy="4114800"/>
          </a:xfrm>
        </p:spPr>
        <p:txBody>
          <a:bodyPr/>
          <a:lstStyle/>
          <a:p>
            <a:pPr marL="0" indent="0">
              <a:buNone/>
            </a:pPr>
            <a:endParaRPr lang="en-US" altLang="ko-KR" sz="1400" dirty="0" smtClean="0"/>
          </a:p>
          <a:p>
            <a:pPr algn="just">
              <a:buNone/>
            </a:pPr>
            <a:r>
              <a:rPr lang="en-US" sz="2000" dirty="0" smtClean="0"/>
              <a:t>Do you agree to have a fixed length page segment per TIM segment as described in Slide 6</a:t>
            </a:r>
            <a:r>
              <a:rPr lang="en-US" sz="2000" dirty="0" smtClean="0"/>
              <a:t>?</a:t>
            </a:r>
          </a:p>
          <a:p>
            <a:pPr algn="just">
              <a:buNone/>
            </a:pPr>
            <a:endParaRPr lang="en-US" altLang="ko-KR" sz="2000" dirty="0" smtClean="0"/>
          </a:p>
          <a:p>
            <a:r>
              <a:rPr lang="en-US" altLang="ko-KR" sz="2000" dirty="0" smtClean="0"/>
              <a:t>Yes: </a:t>
            </a:r>
          </a:p>
          <a:p>
            <a:r>
              <a:rPr lang="en-US" altLang="ko-KR" sz="2000" dirty="0" smtClean="0"/>
              <a:t>No: </a:t>
            </a:r>
          </a:p>
          <a:p>
            <a:r>
              <a:rPr lang="en-US" altLang="ko-KR" sz="2000" dirty="0" smtClean="0"/>
              <a:t>Abstain:</a:t>
            </a:r>
          </a:p>
          <a:p>
            <a:endParaRPr lang="en-US" altLang="ko-KR" sz="2000" dirty="0" smtClean="0"/>
          </a:p>
          <a:p>
            <a:endParaRPr lang="en-US" dirty="0"/>
          </a:p>
        </p:txBody>
      </p:sp>
      <p:sp>
        <p:nvSpPr>
          <p:cNvPr id="4" name="Date Placeholder 3"/>
          <p:cNvSpPr>
            <a:spLocks noGrp="1"/>
          </p:cNvSpPr>
          <p:nvPr>
            <p:ph type="dt" sz="half" idx="2"/>
          </p:nvPr>
        </p:nvSpPr>
        <p:spPr>
          <a:xfrm>
            <a:off x="696912" y="332601"/>
            <a:ext cx="1208087" cy="276999"/>
          </a:xfrm>
        </p:spPr>
        <p:txBody>
          <a:bodyPr/>
          <a:lstStyle/>
          <a:p>
            <a:r>
              <a:rPr lang="en-US" altLang="ko-KR" dirty="0" smtClean="0"/>
              <a:t>Sept. 2012</a:t>
            </a:r>
            <a:endParaRPr lang="en-US" altLang="ko-KR" dirty="0"/>
          </a:p>
        </p:txBody>
      </p:sp>
      <p:sp>
        <p:nvSpPr>
          <p:cNvPr id="5" name="Footer Placeholder 4"/>
          <p:cNvSpPr>
            <a:spLocks noGrp="1"/>
          </p:cNvSpPr>
          <p:nvPr>
            <p:ph type="ftr" sz="quarter" idx="11"/>
          </p:nvPr>
        </p:nvSpPr>
        <p:spPr/>
        <p:txBody>
          <a:bodyPr/>
          <a:lstStyle/>
          <a:p>
            <a:r>
              <a:rPr lang="en-US" altLang="ko-KR" dirty="0" smtClean="0"/>
              <a:t>Shao, Merlin, Liu</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35</a:t>
            </a:fld>
            <a:endParaRPr lang="en-US" altLang="ko-K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4"/>
            <a:r>
              <a:rPr lang="en-US" dirty="0" smtClean="0"/>
              <a:t>Motion </a:t>
            </a:r>
            <a:r>
              <a:rPr lang="en-US" dirty="0" smtClean="0"/>
              <a:t>8 (</a:t>
            </a:r>
            <a:r>
              <a:rPr lang="en-US" dirty="0" smtClean="0"/>
              <a:t>12/1084r3)</a:t>
            </a:r>
            <a:endParaRPr lang="en-US" dirty="0"/>
          </a:p>
        </p:txBody>
      </p:sp>
      <p:sp>
        <p:nvSpPr>
          <p:cNvPr id="3" name="Content Placeholder 2"/>
          <p:cNvSpPr>
            <a:spLocks noGrp="1"/>
          </p:cNvSpPr>
          <p:nvPr>
            <p:ph idx="1"/>
          </p:nvPr>
        </p:nvSpPr>
        <p:spPr>
          <a:xfrm>
            <a:off x="685800" y="1981200"/>
            <a:ext cx="7239000" cy="4114800"/>
          </a:xfrm>
        </p:spPr>
        <p:txBody>
          <a:bodyPr/>
          <a:lstStyle/>
          <a:p>
            <a:pPr marL="0" indent="0">
              <a:buNone/>
            </a:pPr>
            <a:endParaRPr lang="en-US" altLang="ko-KR" sz="1400" dirty="0" smtClean="0"/>
          </a:p>
          <a:p>
            <a:r>
              <a:rPr lang="en-US" sz="2000" dirty="0" smtClean="0"/>
              <a:t>Do you agree to introduce a Page Bitmap for early indication of block-level buffered data?</a:t>
            </a:r>
          </a:p>
          <a:p>
            <a:pPr>
              <a:buNone/>
            </a:pPr>
            <a:endParaRPr lang="en-US" altLang="ko-KR" sz="2000" dirty="0" smtClean="0"/>
          </a:p>
          <a:p>
            <a:r>
              <a:rPr lang="en-US" altLang="ko-KR" sz="2000" dirty="0" smtClean="0"/>
              <a:t>Yes: </a:t>
            </a:r>
          </a:p>
          <a:p>
            <a:r>
              <a:rPr lang="en-US" altLang="ko-KR" sz="2000" dirty="0" smtClean="0"/>
              <a:t>No: </a:t>
            </a:r>
          </a:p>
          <a:p>
            <a:r>
              <a:rPr lang="en-US" altLang="ko-KR" sz="2000" dirty="0" smtClean="0"/>
              <a:t>Abstain:</a:t>
            </a:r>
          </a:p>
          <a:p>
            <a:endParaRPr lang="en-US" altLang="ko-KR" sz="2000" dirty="0" smtClean="0"/>
          </a:p>
          <a:p>
            <a:endParaRPr lang="en-US" dirty="0"/>
          </a:p>
        </p:txBody>
      </p:sp>
      <p:sp>
        <p:nvSpPr>
          <p:cNvPr id="4" name="Date Placeholder 3"/>
          <p:cNvSpPr>
            <a:spLocks noGrp="1"/>
          </p:cNvSpPr>
          <p:nvPr>
            <p:ph type="dt" sz="half" idx="2"/>
          </p:nvPr>
        </p:nvSpPr>
        <p:spPr>
          <a:xfrm>
            <a:off x="696912" y="332601"/>
            <a:ext cx="1208087" cy="276999"/>
          </a:xfrm>
        </p:spPr>
        <p:txBody>
          <a:bodyPr/>
          <a:lstStyle/>
          <a:p>
            <a:r>
              <a:rPr lang="en-US" altLang="ko-KR" dirty="0" smtClean="0"/>
              <a:t>Sept. 2012</a:t>
            </a:r>
            <a:endParaRPr lang="en-US" altLang="ko-KR" dirty="0"/>
          </a:p>
        </p:txBody>
      </p:sp>
      <p:sp>
        <p:nvSpPr>
          <p:cNvPr id="5" name="Footer Placeholder 4"/>
          <p:cNvSpPr>
            <a:spLocks noGrp="1"/>
          </p:cNvSpPr>
          <p:nvPr>
            <p:ph type="ftr" sz="quarter" idx="11"/>
          </p:nvPr>
        </p:nvSpPr>
        <p:spPr/>
        <p:txBody>
          <a:bodyPr/>
          <a:lstStyle/>
          <a:p>
            <a:r>
              <a:rPr lang="en-US" altLang="ko-KR" dirty="0" smtClean="0"/>
              <a:t>Shao, Merlin, Liu</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36</a:t>
            </a:fld>
            <a:endParaRPr lang="en-US" altLang="ko-K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4"/>
            <a:r>
              <a:rPr lang="en-US" dirty="0" smtClean="0"/>
              <a:t>Motion </a:t>
            </a:r>
            <a:r>
              <a:rPr lang="en-US" dirty="0" smtClean="0"/>
              <a:t>9 (</a:t>
            </a:r>
            <a:r>
              <a:rPr lang="en-US" dirty="0" smtClean="0"/>
              <a:t>12/1084r3)</a:t>
            </a:r>
            <a:endParaRPr lang="en-US" dirty="0"/>
          </a:p>
        </p:txBody>
      </p:sp>
      <p:sp>
        <p:nvSpPr>
          <p:cNvPr id="3" name="Content Placeholder 2"/>
          <p:cNvSpPr>
            <a:spLocks noGrp="1"/>
          </p:cNvSpPr>
          <p:nvPr>
            <p:ph idx="1"/>
          </p:nvPr>
        </p:nvSpPr>
        <p:spPr>
          <a:xfrm>
            <a:off x="685800" y="1981200"/>
            <a:ext cx="7239000" cy="4114800"/>
          </a:xfrm>
        </p:spPr>
        <p:txBody>
          <a:bodyPr/>
          <a:lstStyle/>
          <a:p>
            <a:pPr marL="0" indent="0">
              <a:buNone/>
            </a:pPr>
            <a:endParaRPr lang="en-US" altLang="ko-KR" sz="1400" dirty="0" smtClean="0"/>
          </a:p>
          <a:p>
            <a:r>
              <a:rPr lang="en-US" sz="2000" dirty="0" smtClean="0"/>
              <a:t>Do you agree to have a Segment Count IE as in Slide 9 for indication of assignment of STAs in TIM segments?</a:t>
            </a:r>
          </a:p>
          <a:p>
            <a:endParaRPr lang="en-US" altLang="ko-KR" sz="2000" dirty="0" smtClean="0"/>
          </a:p>
          <a:p>
            <a:endParaRPr lang="en-US" altLang="ko-KR" sz="2000" dirty="0" smtClean="0"/>
          </a:p>
          <a:p>
            <a:r>
              <a:rPr lang="en-US" altLang="ko-KR" sz="2000" dirty="0" smtClean="0"/>
              <a:t>Yes: </a:t>
            </a:r>
          </a:p>
          <a:p>
            <a:r>
              <a:rPr lang="en-US" altLang="ko-KR" sz="2000" dirty="0" smtClean="0"/>
              <a:t>No: </a:t>
            </a:r>
          </a:p>
          <a:p>
            <a:r>
              <a:rPr lang="en-US" altLang="ko-KR" sz="2000" dirty="0" smtClean="0"/>
              <a:t>Abstain:</a:t>
            </a:r>
          </a:p>
          <a:p>
            <a:endParaRPr lang="en-US" altLang="ko-KR" sz="2000" dirty="0" smtClean="0"/>
          </a:p>
          <a:p>
            <a:endParaRPr lang="en-US" dirty="0"/>
          </a:p>
        </p:txBody>
      </p:sp>
      <p:sp>
        <p:nvSpPr>
          <p:cNvPr id="4" name="Date Placeholder 3"/>
          <p:cNvSpPr>
            <a:spLocks noGrp="1"/>
          </p:cNvSpPr>
          <p:nvPr>
            <p:ph type="dt" sz="half" idx="2"/>
          </p:nvPr>
        </p:nvSpPr>
        <p:spPr>
          <a:xfrm>
            <a:off x="696912" y="332601"/>
            <a:ext cx="1208087" cy="276999"/>
          </a:xfrm>
        </p:spPr>
        <p:txBody>
          <a:bodyPr/>
          <a:lstStyle/>
          <a:p>
            <a:r>
              <a:rPr lang="en-US" altLang="ko-KR" dirty="0" smtClean="0"/>
              <a:t>Sept. 2012</a:t>
            </a:r>
            <a:endParaRPr lang="en-US" altLang="ko-KR" dirty="0"/>
          </a:p>
        </p:txBody>
      </p:sp>
      <p:sp>
        <p:nvSpPr>
          <p:cNvPr id="5" name="Footer Placeholder 4"/>
          <p:cNvSpPr>
            <a:spLocks noGrp="1"/>
          </p:cNvSpPr>
          <p:nvPr>
            <p:ph type="ftr" sz="quarter" idx="11"/>
          </p:nvPr>
        </p:nvSpPr>
        <p:spPr/>
        <p:txBody>
          <a:bodyPr/>
          <a:lstStyle/>
          <a:p>
            <a:r>
              <a:rPr lang="en-US" altLang="ko-KR" dirty="0" smtClean="0"/>
              <a:t>Shao, Merlin, Liu</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37</a:t>
            </a:fld>
            <a:endParaRPr lang="en-US" altLang="ko-K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4"/>
            <a:r>
              <a:rPr lang="en-US" dirty="0" smtClean="0"/>
              <a:t>Motion </a:t>
            </a:r>
            <a:r>
              <a:rPr lang="en-US" dirty="0" smtClean="0"/>
              <a:t>10 (</a:t>
            </a:r>
            <a:r>
              <a:rPr lang="en-US" dirty="0" smtClean="0"/>
              <a:t>12/1084r3)</a:t>
            </a:r>
            <a:endParaRPr lang="en-US" dirty="0"/>
          </a:p>
        </p:txBody>
      </p:sp>
      <p:sp>
        <p:nvSpPr>
          <p:cNvPr id="3" name="Content Placeholder 2"/>
          <p:cNvSpPr>
            <a:spLocks noGrp="1"/>
          </p:cNvSpPr>
          <p:nvPr>
            <p:ph idx="1"/>
          </p:nvPr>
        </p:nvSpPr>
        <p:spPr>
          <a:xfrm>
            <a:off x="685800" y="1981200"/>
            <a:ext cx="7239000" cy="4114800"/>
          </a:xfrm>
        </p:spPr>
        <p:txBody>
          <a:bodyPr/>
          <a:lstStyle/>
          <a:p>
            <a:pPr marL="0" indent="0">
              <a:buNone/>
            </a:pPr>
            <a:endParaRPr lang="en-US" altLang="ko-KR" sz="1400" dirty="0" smtClean="0"/>
          </a:p>
          <a:p>
            <a:pPr algn="just">
              <a:buNone/>
            </a:pPr>
            <a:r>
              <a:rPr lang="en-US" sz="2000" dirty="0" smtClean="0"/>
              <a:t>Do you agree to have the frame format for the Segment Count IE as shown in Slide 8</a:t>
            </a:r>
            <a:r>
              <a:rPr lang="en-US" sz="2000" dirty="0" smtClean="0"/>
              <a:t>?</a:t>
            </a:r>
          </a:p>
          <a:p>
            <a:pPr algn="just">
              <a:buNone/>
            </a:pPr>
            <a:endParaRPr lang="en-US" altLang="ko-KR" sz="2000" dirty="0" smtClean="0"/>
          </a:p>
          <a:p>
            <a:endParaRPr lang="en-US" altLang="ko-KR" sz="2000" dirty="0" smtClean="0"/>
          </a:p>
          <a:p>
            <a:r>
              <a:rPr lang="en-US" altLang="ko-KR" sz="2000" dirty="0" smtClean="0"/>
              <a:t>Yes: </a:t>
            </a:r>
          </a:p>
          <a:p>
            <a:r>
              <a:rPr lang="en-US" altLang="ko-KR" sz="2000" dirty="0" smtClean="0"/>
              <a:t>No: </a:t>
            </a:r>
          </a:p>
          <a:p>
            <a:r>
              <a:rPr lang="en-US" altLang="ko-KR" sz="2000" dirty="0" smtClean="0"/>
              <a:t>Abstain:</a:t>
            </a:r>
          </a:p>
          <a:p>
            <a:endParaRPr lang="en-US" altLang="ko-KR" sz="2000" dirty="0" smtClean="0"/>
          </a:p>
          <a:p>
            <a:endParaRPr lang="en-US" dirty="0"/>
          </a:p>
        </p:txBody>
      </p:sp>
      <p:sp>
        <p:nvSpPr>
          <p:cNvPr id="4" name="Date Placeholder 3"/>
          <p:cNvSpPr>
            <a:spLocks noGrp="1"/>
          </p:cNvSpPr>
          <p:nvPr>
            <p:ph type="dt" sz="half" idx="2"/>
          </p:nvPr>
        </p:nvSpPr>
        <p:spPr>
          <a:xfrm>
            <a:off x="696912" y="332601"/>
            <a:ext cx="1208087" cy="276999"/>
          </a:xfrm>
        </p:spPr>
        <p:txBody>
          <a:bodyPr/>
          <a:lstStyle/>
          <a:p>
            <a:r>
              <a:rPr lang="en-US" altLang="ko-KR" dirty="0" smtClean="0"/>
              <a:t>Sept. 2012</a:t>
            </a:r>
            <a:endParaRPr lang="en-US" altLang="ko-KR" dirty="0"/>
          </a:p>
        </p:txBody>
      </p:sp>
      <p:sp>
        <p:nvSpPr>
          <p:cNvPr id="5" name="Footer Placeholder 4"/>
          <p:cNvSpPr>
            <a:spLocks noGrp="1"/>
          </p:cNvSpPr>
          <p:nvPr>
            <p:ph type="ftr" sz="quarter" idx="11"/>
          </p:nvPr>
        </p:nvSpPr>
        <p:spPr/>
        <p:txBody>
          <a:bodyPr/>
          <a:lstStyle/>
          <a:p>
            <a:r>
              <a:rPr lang="en-US" altLang="ko-KR" dirty="0" smtClean="0"/>
              <a:t>Shao, Merlin, Liu</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38</a:t>
            </a:fld>
            <a:endParaRPr lang="en-US" altLang="ko-K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4"/>
            <a:r>
              <a:rPr lang="en-US" dirty="0" smtClean="0"/>
              <a:t>Motion </a:t>
            </a:r>
            <a:r>
              <a:rPr lang="en-US" dirty="0" smtClean="0"/>
              <a:t>11 (12/1084r1)</a:t>
            </a:r>
            <a:endParaRPr lang="en-US" dirty="0"/>
          </a:p>
        </p:txBody>
      </p:sp>
      <p:sp>
        <p:nvSpPr>
          <p:cNvPr id="3" name="Content Placeholder 2"/>
          <p:cNvSpPr>
            <a:spLocks noGrp="1"/>
          </p:cNvSpPr>
          <p:nvPr>
            <p:ph idx="1"/>
          </p:nvPr>
        </p:nvSpPr>
        <p:spPr>
          <a:xfrm>
            <a:off x="685800" y="1981200"/>
            <a:ext cx="7239000" cy="4114800"/>
          </a:xfrm>
        </p:spPr>
        <p:txBody>
          <a:bodyPr/>
          <a:lstStyle/>
          <a:p>
            <a:pPr marL="0" indent="0">
              <a:buNone/>
            </a:pPr>
            <a:endParaRPr lang="en-US" altLang="ko-KR" sz="1400" dirty="0" smtClean="0"/>
          </a:p>
          <a:p>
            <a:r>
              <a:rPr lang="en-US" sz="2000" dirty="0" smtClean="0"/>
              <a:t>Do you agree to include the TIM Segment Number field in the TIM IE as shown in Slide 10?</a:t>
            </a:r>
          </a:p>
          <a:p>
            <a:endParaRPr lang="en-US" altLang="ko-KR" sz="2000" dirty="0" smtClean="0"/>
          </a:p>
          <a:p>
            <a:r>
              <a:rPr lang="en-US" altLang="ko-KR" sz="2000" dirty="0" smtClean="0"/>
              <a:t>Yes: </a:t>
            </a:r>
          </a:p>
          <a:p>
            <a:r>
              <a:rPr lang="en-US" altLang="ko-KR" sz="2000" dirty="0" smtClean="0"/>
              <a:t>No: </a:t>
            </a:r>
          </a:p>
          <a:p>
            <a:r>
              <a:rPr lang="en-US" altLang="ko-KR" sz="2000" dirty="0" smtClean="0"/>
              <a:t>Abstain:</a:t>
            </a:r>
          </a:p>
          <a:p>
            <a:endParaRPr lang="en-US" altLang="ko-KR" sz="2000" dirty="0" smtClean="0"/>
          </a:p>
          <a:p>
            <a:endParaRPr lang="en-US" dirty="0"/>
          </a:p>
        </p:txBody>
      </p:sp>
      <p:sp>
        <p:nvSpPr>
          <p:cNvPr id="4" name="Date Placeholder 3"/>
          <p:cNvSpPr>
            <a:spLocks noGrp="1"/>
          </p:cNvSpPr>
          <p:nvPr>
            <p:ph type="dt" sz="half" idx="2"/>
          </p:nvPr>
        </p:nvSpPr>
        <p:spPr>
          <a:xfrm>
            <a:off x="696912" y="332601"/>
            <a:ext cx="1208087" cy="276999"/>
          </a:xfrm>
        </p:spPr>
        <p:txBody>
          <a:bodyPr/>
          <a:lstStyle/>
          <a:p>
            <a:r>
              <a:rPr lang="en-US" altLang="ko-KR" dirty="0" smtClean="0"/>
              <a:t>Sept. 2012</a:t>
            </a:r>
            <a:endParaRPr lang="en-US" altLang="ko-KR" dirty="0"/>
          </a:p>
        </p:txBody>
      </p:sp>
      <p:sp>
        <p:nvSpPr>
          <p:cNvPr id="5" name="Footer Placeholder 4"/>
          <p:cNvSpPr>
            <a:spLocks noGrp="1"/>
          </p:cNvSpPr>
          <p:nvPr>
            <p:ph type="ftr" sz="quarter" idx="11"/>
          </p:nvPr>
        </p:nvSpPr>
        <p:spPr/>
        <p:txBody>
          <a:bodyPr/>
          <a:lstStyle/>
          <a:p>
            <a:r>
              <a:rPr lang="en-US" altLang="ko-KR" dirty="0" smtClean="0"/>
              <a:t>Shao, Merlin, Liu</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39</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of ad hoc operating rules (2) </a:t>
            </a:r>
            <a:endParaRPr lang="en-US" dirty="0"/>
          </a:p>
        </p:txBody>
      </p:sp>
      <p:sp>
        <p:nvSpPr>
          <p:cNvPr id="3" name="Content Placeholder 2"/>
          <p:cNvSpPr>
            <a:spLocks noGrp="1"/>
          </p:cNvSpPr>
          <p:nvPr>
            <p:ph idx="1"/>
          </p:nvPr>
        </p:nvSpPr>
        <p:spPr/>
        <p:txBody>
          <a:bodyPr/>
          <a:lstStyle/>
          <a:p>
            <a:r>
              <a:rPr lang="en-US" sz="2000" b="0" dirty="0" smtClean="0"/>
              <a:t>The following summary is derived from 11-12/239r2</a:t>
            </a:r>
            <a:endParaRPr lang="en-GB" sz="2000" b="0" u="sng" dirty="0" smtClean="0"/>
          </a:p>
          <a:p>
            <a:pPr lvl="1"/>
            <a:r>
              <a:rPr lang="en-GB" sz="1800" b="0" u="sng" dirty="0" smtClean="0"/>
              <a:t>Transfer to another ad hoc: </a:t>
            </a:r>
            <a:r>
              <a:rPr lang="en-GB" sz="1800" b="0" dirty="0" smtClean="0"/>
              <a:t>A motion passing with &gt;50% in the </a:t>
            </a:r>
            <a:r>
              <a:rPr lang="en-GB" sz="1800" b="0" dirty="0" err="1" smtClean="0"/>
              <a:t>Taskgroup</a:t>
            </a:r>
            <a:r>
              <a:rPr lang="en-GB" sz="1800" b="0" dirty="0" smtClean="0"/>
              <a:t> shall be sufficient to move an issue previously assigned to an Ad Hoc group to any Ad Hoc group. A straw poll vote of &gt;50% is required in an Ad Hoc group to refuse an issue from the </a:t>
            </a:r>
            <a:r>
              <a:rPr lang="en-GB" sz="1800" b="0" dirty="0" err="1" smtClean="0"/>
              <a:t>Taskgroup</a:t>
            </a:r>
            <a:r>
              <a:rPr lang="en-GB" sz="1800" b="0" dirty="0" smtClean="0"/>
              <a:t>.</a:t>
            </a:r>
            <a:endParaRPr lang="en-US" sz="1800" b="0" dirty="0" smtClean="0"/>
          </a:p>
          <a:p>
            <a:pPr lvl="1"/>
            <a:r>
              <a:rPr lang="en-GB" sz="1800" b="0" u="sng" dirty="0" smtClean="0"/>
              <a:t>Transfer to another ad hoc: </a:t>
            </a:r>
            <a:r>
              <a:rPr lang="en-GB" sz="1800" b="0" dirty="0" smtClean="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1800" b="0" dirty="0" smtClean="0"/>
          </a:p>
          <a:p>
            <a:pPr lvl="1"/>
            <a:r>
              <a:rPr lang="en-GB" sz="1800" b="0" dirty="0" smtClean="0"/>
              <a:t>To be accepted into the Draft specification, proposals from Ad Hoc group require a motion that passes with &gt;=75% </a:t>
            </a:r>
            <a:r>
              <a:rPr lang="en-GB" sz="1800" b="0" dirty="0" err="1" smtClean="0"/>
              <a:t>Taskgroup</a:t>
            </a:r>
            <a:r>
              <a:rPr lang="en-GB" sz="1800" b="0" dirty="0" smtClean="0"/>
              <a:t> approval </a:t>
            </a:r>
            <a:endParaRPr lang="en-US" sz="1800" b="0" dirty="0" smtClean="0"/>
          </a:p>
          <a:p>
            <a:endParaRPr lang="en-US" sz="2000" dirty="0"/>
          </a:p>
        </p:txBody>
      </p:sp>
      <p:sp>
        <p:nvSpPr>
          <p:cNvPr id="4" name="Date Placeholder 3"/>
          <p:cNvSpPr>
            <a:spLocks noGrp="1"/>
          </p:cNvSpPr>
          <p:nvPr>
            <p:ph type="dt" sz="half" idx="2"/>
          </p:nvPr>
        </p:nvSpPr>
        <p:spPr>
          <a:xfrm>
            <a:off x="696912" y="332601"/>
            <a:ext cx="1208087" cy="276999"/>
          </a:xfrm>
        </p:spPr>
        <p:txBody>
          <a:bodyPr/>
          <a:lstStyle/>
          <a:p>
            <a:r>
              <a:rPr lang="en-US" altLang="ko-KR" dirty="0" smtClean="0"/>
              <a:t>Sept. 2012</a:t>
            </a:r>
            <a:endParaRPr lang="en-US" altLang="ko-KR" dirty="0"/>
          </a:p>
        </p:txBody>
      </p:sp>
      <p:sp>
        <p:nvSpPr>
          <p:cNvPr id="5" name="Footer Placeholder 4"/>
          <p:cNvSpPr>
            <a:spLocks noGrp="1"/>
          </p:cNvSpPr>
          <p:nvPr>
            <p:ph type="ftr" sz="quarter" idx="11"/>
          </p:nvPr>
        </p:nvSpPr>
        <p:spPr/>
        <p:txBody>
          <a:bodyPr/>
          <a:lstStyle/>
          <a:p>
            <a:r>
              <a:rPr lang="en-US" altLang="ko-KR" dirty="0" smtClean="0"/>
              <a:t>Shao, Merlin, Liu</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4</a:t>
            </a:fld>
            <a:endParaRPr lang="en-US" altLang="ko-K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4"/>
            <a:r>
              <a:rPr lang="en-US" dirty="0" smtClean="0"/>
              <a:t>Motion </a:t>
            </a:r>
            <a:r>
              <a:rPr lang="en-US" dirty="0" smtClean="0"/>
              <a:t>12 (12/1086r1)</a:t>
            </a:r>
            <a:endParaRPr lang="en-US" dirty="0"/>
          </a:p>
        </p:txBody>
      </p:sp>
      <p:sp>
        <p:nvSpPr>
          <p:cNvPr id="3" name="Content Placeholder 2"/>
          <p:cNvSpPr>
            <a:spLocks noGrp="1"/>
          </p:cNvSpPr>
          <p:nvPr>
            <p:ph idx="1"/>
          </p:nvPr>
        </p:nvSpPr>
        <p:spPr>
          <a:xfrm>
            <a:off x="685800" y="1981200"/>
            <a:ext cx="7239000" cy="4114800"/>
          </a:xfrm>
        </p:spPr>
        <p:txBody>
          <a:bodyPr/>
          <a:lstStyle/>
          <a:p>
            <a:pPr>
              <a:buNone/>
            </a:pPr>
            <a:r>
              <a:rPr lang="en-US" dirty="0" smtClean="0"/>
              <a:t>Do you support to add the texts below in the </a:t>
            </a:r>
            <a:r>
              <a:rPr lang="en-US" dirty="0" err="1" smtClean="0"/>
              <a:t>TGah</a:t>
            </a:r>
            <a:r>
              <a:rPr lang="en-US" dirty="0" smtClean="0"/>
              <a:t> SFD </a:t>
            </a:r>
            <a:r>
              <a:rPr lang="en-GB" dirty="0" smtClean="0"/>
              <a:t>4.3.3 TIM encoding:</a:t>
            </a:r>
            <a:endParaRPr lang="zh-CN" altLang="en-US" dirty="0" smtClean="0"/>
          </a:p>
          <a:p>
            <a:pPr lvl="1"/>
            <a:r>
              <a:rPr lang="en-GB" dirty="0" smtClean="0"/>
              <a:t>R.4.3.3.B: </a:t>
            </a:r>
            <a:r>
              <a:rPr lang="en-US" altLang="zh-CN" dirty="0" smtClean="0">
                <a:ea typeface="宋体" charset="-122"/>
              </a:rPr>
              <a:t>t</a:t>
            </a:r>
            <a:r>
              <a:rPr lang="en-US" dirty="0" smtClean="0"/>
              <a:t>he Group Addressed Buffered Data field (Bit 0 of the Bitmap Control field) is set to 1 when one or more group addressed MSDUs/MMPDUs are buffered at the AP.</a:t>
            </a:r>
            <a:endParaRPr lang="en-US" altLang="zh-CN" dirty="0" smtClean="0">
              <a:ea typeface="宋体" charset="-122"/>
            </a:endParaRPr>
          </a:p>
          <a:p>
            <a:endParaRPr lang="en-US" altLang="ko-KR" sz="2000" dirty="0" smtClean="0"/>
          </a:p>
          <a:p>
            <a:r>
              <a:rPr lang="en-US" altLang="ko-KR" sz="2000" dirty="0" smtClean="0"/>
              <a:t>Yes: </a:t>
            </a:r>
          </a:p>
          <a:p>
            <a:r>
              <a:rPr lang="en-US" altLang="ko-KR" sz="2000" dirty="0" smtClean="0"/>
              <a:t>No: </a:t>
            </a:r>
          </a:p>
          <a:p>
            <a:r>
              <a:rPr lang="en-US" altLang="ko-KR" sz="2000" dirty="0" smtClean="0"/>
              <a:t>Abstain:</a:t>
            </a:r>
          </a:p>
          <a:p>
            <a:endParaRPr lang="en-US" altLang="ko-KR" sz="2000" dirty="0" smtClean="0"/>
          </a:p>
          <a:p>
            <a:endParaRPr lang="en-US" dirty="0"/>
          </a:p>
        </p:txBody>
      </p:sp>
      <p:sp>
        <p:nvSpPr>
          <p:cNvPr id="4" name="Date Placeholder 3"/>
          <p:cNvSpPr>
            <a:spLocks noGrp="1"/>
          </p:cNvSpPr>
          <p:nvPr>
            <p:ph type="dt" sz="half" idx="2"/>
          </p:nvPr>
        </p:nvSpPr>
        <p:spPr>
          <a:xfrm>
            <a:off x="696912" y="332601"/>
            <a:ext cx="1208087" cy="276999"/>
          </a:xfrm>
        </p:spPr>
        <p:txBody>
          <a:bodyPr/>
          <a:lstStyle/>
          <a:p>
            <a:r>
              <a:rPr lang="en-US" altLang="ko-KR" dirty="0" smtClean="0"/>
              <a:t>Sept. 2012</a:t>
            </a:r>
            <a:endParaRPr lang="en-US" altLang="ko-KR" dirty="0"/>
          </a:p>
        </p:txBody>
      </p:sp>
      <p:sp>
        <p:nvSpPr>
          <p:cNvPr id="5" name="Footer Placeholder 4"/>
          <p:cNvSpPr>
            <a:spLocks noGrp="1"/>
          </p:cNvSpPr>
          <p:nvPr>
            <p:ph type="ftr" sz="quarter" idx="11"/>
          </p:nvPr>
        </p:nvSpPr>
        <p:spPr/>
        <p:txBody>
          <a:bodyPr/>
          <a:lstStyle/>
          <a:p>
            <a:r>
              <a:rPr lang="en-US" altLang="ko-KR" dirty="0" smtClean="0"/>
              <a:t>Shao, Merlin, Liu</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40</a:t>
            </a:fld>
            <a:endParaRPr lang="en-US" altLang="ko-K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4"/>
            <a:r>
              <a:rPr lang="en-US" dirty="0" smtClean="0"/>
              <a:t>Motion </a:t>
            </a:r>
            <a:r>
              <a:rPr lang="en-US" dirty="0" smtClean="0"/>
              <a:t>13 (12/1086r1)</a:t>
            </a:r>
            <a:endParaRPr lang="en-US" dirty="0"/>
          </a:p>
        </p:txBody>
      </p:sp>
      <p:sp>
        <p:nvSpPr>
          <p:cNvPr id="3" name="Content Placeholder 2"/>
          <p:cNvSpPr>
            <a:spLocks noGrp="1"/>
          </p:cNvSpPr>
          <p:nvPr>
            <p:ph idx="1"/>
          </p:nvPr>
        </p:nvSpPr>
        <p:spPr>
          <a:xfrm>
            <a:off x="685800" y="1981200"/>
            <a:ext cx="7239000" cy="4114800"/>
          </a:xfrm>
        </p:spPr>
        <p:txBody>
          <a:bodyPr/>
          <a:lstStyle/>
          <a:p>
            <a:pPr marL="342900" lvl="1" indent="-342900">
              <a:buNone/>
            </a:pPr>
            <a:r>
              <a:rPr lang="en-US" sz="2400" b="1" dirty="0" smtClean="0"/>
              <a:t>Do you support to add the texts below in the </a:t>
            </a:r>
            <a:r>
              <a:rPr lang="en-US" sz="2400" b="1" dirty="0" err="1" smtClean="0"/>
              <a:t>TGah</a:t>
            </a:r>
            <a:r>
              <a:rPr lang="en-US" sz="2400" b="1" dirty="0" smtClean="0"/>
              <a:t> SFD </a:t>
            </a:r>
            <a:r>
              <a:rPr lang="en-GB" sz="2400" b="1" dirty="0" smtClean="0"/>
              <a:t>4.3.3 TIM encoding:</a:t>
            </a:r>
            <a:endParaRPr lang="en-US" altLang="zh-CN" sz="2400" b="1" dirty="0" smtClean="0">
              <a:ea typeface="宋体" charset="-122"/>
            </a:endParaRPr>
          </a:p>
          <a:p>
            <a:pPr lvl="1"/>
            <a:r>
              <a:rPr lang="en-GB" dirty="0" smtClean="0"/>
              <a:t>R.4.3.3.C: </a:t>
            </a:r>
            <a:r>
              <a:rPr lang="en-US" altLang="zh-CN" dirty="0" smtClean="0"/>
              <a:t>If there is no bit in the traffic indication bitmap set to 1 in the TIM IE, the Encoded TIM Bitmap field is not present and the Length field is set to 3</a:t>
            </a:r>
          </a:p>
          <a:p>
            <a:pPr>
              <a:buNone/>
            </a:pPr>
            <a:endParaRPr lang="en-US" altLang="ko-KR" sz="2000" dirty="0" smtClean="0"/>
          </a:p>
          <a:p>
            <a:r>
              <a:rPr lang="en-US" altLang="ko-KR" sz="2000" dirty="0" smtClean="0"/>
              <a:t>Yes:</a:t>
            </a:r>
          </a:p>
          <a:p>
            <a:r>
              <a:rPr lang="en-US" altLang="ko-KR" sz="2000" dirty="0" smtClean="0"/>
              <a:t>No:  </a:t>
            </a:r>
          </a:p>
          <a:p>
            <a:r>
              <a:rPr lang="en-US" altLang="ko-KR" sz="2000" dirty="0" smtClean="0"/>
              <a:t>Abstain</a:t>
            </a:r>
            <a:r>
              <a:rPr lang="en-US" altLang="ko-KR" sz="2000" dirty="0" smtClean="0"/>
              <a:t>:</a:t>
            </a:r>
          </a:p>
          <a:p>
            <a:endParaRPr lang="en-US" altLang="ko-KR" sz="2000" dirty="0" smtClean="0"/>
          </a:p>
          <a:p>
            <a:endParaRPr lang="en-US" dirty="0"/>
          </a:p>
        </p:txBody>
      </p:sp>
      <p:sp>
        <p:nvSpPr>
          <p:cNvPr id="4" name="Date Placeholder 3"/>
          <p:cNvSpPr>
            <a:spLocks noGrp="1"/>
          </p:cNvSpPr>
          <p:nvPr>
            <p:ph type="dt" sz="half" idx="2"/>
          </p:nvPr>
        </p:nvSpPr>
        <p:spPr>
          <a:xfrm>
            <a:off x="696912" y="332601"/>
            <a:ext cx="1208087" cy="276999"/>
          </a:xfrm>
        </p:spPr>
        <p:txBody>
          <a:bodyPr/>
          <a:lstStyle/>
          <a:p>
            <a:r>
              <a:rPr lang="en-US" altLang="ko-KR" dirty="0" smtClean="0"/>
              <a:t>Sept. 2012</a:t>
            </a:r>
            <a:endParaRPr lang="en-US" altLang="ko-KR" dirty="0"/>
          </a:p>
        </p:txBody>
      </p:sp>
      <p:sp>
        <p:nvSpPr>
          <p:cNvPr id="5" name="Footer Placeholder 4"/>
          <p:cNvSpPr>
            <a:spLocks noGrp="1"/>
          </p:cNvSpPr>
          <p:nvPr>
            <p:ph type="ftr" sz="quarter" idx="11"/>
          </p:nvPr>
        </p:nvSpPr>
        <p:spPr/>
        <p:txBody>
          <a:bodyPr/>
          <a:lstStyle/>
          <a:p>
            <a:r>
              <a:rPr lang="en-US" altLang="ko-KR" dirty="0" smtClean="0"/>
              <a:t>Shao, Merlin, Liu</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41</a:t>
            </a:fld>
            <a:endParaRPr lang="en-US" altLang="ko-K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dirty="0" smtClean="0"/>
              <a:t>Shao, Merlin, Liu</a:t>
            </a:r>
            <a:endParaRPr lang="en-US" altLang="ko-KR" dirty="0"/>
          </a:p>
        </p:txBody>
      </p:sp>
      <p:sp>
        <p:nvSpPr>
          <p:cNvPr id="6" name="Slide Number Placeholder 5"/>
          <p:cNvSpPr>
            <a:spLocks noGrp="1"/>
          </p:cNvSpPr>
          <p:nvPr>
            <p:ph type="sldNum" sz="quarter" idx="12"/>
          </p:nvPr>
        </p:nvSpPr>
        <p:spPr/>
        <p:txBody>
          <a:bodyPr/>
          <a:lstStyle/>
          <a:p>
            <a:r>
              <a:rPr lang="en-US" altLang="ko-KR"/>
              <a:t>Slide </a:t>
            </a:r>
            <a:fld id="{1F9EC94B-4551-4AB4-B76B-2CD6AC7EE6B4}" type="slidenum">
              <a:rPr lang="en-US" altLang="ko-KR"/>
              <a:pPr/>
              <a:t>42</a:t>
            </a:fld>
            <a:endParaRPr lang="en-US" altLang="ko-KR"/>
          </a:p>
        </p:txBody>
      </p:sp>
      <p:sp>
        <p:nvSpPr>
          <p:cNvPr id="32770" name="Rectangle 2"/>
          <p:cNvSpPr>
            <a:spLocks noGrp="1" noChangeArrowheads="1"/>
          </p:cNvSpPr>
          <p:nvPr>
            <p:ph type="title"/>
          </p:nvPr>
        </p:nvSpPr>
        <p:spPr/>
        <p:txBody>
          <a:bodyPr/>
          <a:lstStyle/>
          <a:p>
            <a:r>
              <a:rPr lang="en-GB" dirty="0"/>
              <a:t>References</a:t>
            </a:r>
          </a:p>
        </p:txBody>
      </p:sp>
      <p:sp>
        <p:nvSpPr>
          <p:cNvPr id="32771" name="Rectangle 3"/>
          <p:cNvSpPr>
            <a:spLocks noGrp="1" noChangeArrowheads="1"/>
          </p:cNvSpPr>
          <p:nvPr>
            <p:ph type="body" idx="1"/>
          </p:nvPr>
        </p:nvSpPr>
        <p:spPr/>
        <p:txBody>
          <a:bodyPr/>
          <a:lstStyle/>
          <a:p>
            <a:pPr>
              <a:lnSpc>
                <a:spcPct val="80000"/>
              </a:lnSpc>
            </a:pPr>
            <a:r>
              <a:rPr lang="en-US" altLang="ko-KR" sz="1800" dirty="0" smtClean="0">
                <a:ea typeface="굴림" pitchFamily="34" charset="-127"/>
              </a:rPr>
              <a:t>[1] 11-11-0239-02-00ah-proposed-selection-procedure.docx</a:t>
            </a:r>
          </a:p>
          <a:p>
            <a:pPr>
              <a:lnSpc>
                <a:spcPct val="80000"/>
              </a:lnSpc>
            </a:pPr>
            <a:r>
              <a:rPr lang="en-US" altLang="ko-KR" sz="1800" dirty="0" smtClean="0">
                <a:ea typeface="굴림" pitchFamily="34" charset="-127"/>
              </a:rPr>
              <a:t>[2] 11-11-1137-09-00ah-specification-framework-for-tgah.docx</a:t>
            </a:r>
          </a:p>
          <a:p>
            <a:pPr>
              <a:lnSpc>
                <a:spcPct val="80000"/>
              </a:lnSpc>
            </a:pPr>
            <a:r>
              <a:rPr lang="en-US" altLang="ko-KR" sz="1800" dirty="0" smtClean="0">
                <a:ea typeface="굴림" pitchFamily="34" charset="-127"/>
              </a:rPr>
              <a:t>[3] 11-11-0905-05-00ah-tgah-functional-requirements-and-evaluation-methodology.docx</a:t>
            </a:r>
          </a:p>
          <a:p>
            <a:pPr marL="342900" lvl="1" indent="-342900">
              <a:lnSpc>
                <a:spcPct val="80000"/>
              </a:lnSpc>
              <a:buFontTx/>
              <a:buChar char="•"/>
            </a:pPr>
            <a:r>
              <a:rPr lang="en-US" altLang="ko-KR" sz="1800" b="1" dirty="0" smtClean="0">
                <a:ea typeface="굴림" pitchFamily="34" charset="-127"/>
                <a:cs typeface="+mn-cs"/>
              </a:rPr>
              <a:t>[4] 12/0602 </a:t>
            </a:r>
            <a:r>
              <a:rPr lang="en-US" altLang="ko-KR" sz="1800" b="1" dirty="0" err="1" smtClean="0">
                <a:ea typeface="굴림" pitchFamily="34" charset="-127"/>
                <a:cs typeface="+mn-cs"/>
              </a:rPr>
              <a:t>TGah</a:t>
            </a:r>
            <a:r>
              <a:rPr lang="en-US" altLang="ko-KR" sz="1800" b="1" dirty="0" smtClean="0">
                <a:ea typeface="굴림" pitchFamily="34" charset="-127"/>
                <a:cs typeface="+mn-cs"/>
              </a:rPr>
              <a:t>-Spec-Development-Process (TBD)</a:t>
            </a:r>
          </a:p>
          <a:p>
            <a:pPr marL="342900" lvl="1" indent="-342900">
              <a:lnSpc>
                <a:spcPct val="80000"/>
              </a:lnSpc>
              <a:buFontTx/>
              <a:buChar char="•"/>
            </a:pPr>
            <a:r>
              <a:rPr lang="en-US" altLang="ko-KR" sz="1800" b="1" dirty="0" smtClean="0">
                <a:ea typeface="굴림" pitchFamily="34" charset="-127"/>
                <a:cs typeface="+mn-cs"/>
              </a:rPr>
              <a:t>[5] 11-10-0001-13-0wng-900mhz-par-and-5c.docx</a:t>
            </a:r>
          </a:p>
          <a:p>
            <a:pPr marL="342900" lvl="1" indent="-342900">
              <a:lnSpc>
                <a:spcPct val="80000"/>
              </a:lnSpc>
              <a:buFontTx/>
              <a:buChar char="•"/>
            </a:pPr>
            <a:r>
              <a:rPr lang="en-US" altLang="ko-KR" sz="1800" b="1" dirty="0" smtClean="0">
                <a:ea typeface="굴림" pitchFamily="34" charset="-127"/>
                <a:cs typeface="+mn-cs"/>
              </a:rPr>
              <a:t>[6] 11-12-0651-00-00ah-TGah-Sub-Groups.pptx</a:t>
            </a:r>
          </a:p>
          <a:p>
            <a:pPr marL="342900" lvl="1" indent="-342900">
              <a:lnSpc>
                <a:spcPct val="80000"/>
              </a:lnSpc>
              <a:buFontTx/>
              <a:buChar char="•"/>
            </a:pPr>
            <a:r>
              <a:rPr lang="en-US" altLang="ko-KR" sz="1800" b="1" dirty="0" smtClean="0">
                <a:ea typeface="굴림" pitchFamily="34" charset="-127"/>
                <a:cs typeface="+mn-cs"/>
              </a:rPr>
              <a:t>[7] 11-12-0115-07-00ah-tgah-Sept-2012-agenda</a:t>
            </a:r>
          </a:p>
          <a:p>
            <a:pPr marL="342900" lvl="1" indent="-342900">
              <a:lnSpc>
                <a:spcPct val="80000"/>
              </a:lnSpc>
              <a:buFontTx/>
              <a:buChar char="•"/>
            </a:pPr>
            <a:endParaRPr lang="en-US" altLang="ko-KR" sz="1800" b="1" dirty="0" smtClean="0">
              <a:ea typeface="굴림" pitchFamily="34" charset="-127"/>
              <a:cs typeface="+mn-cs"/>
            </a:endParaRPr>
          </a:p>
        </p:txBody>
      </p:sp>
      <p:sp>
        <p:nvSpPr>
          <p:cNvPr id="7" name="Date Placeholder 3"/>
          <p:cNvSpPr>
            <a:spLocks noGrp="1"/>
          </p:cNvSpPr>
          <p:nvPr>
            <p:ph type="dt" sz="half" idx="2"/>
          </p:nvPr>
        </p:nvSpPr>
        <p:spPr>
          <a:xfrm>
            <a:off x="696912" y="332601"/>
            <a:ext cx="1208087" cy="276999"/>
          </a:xfrm>
        </p:spPr>
        <p:txBody>
          <a:bodyPr/>
          <a:lstStyle/>
          <a:p>
            <a:r>
              <a:rPr lang="en-US" altLang="ko-KR" dirty="0" smtClean="0"/>
              <a:t>Sept. 2012</a:t>
            </a:r>
            <a:endParaRPr lang="en-US" altLang="ko-KR" dirty="0"/>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Appendix - Policies</a:t>
            </a:r>
            <a:endParaRPr lang="en-US" dirty="0"/>
          </a:p>
        </p:txBody>
      </p:sp>
      <p:sp>
        <p:nvSpPr>
          <p:cNvPr id="8" name="Subtitle 7"/>
          <p:cNvSpPr>
            <a:spLocks noGrp="1"/>
          </p:cNvSpPr>
          <p:nvPr>
            <p:ph type="subTitle" idx="1"/>
          </p:nvPr>
        </p:nvSpPr>
        <p:spPr/>
        <p:txBody>
          <a:bodyPr/>
          <a:lstStyle/>
          <a:p>
            <a:endParaRPr lang="en-US"/>
          </a:p>
        </p:txBody>
      </p:sp>
      <p:sp>
        <p:nvSpPr>
          <p:cNvPr id="4" name="Date Placeholder 3"/>
          <p:cNvSpPr>
            <a:spLocks noGrp="1"/>
          </p:cNvSpPr>
          <p:nvPr>
            <p:ph type="dt" sz="half" idx="2"/>
          </p:nvPr>
        </p:nvSpPr>
        <p:spPr>
          <a:xfrm>
            <a:off x="696912" y="332601"/>
            <a:ext cx="1208087" cy="276999"/>
          </a:xfrm>
        </p:spPr>
        <p:txBody>
          <a:bodyPr/>
          <a:lstStyle/>
          <a:p>
            <a:r>
              <a:rPr lang="en-US" altLang="ko-KR" dirty="0" smtClean="0"/>
              <a:t>Sept. 2012</a:t>
            </a:r>
            <a:endParaRPr lang="en-US" altLang="ko-KR" dirty="0"/>
          </a:p>
        </p:txBody>
      </p:sp>
      <p:sp>
        <p:nvSpPr>
          <p:cNvPr id="5" name="Footer Placeholder 4"/>
          <p:cNvSpPr>
            <a:spLocks noGrp="1"/>
          </p:cNvSpPr>
          <p:nvPr>
            <p:ph type="ftr" sz="quarter" idx="11"/>
          </p:nvPr>
        </p:nvSpPr>
        <p:spPr/>
        <p:txBody>
          <a:bodyPr/>
          <a:lstStyle/>
          <a:p>
            <a:r>
              <a:rPr lang="en-US" altLang="ko-KR" dirty="0" smtClean="0"/>
              <a:t>Shao, Merlin, Liu</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43</a:t>
            </a:fld>
            <a:endParaRPr lang="en-US" altLang="ko-K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7" name="Date Placeholder 6"/>
          <p:cNvSpPr>
            <a:spLocks noGrp="1"/>
          </p:cNvSpPr>
          <p:nvPr>
            <p:ph type="dt" sz="half" idx="2"/>
          </p:nvPr>
        </p:nvSpPr>
        <p:spPr>
          <a:xfrm>
            <a:off x="696912" y="332601"/>
            <a:ext cx="1208087" cy="276999"/>
          </a:xfrm>
        </p:spPr>
        <p:txBody>
          <a:bodyPr/>
          <a:lstStyle/>
          <a:p>
            <a:pPr>
              <a:defRPr/>
            </a:pPr>
            <a:r>
              <a:rPr lang="en-US" altLang="ko-KR" dirty="0" smtClean="0"/>
              <a:t>Sept.</a:t>
            </a:r>
            <a:r>
              <a:rPr lang="en-US" dirty="0" smtClean="0"/>
              <a:t> 2012</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44</a:t>
            </a:fld>
            <a:endParaRPr lang="en-US"/>
          </a:p>
        </p:txBody>
      </p:sp>
      <p:sp>
        <p:nvSpPr>
          <p:cNvPr id="9" name="Footer Placeholder 8"/>
          <p:cNvSpPr>
            <a:spLocks noGrp="1"/>
          </p:cNvSpPr>
          <p:nvPr>
            <p:ph type="ftr" sz="quarter" idx="11"/>
          </p:nvPr>
        </p:nvSpPr>
        <p:spPr/>
        <p:txBody>
          <a:bodyPr/>
          <a:lstStyle/>
          <a:p>
            <a:r>
              <a:rPr lang="en-US" altLang="ko-KR" dirty="0" smtClean="0"/>
              <a:t>Shao, Merlin, Liu</a:t>
            </a:r>
            <a:endParaRPr lang="en-US" altLang="ko-KR" dirty="0"/>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dirty="0"/>
              <a:t>Slide #1</a:t>
            </a:r>
            <a:endParaRPr lang="en-US" dirty="0"/>
          </a:p>
        </p:txBody>
      </p:sp>
      <p:sp>
        <p:nvSpPr>
          <p:cNvPr id="6" name="Date Placeholder 5"/>
          <p:cNvSpPr>
            <a:spLocks noGrp="1"/>
          </p:cNvSpPr>
          <p:nvPr>
            <p:ph type="dt" sz="half" idx="2"/>
          </p:nvPr>
        </p:nvSpPr>
        <p:spPr>
          <a:xfrm>
            <a:off x="696912" y="332601"/>
            <a:ext cx="1208087" cy="276999"/>
          </a:xfrm>
        </p:spPr>
        <p:txBody>
          <a:bodyPr/>
          <a:lstStyle/>
          <a:p>
            <a:pPr>
              <a:defRPr/>
            </a:pPr>
            <a:r>
              <a:rPr lang="en-US" altLang="ko-KR" dirty="0" smtClean="0"/>
              <a:t>Sept.</a:t>
            </a:r>
            <a:r>
              <a:rPr lang="en-US" dirty="0" smtClean="0"/>
              <a:t>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45</a:t>
            </a:fld>
            <a:endParaRPr lang="en-US"/>
          </a:p>
        </p:txBody>
      </p:sp>
      <p:sp>
        <p:nvSpPr>
          <p:cNvPr id="8" name="Footer Placeholder 7"/>
          <p:cNvSpPr>
            <a:spLocks noGrp="1"/>
          </p:cNvSpPr>
          <p:nvPr>
            <p:ph type="ftr" sz="quarter" idx="11"/>
          </p:nvPr>
        </p:nvSpPr>
        <p:spPr/>
        <p:txBody>
          <a:bodyPr/>
          <a:lstStyle/>
          <a:p>
            <a:r>
              <a:rPr lang="en-US" altLang="ko-KR" dirty="0" smtClean="0"/>
              <a:t>Shao, Merlin, Liu</a:t>
            </a:r>
            <a:endParaRPr lang="en-US" altLang="ko-KR" dirty="0"/>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2"/>
          </p:nvPr>
        </p:nvSpPr>
        <p:spPr>
          <a:xfrm>
            <a:off x="696912" y="332601"/>
            <a:ext cx="1208087" cy="276999"/>
          </a:xfrm>
        </p:spPr>
        <p:txBody>
          <a:bodyPr/>
          <a:lstStyle/>
          <a:p>
            <a:pPr>
              <a:defRPr/>
            </a:pPr>
            <a:r>
              <a:rPr lang="en-US" altLang="ko-KR" dirty="0" smtClean="0"/>
              <a:t>Sept.</a:t>
            </a:r>
            <a:r>
              <a:rPr lang="en-US" dirty="0" smtClean="0"/>
              <a:t>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46</a:t>
            </a:fld>
            <a:endParaRPr lang="en-US"/>
          </a:p>
        </p:txBody>
      </p:sp>
      <p:sp>
        <p:nvSpPr>
          <p:cNvPr id="8" name="Footer Placeholder 7"/>
          <p:cNvSpPr>
            <a:spLocks noGrp="1"/>
          </p:cNvSpPr>
          <p:nvPr>
            <p:ph type="ftr" sz="quarter" idx="11"/>
          </p:nvPr>
        </p:nvSpPr>
        <p:spPr/>
        <p:txBody>
          <a:bodyPr/>
          <a:lstStyle/>
          <a:p>
            <a:r>
              <a:rPr lang="en-US" altLang="ko-KR" dirty="0" smtClean="0"/>
              <a:t>Shao, Merlin, Liu</a:t>
            </a:r>
            <a:endParaRPr lang="en-US" altLang="ko-KR"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2"/>
          </p:nvPr>
        </p:nvSpPr>
        <p:spPr>
          <a:xfrm>
            <a:off x="696912" y="332601"/>
            <a:ext cx="1208087" cy="276999"/>
          </a:xfrm>
        </p:spPr>
        <p:txBody>
          <a:bodyPr/>
          <a:lstStyle/>
          <a:p>
            <a:pPr>
              <a:defRPr/>
            </a:pPr>
            <a:r>
              <a:rPr lang="en-US" altLang="ko-KR" dirty="0" smtClean="0"/>
              <a:t>Sept.</a:t>
            </a:r>
            <a:r>
              <a:rPr lang="en-US" dirty="0" smtClean="0"/>
              <a:t> 2012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47</a:t>
            </a:fld>
            <a:endParaRPr lang="en-US"/>
          </a:p>
        </p:txBody>
      </p:sp>
      <p:sp>
        <p:nvSpPr>
          <p:cNvPr id="7" name="Footer Placeholder 6"/>
          <p:cNvSpPr>
            <a:spLocks noGrp="1"/>
          </p:cNvSpPr>
          <p:nvPr>
            <p:ph type="ftr" sz="quarter" idx="11"/>
          </p:nvPr>
        </p:nvSpPr>
        <p:spPr/>
        <p:txBody>
          <a:bodyPr/>
          <a:lstStyle/>
          <a:p>
            <a:r>
              <a:rPr lang="en-US" altLang="ko-KR" dirty="0" smtClean="0"/>
              <a:t>Shao, Merlin, Liu</a:t>
            </a:r>
            <a:endParaRPr lang="en-US" altLang="ko-KR"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2"/>
          </p:nvPr>
        </p:nvSpPr>
        <p:spPr>
          <a:xfrm>
            <a:off x="696912" y="332601"/>
            <a:ext cx="1208087" cy="276999"/>
          </a:xfrm>
        </p:spPr>
        <p:txBody>
          <a:bodyPr/>
          <a:lstStyle/>
          <a:p>
            <a:pPr>
              <a:defRPr/>
            </a:pPr>
            <a:r>
              <a:rPr lang="en-US" altLang="ko-KR" dirty="0" smtClean="0"/>
              <a:t>Sept.</a:t>
            </a:r>
            <a:r>
              <a:rPr lang="en-US" dirty="0" smtClean="0"/>
              <a:t>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48</a:t>
            </a:fld>
            <a:endParaRPr lang="en-US"/>
          </a:p>
        </p:txBody>
      </p:sp>
      <p:sp>
        <p:nvSpPr>
          <p:cNvPr id="8" name="Footer Placeholder 7"/>
          <p:cNvSpPr>
            <a:spLocks noGrp="1"/>
          </p:cNvSpPr>
          <p:nvPr>
            <p:ph type="ftr" sz="quarter" idx="11"/>
          </p:nvPr>
        </p:nvSpPr>
        <p:spPr/>
        <p:txBody>
          <a:bodyPr/>
          <a:lstStyle/>
          <a:p>
            <a:r>
              <a:rPr lang="en-US" altLang="ko-KR" dirty="0" smtClean="0"/>
              <a:t>Shao, Merlin, Liu</a:t>
            </a:r>
            <a:endParaRPr lang="en-US" altLang="ko-KR" dirty="0"/>
          </a:p>
        </p:txBody>
      </p:sp>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dirty="0" smtClean="0"/>
              <a:t>Shao, Merlin, Liu</a:t>
            </a:r>
            <a:endParaRPr lang="en-US" altLang="ko-KR" dirty="0"/>
          </a:p>
        </p:txBody>
      </p:sp>
      <p:sp>
        <p:nvSpPr>
          <p:cNvPr id="6" name="Slide Number Placeholder 5"/>
          <p:cNvSpPr>
            <a:spLocks noGrp="1"/>
          </p:cNvSpPr>
          <p:nvPr>
            <p:ph type="sldNum" sz="quarter" idx="12"/>
          </p:nvPr>
        </p:nvSpPr>
        <p:spPr/>
        <p:txBody>
          <a:bodyPr/>
          <a:lstStyle/>
          <a:p>
            <a:r>
              <a:rPr lang="en-US" altLang="ko-KR"/>
              <a:t>Slide </a:t>
            </a:r>
            <a:fld id="{90B05A82-3511-4668-A4A8-27F0674C8C4E}" type="slidenum">
              <a:rPr lang="en-US" altLang="ko-KR"/>
              <a:pPr/>
              <a:t>49</a:t>
            </a:fld>
            <a:endParaRPr lang="en-US" altLang="ko-KR"/>
          </a:p>
        </p:txBody>
      </p:sp>
      <p:sp>
        <p:nvSpPr>
          <p:cNvPr id="34818" name="Rectangle 2"/>
          <p:cNvSpPr>
            <a:spLocks noGrp="1" noChangeArrowheads="1"/>
          </p:cNvSpPr>
          <p:nvPr>
            <p:ph type="title"/>
          </p:nvPr>
        </p:nvSpPr>
        <p:spPr/>
        <p:txBody>
          <a:bodyPr/>
          <a:lstStyle/>
          <a:p>
            <a:r>
              <a:rPr lang="en-US" altLang="ko-KR">
                <a:ea typeface="굴림" pitchFamily="34" charset="-127"/>
              </a:rPr>
              <a:t>Member Affiliation</a:t>
            </a:r>
          </a:p>
        </p:txBody>
      </p:sp>
      <p:sp>
        <p:nvSpPr>
          <p:cNvPr id="34819" name="Rectangle 3"/>
          <p:cNvSpPr>
            <a:spLocks noGrp="1" noChangeArrowheads="1"/>
          </p:cNvSpPr>
          <p:nvPr>
            <p:ph type="body" idx="1"/>
          </p:nvPr>
        </p:nvSpPr>
        <p:spPr/>
        <p:txBody>
          <a:bodyPr/>
          <a:lstStyle/>
          <a:p>
            <a:r>
              <a:rPr lang="en-US" altLang="ko-KR" dirty="0">
                <a:ea typeface="굴림" pitchFamily="34" charset="-127"/>
              </a:rPr>
              <a:t>It is defined in the </a:t>
            </a:r>
            <a:r>
              <a:rPr lang="en-US" altLang="ko-KR" i="1" dirty="0">
                <a:ea typeface="굴림" pitchFamily="34" charset="-127"/>
              </a:rPr>
              <a:t>IEEE-SA Standards Board Bylaws</a:t>
            </a:r>
            <a:r>
              <a:rPr lang="en-US" altLang="ko-KR" dirty="0">
                <a:ea typeface="굴림" pitchFamily="34" charset="-127"/>
              </a:rPr>
              <a:t>, 5.2.1.5 as: “An individual is deemed “affiliated” with any </a:t>
            </a:r>
            <a:r>
              <a:rPr lang="en-US" altLang="ko-KR" i="1" u="sng" dirty="0">
                <a:ea typeface="굴림" pitchFamily="34" charset="-127"/>
              </a:rPr>
              <a:t>individual or entity that has been, or will be, financially or materially supporting that individual’s participation in a particular IEEE standards activity</a:t>
            </a:r>
            <a:r>
              <a:rPr lang="en-US" altLang="ko-KR" dirty="0">
                <a:ea typeface="굴림" pitchFamily="34" charset="-127"/>
              </a:rPr>
              <a:t>. This includes, but is not limited to, his or her employer and any individual or entity that has or will have, either directly or indirectly, requested, paid for, or otherwise sponsored his or her participation.</a:t>
            </a:r>
          </a:p>
          <a:p>
            <a:r>
              <a:rPr lang="en-US" altLang="ko-KR" sz="2000" dirty="0">
                <a:ea typeface="굴림" pitchFamily="34" charset="-127"/>
                <a:hlinkClick r:id="rId3"/>
              </a:rPr>
              <a:t>http://standards.ieee.org/faqs/affiliationFAQ.html</a:t>
            </a:r>
            <a:endParaRPr lang="en-US" altLang="ko-KR" sz="2000" dirty="0">
              <a:ea typeface="굴림" pitchFamily="34" charset="-127"/>
            </a:endParaRPr>
          </a:p>
          <a:p>
            <a:endParaRPr lang="ko-KR" altLang="en-US" sz="2000"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dirty="0" smtClean="0"/>
              <a:t>Sept. 2012</a:t>
            </a:r>
            <a:endParaRPr lang="en-US" altLang="ko-K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dirty="0" smtClean="0"/>
              <a:t>Shao, Merlin, Liu</a:t>
            </a:r>
            <a:endParaRPr lang="en-US" altLang="ko-KR" dirty="0"/>
          </a:p>
        </p:txBody>
      </p:sp>
      <p:sp>
        <p:nvSpPr>
          <p:cNvPr id="6" name="Slide Number Placeholder 5"/>
          <p:cNvSpPr>
            <a:spLocks noGrp="1"/>
          </p:cNvSpPr>
          <p:nvPr>
            <p:ph type="sldNum" sz="quarter" idx="12"/>
          </p:nvPr>
        </p:nvSpPr>
        <p:spPr/>
        <p:txBody>
          <a:bodyPr/>
          <a:lstStyle/>
          <a:p>
            <a:r>
              <a:rPr lang="en-US" altLang="ko-KR"/>
              <a:t>Slide </a:t>
            </a:r>
            <a:fld id="{17723D42-F40E-44CD-9FD1-20F83AA00E84}" type="slidenum">
              <a:rPr lang="en-US" altLang="ko-KR"/>
              <a:pPr/>
              <a:t>5</a:t>
            </a:fld>
            <a:endParaRPr lang="en-US" altLang="ko-KR"/>
          </a:p>
        </p:txBody>
      </p:sp>
      <p:sp>
        <p:nvSpPr>
          <p:cNvPr id="52226" name="Rectangle 2"/>
          <p:cNvSpPr>
            <a:spLocks noGrp="1" noChangeArrowheads="1"/>
          </p:cNvSpPr>
          <p:nvPr>
            <p:ph type="ctrTitle"/>
          </p:nvPr>
        </p:nvSpPr>
        <p:spPr/>
        <p:txBody>
          <a:bodyPr/>
          <a:lstStyle/>
          <a:p>
            <a:r>
              <a:rPr lang="en-US" altLang="ko-KR" dirty="0" smtClean="0">
                <a:ea typeface="굴림" pitchFamily="34" charset="-127"/>
              </a:rPr>
              <a:t>Submissions</a:t>
            </a:r>
            <a:endParaRPr lang="en-US" altLang="ko-KR"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dirty="0" smtClean="0"/>
              <a:t>Sept. 2012</a:t>
            </a:r>
            <a:endParaRPr lang="en-US" altLang="ko-KR"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dirty="0" smtClean="0"/>
              <a:t>Shao, Merlin, Liu</a:t>
            </a:r>
            <a:endParaRPr lang="en-US" altLang="ko-KR" dirty="0"/>
          </a:p>
        </p:txBody>
      </p:sp>
      <p:sp>
        <p:nvSpPr>
          <p:cNvPr id="6" name="Slide Number Placeholder 5"/>
          <p:cNvSpPr>
            <a:spLocks noGrp="1"/>
          </p:cNvSpPr>
          <p:nvPr>
            <p:ph type="sldNum" sz="quarter" idx="12"/>
          </p:nvPr>
        </p:nvSpPr>
        <p:spPr/>
        <p:txBody>
          <a:bodyPr/>
          <a:lstStyle/>
          <a:p>
            <a:r>
              <a:rPr lang="en-US" altLang="ko-KR"/>
              <a:t>Slide </a:t>
            </a:r>
            <a:fld id="{B634B5AD-0CBE-4F01-8668-0FA93CA627B0}" type="slidenum">
              <a:rPr lang="en-US" altLang="ko-KR"/>
              <a:pPr/>
              <a:t>50</a:t>
            </a:fld>
            <a:endParaRPr lang="en-US" altLang="ko-KR"/>
          </a:p>
        </p:txBody>
      </p:sp>
      <p:sp>
        <p:nvSpPr>
          <p:cNvPr id="36866" name="Rectangle 2"/>
          <p:cNvSpPr>
            <a:spLocks noGrp="1" noChangeArrowheads="1"/>
          </p:cNvSpPr>
          <p:nvPr>
            <p:ph type="title"/>
          </p:nvPr>
        </p:nvSpPr>
        <p:spPr/>
        <p:txBody>
          <a:bodyPr/>
          <a:lstStyle/>
          <a:p>
            <a:r>
              <a:rPr lang="en-US" altLang="ko-KR">
                <a:ea typeface="굴림" pitchFamily="34" charset="-127"/>
              </a:rPr>
              <a:t>Declaration of Affiliation</a:t>
            </a:r>
          </a:p>
        </p:txBody>
      </p:sp>
      <p:sp>
        <p:nvSpPr>
          <p:cNvPr id="36867" name="Rectangle 3"/>
          <p:cNvSpPr>
            <a:spLocks noGrp="1" noChangeArrowheads="1"/>
          </p:cNvSpPr>
          <p:nvPr>
            <p:ph type="body" idx="1"/>
          </p:nvPr>
        </p:nvSpPr>
        <p:spPr/>
        <p:txBody>
          <a:bodyPr/>
          <a:lstStyle/>
          <a:p>
            <a:r>
              <a:rPr lang="en-US" altLang="ko-KR" dirty="0">
                <a:ea typeface="굴림" pitchFamily="34" charset="-127"/>
              </a:rPr>
              <a:t>Revision: May 2007 Standards Board Bylaw 5.2.1.1</a:t>
            </a:r>
          </a:p>
          <a:p>
            <a:pPr lvl="1"/>
            <a:r>
              <a:rPr lang="en-US" altLang="ko-KR" dirty="0">
                <a:ea typeface="굴림" pitchFamily="34" charset="-127"/>
              </a:rPr>
              <a:t>5.2.1.1 Openness</a:t>
            </a:r>
          </a:p>
          <a:p>
            <a:pPr lvl="2"/>
            <a:r>
              <a:rPr lang="en-US" altLang="ko-KR" dirty="0">
                <a:ea typeface="굴림" pitchFamily="34" charset="-127"/>
              </a:rPr>
              <a:t>Openness is defined as the quality of being not restricted to a particular type or category of participants. All meetings involving standards development an all IEEE Sponsor ballots shall be open </a:t>
            </a:r>
            <a:r>
              <a:rPr lang="en-US" altLang="ko-KR" dirty="0" err="1">
                <a:ea typeface="굴림" pitchFamily="34" charset="-127"/>
              </a:rPr>
              <a:t>toa</a:t>
            </a:r>
            <a:r>
              <a:rPr lang="en-US" altLang="ko-KR" dirty="0">
                <a:ea typeface="굴림" pitchFamily="34" charset="-127"/>
              </a:rPr>
              <a:t> all interested parties. </a:t>
            </a:r>
            <a:r>
              <a:rPr lang="en-US" altLang="ko-KR" b="1" i="1" dirty="0">
                <a:ea typeface="굴림" pitchFamily="34" charset="-127"/>
              </a:rPr>
              <a:t>Each individual participant in IEEE Standards activities shall disclose his or her </a:t>
            </a:r>
            <a:r>
              <a:rPr lang="en-US" altLang="ko-KR" b="1" i="1" u="sng" dirty="0">
                <a:ea typeface="굴림" pitchFamily="34" charset="-127"/>
              </a:rPr>
              <a:t>affiliations</a:t>
            </a:r>
            <a:r>
              <a:rPr lang="en-US" altLang="ko-KR" b="1" i="1" dirty="0">
                <a:ea typeface="굴림" pitchFamily="34" charset="-127"/>
              </a:rPr>
              <a:t> when requested</a:t>
            </a:r>
            <a:r>
              <a:rPr lang="en-US" altLang="ko-KR" dirty="0">
                <a:ea typeface="굴림" pitchFamily="34" charset="-127"/>
              </a:rPr>
              <a:t>. A person who knows or reasonably should know, that a participant’s disclosure is materially incomplete or incorrect should report that fact to the Secretary of the IEEE-SA Standards Board and the appropriate Sponsors. </a:t>
            </a:r>
          </a:p>
          <a:p>
            <a:pPr lvl="1"/>
            <a:r>
              <a:rPr lang="en-US" altLang="ko-KR" dirty="0">
                <a:ea typeface="굴림" pitchFamily="34" charset="-127"/>
                <a:hlinkClick r:id="rId3"/>
              </a:rPr>
              <a:t>http://standards.ieee.org/faqs/affiliationFAQ.html</a:t>
            </a:r>
            <a:endParaRPr lang="en-US" altLang="ko-KR" dirty="0">
              <a:ea typeface="굴림" pitchFamily="34" charset="-127"/>
            </a:endParaRPr>
          </a:p>
          <a:p>
            <a:pPr lvl="1">
              <a:buFontTx/>
              <a:buNone/>
            </a:pPr>
            <a:endParaRPr lang="ko-KR" altLang="en-US"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dirty="0" smtClean="0"/>
              <a:t>Sept. 2012</a:t>
            </a:r>
            <a:endParaRPr lang="en-US" altLang="ko-KR"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dirty="0" smtClean="0"/>
              <a:t>Shao, Merlin, Liu</a:t>
            </a:r>
            <a:endParaRPr lang="en-US" altLang="ko-KR" dirty="0"/>
          </a:p>
        </p:txBody>
      </p:sp>
      <p:sp>
        <p:nvSpPr>
          <p:cNvPr id="6" name="Slide Number Placeholder 5"/>
          <p:cNvSpPr>
            <a:spLocks noGrp="1"/>
          </p:cNvSpPr>
          <p:nvPr>
            <p:ph type="sldNum" sz="quarter" idx="12"/>
          </p:nvPr>
        </p:nvSpPr>
        <p:spPr/>
        <p:txBody>
          <a:bodyPr/>
          <a:lstStyle/>
          <a:p>
            <a:r>
              <a:rPr lang="en-US" altLang="ko-KR"/>
              <a:t>Slide </a:t>
            </a:r>
            <a:fld id="{5337D5FF-BE03-4AFE-BEFE-253C1A0E08B4}" type="slidenum">
              <a:rPr lang="en-US" altLang="ko-KR"/>
              <a:pPr/>
              <a:t>51</a:t>
            </a:fld>
            <a:endParaRPr lang="en-US" altLang="ko-KR"/>
          </a:p>
        </p:txBody>
      </p:sp>
      <p:sp>
        <p:nvSpPr>
          <p:cNvPr id="38914" name="Rectangle 2"/>
          <p:cNvSpPr>
            <a:spLocks noGrp="1" noChangeArrowheads="1"/>
          </p:cNvSpPr>
          <p:nvPr>
            <p:ph type="title"/>
          </p:nvPr>
        </p:nvSpPr>
        <p:spPr>
          <a:xfrm>
            <a:off x="685800" y="381000"/>
            <a:ext cx="7772400" cy="914400"/>
          </a:xfrm>
        </p:spPr>
        <p:txBody>
          <a:bodyPr/>
          <a:lstStyle/>
          <a:p>
            <a:r>
              <a:rPr lang="en-US" altLang="ko-KR">
                <a:ea typeface="굴림" pitchFamily="34" charset="-127"/>
              </a:rPr>
              <a:t>Affiliation Policy</a:t>
            </a:r>
          </a:p>
        </p:txBody>
      </p:sp>
      <p:sp>
        <p:nvSpPr>
          <p:cNvPr id="38915" name="Rectangle 3"/>
          <p:cNvSpPr>
            <a:spLocks noGrp="1" noChangeArrowheads="1"/>
          </p:cNvSpPr>
          <p:nvPr>
            <p:ph type="body" idx="1"/>
          </p:nvPr>
        </p:nvSpPr>
        <p:spPr>
          <a:xfrm>
            <a:off x="685800" y="1295400"/>
            <a:ext cx="8077200" cy="3886200"/>
          </a:xfrm>
        </p:spPr>
        <p:txBody>
          <a:bodyPr/>
          <a:lstStyle/>
          <a:p>
            <a:pPr>
              <a:lnSpc>
                <a:spcPct val="90000"/>
              </a:lnSpc>
            </a:pPr>
            <a:r>
              <a:rPr lang="en-US" altLang="ko-KR" i="1" u="sng" dirty="0">
                <a:ea typeface="굴림" pitchFamily="34" charset="-127"/>
              </a:rPr>
              <a:t>Requirement to declare affiliation</a:t>
            </a:r>
            <a:r>
              <a:rPr lang="en-US" altLang="ko-KR" dirty="0">
                <a:ea typeface="굴림" pitchFamily="34" charset="-127"/>
              </a:rPr>
              <a:t> at all standards development meetings and recorded in the minutes</a:t>
            </a:r>
          </a:p>
          <a:p>
            <a:pPr lvl="1">
              <a:lnSpc>
                <a:spcPct val="90000"/>
              </a:lnSpc>
            </a:pPr>
            <a:r>
              <a:rPr lang="en-US" altLang="ko-KR" dirty="0">
                <a:ea typeface="굴림" pitchFamily="34" charset="-127"/>
              </a:rPr>
              <a:t>Affiliation not necessarily same as employer</a:t>
            </a:r>
          </a:p>
          <a:p>
            <a:pPr lvl="1">
              <a:lnSpc>
                <a:spcPct val="90000"/>
              </a:lnSpc>
            </a:pPr>
            <a:r>
              <a:rPr lang="en-US" altLang="ko-KR" dirty="0">
                <a:ea typeface="굴림" pitchFamily="34" charset="-127"/>
              </a:rPr>
              <a:t>Declaration requirement may be familiar to some 802 WGs, though WG declaration process may evolve</a:t>
            </a:r>
          </a:p>
          <a:p>
            <a:r>
              <a:rPr lang="en-US" altLang="ko-KR" sz="2000" dirty="0">
                <a:ea typeface="굴림" pitchFamily="34" charset="-127"/>
              </a:rPr>
              <a:t>11. What if I refuse to disclose my affiliation?</a:t>
            </a:r>
          </a:p>
          <a:p>
            <a:pPr lvl="1"/>
            <a:r>
              <a:rPr lang="en-US" altLang="ko-KR" sz="1800" dirty="0">
                <a:ea typeface="굴림" pitchFamily="34" charset="-127"/>
              </a:rPr>
              <a:t>As outlined in IEEE-SA governance documents, you will lose certain rights. In a working group where voting rights are gained through attendance, no attendance credit will be granted if affiliation isn’t declared. Similarly, voting rights are to be removed if affiliation isn’t declared.</a:t>
            </a:r>
          </a:p>
          <a:p>
            <a:pPr>
              <a:lnSpc>
                <a:spcPct val="90000"/>
              </a:lnSpc>
            </a:pPr>
            <a:r>
              <a:rPr lang="en-US" altLang="ko-KR" dirty="0">
                <a:ea typeface="굴림" pitchFamily="34" charset="-127"/>
              </a:rPr>
              <a:t>Affiliation declaration will be added to Sponsor ballot</a:t>
            </a:r>
          </a:p>
          <a:p>
            <a:pPr>
              <a:lnSpc>
                <a:spcPct val="90000"/>
              </a:lnSpc>
            </a:pPr>
            <a:r>
              <a:rPr lang="en-US" altLang="ko-KR" sz="2000" dirty="0">
                <a:ea typeface="굴림" pitchFamily="34" charset="-127"/>
                <a:hlinkClick r:id="rId3"/>
              </a:rPr>
              <a:t>http://standards.ieee.org/faqs/affiliationFAQ.html</a:t>
            </a:r>
            <a:endParaRPr lang="en-US" altLang="ko-KR" sz="2000" dirty="0">
              <a:ea typeface="굴림" pitchFamily="34" charset="-127"/>
            </a:endParaRPr>
          </a:p>
          <a:p>
            <a:pPr>
              <a:lnSpc>
                <a:spcPct val="90000"/>
              </a:lnSpc>
            </a:pPr>
            <a:endParaRPr lang="en-US" altLang="ko-KR" sz="2000" dirty="0">
              <a:ea typeface="굴림" pitchFamily="34" charset="-127"/>
            </a:endParaRPr>
          </a:p>
          <a:p>
            <a:pPr>
              <a:lnSpc>
                <a:spcPct val="90000"/>
              </a:lnSpc>
            </a:pPr>
            <a:endParaRPr lang="ko-KR" altLang="en-US" sz="2000"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dirty="0" smtClean="0"/>
              <a:t>Sept. 2012</a:t>
            </a:r>
            <a:endParaRPr lang="en-US" altLang="ko-K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dirty="0" smtClean="0"/>
              <a:t>Shao, Merlin, Liu</a:t>
            </a:r>
            <a:endParaRPr lang="en-US" altLang="ko-KR" dirty="0"/>
          </a:p>
        </p:txBody>
      </p:sp>
      <p:sp>
        <p:nvSpPr>
          <p:cNvPr id="6" name="Slide Number Placeholder 5"/>
          <p:cNvSpPr>
            <a:spLocks noGrp="1"/>
          </p:cNvSpPr>
          <p:nvPr>
            <p:ph type="sldNum" sz="quarter" idx="12"/>
          </p:nvPr>
        </p:nvSpPr>
        <p:spPr/>
        <p:txBody>
          <a:bodyPr/>
          <a:lstStyle/>
          <a:p>
            <a:r>
              <a:rPr lang="en-US" altLang="ko-KR"/>
              <a:t>Slide </a:t>
            </a:r>
            <a:fld id="{DABA2C55-FBDD-4E83-99A4-15EBA65AED98}" type="slidenum">
              <a:rPr lang="en-US" altLang="ko-KR"/>
              <a:pPr/>
              <a:t>6</a:t>
            </a:fld>
            <a:endParaRPr lang="en-US" altLang="ko-KR"/>
          </a:p>
        </p:txBody>
      </p:sp>
      <p:sp>
        <p:nvSpPr>
          <p:cNvPr id="53250" name="Rectangle 2"/>
          <p:cNvSpPr>
            <a:spLocks noGrp="1" noChangeArrowheads="1"/>
          </p:cNvSpPr>
          <p:nvPr>
            <p:ph type="title"/>
          </p:nvPr>
        </p:nvSpPr>
        <p:spPr/>
        <p:txBody>
          <a:bodyPr/>
          <a:lstStyle/>
          <a:p>
            <a:r>
              <a:rPr lang="en-US" altLang="ko-KR" dirty="0">
                <a:ea typeface="굴림" pitchFamily="34" charset="-127"/>
              </a:rPr>
              <a:t>Interpretive guide</a:t>
            </a:r>
          </a:p>
        </p:txBody>
      </p:sp>
      <p:sp>
        <p:nvSpPr>
          <p:cNvPr id="53251" name="Rectangle 3"/>
          <p:cNvSpPr>
            <a:spLocks noGrp="1" noChangeArrowheads="1"/>
          </p:cNvSpPr>
          <p:nvPr>
            <p:ph type="body" idx="1"/>
          </p:nvPr>
        </p:nvSpPr>
        <p:spPr/>
        <p:txBody>
          <a:bodyPr/>
          <a:lstStyle/>
          <a:p>
            <a:r>
              <a:rPr lang="en-US" altLang="ko-KR" dirty="0">
                <a:ea typeface="굴림" pitchFamily="34" charset="-127"/>
              </a:rPr>
              <a:t>Text coloring:</a:t>
            </a:r>
          </a:p>
          <a:p>
            <a:pPr lvl="1"/>
            <a:r>
              <a:rPr lang="en-US" altLang="ko-KR" dirty="0">
                <a:ea typeface="굴림" pitchFamily="34" charset="-127"/>
              </a:rPr>
              <a:t>Black = pending agenda item</a:t>
            </a:r>
          </a:p>
          <a:p>
            <a:pPr lvl="1"/>
            <a:r>
              <a:rPr lang="en-US" altLang="ko-KR" dirty="0">
                <a:solidFill>
                  <a:srgbClr val="FF3300"/>
                </a:solidFill>
                <a:ea typeface="굴림" pitchFamily="34" charset="-127"/>
              </a:rPr>
              <a:t>Red</a:t>
            </a:r>
            <a:r>
              <a:rPr lang="en-US" altLang="ko-KR" dirty="0">
                <a:ea typeface="굴림" pitchFamily="34" charset="-127"/>
              </a:rPr>
              <a:t> = item partially addressed</a:t>
            </a:r>
          </a:p>
          <a:p>
            <a:pPr lvl="1"/>
            <a:r>
              <a:rPr lang="en-US" altLang="ko-KR" dirty="0">
                <a:solidFill>
                  <a:srgbClr val="00CC00"/>
                </a:solidFill>
                <a:ea typeface="굴림" pitchFamily="34" charset="-127"/>
              </a:rPr>
              <a:t>Green</a:t>
            </a:r>
            <a:r>
              <a:rPr lang="en-US" altLang="ko-KR" dirty="0">
                <a:ea typeface="굴림" pitchFamily="34" charset="-127"/>
              </a:rPr>
              <a:t> = item completed</a:t>
            </a:r>
          </a:p>
          <a:p>
            <a:pPr lvl="1"/>
            <a:r>
              <a:rPr lang="en-US" altLang="ko-KR" dirty="0">
                <a:solidFill>
                  <a:schemeClr val="bg2"/>
                </a:solidFill>
                <a:ea typeface="굴림" pitchFamily="34" charset="-127"/>
              </a:rPr>
              <a:t>Gray</a:t>
            </a:r>
            <a:r>
              <a:rPr lang="en-US" altLang="ko-KR" dirty="0">
                <a:ea typeface="굴림" pitchFamily="34" charset="-127"/>
              </a:rPr>
              <a:t> = item not </a:t>
            </a:r>
            <a:r>
              <a:rPr lang="en-US" altLang="ko-KR" dirty="0" smtClean="0">
                <a:ea typeface="굴림" pitchFamily="34" charset="-127"/>
              </a:rPr>
              <a:t>addressed</a:t>
            </a:r>
          </a:p>
          <a:p>
            <a:pPr lvl="1"/>
            <a:endParaRPr lang="en-US" altLang="ko-KR" dirty="0" smtClean="0">
              <a:ea typeface="굴림" pitchFamily="34" charset="-127"/>
            </a:endParaRPr>
          </a:p>
          <a:p>
            <a:r>
              <a:rPr lang="en-US" altLang="ko-KR" dirty="0" smtClean="0">
                <a:ea typeface="굴림" pitchFamily="34" charset="-127"/>
              </a:rPr>
              <a:t>The following slides include the pending MAC submissions as shown in TG agenda 11-12/1115r7</a:t>
            </a:r>
          </a:p>
        </p:txBody>
      </p:sp>
      <p:sp>
        <p:nvSpPr>
          <p:cNvPr id="7" name="Date Placeholder 3"/>
          <p:cNvSpPr>
            <a:spLocks noGrp="1"/>
          </p:cNvSpPr>
          <p:nvPr>
            <p:ph type="dt" sz="half" idx="2"/>
          </p:nvPr>
        </p:nvSpPr>
        <p:spPr>
          <a:xfrm>
            <a:off x="696912" y="332601"/>
            <a:ext cx="1208087" cy="276999"/>
          </a:xfrm>
        </p:spPr>
        <p:txBody>
          <a:bodyPr/>
          <a:lstStyle/>
          <a:p>
            <a:r>
              <a:rPr lang="en-US" altLang="ko-KR" dirty="0" smtClean="0"/>
              <a:t>Sept. 2012</a:t>
            </a:r>
            <a:endParaRPr lang="en-US" altLang="ko-K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altLang="ko-KR" sz="2000" dirty="0" smtClean="0">
                <a:solidFill>
                  <a:srgbClr val="00CC00"/>
                </a:solidFill>
                <a:ea typeface="굴림" pitchFamily="34" charset="-127"/>
              </a:rPr>
              <a:t>12/1100 mid-CRC-in-long-beacon (MAC)</a:t>
            </a:r>
          </a:p>
          <a:p>
            <a:pPr lvl="1"/>
            <a:r>
              <a:rPr lang="en-US" altLang="ko-KR" dirty="0" smtClean="0">
                <a:solidFill>
                  <a:srgbClr val="00CC00"/>
                </a:solidFill>
                <a:ea typeface="굴림" pitchFamily="34" charset="-127"/>
              </a:rPr>
              <a:t>Yong Liu (Marvell)</a:t>
            </a:r>
          </a:p>
          <a:p>
            <a:r>
              <a:rPr lang="en-US" altLang="ko-KR" sz="2000" dirty="0" smtClean="0">
                <a:solidFill>
                  <a:srgbClr val="00CC00"/>
                </a:solidFill>
                <a:ea typeface="굴림" pitchFamily="34" charset="-127"/>
              </a:rPr>
              <a:t>12/1101 active-polling</a:t>
            </a:r>
          </a:p>
          <a:p>
            <a:pPr lvl="1"/>
            <a:r>
              <a:rPr lang="en-US" altLang="ko-KR" dirty="0" smtClean="0">
                <a:solidFill>
                  <a:srgbClr val="00CC00"/>
                </a:solidFill>
                <a:ea typeface="굴림" pitchFamily="34" charset="-127"/>
              </a:rPr>
              <a:t>Yong Liu (Marvell)</a:t>
            </a:r>
          </a:p>
          <a:p>
            <a:endParaRPr lang="en-US" dirty="0" smtClean="0"/>
          </a:p>
          <a:p>
            <a:pPr lvl="1"/>
            <a:endParaRPr lang="en-US" dirty="0" smtClean="0"/>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altLang="ko-KR" dirty="0" smtClean="0"/>
              <a:t>Sept.</a:t>
            </a:r>
            <a:r>
              <a:rPr lang="en-US" dirty="0" smtClean="0"/>
              <a:t> 2012</a:t>
            </a:r>
            <a:endParaRPr lang="en-US" dirty="0"/>
          </a:p>
        </p:txBody>
      </p:sp>
      <p:sp>
        <p:nvSpPr>
          <p:cNvPr id="5" name="Footer Placeholder 4"/>
          <p:cNvSpPr>
            <a:spLocks noGrp="1"/>
          </p:cNvSpPr>
          <p:nvPr>
            <p:ph type="ftr" sz="quarter" idx="11"/>
          </p:nvPr>
        </p:nvSpPr>
        <p:spPr/>
        <p:txBody>
          <a:bodyPr/>
          <a:lstStyle/>
          <a:p>
            <a:r>
              <a:rPr lang="en-US" altLang="ko-KR" dirty="0" smtClean="0"/>
              <a:t>Shao, Merlin, Liu</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altLang="ko-KR" sz="2000" dirty="0" smtClean="0">
                <a:solidFill>
                  <a:srgbClr val="00CC00"/>
                </a:solidFill>
                <a:ea typeface="굴림" pitchFamily="34" charset="-127"/>
              </a:rPr>
              <a:t>12/1083 Sensor Only BSS</a:t>
            </a:r>
          </a:p>
          <a:p>
            <a:pPr lvl="1"/>
            <a:r>
              <a:rPr lang="en-US" altLang="ko-KR" b="1" dirty="0" smtClean="0">
                <a:solidFill>
                  <a:srgbClr val="00CC00"/>
                </a:solidFill>
                <a:ea typeface="굴림" pitchFamily="34" charset="-127"/>
                <a:cs typeface="+mn-cs"/>
              </a:rPr>
              <a:t>George Calcev (</a:t>
            </a:r>
            <a:r>
              <a:rPr lang="en-US" altLang="ko-KR" b="1" dirty="0" err="1" smtClean="0">
                <a:solidFill>
                  <a:srgbClr val="00CC00"/>
                </a:solidFill>
                <a:ea typeface="굴림" pitchFamily="34" charset="-127"/>
                <a:cs typeface="+mn-cs"/>
              </a:rPr>
              <a:t>Huawei</a:t>
            </a:r>
            <a:r>
              <a:rPr lang="en-US" altLang="ko-KR" b="1" dirty="0" smtClean="0">
                <a:solidFill>
                  <a:srgbClr val="00CC00"/>
                </a:solidFill>
                <a:ea typeface="굴림" pitchFamily="34" charset="-127"/>
                <a:cs typeface="+mn-cs"/>
              </a:rPr>
              <a:t>)</a:t>
            </a:r>
          </a:p>
          <a:p>
            <a:endParaRPr lang="en-US" dirty="0" smtClean="0"/>
          </a:p>
          <a:p>
            <a:pPr lvl="1"/>
            <a:endParaRPr lang="en-US" dirty="0" smtClean="0"/>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altLang="ko-KR" dirty="0" smtClean="0"/>
              <a:t>Sept.</a:t>
            </a:r>
            <a:r>
              <a:rPr lang="en-US" dirty="0" smtClean="0"/>
              <a:t> 2012</a:t>
            </a:r>
            <a:endParaRPr lang="en-US" dirty="0"/>
          </a:p>
        </p:txBody>
      </p:sp>
      <p:sp>
        <p:nvSpPr>
          <p:cNvPr id="5" name="Footer Placeholder 4"/>
          <p:cNvSpPr>
            <a:spLocks noGrp="1"/>
          </p:cNvSpPr>
          <p:nvPr>
            <p:ph type="ftr" sz="quarter" idx="11"/>
          </p:nvPr>
        </p:nvSpPr>
        <p:spPr/>
        <p:txBody>
          <a:bodyPr/>
          <a:lstStyle/>
          <a:p>
            <a:r>
              <a:rPr lang="en-US" altLang="ko-KR" dirty="0" smtClean="0"/>
              <a:t>Shao, Merlin, Liu</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altLang="ko-KR" sz="2000" dirty="0" smtClean="0">
                <a:solidFill>
                  <a:srgbClr val="00CC00"/>
                </a:solidFill>
                <a:ea typeface="굴림" pitchFamily="34" charset="-127"/>
              </a:rPr>
              <a:t>12/1084 TIM and Page Segmentation</a:t>
            </a:r>
          </a:p>
          <a:p>
            <a:pPr lvl="1"/>
            <a:r>
              <a:rPr lang="en-US" altLang="ko-KR" b="1" dirty="0" err="1" smtClean="0">
                <a:solidFill>
                  <a:srgbClr val="00CC00"/>
                </a:solidFill>
                <a:ea typeface="굴림" pitchFamily="34" charset="-127"/>
                <a:cs typeface="+mn-cs"/>
              </a:rPr>
              <a:t>Chittabrata</a:t>
            </a:r>
            <a:r>
              <a:rPr lang="en-US" altLang="ko-KR" b="1" dirty="0" smtClean="0">
                <a:solidFill>
                  <a:srgbClr val="00CC00"/>
                </a:solidFill>
                <a:ea typeface="굴림" pitchFamily="34" charset="-127"/>
                <a:cs typeface="+mn-cs"/>
              </a:rPr>
              <a:t> </a:t>
            </a:r>
            <a:r>
              <a:rPr lang="en-US" altLang="ko-KR" b="1" dirty="0" err="1" smtClean="0">
                <a:solidFill>
                  <a:srgbClr val="00CC00"/>
                </a:solidFill>
                <a:ea typeface="굴림" pitchFamily="34" charset="-127"/>
                <a:cs typeface="+mn-cs"/>
              </a:rPr>
              <a:t>Ghosh</a:t>
            </a:r>
            <a:r>
              <a:rPr lang="en-US" altLang="ko-KR" b="1" dirty="0" smtClean="0">
                <a:solidFill>
                  <a:srgbClr val="00CC00"/>
                </a:solidFill>
                <a:ea typeface="굴림" pitchFamily="34" charset="-127"/>
                <a:cs typeface="+mn-cs"/>
              </a:rPr>
              <a:t> (Nokia)</a:t>
            </a:r>
          </a:p>
          <a:p>
            <a:r>
              <a:rPr lang="en-US" altLang="ko-KR" sz="2000" dirty="0" smtClean="0">
                <a:solidFill>
                  <a:srgbClr val="00CC00"/>
                </a:solidFill>
                <a:ea typeface="굴림" pitchFamily="34" charset="-127"/>
              </a:rPr>
              <a:t>12/1086 TIM for no buffered </a:t>
            </a:r>
            <a:r>
              <a:rPr lang="en-US" altLang="ko-KR" sz="2000" dirty="0" err="1" smtClean="0">
                <a:solidFill>
                  <a:srgbClr val="00CC00"/>
                </a:solidFill>
                <a:ea typeface="굴림" pitchFamily="34" charset="-127"/>
              </a:rPr>
              <a:t>unicast</a:t>
            </a:r>
            <a:r>
              <a:rPr lang="en-US" altLang="ko-KR" sz="2000" dirty="0" smtClean="0">
                <a:solidFill>
                  <a:srgbClr val="00CC00"/>
                </a:solidFill>
                <a:ea typeface="굴림" pitchFamily="34" charset="-127"/>
              </a:rPr>
              <a:t> </a:t>
            </a:r>
            <a:r>
              <a:rPr lang="en-US" altLang="ko-KR" sz="2000" dirty="0" err="1" smtClean="0">
                <a:solidFill>
                  <a:srgbClr val="00CC00"/>
                </a:solidFill>
                <a:ea typeface="굴림" pitchFamily="34" charset="-127"/>
              </a:rPr>
              <a:t>trafic</a:t>
            </a:r>
            <a:endParaRPr lang="en-US" altLang="ko-KR" sz="2000" dirty="0" smtClean="0">
              <a:solidFill>
                <a:srgbClr val="00CC00"/>
              </a:solidFill>
              <a:ea typeface="굴림" pitchFamily="34" charset="-127"/>
            </a:endParaRPr>
          </a:p>
          <a:p>
            <a:pPr lvl="1"/>
            <a:r>
              <a:rPr lang="en-US" altLang="ko-KR" b="1" dirty="0" err="1" smtClean="0">
                <a:solidFill>
                  <a:srgbClr val="00CC00"/>
                </a:solidFill>
                <a:ea typeface="굴림" pitchFamily="34" charset="-127"/>
                <a:cs typeface="+mn-cs"/>
              </a:rPr>
              <a:t>Kaiying</a:t>
            </a:r>
            <a:r>
              <a:rPr lang="en-US" altLang="ko-KR" b="1" dirty="0" smtClean="0">
                <a:solidFill>
                  <a:srgbClr val="00CC00"/>
                </a:solidFill>
                <a:ea typeface="굴림" pitchFamily="34" charset="-127"/>
                <a:cs typeface="+mn-cs"/>
              </a:rPr>
              <a:t> </a:t>
            </a:r>
            <a:r>
              <a:rPr lang="en-US" altLang="ko-KR" b="1" dirty="0" err="1" smtClean="0">
                <a:solidFill>
                  <a:srgbClr val="00CC00"/>
                </a:solidFill>
                <a:ea typeface="굴림" pitchFamily="34" charset="-127"/>
                <a:cs typeface="+mn-cs"/>
              </a:rPr>
              <a:t>Lv</a:t>
            </a:r>
            <a:r>
              <a:rPr lang="en-US" altLang="ko-KR" b="1" dirty="0" smtClean="0">
                <a:solidFill>
                  <a:srgbClr val="00CC00"/>
                </a:solidFill>
                <a:ea typeface="굴림" pitchFamily="34" charset="-127"/>
                <a:cs typeface="+mn-cs"/>
              </a:rPr>
              <a:t> (ZTE Corp.)</a:t>
            </a:r>
          </a:p>
          <a:p>
            <a:pPr lvl="1"/>
            <a:endParaRPr lang="en-US" altLang="ko-KR" b="1" dirty="0" smtClean="0">
              <a:solidFill>
                <a:srgbClr val="00CC00"/>
              </a:solidFill>
              <a:ea typeface="굴림" pitchFamily="34" charset="-127"/>
              <a:cs typeface="+mn-cs"/>
            </a:endParaRPr>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altLang="ko-KR" dirty="0" smtClean="0"/>
              <a:t>Sept.</a:t>
            </a:r>
            <a:r>
              <a:rPr lang="en-US" dirty="0" smtClean="0"/>
              <a:t> 2012</a:t>
            </a:r>
            <a:endParaRPr lang="en-US" dirty="0"/>
          </a:p>
        </p:txBody>
      </p:sp>
      <p:sp>
        <p:nvSpPr>
          <p:cNvPr id="5" name="Footer Placeholder 4"/>
          <p:cNvSpPr>
            <a:spLocks noGrp="1"/>
          </p:cNvSpPr>
          <p:nvPr>
            <p:ph type="ftr" sz="quarter" idx="11"/>
          </p:nvPr>
        </p:nvSpPr>
        <p:spPr/>
        <p:txBody>
          <a:bodyPr/>
          <a:lstStyle/>
          <a:p>
            <a:r>
              <a:rPr lang="en-US" altLang="ko-KR" dirty="0" smtClean="0"/>
              <a:t>Shao, Merlin, Liu</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21174</TotalTime>
  <Words>2849</Words>
  <Application>Microsoft Office PowerPoint</Application>
  <PresentationFormat>On-screen Show (4:3)</PresentationFormat>
  <Paragraphs>529</Paragraphs>
  <Slides>51</Slides>
  <Notes>14</Notes>
  <HiddenSlides>1</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51</vt:i4>
      </vt:variant>
    </vt:vector>
  </HeadingPairs>
  <TitlesOfParts>
    <vt:vector size="53" baseType="lpstr">
      <vt:lpstr>802-11-Submission</vt:lpstr>
      <vt:lpstr>Document</vt:lpstr>
      <vt:lpstr>TGah MAC Ad Hoc Agenda and Report</vt:lpstr>
      <vt:lpstr>Slide 2</vt:lpstr>
      <vt:lpstr>Summary of ad hoc operating rules (1) </vt:lpstr>
      <vt:lpstr>Summary of ad hoc operating rules (2) </vt:lpstr>
      <vt:lpstr>Submissions</vt:lpstr>
      <vt:lpstr>Interpretive guide</vt:lpstr>
      <vt:lpstr>Submissions</vt:lpstr>
      <vt:lpstr>Submissions</vt:lpstr>
      <vt:lpstr>Submissions</vt:lpstr>
      <vt:lpstr>Submissions</vt:lpstr>
      <vt:lpstr>Submissions</vt:lpstr>
      <vt:lpstr>MAC ad hoc Straw Polls</vt:lpstr>
      <vt:lpstr>Straw Poll 1</vt:lpstr>
      <vt:lpstr>MAC ad hoc Pre-Motions to be brought for vote in TGah task group</vt:lpstr>
      <vt:lpstr>Pre-Motion 1 (12/1100r1)</vt:lpstr>
      <vt:lpstr>Pre-Motion 2 (12/1101r1)</vt:lpstr>
      <vt:lpstr>Pre-Motion 3 (12/1101r1)</vt:lpstr>
      <vt:lpstr>Pre-Motion 4 (12/1083r0)</vt:lpstr>
      <vt:lpstr>Pre-Motion 5 (12/1083r0)</vt:lpstr>
      <vt:lpstr>Pre-Motion 6 (12/1083r0)</vt:lpstr>
      <vt:lpstr>Pre-Motion 7 (12/1084r3)</vt:lpstr>
      <vt:lpstr>Pre-Motion 8 (12/1084r3)</vt:lpstr>
      <vt:lpstr>Pre-Motion 9 (12/1084r3)</vt:lpstr>
      <vt:lpstr>Pre-Motion 10 (12/1084r3)</vt:lpstr>
      <vt:lpstr>Pre-Motion 11 (12/1084r1)</vt:lpstr>
      <vt:lpstr>Pre-Motion 12 (12/1086r1)</vt:lpstr>
      <vt:lpstr>Pre-Motion 13 (12/1086r1)</vt:lpstr>
      <vt:lpstr>Motions from MAC ad hoc meeting</vt:lpstr>
      <vt:lpstr>Motion 1 (12/1100r1)</vt:lpstr>
      <vt:lpstr>Motion 2 (12/1101r1)</vt:lpstr>
      <vt:lpstr>Motion 3 (12/1101r1)</vt:lpstr>
      <vt:lpstr>Motion 4 (12/1083r0)</vt:lpstr>
      <vt:lpstr>Motion 5 (12/1083r0)</vt:lpstr>
      <vt:lpstr>Motion 6 (12/1083r0)</vt:lpstr>
      <vt:lpstr>Motion 7 (12/1084r3)</vt:lpstr>
      <vt:lpstr>Motion 8 (12/1084r3)</vt:lpstr>
      <vt:lpstr>Motion 9 (12/1084r3)</vt:lpstr>
      <vt:lpstr>Motion 10 (12/1084r3)</vt:lpstr>
      <vt:lpstr>Motion 11 (12/1084r1)</vt:lpstr>
      <vt:lpstr>Motion 12 (12/1086r1)</vt:lpstr>
      <vt:lpstr>Motion 13 (12/1086r1)</vt:lpstr>
      <vt:lpstr>References</vt:lpstr>
      <vt:lpstr>Appendix - Policies</vt:lpstr>
      <vt:lpstr>Instructions for the WG Chair</vt:lpstr>
      <vt:lpstr>Participants, Patents, and Duty to Inform</vt:lpstr>
      <vt:lpstr>Patent Related Links</vt:lpstr>
      <vt:lpstr>Call for Potentially Essential Patents</vt:lpstr>
      <vt:lpstr>Other Guidelines for IEEE WG Meetings</vt:lpstr>
      <vt:lpstr>Member Affiliation</vt:lpstr>
      <vt:lpstr>Declaration of Affiliation</vt:lpstr>
      <vt:lpstr>Affiliation Policy</vt:lpstr>
    </vt:vector>
  </TitlesOfParts>
  <Company>Broadcom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mac-adhoc-report-nov09</dc:title>
  <dc:creator>Matthew Fischer</dc:creator>
  <cp:lastModifiedBy>hr.shao</cp:lastModifiedBy>
  <cp:revision>664</cp:revision>
  <cp:lastPrinted>1998-02-10T13:28:06Z</cp:lastPrinted>
  <dcterms:created xsi:type="dcterms:W3CDTF">2008-05-05T19:43:32Z</dcterms:created>
  <dcterms:modified xsi:type="dcterms:W3CDTF">2012-09-18T22:26:08Z</dcterms:modified>
</cp:coreProperties>
</file>