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2" r:id="rId4"/>
    <p:sldId id="266" r:id="rId5"/>
    <p:sldId id="268" r:id="rId6"/>
    <p:sldId id="267" r:id="rId7"/>
    <p:sldId id="269" r:id="rId8"/>
    <p:sldId id="270" r:id="rId9"/>
    <p:sldId id="265" r:id="rId10"/>
    <p:sldId id="271" r:id="rId11"/>
    <p:sldId id="272"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650" autoAdjust="0"/>
  </p:normalViewPr>
  <p:slideViewPr>
    <p:cSldViewPr>
      <p:cViewPr>
        <p:scale>
          <a:sx n="100" d="100"/>
          <a:sy n="100" d="100"/>
        </p:scale>
        <p:origin x="-584" y="-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802.11-12/1128r0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September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Donald Eastlake, Huawei Technologies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1093699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802.11-12/1128r0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Donald Eastlake, Huawei Technologies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67316975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802.11-12/1128r0</a:t>
            </a:r>
            <a:endParaRPr lang="en-US"/>
          </a:p>
        </p:txBody>
      </p:sp>
      <p:sp>
        <p:nvSpPr>
          <p:cNvPr id="5" name="Rectangle 3"/>
          <p:cNvSpPr>
            <a:spLocks noGrp="1" noChangeArrowheads="1"/>
          </p:cNvSpPr>
          <p:nvPr>
            <p:ph type="dt"/>
          </p:nvPr>
        </p:nvSpPr>
        <p:spPr>
          <a:ln/>
        </p:spPr>
        <p:txBody>
          <a:bodyPr/>
          <a:lstStyle/>
          <a:p>
            <a:r>
              <a:rPr lang="en-US" smtClean="0"/>
              <a:t>September 2012</a:t>
            </a:r>
            <a:endParaRPr lang="en-US"/>
          </a:p>
        </p:txBody>
      </p:sp>
      <p:sp>
        <p:nvSpPr>
          <p:cNvPr id="6" name="Rectangle 6"/>
          <p:cNvSpPr>
            <a:spLocks noGrp="1" noChangeArrowheads="1"/>
          </p:cNvSpPr>
          <p:nvPr>
            <p:ph type="ftr"/>
          </p:nvPr>
        </p:nvSpPr>
        <p:spPr>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802.11-12/1128r0</a:t>
            </a:r>
            <a:endParaRPr lang="en-US"/>
          </a:p>
        </p:txBody>
      </p:sp>
      <p:sp>
        <p:nvSpPr>
          <p:cNvPr id="5" name="Rectangle 3"/>
          <p:cNvSpPr>
            <a:spLocks noGrp="1" noChangeArrowheads="1"/>
          </p:cNvSpPr>
          <p:nvPr>
            <p:ph type="dt"/>
          </p:nvPr>
        </p:nvSpPr>
        <p:spPr>
          <a:ln/>
        </p:spPr>
        <p:txBody>
          <a:bodyPr/>
          <a:lstStyle/>
          <a:p>
            <a:r>
              <a:rPr lang="en-US" smtClean="0"/>
              <a:t>September 2012</a:t>
            </a:r>
            <a:endParaRPr lang="en-US"/>
          </a:p>
        </p:txBody>
      </p:sp>
      <p:sp>
        <p:nvSpPr>
          <p:cNvPr id="6" name="Rectangle 6"/>
          <p:cNvSpPr>
            <a:spLocks noGrp="1" noChangeArrowheads="1"/>
          </p:cNvSpPr>
          <p:nvPr>
            <p:ph type="ftr"/>
          </p:nvPr>
        </p:nvSpPr>
        <p:spPr>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802.11-12/1128r0</a:t>
            </a:r>
            <a:endParaRPr lang="en-US"/>
          </a:p>
        </p:txBody>
      </p:sp>
      <p:sp>
        <p:nvSpPr>
          <p:cNvPr id="5" name="Rectangle 3"/>
          <p:cNvSpPr>
            <a:spLocks noGrp="1" noChangeArrowheads="1"/>
          </p:cNvSpPr>
          <p:nvPr>
            <p:ph type="dt"/>
          </p:nvPr>
        </p:nvSpPr>
        <p:spPr>
          <a:ln/>
        </p:spPr>
        <p:txBody>
          <a:bodyPr/>
          <a:lstStyle/>
          <a:p>
            <a:r>
              <a:rPr lang="en-US" smtClean="0"/>
              <a:t>September 2012</a:t>
            </a:r>
            <a:endParaRPr lang="en-US"/>
          </a:p>
        </p:txBody>
      </p:sp>
      <p:sp>
        <p:nvSpPr>
          <p:cNvPr id="6" name="Rectangle 6"/>
          <p:cNvSpPr>
            <a:spLocks noGrp="1" noChangeArrowheads="1"/>
          </p:cNvSpPr>
          <p:nvPr>
            <p:ph type="ftr"/>
          </p:nvPr>
        </p:nvSpPr>
        <p:spPr>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802.11-12/1128r0</a:t>
            </a:r>
            <a:endParaRPr lang="en-US"/>
          </a:p>
        </p:txBody>
      </p:sp>
      <p:sp>
        <p:nvSpPr>
          <p:cNvPr id="5" name="Rectangle 3"/>
          <p:cNvSpPr>
            <a:spLocks noGrp="1" noChangeArrowheads="1"/>
          </p:cNvSpPr>
          <p:nvPr>
            <p:ph type="dt"/>
          </p:nvPr>
        </p:nvSpPr>
        <p:spPr>
          <a:ln/>
        </p:spPr>
        <p:txBody>
          <a:bodyPr/>
          <a:lstStyle/>
          <a:p>
            <a:r>
              <a:rPr lang="en-US" smtClean="0"/>
              <a:t>September 2012</a:t>
            </a:r>
            <a:endParaRPr lang="en-US"/>
          </a:p>
        </p:txBody>
      </p:sp>
      <p:sp>
        <p:nvSpPr>
          <p:cNvPr id="6" name="Rectangle 6"/>
          <p:cNvSpPr>
            <a:spLocks noGrp="1" noChangeArrowheads="1"/>
          </p:cNvSpPr>
          <p:nvPr>
            <p:ph type="ftr"/>
          </p:nvPr>
        </p:nvSpPr>
        <p:spPr>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802.11-12/1128r0</a:t>
            </a:r>
            <a:endParaRPr lang="en-US"/>
          </a:p>
        </p:txBody>
      </p:sp>
      <p:sp>
        <p:nvSpPr>
          <p:cNvPr id="5" name="Rectangle 3"/>
          <p:cNvSpPr>
            <a:spLocks noGrp="1" noChangeArrowheads="1"/>
          </p:cNvSpPr>
          <p:nvPr>
            <p:ph type="dt"/>
          </p:nvPr>
        </p:nvSpPr>
        <p:spPr>
          <a:ln/>
        </p:spPr>
        <p:txBody>
          <a:bodyPr/>
          <a:lstStyle/>
          <a:p>
            <a:r>
              <a:rPr lang="en-US" smtClean="0"/>
              <a:t>September 2012</a:t>
            </a:r>
            <a:endParaRPr lang="en-US"/>
          </a:p>
        </p:txBody>
      </p:sp>
      <p:sp>
        <p:nvSpPr>
          <p:cNvPr id="6" name="Rectangle 6"/>
          <p:cNvSpPr>
            <a:spLocks noGrp="1" noChangeArrowheads="1"/>
          </p:cNvSpPr>
          <p:nvPr>
            <p:ph type="ftr"/>
          </p:nvPr>
        </p:nvSpPr>
        <p:spPr>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802.11-12/1128r0</a:t>
            </a:r>
            <a:endParaRPr lang="en-US"/>
          </a:p>
        </p:txBody>
      </p:sp>
      <p:sp>
        <p:nvSpPr>
          <p:cNvPr id="5" name="Rectangle 3"/>
          <p:cNvSpPr>
            <a:spLocks noGrp="1" noChangeArrowheads="1"/>
          </p:cNvSpPr>
          <p:nvPr>
            <p:ph type="dt"/>
          </p:nvPr>
        </p:nvSpPr>
        <p:spPr>
          <a:ln/>
        </p:spPr>
        <p:txBody>
          <a:bodyPr/>
          <a:lstStyle/>
          <a:p>
            <a:r>
              <a:rPr lang="en-US" smtClean="0"/>
              <a:t>September 2012</a:t>
            </a:r>
            <a:endParaRPr lang="en-US"/>
          </a:p>
        </p:txBody>
      </p:sp>
      <p:sp>
        <p:nvSpPr>
          <p:cNvPr id="6" name="Rectangle 6"/>
          <p:cNvSpPr>
            <a:spLocks noGrp="1" noChangeArrowheads="1"/>
          </p:cNvSpPr>
          <p:nvPr>
            <p:ph type="ftr"/>
          </p:nvPr>
        </p:nvSpPr>
        <p:spPr>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802.11-12/1128r0</a:t>
            </a:r>
            <a:endParaRPr lang="en-US"/>
          </a:p>
        </p:txBody>
      </p:sp>
      <p:sp>
        <p:nvSpPr>
          <p:cNvPr id="5" name="Rectangle 3"/>
          <p:cNvSpPr>
            <a:spLocks noGrp="1" noChangeArrowheads="1"/>
          </p:cNvSpPr>
          <p:nvPr>
            <p:ph type="dt"/>
          </p:nvPr>
        </p:nvSpPr>
        <p:spPr>
          <a:ln/>
        </p:spPr>
        <p:txBody>
          <a:bodyPr/>
          <a:lstStyle/>
          <a:p>
            <a:r>
              <a:rPr lang="en-US" smtClean="0"/>
              <a:t>September 2012</a:t>
            </a:r>
            <a:endParaRPr lang="en-US"/>
          </a:p>
        </p:txBody>
      </p:sp>
      <p:sp>
        <p:nvSpPr>
          <p:cNvPr id="6" name="Rectangle 6"/>
          <p:cNvSpPr>
            <a:spLocks noGrp="1" noChangeArrowheads="1"/>
          </p:cNvSpPr>
          <p:nvPr>
            <p:ph type="ftr"/>
          </p:nvPr>
        </p:nvSpPr>
        <p:spPr>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802.11-12/1128r0</a:t>
            </a:r>
            <a:endParaRPr lang="en-US"/>
          </a:p>
        </p:txBody>
      </p:sp>
      <p:sp>
        <p:nvSpPr>
          <p:cNvPr id="5" name="Rectangle 3"/>
          <p:cNvSpPr>
            <a:spLocks noGrp="1" noChangeArrowheads="1"/>
          </p:cNvSpPr>
          <p:nvPr>
            <p:ph type="dt"/>
          </p:nvPr>
        </p:nvSpPr>
        <p:spPr>
          <a:ln/>
        </p:spPr>
        <p:txBody>
          <a:bodyPr/>
          <a:lstStyle/>
          <a:p>
            <a:r>
              <a:rPr lang="en-US" smtClean="0"/>
              <a:t>September 2012</a:t>
            </a:r>
            <a:endParaRPr lang="en-US"/>
          </a:p>
        </p:txBody>
      </p:sp>
      <p:sp>
        <p:nvSpPr>
          <p:cNvPr id="6" name="Rectangle 6"/>
          <p:cNvSpPr>
            <a:spLocks noGrp="1" noChangeArrowheads="1"/>
          </p:cNvSpPr>
          <p:nvPr>
            <p:ph type="ftr"/>
          </p:nvPr>
        </p:nvSpPr>
        <p:spPr>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802.11-12/1128r0</a:t>
            </a:r>
            <a:endParaRPr lang="en-US"/>
          </a:p>
        </p:txBody>
      </p:sp>
      <p:sp>
        <p:nvSpPr>
          <p:cNvPr id="5" name="Rectangle 3"/>
          <p:cNvSpPr>
            <a:spLocks noGrp="1" noChangeArrowheads="1"/>
          </p:cNvSpPr>
          <p:nvPr>
            <p:ph type="dt"/>
          </p:nvPr>
        </p:nvSpPr>
        <p:spPr>
          <a:ln/>
        </p:spPr>
        <p:txBody>
          <a:bodyPr/>
          <a:lstStyle/>
          <a:p>
            <a:r>
              <a:rPr lang="en-US" smtClean="0"/>
              <a:t>September 2012</a:t>
            </a:r>
            <a:endParaRPr lang="en-US"/>
          </a:p>
        </p:txBody>
      </p:sp>
      <p:sp>
        <p:nvSpPr>
          <p:cNvPr id="6" name="Rectangle 6"/>
          <p:cNvSpPr>
            <a:spLocks noGrp="1" noChangeArrowheads="1"/>
          </p:cNvSpPr>
          <p:nvPr>
            <p:ph type="ftr"/>
          </p:nvPr>
        </p:nvSpPr>
        <p:spPr>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 Technololgies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Donald Eastlake, Huawei Technololgies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 Technololgies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2012</a:t>
            </a:r>
            <a:endParaRPr lang="en-GB"/>
          </a:p>
        </p:txBody>
      </p:sp>
      <p:sp>
        <p:nvSpPr>
          <p:cNvPr id="6" name="Footer Placeholder 5"/>
          <p:cNvSpPr>
            <a:spLocks noGrp="1"/>
          </p:cNvSpPr>
          <p:nvPr>
            <p:ph type="ftr" idx="11"/>
          </p:nvPr>
        </p:nvSpPr>
        <p:spPr/>
        <p:txBody>
          <a:bodyPr/>
          <a:lstStyle>
            <a:lvl1pPr>
              <a:defRPr/>
            </a:lvl1pPr>
          </a:lstStyle>
          <a:p>
            <a:r>
              <a:rPr lang="en-GB" smtClean="0"/>
              <a:t>Donald Eastlake, Huawei Technololgies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Donald Eastlake, Huawei Technololgies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2012</a:t>
            </a:r>
            <a:endParaRPr lang="en-GB"/>
          </a:p>
        </p:txBody>
      </p:sp>
      <p:sp>
        <p:nvSpPr>
          <p:cNvPr id="4" name="Footer Placeholder 3"/>
          <p:cNvSpPr>
            <a:spLocks noGrp="1"/>
          </p:cNvSpPr>
          <p:nvPr>
            <p:ph type="ftr" idx="11"/>
          </p:nvPr>
        </p:nvSpPr>
        <p:spPr/>
        <p:txBody>
          <a:bodyPr/>
          <a:lstStyle>
            <a:lvl1pPr>
              <a:defRPr/>
            </a:lvl1pPr>
          </a:lstStyle>
          <a:p>
            <a:r>
              <a:rPr lang="en-GB" smtClean="0"/>
              <a:t>Donald Eastlake, Huawei Technololgies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2012</a:t>
            </a:r>
            <a:endParaRPr lang="en-GB"/>
          </a:p>
        </p:txBody>
      </p:sp>
      <p:sp>
        <p:nvSpPr>
          <p:cNvPr id="3" name="Footer Placeholder 2"/>
          <p:cNvSpPr>
            <a:spLocks noGrp="1"/>
          </p:cNvSpPr>
          <p:nvPr>
            <p:ph type="ftr" idx="11"/>
          </p:nvPr>
        </p:nvSpPr>
        <p:spPr/>
        <p:txBody>
          <a:bodyPr/>
          <a:lstStyle>
            <a:lvl1pPr>
              <a:defRPr/>
            </a:lvl1pPr>
          </a:lstStyle>
          <a:p>
            <a:r>
              <a:rPr lang="en-GB" smtClean="0"/>
              <a:t>Donald Eastlake, Huawei Technololgies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 Technololgies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 Technololgies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Donald Eastlake, Huawei Technololgies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11-12/1128r0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Donald Eastlake, Huawei Technololgies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Multi-Access Link Model</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2012-09-17</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Group 34"/>
          <p:cNvGraphicFramePr>
            <a:graphicFrameLocks/>
          </p:cNvGraphicFramePr>
          <p:nvPr>
            <p:extLst>
              <p:ext uri="{D42A27DB-BD31-4B8C-83A1-F6EECF244321}">
                <p14:modId xmlns:p14="http://schemas.microsoft.com/office/powerpoint/2010/main" val="4071848968"/>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2012</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Donald Eastlake, Huawei Technololgies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solidFill>
                  <a:srgbClr val="0000FF"/>
                </a:solidFill>
                <a:latin typeface="Arial"/>
                <a:cs typeface="Arial"/>
              </a:rPr>
              <a:t>Multi-Access Link Model for GLK</a:t>
            </a:r>
            <a:endParaRPr lang="en-US" dirty="0">
              <a:solidFill>
                <a:srgbClr val="0000FF"/>
              </a:solidFill>
              <a:latin typeface="Arial"/>
              <a:cs typeface="Arial"/>
            </a:endParaRPr>
          </a:p>
        </p:txBody>
      </p:sp>
      <p:sp>
        <p:nvSpPr>
          <p:cNvPr id="9218" name="Rectangle 2"/>
          <p:cNvSpPr>
            <a:spLocks noGrp="1" noChangeArrowheads="1"/>
          </p:cNvSpPr>
          <p:nvPr>
            <p:ph type="body" idx="1"/>
          </p:nvPr>
        </p:nvSpPr>
        <p:spPr>
          <a:xfrm>
            <a:off x="611560" y="1556792"/>
            <a:ext cx="7920880" cy="4539208"/>
          </a:xfrm>
          <a:ln/>
        </p:spPr>
        <p:txBody>
          <a:bodyPr/>
          <a:lstStyle/>
          <a:p>
            <a:pPr>
              <a:buFont typeface="Times New Roman" pitchFamily="16" charset="0"/>
              <a:buChar char="•"/>
            </a:pPr>
            <a:r>
              <a:rPr lang="en-GB" dirty="0"/>
              <a:t>Potential Problems with “just add a portal to STAs”</a:t>
            </a:r>
          </a:p>
          <a:p>
            <a:pPr lvl="1">
              <a:buFont typeface="Times New Roman" pitchFamily="16" charset="0"/>
              <a:buChar char="•"/>
            </a:pPr>
            <a:r>
              <a:rPr lang="en-GB" sz="2400" dirty="0" smtClean="0"/>
              <a:t>How does the STA decide whether to send frames over the air or over the portal or both?</a:t>
            </a:r>
          </a:p>
          <a:p>
            <a:pPr lvl="2">
              <a:buFont typeface="Times New Roman" pitchFamily="16" charset="0"/>
              <a:buChar char="•"/>
            </a:pPr>
            <a:r>
              <a:rPr lang="en-GB" sz="2000" dirty="0" smtClean="0"/>
              <a:t>For the single AP with single portal case, it is easy. STAs just send to the AP. The AP knows the MAC addresses of the associated STAs, so unicast is send to the right station or sent out the portal. And multi-destination frames are sent to both.</a:t>
            </a:r>
          </a:p>
          <a:p>
            <a:pPr lvl="2">
              <a:buFont typeface="Times New Roman" pitchFamily="16" charset="0"/>
              <a:buChar char="•"/>
            </a:pPr>
            <a:r>
              <a:rPr lang="en-GB" sz="2000" dirty="0" smtClean="0"/>
              <a:t>Add a portal to the STA makes all this much more complex.</a:t>
            </a:r>
          </a:p>
          <a:p>
            <a:pPr lvl="3">
              <a:buFont typeface="Times New Roman" pitchFamily="16" charset="0"/>
              <a:buChar char="•"/>
            </a:pPr>
            <a:r>
              <a:rPr lang="en-GB" sz="2000" dirty="0" smtClean="0"/>
              <a:t>The AP may have to send a frame to a STA so the STA can send it out the STA’s portal.</a:t>
            </a:r>
          </a:p>
          <a:p>
            <a:pPr lvl="3">
              <a:buFont typeface="Times New Roman" pitchFamily="16" charset="0"/>
              <a:buChar char="•"/>
            </a:pPr>
            <a:r>
              <a:rPr lang="en-GB" sz="2000" dirty="0" smtClean="0"/>
              <a:t>A STA does not always just send to the AP. It may need to send out its STA.</a:t>
            </a:r>
          </a:p>
          <a:p>
            <a:pPr lvl="3">
              <a:buFont typeface="Times New Roman" pitchFamily="16" charset="0"/>
              <a:buChar char="•"/>
            </a:pPr>
            <a:r>
              <a:rPr lang="en-GB" sz="2000" dirty="0"/>
              <a:t>No simple rule is possible at the STA. Some form of address table appears necessary</a:t>
            </a:r>
          </a:p>
          <a:p>
            <a:pPr lvl="2">
              <a:buFont typeface="Times New Roman" pitchFamily="16" charset="0"/>
              <a:buChar char="•"/>
            </a:pPr>
            <a:endParaRPr lang="en-GB" sz="2000" dirty="0" smtClean="0"/>
          </a:p>
          <a:p>
            <a:pPr>
              <a:buFont typeface="Times New Roman" pitchFamily="16" charset="0"/>
              <a:buChar char="•"/>
            </a:pPr>
            <a:endParaRPr lang="en-GB" dirty="0" smtClean="0"/>
          </a:p>
        </p:txBody>
      </p:sp>
    </p:spTree>
    <p:extLst>
      <p:ext uri="{BB962C8B-B14F-4D97-AF65-F5344CB8AC3E}">
        <p14:creationId xmlns:p14="http://schemas.microsoft.com/office/powerpoint/2010/main" val="102741917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2012</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Donald Eastlake, Huawei Technololgies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solidFill>
                  <a:srgbClr val="0000FF"/>
                </a:solidFill>
                <a:latin typeface="Arial"/>
                <a:cs typeface="Arial"/>
              </a:rPr>
              <a:t>Multi-Access Link Model for GLK</a:t>
            </a:r>
            <a:endParaRPr lang="en-US" dirty="0">
              <a:solidFill>
                <a:srgbClr val="0000FF"/>
              </a:solidFill>
              <a:latin typeface="Arial"/>
              <a:cs typeface="Arial"/>
            </a:endParaRP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a:t>Potential Problems with “just add a portal to STAs”</a:t>
            </a:r>
          </a:p>
          <a:p>
            <a:pPr lvl="1">
              <a:buFont typeface="Times New Roman" pitchFamily="16" charset="0"/>
              <a:buChar char="•"/>
            </a:pPr>
            <a:r>
              <a:rPr lang="en-GB" sz="2400" dirty="0" smtClean="0"/>
              <a:t>How does the STA decide whether to send frames over the air or over the portal or both? (continued)</a:t>
            </a:r>
          </a:p>
          <a:p>
            <a:pPr lvl="2">
              <a:buFont typeface="Times New Roman" pitchFamily="16" charset="0"/>
              <a:buChar char="•"/>
            </a:pPr>
            <a:r>
              <a:rPr lang="en-GB" sz="2200" dirty="0" smtClean="0"/>
              <a:t>No simple rule is possible at the STA. Some form of address table appears necessary</a:t>
            </a:r>
          </a:p>
          <a:p>
            <a:pPr>
              <a:buFont typeface="Times New Roman" pitchFamily="16" charset="0"/>
              <a:buChar char="•"/>
            </a:pPr>
            <a:endParaRPr lang="en-GB" dirty="0" smtClean="0"/>
          </a:p>
        </p:txBody>
      </p:sp>
    </p:spTree>
    <p:extLst>
      <p:ext uri="{BB962C8B-B14F-4D97-AF65-F5344CB8AC3E}">
        <p14:creationId xmlns:p14="http://schemas.microsoft.com/office/powerpoint/2010/main" val="4225250325"/>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Donald Eastlake, Huawei Technololgies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discusses the </a:t>
            </a:r>
            <a:r>
              <a:rPr lang="en-GB" dirty="0" err="1" smtClean="0"/>
              <a:t>modeling</a:t>
            </a:r>
            <a:r>
              <a:rPr lang="en-GB" dirty="0" smtClean="0"/>
              <a:t> of an AP with associated stations as a multi-access shared link that can be used as a transit link inside networks.</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2012</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Donald Eastlake, Huawei Technololgies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Multi-Access Link Model for GLK</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This presentation just talks about the case people are most interested in: An AP with associated STAs.</a:t>
            </a:r>
          </a:p>
          <a:p>
            <a:pPr>
              <a:buFont typeface="Times New Roman" pitchFamily="16" charset="0"/>
              <a:buChar char="•"/>
            </a:pPr>
            <a:r>
              <a:rPr lang="en-GB" dirty="0" smtClean="0"/>
              <a:t>Radio “</a:t>
            </a:r>
            <a:r>
              <a:rPr lang="en-GB" dirty="0" smtClean="0"/>
              <a:t>links” </a:t>
            </a:r>
            <a:r>
              <a:rPr lang="en-GB" dirty="0" smtClean="0"/>
              <a:t>are inherently multi-access. You broadcast and, in general, multiple stations can receive. </a:t>
            </a:r>
            <a:endParaRPr lang="en-GB" dirty="0"/>
          </a:p>
          <a:p>
            <a:pPr>
              <a:buFont typeface="Times New Roman" pitchFamily="16" charset="0"/>
              <a:buChar char="•"/>
            </a:pPr>
            <a:r>
              <a:rPr lang="en-GB" dirty="0" smtClean="0"/>
              <a:t>Network connectivity in such cases is currently provided by pretty much just saying that the AP can have one portal.</a:t>
            </a:r>
            <a:endParaRPr lang="en-GB" dirty="0"/>
          </a:p>
          <a:p>
            <a:pPr lvl="1">
              <a:buFont typeface="Times New Roman" pitchFamily="16" charset="0"/>
              <a:buChar char="•"/>
            </a:pPr>
            <a:r>
              <a:rPr lang="en-GB" dirty="0" smtClean="0"/>
              <a:t>Clearly there are mechanisms required to get this to work well – particularly in the case of an ESS – which are mostly left out of scope</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FF"/>
          </a:solidFill>
        </p:spPr>
        <p:txBody>
          <a:bodyPr/>
          <a:lstStyle/>
          <a:p>
            <a:r>
              <a:rPr lang="en-US" sz="2800" dirty="0" smtClean="0">
                <a:solidFill>
                  <a:srgbClr val="0000FF"/>
                </a:solidFill>
                <a:latin typeface="Arial"/>
                <a:cs typeface="Arial"/>
              </a:rPr>
              <a:t>Usual Diagram of an AP with two STAs</a:t>
            </a:r>
            <a:endParaRPr lang="en-US" sz="2800" dirty="0">
              <a:solidFill>
                <a:srgbClr val="0000FF"/>
              </a:solidFill>
              <a:latin typeface="Arial"/>
              <a:cs typeface="Arial"/>
            </a:endParaRPr>
          </a:p>
        </p:txBody>
      </p:sp>
      <p:sp>
        <p:nvSpPr>
          <p:cNvPr id="3" name="Date Placeholder 2"/>
          <p:cNvSpPr>
            <a:spLocks noGrp="1"/>
          </p:cNvSpPr>
          <p:nvPr>
            <p:ph type="dt" idx="10"/>
          </p:nvPr>
        </p:nvSpPr>
        <p:spPr/>
        <p:txBody>
          <a:bodyPr/>
          <a:lstStyle/>
          <a:p>
            <a:r>
              <a:rPr lang="en-US" smtClean="0"/>
              <a:t>September 2012</a:t>
            </a:r>
            <a:endParaRPr lang="en-GB"/>
          </a:p>
        </p:txBody>
      </p:sp>
      <p:sp>
        <p:nvSpPr>
          <p:cNvPr id="4" name="Footer Placeholder 3"/>
          <p:cNvSpPr>
            <a:spLocks noGrp="1"/>
          </p:cNvSpPr>
          <p:nvPr>
            <p:ph type="ftr" idx="11"/>
          </p:nvPr>
        </p:nvSpPr>
        <p:spPr/>
        <p:txBody>
          <a:bodyPr/>
          <a:lstStyle/>
          <a:p>
            <a:r>
              <a:rPr lang="en-GB" smtClean="0"/>
              <a:t>Donald Eastlake, Huawei Technololgies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4</a:t>
            </a:fld>
            <a:endParaRPr lang="en-GB"/>
          </a:p>
        </p:txBody>
      </p:sp>
      <p:sp>
        <p:nvSpPr>
          <p:cNvPr id="8" name="TextBox 7"/>
          <p:cNvSpPr txBox="1"/>
          <p:nvPr/>
        </p:nvSpPr>
        <p:spPr>
          <a:xfrm>
            <a:off x="1619672" y="5066020"/>
            <a:ext cx="1440160" cy="523220"/>
          </a:xfrm>
          <a:prstGeom prst="rect">
            <a:avLst/>
          </a:prstGeom>
          <a:solidFill>
            <a:srgbClr val="FFFFFF"/>
          </a:solidFill>
          <a:ln w="28575" cmpd="sng">
            <a:solidFill>
              <a:schemeClr val="tx1"/>
            </a:solidFill>
          </a:ln>
          <a:effectLst/>
        </p:spPr>
        <p:txBody>
          <a:bodyPr wrap="square" rtlCol="0">
            <a:spAutoFit/>
          </a:bodyPr>
          <a:lstStyle/>
          <a:p>
            <a:pPr algn="ctr"/>
            <a:r>
              <a:rPr lang="en-US" sz="2800" dirty="0" smtClean="0">
                <a:solidFill>
                  <a:schemeClr val="tx1"/>
                </a:solidFill>
              </a:rPr>
              <a:t>STA1</a:t>
            </a:r>
            <a:endParaRPr lang="en-US" sz="2800" dirty="0">
              <a:solidFill>
                <a:schemeClr val="tx1"/>
              </a:solidFill>
            </a:endParaRPr>
          </a:p>
        </p:txBody>
      </p:sp>
      <p:sp>
        <p:nvSpPr>
          <p:cNvPr id="9" name="TextBox 8"/>
          <p:cNvSpPr txBox="1"/>
          <p:nvPr/>
        </p:nvSpPr>
        <p:spPr>
          <a:xfrm>
            <a:off x="6156176" y="4922004"/>
            <a:ext cx="1440160" cy="523220"/>
          </a:xfrm>
          <a:prstGeom prst="rect">
            <a:avLst/>
          </a:prstGeom>
          <a:solidFill>
            <a:srgbClr val="FFFFFF"/>
          </a:solidFill>
          <a:ln w="28575" cmpd="sng">
            <a:solidFill>
              <a:schemeClr val="tx1"/>
            </a:solidFill>
          </a:ln>
          <a:effectLst/>
        </p:spPr>
        <p:txBody>
          <a:bodyPr wrap="square" rtlCol="0">
            <a:spAutoFit/>
          </a:bodyPr>
          <a:lstStyle/>
          <a:p>
            <a:pPr algn="ctr"/>
            <a:r>
              <a:rPr lang="en-US" sz="2800" dirty="0" smtClean="0">
                <a:solidFill>
                  <a:schemeClr val="tx1"/>
                </a:solidFill>
              </a:rPr>
              <a:t>STA2</a:t>
            </a:r>
            <a:endParaRPr lang="en-US" sz="2800" dirty="0">
              <a:solidFill>
                <a:schemeClr val="tx1"/>
              </a:solidFill>
            </a:endParaRPr>
          </a:p>
        </p:txBody>
      </p:sp>
      <p:cxnSp>
        <p:nvCxnSpPr>
          <p:cNvPr id="39" name="Straight Connector 38"/>
          <p:cNvCxnSpPr/>
          <p:nvPr/>
        </p:nvCxnSpPr>
        <p:spPr bwMode="auto">
          <a:xfrm flipV="1">
            <a:off x="4572000" y="2833772"/>
            <a:ext cx="0" cy="936104"/>
          </a:xfrm>
          <a:prstGeom prst="line">
            <a:avLst/>
          </a:prstGeom>
          <a:solidFill>
            <a:srgbClr val="00B8FF"/>
          </a:solidFill>
          <a:ln w="76200" cap="flat" cmpd="tri" algn="ctr">
            <a:solidFill>
              <a:schemeClr val="tx1"/>
            </a:solidFill>
            <a:prstDash val="solid"/>
            <a:round/>
            <a:headEnd type="none" w="med" len="med"/>
            <a:tailEnd type="none" w="med" len="med"/>
          </a:ln>
          <a:effectLst/>
        </p:spPr>
      </p:cxnSp>
      <p:sp>
        <p:nvSpPr>
          <p:cNvPr id="42" name="TextBox 41"/>
          <p:cNvSpPr txBox="1"/>
          <p:nvPr/>
        </p:nvSpPr>
        <p:spPr>
          <a:xfrm>
            <a:off x="4572000" y="2905780"/>
            <a:ext cx="792088" cy="400110"/>
          </a:xfrm>
          <a:prstGeom prst="rect">
            <a:avLst/>
          </a:prstGeom>
          <a:noFill/>
        </p:spPr>
        <p:txBody>
          <a:bodyPr wrap="square" rtlCol="0">
            <a:spAutoFit/>
          </a:bodyPr>
          <a:lstStyle/>
          <a:p>
            <a:r>
              <a:rPr lang="en-US" sz="2000" dirty="0" smtClean="0">
                <a:solidFill>
                  <a:srgbClr val="000000"/>
                </a:solidFill>
              </a:rPr>
              <a:t>Portal</a:t>
            </a:r>
            <a:endParaRPr lang="en-US" sz="2000" dirty="0">
              <a:solidFill>
                <a:srgbClr val="000000"/>
              </a:solidFill>
            </a:endParaRPr>
          </a:p>
        </p:txBody>
      </p:sp>
      <p:sp>
        <p:nvSpPr>
          <p:cNvPr id="43" name="TextBox 42"/>
          <p:cNvSpPr txBox="1"/>
          <p:nvPr/>
        </p:nvSpPr>
        <p:spPr>
          <a:xfrm>
            <a:off x="3851920" y="3769876"/>
            <a:ext cx="1440160" cy="523220"/>
          </a:xfrm>
          <a:prstGeom prst="rect">
            <a:avLst/>
          </a:prstGeom>
          <a:solidFill>
            <a:srgbClr val="FFFFFF"/>
          </a:solidFill>
          <a:ln w="28575" cmpd="sng">
            <a:solidFill>
              <a:schemeClr val="tx1"/>
            </a:solidFill>
          </a:ln>
          <a:effectLst/>
        </p:spPr>
        <p:txBody>
          <a:bodyPr wrap="square" rtlCol="0">
            <a:spAutoFit/>
          </a:bodyPr>
          <a:lstStyle/>
          <a:p>
            <a:pPr algn="ctr"/>
            <a:r>
              <a:rPr lang="en-US" sz="2800" dirty="0" smtClean="0">
                <a:solidFill>
                  <a:schemeClr val="tx1"/>
                </a:solidFill>
              </a:rPr>
              <a:t>AP</a:t>
            </a:r>
            <a:endParaRPr lang="en-US" sz="2800" dirty="0">
              <a:solidFill>
                <a:schemeClr val="tx1"/>
              </a:solidFill>
            </a:endParaRPr>
          </a:p>
        </p:txBody>
      </p:sp>
      <p:cxnSp>
        <p:nvCxnSpPr>
          <p:cNvPr id="44" name="Straight Connector 43"/>
          <p:cNvCxnSpPr>
            <a:endCxn id="8" idx="0"/>
          </p:cNvCxnSpPr>
          <p:nvPr/>
        </p:nvCxnSpPr>
        <p:spPr bwMode="auto">
          <a:xfrm flipH="1">
            <a:off x="2339752" y="4301654"/>
            <a:ext cx="1512168" cy="764366"/>
          </a:xfrm>
          <a:prstGeom prst="line">
            <a:avLst/>
          </a:prstGeom>
          <a:solidFill>
            <a:srgbClr val="00B8FF"/>
          </a:solidFill>
          <a:ln w="28575" cap="flat" cmpd="sng" algn="ctr">
            <a:solidFill>
              <a:schemeClr val="tx1"/>
            </a:solidFill>
            <a:prstDash val="solid"/>
            <a:round/>
            <a:headEnd type="none" w="med" len="med"/>
            <a:tailEnd type="none" w="med" len="med"/>
          </a:ln>
          <a:effectLst/>
        </p:spPr>
      </p:cxnSp>
      <p:cxnSp>
        <p:nvCxnSpPr>
          <p:cNvPr id="49" name="Straight Connector 48"/>
          <p:cNvCxnSpPr>
            <a:endCxn id="9" idx="0"/>
          </p:cNvCxnSpPr>
          <p:nvPr/>
        </p:nvCxnSpPr>
        <p:spPr bwMode="auto">
          <a:xfrm>
            <a:off x="5292080" y="4301654"/>
            <a:ext cx="1584176" cy="620350"/>
          </a:xfrm>
          <a:prstGeom prst="line">
            <a:avLst/>
          </a:prstGeom>
          <a:solidFill>
            <a:srgbClr val="00B8FF"/>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545817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rc 21"/>
          <p:cNvSpPr/>
          <p:nvPr/>
        </p:nvSpPr>
        <p:spPr bwMode="auto">
          <a:xfrm rot="19174592" flipH="1">
            <a:off x="5924984" y="4595454"/>
            <a:ext cx="914400" cy="914400"/>
          </a:xfrm>
          <a:prstGeom prst="arc">
            <a:avLst>
              <a:gd name="adj1" fmla="val 13527910"/>
              <a:gd name="adj2" fmla="val 152032"/>
            </a:avLst>
          </a:prstGeom>
          <a:noFill/>
          <a:ln w="3810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 name="Arc 22"/>
          <p:cNvSpPr/>
          <p:nvPr/>
        </p:nvSpPr>
        <p:spPr bwMode="auto">
          <a:xfrm rot="19174592" flipH="1">
            <a:off x="5739455" y="4423218"/>
            <a:ext cx="1128150" cy="1128150"/>
          </a:xfrm>
          <a:prstGeom prst="arc">
            <a:avLst>
              <a:gd name="adj1" fmla="val 13527910"/>
              <a:gd name="adj2" fmla="val 152032"/>
            </a:avLst>
          </a:prstGeom>
          <a:noFill/>
          <a:ln w="3810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 name="Arc 23"/>
          <p:cNvSpPr/>
          <p:nvPr/>
        </p:nvSpPr>
        <p:spPr bwMode="auto">
          <a:xfrm rot="19174592" flipH="1">
            <a:off x="5504121" y="4247205"/>
            <a:ext cx="1323472" cy="1323472"/>
          </a:xfrm>
          <a:prstGeom prst="arc">
            <a:avLst>
              <a:gd name="adj1" fmla="val 13527910"/>
              <a:gd name="adj2" fmla="val 152032"/>
            </a:avLst>
          </a:prstGeom>
          <a:noFill/>
          <a:ln w="28575"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 name="Arc 24"/>
          <p:cNvSpPr/>
          <p:nvPr/>
        </p:nvSpPr>
        <p:spPr bwMode="auto">
          <a:xfrm rot="19174592" flipH="1">
            <a:off x="5241267" y="4028351"/>
            <a:ext cx="1661165" cy="1661165"/>
          </a:xfrm>
          <a:prstGeom prst="arc">
            <a:avLst>
              <a:gd name="adj1" fmla="val 13527910"/>
              <a:gd name="adj2" fmla="val 152032"/>
            </a:avLst>
          </a:prstGeom>
          <a:noFill/>
          <a:ln w="28575"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 name="Arc 25"/>
          <p:cNvSpPr/>
          <p:nvPr/>
        </p:nvSpPr>
        <p:spPr bwMode="auto">
          <a:xfrm rot="19174592" flipH="1">
            <a:off x="4931554" y="3769939"/>
            <a:ext cx="2157279" cy="2157279"/>
          </a:xfrm>
          <a:prstGeom prst="arc">
            <a:avLst>
              <a:gd name="adj1" fmla="val 13527910"/>
              <a:gd name="adj2" fmla="val 152032"/>
            </a:avLst>
          </a:prstGeom>
          <a:noFill/>
          <a:ln w="1905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 name="Arc 26"/>
          <p:cNvSpPr/>
          <p:nvPr/>
        </p:nvSpPr>
        <p:spPr bwMode="auto">
          <a:xfrm rot="19174592" flipH="1">
            <a:off x="4486601" y="3402751"/>
            <a:ext cx="2825405" cy="2825405"/>
          </a:xfrm>
          <a:prstGeom prst="arc">
            <a:avLst>
              <a:gd name="adj1" fmla="val 14199066"/>
              <a:gd name="adj2" fmla="val 152032"/>
            </a:avLst>
          </a:prstGeom>
          <a:noFill/>
          <a:ln w="1905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 name="Arc 27"/>
          <p:cNvSpPr/>
          <p:nvPr/>
        </p:nvSpPr>
        <p:spPr bwMode="auto">
          <a:xfrm rot="19174592" flipH="1">
            <a:off x="3909800" y="3001926"/>
            <a:ext cx="3543197" cy="3543197"/>
          </a:xfrm>
          <a:prstGeom prst="arc">
            <a:avLst>
              <a:gd name="adj1" fmla="val 17172433"/>
              <a:gd name="adj2" fmla="val 152032"/>
            </a:avLst>
          </a:prstGeom>
          <a:noFill/>
          <a:ln w="1270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Arc 28"/>
          <p:cNvSpPr/>
          <p:nvPr/>
        </p:nvSpPr>
        <p:spPr bwMode="auto">
          <a:xfrm rot="19174592" flipH="1">
            <a:off x="3224483" y="2651117"/>
            <a:ext cx="4291290" cy="4291290"/>
          </a:xfrm>
          <a:prstGeom prst="arc">
            <a:avLst>
              <a:gd name="adj1" fmla="val 17213272"/>
              <a:gd name="adj2" fmla="val 21376959"/>
            </a:avLst>
          </a:prstGeom>
          <a:noFill/>
          <a:ln w="1270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 name="Arc 29"/>
          <p:cNvSpPr/>
          <p:nvPr/>
        </p:nvSpPr>
        <p:spPr bwMode="auto">
          <a:xfrm rot="19174592" flipH="1">
            <a:off x="2411760" y="2126427"/>
            <a:ext cx="5145126" cy="5145126"/>
          </a:xfrm>
          <a:prstGeom prst="arc">
            <a:avLst>
              <a:gd name="adj1" fmla="val 17561748"/>
              <a:gd name="adj2" fmla="val 21376959"/>
            </a:avLst>
          </a:prstGeom>
          <a:noFill/>
          <a:ln w="635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40" name="Group 39"/>
          <p:cNvGrpSpPr/>
          <p:nvPr/>
        </p:nvGrpSpPr>
        <p:grpSpPr>
          <a:xfrm>
            <a:off x="1691680" y="2224564"/>
            <a:ext cx="5145126" cy="5145126"/>
            <a:chOff x="1691680" y="1052736"/>
            <a:chExt cx="5145126" cy="5145126"/>
          </a:xfrm>
        </p:grpSpPr>
        <p:sp>
          <p:nvSpPr>
            <p:cNvPr id="10" name="Arc 9"/>
            <p:cNvSpPr/>
            <p:nvPr/>
          </p:nvSpPr>
          <p:spPr bwMode="auto">
            <a:xfrm rot="2425408">
              <a:off x="2409182" y="3543056"/>
              <a:ext cx="914400" cy="914400"/>
            </a:xfrm>
            <a:prstGeom prst="arc">
              <a:avLst>
                <a:gd name="adj1" fmla="val 13527910"/>
                <a:gd name="adj2" fmla="val 152032"/>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Arc 10"/>
            <p:cNvSpPr/>
            <p:nvPr/>
          </p:nvSpPr>
          <p:spPr bwMode="auto">
            <a:xfrm rot="2425408">
              <a:off x="2380961" y="3370820"/>
              <a:ext cx="1128150" cy="1128150"/>
            </a:xfrm>
            <a:prstGeom prst="arc">
              <a:avLst>
                <a:gd name="adj1" fmla="val 13527910"/>
                <a:gd name="adj2" fmla="val 152032"/>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Arc 11"/>
            <p:cNvSpPr/>
            <p:nvPr/>
          </p:nvSpPr>
          <p:spPr bwMode="auto">
            <a:xfrm rot="2425408">
              <a:off x="2420973" y="3194807"/>
              <a:ext cx="1323472" cy="1323472"/>
            </a:xfrm>
            <a:prstGeom prst="arc">
              <a:avLst>
                <a:gd name="adj1" fmla="val 13527910"/>
                <a:gd name="adj2" fmla="val 152032"/>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Arc 13"/>
            <p:cNvSpPr/>
            <p:nvPr/>
          </p:nvSpPr>
          <p:spPr bwMode="auto">
            <a:xfrm rot="2425408">
              <a:off x="2346134" y="2975953"/>
              <a:ext cx="1661165" cy="1661165"/>
            </a:xfrm>
            <a:prstGeom prst="arc">
              <a:avLst>
                <a:gd name="adj1" fmla="val 13527910"/>
                <a:gd name="adj2" fmla="val 152032"/>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Arc 14"/>
            <p:cNvSpPr/>
            <p:nvPr/>
          </p:nvSpPr>
          <p:spPr bwMode="auto">
            <a:xfrm rot="2425408">
              <a:off x="2159733" y="2717541"/>
              <a:ext cx="2157279" cy="2157279"/>
            </a:xfrm>
            <a:prstGeom prst="arc">
              <a:avLst>
                <a:gd name="adj1" fmla="val 13527910"/>
                <a:gd name="adj2" fmla="val 152032"/>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Arc 15"/>
            <p:cNvSpPr/>
            <p:nvPr/>
          </p:nvSpPr>
          <p:spPr bwMode="auto">
            <a:xfrm rot="2425408">
              <a:off x="1936560" y="2350353"/>
              <a:ext cx="2825405" cy="2825405"/>
            </a:xfrm>
            <a:prstGeom prst="arc">
              <a:avLst>
                <a:gd name="adj1" fmla="val 13527910"/>
                <a:gd name="adj2" fmla="val 152032"/>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Arc 16"/>
            <p:cNvSpPr/>
            <p:nvPr/>
          </p:nvSpPr>
          <p:spPr bwMode="auto">
            <a:xfrm rot="2425408">
              <a:off x="1795569" y="1921332"/>
              <a:ext cx="3543197" cy="3543197"/>
            </a:xfrm>
            <a:prstGeom prst="arc">
              <a:avLst>
                <a:gd name="adj1" fmla="val 16883283"/>
                <a:gd name="adj2" fmla="val 152032"/>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Arc 17"/>
            <p:cNvSpPr/>
            <p:nvPr/>
          </p:nvSpPr>
          <p:spPr bwMode="auto">
            <a:xfrm rot="2425408">
              <a:off x="1732793" y="1570523"/>
              <a:ext cx="4291290" cy="4291290"/>
            </a:xfrm>
            <a:prstGeom prst="arc">
              <a:avLst>
                <a:gd name="adj1" fmla="val 16921265"/>
                <a:gd name="adj2" fmla="val 21376959"/>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Arc 18"/>
            <p:cNvSpPr/>
            <p:nvPr/>
          </p:nvSpPr>
          <p:spPr bwMode="auto">
            <a:xfrm rot="2425408">
              <a:off x="1691680" y="1052736"/>
              <a:ext cx="5145126" cy="5145126"/>
            </a:xfrm>
            <a:prstGeom prst="arc">
              <a:avLst>
                <a:gd name="adj1" fmla="val 17495966"/>
                <a:gd name="adj2" fmla="val 21376959"/>
              </a:avLst>
            </a:prstGeom>
            <a:noFill/>
            <a:ln w="63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2" name="Title 1"/>
          <p:cNvSpPr>
            <a:spLocks noGrp="1"/>
          </p:cNvSpPr>
          <p:nvPr>
            <p:ph type="title"/>
          </p:nvPr>
        </p:nvSpPr>
        <p:spPr>
          <a:solidFill>
            <a:srgbClr val="FFFFFF"/>
          </a:solidFill>
        </p:spPr>
        <p:txBody>
          <a:bodyPr/>
          <a:lstStyle/>
          <a:p>
            <a:r>
              <a:rPr lang="en-US" sz="2800" dirty="0" smtClean="0">
                <a:solidFill>
                  <a:srgbClr val="0000FF"/>
                </a:solidFill>
                <a:latin typeface="Arial"/>
                <a:cs typeface="Arial"/>
              </a:rPr>
              <a:t>But Radio Links are Inherently Multi-Access</a:t>
            </a:r>
            <a:endParaRPr lang="en-US" sz="2800" dirty="0">
              <a:solidFill>
                <a:srgbClr val="0000FF"/>
              </a:solidFill>
              <a:latin typeface="Arial"/>
              <a:cs typeface="Arial"/>
            </a:endParaRPr>
          </a:p>
        </p:txBody>
      </p:sp>
      <p:sp>
        <p:nvSpPr>
          <p:cNvPr id="3" name="Date Placeholder 2"/>
          <p:cNvSpPr>
            <a:spLocks noGrp="1"/>
          </p:cNvSpPr>
          <p:nvPr>
            <p:ph type="dt" idx="10"/>
          </p:nvPr>
        </p:nvSpPr>
        <p:spPr/>
        <p:txBody>
          <a:bodyPr/>
          <a:lstStyle/>
          <a:p>
            <a:r>
              <a:rPr lang="en-US" smtClean="0"/>
              <a:t>September 2012</a:t>
            </a:r>
            <a:endParaRPr lang="en-GB"/>
          </a:p>
        </p:txBody>
      </p:sp>
      <p:sp>
        <p:nvSpPr>
          <p:cNvPr id="4" name="Footer Placeholder 3"/>
          <p:cNvSpPr>
            <a:spLocks noGrp="1"/>
          </p:cNvSpPr>
          <p:nvPr>
            <p:ph type="ftr" idx="11"/>
          </p:nvPr>
        </p:nvSpPr>
        <p:spPr/>
        <p:txBody>
          <a:bodyPr/>
          <a:lstStyle/>
          <a:p>
            <a:r>
              <a:rPr lang="en-GB" smtClean="0"/>
              <a:t>Donald Eastlake, Huawei Technololgies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5</a:t>
            </a:fld>
            <a:endParaRPr lang="en-GB"/>
          </a:p>
        </p:txBody>
      </p:sp>
      <p:sp>
        <p:nvSpPr>
          <p:cNvPr id="6" name="TextBox 5"/>
          <p:cNvSpPr txBox="1"/>
          <p:nvPr/>
        </p:nvSpPr>
        <p:spPr>
          <a:xfrm>
            <a:off x="3851920" y="3761318"/>
            <a:ext cx="1440160" cy="523220"/>
          </a:xfrm>
          <a:prstGeom prst="rect">
            <a:avLst/>
          </a:prstGeom>
          <a:solidFill>
            <a:srgbClr val="FFFFFF"/>
          </a:solidFill>
          <a:ln w="28575" cmpd="sng">
            <a:solidFill>
              <a:schemeClr val="tx1"/>
            </a:solidFill>
          </a:ln>
          <a:effectLst/>
        </p:spPr>
        <p:txBody>
          <a:bodyPr wrap="square" rtlCol="0">
            <a:spAutoFit/>
          </a:bodyPr>
          <a:lstStyle/>
          <a:p>
            <a:pPr algn="ctr"/>
            <a:r>
              <a:rPr lang="en-US" sz="2800" dirty="0" smtClean="0">
                <a:solidFill>
                  <a:schemeClr val="tx1"/>
                </a:solidFill>
              </a:rPr>
              <a:t>AP</a:t>
            </a:r>
            <a:endParaRPr lang="en-US" sz="2800" dirty="0">
              <a:solidFill>
                <a:schemeClr val="tx1"/>
              </a:solidFill>
            </a:endParaRPr>
          </a:p>
        </p:txBody>
      </p:sp>
      <p:sp>
        <p:nvSpPr>
          <p:cNvPr id="8" name="TextBox 7"/>
          <p:cNvSpPr txBox="1"/>
          <p:nvPr/>
        </p:nvSpPr>
        <p:spPr>
          <a:xfrm>
            <a:off x="1619672" y="5057462"/>
            <a:ext cx="1440160" cy="523220"/>
          </a:xfrm>
          <a:prstGeom prst="rect">
            <a:avLst/>
          </a:prstGeom>
          <a:solidFill>
            <a:srgbClr val="FFFFFF"/>
          </a:solidFill>
          <a:ln w="28575" cmpd="sng">
            <a:solidFill>
              <a:schemeClr val="tx1"/>
            </a:solidFill>
          </a:ln>
          <a:effectLst/>
        </p:spPr>
        <p:txBody>
          <a:bodyPr wrap="square" rtlCol="0">
            <a:spAutoFit/>
          </a:bodyPr>
          <a:lstStyle/>
          <a:p>
            <a:pPr algn="ctr"/>
            <a:r>
              <a:rPr lang="en-US" sz="2800" dirty="0" smtClean="0">
                <a:solidFill>
                  <a:schemeClr val="tx1"/>
                </a:solidFill>
              </a:rPr>
              <a:t>STA1</a:t>
            </a:r>
            <a:endParaRPr lang="en-US" sz="2800" dirty="0">
              <a:solidFill>
                <a:schemeClr val="tx1"/>
              </a:solidFill>
            </a:endParaRPr>
          </a:p>
        </p:txBody>
      </p:sp>
      <p:sp>
        <p:nvSpPr>
          <p:cNvPr id="9" name="TextBox 8"/>
          <p:cNvSpPr txBox="1"/>
          <p:nvPr/>
        </p:nvSpPr>
        <p:spPr>
          <a:xfrm>
            <a:off x="6156176" y="4913446"/>
            <a:ext cx="1440160" cy="523220"/>
          </a:xfrm>
          <a:prstGeom prst="rect">
            <a:avLst/>
          </a:prstGeom>
          <a:solidFill>
            <a:srgbClr val="FFFFFF"/>
          </a:solidFill>
          <a:ln w="28575" cmpd="sng">
            <a:solidFill>
              <a:schemeClr val="tx1"/>
            </a:solidFill>
          </a:ln>
          <a:effectLst/>
        </p:spPr>
        <p:txBody>
          <a:bodyPr wrap="square" rtlCol="0">
            <a:spAutoFit/>
          </a:bodyPr>
          <a:lstStyle/>
          <a:p>
            <a:pPr algn="ctr"/>
            <a:r>
              <a:rPr lang="en-US" sz="2800" dirty="0" smtClean="0">
                <a:solidFill>
                  <a:schemeClr val="tx1"/>
                </a:solidFill>
              </a:rPr>
              <a:t>STA2</a:t>
            </a:r>
            <a:endParaRPr lang="en-US" sz="2800" dirty="0">
              <a:solidFill>
                <a:schemeClr val="tx1"/>
              </a:solidFill>
            </a:endParaRPr>
          </a:p>
        </p:txBody>
      </p:sp>
      <p:sp>
        <p:nvSpPr>
          <p:cNvPr id="31" name="Arc 30"/>
          <p:cNvSpPr/>
          <p:nvPr/>
        </p:nvSpPr>
        <p:spPr bwMode="auto">
          <a:xfrm rot="5400000">
            <a:off x="4139952" y="3617302"/>
            <a:ext cx="914400" cy="914400"/>
          </a:xfrm>
          <a:prstGeom prst="arc">
            <a:avLst>
              <a:gd name="adj1" fmla="val 17367358"/>
              <a:gd name="adj2" fmla="val 4062443"/>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Arc 31"/>
          <p:cNvSpPr/>
          <p:nvPr/>
        </p:nvSpPr>
        <p:spPr bwMode="auto">
          <a:xfrm rot="5400000">
            <a:off x="3995936" y="3545294"/>
            <a:ext cx="1143744" cy="1143744"/>
          </a:xfrm>
          <a:prstGeom prst="arc">
            <a:avLst>
              <a:gd name="adj1" fmla="val 17367358"/>
              <a:gd name="adj2" fmla="val 4062443"/>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 name="Arc 32"/>
          <p:cNvSpPr/>
          <p:nvPr/>
        </p:nvSpPr>
        <p:spPr bwMode="auto">
          <a:xfrm rot="5400000">
            <a:off x="3851920" y="3545294"/>
            <a:ext cx="1368152" cy="1368152"/>
          </a:xfrm>
          <a:prstGeom prst="arc">
            <a:avLst>
              <a:gd name="adj1" fmla="val 16787731"/>
              <a:gd name="adj2" fmla="val 4544178"/>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 name="Arc 33"/>
          <p:cNvSpPr/>
          <p:nvPr/>
        </p:nvSpPr>
        <p:spPr bwMode="auto">
          <a:xfrm rot="5400000">
            <a:off x="3707904" y="3545294"/>
            <a:ext cx="1664568" cy="1664568"/>
          </a:xfrm>
          <a:prstGeom prst="arc">
            <a:avLst>
              <a:gd name="adj1" fmla="val 16108590"/>
              <a:gd name="adj2" fmla="val 5153023"/>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 name="Arc 34"/>
          <p:cNvSpPr/>
          <p:nvPr/>
        </p:nvSpPr>
        <p:spPr bwMode="auto">
          <a:xfrm rot="5400000">
            <a:off x="3491880" y="3401278"/>
            <a:ext cx="2151856" cy="2151856"/>
          </a:xfrm>
          <a:prstGeom prst="arc">
            <a:avLst>
              <a:gd name="adj1" fmla="val 16108590"/>
              <a:gd name="adj2" fmla="val 5153023"/>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 name="Arc 35"/>
          <p:cNvSpPr/>
          <p:nvPr/>
        </p:nvSpPr>
        <p:spPr bwMode="auto">
          <a:xfrm rot="5400000">
            <a:off x="3275856" y="3401278"/>
            <a:ext cx="2520280" cy="2520280"/>
          </a:xfrm>
          <a:prstGeom prst="arc">
            <a:avLst>
              <a:gd name="adj1" fmla="val 16108590"/>
              <a:gd name="adj2" fmla="val 5153023"/>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 name="Arc 36"/>
          <p:cNvSpPr/>
          <p:nvPr/>
        </p:nvSpPr>
        <p:spPr bwMode="auto">
          <a:xfrm rot="5400000">
            <a:off x="3059832" y="3257262"/>
            <a:ext cx="3015952" cy="3015952"/>
          </a:xfrm>
          <a:prstGeom prst="arc">
            <a:avLst>
              <a:gd name="adj1" fmla="val 15791909"/>
              <a:gd name="adj2" fmla="val 5522646"/>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39" name="Straight Connector 38"/>
          <p:cNvCxnSpPr>
            <a:stCxn id="6" idx="0"/>
          </p:cNvCxnSpPr>
          <p:nvPr/>
        </p:nvCxnSpPr>
        <p:spPr bwMode="auto">
          <a:xfrm flipV="1">
            <a:off x="4572000" y="2825214"/>
            <a:ext cx="0" cy="936104"/>
          </a:xfrm>
          <a:prstGeom prst="line">
            <a:avLst/>
          </a:prstGeom>
          <a:solidFill>
            <a:srgbClr val="00B8FF"/>
          </a:solidFill>
          <a:ln w="76200" cap="flat" cmpd="tri" algn="ctr">
            <a:solidFill>
              <a:schemeClr val="tx1"/>
            </a:solidFill>
            <a:prstDash val="solid"/>
            <a:round/>
            <a:headEnd type="none" w="med" len="med"/>
            <a:tailEnd type="none" w="med" len="med"/>
          </a:ln>
          <a:effectLst/>
        </p:spPr>
      </p:cxnSp>
      <p:sp>
        <p:nvSpPr>
          <p:cNvPr id="42" name="TextBox 41"/>
          <p:cNvSpPr txBox="1"/>
          <p:nvPr/>
        </p:nvSpPr>
        <p:spPr>
          <a:xfrm>
            <a:off x="4572000" y="2897222"/>
            <a:ext cx="792088" cy="400110"/>
          </a:xfrm>
          <a:prstGeom prst="rect">
            <a:avLst/>
          </a:prstGeom>
          <a:noFill/>
        </p:spPr>
        <p:txBody>
          <a:bodyPr wrap="square" rtlCol="0">
            <a:spAutoFit/>
          </a:bodyPr>
          <a:lstStyle/>
          <a:p>
            <a:r>
              <a:rPr lang="en-US" sz="2000" dirty="0" smtClean="0">
                <a:solidFill>
                  <a:srgbClr val="000000"/>
                </a:solidFill>
              </a:rPr>
              <a:t>Portal</a:t>
            </a:r>
            <a:endParaRPr lang="en-US" sz="2000" dirty="0">
              <a:solidFill>
                <a:srgbClr val="000000"/>
              </a:solidFill>
            </a:endParaRPr>
          </a:p>
        </p:txBody>
      </p:sp>
    </p:spTree>
    <p:extLst>
      <p:ext uri="{BB962C8B-B14F-4D97-AF65-F5344CB8AC3E}">
        <p14:creationId xmlns:p14="http://schemas.microsoft.com/office/powerpoint/2010/main" val="1039740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2012</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Donald Eastlake, Huawei Technololgies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solidFill>
                  <a:srgbClr val="0000FF"/>
                </a:solidFill>
                <a:latin typeface="Arial"/>
                <a:cs typeface="Arial"/>
              </a:rPr>
              <a:t>Multi-Access Link Model for GLK</a:t>
            </a:r>
            <a:endParaRPr lang="en-US" dirty="0">
              <a:solidFill>
                <a:srgbClr val="0000FF"/>
              </a:solidFill>
              <a:latin typeface="Arial"/>
              <a:cs typeface="Arial"/>
            </a:endParaRP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So – why not just say that STAs can have a portal?</a:t>
            </a:r>
          </a:p>
        </p:txBody>
      </p:sp>
      <p:sp>
        <p:nvSpPr>
          <p:cNvPr id="7" name="Arc 6"/>
          <p:cNvSpPr/>
          <p:nvPr/>
        </p:nvSpPr>
        <p:spPr bwMode="auto">
          <a:xfrm rot="19174592" flipH="1">
            <a:off x="5924984" y="4595454"/>
            <a:ext cx="914400" cy="914400"/>
          </a:xfrm>
          <a:prstGeom prst="arc">
            <a:avLst>
              <a:gd name="adj1" fmla="val 13527910"/>
              <a:gd name="adj2" fmla="val 152032"/>
            </a:avLst>
          </a:prstGeom>
          <a:noFill/>
          <a:ln w="3810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Arc 7"/>
          <p:cNvSpPr/>
          <p:nvPr/>
        </p:nvSpPr>
        <p:spPr bwMode="auto">
          <a:xfrm rot="19174592" flipH="1">
            <a:off x="5739455" y="4423218"/>
            <a:ext cx="1128150" cy="1128150"/>
          </a:xfrm>
          <a:prstGeom prst="arc">
            <a:avLst>
              <a:gd name="adj1" fmla="val 13527910"/>
              <a:gd name="adj2" fmla="val 152032"/>
            </a:avLst>
          </a:prstGeom>
          <a:noFill/>
          <a:ln w="3810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Arc 8"/>
          <p:cNvSpPr/>
          <p:nvPr/>
        </p:nvSpPr>
        <p:spPr bwMode="auto">
          <a:xfrm rot="19174592" flipH="1">
            <a:off x="5504121" y="4247205"/>
            <a:ext cx="1323472" cy="1323472"/>
          </a:xfrm>
          <a:prstGeom prst="arc">
            <a:avLst>
              <a:gd name="adj1" fmla="val 13527910"/>
              <a:gd name="adj2" fmla="val 152032"/>
            </a:avLst>
          </a:prstGeom>
          <a:noFill/>
          <a:ln w="28575"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Arc 9"/>
          <p:cNvSpPr/>
          <p:nvPr/>
        </p:nvSpPr>
        <p:spPr bwMode="auto">
          <a:xfrm rot="19174592" flipH="1">
            <a:off x="5241267" y="4028351"/>
            <a:ext cx="1661165" cy="1661165"/>
          </a:xfrm>
          <a:prstGeom prst="arc">
            <a:avLst>
              <a:gd name="adj1" fmla="val 13527910"/>
              <a:gd name="adj2" fmla="val 152032"/>
            </a:avLst>
          </a:prstGeom>
          <a:noFill/>
          <a:ln w="28575"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Arc 10"/>
          <p:cNvSpPr/>
          <p:nvPr/>
        </p:nvSpPr>
        <p:spPr bwMode="auto">
          <a:xfrm rot="19174592" flipH="1">
            <a:off x="4931554" y="3769939"/>
            <a:ext cx="2157279" cy="2157279"/>
          </a:xfrm>
          <a:prstGeom prst="arc">
            <a:avLst>
              <a:gd name="adj1" fmla="val 13527910"/>
              <a:gd name="adj2" fmla="val 152032"/>
            </a:avLst>
          </a:prstGeom>
          <a:noFill/>
          <a:ln w="1905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Arc 11"/>
          <p:cNvSpPr/>
          <p:nvPr/>
        </p:nvSpPr>
        <p:spPr bwMode="auto">
          <a:xfrm rot="19174592" flipH="1">
            <a:off x="2411760" y="2126427"/>
            <a:ext cx="5145126" cy="5145126"/>
          </a:xfrm>
          <a:prstGeom prst="arc">
            <a:avLst>
              <a:gd name="adj1" fmla="val 17561748"/>
              <a:gd name="adj2" fmla="val 21376959"/>
            </a:avLst>
          </a:prstGeom>
          <a:noFill/>
          <a:ln w="635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3" name="Group 12"/>
          <p:cNvGrpSpPr/>
          <p:nvPr/>
        </p:nvGrpSpPr>
        <p:grpSpPr>
          <a:xfrm>
            <a:off x="1691680" y="2224564"/>
            <a:ext cx="5145126" cy="5145126"/>
            <a:chOff x="1691680" y="1052736"/>
            <a:chExt cx="5145126" cy="5145126"/>
          </a:xfrm>
        </p:grpSpPr>
        <p:sp>
          <p:nvSpPr>
            <p:cNvPr id="14" name="Arc 13"/>
            <p:cNvSpPr/>
            <p:nvPr/>
          </p:nvSpPr>
          <p:spPr bwMode="auto">
            <a:xfrm rot="2425408">
              <a:off x="2409182" y="3543056"/>
              <a:ext cx="914400" cy="914400"/>
            </a:xfrm>
            <a:prstGeom prst="arc">
              <a:avLst>
                <a:gd name="adj1" fmla="val 13527910"/>
                <a:gd name="adj2" fmla="val 152032"/>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Arc 14"/>
            <p:cNvSpPr/>
            <p:nvPr/>
          </p:nvSpPr>
          <p:spPr bwMode="auto">
            <a:xfrm rot="2425408">
              <a:off x="2380961" y="3370820"/>
              <a:ext cx="1128150" cy="1128150"/>
            </a:xfrm>
            <a:prstGeom prst="arc">
              <a:avLst>
                <a:gd name="adj1" fmla="val 13527910"/>
                <a:gd name="adj2" fmla="val 152032"/>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Arc 15"/>
            <p:cNvSpPr/>
            <p:nvPr/>
          </p:nvSpPr>
          <p:spPr bwMode="auto">
            <a:xfrm rot="2425408">
              <a:off x="2420973" y="3194807"/>
              <a:ext cx="1323472" cy="1323472"/>
            </a:xfrm>
            <a:prstGeom prst="arc">
              <a:avLst>
                <a:gd name="adj1" fmla="val 13527910"/>
                <a:gd name="adj2" fmla="val 152032"/>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Arc 16"/>
            <p:cNvSpPr/>
            <p:nvPr/>
          </p:nvSpPr>
          <p:spPr bwMode="auto">
            <a:xfrm rot="2425408">
              <a:off x="2346134" y="2975953"/>
              <a:ext cx="1661165" cy="1661165"/>
            </a:xfrm>
            <a:prstGeom prst="arc">
              <a:avLst>
                <a:gd name="adj1" fmla="val 13527910"/>
                <a:gd name="adj2" fmla="val 152032"/>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Arc 17"/>
            <p:cNvSpPr/>
            <p:nvPr/>
          </p:nvSpPr>
          <p:spPr bwMode="auto">
            <a:xfrm rot="2425408">
              <a:off x="2159733" y="2717541"/>
              <a:ext cx="2157279" cy="2157279"/>
            </a:xfrm>
            <a:prstGeom prst="arc">
              <a:avLst>
                <a:gd name="adj1" fmla="val 13527910"/>
                <a:gd name="adj2" fmla="val 152032"/>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Arc 18"/>
            <p:cNvSpPr/>
            <p:nvPr/>
          </p:nvSpPr>
          <p:spPr bwMode="auto">
            <a:xfrm rot="2425408">
              <a:off x="1936560" y="2350353"/>
              <a:ext cx="2825405" cy="2825405"/>
            </a:xfrm>
            <a:prstGeom prst="arc">
              <a:avLst>
                <a:gd name="adj1" fmla="val 13527910"/>
                <a:gd name="adj2" fmla="val 152032"/>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Arc 19"/>
            <p:cNvSpPr/>
            <p:nvPr/>
          </p:nvSpPr>
          <p:spPr bwMode="auto">
            <a:xfrm rot="2425408">
              <a:off x="1795569" y="1921332"/>
              <a:ext cx="3543197" cy="3543197"/>
            </a:xfrm>
            <a:prstGeom prst="arc">
              <a:avLst>
                <a:gd name="adj1" fmla="val 16883283"/>
                <a:gd name="adj2" fmla="val 152032"/>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Arc 20"/>
            <p:cNvSpPr/>
            <p:nvPr/>
          </p:nvSpPr>
          <p:spPr bwMode="auto">
            <a:xfrm rot="2425408">
              <a:off x="1732793" y="1570523"/>
              <a:ext cx="4291290" cy="4291290"/>
            </a:xfrm>
            <a:prstGeom prst="arc">
              <a:avLst>
                <a:gd name="adj1" fmla="val 16921265"/>
                <a:gd name="adj2" fmla="val 21376959"/>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Arc 21"/>
            <p:cNvSpPr/>
            <p:nvPr/>
          </p:nvSpPr>
          <p:spPr bwMode="auto">
            <a:xfrm rot="2425408">
              <a:off x="1691680" y="1052736"/>
              <a:ext cx="5145126" cy="5145126"/>
            </a:xfrm>
            <a:prstGeom prst="arc">
              <a:avLst>
                <a:gd name="adj1" fmla="val 17495966"/>
                <a:gd name="adj2" fmla="val 21376959"/>
              </a:avLst>
            </a:prstGeom>
            <a:noFill/>
            <a:ln w="63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23" name="TextBox 22"/>
          <p:cNvSpPr txBox="1"/>
          <p:nvPr/>
        </p:nvSpPr>
        <p:spPr>
          <a:xfrm>
            <a:off x="3851920" y="3761318"/>
            <a:ext cx="1440160" cy="523220"/>
          </a:xfrm>
          <a:prstGeom prst="rect">
            <a:avLst/>
          </a:prstGeom>
          <a:solidFill>
            <a:srgbClr val="FFFFFF"/>
          </a:solidFill>
          <a:ln w="28575" cmpd="sng">
            <a:solidFill>
              <a:schemeClr val="tx1"/>
            </a:solidFill>
          </a:ln>
          <a:effectLst/>
        </p:spPr>
        <p:txBody>
          <a:bodyPr wrap="square" rtlCol="0">
            <a:spAutoFit/>
          </a:bodyPr>
          <a:lstStyle/>
          <a:p>
            <a:pPr algn="ctr"/>
            <a:r>
              <a:rPr lang="en-US" sz="2800" dirty="0" smtClean="0">
                <a:solidFill>
                  <a:schemeClr val="tx1"/>
                </a:solidFill>
              </a:rPr>
              <a:t>AP</a:t>
            </a:r>
            <a:endParaRPr lang="en-US" sz="2800" dirty="0">
              <a:solidFill>
                <a:schemeClr val="tx1"/>
              </a:solidFill>
            </a:endParaRPr>
          </a:p>
        </p:txBody>
      </p:sp>
      <p:sp>
        <p:nvSpPr>
          <p:cNvPr id="24" name="TextBox 23"/>
          <p:cNvSpPr txBox="1"/>
          <p:nvPr/>
        </p:nvSpPr>
        <p:spPr>
          <a:xfrm>
            <a:off x="1619672" y="5057462"/>
            <a:ext cx="1440160" cy="523220"/>
          </a:xfrm>
          <a:prstGeom prst="rect">
            <a:avLst/>
          </a:prstGeom>
          <a:solidFill>
            <a:srgbClr val="FFFFFF"/>
          </a:solidFill>
          <a:ln w="28575" cmpd="sng">
            <a:solidFill>
              <a:schemeClr val="tx1"/>
            </a:solidFill>
          </a:ln>
          <a:effectLst/>
        </p:spPr>
        <p:txBody>
          <a:bodyPr wrap="square" rtlCol="0">
            <a:spAutoFit/>
          </a:bodyPr>
          <a:lstStyle/>
          <a:p>
            <a:pPr algn="ctr"/>
            <a:r>
              <a:rPr lang="en-US" sz="2800" dirty="0" smtClean="0">
                <a:solidFill>
                  <a:schemeClr val="tx1"/>
                </a:solidFill>
              </a:rPr>
              <a:t>STA1</a:t>
            </a:r>
            <a:endParaRPr lang="en-US" sz="2800" dirty="0">
              <a:solidFill>
                <a:schemeClr val="tx1"/>
              </a:solidFill>
            </a:endParaRPr>
          </a:p>
        </p:txBody>
      </p:sp>
      <p:sp>
        <p:nvSpPr>
          <p:cNvPr id="25" name="TextBox 24"/>
          <p:cNvSpPr txBox="1"/>
          <p:nvPr/>
        </p:nvSpPr>
        <p:spPr>
          <a:xfrm>
            <a:off x="6156176" y="4913446"/>
            <a:ext cx="1440160" cy="523220"/>
          </a:xfrm>
          <a:prstGeom prst="rect">
            <a:avLst/>
          </a:prstGeom>
          <a:solidFill>
            <a:srgbClr val="FFFFFF"/>
          </a:solidFill>
          <a:ln w="28575" cmpd="sng">
            <a:solidFill>
              <a:schemeClr val="tx1"/>
            </a:solidFill>
          </a:ln>
          <a:effectLst/>
        </p:spPr>
        <p:txBody>
          <a:bodyPr wrap="square" rtlCol="0">
            <a:spAutoFit/>
          </a:bodyPr>
          <a:lstStyle/>
          <a:p>
            <a:pPr algn="ctr"/>
            <a:r>
              <a:rPr lang="en-US" sz="2800" dirty="0" smtClean="0">
                <a:solidFill>
                  <a:schemeClr val="tx1"/>
                </a:solidFill>
              </a:rPr>
              <a:t>STA2</a:t>
            </a:r>
            <a:endParaRPr lang="en-US" sz="2800" dirty="0">
              <a:solidFill>
                <a:schemeClr val="tx1"/>
              </a:solidFill>
            </a:endParaRPr>
          </a:p>
        </p:txBody>
      </p:sp>
      <p:sp>
        <p:nvSpPr>
          <p:cNvPr id="26" name="Arc 25"/>
          <p:cNvSpPr/>
          <p:nvPr/>
        </p:nvSpPr>
        <p:spPr bwMode="auto">
          <a:xfrm rot="5400000">
            <a:off x="4139952" y="3617302"/>
            <a:ext cx="914400" cy="914400"/>
          </a:xfrm>
          <a:prstGeom prst="arc">
            <a:avLst>
              <a:gd name="adj1" fmla="val 17367358"/>
              <a:gd name="adj2" fmla="val 4062443"/>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 name="Arc 26"/>
          <p:cNvSpPr/>
          <p:nvPr/>
        </p:nvSpPr>
        <p:spPr bwMode="auto">
          <a:xfrm rot="5400000">
            <a:off x="3995936" y="3545294"/>
            <a:ext cx="1143744" cy="1143744"/>
          </a:xfrm>
          <a:prstGeom prst="arc">
            <a:avLst>
              <a:gd name="adj1" fmla="val 17367358"/>
              <a:gd name="adj2" fmla="val 4062443"/>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 name="Arc 27"/>
          <p:cNvSpPr/>
          <p:nvPr/>
        </p:nvSpPr>
        <p:spPr bwMode="auto">
          <a:xfrm rot="5400000">
            <a:off x="3851920" y="3545294"/>
            <a:ext cx="1368152" cy="1368152"/>
          </a:xfrm>
          <a:prstGeom prst="arc">
            <a:avLst>
              <a:gd name="adj1" fmla="val 16787731"/>
              <a:gd name="adj2" fmla="val 4544178"/>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Arc 28"/>
          <p:cNvSpPr/>
          <p:nvPr/>
        </p:nvSpPr>
        <p:spPr bwMode="auto">
          <a:xfrm rot="5400000">
            <a:off x="3707904" y="3545294"/>
            <a:ext cx="1664568" cy="1664568"/>
          </a:xfrm>
          <a:prstGeom prst="arc">
            <a:avLst>
              <a:gd name="adj1" fmla="val 16108590"/>
              <a:gd name="adj2" fmla="val 5153023"/>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 name="Arc 29"/>
          <p:cNvSpPr/>
          <p:nvPr/>
        </p:nvSpPr>
        <p:spPr bwMode="auto">
          <a:xfrm rot="5400000">
            <a:off x="3491880" y="3401278"/>
            <a:ext cx="2151856" cy="2151856"/>
          </a:xfrm>
          <a:prstGeom prst="arc">
            <a:avLst>
              <a:gd name="adj1" fmla="val 16108590"/>
              <a:gd name="adj2" fmla="val 5153023"/>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 name="Arc 30"/>
          <p:cNvSpPr/>
          <p:nvPr/>
        </p:nvSpPr>
        <p:spPr bwMode="auto">
          <a:xfrm rot="5400000">
            <a:off x="3275856" y="3401278"/>
            <a:ext cx="2520280" cy="2520280"/>
          </a:xfrm>
          <a:prstGeom prst="arc">
            <a:avLst>
              <a:gd name="adj1" fmla="val 16108590"/>
              <a:gd name="adj2" fmla="val 5153023"/>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Arc 31"/>
          <p:cNvSpPr/>
          <p:nvPr/>
        </p:nvSpPr>
        <p:spPr bwMode="auto">
          <a:xfrm rot="5400000">
            <a:off x="3059832" y="3257262"/>
            <a:ext cx="3015952" cy="3015952"/>
          </a:xfrm>
          <a:prstGeom prst="arc">
            <a:avLst>
              <a:gd name="adj1" fmla="val 15791909"/>
              <a:gd name="adj2" fmla="val 5522646"/>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33" name="Straight Connector 32"/>
          <p:cNvCxnSpPr>
            <a:stCxn id="23" idx="0"/>
          </p:cNvCxnSpPr>
          <p:nvPr/>
        </p:nvCxnSpPr>
        <p:spPr bwMode="auto">
          <a:xfrm flipV="1">
            <a:off x="4572000" y="2825214"/>
            <a:ext cx="0" cy="936104"/>
          </a:xfrm>
          <a:prstGeom prst="line">
            <a:avLst/>
          </a:prstGeom>
          <a:solidFill>
            <a:srgbClr val="00B8FF"/>
          </a:solidFill>
          <a:ln w="76200" cap="flat" cmpd="tri" algn="ctr">
            <a:solidFill>
              <a:schemeClr val="tx1"/>
            </a:solidFill>
            <a:prstDash val="solid"/>
            <a:round/>
            <a:headEnd type="none" w="med" len="med"/>
            <a:tailEnd type="none" w="med" len="med"/>
          </a:ln>
          <a:effectLst/>
        </p:spPr>
      </p:cxnSp>
      <p:sp>
        <p:nvSpPr>
          <p:cNvPr id="34" name="TextBox 33"/>
          <p:cNvSpPr txBox="1"/>
          <p:nvPr/>
        </p:nvSpPr>
        <p:spPr>
          <a:xfrm>
            <a:off x="4572000" y="2897222"/>
            <a:ext cx="792088" cy="400110"/>
          </a:xfrm>
          <a:prstGeom prst="rect">
            <a:avLst/>
          </a:prstGeom>
          <a:noFill/>
        </p:spPr>
        <p:txBody>
          <a:bodyPr wrap="square" rtlCol="0">
            <a:spAutoFit/>
          </a:bodyPr>
          <a:lstStyle/>
          <a:p>
            <a:r>
              <a:rPr lang="en-US" sz="2000" dirty="0" smtClean="0">
                <a:solidFill>
                  <a:srgbClr val="000000"/>
                </a:solidFill>
              </a:rPr>
              <a:t>Portal</a:t>
            </a:r>
            <a:endParaRPr lang="en-US" sz="2000" dirty="0">
              <a:solidFill>
                <a:srgbClr val="000000"/>
              </a:solidFill>
            </a:endParaRPr>
          </a:p>
        </p:txBody>
      </p:sp>
      <p:cxnSp>
        <p:nvCxnSpPr>
          <p:cNvPr id="35" name="Straight Connector 34"/>
          <p:cNvCxnSpPr>
            <a:endCxn id="24" idx="2"/>
          </p:cNvCxnSpPr>
          <p:nvPr/>
        </p:nvCxnSpPr>
        <p:spPr bwMode="auto">
          <a:xfrm flipV="1">
            <a:off x="2339752" y="5580682"/>
            <a:ext cx="0" cy="800646"/>
          </a:xfrm>
          <a:prstGeom prst="line">
            <a:avLst/>
          </a:prstGeom>
          <a:solidFill>
            <a:srgbClr val="00B8FF"/>
          </a:solidFill>
          <a:ln w="76200" cap="flat" cmpd="tri" algn="ctr">
            <a:solidFill>
              <a:schemeClr val="tx1"/>
            </a:solidFill>
            <a:prstDash val="solid"/>
            <a:round/>
            <a:headEnd type="none" w="med" len="med"/>
            <a:tailEnd type="none" w="med" len="med"/>
          </a:ln>
          <a:effectLst/>
        </p:spPr>
      </p:cxnSp>
      <p:cxnSp>
        <p:nvCxnSpPr>
          <p:cNvPr id="38" name="Straight Connector 37"/>
          <p:cNvCxnSpPr/>
          <p:nvPr/>
        </p:nvCxnSpPr>
        <p:spPr bwMode="auto">
          <a:xfrm flipV="1">
            <a:off x="6876256" y="5445224"/>
            <a:ext cx="0" cy="800646"/>
          </a:xfrm>
          <a:prstGeom prst="line">
            <a:avLst/>
          </a:prstGeom>
          <a:solidFill>
            <a:srgbClr val="00B8FF"/>
          </a:solidFill>
          <a:ln w="76200" cap="flat" cmpd="tri" algn="ctr">
            <a:solidFill>
              <a:schemeClr val="tx1"/>
            </a:solidFill>
            <a:prstDash val="solid"/>
            <a:round/>
            <a:headEnd type="none" w="med" len="med"/>
            <a:tailEnd type="none" w="med" len="med"/>
          </a:ln>
          <a:effectLst/>
        </p:spPr>
      </p:cxnSp>
      <p:sp>
        <p:nvSpPr>
          <p:cNvPr id="39" name="TextBox 38"/>
          <p:cNvSpPr txBox="1"/>
          <p:nvPr/>
        </p:nvSpPr>
        <p:spPr>
          <a:xfrm>
            <a:off x="1547664" y="5949280"/>
            <a:ext cx="792088" cy="400110"/>
          </a:xfrm>
          <a:prstGeom prst="rect">
            <a:avLst/>
          </a:prstGeom>
          <a:noFill/>
        </p:spPr>
        <p:txBody>
          <a:bodyPr wrap="square" rtlCol="0">
            <a:spAutoFit/>
          </a:bodyPr>
          <a:lstStyle/>
          <a:p>
            <a:r>
              <a:rPr lang="en-US" sz="2000" dirty="0" smtClean="0">
                <a:solidFill>
                  <a:srgbClr val="000000"/>
                </a:solidFill>
              </a:rPr>
              <a:t>Portal</a:t>
            </a:r>
            <a:endParaRPr lang="en-US" sz="2000" dirty="0">
              <a:solidFill>
                <a:srgbClr val="000000"/>
              </a:solidFill>
            </a:endParaRPr>
          </a:p>
        </p:txBody>
      </p:sp>
      <p:sp>
        <p:nvSpPr>
          <p:cNvPr id="40" name="TextBox 39"/>
          <p:cNvSpPr txBox="1"/>
          <p:nvPr/>
        </p:nvSpPr>
        <p:spPr>
          <a:xfrm>
            <a:off x="6876256" y="5877272"/>
            <a:ext cx="792088" cy="400110"/>
          </a:xfrm>
          <a:prstGeom prst="rect">
            <a:avLst/>
          </a:prstGeom>
          <a:noFill/>
        </p:spPr>
        <p:txBody>
          <a:bodyPr wrap="square" rtlCol="0">
            <a:spAutoFit/>
          </a:bodyPr>
          <a:lstStyle/>
          <a:p>
            <a:r>
              <a:rPr lang="en-US" sz="2000" dirty="0" smtClean="0">
                <a:solidFill>
                  <a:srgbClr val="000000"/>
                </a:solidFill>
              </a:rPr>
              <a:t>Portal</a:t>
            </a:r>
            <a:endParaRPr lang="en-US" sz="2000" dirty="0">
              <a:solidFill>
                <a:srgbClr val="000000"/>
              </a:solidFill>
            </a:endParaRPr>
          </a:p>
        </p:txBody>
      </p:sp>
    </p:spTree>
    <p:extLst>
      <p:ext uri="{BB962C8B-B14F-4D97-AF65-F5344CB8AC3E}">
        <p14:creationId xmlns:p14="http://schemas.microsoft.com/office/powerpoint/2010/main" val="127840289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2012</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Donald Eastlake, Huawei Technololgies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solidFill>
                  <a:srgbClr val="0000FF"/>
                </a:solidFill>
                <a:latin typeface="Arial"/>
                <a:cs typeface="Arial"/>
              </a:rPr>
              <a:t>Multi-Access Link Model for GLK</a:t>
            </a:r>
            <a:endParaRPr lang="en-US" dirty="0">
              <a:solidFill>
                <a:srgbClr val="0000FF"/>
              </a:solidFill>
              <a:latin typeface="Arial"/>
              <a:cs typeface="Arial"/>
            </a:endParaRPr>
          </a:p>
        </p:txBody>
      </p:sp>
      <p:sp>
        <p:nvSpPr>
          <p:cNvPr id="9218" name="Rectangle 2"/>
          <p:cNvSpPr>
            <a:spLocks noGrp="1" noChangeArrowheads="1"/>
          </p:cNvSpPr>
          <p:nvPr>
            <p:ph type="body" idx="1"/>
          </p:nvPr>
        </p:nvSpPr>
        <p:spPr>
          <a:xfrm>
            <a:off x="685800" y="1981200"/>
            <a:ext cx="7772400" cy="2527920"/>
          </a:xfrm>
          <a:ln/>
        </p:spPr>
        <p:txBody>
          <a:bodyPr/>
          <a:lstStyle/>
          <a:p>
            <a:pPr>
              <a:buFont typeface="Times New Roman" pitchFamily="16" charset="0"/>
              <a:buChar char="•"/>
            </a:pPr>
            <a:r>
              <a:rPr lang="en-GB" dirty="0" smtClean="0"/>
              <a:t>Potential Problems with “just add a portal to STAs”</a:t>
            </a:r>
          </a:p>
          <a:p>
            <a:pPr lvl="1">
              <a:buFont typeface="Times New Roman" pitchFamily="16" charset="0"/>
              <a:buChar char="•"/>
            </a:pPr>
            <a:r>
              <a:rPr lang="en-GB" sz="2400" dirty="0" smtClean="0"/>
              <a:t>Loop prevention</a:t>
            </a:r>
          </a:p>
          <a:p>
            <a:pPr lvl="2">
              <a:buFont typeface="Times New Roman" pitchFamily="16" charset="0"/>
              <a:buChar char="•"/>
            </a:pPr>
            <a:r>
              <a:rPr lang="en-GB" sz="2000" dirty="0" smtClean="0"/>
              <a:t>Not always a problem, for example when the STA portal leads to an IP router.</a:t>
            </a:r>
          </a:p>
          <a:p>
            <a:pPr lvl="2">
              <a:buFont typeface="Times New Roman" pitchFamily="16" charset="0"/>
              <a:buChar char="•"/>
            </a:pPr>
            <a:r>
              <a:rPr lang="en-GB" sz="2000" dirty="0" smtClean="0"/>
              <a:t>When it is a potential problem, just put a loop preventing device such as an 802.1 bridge at the end of the portal.</a:t>
            </a:r>
          </a:p>
          <a:p>
            <a:pPr marL="914400" lvl="2" indent="0"/>
            <a:r>
              <a:rPr lang="en-GB" sz="2000" dirty="0" smtClean="0"/>
              <a:t>(If bridges added to all portals, previous example look like this:</a:t>
            </a:r>
          </a:p>
        </p:txBody>
      </p:sp>
      <p:sp>
        <p:nvSpPr>
          <p:cNvPr id="7" name="TextBox 6"/>
          <p:cNvSpPr txBox="1"/>
          <p:nvPr/>
        </p:nvSpPr>
        <p:spPr>
          <a:xfrm>
            <a:off x="2339752" y="5949280"/>
            <a:ext cx="1008112"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STA1</a:t>
            </a:r>
            <a:endParaRPr lang="en-US" sz="2000" dirty="0">
              <a:solidFill>
                <a:schemeClr val="tx1"/>
              </a:solidFill>
            </a:endParaRPr>
          </a:p>
        </p:txBody>
      </p:sp>
      <p:sp>
        <p:nvSpPr>
          <p:cNvPr id="8" name="TextBox 7"/>
          <p:cNvSpPr txBox="1"/>
          <p:nvPr/>
        </p:nvSpPr>
        <p:spPr>
          <a:xfrm>
            <a:off x="899592" y="5517232"/>
            <a:ext cx="1080120"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Bridge1</a:t>
            </a:r>
            <a:endParaRPr lang="en-US" sz="2000" dirty="0">
              <a:solidFill>
                <a:schemeClr val="tx1"/>
              </a:solidFill>
            </a:endParaRPr>
          </a:p>
        </p:txBody>
      </p:sp>
      <p:sp>
        <p:nvSpPr>
          <p:cNvPr id="9" name="TextBox 8"/>
          <p:cNvSpPr txBox="1"/>
          <p:nvPr/>
        </p:nvSpPr>
        <p:spPr>
          <a:xfrm>
            <a:off x="7164288" y="5517232"/>
            <a:ext cx="1080120"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Bridge2</a:t>
            </a:r>
            <a:endParaRPr lang="en-US" sz="2000" dirty="0">
              <a:solidFill>
                <a:schemeClr val="tx1"/>
              </a:solidFill>
            </a:endParaRPr>
          </a:p>
        </p:txBody>
      </p:sp>
      <p:sp>
        <p:nvSpPr>
          <p:cNvPr id="10" name="TextBox 9"/>
          <p:cNvSpPr txBox="1"/>
          <p:nvPr/>
        </p:nvSpPr>
        <p:spPr>
          <a:xfrm>
            <a:off x="5796136" y="5949280"/>
            <a:ext cx="1008112"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STA2</a:t>
            </a:r>
            <a:endParaRPr lang="en-US" sz="2000" dirty="0">
              <a:solidFill>
                <a:schemeClr val="tx1"/>
              </a:solidFill>
            </a:endParaRPr>
          </a:p>
        </p:txBody>
      </p:sp>
      <p:cxnSp>
        <p:nvCxnSpPr>
          <p:cNvPr id="3" name="Straight Connector 2"/>
          <p:cNvCxnSpPr>
            <a:stCxn id="8" idx="3"/>
            <a:endCxn id="9" idx="1"/>
          </p:cNvCxnSpPr>
          <p:nvPr/>
        </p:nvCxnSpPr>
        <p:spPr bwMode="auto">
          <a:xfrm>
            <a:off x="1979712" y="5717287"/>
            <a:ext cx="5184576"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13" name="TextBox 12"/>
          <p:cNvSpPr txBox="1"/>
          <p:nvPr/>
        </p:nvSpPr>
        <p:spPr>
          <a:xfrm>
            <a:off x="3563888" y="4581128"/>
            <a:ext cx="1152128"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Bridge3</a:t>
            </a:r>
            <a:endParaRPr lang="en-US" sz="2000" dirty="0">
              <a:solidFill>
                <a:schemeClr val="tx1"/>
              </a:solidFill>
            </a:endParaRPr>
          </a:p>
        </p:txBody>
      </p:sp>
      <p:cxnSp>
        <p:nvCxnSpPr>
          <p:cNvPr id="14" name="Straight Connector 13"/>
          <p:cNvCxnSpPr>
            <a:endCxn id="13" idx="2"/>
          </p:cNvCxnSpPr>
          <p:nvPr/>
        </p:nvCxnSpPr>
        <p:spPr bwMode="auto">
          <a:xfrm flipV="1">
            <a:off x="4139952" y="4981238"/>
            <a:ext cx="0" cy="752018"/>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20" name="TextBox 19"/>
          <p:cNvSpPr txBox="1"/>
          <p:nvPr/>
        </p:nvSpPr>
        <p:spPr>
          <a:xfrm>
            <a:off x="4644008" y="5189130"/>
            <a:ext cx="936104"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AP</a:t>
            </a:r>
            <a:endParaRPr lang="en-US" sz="2000" dirty="0">
              <a:solidFill>
                <a:schemeClr val="tx1"/>
              </a:solidFill>
            </a:endParaRPr>
          </a:p>
        </p:txBody>
      </p:sp>
      <p:cxnSp>
        <p:nvCxnSpPr>
          <p:cNvPr id="21" name="Straight Connector 20"/>
          <p:cNvCxnSpPr>
            <a:endCxn id="20" idx="1"/>
          </p:cNvCxnSpPr>
          <p:nvPr/>
        </p:nvCxnSpPr>
        <p:spPr bwMode="auto">
          <a:xfrm>
            <a:off x="4139952" y="5373216"/>
            <a:ext cx="504056" cy="15969"/>
          </a:xfrm>
          <a:prstGeom prst="line">
            <a:avLst/>
          </a:prstGeom>
          <a:solidFill>
            <a:srgbClr val="00B8FF"/>
          </a:solidFill>
          <a:ln w="19050" cap="flat" cmpd="sng" algn="ctr">
            <a:solidFill>
              <a:schemeClr val="tx1"/>
            </a:solidFill>
            <a:prstDash val="solid"/>
            <a:round/>
            <a:headEnd type="none" w="med" len="med"/>
            <a:tailEnd type="none" w="med" len="med"/>
          </a:ln>
          <a:effectLst/>
        </p:spPr>
      </p:cxnSp>
      <p:cxnSp>
        <p:nvCxnSpPr>
          <p:cNvPr id="25" name="Straight Connector 24"/>
          <p:cNvCxnSpPr>
            <a:stCxn id="7" idx="0"/>
          </p:cNvCxnSpPr>
          <p:nvPr/>
        </p:nvCxnSpPr>
        <p:spPr bwMode="auto">
          <a:xfrm flipV="1">
            <a:off x="2843808" y="5733256"/>
            <a:ext cx="0" cy="216024"/>
          </a:xfrm>
          <a:prstGeom prst="line">
            <a:avLst/>
          </a:prstGeom>
          <a:solidFill>
            <a:srgbClr val="00B8FF"/>
          </a:solidFill>
          <a:ln w="19050" cap="flat" cmpd="sng" algn="ctr">
            <a:solidFill>
              <a:schemeClr val="tx1"/>
            </a:solidFill>
            <a:prstDash val="solid"/>
            <a:round/>
            <a:headEnd type="none" w="med" len="med"/>
            <a:tailEnd type="none" w="med" len="med"/>
          </a:ln>
          <a:effectLst/>
        </p:spPr>
      </p:cxnSp>
      <p:cxnSp>
        <p:nvCxnSpPr>
          <p:cNvPr id="29" name="Straight Connector 28"/>
          <p:cNvCxnSpPr>
            <a:stCxn id="10" idx="0"/>
          </p:cNvCxnSpPr>
          <p:nvPr/>
        </p:nvCxnSpPr>
        <p:spPr bwMode="auto">
          <a:xfrm flipV="1">
            <a:off x="6300192" y="5733256"/>
            <a:ext cx="0" cy="216024"/>
          </a:xfrm>
          <a:prstGeom prst="line">
            <a:avLst/>
          </a:prstGeom>
          <a:solidFill>
            <a:srgbClr val="00B8FF"/>
          </a:solidFill>
          <a:ln w="190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762692895"/>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2012</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Donald Eastlake, Huawei Technololgies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solidFill>
                  <a:srgbClr val="0000FF"/>
                </a:solidFill>
                <a:latin typeface="Arial"/>
                <a:cs typeface="Arial"/>
              </a:rPr>
              <a:t>Multi-Access Link Model for GLK</a:t>
            </a:r>
            <a:endParaRPr lang="en-US" dirty="0">
              <a:solidFill>
                <a:srgbClr val="0000FF"/>
              </a:solidFill>
              <a:latin typeface="Arial"/>
              <a:cs typeface="Arial"/>
            </a:endParaRPr>
          </a:p>
        </p:txBody>
      </p:sp>
      <p:sp>
        <p:nvSpPr>
          <p:cNvPr id="9218" name="Rectangle 2"/>
          <p:cNvSpPr>
            <a:spLocks noGrp="1" noChangeArrowheads="1"/>
          </p:cNvSpPr>
          <p:nvPr>
            <p:ph type="body" idx="1"/>
          </p:nvPr>
        </p:nvSpPr>
        <p:spPr>
          <a:xfrm>
            <a:off x="685800" y="1981200"/>
            <a:ext cx="7772400" cy="2239888"/>
          </a:xfrm>
          <a:ln/>
        </p:spPr>
        <p:txBody>
          <a:bodyPr/>
          <a:lstStyle/>
          <a:p>
            <a:pPr>
              <a:buFont typeface="Times New Roman" pitchFamily="16" charset="0"/>
              <a:buChar char="•"/>
            </a:pPr>
            <a:r>
              <a:rPr lang="en-GB" dirty="0"/>
              <a:t>Potential Problems with “just add a portal to STAs”</a:t>
            </a:r>
          </a:p>
          <a:p>
            <a:pPr lvl="1">
              <a:buFont typeface="Times New Roman" pitchFamily="16" charset="0"/>
              <a:buChar char="•"/>
            </a:pPr>
            <a:r>
              <a:rPr lang="en-GB" sz="2400" dirty="0" smtClean="0"/>
              <a:t>Actual l</a:t>
            </a:r>
            <a:r>
              <a:rPr lang="en-GB" sz="2400" dirty="0" smtClean="0"/>
              <a:t>ink costs are poorly reflected to the outside so routing may be pretty far from least cost.</a:t>
            </a:r>
          </a:p>
          <a:p>
            <a:pPr lvl="2">
              <a:buFont typeface="Times New Roman" pitchFamily="16" charset="0"/>
              <a:buChar char="•"/>
            </a:pPr>
            <a:r>
              <a:rPr lang="en-GB" sz="2000" dirty="0" smtClean="0"/>
              <a:t>At least for IS-IS and some other protocols that understand multi-access links, a pseudo-node is created to model the link which permits much better reflection of costs:</a:t>
            </a:r>
            <a:endParaRPr lang="en-GB" sz="2000" dirty="0"/>
          </a:p>
          <a:p>
            <a:pPr>
              <a:buFont typeface="Times New Roman" pitchFamily="16" charset="0"/>
              <a:buChar char="•"/>
            </a:pPr>
            <a:endParaRPr lang="en-GB" dirty="0" smtClean="0"/>
          </a:p>
        </p:txBody>
      </p:sp>
      <p:sp>
        <p:nvSpPr>
          <p:cNvPr id="7" name="TextBox 6"/>
          <p:cNvSpPr txBox="1"/>
          <p:nvPr/>
        </p:nvSpPr>
        <p:spPr>
          <a:xfrm>
            <a:off x="2339752" y="5949280"/>
            <a:ext cx="1008112"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STA1</a:t>
            </a:r>
            <a:endParaRPr lang="en-US" sz="2000" dirty="0">
              <a:solidFill>
                <a:schemeClr val="tx1"/>
              </a:solidFill>
            </a:endParaRPr>
          </a:p>
        </p:txBody>
      </p:sp>
      <p:sp>
        <p:nvSpPr>
          <p:cNvPr id="8" name="TextBox 7"/>
          <p:cNvSpPr txBox="1"/>
          <p:nvPr/>
        </p:nvSpPr>
        <p:spPr>
          <a:xfrm>
            <a:off x="899592" y="5157192"/>
            <a:ext cx="1080120"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Bridge1</a:t>
            </a:r>
            <a:endParaRPr lang="en-US" sz="2000" dirty="0">
              <a:solidFill>
                <a:schemeClr val="tx1"/>
              </a:solidFill>
            </a:endParaRPr>
          </a:p>
        </p:txBody>
      </p:sp>
      <p:sp>
        <p:nvSpPr>
          <p:cNvPr id="9" name="TextBox 8"/>
          <p:cNvSpPr txBox="1"/>
          <p:nvPr/>
        </p:nvSpPr>
        <p:spPr>
          <a:xfrm>
            <a:off x="7164288" y="5229200"/>
            <a:ext cx="1080120"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Bridge2</a:t>
            </a:r>
            <a:endParaRPr lang="en-US" sz="2000" dirty="0">
              <a:solidFill>
                <a:schemeClr val="tx1"/>
              </a:solidFill>
            </a:endParaRPr>
          </a:p>
        </p:txBody>
      </p:sp>
      <p:sp>
        <p:nvSpPr>
          <p:cNvPr id="10" name="TextBox 9"/>
          <p:cNvSpPr txBox="1"/>
          <p:nvPr/>
        </p:nvSpPr>
        <p:spPr>
          <a:xfrm>
            <a:off x="5796136" y="5949280"/>
            <a:ext cx="1008112"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STA2</a:t>
            </a:r>
            <a:endParaRPr lang="en-US" sz="2000" dirty="0">
              <a:solidFill>
                <a:schemeClr val="tx1"/>
              </a:solidFill>
            </a:endParaRPr>
          </a:p>
        </p:txBody>
      </p:sp>
      <p:sp>
        <p:nvSpPr>
          <p:cNvPr id="12" name="TextBox 11"/>
          <p:cNvSpPr txBox="1"/>
          <p:nvPr/>
        </p:nvSpPr>
        <p:spPr>
          <a:xfrm>
            <a:off x="3563888" y="4293096"/>
            <a:ext cx="1152128"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Bridge3</a:t>
            </a:r>
            <a:endParaRPr lang="en-US" sz="2000" dirty="0">
              <a:solidFill>
                <a:schemeClr val="tx1"/>
              </a:solidFill>
            </a:endParaRPr>
          </a:p>
        </p:txBody>
      </p:sp>
      <p:cxnSp>
        <p:nvCxnSpPr>
          <p:cNvPr id="13" name="Straight Connector 12"/>
          <p:cNvCxnSpPr>
            <a:stCxn id="20" idx="0"/>
            <a:endCxn id="12" idx="2"/>
          </p:cNvCxnSpPr>
          <p:nvPr/>
        </p:nvCxnSpPr>
        <p:spPr bwMode="auto">
          <a:xfrm flipH="1" flipV="1">
            <a:off x="4139952" y="4693206"/>
            <a:ext cx="360040" cy="391978"/>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14" name="TextBox 13"/>
          <p:cNvSpPr txBox="1"/>
          <p:nvPr/>
        </p:nvSpPr>
        <p:spPr>
          <a:xfrm>
            <a:off x="5796136" y="4437112"/>
            <a:ext cx="936104"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AP</a:t>
            </a:r>
            <a:endParaRPr lang="en-US" sz="2000" dirty="0">
              <a:solidFill>
                <a:schemeClr val="tx1"/>
              </a:solidFill>
            </a:endParaRPr>
          </a:p>
        </p:txBody>
      </p:sp>
      <p:cxnSp>
        <p:nvCxnSpPr>
          <p:cNvPr id="15" name="Straight Connector 14"/>
          <p:cNvCxnSpPr>
            <a:endCxn id="14" idx="1"/>
          </p:cNvCxnSpPr>
          <p:nvPr/>
        </p:nvCxnSpPr>
        <p:spPr bwMode="auto">
          <a:xfrm flipV="1">
            <a:off x="5076056" y="4637167"/>
            <a:ext cx="720080" cy="448017"/>
          </a:xfrm>
          <a:prstGeom prst="line">
            <a:avLst/>
          </a:prstGeom>
          <a:solidFill>
            <a:srgbClr val="00B8FF"/>
          </a:solidFill>
          <a:ln w="19050"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flipV="1">
            <a:off x="3347864" y="5805264"/>
            <a:ext cx="576064" cy="144016"/>
          </a:xfrm>
          <a:prstGeom prst="line">
            <a:avLst/>
          </a:prstGeom>
          <a:solidFill>
            <a:srgbClr val="00B8FF"/>
          </a:solidFill>
          <a:ln w="19050"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flipH="1" flipV="1">
            <a:off x="5076056" y="5805264"/>
            <a:ext cx="720080" cy="144016"/>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20" name="TextBox 19"/>
          <p:cNvSpPr txBox="1"/>
          <p:nvPr/>
        </p:nvSpPr>
        <p:spPr>
          <a:xfrm>
            <a:off x="3923928" y="5085184"/>
            <a:ext cx="1152128" cy="707886"/>
          </a:xfrm>
          <a:prstGeom prst="rect">
            <a:avLst/>
          </a:prstGeom>
          <a:solidFill>
            <a:schemeClr val="bg1">
              <a:lumMod val="85000"/>
            </a:schemeClr>
          </a:solidFill>
          <a:ln w="12700" cmpd="sng">
            <a:solidFill>
              <a:schemeClr val="tx1"/>
            </a:solidFill>
          </a:ln>
          <a:effectLst/>
        </p:spPr>
        <p:txBody>
          <a:bodyPr wrap="square" rtlCol="0">
            <a:spAutoFit/>
          </a:bodyPr>
          <a:lstStyle/>
          <a:p>
            <a:pPr algn="ctr"/>
            <a:r>
              <a:rPr lang="en-US" sz="2000" dirty="0" smtClean="0">
                <a:solidFill>
                  <a:schemeClr val="tx1"/>
                </a:solidFill>
              </a:rPr>
              <a:t>Pseudo Node</a:t>
            </a:r>
            <a:endParaRPr lang="en-US" sz="2000" dirty="0">
              <a:solidFill>
                <a:schemeClr val="tx1"/>
              </a:solidFill>
            </a:endParaRPr>
          </a:p>
        </p:txBody>
      </p:sp>
      <p:cxnSp>
        <p:nvCxnSpPr>
          <p:cNvPr id="25" name="Straight Connector 24"/>
          <p:cNvCxnSpPr>
            <a:stCxn id="8" idx="3"/>
            <a:endCxn id="20" idx="1"/>
          </p:cNvCxnSpPr>
          <p:nvPr/>
        </p:nvCxnSpPr>
        <p:spPr bwMode="auto">
          <a:xfrm>
            <a:off x="1979712" y="5357247"/>
            <a:ext cx="1944216" cy="81880"/>
          </a:xfrm>
          <a:prstGeom prst="line">
            <a:avLst/>
          </a:prstGeom>
          <a:solidFill>
            <a:srgbClr val="00B8FF"/>
          </a:solidFill>
          <a:ln w="19050" cap="flat" cmpd="sng" algn="ctr">
            <a:solidFill>
              <a:schemeClr val="tx1"/>
            </a:solidFill>
            <a:prstDash val="solid"/>
            <a:round/>
            <a:headEnd type="none" w="med" len="med"/>
            <a:tailEnd type="none" w="med" len="med"/>
          </a:ln>
          <a:effectLst/>
        </p:spPr>
      </p:cxnSp>
      <p:cxnSp>
        <p:nvCxnSpPr>
          <p:cNvPr id="28" name="Straight Connector 27"/>
          <p:cNvCxnSpPr>
            <a:stCxn id="20" idx="3"/>
            <a:endCxn id="9" idx="1"/>
          </p:cNvCxnSpPr>
          <p:nvPr/>
        </p:nvCxnSpPr>
        <p:spPr bwMode="auto">
          <a:xfrm flipV="1">
            <a:off x="5076056" y="5429255"/>
            <a:ext cx="2088232" cy="9872"/>
          </a:xfrm>
          <a:prstGeom prst="line">
            <a:avLst/>
          </a:prstGeom>
          <a:solidFill>
            <a:srgbClr val="00B8FF"/>
          </a:solidFill>
          <a:ln w="190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12061569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2012</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Donald Eastlake, Huawei Technololgies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solidFill>
                  <a:srgbClr val="0000FF"/>
                </a:solidFill>
                <a:latin typeface="Arial"/>
                <a:cs typeface="Arial"/>
              </a:rPr>
              <a:t>Multi-Access Link Model for GLK</a:t>
            </a:r>
            <a:endParaRPr lang="en-US" dirty="0">
              <a:solidFill>
                <a:srgbClr val="0000FF"/>
              </a:solidFill>
              <a:latin typeface="Arial"/>
              <a:cs typeface="Arial"/>
            </a:endParaRP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a:t>Potential Problems with “just add a portal to STAs”</a:t>
            </a:r>
          </a:p>
          <a:p>
            <a:pPr lvl="1">
              <a:buFont typeface="Times New Roman" pitchFamily="16" charset="0"/>
              <a:buChar char="•"/>
            </a:pPr>
            <a:r>
              <a:rPr lang="en-GB" sz="2400" dirty="0" smtClean="0"/>
              <a:t>Some protocols are inefficient on multi-access links or don’t support them at all.</a:t>
            </a:r>
          </a:p>
          <a:p>
            <a:pPr lvl="2">
              <a:buFont typeface="Times New Roman" pitchFamily="16" charset="0"/>
              <a:buChar char="•"/>
            </a:pPr>
            <a:r>
              <a:rPr lang="en-GB" sz="2000" dirty="0" smtClean="0"/>
              <a:t>Fix them</a:t>
            </a:r>
            <a:endParaRPr lang="en-GB" sz="2000" dirty="0"/>
          </a:p>
          <a:p>
            <a:pPr>
              <a:buFont typeface="Times New Roman" pitchFamily="16" charset="0"/>
              <a:buChar char="•"/>
            </a:pPr>
            <a:endParaRPr lang="en-GB" dirty="0" smtClean="0"/>
          </a:p>
        </p:txBody>
      </p:sp>
    </p:spTree>
    <p:extLst>
      <p:ext uri="{BB962C8B-B14F-4D97-AF65-F5344CB8AC3E}">
        <p14:creationId xmlns:p14="http://schemas.microsoft.com/office/powerpoint/2010/main" val="55244593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299</TotalTime>
  <Words>897</Words>
  <Application>Microsoft Macintosh PowerPoint</Application>
  <PresentationFormat>On-screen Show (4:3)</PresentationFormat>
  <Paragraphs>146</Paragraphs>
  <Slides>11</Slides>
  <Notes>9</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Multi-Access Link Model</vt:lpstr>
      <vt:lpstr>Abstract</vt:lpstr>
      <vt:lpstr>Multi-Access Link Model for GLK</vt:lpstr>
      <vt:lpstr>Usual Diagram of an AP with two STAs</vt:lpstr>
      <vt:lpstr>But Radio Links are Inherently Multi-Access</vt:lpstr>
      <vt:lpstr>Multi-Access Link Model for GLK</vt:lpstr>
      <vt:lpstr>Multi-Access Link Model for GLK</vt:lpstr>
      <vt:lpstr>Multi-Access Link Model for GLK</vt:lpstr>
      <vt:lpstr>Multi-Access Link Model for GLK</vt:lpstr>
      <vt:lpstr>Multi-Access Link Model for GLK</vt:lpstr>
      <vt:lpstr>Multi-Access Link Model for GLK</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Multi-Access Link Model</dc:title>
  <dc:subject/>
  <dc:creator>Donald Eastlake</dc:creator>
  <cp:keywords/>
  <dc:description/>
  <cp:lastModifiedBy>Donald Eastlake III</cp:lastModifiedBy>
  <cp:revision>30</cp:revision>
  <cp:lastPrinted>1601-01-01T00:00:00Z</cp:lastPrinted>
  <dcterms:created xsi:type="dcterms:W3CDTF">2010-02-15T12:38:41Z</dcterms:created>
  <dcterms:modified xsi:type="dcterms:W3CDTF">2012-09-17T22:38:42Z</dcterms:modified>
  <cp:category/>
</cp:coreProperties>
</file>