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Default Extension="doc" ContentType="application/msword"/>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7"/>
  </p:notesMasterIdLst>
  <p:handoutMasterIdLst>
    <p:handoutMasterId r:id="rId38"/>
  </p:handoutMasterIdLst>
  <p:sldIdLst>
    <p:sldId id="256" r:id="rId2"/>
    <p:sldId id="318" r:id="rId3"/>
    <p:sldId id="258" r:id="rId4"/>
    <p:sldId id="259" r:id="rId5"/>
    <p:sldId id="260" r:id="rId6"/>
    <p:sldId id="261" r:id="rId7"/>
    <p:sldId id="262" r:id="rId8"/>
    <p:sldId id="277" r:id="rId9"/>
    <p:sldId id="321" r:id="rId10"/>
    <p:sldId id="334" r:id="rId11"/>
    <p:sldId id="333" r:id="rId12"/>
    <p:sldId id="322" r:id="rId13"/>
    <p:sldId id="324" r:id="rId14"/>
    <p:sldId id="323" r:id="rId15"/>
    <p:sldId id="282" r:id="rId16"/>
    <p:sldId id="335" r:id="rId17"/>
    <p:sldId id="283" r:id="rId18"/>
    <p:sldId id="284" r:id="rId19"/>
    <p:sldId id="339" r:id="rId20"/>
    <p:sldId id="340" r:id="rId21"/>
    <p:sldId id="337" r:id="rId22"/>
    <p:sldId id="338" r:id="rId23"/>
    <p:sldId id="286" r:id="rId24"/>
    <p:sldId id="342" r:id="rId25"/>
    <p:sldId id="293" r:id="rId26"/>
    <p:sldId id="345" r:id="rId27"/>
    <p:sldId id="296" r:id="rId28"/>
    <p:sldId id="348" r:id="rId29"/>
    <p:sldId id="349" r:id="rId30"/>
    <p:sldId id="301" r:id="rId31"/>
    <p:sldId id="303" r:id="rId32"/>
    <p:sldId id="312" r:id="rId33"/>
    <p:sldId id="350" r:id="rId34"/>
    <p:sldId id="315" r:id="rId35"/>
    <p:sldId id="351"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620"/>
    <p:restoredTop sz="94660"/>
  </p:normalViewPr>
  <p:slideViewPr>
    <p:cSldViewPr>
      <p:cViewPr>
        <p:scale>
          <a:sx n="100" d="100"/>
          <a:sy n="100" d="100"/>
        </p:scale>
        <p:origin x="-1024" y="-2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50" d="100"/>
        <a:sy n="150" d="100"/>
      </p:scale>
      <p:origin x="0" y="924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12.10.2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24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31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11-10/</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1127r02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__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822960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Poll-Sep-2012-Indian Wells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1012-09-18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078" name="Object 6"/>
          <p:cNvGraphicFramePr>
            <a:graphicFrameLocks noChangeAspect="1"/>
          </p:cNvGraphicFramePr>
          <p:nvPr/>
        </p:nvGraphicFramePr>
        <p:xfrm>
          <a:off x="457200" y="2590799"/>
          <a:ext cx="8305800" cy="3698677"/>
        </p:xfrm>
        <a:graphic>
          <a:graphicData uri="http://schemas.openxmlformats.org/presentationml/2006/ole">
            <p:oleObj spid="_x0000_s3078" name="文書" r:id="rId4" imgW="8254696" imgH="3682864"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12/1148r1</a:t>
            </a:r>
            <a:br>
              <a:rPr lang="en-US" altLang="ja-JP" dirty="0" smtClean="0"/>
            </a:br>
            <a:r>
              <a:rPr lang="en-US" altLang="ja-JP" dirty="0" smtClean="0"/>
              <a:t>Lei Wang</a:t>
            </a:r>
            <a:endParaRPr lang="ja-JP" altLang="en-US" dirty="0"/>
          </a:p>
        </p:txBody>
      </p:sp>
      <p:sp>
        <p:nvSpPr>
          <p:cNvPr id="3" name="サブタイトル 2"/>
          <p:cNvSpPr>
            <a:spLocks noGrp="1"/>
          </p:cNvSpPr>
          <p:nvPr>
            <p:ph type="subTitle" idx="1"/>
          </p:nvPr>
        </p:nvSpPr>
        <p:spPr/>
        <p:txBody>
          <a:bodyPr/>
          <a:lstStyle/>
          <a:p>
            <a:r>
              <a:rPr lang="en-US" altLang="ja-JP" dirty="0" smtClean="0"/>
              <a:t>Straw poll: 1</a:t>
            </a:r>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Which of the following options do you prefer to being the starting point of the FILS Discovery frame format design? </a:t>
            </a:r>
          </a:p>
          <a:p>
            <a:pPr marL="1541463" indent="-1541463">
              <a:spcAft>
                <a:spcPts val="600"/>
              </a:spcAft>
            </a:pPr>
            <a:r>
              <a:rPr lang="en-US" sz="2000" dirty="0" smtClean="0">
                <a:solidFill>
                  <a:schemeClr val="tx1"/>
                </a:solidFill>
              </a:rPr>
              <a:t>	a) 11ah short beacon</a:t>
            </a:r>
          </a:p>
          <a:p>
            <a:pPr marL="1541463" indent="-1541463">
              <a:spcAft>
                <a:spcPts val="600"/>
              </a:spcAft>
            </a:pPr>
            <a:r>
              <a:rPr lang="en-US" sz="2000" dirty="0" smtClean="0">
                <a:solidFill>
                  <a:schemeClr val="tx1"/>
                </a:solidFill>
              </a:rPr>
              <a:t>	b) a new Extension frame with Type =0b11</a:t>
            </a:r>
          </a:p>
          <a:p>
            <a:pPr marL="1541463" indent="-1541463">
              <a:spcAft>
                <a:spcPts val="600"/>
              </a:spcAft>
            </a:pPr>
            <a:r>
              <a:rPr lang="en-US" sz="2000" dirty="0" smtClean="0">
                <a:solidFill>
                  <a:schemeClr val="tx1"/>
                </a:solidFill>
              </a:rPr>
              <a:t>	c) neither, need more info</a:t>
            </a:r>
            <a:endParaRPr lang="en-US"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a)      5          </a:t>
            </a:r>
            <a:r>
              <a:rPr lang="en-US" sz="2000" dirty="0" smtClean="0">
                <a:solidFill>
                  <a:schemeClr val="tx1"/>
                </a:solidFill>
              </a:rPr>
              <a:t>    </a:t>
            </a:r>
            <a:r>
              <a:rPr lang="en-US" sz="2000" u="sng" dirty="0" smtClean="0">
                <a:solidFill>
                  <a:schemeClr val="tx1"/>
                </a:solidFill>
              </a:rPr>
              <a:t>b)      16         </a:t>
            </a:r>
            <a:r>
              <a:rPr lang="en-US" sz="2000" dirty="0" smtClean="0">
                <a:solidFill>
                  <a:schemeClr val="tx1"/>
                </a:solidFill>
              </a:rPr>
              <a:t>      </a:t>
            </a:r>
            <a:r>
              <a:rPr lang="en-US" sz="2000" u="sng" dirty="0" smtClean="0">
                <a:solidFill>
                  <a:schemeClr val="tx1"/>
                </a:solidFill>
              </a:rPr>
              <a:t>c)</a:t>
            </a:r>
            <a:r>
              <a:rPr lang="en-US" sz="2000" dirty="0" smtClean="0">
                <a:solidFill>
                  <a:schemeClr val="tx1"/>
                </a:solidFill>
              </a:rPr>
              <a:t>__14__________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12/1047r3 &amp; r6</a:t>
            </a:r>
            <a:br>
              <a:rPr lang="en-US" altLang="ja-JP" dirty="0" smtClean="0"/>
            </a:br>
            <a:r>
              <a:rPr lang="en-US" altLang="ja-JP" dirty="0" smtClean="0"/>
              <a:t>George </a:t>
            </a:r>
            <a:r>
              <a:rPr lang="en-US" altLang="ja-JP" dirty="0" err="1" smtClean="0"/>
              <a:t>Calcev</a:t>
            </a:r>
            <a:endParaRPr lang="ja-JP" altLang="en-US" dirty="0"/>
          </a:p>
        </p:txBody>
      </p:sp>
      <p:sp>
        <p:nvSpPr>
          <p:cNvPr id="3" name="サブタイトル 2"/>
          <p:cNvSpPr>
            <a:spLocks noGrp="1"/>
          </p:cNvSpPr>
          <p:nvPr>
            <p:ph type="subTitle" idx="1"/>
          </p:nvPr>
        </p:nvSpPr>
        <p:spPr/>
        <p:txBody>
          <a:bodyPr/>
          <a:lstStyle/>
          <a:p>
            <a:r>
              <a:rPr lang="en-US" altLang="ja-JP" dirty="0" smtClean="0"/>
              <a:t>Straw poll / r3</a:t>
            </a:r>
          </a:p>
          <a:p>
            <a:r>
              <a:rPr lang="en-US" altLang="ja-JP" dirty="0" smtClean="0"/>
              <a:t>Motion /r6</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12/1047r3:	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the ideas presented in contribution 11-12-1047-03-00ai-White-list-for-GAS-query-of-multiple-APs.</a:t>
            </a:r>
          </a:p>
          <a:p>
            <a:endParaRPr lang="en-US" altLang="ja-JP" dirty="0" smtClean="0"/>
          </a:p>
          <a:p>
            <a:endParaRPr lang="en-US" altLang="ja-JP" dirty="0" smtClean="0"/>
          </a:p>
          <a:p>
            <a:r>
              <a:rPr lang="en-US" altLang="ja-JP" dirty="0" smtClean="0"/>
              <a:t>Result (27/0/5):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Sep 2012</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12/1047r6:	Motion</a:t>
            </a:r>
            <a:endParaRPr lang="ja-JP" altLang="en-US" dirty="0"/>
          </a:p>
        </p:txBody>
      </p:sp>
      <p:sp>
        <p:nvSpPr>
          <p:cNvPr id="3" name="コンテンツ プレースホルダ 2"/>
          <p:cNvSpPr>
            <a:spLocks noGrp="1"/>
          </p:cNvSpPr>
          <p:nvPr>
            <p:ph idx="1"/>
          </p:nvPr>
        </p:nvSpPr>
        <p:spPr/>
        <p:txBody>
          <a:bodyPr/>
          <a:lstStyle/>
          <a:p>
            <a:r>
              <a:rPr lang="en-US" altLang="ja-JP" dirty="0" smtClean="0"/>
              <a:t>To authorize the Editor to incorporate the text changes proposed in contribution 11-12-1047-06-00ai-White-list-for-GAS-query-of-multiple-APs to the draft </a:t>
            </a:r>
            <a:r>
              <a:rPr lang="en-US" altLang="ja-JP" dirty="0" err="1" smtClean="0"/>
              <a:t>TGai</a:t>
            </a:r>
            <a:r>
              <a:rPr lang="en-US" altLang="ja-JP" dirty="0" smtClean="0"/>
              <a:t> Specification Document (D0.0).</a:t>
            </a:r>
          </a:p>
          <a:p>
            <a:endParaRPr lang="en-US" altLang="ja-JP" dirty="0" smtClean="0"/>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endParaRPr lang="en-US" altLang="ja-JP" dirty="0" smtClean="0"/>
          </a:p>
          <a:p>
            <a:r>
              <a:rPr lang="en-US" altLang="ja-JP" dirty="0" smtClean="0"/>
              <a:t>Result (19/6/8): </a:t>
            </a:r>
            <a:r>
              <a:rPr lang="en-US" altLang="ja-JP" dirty="0" smtClean="0">
                <a:solidFill>
                  <a:srgbClr val="FF0000"/>
                </a:solidFill>
              </a:rPr>
              <a:t>Passed</a:t>
            </a:r>
            <a:endParaRPr lang="ja-JP" altLang="en-US" dirty="0">
              <a:solidFill>
                <a:srgbClr val="FF0000"/>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Sep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12/1054r2</a:t>
            </a:r>
            <a:br>
              <a:rPr lang="en-US" altLang="ja-JP" dirty="0" smtClean="0"/>
            </a:br>
            <a:r>
              <a:rPr lang="en-US" altLang="ja-JP" dirty="0" smtClean="0"/>
              <a:t>12/1098r5</a:t>
            </a:r>
            <a:br>
              <a:rPr lang="en-US" altLang="ja-JP" dirty="0" smtClean="0"/>
            </a:br>
            <a:r>
              <a:rPr lang="en-US" altLang="ja-JP" dirty="0" err="1" smtClean="0"/>
              <a:t>Santosh</a:t>
            </a:r>
            <a:r>
              <a:rPr lang="en-US" altLang="ja-JP" dirty="0" smtClean="0"/>
              <a:t> </a:t>
            </a:r>
            <a:r>
              <a:rPr lang="en-US" altLang="ja-JP" dirty="0" err="1" smtClean="0"/>
              <a:t>Pandey</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12/1098r5 Motion</a:t>
            </a:r>
            <a:endParaRPr lang="ja-JP" altLang="en-US" dirty="0"/>
          </a:p>
        </p:txBody>
      </p:sp>
      <p:sp>
        <p:nvSpPr>
          <p:cNvPr id="3" name="コンテンツ プレースホルダ 2"/>
          <p:cNvSpPr>
            <a:spLocks noGrp="1"/>
          </p:cNvSpPr>
          <p:nvPr>
            <p:ph idx="1"/>
          </p:nvPr>
        </p:nvSpPr>
        <p:spPr/>
        <p:txBody>
          <a:bodyPr/>
          <a:lstStyle/>
          <a:p>
            <a:pPr marL="0">
              <a:spcBef>
                <a:spcPts val="0"/>
              </a:spcBef>
              <a:buNone/>
            </a:pPr>
            <a:r>
              <a:rPr lang="en-GB" dirty="0" smtClean="0"/>
              <a:t>Authorize the Editor to incorporate the text changes proposed in contribution </a:t>
            </a:r>
            <a:r>
              <a:rPr lang="en-GB" i="1" dirty="0" smtClean="0"/>
              <a:t>11-12-1098-05-00ai-FILS-Reduced-Neighbor-Report-Normative-Text</a:t>
            </a:r>
            <a:r>
              <a:rPr lang="en-GB" dirty="0" smtClean="0"/>
              <a:t> to the draft </a:t>
            </a:r>
            <a:r>
              <a:rPr lang="en-GB" dirty="0" err="1" smtClean="0"/>
              <a:t>TGai</a:t>
            </a:r>
            <a:r>
              <a:rPr lang="en-GB" dirty="0" smtClean="0"/>
              <a:t> Specification Document (D0.0)</a:t>
            </a:r>
          </a:p>
          <a:p>
            <a:pPr marL="0">
              <a:spcBef>
                <a:spcPts val="0"/>
              </a:spcBef>
              <a:buNone/>
            </a:pPr>
            <a:endParaRPr lang="en-GB" dirty="0" smtClean="0"/>
          </a:p>
          <a:p>
            <a:pPr marL="0">
              <a:spcBef>
                <a:spcPts val="0"/>
              </a:spcBef>
              <a:buNone/>
            </a:pPr>
            <a:r>
              <a:rPr lang="en-GB" dirty="0" smtClean="0"/>
              <a:t>Moved: </a:t>
            </a:r>
            <a:r>
              <a:rPr lang="en-US" altLang="ja-JP" dirty="0" err="1" smtClean="0"/>
              <a:t>Santosh</a:t>
            </a:r>
            <a:r>
              <a:rPr lang="en-US" altLang="ja-JP" dirty="0" smtClean="0"/>
              <a:t> </a:t>
            </a:r>
            <a:r>
              <a:rPr lang="en-US" altLang="ja-JP" dirty="0" err="1" smtClean="0"/>
              <a:t>Pandey</a:t>
            </a:r>
            <a:endParaRPr lang="en-GB" dirty="0" smtClean="0"/>
          </a:p>
          <a:p>
            <a:pPr marL="0">
              <a:spcBef>
                <a:spcPts val="0"/>
              </a:spcBef>
              <a:buNone/>
            </a:pPr>
            <a:r>
              <a:rPr lang="en-GB" dirty="0" smtClean="0"/>
              <a:t>Second: </a:t>
            </a:r>
            <a:r>
              <a:rPr lang="en-US" altLang="ja-JP" dirty="0" smtClean="0"/>
              <a:t>Jonathan </a:t>
            </a:r>
            <a:r>
              <a:rPr lang="en-US" altLang="ja-JP" dirty="0" err="1" smtClean="0"/>
              <a:t>Segev</a:t>
            </a:r>
            <a:r>
              <a:rPr lang="en-US" altLang="ja-JP" dirty="0" smtClean="0"/>
              <a:t> </a:t>
            </a:r>
            <a:endParaRPr lang="en-GB" dirty="0" smtClean="0"/>
          </a:p>
          <a:p>
            <a:pPr marL="0">
              <a:spcBef>
                <a:spcPts val="0"/>
              </a:spcBef>
              <a:buNone/>
            </a:pPr>
            <a:endParaRPr lang="en-GB" dirty="0" smtClean="0"/>
          </a:p>
          <a:p>
            <a:pPr marL="0">
              <a:spcBef>
                <a:spcPts val="0"/>
              </a:spcBef>
              <a:buNone/>
            </a:pPr>
            <a:r>
              <a:rPr lang="en-GB" dirty="0" smtClean="0"/>
              <a:t>Result (21/4/11):</a:t>
            </a:r>
            <a:r>
              <a:rPr lang="en-GB" dirty="0" smtClean="0">
                <a:solidFill>
                  <a:srgbClr val="FF0000"/>
                </a:solidFill>
              </a:rPr>
              <a:t>Passed </a:t>
            </a:r>
            <a:r>
              <a:rPr lang="en-GB" dirty="0" smtClean="0"/>
              <a:t> </a:t>
            </a:r>
            <a:endParaRPr lang="en-US" dirty="0" smtClean="0"/>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Sep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12/1041r1</a:t>
            </a:r>
            <a:br>
              <a:rPr lang="en-US" altLang="ja-JP" dirty="0" smtClean="0"/>
            </a:br>
            <a:r>
              <a:rPr lang="en-US" altLang="ja-JP" dirty="0" smtClean="0"/>
              <a:t>Jonathan </a:t>
            </a:r>
            <a:r>
              <a:rPr lang="en-US" altLang="ja-JP" dirty="0" err="1" smtClean="0"/>
              <a:t>Segev</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12/1033r2:	Motion</a:t>
            </a:r>
            <a:endParaRPr lang="ja-JP" altLang="en-US" dirty="0"/>
          </a:p>
        </p:txBody>
      </p:sp>
      <p:sp>
        <p:nvSpPr>
          <p:cNvPr id="3" name="コンテンツ プレースホルダ 2"/>
          <p:cNvSpPr>
            <a:spLocks noGrp="1"/>
          </p:cNvSpPr>
          <p:nvPr>
            <p:ph idx="1"/>
          </p:nvPr>
        </p:nvSpPr>
        <p:spPr>
          <a:xfrm>
            <a:off x="685800" y="1600200"/>
            <a:ext cx="7770813" cy="4113213"/>
          </a:xfrm>
        </p:spPr>
        <p:txBody>
          <a:bodyPr/>
          <a:lstStyle/>
          <a:p>
            <a:r>
              <a:rPr lang="en-US" altLang="ja-JP" sz="1800" dirty="0" smtClean="0"/>
              <a:t>Insert the following text on clause 6 of the SFD (11-12/0151r12):</a:t>
            </a:r>
          </a:p>
          <a:p>
            <a:endParaRPr lang="en-US" altLang="ja-JP" sz="1800" dirty="0" smtClean="0"/>
          </a:p>
          <a:p>
            <a:r>
              <a:rPr lang="en-US" altLang="ja-JP" sz="1800" dirty="0" smtClean="0"/>
              <a:t>The amendment will define a mechanism to reduce the AP coverage discovery duration using a new or existing message. The procedure will enable the STA to identify AP coverage within SIFS plus ACK message delay. The mechanism will use the CCA for identifying AP coverage.</a:t>
            </a:r>
          </a:p>
          <a:p>
            <a:endParaRPr lang="en-US" altLang="ja-JP" sz="1800" dirty="0" smtClean="0"/>
          </a:p>
          <a:p>
            <a:endParaRPr lang="en-US" altLang="ja-JP" sz="1800" dirty="0" smtClean="0"/>
          </a:p>
          <a:p>
            <a:r>
              <a:rPr lang="en-US" altLang="ja-JP" sz="1800" dirty="0" smtClean="0"/>
              <a:t>Moved: Jonathan </a:t>
            </a:r>
            <a:r>
              <a:rPr lang="en-US" altLang="ja-JP" sz="1800" dirty="0" err="1" smtClean="0"/>
              <a:t>Segev</a:t>
            </a:r>
            <a:endParaRPr lang="en-US" altLang="ja-JP" sz="1800" dirty="0" smtClean="0"/>
          </a:p>
          <a:p>
            <a:r>
              <a:rPr lang="en-US" altLang="ja-JP" sz="1800" dirty="0" err="1" smtClean="0"/>
              <a:t>Seconded:Mark</a:t>
            </a:r>
            <a:r>
              <a:rPr lang="en-US" altLang="ja-JP" sz="1800" dirty="0" smtClean="0"/>
              <a:t> Hamilton</a:t>
            </a:r>
          </a:p>
          <a:p>
            <a:endParaRPr lang="en-US" altLang="ja-JP" sz="1800" dirty="0" smtClean="0"/>
          </a:p>
          <a:p>
            <a:r>
              <a:rPr lang="en-US" altLang="ja-JP" sz="1800" dirty="0" smtClean="0"/>
              <a:t>Result (21/10/14): </a:t>
            </a:r>
            <a:r>
              <a:rPr lang="en-US" altLang="ja-JP" sz="1800" dirty="0" smtClean="0">
                <a:solidFill>
                  <a:srgbClr val="0000FF"/>
                </a:solidFill>
              </a:rPr>
              <a:t>Failed </a:t>
            </a:r>
            <a:endParaRPr lang="ja-JP" altLang="en-US" sz="1800" dirty="0">
              <a:solidFill>
                <a:srgbClr val="0000FF"/>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Sep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12/1049r0</a:t>
            </a:r>
            <a:br>
              <a:rPr lang="en-US" altLang="ja-JP" dirty="0" smtClean="0"/>
            </a:br>
            <a:r>
              <a:rPr lang="en-US" altLang="ja-JP" dirty="0" err="1" smtClean="0"/>
              <a:t>Yunsong</a:t>
            </a:r>
            <a:r>
              <a:rPr lang="en-US" altLang="ja-JP" dirty="0" smtClean="0"/>
              <a:t> Yan</a:t>
            </a:r>
            <a:endParaRPr lang="ja-JP" altLang="en-US" dirty="0"/>
          </a:p>
        </p:txBody>
      </p:sp>
      <p:sp>
        <p:nvSpPr>
          <p:cNvPr id="3" name="サブタイトル 2"/>
          <p:cNvSpPr>
            <a:spLocks noGrp="1"/>
          </p:cNvSpPr>
          <p:nvPr>
            <p:ph type="subTitle" idx="1"/>
          </p:nvPr>
        </p:nvSpPr>
        <p:spPr/>
        <p:txBody>
          <a:bodyPr/>
          <a:lstStyle/>
          <a:p>
            <a:r>
              <a:rPr lang="en-US" altLang="ja-JP" dirty="0" smtClean="0"/>
              <a:t>Straw poll: 1</a:t>
            </a:r>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Sep 2012 Palm Springs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12/1049r0:	Straw Poll 3</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Yes:18</a:t>
            </a:r>
          </a:p>
          <a:p>
            <a:pPr>
              <a:buNone/>
              <a:defRPr/>
            </a:pPr>
            <a:r>
              <a:rPr lang="en-US" sz="1800" dirty="0" smtClean="0"/>
              <a:t>No:17</a:t>
            </a:r>
          </a:p>
          <a:p>
            <a:pPr>
              <a:buNone/>
              <a:defRPr/>
            </a:pPr>
            <a:r>
              <a:rPr lang="en-US" sz="1800" dirty="0" smtClean="0"/>
              <a:t>Abstain:13</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20</a:t>
            </a:fld>
            <a:endParaRPr lang="en-US" altLang="zh-CN" dirty="0"/>
          </a:p>
        </p:txBody>
      </p:sp>
      <p:sp>
        <p:nvSpPr>
          <p:cNvPr id="5" name="日付プレースホルダ 4"/>
          <p:cNvSpPr>
            <a:spLocks noGrp="1"/>
          </p:cNvSpPr>
          <p:nvPr>
            <p:ph type="dt" idx="15"/>
          </p:nvPr>
        </p:nvSpPr>
        <p:spPr/>
        <p:txBody>
          <a:bodyPr/>
          <a:lstStyle/>
          <a:p>
            <a:r>
              <a:rPr lang="en-US" smtClean="0"/>
              <a:t>Sep 2012</a:t>
            </a:r>
            <a:endParaRPr lang="en-GB" dirty="0"/>
          </a:p>
        </p:txBody>
      </p:sp>
      <p:sp>
        <p:nvSpPr>
          <p:cNvPr id="7" name="フッター プレースホルダ 6"/>
          <p:cNvSpPr>
            <a:spLocks noGrp="1"/>
          </p:cNvSpPr>
          <p:nvPr>
            <p:ph type="ftr" idx="14"/>
          </p:nvPr>
        </p:nvSpPr>
        <p:spPr/>
        <p:txBody>
          <a:bodyPr/>
          <a:lstStyle/>
          <a:p>
            <a:r>
              <a:rPr lang="en-US" altLang="ja-JP" smtClean="0"/>
              <a:t>Hiroshi Mano (ATRD)</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12/1168r1</a:t>
            </a:r>
            <a:r>
              <a:rPr lang="ja-JP" altLang="en-US" dirty="0" smtClean="0"/>
              <a:t/>
            </a:r>
            <a:br>
              <a:rPr lang="ja-JP" altLang="en-US" dirty="0" smtClean="0"/>
            </a:br>
            <a:r>
              <a:rPr lang="en-US" altLang="ja-JP" dirty="0" smtClean="0"/>
              <a:t>12/1130r0</a:t>
            </a:r>
            <a:br>
              <a:rPr lang="en-US" altLang="ja-JP" dirty="0" smtClean="0"/>
            </a:br>
            <a:r>
              <a:rPr lang="en-US" altLang="ja-JP" dirty="0" smtClean="0"/>
              <a:t>Lei Wang</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endParaRPr lang="ja-JP" altLang="en-US" dirty="0"/>
          </a:p>
        </p:txBody>
      </p:sp>
      <p:sp>
        <p:nvSpPr>
          <p:cNvPr id="3" name="コンテンツ プレースホルダ 2"/>
          <p:cNvSpPr>
            <a:spLocks noGrp="1"/>
          </p:cNvSpPr>
          <p:nvPr>
            <p:ph idx="1"/>
          </p:nvPr>
        </p:nvSpPr>
        <p:spPr/>
        <p:txBody>
          <a:bodyPr>
            <a:normAutofit/>
          </a:bodyPr>
          <a:lstStyle/>
          <a:p>
            <a:r>
              <a:rPr lang="en-GB" dirty="0" smtClean="0"/>
              <a:t>Motion: Include the text proposed in Section 2 of contribution (12/1168r0) into the </a:t>
            </a:r>
            <a:r>
              <a:rPr lang="en-GB" dirty="0" err="1" smtClean="0"/>
              <a:t>TGai</a:t>
            </a:r>
            <a:r>
              <a:rPr lang="en-GB" dirty="0" smtClean="0"/>
              <a:t> draft Specification Document (D0.0).</a:t>
            </a:r>
          </a:p>
          <a:p>
            <a:endParaRPr lang="en-GB" altLang="ja-JP" dirty="0" smtClean="0"/>
          </a:p>
          <a:p>
            <a:r>
              <a:rPr lang="en-GB" altLang="ja-JP" dirty="0" smtClean="0"/>
              <a:t>Moved: Lei Wang</a:t>
            </a:r>
          </a:p>
          <a:p>
            <a:r>
              <a:rPr lang="en-GB" altLang="ja-JP" dirty="0" smtClean="0"/>
              <a:t>Seconded: </a:t>
            </a:r>
            <a:r>
              <a:rPr lang="en-US" altLang="ja-JP" dirty="0" err="1" smtClean="0"/>
              <a:t>Jarkko</a:t>
            </a:r>
            <a:r>
              <a:rPr lang="en-US" altLang="ja-JP" dirty="0" smtClean="0"/>
              <a:t> </a:t>
            </a:r>
            <a:r>
              <a:rPr lang="en-US" altLang="ja-JP" dirty="0" err="1" smtClean="0"/>
              <a:t>Kneckt</a:t>
            </a:r>
            <a:endParaRPr lang="ja-JP" altLang="en-US" dirty="0" smtClean="0"/>
          </a:p>
          <a:p>
            <a:r>
              <a:rPr lang="en-GB" dirty="0" smtClean="0"/>
              <a:t> </a:t>
            </a:r>
            <a:endParaRPr lang="ja-JP" altLang="en-US" dirty="0" smtClean="0"/>
          </a:p>
          <a:p>
            <a:r>
              <a:rPr lang="en-GB" dirty="0" smtClean="0"/>
              <a:t>Yes: __31____; No: ___1____; Abstain: __2____; </a:t>
            </a:r>
            <a:r>
              <a:rPr lang="en-US" altLang="ja-JP" dirty="0" smtClean="0">
                <a:solidFill>
                  <a:srgbClr val="FF0000"/>
                </a:solidFill>
              </a:rPr>
              <a:t>Passed</a:t>
            </a:r>
            <a:endParaRPr lang="ja-JP" altLang="en-US" dirty="0" smtClean="0"/>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Sep 2012</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12/1042r3</a:t>
            </a:r>
            <a:br>
              <a:rPr lang="en-US" altLang="ja-JP" dirty="0" smtClean="0"/>
            </a:b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r>
              <a:rPr lang="en-US" altLang="ja-JP" dirty="0" smtClean="0"/>
              <a:t>Straw poll:</a:t>
            </a:r>
          </a:p>
          <a:p>
            <a:r>
              <a:rPr lang="en-US" altLang="ja-JP" dirty="0" smtClean="0"/>
              <a:t>Motion: </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23</a:t>
            </a:fld>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dirty="0" smtClean="0"/>
              <a:t>Motion </a:t>
            </a:r>
            <a:endParaRPr lang="en-US" dirty="0"/>
          </a:p>
        </p:txBody>
      </p:sp>
      <p:sp>
        <p:nvSpPr>
          <p:cNvPr id="3" name="Content Placeholder 2"/>
          <p:cNvSpPr>
            <a:spLocks noGrp="1"/>
          </p:cNvSpPr>
          <p:nvPr>
            <p:ph idx="1"/>
          </p:nvPr>
        </p:nvSpPr>
        <p:spPr>
          <a:xfrm>
            <a:off x="533400" y="1371600"/>
            <a:ext cx="8305800" cy="5486400"/>
          </a:xfrm>
        </p:spPr>
        <p:txBody>
          <a:bodyPr>
            <a:normAutofit fontScale="70000" lnSpcReduction="20000"/>
          </a:bodyPr>
          <a:lstStyle/>
          <a:p>
            <a:r>
              <a:rPr lang="en-US" dirty="0" smtClean="0"/>
              <a:t>Insert the following text on clause 6 of the SFD (11-12/0151r12):</a:t>
            </a:r>
          </a:p>
          <a:p>
            <a:pPr lvl="1"/>
            <a:endParaRPr lang="en-US" dirty="0" smtClean="0"/>
          </a:p>
          <a:p>
            <a:pPr lvl="1"/>
            <a:r>
              <a:rPr lang="en-US" altLang="ja-JP" dirty="0" smtClean="0"/>
              <a:t>6.4 Band adjustment</a:t>
            </a:r>
          </a:p>
          <a:p>
            <a:pPr lvl="1"/>
            <a:r>
              <a:rPr lang="en-US" altLang="ja-JP" dirty="0" smtClean="0"/>
              <a:t>If the BSS load on the current band (e.g., 2.4GHz) is not enough to accommodate new coming </a:t>
            </a:r>
            <a:r>
              <a:rPr lang="en-US" altLang="ja-JP" dirty="0" err="1" smtClean="0"/>
              <a:t>STAs</a:t>
            </a:r>
            <a:r>
              <a:rPr lang="en-US" altLang="ja-JP" dirty="0" smtClean="0"/>
              <a:t>, the AP may redirect the </a:t>
            </a:r>
            <a:r>
              <a:rPr lang="en-US" altLang="ja-JP" dirty="0" err="1" smtClean="0"/>
              <a:t>STAs</a:t>
            </a:r>
            <a:r>
              <a:rPr lang="en-US" altLang="ja-JP" dirty="0" smtClean="0"/>
              <a:t> to the AP on other band (e.g., 5GHz) by including the neighbor AP information in the Probe Response or Beacon so that the </a:t>
            </a:r>
            <a:r>
              <a:rPr lang="en-US" altLang="ja-JP" dirty="0" err="1" smtClean="0"/>
              <a:t>STAs</a:t>
            </a:r>
            <a:r>
              <a:rPr lang="en-US" altLang="ja-JP" dirty="0" smtClean="0"/>
              <a:t> should scan and associate it. </a:t>
            </a:r>
          </a:p>
          <a:p>
            <a:endParaRPr lang="en-US" dirty="0" smtClean="0"/>
          </a:p>
          <a:p>
            <a:r>
              <a:rPr lang="en-US" dirty="0" smtClean="0"/>
              <a:t>Mover: </a:t>
            </a:r>
            <a:r>
              <a:rPr lang="en-US" dirty="0" err="1" smtClean="0"/>
              <a:t>Giwon</a:t>
            </a:r>
            <a:r>
              <a:rPr lang="en-US" dirty="0" smtClean="0"/>
              <a:t> Park</a:t>
            </a:r>
          </a:p>
          <a:p>
            <a:r>
              <a:rPr lang="en-US" dirty="0" err="1" smtClean="0"/>
              <a:t>Seconder</a:t>
            </a:r>
            <a:r>
              <a:rPr lang="en-US" dirty="0" smtClean="0"/>
              <a:t>: </a:t>
            </a:r>
            <a:r>
              <a:rPr lang="en-US" dirty="0" err="1" smtClean="0"/>
              <a:t>Katsuo</a:t>
            </a:r>
            <a:r>
              <a:rPr lang="en-US" dirty="0" smtClean="0"/>
              <a:t> </a:t>
            </a:r>
            <a:r>
              <a:rPr lang="en-US" dirty="0" err="1" smtClean="0"/>
              <a:t>Yunoki</a:t>
            </a:r>
            <a:r>
              <a:rPr lang="en-US" dirty="0" smtClean="0"/>
              <a:t> </a:t>
            </a:r>
          </a:p>
          <a:p>
            <a:r>
              <a:rPr lang="en-US" dirty="0" smtClean="0"/>
              <a:t>Result:     Yes 24   	No  4     Abstain 8</a:t>
            </a:r>
            <a:r>
              <a:rPr lang="en-US" dirty="0" smtClean="0">
                <a:solidFill>
                  <a:srgbClr val="FF0000"/>
                </a:solidFill>
              </a:rPr>
              <a:t> Passed</a:t>
            </a:r>
          </a:p>
          <a:p>
            <a:endParaRPr lang="en-US" dirty="0" smtClean="0"/>
          </a:p>
          <a:p>
            <a:pPr lvl="2"/>
            <a:r>
              <a:rPr lang="en-US" dirty="0" smtClean="0"/>
              <a:t>Motion to amend</a:t>
            </a:r>
          </a:p>
          <a:p>
            <a:pPr lvl="3"/>
            <a:r>
              <a:rPr lang="en-US" altLang="zh-TW" dirty="0" smtClean="0"/>
              <a:t>6.4 Band adjustment</a:t>
            </a:r>
          </a:p>
          <a:p>
            <a:pPr lvl="3"/>
            <a:r>
              <a:rPr lang="en-US" altLang="zh-TW" dirty="0" smtClean="0"/>
              <a:t>If the AP’s  BSS load on the operating channel is not enough to accommodate </a:t>
            </a:r>
            <a:r>
              <a:rPr lang="en-US" altLang="zh-TW" dirty="0" err="1" smtClean="0"/>
              <a:t>STAs</a:t>
            </a:r>
            <a:r>
              <a:rPr lang="en-US" altLang="zh-TW" dirty="0" smtClean="0"/>
              <a:t>, the AP may recommend the </a:t>
            </a:r>
            <a:r>
              <a:rPr lang="en-US" altLang="zh-TW" dirty="0" err="1" smtClean="0"/>
              <a:t>STAs</a:t>
            </a:r>
            <a:r>
              <a:rPr lang="en-US" altLang="zh-TW" dirty="0" smtClean="0"/>
              <a:t> to scan and associate AP’s on other channels by including the neighbor AP information in the Probe Response or Beacon.</a:t>
            </a:r>
          </a:p>
          <a:p>
            <a:pPr lvl="3"/>
            <a:r>
              <a:rPr lang="en-US" altLang="zh-TW" dirty="0" smtClean="0"/>
              <a:t>Mover: </a:t>
            </a:r>
            <a:r>
              <a:rPr lang="en-US" altLang="zh-TW" dirty="0" err="1" smtClean="0"/>
              <a:t>Kiseon</a:t>
            </a:r>
            <a:r>
              <a:rPr lang="en-US" altLang="zh-TW" dirty="0" smtClean="0"/>
              <a:t> </a:t>
            </a:r>
            <a:r>
              <a:rPr lang="en-US" altLang="zh-TW" dirty="0" err="1" smtClean="0"/>
              <a:t>Ryu</a:t>
            </a:r>
            <a:endParaRPr lang="en-US" altLang="zh-TW" dirty="0" smtClean="0"/>
          </a:p>
          <a:p>
            <a:pPr lvl="3"/>
            <a:r>
              <a:rPr lang="en-US" altLang="zh-TW" dirty="0" smtClean="0"/>
              <a:t>Seconded: Jonathan </a:t>
            </a:r>
          </a:p>
          <a:p>
            <a:pPr lvl="3"/>
            <a:r>
              <a:rPr lang="en-US" dirty="0" smtClean="0"/>
              <a:t>Result:     Yes  2   	No  22     Abstain 6      Failed</a:t>
            </a:r>
          </a:p>
          <a:p>
            <a:pPr lvl="3"/>
            <a:endParaRPr lang="en-US" altLang="zh-TW" dirty="0" smtClean="0"/>
          </a:p>
          <a:p>
            <a:pPr lvl="3"/>
            <a:endParaRPr lang="en-US" altLang="zh-TW" dirty="0" smtClean="0"/>
          </a:p>
          <a:p>
            <a:pPr lvl="2"/>
            <a:r>
              <a:rPr lang="en-US" altLang="zh-TW" dirty="0" smtClean="0"/>
              <a:t>Motion to cal the question</a:t>
            </a:r>
          </a:p>
          <a:p>
            <a:pPr lvl="3"/>
            <a:r>
              <a:rPr lang="en-US" altLang="zh-TW" dirty="0" smtClean="0"/>
              <a:t>Result:	Yes 11	No 6 	Abstain 7  (question should be called)</a:t>
            </a:r>
          </a:p>
          <a:p>
            <a:pPr lvl="3"/>
            <a:endParaRPr lang="en-US" altLang="zh-TW" dirty="0" smtClean="0"/>
          </a:p>
          <a:p>
            <a:pPr lvl="2"/>
            <a:r>
              <a:rPr lang="en-US" dirty="0" smtClean="0"/>
              <a:t> </a:t>
            </a:r>
          </a:p>
          <a:p>
            <a:endParaRPr lang="en-US" dirty="0" smtClean="0"/>
          </a:p>
        </p:txBody>
      </p:sp>
      <p:sp>
        <p:nvSpPr>
          <p:cNvPr id="6" name="Footer Placeholder 5"/>
          <p:cNvSpPr>
            <a:spLocks noGrp="1" noChangeArrowheads="1"/>
          </p:cNvSpPr>
          <p:nvPr>
            <p:ph type="ftr" sz="quarter" idx="14"/>
          </p:nvPr>
        </p:nvSpPr>
        <p:spPr/>
        <p:txBody>
          <a:bodyPr/>
          <a:lstStyle>
            <a:lvl1pPr algn="r">
              <a:defRPr/>
            </a:lvl1pPr>
          </a:lstStyle>
          <a:p>
            <a:r>
              <a:rPr lang="en-US" smtClean="0"/>
              <a:t>Giwon Park, LG Electronics Inc.</a:t>
            </a:r>
            <a:endParaRPr lang="en-US" dirty="0" smtClean="0"/>
          </a:p>
        </p:txBody>
      </p:sp>
      <p:sp>
        <p:nvSpPr>
          <p:cNvPr id="7" name="Date Placeholder 3"/>
          <p:cNvSpPr>
            <a:spLocks noGrp="1"/>
          </p:cNvSpPr>
          <p:nvPr>
            <p:ph type="dt" sz="half" idx="15"/>
          </p:nvPr>
        </p:nvSpPr>
        <p:spPr>
          <a:xfrm>
            <a:off x="696913" y="333375"/>
            <a:ext cx="1874837" cy="273050"/>
          </a:xfrm>
        </p:spPr>
        <p:txBody>
          <a:bodyPr/>
          <a:lstStyle/>
          <a:p>
            <a:r>
              <a:rPr lang="en-US" altLang="ja-JP" smtClean="0"/>
              <a:t>September 2012</a:t>
            </a:r>
            <a:endParaRPr lang="en-US" altLang="ja-JP" dirty="0" smtClean="0"/>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12/0550r10</a:t>
            </a:r>
            <a:br>
              <a:rPr lang="en-US" altLang="ja-JP" dirty="0" smtClean="0"/>
            </a:b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25</a:t>
            </a:fld>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dirty="0" smtClean="0"/>
              <a:t>Move to add the following text to Section 6.2.3 of SFD? </a:t>
            </a:r>
          </a:p>
          <a:p>
            <a:pPr marL="342900" lvl="2" indent="-342900"/>
            <a:endParaRPr lang="en-US" altLang="zh-CN" sz="2400" b="1" dirty="0" smtClean="0"/>
          </a:p>
          <a:p>
            <a:pPr marL="342900" lvl="2" indent="-342900"/>
            <a:r>
              <a:rPr lang="en-US" altLang="zh-CN" sz="2200" b="1" dirty="0" smtClean="0"/>
              <a:t>6.2.3 Probe Response</a:t>
            </a:r>
          </a:p>
          <a:p>
            <a:pPr>
              <a:buNone/>
            </a:pPr>
            <a:r>
              <a:rPr lang="en-US" altLang="zh-CN" sz="2000" b="0" dirty="0" smtClean="0"/>
              <a:t>	“To trigger the broadcast Probe Response transmission of the AP, the source address (SA) of the non-AP STA included in the received Probe Request may be included in the Probe Request.”</a:t>
            </a:r>
          </a:p>
          <a:p>
            <a:pPr marL="342900" lvl="2" indent="-342900"/>
            <a:endParaRPr lang="en-US" altLang="zh-CN" sz="2400" b="1" dirty="0" smtClean="0"/>
          </a:p>
          <a:p>
            <a:pPr marL="342900" lvl="2" indent="-342900"/>
            <a:r>
              <a:rPr lang="en-US" altLang="zh-CN" sz="2000" dirty="0" smtClean="0"/>
              <a:t>Mover: </a:t>
            </a:r>
            <a:r>
              <a:rPr lang="en-US" altLang="zh-CN" sz="2000" dirty="0" err="1" smtClean="0"/>
              <a:t>Giwon</a:t>
            </a:r>
            <a:r>
              <a:rPr lang="en-US" altLang="zh-CN" sz="2000" dirty="0" smtClean="0"/>
              <a:t> Park</a:t>
            </a:r>
          </a:p>
          <a:p>
            <a:pPr marL="342900" lvl="2" indent="-342900"/>
            <a:r>
              <a:rPr lang="en-US" altLang="zh-CN" sz="2000" dirty="0" err="1" smtClean="0"/>
              <a:t>Seconder</a:t>
            </a:r>
            <a:r>
              <a:rPr lang="en-US" altLang="zh-CN" sz="2000" dirty="0" smtClean="0"/>
              <a:t>: </a:t>
            </a:r>
            <a:r>
              <a:rPr lang="en-US" altLang="zh-CN" sz="2000" dirty="0" err="1" smtClean="0"/>
              <a:t>Yunsong</a:t>
            </a:r>
            <a:r>
              <a:rPr lang="en-US" altLang="zh-CN" sz="2000" dirty="0" smtClean="0"/>
              <a:t> Yang</a:t>
            </a:r>
          </a:p>
          <a:p>
            <a:pPr marL="342900" lvl="2" indent="-342900"/>
            <a:r>
              <a:rPr lang="en-US" altLang="zh-CN" sz="2000" dirty="0" smtClean="0"/>
              <a:t>Result    </a:t>
            </a:r>
          </a:p>
          <a:p>
            <a:pPr marL="342900" lvl="2" indent="-342900"/>
            <a:r>
              <a:rPr lang="en-US" altLang="zh-CN" sz="2000" dirty="0" smtClean="0"/>
              <a:t>Yes    6                No       26              Abstain____6___________ </a:t>
            </a:r>
            <a:r>
              <a:rPr lang="en-US" altLang="zh-CN" sz="2000" dirty="0" smtClean="0">
                <a:solidFill>
                  <a:srgbClr val="3366FF"/>
                </a:solidFill>
              </a:rPr>
              <a:t>Failed</a:t>
            </a:r>
            <a:endParaRPr lang="en-US" sz="2000" dirty="0" smtClean="0">
              <a:solidFill>
                <a:srgbClr val="3366FF"/>
              </a:solidFill>
            </a:endParaRP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26</a:t>
            </a:fld>
            <a:endParaRPr lang="en-US" altLang="zh-CN"/>
          </a:p>
        </p:txBody>
      </p:sp>
      <p:sp>
        <p:nvSpPr>
          <p:cNvPr id="5" name="Date Placeholder 3"/>
          <p:cNvSpPr>
            <a:spLocks noGrp="1"/>
          </p:cNvSpPr>
          <p:nvPr>
            <p:ph type="dt" sz="half" idx="4294967295"/>
          </p:nvPr>
        </p:nvSpPr>
        <p:spPr>
          <a:xfrm>
            <a:off x="696913" y="332601"/>
            <a:ext cx="1579600" cy="276999"/>
          </a:xfrm>
          <a:prstGeom prst="rect">
            <a:avLst/>
          </a:prstGeom>
        </p:spPr>
        <p:txBody>
          <a:bodyPr/>
          <a:lstStyle/>
          <a:p>
            <a:pPr>
              <a:defRPr/>
            </a:pPr>
            <a:r>
              <a:rPr lang="en-US" altLang="ja-JP" dirty="0" smtClean="0"/>
              <a:t>September 2012</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12/1034r4</a:t>
            </a:r>
            <a:br>
              <a:rPr lang="en-US" altLang="ja-JP" dirty="0" smtClean="0"/>
            </a:br>
            <a:r>
              <a:rPr lang="en-US" altLang="ja-JP" dirty="0" err="1" smtClean="0"/>
              <a:t>Jongki</a:t>
            </a:r>
            <a:r>
              <a:rPr lang="en-US" altLang="ja-JP" dirty="0" smtClean="0"/>
              <a:t> Kim</a:t>
            </a:r>
            <a:endParaRPr lang="ja-JP" altLang="en-US" dirty="0"/>
          </a:p>
        </p:txBody>
      </p:sp>
      <p:sp>
        <p:nvSpPr>
          <p:cNvPr id="3" name="サブタイトル 2"/>
          <p:cNvSpPr>
            <a:spLocks noGrp="1"/>
          </p:cNvSpPr>
          <p:nvPr>
            <p:ph type="subTitle" idx="1"/>
          </p:nvPr>
        </p:nvSpPr>
        <p:spPr/>
        <p:txBody>
          <a:bodyPr/>
          <a:lstStyle/>
          <a:p>
            <a:r>
              <a:rPr lang="en-US" altLang="ja-JP" dirty="0" smtClean="0"/>
              <a:t>Motion : 2</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to add the following text to “Section 6.2 Active scanning” in the </a:t>
            </a:r>
            <a:r>
              <a:rPr lang="en-US" altLang="ko-KR" dirty="0" err="1" smtClean="0"/>
              <a:t>TGai</a:t>
            </a:r>
            <a:r>
              <a:rPr lang="en-US" altLang="ko-KR" dirty="0" smtClean="0"/>
              <a:t> SFD, 12/0151r12:</a:t>
            </a:r>
          </a:p>
          <a:p>
            <a:pPr>
              <a:buNone/>
            </a:pPr>
            <a:r>
              <a:rPr lang="en-US" altLang="ko-KR" dirty="0" smtClean="0"/>
              <a:t>“6.2.12 Active scanning to preferred AP</a:t>
            </a:r>
          </a:p>
          <a:p>
            <a:pPr marL="0" indent="0">
              <a:buNone/>
            </a:pPr>
            <a:r>
              <a:rPr lang="en-US" altLang="ko-KR" dirty="0" smtClean="0"/>
              <a:t>STA may send a probe request frame including the AP configuration change count of a preferred AP if the STA has the system information of the preferred AP during the active scanning procedure.”</a:t>
            </a:r>
          </a:p>
          <a:p>
            <a:pPr>
              <a:buNone/>
            </a:pPr>
            <a:endParaRPr lang="en-US" altLang="ko-KR" dirty="0" smtClean="0"/>
          </a:p>
          <a:p>
            <a:pPr>
              <a:spcAft>
                <a:spcPts val="600"/>
              </a:spcAft>
            </a:pPr>
            <a:r>
              <a:rPr lang="en-US" altLang="ko-KR" sz="2000" dirty="0" smtClean="0"/>
              <a:t>Mover: </a:t>
            </a:r>
            <a:r>
              <a:rPr lang="en-US" altLang="ko-KR" sz="2000" dirty="0" err="1" smtClean="0"/>
              <a:t>Jeongki</a:t>
            </a:r>
            <a:r>
              <a:rPr lang="en-US" altLang="ko-KR" sz="2000" dirty="0" smtClean="0"/>
              <a:t> Kim</a:t>
            </a:r>
          </a:p>
          <a:p>
            <a:pPr>
              <a:spcAft>
                <a:spcPts val="600"/>
              </a:spcAft>
            </a:pPr>
            <a:r>
              <a:rPr lang="en-US" altLang="ko-KR" sz="2000" dirty="0" err="1" smtClean="0"/>
              <a:t>Seconder</a:t>
            </a:r>
            <a:r>
              <a:rPr lang="en-US" altLang="ko-KR" sz="2000" dirty="0" smtClean="0"/>
              <a:t>: Lei Wang</a:t>
            </a:r>
          </a:p>
          <a:p>
            <a:pPr>
              <a:spcAft>
                <a:spcPts val="600"/>
              </a:spcAft>
            </a:pPr>
            <a:r>
              <a:rPr lang="en-US" altLang="ko-KR" sz="2000" dirty="0" smtClean="0"/>
              <a:t>Result    </a:t>
            </a:r>
            <a:r>
              <a:rPr lang="en-US" altLang="ko-KR" sz="2000" u="sng" dirty="0" smtClean="0"/>
              <a:t>Yes     19      </a:t>
            </a:r>
            <a:r>
              <a:rPr lang="en-US" altLang="ko-KR" sz="2000" dirty="0" smtClean="0"/>
              <a:t>    </a:t>
            </a:r>
            <a:r>
              <a:rPr lang="en-US" altLang="ko-KR" sz="2000" u="sng" dirty="0" smtClean="0"/>
              <a:t>No        4          </a:t>
            </a:r>
            <a:r>
              <a:rPr lang="en-US" altLang="ko-KR" sz="2000" dirty="0" smtClean="0"/>
              <a:t>       </a:t>
            </a:r>
            <a:r>
              <a:rPr lang="en-US" altLang="ko-KR" sz="2000" u="sng" dirty="0" smtClean="0"/>
              <a:t>Abstain</a:t>
            </a:r>
            <a:r>
              <a:rPr lang="en-US" altLang="ko-KR" sz="2000" dirty="0" smtClean="0"/>
              <a:t>____11___</a:t>
            </a:r>
            <a:r>
              <a:rPr lang="en-US" altLang="ko-KR" sz="2000" dirty="0" smtClean="0">
                <a:solidFill>
                  <a:srgbClr val="FF0000"/>
                </a:solidFill>
              </a:rPr>
              <a:t> Passed</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Move to add the following text to “Section 6.2 Active scanning” in the </a:t>
            </a:r>
            <a:r>
              <a:rPr lang="en-US" altLang="ko-KR" dirty="0" err="1" smtClean="0"/>
              <a:t>TGai</a:t>
            </a:r>
            <a:r>
              <a:rPr lang="en-US" altLang="ko-KR" dirty="0" smtClean="0"/>
              <a:t> SFD, 12/0151r12:</a:t>
            </a:r>
          </a:p>
          <a:p>
            <a:pPr>
              <a:buNone/>
            </a:pPr>
            <a:r>
              <a:rPr lang="en-US" altLang="ko-KR" dirty="0" smtClean="0"/>
              <a:t>“6.2.12 Active scanning to preferred AP</a:t>
            </a:r>
          </a:p>
          <a:p>
            <a:pPr marL="0" indent="0">
              <a:buNone/>
            </a:pPr>
            <a:r>
              <a:rPr lang="en-US" altLang="ko-KR" dirty="0" smtClean="0"/>
              <a:t>AP may send an optimized probe response frame including only the parameters which need to be received by the STA when the AP receives the probe request frame including the AP configuration change count.”</a:t>
            </a:r>
          </a:p>
          <a:p>
            <a:pPr marL="0" indent="0">
              <a:buNone/>
            </a:pPr>
            <a:endParaRPr lang="en-US" altLang="ko-KR" dirty="0" smtClean="0"/>
          </a:p>
          <a:p>
            <a:pPr>
              <a:spcAft>
                <a:spcPts val="600"/>
              </a:spcAft>
            </a:pPr>
            <a:r>
              <a:rPr lang="en-US" altLang="ko-KR" sz="2000" dirty="0" smtClean="0"/>
              <a:t>Mover: </a:t>
            </a:r>
            <a:r>
              <a:rPr lang="en-US" altLang="ko-KR" sz="2000" dirty="0" err="1" smtClean="0"/>
              <a:t>Jeongki</a:t>
            </a:r>
            <a:r>
              <a:rPr lang="en-US" altLang="ko-KR" sz="2000" dirty="0" smtClean="0"/>
              <a:t> Kim</a:t>
            </a:r>
          </a:p>
          <a:p>
            <a:pPr>
              <a:spcAft>
                <a:spcPts val="600"/>
              </a:spcAft>
            </a:pPr>
            <a:r>
              <a:rPr lang="en-US" altLang="ko-KR" sz="2000" dirty="0" err="1" smtClean="0"/>
              <a:t>Seconder</a:t>
            </a:r>
            <a:r>
              <a:rPr lang="en-US" altLang="ko-KR" sz="2000" dirty="0" smtClean="0"/>
              <a:t>:  </a:t>
            </a:r>
            <a:r>
              <a:rPr lang="en-US" altLang="ko-KR" sz="2000" dirty="0" err="1" smtClean="0"/>
              <a:t>Jinsoo</a:t>
            </a:r>
            <a:r>
              <a:rPr lang="en-US" altLang="ko-KR" sz="2000" dirty="0" smtClean="0"/>
              <a:t> </a:t>
            </a:r>
            <a:r>
              <a:rPr lang="en-US" altLang="ko-KR" sz="2000" dirty="0" err="1" smtClean="0"/>
              <a:t>Choi</a:t>
            </a:r>
            <a:endParaRPr lang="en-US" altLang="ko-KR" sz="2000" dirty="0" smtClean="0"/>
          </a:p>
          <a:p>
            <a:pPr>
              <a:spcAft>
                <a:spcPts val="600"/>
              </a:spcAft>
            </a:pPr>
            <a:r>
              <a:rPr lang="en-US" altLang="ko-KR" sz="2000" dirty="0" smtClean="0"/>
              <a:t>Result    </a:t>
            </a:r>
            <a:r>
              <a:rPr lang="en-US" altLang="ko-KR" sz="2000" u="sng" dirty="0" smtClean="0"/>
              <a:t>Yes      16           </a:t>
            </a:r>
            <a:r>
              <a:rPr lang="en-US" altLang="ko-KR" sz="2000" dirty="0" smtClean="0"/>
              <a:t>      </a:t>
            </a:r>
            <a:r>
              <a:rPr lang="en-US" altLang="ko-KR" sz="2000" u="sng" dirty="0" smtClean="0"/>
              <a:t>No       2           </a:t>
            </a:r>
            <a:r>
              <a:rPr lang="en-US" altLang="ko-KR" sz="2000" dirty="0" smtClean="0"/>
              <a:t>       </a:t>
            </a:r>
            <a:r>
              <a:rPr lang="en-US" altLang="ko-KR" sz="2000" u="sng" dirty="0" smtClean="0"/>
              <a:t>Abstain</a:t>
            </a:r>
            <a:r>
              <a:rPr lang="en-US" altLang="ko-KR" sz="2000" dirty="0" smtClean="0"/>
              <a:t>___10____ </a:t>
            </a:r>
            <a:r>
              <a:rPr lang="en-US" altLang="ko-KR" sz="2000" dirty="0" smtClean="0">
                <a:solidFill>
                  <a:srgbClr val="FF0000"/>
                </a:solidFill>
              </a:rPr>
              <a:t>Passed</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12/1028r2</a:t>
            </a:r>
            <a:br>
              <a:rPr lang="en-US" altLang="ja-JP" dirty="0" smtClean="0"/>
            </a:br>
            <a:r>
              <a:rPr lang="en-US" altLang="ja-JP" dirty="0" smtClean="0"/>
              <a:t>Lei Wang</a:t>
            </a:r>
            <a:endParaRPr lang="ja-JP" altLang="en-US" dirty="0"/>
          </a:p>
        </p:txBody>
      </p:sp>
      <p:sp>
        <p:nvSpPr>
          <p:cNvPr id="3" name="サブタイトル 2"/>
          <p:cNvSpPr>
            <a:spLocks noGrp="1"/>
          </p:cNvSpPr>
          <p:nvPr>
            <p:ph type="subTitle" idx="1"/>
          </p:nvPr>
        </p:nvSpPr>
        <p:spPr/>
        <p:txBody>
          <a:bodyPr/>
          <a:lstStyle/>
          <a:p>
            <a:r>
              <a:rPr lang="en-US" altLang="ja-JP" dirty="0" smtClean="0"/>
              <a:t>Straw poll: 1</a:t>
            </a:r>
          </a:p>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12/1043r0</a:t>
            </a:r>
            <a:br>
              <a:rPr lang="en-US" altLang="ja-JP" dirty="0" smtClean="0"/>
            </a:b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12/1043r0:	</a:t>
            </a:r>
            <a:r>
              <a:rPr lang="en-US" sz="2800" dirty="0" smtClean="0"/>
              <a:t>Motion</a:t>
            </a:r>
            <a:endParaRPr lang="en-US" sz="2800" dirty="0"/>
          </a:p>
        </p:txBody>
      </p:sp>
      <p:sp>
        <p:nvSpPr>
          <p:cNvPr id="3" name="Content Placeholder 2"/>
          <p:cNvSpPr>
            <a:spLocks noGrp="1"/>
          </p:cNvSpPr>
          <p:nvPr>
            <p:ph idx="1"/>
          </p:nvPr>
        </p:nvSpPr>
        <p:spPr>
          <a:xfrm>
            <a:off x="762000" y="1714488"/>
            <a:ext cx="7772400" cy="4533912"/>
          </a:xfrm>
        </p:spPr>
        <p:txBody>
          <a:bodyPr>
            <a:normAutofit fontScale="77500" lnSpcReduction="20000"/>
          </a:bodyPr>
          <a:lstStyle/>
          <a:p>
            <a:r>
              <a:rPr lang="en-US" sz="2600" dirty="0" smtClean="0"/>
              <a:t>Insert the following text on clause 6 of the SFD (11-12/0151r12):</a:t>
            </a:r>
          </a:p>
          <a:p>
            <a:endParaRPr lang="en-US" dirty="0" smtClean="0"/>
          </a:p>
          <a:p>
            <a:pPr>
              <a:buNone/>
            </a:pPr>
            <a:r>
              <a:rPr lang="en-US" dirty="0" smtClean="0"/>
              <a:t>	</a:t>
            </a:r>
            <a:r>
              <a:rPr lang="de-DE" b="0" dirty="0" smtClean="0"/>
              <a:t> </a:t>
            </a:r>
            <a:r>
              <a:rPr lang="de-DE" b="0" dirty="0" err="1" smtClean="0"/>
              <a:t>During</a:t>
            </a:r>
            <a:r>
              <a:rPr lang="de-DE" b="0" dirty="0" smtClean="0"/>
              <a:t> passive scanning, after receiving the Beacon frame from the target AP, when the STA </a:t>
            </a:r>
            <a:r>
              <a:rPr lang="de-DE" b="0" dirty="0" err="1" smtClean="0"/>
              <a:t>sends</a:t>
            </a:r>
            <a:r>
              <a:rPr lang="de-DE" b="0" dirty="0" smtClean="0"/>
              <a:t> a </a:t>
            </a:r>
            <a:r>
              <a:rPr lang="en-US" b="0" dirty="0" smtClean="0"/>
              <a:t>management frame to the target AP, in the case of only 1</a:t>
            </a:r>
            <a:r>
              <a:rPr lang="en-US" b="0" baseline="30000" dirty="0" smtClean="0"/>
              <a:t>st</a:t>
            </a:r>
            <a:r>
              <a:rPr lang="en-US" b="0" dirty="0" smtClean="0"/>
              <a:t> management frame, STA can apply a higher  value of the EDCA parameters set rather than existing value of the EDCA parameters set based on </a:t>
            </a:r>
            <a:r>
              <a:rPr lang="en-US" b="0" dirty="0" err="1" smtClean="0"/>
              <a:t>QoS</a:t>
            </a:r>
            <a:r>
              <a:rPr lang="en-US" b="0" dirty="0" smtClean="0"/>
              <a:t> Management Policy to avoid the collision among the STAs (i.e., Associated STAs, STAs performing the active scanning and STAs performing the passive scanning). </a:t>
            </a:r>
          </a:p>
          <a:p>
            <a:pPr lvl="1">
              <a:buNone/>
            </a:pPr>
            <a:endParaRPr lang="en-US" altLang="zh-CN" u="sng" dirty="0" smtClean="0"/>
          </a:p>
          <a:p>
            <a:endParaRPr lang="en-US" dirty="0" smtClean="0"/>
          </a:p>
          <a:p>
            <a:pPr>
              <a:spcAft>
                <a:spcPts val="600"/>
              </a:spcAft>
            </a:pPr>
            <a:r>
              <a:rPr lang="en-US" sz="2200" dirty="0" err="1" smtClean="0"/>
              <a:t>Mover:</a:t>
            </a:r>
            <a:r>
              <a:rPr lang="en-US" altLang="ja-JP" sz="1800" dirty="0" err="1" smtClean="0"/>
              <a:t>Giwon</a:t>
            </a:r>
            <a:r>
              <a:rPr lang="en-US" altLang="ja-JP" sz="1800" dirty="0" smtClean="0"/>
              <a:t> Park</a:t>
            </a:r>
            <a:endParaRPr lang="en-US" sz="2200" dirty="0" smtClean="0"/>
          </a:p>
          <a:p>
            <a:pPr>
              <a:spcAft>
                <a:spcPts val="600"/>
              </a:spcAft>
            </a:pPr>
            <a:r>
              <a:rPr lang="en-US" sz="2200" dirty="0" err="1" smtClean="0"/>
              <a:t>Seconder:</a:t>
            </a:r>
            <a:r>
              <a:rPr lang="en-US" altLang="ko-KR" sz="1800" dirty="0" err="1" smtClean="0"/>
              <a:t>Jinsoo</a:t>
            </a:r>
            <a:r>
              <a:rPr lang="en-US" altLang="ko-KR" sz="1800" dirty="0" smtClean="0"/>
              <a:t> </a:t>
            </a:r>
            <a:r>
              <a:rPr lang="en-US" altLang="ko-KR" sz="1800" dirty="0" err="1" smtClean="0"/>
              <a:t>Choi</a:t>
            </a:r>
            <a:endParaRPr lang="en-US" sz="2200" dirty="0" smtClean="0"/>
          </a:p>
          <a:p>
            <a:pPr>
              <a:spcAft>
                <a:spcPts val="600"/>
              </a:spcAft>
            </a:pPr>
            <a:r>
              <a:rPr lang="en-US" sz="2200" dirty="0" smtClean="0"/>
              <a:t>Result:</a:t>
            </a:r>
          </a:p>
          <a:p>
            <a:pPr>
              <a:spcAft>
                <a:spcPts val="600"/>
              </a:spcAft>
            </a:pPr>
            <a:r>
              <a:rPr lang="en-US" sz="2200" u="sng" dirty="0" smtClean="0"/>
              <a:t>Yes   6	No  22     	 Abstain</a:t>
            </a:r>
            <a:r>
              <a:rPr lang="en-US" sz="2200" dirty="0" smtClean="0"/>
              <a:t>_____7____</a:t>
            </a:r>
            <a:r>
              <a:rPr lang="en-US" sz="2200" dirty="0" smtClean="0">
                <a:solidFill>
                  <a:srgbClr val="3366FF"/>
                </a:solidFill>
              </a:rPr>
              <a:t> Failed</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(ATRD)</a:t>
            </a:r>
            <a:endParaRPr lang="en-US" dirty="0" smtClean="0"/>
          </a:p>
        </p:txBody>
      </p:sp>
      <p:sp>
        <p:nvSpPr>
          <p:cNvPr id="7" name="Date Placeholder 3"/>
          <p:cNvSpPr>
            <a:spLocks noGrp="1"/>
          </p:cNvSpPr>
          <p:nvPr>
            <p:ph type="dt" sz="half" idx="4294967295"/>
          </p:nvPr>
        </p:nvSpPr>
        <p:spPr>
          <a:xfrm>
            <a:off x="696913" y="332601"/>
            <a:ext cx="1579600" cy="276999"/>
          </a:xfrm>
          <a:prstGeom prst="rect">
            <a:avLst/>
          </a:prstGeom>
        </p:spPr>
        <p:txBody>
          <a:bodyPr/>
          <a:lstStyle/>
          <a:p>
            <a:pPr>
              <a:defRPr/>
            </a:pPr>
            <a:r>
              <a:rPr lang="en-US" altLang="ja-JP" smtClean="0"/>
              <a:t>Sep 2012</a:t>
            </a:r>
            <a:endParaRPr lang="en-US" altLang="ja-JP" dirty="0" smtClean="0"/>
          </a:p>
        </p:txBody>
      </p:sp>
      <p:sp>
        <p:nvSpPr>
          <p:cNvPr id="8" name="スライド番号プレースホルダ 7"/>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12/1051r2</a:t>
            </a:r>
            <a:br>
              <a:rPr lang="en-US" altLang="ja-JP" dirty="0" smtClean="0"/>
            </a:br>
            <a:r>
              <a:rPr lang="en-US" altLang="ja-JP" dirty="0" smtClean="0"/>
              <a:t>Jing-</a:t>
            </a:r>
            <a:r>
              <a:rPr lang="en-US" altLang="ja-JP" dirty="0" err="1" smtClean="0"/>
              <a:t>Rong</a:t>
            </a:r>
            <a:r>
              <a:rPr lang="en-US" altLang="ja-JP" dirty="0" smtClean="0"/>
              <a:t> Hsieh</a:t>
            </a:r>
            <a:endParaRPr lang="ja-JP" altLang="en-US" dirty="0"/>
          </a:p>
        </p:txBody>
      </p:sp>
      <p:sp>
        <p:nvSpPr>
          <p:cNvPr id="3" name="サブタイトル 2"/>
          <p:cNvSpPr>
            <a:spLocks noGrp="1"/>
          </p:cNvSpPr>
          <p:nvPr>
            <p:ph type="subTitle" idx="1"/>
          </p:nvPr>
        </p:nvSpPr>
        <p:spPr/>
        <p:txBody>
          <a:bodyPr/>
          <a:lstStyle/>
          <a:p>
            <a:r>
              <a:rPr lang="en-US" altLang="ja-JP" dirty="0" smtClean="0"/>
              <a:t>Straw poll: 1</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pPr/>
              <a:t>33</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dirty="0"/>
          </a:p>
        </p:txBody>
      </p:sp>
      <p:sp>
        <p:nvSpPr>
          <p:cNvPr id="6" name="日期版面配置區 5"/>
          <p:cNvSpPr>
            <a:spLocks noGrp="1"/>
          </p:cNvSpPr>
          <p:nvPr>
            <p:ph type="dt" idx="15"/>
          </p:nvPr>
        </p:nvSpPr>
        <p:spPr/>
        <p:txBody>
          <a:bodyPr/>
          <a:lstStyle/>
          <a:p>
            <a:r>
              <a:rPr lang="en-US" altLang="zh-TW" dirty="0"/>
              <a:t>September 2012</a:t>
            </a:r>
            <a:endParaRPr lang="zh-TW" altLang="en-US" dirty="0"/>
          </a:p>
        </p:txBody>
      </p:sp>
      <p:sp>
        <p:nvSpPr>
          <p:cNvPr id="7" name="Title 1"/>
          <p:cNvSpPr>
            <a:spLocks noGrp="1"/>
          </p:cNvSpPr>
          <p:nvPr>
            <p:ph type="title"/>
          </p:nvPr>
        </p:nvSpPr>
        <p:spPr>
          <a:xfrm>
            <a:off x="685800" y="685800"/>
            <a:ext cx="7772400" cy="1066800"/>
          </a:xfrm>
        </p:spPr>
        <p:txBody>
          <a:bodyPr/>
          <a:lstStyle/>
          <a:p>
            <a:r>
              <a:rPr lang="en-US" dirty="0" smtClean="0"/>
              <a:t>Straw Poll</a:t>
            </a:r>
          </a:p>
        </p:txBody>
      </p:sp>
      <p:sp>
        <p:nvSpPr>
          <p:cNvPr id="8" name="Content Placeholder 2"/>
          <p:cNvSpPr>
            <a:spLocks noGrp="1"/>
          </p:cNvSpPr>
          <p:nvPr>
            <p:ph idx="1"/>
          </p:nvPr>
        </p:nvSpPr>
        <p:spPr>
          <a:xfrm>
            <a:off x="685800" y="1981200"/>
            <a:ext cx="7772400" cy="4114800"/>
          </a:xfrm>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the concept to include condensed loading-related information or performance </a:t>
            </a:r>
            <a:r>
              <a:rPr lang="en-US" altLang="zh-TW" dirty="0">
                <a:solidFill>
                  <a:schemeClr val="tx1"/>
                </a:solidFill>
              </a:rPr>
              <a:t>comparison </a:t>
            </a:r>
            <a:r>
              <a:rPr lang="en-US" altLang="zh-TW" dirty="0" smtClean="0">
                <a:solidFill>
                  <a:schemeClr val="tx1"/>
                </a:solidFill>
              </a:rPr>
              <a:t>information for other channels to reduce unnecessary scan </a:t>
            </a:r>
            <a:r>
              <a:rPr lang="en-US" dirty="0" smtClean="0"/>
              <a:t>in the probe response</a:t>
            </a:r>
            <a:r>
              <a:rPr lang="en-US" dirty="0"/>
              <a:t> </a:t>
            </a:r>
            <a:r>
              <a:rPr lang="en-US" dirty="0" smtClean="0"/>
              <a:t>or beacon?</a:t>
            </a:r>
            <a:r>
              <a:rPr lang="en-US" sz="1800" dirty="0" smtClean="0"/>
              <a:t/>
            </a:r>
            <a:br>
              <a:rPr lang="en-US" sz="1800" dirty="0" smtClean="0"/>
            </a:br>
            <a:r>
              <a:rPr lang="en-US" sz="1800" dirty="0" smtClean="0"/>
              <a:t/>
            </a:r>
            <a:br>
              <a:rPr lang="en-US" sz="1800" dirty="0" smtClean="0"/>
            </a:br>
            <a:r>
              <a:rPr lang="en-US" sz="1800" dirty="0" smtClean="0"/>
              <a:t>Yes:  6</a:t>
            </a:r>
            <a:br>
              <a:rPr lang="en-US" sz="1800" dirty="0" smtClean="0"/>
            </a:br>
            <a:r>
              <a:rPr lang="en-US" sz="1800" dirty="0" smtClean="0"/>
              <a:t>No:12</a:t>
            </a:r>
            <a:br>
              <a:rPr lang="en-US" sz="1800" dirty="0" smtClean="0"/>
            </a:br>
            <a:r>
              <a:rPr lang="en-US" sz="1800" dirty="0" smtClean="0"/>
              <a:t>Abstain:  13</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476769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12/1052r2</a:t>
            </a:r>
            <a:br>
              <a:rPr lang="en-US" altLang="ja-JP" dirty="0" smtClean="0"/>
            </a:br>
            <a:r>
              <a:rPr lang="en-US" altLang="ja-JP" dirty="0" smtClean="0"/>
              <a:t>Jing-</a:t>
            </a:r>
            <a:r>
              <a:rPr lang="en-US" altLang="ja-JP" dirty="0" err="1" smtClean="0"/>
              <a:t>Rong</a:t>
            </a:r>
            <a:r>
              <a:rPr lang="en-US" altLang="ja-JP" dirty="0" smtClean="0"/>
              <a:t> Hsieh</a:t>
            </a:r>
            <a:endParaRPr lang="ja-JP" altLang="en-US" dirty="0"/>
          </a:p>
        </p:txBody>
      </p:sp>
      <p:sp>
        <p:nvSpPr>
          <p:cNvPr id="3" name="サブタイトル 2"/>
          <p:cNvSpPr>
            <a:spLocks noGrp="1"/>
          </p:cNvSpPr>
          <p:nvPr>
            <p:ph type="subTitle" idx="1"/>
          </p:nvPr>
        </p:nvSpPr>
        <p:spPr/>
        <p:txBody>
          <a:bodyPr/>
          <a:lstStyle/>
          <a:p>
            <a:r>
              <a:rPr lang="en-US" altLang="ja-JP" dirty="0" smtClean="0"/>
              <a:t>Straw poll: 2</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a:t>
            </a:r>
            <a:r>
              <a:rPr lang="en-US" altLang="zh-TW" dirty="0" smtClean="0"/>
              <a:t>Poll </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utilize transmit power and</a:t>
            </a:r>
            <a:r>
              <a:rPr lang="en-US" altLang="zh-TW" dirty="0" smtClean="0"/>
              <a:t> desired RSSI as the link quality parameters for the AP to omit Probe Response</a:t>
            </a:r>
            <a:r>
              <a:rPr lang="en-US" altLang="zh-TW" dirty="0" smtClean="0">
                <a:solidFill>
                  <a:schemeClr val="tx1"/>
                </a:solidFill>
              </a:rPr>
              <a:t>?</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10</a:t>
            </a:r>
            <a:br>
              <a:rPr lang="en-US" altLang="zh-TW" dirty="0" smtClean="0"/>
            </a:br>
            <a:r>
              <a:rPr lang="en-US" altLang="zh-TW" dirty="0" smtClean="0"/>
              <a:t>	No:3</a:t>
            </a:r>
            <a:br>
              <a:rPr lang="en-US" altLang="zh-TW" dirty="0" smtClean="0"/>
            </a:br>
            <a:r>
              <a:rPr lang="en-US" altLang="zh-TW" dirty="0" smtClean="0"/>
              <a:t>	Abstain:  19</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pPr/>
              <a:t>35</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dirty="0"/>
              <a:t>September 2012</a:t>
            </a:r>
            <a:endParaRPr lang="zh-TW" alt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3700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12/1028r3 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to include the text proposed in Subsection 3.1.2, Subsection 3.2.2, Subsection 3.3.2, and Subsection 3.4.2 of this contribution to the </a:t>
            </a:r>
            <a:r>
              <a:rPr lang="en-US" altLang="ja-JP" dirty="0" err="1" smtClean="0"/>
              <a:t>TGai</a:t>
            </a:r>
            <a:r>
              <a:rPr lang="en-US" altLang="ja-JP" dirty="0" smtClean="0"/>
              <a:t> Draft Specification Document?</a:t>
            </a:r>
          </a:p>
          <a:p>
            <a:endParaRPr lang="en-US" altLang="ja-JP" dirty="0" smtClean="0"/>
          </a:p>
          <a:p>
            <a:r>
              <a:rPr lang="en-US" altLang="ja-JP" dirty="0" smtClean="0"/>
              <a:t>Yes:  30</a:t>
            </a:r>
          </a:p>
          <a:p>
            <a:r>
              <a:rPr lang="en-US" altLang="ja-JP" dirty="0" smtClean="0"/>
              <a:t>No: 2</a:t>
            </a:r>
          </a:p>
          <a:p>
            <a:r>
              <a:rPr lang="en-US" altLang="ja-JP" dirty="0" smtClean="0"/>
              <a:t>Abstain: 8</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Sep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12/1028r3 Motion #1</a:t>
            </a:r>
            <a:endParaRPr lang="ja-JP" altLang="en-US" dirty="0"/>
          </a:p>
        </p:txBody>
      </p:sp>
      <p:sp>
        <p:nvSpPr>
          <p:cNvPr id="3" name="コンテンツ プレースホルダ 2"/>
          <p:cNvSpPr>
            <a:spLocks noGrp="1"/>
          </p:cNvSpPr>
          <p:nvPr>
            <p:ph idx="1"/>
          </p:nvPr>
        </p:nvSpPr>
        <p:spPr/>
        <p:txBody>
          <a:bodyPr/>
          <a:lstStyle/>
          <a:p>
            <a:r>
              <a:rPr lang="en-US" altLang="ja-JP" dirty="0" smtClean="0"/>
              <a:t>Include the text proposed in Subsection 3.1.2, Subsection 3.2.2, Subsection 3.3.2, and Subsection 3.4.2 of this contribution (12/1028r3) into the </a:t>
            </a:r>
            <a:r>
              <a:rPr lang="en-US" altLang="ja-JP" dirty="0" err="1" smtClean="0"/>
              <a:t>TGai</a:t>
            </a:r>
            <a:r>
              <a:rPr lang="en-US" altLang="ja-JP" dirty="0" smtClean="0"/>
              <a:t> Draft Specification Document (D0.0)</a:t>
            </a:r>
          </a:p>
          <a:p>
            <a:endParaRPr lang="en-US" altLang="ja-JP" dirty="0" smtClean="0"/>
          </a:p>
          <a:p>
            <a:r>
              <a:rPr lang="en-US" altLang="ja-JP" dirty="0" smtClean="0"/>
              <a:t>Moved: Lei Wang</a:t>
            </a:r>
          </a:p>
          <a:p>
            <a:r>
              <a:rPr lang="en-US" altLang="ja-JP" dirty="0" smtClean="0"/>
              <a:t>Seconded: Phillip Barber</a:t>
            </a:r>
          </a:p>
          <a:p>
            <a:endParaRPr lang="en-US" altLang="ja-JP" dirty="0" smtClean="0"/>
          </a:p>
          <a:p>
            <a:r>
              <a:rPr lang="en-US" altLang="ja-JP" dirty="0" smtClean="0"/>
              <a:t>Result (28/3/7):</a:t>
            </a:r>
            <a:r>
              <a:rPr lang="en-US" altLang="ja-JP" dirty="0" smtClean="0">
                <a:solidFill>
                  <a:srgbClr val="FF0000"/>
                </a:solidFill>
              </a:rPr>
              <a:t> Passed</a:t>
            </a:r>
            <a:endParaRPr lang="ja-JP" altLang="en-US" dirty="0">
              <a:solidFill>
                <a:srgbClr val="FF0000"/>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Sep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12/1046r0</a:t>
            </a:r>
            <a:br>
              <a:rPr lang="en-US" altLang="ja-JP" dirty="0" smtClean="0"/>
            </a:br>
            <a:r>
              <a:rPr lang="en-US" altLang="ja-JP" dirty="0" smtClean="0"/>
              <a:t>George </a:t>
            </a:r>
            <a:r>
              <a:rPr lang="en-US" altLang="ja-JP" dirty="0" err="1" smtClean="0"/>
              <a:t>Calcev</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12/1046r3 Motion</a:t>
            </a:r>
            <a:endParaRPr lang="ja-JP" altLang="en-US" dirty="0"/>
          </a:p>
        </p:txBody>
      </p:sp>
      <p:sp>
        <p:nvSpPr>
          <p:cNvPr id="3" name="コンテンツ プレースホルダ 2"/>
          <p:cNvSpPr>
            <a:spLocks noGrp="1"/>
          </p:cNvSpPr>
          <p:nvPr>
            <p:ph idx="1"/>
          </p:nvPr>
        </p:nvSpPr>
        <p:spPr/>
        <p:txBody>
          <a:bodyPr/>
          <a:lstStyle/>
          <a:p>
            <a:r>
              <a:rPr lang="en-US" altLang="ja-JP" dirty="0" smtClean="0"/>
              <a:t>To authorize the Editor to incorporate the text changes proposed in contribution 11-12-1046-03-00ai-GAS-configuration-sequence-number to the </a:t>
            </a:r>
            <a:r>
              <a:rPr lang="en-US" altLang="ja-JP" dirty="0" err="1" smtClean="0"/>
              <a:t>TGai</a:t>
            </a:r>
            <a:r>
              <a:rPr lang="en-US" altLang="ja-JP" dirty="0" smtClean="0"/>
              <a:t> Draft Specification Document (D0.0) .</a:t>
            </a:r>
          </a:p>
          <a:p>
            <a:endParaRPr lang="en-US" altLang="ja-JP" dirty="0" smtClean="0"/>
          </a:p>
          <a:p>
            <a:r>
              <a:rPr lang="en-US" altLang="ja-JP" dirty="0" smtClean="0"/>
              <a:t>Moved: </a:t>
            </a:r>
            <a:r>
              <a:rPr lang="fi-FI" dirty="0" smtClean="0"/>
              <a:t>George </a:t>
            </a:r>
            <a:r>
              <a:rPr lang="fi-FI" dirty="0" err="1" smtClean="0"/>
              <a:t>Calcev</a:t>
            </a:r>
            <a:r>
              <a:rPr lang="ja-JP" altLang="en-US" dirty="0" smtClean="0"/>
              <a:t> </a:t>
            </a:r>
            <a:endParaRPr lang="en-US" altLang="ja-JP" dirty="0" smtClean="0"/>
          </a:p>
          <a:p>
            <a:r>
              <a:rPr lang="en-US" altLang="ja-JP" dirty="0" smtClean="0"/>
              <a:t>Seconded: Lee Armstrong</a:t>
            </a:r>
          </a:p>
          <a:p>
            <a:endParaRPr lang="en-US" altLang="ja-JP" dirty="0" smtClean="0"/>
          </a:p>
          <a:p>
            <a:r>
              <a:rPr lang="en-US" altLang="ja-JP" dirty="0" smtClean="0"/>
              <a:t>Result (31/0/3):</a:t>
            </a:r>
            <a:r>
              <a:rPr lang="en-US" altLang="ja-JP" dirty="0" smtClean="0">
                <a:solidFill>
                  <a:srgbClr val="FF0000"/>
                </a:solidFill>
              </a:rPr>
              <a:t>Passed</a:t>
            </a:r>
            <a:r>
              <a:rPr lang="en-US" altLang="ja-JP" dirty="0" smtClean="0"/>
              <a:t>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Sep 2012</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12/1053r4</a:t>
            </a:r>
            <a:br>
              <a:rPr lang="en-US" altLang="ja-JP" dirty="0" smtClean="0"/>
            </a:br>
            <a:r>
              <a:rPr lang="en-US" altLang="ja-JP" dirty="0" err="1" smtClean="0"/>
              <a:t>Jarkko</a:t>
            </a:r>
            <a:r>
              <a:rPr lang="en-US" altLang="ja-JP" dirty="0" smtClean="0"/>
              <a:t> </a:t>
            </a:r>
            <a:r>
              <a:rPr lang="en-US" altLang="ja-JP" dirty="0" err="1" smtClean="0"/>
              <a:t>Kneckt</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smtClean="0"/>
          </a:p>
          <a:p>
            <a:endParaRPr lang="ja-JP" altLang="en-US" dirty="0"/>
          </a:p>
        </p:txBody>
      </p:sp>
      <p:sp>
        <p:nvSpPr>
          <p:cNvPr id="4" name="日付プレースホルダ 3"/>
          <p:cNvSpPr>
            <a:spLocks noGrp="1"/>
          </p:cNvSpPr>
          <p:nvPr>
            <p:ph type="dt" idx="10"/>
          </p:nvPr>
        </p:nvSpPr>
        <p:spPr/>
        <p:txBody>
          <a:bodyPr/>
          <a:lstStyle/>
          <a:p>
            <a:r>
              <a:rPr lang="en-US" smtClean="0"/>
              <a:t>Sep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12/1053r4 Motion</a:t>
            </a:r>
            <a:endParaRPr lang="ja-JP" altLang="en-US" dirty="0"/>
          </a:p>
        </p:txBody>
      </p:sp>
      <p:sp>
        <p:nvSpPr>
          <p:cNvPr id="3" name="コンテンツ プレースホルダ 2"/>
          <p:cNvSpPr>
            <a:spLocks noGrp="1"/>
          </p:cNvSpPr>
          <p:nvPr>
            <p:ph idx="1"/>
          </p:nvPr>
        </p:nvSpPr>
        <p:spPr/>
        <p:txBody>
          <a:bodyPr/>
          <a:lstStyle/>
          <a:p>
            <a:r>
              <a:rPr lang="en-US" altLang="ja-JP" dirty="0" smtClean="0"/>
              <a:t>To authorize the Editor to incorporate the text changes proposed in contribution 11-12-1053-04-00ai-combined-active-scanning-text.docx</a:t>
            </a:r>
            <a:r>
              <a:rPr lang="ja-JP" altLang="en-US" dirty="0" smtClean="0"/>
              <a:t> </a:t>
            </a:r>
            <a:r>
              <a:rPr lang="en-US" altLang="ja-JP" dirty="0" smtClean="0"/>
              <a:t> to the </a:t>
            </a:r>
            <a:r>
              <a:rPr lang="en-US" altLang="ja-JP" dirty="0" err="1" smtClean="0"/>
              <a:t>TGai</a:t>
            </a:r>
            <a:r>
              <a:rPr lang="en-US" altLang="ja-JP" dirty="0" smtClean="0"/>
              <a:t> Draft Specification Document (D0.0) .</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endParaRPr lang="en-US" altLang="ja-JP" dirty="0" smtClean="0"/>
          </a:p>
          <a:p>
            <a:r>
              <a:rPr lang="en-US" altLang="ja-JP" dirty="0" smtClean="0"/>
              <a:t>Result (27/0/3):</a:t>
            </a:r>
            <a:r>
              <a:rPr lang="en-US" altLang="ja-JP" dirty="0" smtClean="0">
                <a:solidFill>
                  <a:srgbClr val="FF0000"/>
                </a:solidFill>
              </a:rPr>
              <a:t>Passed</a:t>
            </a:r>
            <a:r>
              <a:rPr lang="en-US" altLang="ja-JP" dirty="0" smtClean="0"/>
              <a:t>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Sep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1707</TotalTime>
  <Words>1909</Words>
  <Application>Microsoft Macintosh PowerPoint</Application>
  <PresentationFormat>画面に合わせる (4:3)</PresentationFormat>
  <Paragraphs>302</Paragraphs>
  <Slides>35</Slides>
  <Notes>4</Notes>
  <HiddenSlides>0</HiddenSlides>
  <MMClips>0</MMClips>
  <ScaleCrop>false</ScaleCrop>
  <HeadingPairs>
    <vt:vector size="6" baseType="variant">
      <vt:variant>
        <vt:lpstr>デザイン テンプレート</vt:lpstr>
      </vt:variant>
      <vt:variant>
        <vt:i4>1</vt:i4>
      </vt:variant>
      <vt:variant>
        <vt:lpstr>埋め込まれた OLE サーバー</vt:lpstr>
      </vt:variant>
      <vt:variant>
        <vt:i4>1</vt:i4>
      </vt:variant>
      <vt:variant>
        <vt:lpstr>スライド タイトル</vt:lpstr>
      </vt:variant>
      <vt:variant>
        <vt:i4>35</vt:i4>
      </vt:variant>
    </vt:vector>
  </HeadingPairs>
  <TitlesOfParts>
    <vt:vector size="37" baseType="lpstr">
      <vt:lpstr>802-11-Submission</vt:lpstr>
      <vt:lpstr>文書</vt:lpstr>
      <vt:lpstr>TGai- Motion/Straw Poll-Sep-2012-Indian Wells</vt:lpstr>
      <vt:lpstr>Abstract</vt:lpstr>
      <vt:lpstr>12/1028r2 Lei Wang</vt:lpstr>
      <vt:lpstr>12/1028r3 Straw poll</vt:lpstr>
      <vt:lpstr>12/1028r3 Motion #1</vt:lpstr>
      <vt:lpstr>12/1046r0 George Calcev</vt:lpstr>
      <vt:lpstr>12/1046r3 Motion</vt:lpstr>
      <vt:lpstr>12/1053r4 Jarkko Kneckt</vt:lpstr>
      <vt:lpstr>12/1053r4 Motion</vt:lpstr>
      <vt:lpstr>12/1148r1 Lei Wang</vt:lpstr>
      <vt:lpstr>Straw Polls about FILS Discovery Frame Format</vt:lpstr>
      <vt:lpstr>12/1047r3 &amp; r6 George Calcev</vt:lpstr>
      <vt:lpstr>12/1047r3: Straw poll</vt:lpstr>
      <vt:lpstr>12/1047r6: Motion</vt:lpstr>
      <vt:lpstr>12/1054r2 12/1098r5 Santosh Pandey</vt:lpstr>
      <vt:lpstr>12/1098r5 Motion</vt:lpstr>
      <vt:lpstr>12/1041r1 Jonathan Segev</vt:lpstr>
      <vt:lpstr>12/1033r2: Motion</vt:lpstr>
      <vt:lpstr>12/1049r0 Yunsong Yan</vt:lpstr>
      <vt:lpstr>12/1049r0: Straw Poll 3</vt:lpstr>
      <vt:lpstr>12/1168r1 12/1130r0 Lei Wang</vt:lpstr>
      <vt:lpstr>Motion </vt:lpstr>
      <vt:lpstr>12/1042r3 Giwon Park</vt:lpstr>
      <vt:lpstr>Motion </vt:lpstr>
      <vt:lpstr>12/0550r10 Giwon Park</vt:lpstr>
      <vt:lpstr>Motion 1</vt:lpstr>
      <vt:lpstr>12/1034r4 Jongki Kim</vt:lpstr>
      <vt:lpstr>Motion 1</vt:lpstr>
      <vt:lpstr>Motion 2</vt:lpstr>
      <vt:lpstr>12/1043r0 Giwon Park</vt:lpstr>
      <vt:lpstr>12/1043r0: Motion</vt:lpstr>
      <vt:lpstr>12/1051r2 Jing-Rong Hsieh</vt:lpstr>
      <vt:lpstr>Straw Poll</vt:lpstr>
      <vt:lpstr>12/1052r2 Jing-Rong Hsieh</vt:lpstr>
      <vt:lpstr>Straw Poll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真野 浩</cp:lastModifiedBy>
  <cp:revision>53</cp:revision>
  <cp:lastPrinted>1601-01-01T00:00:00Z</cp:lastPrinted>
  <dcterms:created xsi:type="dcterms:W3CDTF">2012-10-02T08:11:20Z</dcterms:created>
  <dcterms:modified xsi:type="dcterms:W3CDTF">2012-10-02T08:17:59Z</dcterms:modified>
</cp:coreProperties>
</file>