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13" r:id="rId18"/>
    <p:sldId id="308" r:id="rId19"/>
    <p:sldId id="287" r:id="rId20"/>
    <p:sldId id="311" r:id="rId21"/>
    <p:sldId id="314" r:id="rId22"/>
    <p:sldId id="316" r:id="rId23"/>
    <p:sldId id="315" r:id="rId24"/>
    <p:sldId id="317" r:id="rId25"/>
    <p:sldId id="319" r:id="rId26"/>
    <p:sldId id="318" r:id="rId27"/>
    <p:sldId id="321" r:id="rId28"/>
    <p:sldId id="322" r:id="rId29"/>
    <p:sldId id="320" r:id="rId30"/>
    <p:sldId id="324" r:id="rId31"/>
    <p:sldId id="325" r:id="rId32"/>
    <p:sldId id="326" r:id="rId33"/>
    <p:sldId id="327" r:id="rId34"/>
    <p:sldId id="328" r:id="rId35"/>
    <p:sldId id="329" r:id="rId36"/>
    <p:sldId id="297" r:id="rId37"/>
    <p:sldId id="284" r:id="rId38"/>
    <p:sldId id="299" r:id="rId39"/>
    <p:sldId id="270"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94" autoAdjust="0"/>
    <p:restoredTop sz="99568" autoAdjust="0"/>
  </p:normalViewPr>
  <p:slideViewPr>
    <p:cSldViewPr>
      <p:cViewPr varScale="1">
        <p:scale>
          <a:sx n="88" d="100"/>
          <a:sy n="88" d="100"/>
        </p:scale>
        <p:origin x="-113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36</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37</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38</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39</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p:spPr>
        <p:txBody>
          <a:bodyPr/>
          <a:lstStyle>
            <a:lvl1pPr>
              <a:defRPr/>
            </a:lvl1pPr>
          </a:lstStyle>
          <a:p>
            <a:r>
              <a:rPr lang="en-US" altLang="ko-KR" dirty="0" smtClean="0"/>
              <a:t>Sep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30297" y="332601"/>
            <a:ext cx="331520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1117r2</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Sep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2012-09-17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Sep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457200"/>
            <a:ext cx="7772400" cy="1066800"/>
          </a:xfrm>
        </p:spPr>
        <p:txBody>
          <a:bodyPr/>
          <a:lstStyle/>
          <a:p>
            <a:r>
              <a:rPr lang="en-CA" smtClean="0"/>
              <a:t>Submissions (</a:t>
            </a:r>
            <a:r>
              <a:rPr lang="en-CA" smtClean="0">
                <a:solidFill>
                  <a:srgbClr val="FF0000"/>
                </a:solidFill>
              </a:rPr>
              <a:t>Not Completed</a:t>
            </a:r>
            <a:r>
              <a:rPr lang="en-CA" smtClean="0"/>
              <a:t>)</a:t>
            </a:r>
          </a:p>
        </p:txBody>
      </p:sp>
      <p:sp>
        <p:nvSpPr>
          <p:cNvPr id="19459" name="Content Placeholder 2"/>
          <p:cNvSpPr>
            <a:spLocks noGrp="1"/>
          </p:cNvSpPr>
          <p:nvPr>
            <p:ph idx="1"/>
          </p:nvPr>
        </p:nvSpPr>
        <p:spPr>
          <a:xfrm>
            <a:off x="685800" y="1524000"/>
            <a:ext cx="7772400" cy="4800600"/>
          </a:xfrm>
        </p:spPr>
        <p:txBody>
          <a:bodyPr/>
          <a:lstStyle/>
          <a:p>
            <a:r>
              <a:rPr lang="en-CA" sz="1600" dirty="0" smtClean="0">
                <a:solidFill>
                  <a:srgbClr val="00B050"/>
                </a:solidFill>
              </a:rPr>
              <a:t>11-12/0856, “LB188 </a:t>
            </a:r>
            <a:r>
              <a:rPr lang="en-CA" sz="1600" dirty="0" err="1" smtClean="0">
                <a:solidFill>
                  <a:srgbClr val="00B050"/>
                </a:solidFill>
              </a:rPr>
              <a:t>Subclause</a:t>
            </a:r>
            <a:r>
              <a:rPr lang="en-CA" sz="1600" dirty="0" smtClean="0">
                <a:solidFill>
                  <a:srgbClr val="00B050"/>
                </a:solidFill>
              </a:rPr>
              <a:t> .2.5.2 Comment Resolution” Liwen Chu</a:t>
            </a:r>
          </a:p>
          <a:p>
            <a:r>
              <a:rPr lang="en-US" altLang="ja-JP" sz="1600" dirty="0" smtClean="0">
                <a:solidFill>
                  <a:srgbClr val="00B050"/>
                </a:solidFill>
              </a:rPr>
              <a:t>11-12/0836, “LB188 Clause 8 Comment Resolutions </a:t>
            </a:r>
            <a:r>
              <a:rPr lang="en-US" altLang="ja-JP" sz="1600" dirty="0" err="1" smtClean="0">
                <a:solidFill>
                  <a:srgbClr val="00B050"/>
                </a:solidFill>
              </a:rPr>
              <a:t>Nihar</a:t>
            </a:r>
            <a:r>
              <a:rPr lang="en-US" altLang="ja-JP" sz="1600" dirty="0" smtClean="0">
                <a:solidFill>
                  <a:srgbClr val="00B050"/>
                </a:solidFill>
              </a:rPr>
              <a:t> </a:t>
            </a:r>
            <a:r>
              <a:rPr lang="en-US" altLang="ja-JP" sz="1600" dirty="0" err="1" smtClean="0">
                <a:solidFill>
                  <a:srgbClr val="00B050"/>
                </a:solidFill>
              </a:rPr>
              <a:t>Jindal</a:t>
            </a:r>
            <a:endParaRPr lang="en-US" altLang="ja-JP" sz="1600" dirty="0" smtClean="0">
              <a:solidFill>
                <a:srgbClr val="00B050"/>
              </a:solidFill>
            </a:endParaRPr>
          </a:p>
          <a:p>
            <a:r>
              <a:rPr lang="en-US" sz="1600" dirty="0" smtClean="0">
                <a:solidFill>
                  <a:srgbClr val="00B050"/>
                </a:solidFill>
              </a:rPr>
              <a:t>11-12/1036, “D3 comment resolution brianh part3” Brian Hart</a:t>
            </a:r>
          </a:p>
          <a:p>
            <a:r>
              <a:rPr lang="en-US" sz="1600" dirty="0" smtClean="0">
                <a:solidFill>
                  <a:srgbClr val="00B050"/>
                </a:solidFill>
              </a:rPr>
              <a:t>11-12/1007, “LB188 Stephens Remaining Resolutions” Adrian Stephens </a:t>
            </a:r>
          </a:p>
          <a:p>
            <a:r>
              <a:rPr lang="en-US" altLang="ja-JP" sz="1600" dirty="0" smtClean="0">
                <a:solidFill>
                  <a:srgbClr val="00B050"/>
                </a:solidFill>
              </a:rPr>
              <a:t>11-12/0711, “gcm-256-and-suite-b”, Joe </a:t>
            </a:r>
            <a:r>
              <a:rPr lang="en-US" altLang="ja-JP" sz="1600" dirty="0" err="1" smtClean="0">
                <a:solidFill>
                  <a:srgbClr val="00B050"/>
                </a:solidFill>
              </a:rPr>
              <a:t>Salowey</a:t>
            </a:r>
            <a:endParaRPr lang="en-US" altLang="ja-JP" sz="1600" dirty="0" smtClean="0">
              <a:solidFill>
                <a:srgbClr val="00B050"/>
              </a:solidFill>
            </a:endParaRPr>
          </a:p>
          <a:p>
            <a:r>
              <a:rPr lang="en-CA" sz="1600" dirty="0" smtClean="0">
                <a:solidFill>
                  <a:srgbClr val="00B050"/>
                </a:solidFill>
              </a:rPr>
              <a:t>11-12/0946, “Next-Gen Security Built on 11ac”, Brian Hart</a:t>
            </a:r>
            <a:endParaRPr lang="en-US" sz="1600" dirty="0" smtClean="0">
              <a:solidFill>
                <a:srgbClr val="00B050"/>
              </a:solidFill>
            </a:endParaRPr>
          </a:p>
          <a:p>
            <a:r>
              <a:rPr lang="en-US" sz="1600" dirty="0" smtClean="0">
                <a:solidFill>
                  <a:srgbClr val="00B050"/>
                </a:solidFill>
              </a:rPr>
              <a:t>11-12/1075, “LB188 comment resolution on </a:t>
            </a:r>
            <a:r>
              <a:rPr lang="en-US" sz="1600" dirty="0" err="1" smtClean="0">
                <a:solidFill>
                  <a:srgbClr val="00B050"/>
                </a:solidFill>
              </a:rPr>
              <a:t>subclause</a:t>
            </a:r>
            <a:r>
              <a:rPr lang="en-US" sz="1600" dirty="0" smtClean="0">
                <a:solidFill>
                  <a:srgbClr val="00B050"/>
                </a:solidFill>
              </a:rPr>
              <a:t> 9.7.6.6”, </a:t>
            </a:r>
            <a:r>
              <a:rPr lang="en-US" sz="1600" dirty="0" err="1" smtClean="0">
                <a:solidFill>
                  <a:srgbClr val="00B050"/>
                </a:solidFill>
              </a:rPr>
              <a:t>Kaiying</a:t>
            </a:r>
            <a:endParaRPr lang="en-US" sz="1600" dirty="0" smtClean="0">
              <a:solidFill>
                <a:srgbClr val="00B050"/>
              </a:solidFill>
            </a:endParaRPr>
          </a:p>
          <a:p>
            <a:r>
              <a:rPr lang="en-CA" sz="1600" dirty="0" smtClean="0">
                <a:solidFill>
                  <a:srgbClr val="00B050"/>
                </a:solidFill>
              </a:rPr>
              <a:t>11-12/1088, “LB188 comment resolution on clause 10.39.4”, Chao-Chun</a:t>
            </a:r>
          </a:p>
          <a:p>
            <a:r>
              <a:rPr lang="en-CA" sz="1600" dirty="0" smtClean="0">
                <a:solidFill>
                  <a:srgbClr val="FF0000"/>
                </a:solidFill>
              </a:rPr>
              <a:t>11-12/1067, “Resolutions for CIDs related to DLS and TDLS”, James Wang</a:t>
            </a:r>
          </a:p>
          <a:p>
            <a:r>
              <a:rPr lang="en-US" sz="1600" dirty="0" smtClean="0">
                <a:solidFill>
                  <a:srgbClr val="FF0000"/>
                </a:solidFill>
              </a:rPr>
              <a:t>11-12/0988</a:t>
            </a:r>
            <a:r>
              <a:rPr lang="en-US" sz="1600" dirty="0" smtClean="0">
                <a:solidFill>
                  <a:srgbClr val="FF0000"/>
                </a:solidFill>
              </a:rPr>
              <a:t>, LB188 Comment Resolutions for Clause 10.39.1 thru 10.39.3, Eric Wong</a:t>
            </a:r>
            <a:endParaRPr lang="fr-FR" sz="1600" dirty="0" smtClean="0">
              <a:solidFill>
                <a:srgbClr val="FF0000"/>
              </a:solidFill>
            </a:endParaRPr>
          </a:p>
          <a:p>
            <a:r>
              <a:rPr lang="en-CA" sz="1600" dirty="0" smtClean="0">
                <a:solidFill>
                  <a:srgbClr val="FF0000"/>
                </a:solidFill>
              </a:rPr>
              <a:t>11-12/0855</a:t>
            </a:r>
            <a:r>
              <a:rPr lang="en-CA" sz="1600" dirty="0" smtClean="0">
                <a:solidFill>
                  <a:srgbClr val="FF0000"/>
                </a:solidFill>
              </a:rPr>
              <a:t>, “LB188 </a:t>
            </a:r>
            <a:r>
              <a:rPr lang="en-CA" sz="1600" dirty="0" err="1" smtClean="0">
                <a:solidFill>
                  <a:srgbClr val="FF0000"/>
                </a:solidFill>
              </a:rPr>
              <a:t>Subclause</a:t>
            </a:r>
            <a:r>
              <a:rPr lang="en-CA" sz="1600" dirty="0" smtClean="0">
                <a:solidFill>
                  <a:srgbClr val="FF0000"/>
                </a:solidFill>
              </a:rPr>
              <a:t> 9.19.2.5 Comment Resolution”, Liwen Chu</a:t>
            </a:r>
          </a:p>
          <a:p>
            <a:r>
              <a:rPr lang="en-CA" sz="1600" dirty="0" smtClean="0">
                <a:solidFill>
                  <a:srgbClr val="FF0000"/>
                </a:solidFill>
              </a:rPr>
              <a:t>11-12/0994 </a:t>
            </a:r>
            <a:r>
              <a:rPr lang="en-CA" sz="1600" dirty="0" smtClean="0">
                <a:solidFill>
                  <a:srgbClr val="FF0000"/>
                </a:solidFill>
              </a:rPr>
              <a:t>“LB 188 Comments Resolutions for Sub-Clause 9.19 (Part 1)” - Allan </a:t>
            </a:r>
            <a:r>
              <a:rPr lang="en-CA" sz="1600" dirty="0" smtClean="0">
                <a:solidFill>
                  <a:srgbClr val="FF0000"/>
                </a:solidFill>
              </a:rPr>
              <a:t>Zhu</a:t>
            </a:r>
            <a:endParaRPr lang="en-CA" sz="1600" dirty="0" smtClean="0">
              <a:solidFill>
                <a:srgbClr val="FF0000"/>
              </a:solidFill>
            </a:endParaRP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a:t>Slide </a:t>
            </a:r>
            <a:fld id="{C0A5D9FB-9614-4A4D-A7DF-C6D65B080A17}" type="slidenum">
              <a:rPr lang="en-US"/>
              <a:pPr/>
              <a:t>16</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a:xfrm>
            <a:off x="685800" y="1676400"/>
            <a:ext cx="7772400" cy="4114800"/>
          </a:xfrm>
        </p:spPr>
        <p:txBody>
          <a:bodyPr/>
          <a:lstStyle/>
          <a:p>
            <a:r>
              <a:rPr lang="en-US" sz="1800" dirty="0" smtClean="0">
                <a:solidFill>
                  <a:srgbClr val="00B050"/>
                </a:solidFill>
              </a:rPr>
              <a:t>11-12/1044, “LB188 MIB comments” Robert Stacey</a:t>
            </a:r>
          </a:p>
          <a:p>
            <a:r>
              <a:rPr lang="en-US" sz="1800" dirty="0" smtClean="0">
                <a:solidFill>
                  <a:srgbClr val="00B050"/>
                </a:solidFill>
              </a:rPr>
              <a:t>11-12/0864, “LB188 Clause 8.4.2 Comment Resolutions”, Yongho Seok</a:t>
            </a:r>
          </a:p>
          <a:p>
            <a:r>
              <a:rPr lang="en-CA" sz="1800" dirty="0" smtClean="0">
                <a:solidFill>
                  <a:srgbClr val="00B050"/>
                </a:solidFill>
              </a:rPr>
              <a:t>11-12/1132, “</a:t>
            </a:r>
            <a:r>
              <a:rPr lang="fr-FR" sz="1800" dirty="0" smtClean="0">
                <a:solidFill>
                  <a:srgbClr val="00B050"/>
                </a:solidFill>
              </a:rPr>
              <a:t>Comment </a:t>
            </a:r>
            <a:r>
              <a:rPr lang="fr-FR" sz="1800" dirty="0" err="1" smtClean="0">
                <a:solidFill>
                  <a:srgbClr val="00B050"/>
                </a:solidFill>
              </a:rPr>
              <a:t>resolution</a:t>
            </a:r>
            <a:r>
              <a:rPr lang="fr-FR" sz="1800" dirty="0" smtClean="0">
                <a:solidFill>
                  <a:srgbClr val="00B050"/>
                </a:solidFill>
              </a:rPr>
              <a:t> (6852 MAC, 6273 COEX)” , </a:t>
            </a:r>
            <a:r>
              <a:rPr lang="en-US" sz="1800" dirty="0" smtClean="0">
                <a:solidFill>
                  <a:srgbClr val="00B050"/>
                </a:solidFill>
              </a:rPr>
              <a:t> Simone Merlin</a:t>
            </a:r>
            <a:endParaRPr lang="en-CA" sz="1800" dirty="0" smtClean="0">
              <a:solidFill>
                <a:srgbClr val="00B050"/>
              </a:solidFill>
            </a:endParaRPr>
          </a:p>
          <a:p>
            <a:r>
              <a:rPr lang="en-CA" sz="1800" dirty="0" smtClean="0">
                <a:solidFill>
                  <a:srgbClr val="00B050"/>
                </a:solidFill>
              </a:rPr>
              <a:t>11-12/1135, </a:t>
            </a:r>
            <a:r>
              <a:rPr lang="zh-CN" altLang="en-US" sz="1800" dirty="0" smtClean="0">
                <a:solidFill>
                  <a:srgbClr val="00B050"/>
                </a:solidFill>
              </a:rPr>
              <a:t>“</a:t>
            </a:r>
            <a:r>
              <a:rPr lang="en-US" sz="1800" dirty="0" smtClean="0">
                <a:solidFill>
                  <a:srgbClr val="00B050"/>
                </a:solidFill>
              </a:rPr>
              <a:t>LB188-MAC-comment-resolutions”, </a:t>
            </a:r>
            <a:r>
              <a:rPr lang="en-US" sz="1800" dirty="0" err="1" smtClean="0">
                <a:solidFill>
                  <a:srgbClr val="00B050"/>
                </a:solidFill>
              </a:rPr>
              <a:t>Sandhya</a:t>
            </a:r>
            <a:endParaRPr lang="en-CA" sz="1800" dirty="0" smtClean="0">
              <a:solidFill>
                <a:srgbClr val="00B050"/>
              </a:solidFill>
            </a:endParaRPr>
          </a:p>
          <a:p>
            <a:r>
              <a:rPr lang="fr-FR" sz="1800" dirty="0" smtClean="0">
                <a:solidFill>
                  <a:srgbClr val="00B050"/>
                </a:solidFill>
              </a:rPr>
              <a:t>11-12/0853, “LB188 </a:t>
            </a:r>
            <a:r>
              <a:rPr lang="fr-FR" sz="1800" dirty="0" err="1" smtClean="0">
                <a:solidFill>
                  <a:srgbClr val="00B050"/>
                </a:solidFill>
              </a:rPr>
              <a:t>Subclause</a:t>
            </a:r>
            <a:r>
              <a:rPr lang="fr-FR" sz="1800" dirty="0" smtClean="0">
                <a:solidFill>
                  <a:srgbClr val="00B050"/>
                </a:solidFill>
              </a:rPr>
              <a:t> 9.19.2.4 Comment </a:t>
            </a:r>
            <a:r>
              <a:rPr lang="fr-FR" sz="1800" dirty="0" err="1" smtClean="0">
                <a:solidFill>
                  <a:srgbClr val="00B050"/>
                </a:solidFill>
              </a:rPr>
              <a:t>Resolution</a:t>
            </a:r>
            <a:r>
              <a:rPr lang="fr-FR" sz="1800" dirty="0" smtClean="0">
                <a:solidFill>
                  <a:srgbClr val="00B050"/>
                </a:solidFill>
              </a:rPr>
              <a:t>” Liwen Chu</a:t>
            </a:r>
          </a:p>
          <a:p>
            <a:r>
              <a:rPr lang="en-CA" sz="1800" dirty="0" smtClean="0">
                <a:solidFill>
                  <a:srgbClr val="00B050"/>
                </a:solidFill>
              </a:rPr>
              <a:t>11-12/0905, “</a:t>
            </a:r>
            <a:r>
              <a:rPr lang="en-US" sz="1800" dirty="0" smtClean="0">
                <a:solidFill>
                  <a:srgbClr val="00B050"/>
                </a:solidFill>
              </a:rPr>
              <a:t>LB188 </a:t>
            </a:r>
            <a:r>
              <a:rPr lang="en-US" sz="1800" dirty="0" err="1" smtClean="0">
                <a:solidFill>
                  <a:srgbClr val="00B050"/>
                </a:solidFill>
              </a:rPr>
              <a:t>Subclause</a:t>
            </a:r>
            <a:r>
              <a:rPr lang="en-US" sz="1800" dirty="0" smtClean="0">
                <a:solidFill>
                  <a:srgbClr val="00B050"/>
                </a:solidFill>
              </a:rPr>
              <a:t> 9.19.2.2 Comment Resolution”,  Liwen Chiu</a:t>
            </a:r>
            <a:endParaRPr lang="en-CA" sz="1800" dirty="0" smtClean="0">
              <a:solidFill>
                <a:srgbClr val="00B050"/>
              </a:solidFill>
            </a:endParaRPr>
          </a:p>
          <a:p>
            <a:r>
              <a:rPr lang="en-US" sz="1800" dirty="0" smtClean="0"/>
              <a:t>11-12/1048</a:t>
            </a:r>
            <a:r>
              <a:rPr lang="en-US" sz="1800" dirty="0" smtClean="0"/>
              <a:t>, “LB 188 Comments Resolutions for Sub-Clause 9.19 (Part 2)”Allan Zhu</a:t>
            </a:r>
          </a:p>
          <a:p>
            <a:r>
              <a:rPr lang="fr-FR" sz="1800" dirty="0" smtClean="0"/>
              <a:t>11-12/1056, </a:t>
            </a:r>
            <a:r>
              <a:rPr lang="zh-CN" altLang="en-US" sz="1800" dirty="0" smtClean="0"/>
              <a:t>“</a:t>
            </a:r>
            <a:r>
              <a:rPr lang="en-CA" sz="1800" dirty="0" smtClean="0"/>
              <a:t>LB188 Miscellaneous Comment Resolutions for Clause 10</a:t>
            </a:r>
            <a:r>
              <a:rPr lang="zh-CN" altLang="en-US" sz="1800" dirty="0" smtClean="0"/>
              <a:t>”</a:t>
            </a:r>
            <a:r>
              <a:rPr lang="en-CA" sz="1800" dirty="0" smtClean="0"/>
              <a:t>, Eric Wong, </a:t>
            </a:r>
            <a:endParaRPr lang="en-CA" sz="1800" dirty="0" smtClean="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a:t>Slide </a:t>
            </a:r>
            <a:fld id="{FA4336A3-5D66-4447-9E07-DA4709FB6F00}" type="slidenum">
              <a:rPr lang="en-US"/>
              <a:pPr/>
              <a:t>17</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a:bodyPr>
          <a:lstStyle/>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September 2012 </a:t>
            </a:r>
            <a:r>
              <a:rPr lang="en-US" altLang="ko-KR" dirty="0">
                <a:ea typeface="굴림" pitchFamily="34" charset="-127"/>
              </a:rPr>
              <a:t>interim </a:t>
            </a:r>
            <a:r>
              <a:rPr lang="en-US" altLang="ko-KR" dirty="0" smtClean="0">
                <a:ea typeface="굴림" pitchFamily="34" charset="-127"/>
              </a:rPr>
              <a:t>meeting held in Palm Springs, CA, USA.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6699, 6700, 6787, 6428 as described in Doc # 11-12/1044r0?</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6547 as described in Doc # 11-12/836r2?</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In Doc 12/864r1, CID 6541</a:t>
            </a:r>
          </a:p>
          <a:p>
            <a:r>
              <a:rPr lang="en-US" dirty="0" smtClean="0"/>
              <a:t>Do you support that any PPDU transmitted in 40MHz is taken into account in the calculation of channel utilization of 40MHz in Extended BSS Load Element?</a:t>
            </a:r>
          </a:p>
          <a:p>
            <a:endParaRPr lang="en-US" dirty="0" smtClean="0"/>
          </a:p>
          <a:p>
            <a:r>
              <a:rPr lang="en-US" dirty="0" smtClean="0"/>
              <a:t>Yes: 13</a:t>
            </a:r>
          </a:p>
          <a:p>
            <a:r>
              <a:rPr lang="en-US" dirty="0" smtClean="0"/>
              <a:t>No: 0</a:t>
            </a:r>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(PM1,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6257, 6258, 6540, 6541, 6542, 6260, 6261, 6543, 6006, 6262, 6544, 6741, 6545, 6546, 6512, 6853, 6536, 6249, </a:t>
            </a:r>
            <a:r>
              <a:rPr lang="en-GB" strike="sngStrike" dirty="0" smtClean="0">
                <a:solidFill>
                  <a:srgbClr val="FF0000"/>
                </a:solidFill>
              </a:rPr>
              <a:t>6250</a:t>
            </a:r>
            <a:r>
              <a:rPr lang="en-GB" dirty="0" smtClean="0">
                <a:solidFill>
                  <a:srgbClr val="FF0000"/>
                </a:solidFill>
              </a:rPr>
              <a:t>, </a:t>
            </a:r>
            <a:r>
              <a:rPr lang="en-GB" strike="sngStrike" dirty="0" smtClean="0">
                <a:solidFill>
                  <a:srgbClr val="FF0000"/>
                </a:solidFill>
              </a:rPr>
              <a:t>6252</a:t>
            </a:r>
            <a:r>
              <a:rPr lang="en-GB" dirty="0" smtClean="0">
                <a:solidFill>
                  <a:srgbClr val="FF0000"/>
                </a:solidFill>
              </a:rPr>
              <a:t>, </a:t>
            </a:r>
            <a:r>
              <a:rPr lang="en-GB" strike="sngStrike" dirty="0" smtClean="0">
                <a:solidFill>
                  <a:srgbClr val="FF0000"/>
                </a:solidFill>
              </a:rPr>
              <a:t>6254</a:t>
            </a:r>
            <a:r>
              <a:rPr lang="en-GB" dirty="0" smtClean="0">
                <a:solidFill>
                  <a:srgbClr val="FF0000"/>
                </a:solidFill>
              </a:rPr>
              <a:t>, </a:t>
            </a:r>
            <a:r>
              <a:rPr lang="en-GB" strike="sngStrike" dirty="0" smtClean="0">
                <a:solidFill>
                  <a:srgbClr val="FF0000"/>
                </a:solidFill>
              </a:rPr>
              <a:t>6255</a:t>
            </a:r>
            <a:r>
              <a:rPr lang="en-GB" dirty="0" smtClean="0">
                <a:solidFill>
                  <a:srgbClr val="FF0000"/>
                </a:solidFill>
              </a:rPr>
              <a:t>, </a:t>
            </a:r>
            <a:r>
              <a:rPr lang="en-GB" strike="sngStrike" dirty="0" smtClean="0">
                <a:solidFill>
                  <a:srgbClr val="FF0000"/>
                </a:solidFill>
              </a:rPr>
              <a:t>6090</a:t>
            </a:r>
            <a:r>
              <a:rPr lang="en-GB" dirty="0" smtClean="0">
                <a:solidFill>
                  <a:srgbClr val="FF0000"/>
                </a:solidFill>
              </a:rPr>
              <a:t>,</a:t>
            </a:r>
            <a:r>
              <a:rPr lang="en-GB" dirty="0" smtClean="0"/>
              <a:t> 6172, 6673 as described in Doc # 11-12/864r2?</a:t>
            </a:r>
            <a:endParaRPr lang="en-US" dirty="0" smtClean="0"/>
          </a:p>
          <a:p>
            <a:endParaRPr lang="en-US" dirty="0" smtClean="0"/>
          </a:p>
          <a:p>
            <a:r>
              <a:rPr lang="en-US" dirty="0" smtClean="0"/>
              <a:t>Passed by unanimous consent in MAC ad hoc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6852 as described in Doc # 11-12/1132r0?</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In Doc # 12/856r4, CID 6084</a:t>
            </a:r>
          </a:p>
          <a:p>
            <a:r>
              <a:rPr lang="en-US" dirty="0" smtClean="0"/>
              <a:t>When the TXOP limit is 0 and the TXOP holder has estimated the value of a </a:t>
            </a:r>
            <a:r>
              <a:rPr lang="en-US" dirty="0" err="1" smtClean="0"/>
              <a:t>T</a:t>
            </a:r>
            <a:r>
              <a:rPr lang="en-US" baseline="-25000" dirty="0" err="1" smtClean="0"/>
              <a:t>Single</a:t>
            </a:r>
            <a:r>
              <a:rPr lang="en-US" baseline="-25000" dirty="0" smtClean="0"/>
              <a:t>-MSDU</a:t>
            </a:r>
            <a:r>
              <a:rPr lang="en-US" dirty="0" smtClean="0"/>
              <a:t> that proves to be an underestimate, i.e. doesn’t allow  transmission of data to complete within the </a:t>
            </a:r>
            <a:r>
              <a:rPr lang="en-US" dirty="0" err="1" smtClean="0"/>
              <a:t>T</a:t>
            </a:r>
            <a:r>
              <a:rPr lang="en-US" baseline="-25000" dirty="0" err="1" smtClean="0"/>
              <a:t>End</a:t>
            </a:r>
            <a:r>
              <a:rPr lang="en-US" baseline="-25000" dirty="0" smtClean="0"/>
              <a:t>-NAV</a:t>
            </a:r>
            <a:r>
              <a:rPr lang="en-US" dirty="0" smtClean="0"/>
              <a:t>, should transmission of that data allowed?</a:t>
            </a:r>
          </a:p>
          <a:p>
            <a:endParaRPr lang="en-US" dirty="0" smtClean="0"/>
          </a:p>
          <a:p>
            <a:r>
              <a:rPr lang="en-US" dirty="0" smtClean="0"/>
              <a:t>Yes: 11</a:t>
            </a:r>
          </a:p>
          <a:p>
            <a:r>
              <a:rPr lang="en-US" dirty="0" smtClean="0"/>
              <a:t>No: 0</a:t>
            </a:r>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6084 as described in Doc # 11-12/856r4?</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6173, 6259, 6250, 6252, 6254, 6255, 6674, 6493, 6537, 6538, 6539, 6090, 6461, 6511 as described in Doc # 11-12/864r3?</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#7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6200 and 6397 as described in Doc # 11-12/1036r2?</a:t>
            </a:r>
          </a:p>
          <a:p>
            <a:endParaRPr lang="en-GB" dirty="0" smtClean="0"/>
          </a:p>
          <a:p>
            <a:r>
              <a:rPr lang="en-US" dirty="0" smtClean="0"/>
              <a:t>Passed by unanimous consent in MAC ad hoc meeting</a:t>
            </a:r>
          </a:p>
          <a:p>
            <a:endParaRPr lang="en-US"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8</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6121, 6197, 6854 as described in Doc # 11-12/1135r1?</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9</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6042, 6043, 6044, 6106, 6107, 6474, 6677, 6821 as described in Doc # 11-12/0853r2?</a:t>
            </a:r>
            <a:endParaRPr lang="en-US" dirty="0" smtClean="0"/>
          </a:p>
          <a:p>
            <a:endParaRPr lang="en-US" dirty="0" smtClean="0"/>
          </a:p>
          <a:p>
            <a:r>
              <a:rPr lang="en-US" dirty="0" smtClean="0"/>
              <a:t>Y: 7</a:t>
            </a:r>
          </a:p>
          <a:p>
            <a:r>
              <a:rPr lang="en-US" dirty="0" smtClean="0"/>
              <a:t>N: 2</a:t>
            </a:r>
          </a:p>
          <a:p>
            <a:r>
              <a:rPr lang="en-US" dirty="0" smtClean="0"/>
              <a:t>A: </a:t>
            </a:r>
            <a:r>
              <a:rPr lang="en-US" dirty="0" smtClean="0"/>
              <a:t>0</a:t>
            </a:r>
          </a:p>
          <a:p>
            <a:endParaRPr lang="en-US" dirty="0" smtClean="0"/>
          </a:p>
          <a:p>
            <a:r>
              <a:rPr lang="en-US" dirty="0" smtClean="0"/>
              <a:t>Pre-motion passed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10</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6513 and 4261 </a:t>
            </a:r>
            <a:r>
              <a:rPr lang="en-GB" dirty="0" smtClean="0"/>
              <a:t>with the resolution text “Revised. See changes  </a:t>
            </a:r>
            <a:r>
              <a:rPr lang="en-GB" dirty="0" smtClean="0"/>
              <a:t>in Doc # </a:t>
            </a:r>
            <a:r>
              <a:rPr lang="en-GB" dirty="0" smtClean="0"/>
              <a:t>11-12/711r2”</a:t>
            </a:r>
            <a:endParaRPr lang="en-US" dirty="0" smtClean="0"/>
          </a:p>
          <a:p>
            <a:endParaRPr lang="en-US" dirty="0" smtClean="0"/>
          </a:p>
          <a:p>
            <a:r>
              <a:rPr lang="en-US" dirty="0" smtClean="0"/>
              <a:t>Y: </a:t>
            </a:r>
            <a:r>
              <a:rPr lang="en-US" dirty="0" smtClean="0"/>
              <a:t>13</a:t>
            </a:r>
            <a:endParaRPr lang="en-US" dirty="0" smtClean="0"/>
          </a:p>
          <a:p>
            <a:r>
              <a:rPr lang="en-US" dirty="0" smtClean="0"/>
              <a:t>N: </a:t>
            </a:r>
            <a:r>
              <a:rPr lang="en-US" dirty="0" smtClean="0"/>
              <a:t>10</a:t>
            </a:r>
            <a:endParaRPr lang="en-US" dirty="0" smtClean="0"/>
          </a:p>
          <a:p>
            <a:r>
              <a:rPr lang="en-US" dirty="0" smtClean="0"/>
              <a:t>A: </a:t>
            </a:r>
            <a:r>
              <a:rPr lang="en-US" dirty="0" smtClean="0"/>
              <a:t>10</a:t>
            </a:r>
          </a:p>
          <a:p>
            <a:r>
              <a:rPr lang="en-US" dirty="0" smtClean="0"/>
              <a:t>Pre-motion failed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11</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t>
            </a:r>
            <a:r>
              <a:rPr lang="en-GB" dirty="0" smtClean="0"/>
              <a:t>reject CIDs 6513 and 4261 </a:t>
            </a:r>
            <a:r>
              <a:rPr lang="en-GB" dirty="0" smtClean="0"/>
              <a:t>with the reason “The provided resolution failed ad hoc pre-motion (Y:N:A = 13:10:10). Concerns raised during the discussion were a) a general desire by security experts to include the work and </a:t>
            </a:r>
            <a:r>
              <a:rPr lang="en-GB" dirty="0" err="1" smtClean="0"/>
              <a:t>b</a:t>
            </a:r>
            <a:r>
              <a:rPr lang="en-GB" dirty="0" smtClean="0"/>
              <a:t>) a general concern by device implementers about hardware impact”.</a:t>
            </a:r>
          </a:p>
          <a:p>
            <a:endParaRPr lang="en-GB" dirty="0" smtClean="0"/>
          </a:p>
          <a:p>
            <a:r>
              <a:rPr lang="en-US" dirty="0" smtClean="0"/>
              <a:t>Passed by unanimous consent </a:t>
            </a:r>
            <a:r>
              <a:rPr lang="en-US" dirty="0" smtClean="0"/>
              <a:t>in MAC ad hoc </a:t>
            </a:r>
            <a:r>
              <a:rPr lang="en-US" dirty="0" smtClean="0"/>
              <a:t>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12</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6154, 6155, 6374, 6563, </a:t>
            </a:r>
            <a:r>
              <a:rPr lang="en-GB" strike="sngStrike" dirty="0" smtClean="0">
                <a:solidFill>
                  <a:srgbClr val="FF0000"/>
                </a:solidFill>
              </a:rPr>
              <a:t>6374</a:t>
            </a:r>
            <a:r>
              <a:rPr lang="en-GB" dirty="0" smtClean="0"/>
              <a:t>6376, 6451 as </a:t>
            </a:r>
            <a:r>
              <a:rPr lang="en-GB" dirty="0" smtClean="0"/>
              <a:t>described in Doc # </a:t>
            </a:r>
            <a:r>
              <a:rPr lang="en-GB" dirty="0" smtClean="0"/>
              <a:t>11-12/1088r5?</a:t>
            </a:r>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13</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6279, 6280, 6839, 6466, 6468, 6469 </a:t>
            </a:r>
            <a:r>
              <a:rPr lang="en-GB" dirty="0" smtClean="0"/>
              <a:t>as </a:t>
            </a:r>
            <a:r>
              <a:rPr lang="en-GB" dirty="0" smtClean="0"/>
              <a:t>described in Doc # </a:t>
            </a:r>
            <a:r>
              <a:rPr lang="en-GB" dirty="0" smtClean="0"/>
              <a:t>11-12/1075r4?</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14</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6803, 6436 as </a:t>
            </a:r>
            <a:r>
              <a:rPr lang="en-GB" dirty="0" smtClean="0"/>
              <a:t>described in Doc # </a:t>
            </a:r>
            <a:r>
              <a:rPr lang="en-GB" dirty="0" smtClean="0"/>
              <a:t>11-12/0905r1?</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36</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37</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38</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39</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21062</TotalTime>
  <Words>3393</Words>
  <Application>Microsoft Office PowerPoint</Application>
  <PresentationFormat>On-screen Show (4:3)</PresentationFormat>
  <Paragraphs>486</Paragraphs>
  <Slides>39</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 (Not Completed)</vt:lpstr>
      <vt:lpstr>Submissions</vt:lpstr>
      <vt:lpstr>Submissions</vt:lpstr>
      <vt:lpstr>TGac MAC adhoc Motions to be brought for vote in TGac task group</vt:lpstr>
      <vt:lpstr>Pre-Motion #1  (AM2, Mon, 09/17/2012)</vt:lpstr>
      <vt:lpstr>Pre-Motion #2  (AM2, Mon, 09/17/2012)</vt:lpstr>
      <vt:lpstr>Straw Poll #1</vt:lpstr>
      <vt:lpstr>Pre-Motion #3  (PM1, Mon, 09/17/2012)</vt:lpstr>
      <vt:lpstr>Pre-Motion #4  (PM2, Mon, 09/17/2012)</vt:lpstr>
      <vt:lpstr>Straw Poll</vt:lpstr>
      <vt:lpstr>Pre-Motion #5  (PM2, Mon, 09/17/2012)</vt:lpstr>
      <vt:lpstr>Pre-Motion #6  (AM1, Tue, 09/18/2012)</vt:lpstr>
      <vt:lpstr>Pre-Motion #7  (AM1, Tue, 09/18/2012)</vt:lpstr>
      <vt:lpstr>Pre-Motion # 8 (AM2, Tue, 09/18/2012)</vt:lpstr>
      <vt:lpstr>Pre-Motion # 9 (AM2, Tue, 09/18/2012)</vt:lpstr>
      <vt:lpstr>Pre-Motion # 10 (AM1, Wed, 09/19/2012)</vt:lpstr>
      <vt:lpstr>Pre-Motion # 11 (AM1, Wed, 09/19/2012)</vt:lpstr>
      <vt:lpstr>Pre-Motion # 12 (AM1, Wed, 09/19/2012)</vt:lpstr>
      <vt:lpstr>Pre-Motion # 13 (AM1, Wed, 09/19/2012)</vt:lpstr>
      <vt:lpstr>Pre-Motion # 14 (AM1, Wed, 09/19/2012)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adhoc agenda and report Sep 2012</dc:title>
  <dc:creator>Chunhui Zhu</dc:creator>
  <cp:lastModifiedBy>Chunhui Zhu</cp:lastModifiedBy>
  <cp:revision>358</cp:revision>
  <cp:lastPrinted>1998-02-10T13:28:06Z</cp:lastPrinted>
  <dcterms:created xsi:type="dcterms:W3CDTF">2008-05-05T19:43:32Z</dcterms:created>
  <dcterms:modified xsi:type="dcterms:W3CDTF">2012-09-19T17:44:09Z</dcterms:modified>
</cp:coreProperties>
</file>