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96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8" r:id="rId15"/>
    <p:sldId id="332" r:id="rId16"/>
    <p:sldId id="333" r:id="rId17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9886" autoAdjust="0"/>
  </p:normalViewPr>
  <p:slideViewPr>
    <p:cSldViewPr>
      <p:cViewPr>
        <p:scale>
          <a:sx n="70" d="100"/>
          <a:sy n="70" d="100"/>
        </p:scale>
        <p:origin x="-259" y="4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51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25154" y="6475413"/>
            <a:ext cx="121879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James Wang,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25154" y="6475413"/>
            <a:ext cx="121879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James Wang,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James Wang,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James Wang,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James Wang,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96839" y="6475413"/>
            <a:ext cx="114710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James Wang,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96828" y="6475413"/>
            <a:ext cx="114710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James Wang,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553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5141" y="6475413"/>
            <a:ext cx="121879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62" y="334963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802.11-12/1103r0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2012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25141" y="6475413"/>
            <a:ext cx="1218795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James Wang,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Sectorized</a:t>
            </a:r>
            <a:r>
              <a:rPr lang="en-US" dirty="0" smtClean="0"/>
              <a:t> beam Operation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2012-09-17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55"/>
          <p:cNvGraphicFramePr>
            <a:graphicFrameLocks noChangeAspect="1"/>
          </p:cNvGraphicFramePr>
          <p:nvPr/>
        </p:nvGraphicFramePr>
        <p:xfrm>
          <a:off x="1295400" y="2362200"/>
          <a:ext cx="6713538" cy="4021138"/>
        </p:xfrm>
        <a:graphic>
          <a:graphicData uri="http://schemas.openxmlformats.org/presentationml/2006/ole">
            <p:oleObj spid="_x0000_s2103" name="Document" r:id="rId4" imgW="9460860" imgH="567402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Sectorization</a:t>
            </a:r>
            <a:r>
              <a:rPr lang="en-US" dirty="0" smtClean="0"/>
              <a:t> for hidden node reduction (</a:t>
            </a:r>
            <a:r>
              <a:rPr lang="en-US" dirty="0" err="1" smtClean="0"/>
              <a:t>Huawei’s</a:t>
            </a:r>
            <a:r>
              <a:rPr lang="en-US" dirty="0" smtClean="0"/>
              <a:t> proposal 11-12-0852-00-00ah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374" y="1761423"/>
            <a:ext cx="8305800" cy="4267200"/>
          </a:xfrm>
        </p:spPr>
        <p:txBody>
          <a:bodyPr/>
          <a:lstStyle/>
          <a:p>
            <a:r>
              <a:rPr lang="en-US" dirty="0" smtClean="0"/>
              <a:t>Open Issues </a:t>
            </a:r>
          </a:p>
          <a:p>
            <a:pPr lvl="1"/>
            <a:r>
              <a:rPr lang="en-US" dirty="0" smtClean="0"/>
              <a:t>TIM group should match the best (AP) sector for the STA (Otherwise, it can cause more problems)</a:t>
            </a:r>
          </a:p>
          <a:p>
            <a:pPr lvl="1"/>
            <a:r>
              <a:rPr lang="en-US" dirty="0" smtClean="0"/>
              <a:t>Accommodation of the Non-TIM long sleeper stations (after long sleep, it can drift off more than one beacon period to the wrong sector/beacon interval)</a:t>
            </a:r>
          </a:p>
          <a:p>
            <a:pPr lvl="1"/>
            <a:r>
              <a:rPr lang="en-US" dirty="0" smtClean="0"/>
              <a:t>Accommodation of the mobile stations (move from sector to sector)</a:t>
            </a:r>
          </a:p>
          <a:p>
            <a:r>
              <a:rPr lang="en-US" dirty="0" smtClean="0"/>
              <a:t>AP needs to know which sector the station has best reception</a:t>
            </a:r>
          </a:p>
          <a:p>
            <a:pPr lvl="1"/>
            <a:r>
              <a:rPr lang="en-US" dirty="0" smtClean="0"/>
              <a:t>Avoid  the trial and error approach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</a:t>
            </a:r>
            <a:r>
              <a:rPr lang="en-US" dirty="0" err="1" smtClean="0"/>
              <a:t>Sectorized</a:t>
            </a:r>
            <a:r>
              <a:rPr lang="en-US" dirty="0" smtClean="0"/>
              <a:t> Beam Training/Feedback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250" y="1645919"/>
            <a:ext cx="8305800" cy="4267200"/>
          </a:xfrm>
        </p:spPr>
        <p:txBody>
          <a:bodyPr/>
          <a:lstStyle/>
          <a:p>
            <a:r>
              <a:rPr lang="en-US" sz="2200" dirty="0" smtClean="0"/>
              <a:t>To allow AP to learn the best sector for the STA, we propose to employ </a:t>
            </a:r>
            <a:r>
              <a:rPr lang="en-US" sz="2200" dirty="0" err="1" smtClean="0"/>
              <a:t>sectorized</a:t>
            </a:r>
            <a:r>
              <a:rPr lang="en-US" sz="2200" dirty="0" smtClean="0"/>
              <a:t> beam training/feedback  </a:t>
            </a:r>
          </a:p>
          <a:p>
            <a:r>
              <a:rPr lang="en-US" dirty="0" smtClean="0"/>
              <a:t>AP transmits </a:t>
            </a:r>
            <a:r>
              <a:rPr lang="en-US" dirty="0" err="1" smtClean="0"/>
              <a:t>sectorized</a:t>
            </a:r>
            <a:r>
              <a:rPr lang="en-US" dirty="0" smtClean="0"/>
              <a:t> beam with the sector/group IDs </a:t>
            </a:r>
          </a:p>
          <a:p>
            <a:r>
              <a:rPr lang="en-US" dirty="0" smtClean="0"/>
              <a:t>STA observes which sector is the best and feedback the sector/group ID to the AP.</a:t>
            </a:r>
          </a:p>
          <a:p>
            <a:r>
              <a:rPr lang="en-US" dirty="0" smtClean="0"/>
              <a:t>For stationary STA, the best sector is very stable so only once or infrequent feedback is required.</a:t>
            </a:r>
          </a:p>
          <a:p>
            <a:r>
              <a:rPr lang="en-US" dirty="0" smtClean="0"/>
              <a:t>AP knows a STA’s best sector, it associates the STA with a specific (TIM) group based on its sector.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</a:t>
            </a:r>
            <a:r>
              <a:rPr lang="en-US" dirty="0" err="1" smtClean="0"/>
              <a:t>Sectorized</a:t>
            </a:r>
            <a:r>
              <a:rPr lang="en-US" dirty="0" smtClean="0"/>
              <a:t> Beam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 a more flexible way to use </a:t>
            </a:r>
            <a:r>
              <a:rPr lang="en-US" dirty="0" err="1" smtClean="0"/>
              <a:t>sectorized</a:t>
            </a:r>
            <a:r>
              <a:rPr lang="en-US" dirty="0" smtClean="0"/>
              <a:t> beam operation, i.e., AP decides when it is appropriate to use the </a:t>
            </a:r>
            <a:r>
              <a:rPr lang="en-US" dirty="0" err="1" smtClean="0"/>
              <a:t>sectorized</a:t>
            </a:r>
            <a:r>
              <a:rPr lang="en-US" dirty="0" smtClean="0"/>
              <a:t> beam</a:t>
            </a:r>
          </a:p>
          <a:p>
            <a:pPr lvl="1"/>
            <a:r>
              <a:rPr lang="en-US" dirty="0" smtClean="0"/>
              <a:t>AP can switch back and forth between </a:t>
            </a:r>
            <a:r>
              <a:rPr lang="en-US" dirty="0" err="1" smtClean="0"/>
              <a:t>sectorized</a:t>
            </a:r>
            <a:r>
              <a:rPr lang="en-US" dirty="0" smtClean="0"/>
              <a:t> beam(s) and </a:t>
            </a:r>
            <a:r>
              <a:rPr lang="en-US" dirty="0" err="1" smtClean="0"/>
              <a:t>omni</a:t>
            </a:r>
            <a:r>
              <a:rPr lang="en-US" dirty="0" smtClean="0"/>
              <a:t> beam </a:t>
            </a:r>
          </a:p>
          <a:p>
            <a:pPr lvl="1"/>
            <a:r>
              <a:rPr lang="en-US" dirty="0" err="1" smtClean="0"/>
              <a:t>Sectorized</a:t>
            </a:r>
            <a:r>
              <a:rPr lang="en-US" dirty="0" smtClean="0"/>
              <a:t> beam is used only when AP is aware of the STA’s best sector or in scheduled transmission such as RAW or during TXOP of a STA. AP switch back to </a:t>
            </a:r>
            <a:r>
              <a:rPr lang="en-US" dirty="0" err="1" smtClean="0"/>
              <a:t>omni</a:t>
            </a:r>
            <a:r>
              <a:rPr lang="en-US" dirty="0" smtClean="0"/>
              <a:t> otherwise. </a:t>
            </a:r>
          </a:p>
          <a:p>
            <a:pPr lvl="1"/>
            <a:r>
              <a:rPr lang="en-US" dirty="0" err="1" smtClean="0"/>
              <a:t>Sectorized</a:t>
            </a:r>
            <a:r>
              <a:rPr lang="en-US" dirty="0" smtClean="0"/>
              <a:t> transmit beam is used in conjunction with the </a:t>
            </a:r>
            <a:r>
              <a:rPr lang="en-US" dirty="0" err="1" smtClean="0"/>
              <a:t>sectorized</a:t>
            </a:r>
            <a:r>
              <a:rPr lang="en-US" dirty="0" smtClean="0"/>
              <a:t> receive beam</a:t>
            </a:r>
          </a:p>
          <a:p>
            <a:pPr lvl="1"/>
            <a:r>
              <a:rPr lang="en-US" dirty="0" smtClean="0"/>
              <a:t>AP associate STA with a specific group (same sector/group ID) based on STA best sector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 bwMode="auto">
          <a:xfrm>
            <a:off x="4114800" y="5334000"/>
            <a:ext cx="1757132" cy="981777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  <a:cs typeface="Arial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021629" y="5333291"/>
            <a:ext cx="1741650" cy="981777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/>
              <a:t>Sectorized</a:t>
            </a:r>
            <a:r>
              <a:rPr lang="en-US" sz="2800" dirty="0" smtClean="0"/>
              <a:t> Beam Operation Example (similar to </a:t>
            </a:r>
            <a:r>
              <a:rPr lang="en-US" sz="2800" dirty="0" err="1" smtClean="0"/>
              <a:t>Huawei</a:t>
            </a:r>
            <a:r>
              <a:rPr lang="en-US" sz="2800" dirty="0" smtClean="0"/>
              <a:t> but with sector beam/group ID feedback)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AP transmits with </a:t>
            </a:r>
            <a:r>
              <a:rPr lang="en-US" sz="1800" dirty="0" err="1" smtClean="0"/>
              <a:t>sectorized</a:t>
            </a:r>
            <a:r>
              <a:rPr lang="en-US" sz="1800" dirty="0" smtClean="0"/>
              <a:t> beacons and maintains </a:t>
            </a:r>
            <a:r>
              <a:rPr lang="en-US" sz="1800" dirty="0" err="1" smtClean="0"/>
              <a:t>sectorized</a:t>
            </a:r>
            <a:r>
              <a:rPr lang="en-US" sz="1800" dirty="0" smtClean="0"/>
              <a:t> beam operation during some portion of the beacon interval.  </a:t>
            </a:r>
          </a:p>
          <a:p>
            <a:r>
              <a:rPr lang="en-US" sz="1800" dirty="0" smtClean="0"/>
              <a:t>The STA trains on beacons and feedback the best sector/group ID to AP. If STA detects link loss or degradation, it can re-train on beacons and inform the AP of the best sector/group</a:t>
            </a:r>
          </a:p>
          <a:p>
            <a:r>
              <a:rPr lang="en-US" sz="1800" dirty="0" smtClean="0"/>
              <a:t>AP associates each sector with a specific group </a:t>
            </a:r>
          </a:p>
          <a:p>
            <a:r>
              <a:rPr lang="en-US" sz="1800" dirty="0" smtClean="0"/>
              <a:t>AP uses STA’s best sector to communicates with a STA during RAW or TXOP, the rest of the beacon interval can be Omni</a:t>
            </a:r>
          </a:p>
          <a:p>
            <a:r>
              <a:rPr lang="en-US" sz="1800" dirty="0" smtClean="0"/>
              <a:t>AP needs to indicate the sector/group ID with group ID associated with the STA’s sector in the beacon with TBD format. STA provides the sector/group feedback with TBD format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2F66-CD53-4BC7-8445-E64FEC333C03}" type="datetime1">
              <a:rPr lang="ja-JP" altLang="en-US" smtClean="0"/>
              <a:pPr/>
              <a:t>2012/9/17</a:t>
            </a:fld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3400" y="6553200"/>
            <a:ext cx="463550" cy="304800"/>
          </a:xfrm>
          <a:prstGeom prst="rect">
            <a:avLst/>
          </a:prstGeom>
        </p:spPr>
        <p:txBody>
          <a:bodyPr/>
          <a:lstStyle/>
          <a:p>
            <a:fld id="{2D56EDC5-9636-4E0F-8B4E-D0E0396EEC00}" type="slidenum">
              <a:rPr lang="en-US" altLang="ja-JP" smtClean="0"/>
              <a:pPr/>
              <a:t>13</a:t>
            </a:fld>
            <a:endParaRPr lang="en-US" altLang="ja-JP"/>
          </a:p>
        </p:txBody>
      </p:sp>
      <p:sp>
        <p:nvSpPr>
          <p:cNvPr id="30" name="TextBox 29"/>
          <p:cNvSpPr txBox="1"/>
          <p:nvPr/>
        </p:nvSpPr>
        <p:spPr>
          <a:xfrm>
            <a:off x="1103224" y="5672393"/>
            <a:ext cx="53340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Beacon</a:t>
            </a:r>
            <a:endParaRPr lang="en-US" sz="800" dirty="0"/>
          </a:p>
        </p:txBody>
      </p:sp>
      <p:cxnSp>
        <p:nvCxnSpPr>
          <p:cNvPr id="31" name="Straight Connector 30"/>
          <p:cNvCxnSpPr/>
          <p:nvPr/>
        </p:nvCxnSpPr>
        <p:spPr bwMode="auto">
          <a:xfrm rot="5400000" flipH="1" flipV="1">
            <a:off x="932885" y="5452997"/>
            <a:ext cx="351029" cy="8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4113124" y="5672393"/>
            <a:ext cx="53340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Beacon</a:t>
            </a:r>
            <a:endParaRPr lang="en-US" sz="800" dirty="0"/>
          </a:p>
        </p:txBody>
      </p:sp>
      <p:sp>
        <p:nvSpPr>
          <p:cNvPr id="33" name="TextBox 32"/>
          <p:cNvSpPr txBox="1"/>
          <p:nvPr/>
        </p:nvSpPr>
        <p:spPr>
          <a:xfrm>
            <a:off x="1633217" y="5356684"/>
            <a:ext cx="802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Omni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675691" y="5902254"/>
            <a:ext cx="863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Sector 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008724" y="5672393"/>
            <a:ext cx="53340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Beacon</a:t>
            </a:r>
            <a:endParaRPr lang="en-US" sz="800" dirty="0"/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1130166" y="6325309"/>
            <a:ext cx="7086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749166" y="571570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49166" y="6172909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676674" y="5672393"/>
            <a:ext cx="49158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RAW1</a:t>
            </a:r>
            <a:endParaRPr lang="en-US" sz="800" dirty="0"/>
          </a:p>
        </p:txBody>
      </p:sp>
      <p:sp>
        <p:nvSpPr>
          <p:cNvPr id="41" name="TextBox 40"/>
          <p:cNvSpPr txBox="1"/>
          <p:nvPr/>
        </p:nvSpPr>
        <p:spPr>
          <a:xfrm>
            <a:off x="2335184" y="5671684"/>
            <a:ext cx="49158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RAW1</a:t>
            </a:r>
            <a:endParaRPr lang="en-US" sz="800" dirty="0"/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2181017" y="5781985"/>
            <a:ext cx="1403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4712623" y="5671684"/>
            <a:ext cx="49158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RAW2</a:t>
            </a:r>
            <a:endParaRPr lang="en-US" sz="800" dirty="0"/>
          </a:p>
        </p:txBody>
      </p:sp>
      <p:sp>
        <p:nvSpPr>
          <p:cNvPr id="45" name="TextBox 44"/>
          <p:cNvSpPr txBox="1"/>
          <p:nvPr/>
        </p:nvSpPr>
        <p:spPr>
          <a:xfrm>
            <a:off x="5371133" y="5670975"/>
            <a:ext cx="49158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RAW2</a:t>
            </a:r>
            <a:endParaRPr lang="en-US" sz="800" dirty="0"/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5216966" y="5781276"/>
            <a:ext cx="1403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1103224" y="5887837"/>
            <a:ext cx="655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7603970" y="5670975"/>
            <a:ext cx="49158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RAW3</a:t>
            </a:r>
            <a:endParaRPr lang="en-US" sz="800" dirty="0"/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8108313" y="5780567"/>
            <a:ext cx="1403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7532123" y="5926177"/>
            <a:ext cx="802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Sector 2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158564" y="6092699"/>
            <a:ext cx="418425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S. FB</a:t>
            </a:r>
            <a:endParaRPr lang="en-US" sz="800" dirty="0"/>
          </a:p>
        </p:txBody>
      </p:sp>
      <p:sp>
        <p:nvSpPr>
          <p:cNvPr id="58" name="TextBox 57"/>
          <p:cNvSpPr txBox="1"/>
          <p:nvPr/>
        </p:nvSpPr>
        <p:spPr>
          <a:xfrm>
            <a:off x="3008026" y="5356684"/>
            <a:ext cx="802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Omni</a:t>
            </a:r>
            <a:endParaRPr lang="en-US" dirty="0"/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 flipH="1" flipV="1">
            <a:off x="3934811" y="5460794"/>
            <a:ext cx="351029" cy="8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 flipH="1" flipV="1">
            <a:off x="6831122" y="5473554"/>
            <a:ext cx="351029" cy="8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4567318" y="5364706"/>
            <a:ext cx="904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Sectorized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076880" y="5364706"/>
            <a:ext cx="802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Omni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7280038" y="5343852"/>
            <a:ext cx="904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Sectorized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 a flexible </a:t>
            </a:r>
            <a:r>
              <a:rPr lang="en-US" dirty="0" err="1" smtClean="0"/>
              <a:t>sectorized</a:t>
            </a:r>
            <a:r>
              <a:rPr lang="en-US" dirty="0" smtClean="0"/>
              <a:t> beam operation which works for TIM-group, non-TIM, mobile stations for improved spatial re-use and reduced interference to OBSS</a:t>
            </a:r>
          </a:p>
          <a:p>
            <a:r>
              <a:rPr lang="en-US" dirty="0" smtClean="0"/>
              <a:t>To enhance </a:t>
            </a:r>
            <a:r>
              <a:rPr lang="en-US" dirty="0" err="1" smtClean="0"/>
              <a:t>sectorized</a:t>
            </a:r>
            <a:r>
              <a:rPr lang="en-US" dirty="0" smtClean="0"/>
              <a:t> beam operation, an example beam training and feedback operation is discussed.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concept of STA to optionally feed back sector/group ID to AP and AP to associate the STA with a specific group based on STA’s sector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include the support for the STA to optionally feed back sector/group ID to AP and AP to associate the STA with a specific group based on STA’s sector in SFD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35322" y="6475413"/>
            <a:ext cx="110863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James Wang, et al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762000" y="1143000"/>
          <a:ext cx="7543800" cy="5715000"/>
        </p:xfrm>
        <a:graphic>
          <a:graphicData uri="http://schemas.openxmlformats.org/presentationml/2006/ole">
            <p:oleObj spid="_x0000_s16388" name="Document" r:id="rId4" imgW="8521573" imgH="6696227" progId="Word.Document.8">
              <p:embed/>
            </p:oleObj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25154" y="6475413"/>
            <a:ext cx="121879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James Wang,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914400" y="1371600"/>
          <a:ext cx="7196138" cy="5664200"/>
        </p:xfrm>
        <a:graphic>
          <a:graphicData uri="http://schemas.openxmlformats.org/presentationml/2006/ole">
            <p:oleObj spid="_x0000_s18436" name="Document" r:id="rId3" imgW="8537594" imgH="6726675" progId="Word.Document.8">
              <p:embed/>
            </p:oleObj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proposal presents some enhancement to the </a:t>
            </a:r>
            <a:r>
              <a:rPr lang="en-US" dirty="0" err="1" smtClean="0"/>
              <a:t>sectorized</a:t>
            </a:r>
            <a:r>
              <a:rPr lang="en-US" dirty="0" smtClean="0"/>
              <a:t> beam operation</a:t>
            </a:r>
          </a:p>
          <a:p>
            <a:r>
              <a:rPr lang="en-US" dirty="0" smtClean="0"/>
              <a:t>The objective is to provide a simple mechanism for</a:t>
            </a:r>
          </a:p>
          <a:p>
            <a:pPr lvl="1"/>
            <a:r>
              <a:rPr lang="en-US" dirty="0" smtClean="0"/>
              <a:t>Reduce OBSS interference</a:t>
            </a:r>
          </a:p>
          <a:p>
            <a:pPr lvl="1"/>
            <a:r>
              <a:rPr lang="en-US" dirty="0" smtClean="0"/>
              <a:t>Increase spatial re-use of the wireless medium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Sectorized</a:t>
            </a:r>
            <a:r>
              <a:rPr lang="en-US" dirty="0" smtClean="0"/>
              <a:t> Beam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Sectorized</a:t>
            </a:r>
            <a:r>
              <a:rPr lang="en-US" sz="2000" dirty="0" smtClean="0"/>
              <a:t> beam/antenna operation are generally used in outdoor wide area network to provide spatial re-use.</a:t>
            </a:r>
          </a:p>
          <a:p>
            <a:r>
              <a:rPr lang="en-US" sz="2000" dirty="0" smtClean="0"/>
              <a:t>It is very effective in reducing OBSS interference (as was proven successfully in the cellular system)</a:t>
            </a:r>
          </a:p>
          <a:p>
            <a:pPr lvl="1"/>
            <a:r>
              <a:rPr lang="en-US" sz="1600" dirty="0" smtClean="0"/>
              <a:t>Transmit EIRP into OBSSs is significantly reduced.</a:t>
            </a:r>
          </a:p>
          <a:p>
            <a:pPr lvl="1"/>
            <a:r>
              <a:rPr lang="en-US" sz="1600" dirty="0" smtClean="0"/>
              <a:t>Reduced OBSS interference with the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receive beam</a:t>
            </a:r>
          </a:p>
          <a:p>
            <a:r>
              <a:rPr lang="en-US" sz="2000" dirty="0" smtClean="0"/>
              <a:t>Hidden nodes within the same BSS is reduced because the </a:t>
            </a:r>
            <a:r>
              <a:rPr lang="en-US" sz="2000" dirty="0" err="1" smtClean="0"/>
              <a:t>sectorized</a:t>
            </a:r>
            <a:r>
              <a:rPr lang="en-US" sz="2000" dirty="0" smtClean="0"/>
              <a:t> beam reduces the number of active nodes during a specific sector (Ref 1, </a:t>
            </a:r>
            <a:r>
              <a:rPr lang="en-US" sz="2000" dirty="0" err="1" smtClean="0"/>
              <a:t>Huawei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Assume only AP use </a:t>
            </a:r>
            <a:r>
              <a:rPr lang="en-US" sz="2000" dirty="0" err="1" smtClean="0"/>
              <a:t>sectroized</a:t>
            </a:r>
            <a:r>
              <a:rPr lang="en-US" sz="2000" dirty="0" smtClean="0"/>
              <a:t> beam in the presentation</a:t>
            </a:r>
          </a:p>
          <a:p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2F66-CD53-4BC7-8445-E64FEC333C03}" type="datetime1">
              <a:rPr lang="ja-JP" altLang="en-US" smtClean="0"/>
              <a:pPr/>
              <a:t>2012/9/17</a:t>
            </a:fld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3400" y="6453187"/>
            <a:ext cx="463550" cy="404813"/>
          </a:xfrm>
          <a:prstGeom prst="rect">
            <a:avLst/>
          </a:prstGeom>
        </p:spPr>
        <p:txBody>
          <a:bodyPr/>
          <a:lstStyle/>
          <a:p>
            <a:fld id="{2D56EDC5-9636-4E0F-8B4E-D0E0396EEC00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7" name="TextBox 6"/>
          <p:cNvSpPr txBox="1"/>
          <p:nvPr/>
        </p:nvSpPr>
        <p:spPr>
          <a:xfrm>
            <a:off x="496369" y="5216893"/>
            <a:ext cx="8445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Ref 1: 11-12-0852-00-00ah </a:t>
            </a:r>
            <a:r>
              <a:rPr lang="en-US" sz="1600" dirty="0" err="1" smtClean="0"/>
              <a:t>Sectorization</a:t>
            </a:r>
            <a:r>
              <a:rPr lang="en-US" sz="1600" dirty="0" smtClean="0"/>
              <a:t> for Hidden Node Mitigation</a:t>
            </a:r>
            <a:endParaRPr lang="en-US" sz="1600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325154" y="6475413"/>
            <a:ext cx="121879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Benefits of the </a:t>
            </a:r>
            <a:r>
              <a:rPr lang="en-US" sz="2800" dirty="0" err="1" smtClean="0"/>
              <a:t>Sectorized</a:t>
            </a:r>
            <a:r>
              <a:rPr lang="en-US" sz="2800" dirty="0" smtClean="0"/>
              <a:t> Beam Operation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267200"/>
          </a:xfrm>
        </p:spPr>
        <p:txBody>
          <a:bodyPr/>
          <a:lstStyle/>
          <a:p>
            <a:r>
              <a:rPr lang="en-US" sz="2000" dirty="0" err="1" smtClean="0"/>
              <a:t>Sectorized</a:t>
            </a:r>
            <a:r>
              <a:rPr lang="en-US" sz="2000" dirty="0" smtClean="0"/>
              <a:t> Beam transmission reduces interference to the neighboring AP and stations</a:t>
            </a:r>
          </a:p>
          <a:p>
            <a:r>
              <a:rPr lang="en-US" sz="2000" dirty="0" err="1" smtClean="0"/>
              <a:t>Sectorized</a:t>
            </a:r>
            <a:r>
              <a:rPr lang="en-US" sz="2000" dirty="0" smtClean="0"/>
              <a:t> Beam reception reduces interference from the neighboring AP</a:t>
            </a:r>
          </a:p>
          <a:p>
            <a:r>
              <a:rPr lang="en-US" sz="2000" dirty="0" smtClean="0"/>
              <a:t>Allow higher spatial re-use of the medium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2F66-CD53-4BC7-8445-E64FEC333C03}" type="datetime1">
              <a:rPr lang="ja-JP" altLang="en-US" smtClean="0"/>
              <a:pPr/>
              <a:t>2012/9/17</a:t>
            </a:fld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3400" y="6453187"/>
            <a:ext cx="463550" cy="404813"/>
          </a:xfrm>
          <a:prstGeom prst="rect">
            <a:avLst/>
          </a:prstGeom>
        </p:spPr>
        <p:txBody>
          <a:bodyPr/>
          <a:lstStyle/>
          <a:p>
            <a:fld id="{2D56EDC5-9636-4E0F-8B4E-D0E0396EEC00}" type="slidenum">
              <a:rPr lang="en-US" altLang="ja-JP" smtClean="0"/>
              <a:pPr/>
              <a:t>6</a:t>
            </a:fld>
            <a:endParaRPr lang="en-US" altLang="ja-JP" dirty="0"/>
          </a:p>
        </p:txBody>
      </p:sp>
      <p:grpSp>
        <p:nvGrpSpPr>
          <p:cNvPr id="5" name="Group 11"/>
          <p:cNvGrpSpPr/>
          <p:nvPr/>
        </p:nvGrpSpPr>
        <p:grpSpPr>
          <a:xfrm>
            <a:off x="2179320" y="3718559"/>
            <a:ext cx="304800" cy="2086984"/>
            <a:chOff x="2133600" y="3493148"/>
            <a:chExt cx="304800" cy="2594120"/>
          </a:xfrm>
        </p:grpSpPr>
        <p:sp>
          <p:nvSpPr>
            <p:cNvPr id="13" name="Isosceles Triangle 12"/>
            <p:cNvSpPr/>
            <p:nvPr/>
          </p:nvSpPr>
          <p:spPr bwMode="auto">
            <a:xfrm>
              <a:off x="2133600" y="3742530"/>
              <a:ext cx="304800" cy="2344738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標楷體" pitchFamily="65" charset="-120"/>
                <a:cs typeface="Arial" charset="0"/>
              </a:endParaRPr>
            </a:p>
          </p:txBody>
        </p:sp>
        <p:grpSp>
          <p:nvGrpSpPr>
            <p:cNvPr id="7" name="Group 42"/>
            <p:cNvGrpSpPr/>
            <p:nvPr/>
          </p:nvGrpSpPr>
          <p:grpSpPr>
            <a:xfrm>
              <a:off x="2133600" y="3493148"/>
              <a:ext cx="304800" cy="249382"/>
              <a:chOff x="7467600" y="4076698"/>
              <a:chExt cx="304800" cy="249382"/>
            </a:xfrm>
          </p:grpSpPr>
          <p:cxnSp>
            <p:nvCxnSpPr>
              <p:cNvPr id="15" name="Straight Connector 14"/>
              <p:cNvCxnSpPr/>
              <p:nvPr/>
            </p:nvCxnSpPr>
            <p:spPr bwMode="auto">
              <a:xfrm rot="16200000" flipV="1">
                <a:off x="7419109" y="4125189"/>
                <a:ext cx="249382" cy="1524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5"/>
              <p:cNvCxnSpPr/>
              <p:nvPr/>
            </p:nvCxnSpPr>
            <p:spPr bwMode="auto">
              <a:xfrm rot="5400000" flipH="1" flipV="1">
                <a:off x="7571509" y="4125189"/>
                <a:ext cx="249382" cy="1524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18" name="Rectangle 17"/>
          <p:cNvSpPr/>
          <p:nvPr/>
        </p:nvSpPr>
        <p:spPr bwMode="auto">
          <a:xfrm>
            <a:off x="1479083" y="5098198"/>
            <a:ext cx="391105" cy="23580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  <a:cs typeface="Arial" charset="0"/>
            </a:endParaRPr>
          </a:p>
        </p:txBody>
      </p:sp>
      <p:grpSp>
        <p:nvGrpSpPr>
          <p:cNvPr id="8" name="Group 38"/>
          <p:cNvGrpSpPr/>
          <p:nvPr/>
        </p:nvGrpSpPr>
        <p:grpSpPr>
          <a:xfrm>
            <a:off x="1341269" y="4815841"/>
            <a:ext cx="279699" cy="301214"/>
            <a:chOff x="4572000" y="4114800"/>
            <a:chExt cx="460376" cy="838200"/>
          </a:xfrm>
        </p:grpSpPr>
        <p:cxnSp>
          <p:nvCxnSpPr>
            <p:cNvPr id="20" name="Straight Connector 19"/>
            <p:cNvCxnSpPr/>
            <p:nvPr/>
          </p:nvCxnSpPr>
          <p:spPr bwMode="auto">
            <a:xfrm rot="5400000" flipH="1" flipV="1">
              <a:off x="4535488" y="4686300"/>
              <a:ext cx="5334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16200000" flipV="1">
              <a:off x="4534694" y="4152106"/>
              <a:ext cx="304800" cy="2301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5400000" flipH="1" flipV="1">
              <a:off x="4764882" y="4152106"/>
              <a:ext cx="304800" cy="2301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3" name="Rectangle 22"/>
          <p:cNvSpPr/>
          <p:nvPr/>
        </p:nvSpPr>
        <p:spPr bwMode="auto">
          <a:xfrm>
            <a:off x="6687287" y="5121508"/>
            <a:ext cx="391105" cy="23580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  <a:cs typeface="Arial" charset="0"/>
            </a:endParaRPr>
          </a:p>
        </p:txBody>
      </p:sp>
      <p:grpSp>
        <p:nvGrpSpPr>
          <p:cNvPr id="9" name="Group 38"/>
          <p:cNvGrpSpPr/>
          <p:nvPr/>
        </p:nvGrpSpPr>
        <p:grpSpPr>
          <a:xfrm>
            <a:off x="6549473" y="4839151"/>
            <a:ext cx="279699" cy="301214"/>
            <a:chOff x="4572000" y="4114800"/>
            <a:chExt cx="460376" cy="838200"/>
          </a:xfrm>
        </p:grpSpPr>
        <p:cxnSp>
          <p:nvCxnSpPr>
            <p:cNvPr id="25" name="Straight Connector 24"/>
            <p:cNvCxnSpPr/>
            <p:nvPr/>
          </p:nvCxnSpPr>
          <p:spPr bwMode="auto">
            <a:xfrm rot="5400000" flipH="1" flipV="1">
              <a:off x="4535488" y="4686300"/>
              <a:ext cx="5334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rot="16200000" flipV="1">
              <a:off x="4534694" y="4152106"/>
              <a:ext cx="304800" cy="2301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 flipH="1" flipV="1">
              <a:off x="4764882" y="4152106"/>
              <a:ext cx="304800" cy="2301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" name="Group 47"/>
          <p:cNvGrpSpPr/>
          <p:nvPr/>
        </p:nvGrpSpPr>
        <p:grpSpPr>
          <a:xfrm>
            <a:off x="5754350" y="3530678"/>
            <a:ext cx="304800" cy="2086984"/>
            <a:chOff x="2133600" y="3493148"/>
            <a:chExt cx="304800" cy="2594120"/>
          </a:xfrm>
        </p:grpSpPr>
        <p:sp>
          <p:nvSpPr>
            <p:cNvPr id="49" name="Isosceles Triangle 48"/>
            <p:cNvSpPr/>
            <p:nvPr/>
          </p:nvSpPr>
          <p:spPr bwMode="auto">
            <a:xfrm>
              <a:off x="2133600" y="3742530"/>
              <a:ext cx="304800" cy="2344738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標楷體" pitchFamily="65" charset="-120"/>
                <a:cs typeface="Arial" charset="0"/>
              </a:endParaRPr>
            </a:p>
          </p:txBody>
        </p:sp>
        <p:grpSp>
          <p:nvGrpSpPr>
            <p:cNvPr id="11" name="Group 42"/>
            <p:cNvGrpSpPr/>
            <p:nvPr/>
          </p:nvGrpSpPr>
          <p:grpSpPr>
            <a:xfrm>
              <a:off x="2133600" y="3493148"/>
              <a:ext cx="304800" cy="249382"/>
              <a:chOff x="7467600" y="4076698"/>
              <a:chExt cx="304800" cy="249382"/>
            </a:xfrm>
          </p:grpSpPr>
          <p:cxnSp>
            <p:nvCxnSpPr>
              <p:cNvPr id="51" name="Straight Connector 50"/>
              <p:cNvCxnSpPr/>
              <p:nvPr/>
            </p:nvCxnSpPr>
            <p:spPr bwMode="auto">
              <a:xfrm rot="16200000" flipV="1">
                <a:off x="7419109" y="4125189"/>
                <a:ext cx="249382" cy="1524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 rot="5400000" flipH="1" flipV="1">
                <a:off x="7571509" y="4125189"/>
                <a:ext cx="249382" cy="1524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60" name="Straight Arrow Connector 59"/>
          <p:cNvCxnSpPr/>
          <p:nvPr/>
        </p:nvCxnSpPr>
        <p:spPr bwMode="auto">
          <a:xfrm>
            <a:off x="2481283" y="3882263"/>
            <a:ext cx="1763049" cy="32958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9D9D9D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66" name="Oval 65"/>
          <p:cNvSpPr/>
          <p:nvPr/>
        </p:nvSpPr>
        <p:spPr bwMode="auto">
          <a:xfrm>
            <a:off x="838200" y="3352800"/>
            <a:ext cx="3377901" cy="2710927"/>
          </a:xfrm>
          <a:prstGeom prst="ellipse">
            <a:avLst/>
          </a:prstGeom>
          <a:noFill/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  <a:cs typeface="Arial" charset="0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4922669" y="3368041"/>
            <a:ext cx="3259567" cy="2624866"/>
          </a:xfrm>
          <a:prstGeom prst="ellipse">
            <a:avLst/>
          </a:prstGeom>
          <a:noFill/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  <a:cs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698319" y="5258674"/>
            <a:ext cx="10004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BSS1</a:t>
            </a:r>
            <a:endParaRPr lang="en-US" sz="1600" dirty="0"/>
          </a:p>
        </p:txBody>
      </p:sp>
      <p:sp>
        <p:nvSpPr>
          <p:cNvPr id="69" name="TextBox 68"/>
          <p:cNvSpPr txBox="1"/>
          <p:nvPr/>
        </p:nvSpPr>
        <p:spPr>
          <a:xfrm>
            <a:off x="7144095" y="5022559"/>
            <a:ext cx="10004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BSS2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3267165" y="4800554"/>
            <a:ext cx="23774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Reduced </a:t>
            </a:r>
          </a:p>
          <a:p>
            <a:pPr algn="ctr"/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Interference</a:t>
            </a:r>
          </a:p>
          <a:p>
            <a:pPr algn="ctr"/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to adjacent BSS</a:t>
            </a:r>
          </a:p>
          <a:p>
            <a:pPr algn="ctr"/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via 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</a:rPr>
              <a:t>Sectorized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Beam Transmission</a:t>
            </a:r>
            <a:endParaRPr lang="en-US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 rot="5400000">
            <a:off x="3649161" y="3955610"/>
            <a:ext cx="344243" cy="3119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rot="16200000" flipH="1">
            <a:off x="3656331" y="3941266"/>
            <a:ext cx="363968" cy="3639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2355732" y="4477611"/>
            <a:ext cx="10004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AP1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5342905" y="4174936"/>
            <a:ext cx="10004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AP2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1188869" y="3250365"/>
            <a:ext cx="2377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/>
              <a:t>Sectorized</a:t>
            </a:r>
            <a:endParaRPr lang="en-US" sz="1400" b="1" dirty="0" smtClean="0"/>
          </a:p>
          <a:p>
            <a:pPr algn="ctr"/>
            <a:r>
              <a:rPr lang="en-US" sz="1400" b="1" dirty="0" smtClean="0"/>
              <a:t>Beam</a:t>
            </a:r>
            <a:endParaRPr lang="en-US" sz="1400" b="1" dirty="0"/>
          </a:p>
        </p:txBody>
      </p:sp>
      <p:sp>
        <p:nvSpPr>
          <p:cNvPr id="44" name="Freeform 43"/>
          <p:cNvSpPr/>
          <p:nvPr/>
        </p:nvSpPr>
        <p:spPr bwMode="auto">
          <a:xfrm>
            <a:off x="1722269" y="3825241"/>
            <a:ext cx="459828" cy="593834"/>
          </a:xfrm>
          <a:custGeom>
            <a:avLst/>
            <a:gdLst>
              <a:gd name="connsiteX0" fmla="*/ 349469 w 459828"/>
              <a:gd name="connsiteY0" fmla="*/ 0 h 593834"/>
              <a:gd name="connsiteX1" fmla="*/ 65690 w 459828"/>
              <a:gd name="connsiteY1" fmla="*/ 331076 h 593834"/>
              <a:gd name="connsiteX2" fmla="*/ 49924 w 459828"/>
              <a:gd name="connsiteY2" fmla="*/ 583324 h 593834"/>
              <a:gd name="connsiteX3" fmla="*/ 365235 w 459828"/>
              <a:gd name="connsiteY3" fmla="*/ 394138 h 593834"/>
              <a:gd name="connsiteX4" fmla="*/ 459828 w 459828"/>
              <a:gd name="connsiteY4" fmla="*/ 0 h 593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828" h="593834">
                <a:moveTo>
                  <a:pt x="349469" y="0"/>
                </a:moveTo>
                <a:cubicBezTo>
                  <a:pt x="232541" y="116927"/>
                  <a:pt x="115614" y="233855"/>
                  <a:pt x="65690" y="331076"/>
                </a:cubicBezTo>
                <a:cubicBezTo>
                  <a:pt x="15766" y="428297"/>
                  <a:pt x="0" y="572814"/>
                  <a:pt x="49924" y="583324"/>
                </a:cubicBezTo>
                <a:cubicBezTo>
                  <a:pt x="99848" y="593834"/>
                  <a:pt x="296918" y="491359"/>
                  <a:pt x="365235" y="394138"/>
                </a:cubicBezTo>
                <a:cubicBezTo>
                  <a:pt x="433552" y="296917"/>
                  <a:pt x="446690" y="148458"/>
                  <a:pt x="459828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rot="5400000">
            <a:off x="1473414" y="4015259"/>
            <a:ext cx="717631" cy="56715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727459" y="4986146"/>
            <a:ext cx="10004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STA1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6578015" y="5408054"/>
            <a:ext cx="10004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STA2</a:t>
            </a:r>
            <a:endParaRPr lang="en-US" sz="1600" dirty="0"/>
          </a:p>
        </p:txBody>
      </p:sp>
      <p:sp>
        <p:nvSpPr>
          <p:cNvPr id="50" name="Freeform 49"/>
          <p:cNvSpPr/>
          <p:nvPr/>
        </p:nvSpPr>
        <p:spPr bwMode="auto">
          <a:xfrm flipH="1">
            <a:off x="6023158" y="3871763"/>
            <a:ext cx="459828" cy="593834"/>
          </a:xfrm>
          <a:custGeom>
            <a:avLst/>
            <a:gdLst>
              <a:gd name="connsiteX0" fmla="*/ 349469 w 459828"/>
              <a:gd name="connsiteY0" fmla="*/ 0 h 593834"/>
              <a:gd name="connsiteX1" fmla="*/ 65690 w 459828"/>
              <a:gd name="connsiteY1" fmla="*/ 331076 h 593834"/>
              <a:gd name="connsiteX2" fmla="*/ 49924 w 459828"/>
              <a:gd name="connsiteY2" fmla="*/ 583324 h 593834"/>
              <a:gd name="connsiteX3" fmla="*/ 365235 w 459828"/>
              <a:gd name="connsiteY3" fmla="*/ 394138 h 593834"/>
              <a:gd name="connsiteX4" fmla="*/ 459828 w 459828"/>
              <a:gd name="connsiteY4" fmla="*/ 0 h 593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828" h="593834">
                <a:moveTo>
                  <a:pt x="349469" y="0"/>
                </a:moveTo>
                <a:cubicBezTo>
                  <a:pt x="232541" y="116927"/>
                  <a:pt x="115614" y="233855"/>
                  <a:pt x="65690" y="331076"/>
                </a:cubicBezTo>
                <a:cubicBezTo>
                  <a:pt x="15766" y="428297"/>
                  <a:pt x="0" y="572814"/>
                  <a:pt x="49924" y="583324"/>
                </a:cubicBezTo>
                <a:cubicBezTo>
                  <a:pt x="99848" y="593834"/>
                  <a:pt x="296918" y="491359"/>
                  <a:pt x="365235" y="394138"/>
                </a:cubicBezTo>
                <a:cubicBezTo>
                  <a:pt x="433552" y="296917"/>
                  <a:pt x="446690" y="148458"/>
                  <a:pt x="459828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 rot="16200000" flipH="1">
            <a:off x="6053434" y="4129157"/>
            <a:ext cx="717631" cy="56715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5989920" y="2974169"/>
            <a:ext cx="23774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Reduced </a:t>
            </a:r>
          </a:p>
          <a:p>
            <a:pPr algn="ctr"/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Interference</a:t>
            </a:r>
          </a:p>
          <a:p>
            <a:pPr algn="ctr"/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from adjacent BSS</a:t>
            </a:r>
          </a:p>
          <a:p>
            <a:pPr algn="ctr"/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via 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</a:rPr>
              <a:t>Sectorized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Beam Reception</a:t>
            </a:r>
            <a:endParaRPr lang="en-US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 rot="10800000" flipV="1">
            <a:off x="4417586" y="3765155"/>
            <a:ext cx="1384434" cy="46594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9D9D9D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rot="5400000">
            <a:off x="4658209" y="3954007"/>
            <a:ext cx="344243" cy="3119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16200000" flipH="1">
            <a:off x="4665379" y="3939663"/>
            <a:ext cx="363968" cy="3639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325154" y="6475413"/>
            <a:ext cx="121879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Isosceles Triangle 21"/>
          <p:cNvSpPr/>
          <p:nvPr/>
        </p:nvSpPr>
        <p:spPr bwMode="auto">
          <a:xfrm>
            <a:off x="5094790" y="4003876"/>
            <a:ext cx="2974693" cy="1446836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 flipV="1">
            <a:off x="5092861" y="2288893"/>
            <a:ext cx="2974693" cy="1446836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Transmit </a:t>
            </a:r>
            <a:r>
              <a:rPr lang="en-US" dirty="0" err="1" smtClean="0"/>
              <a:t>Sectorized</a:t>
            </a:r>
            <a:r>
              <a:rPr lang="en-US" dirty="0" smtClean="0"/>
              <a:t> Beam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701" y="1655180"/>
            <a:ext cx="4766688" cy="4267200"/>
          </a:xfrm>
        </p:spPr>
        <p:txBody>
          <a:bodyPr/>
          <a:lstStyle/>
          <a:p>
            <a:r>
              <a:rPr lang="en-US" sz="2200" dirty="0" smtClean="0"/>
              <a:t>AP can maintain or increase the </a:t>
            </a:r>
            <a:r>
              <a:rPr lang="en-US" sz="2200" dirty="0" smtClean="0">
                <a:solidFill>
                  <a:srgbClr val="FF0000"/>
                </a:solidFill>
              </a:rPr>
              <a:t>peak transmit EIRP</a:t>
            </a:r>
            <a:r>
              <a:rPr lang="en-US" sz="2200" dirty="0" smtClean="0"/>
              <a:t> in the sector beam direction (</a:t>
            </a:r>
            <a:r>
              <a:rPr lang="en-US" sz="2200" dirty="0" err="1" smtClean="0"/>
              <a:t>vs</a:t>
            </a:r>
            <a:r>
              <a:rPr lang="en-US" sz="2200" dirty="0" smtClean="0"/>
              <a:t> </a:t>
            </a:r>
            <a:r>
              <a:rPr lang="en-US" sz="2200" dirty="0" err="1" smtClean="0"/>
              <a:t>omni</a:t>
            </a:r>
            <a:r>
              <a:rPr lang="en-US" sz="2200" dirty="0" smtClean="0"/>
              <a:t>-direction). </a:t>
            </a:r>
          </a:p>
          <a:p>
            <a:r>
              <a:rPr lang="en-US" sz="2200" dirty="0" smtClean="0"/>
              <a:t>If the </a:t>
            </a:r>
            <a:r>
              <a:rPr lang="en-US" sz="2200" dirty="0" err="1" smtClean="0"/>
              <a:t>sectorized</a:t>
            </a:r>
            <a:r>
              <a:rPr lang="en-US" sz="2200" dirty="0" smtClean="0"/>
              <a:t> pattern is       formed using multiple </a:t>
            </a:r>
            <a:r>
              <a:rPr lang="en-US" sz="2200" dirty="0" err="1" smtClean="0"/>
              <a:t>omni</a:t>
            </a:r>
            <a:r>
              <a:rPr lang="en-US" sz="2200" dirty="0" smtClean="0"/>
              <a:t>-directional antennas, the OBSS interference can be reduced</a:t>
            </a:r>
          </a:p>
          <a:p>
            <a:pPr lvl="1"/>
            <a:r>
              <a:rPr lang="en-US" sz="1800" dirty="0" smtClean="0"/>
              <a:t>&gt; 3 dB if 2 antennas are used</a:t>
            </a:r>
          </a:p>
          <a:p>
            <a:pPr lvl="1"/>
            <a:r>
              <a:rPr lang="en-US" sz="1800" dirty="0" smtClean="0"/>
              <a:t>&gt; 5 dB if 3 antennas are used</a:t>
            </a:r>
          </a:p>
          <a:p>
            <a:pPr lvl="1"/>
            <a:r>
              <a:rPr lang="en-US" sz="1800" dirty="0" smtClean="0"/>
              <a:t>&gt; 6 dB if 4 antennas are used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4556567" y="2294681"/>
            <a:ext cx="4038600" cy="3276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Quad Arrow 6"/>
          <p:cNvSpPr/>
          <p:nvPr/>
        </p:nvSpPr>
        <p:spPr bwMode="auto">
          <a:xfrm>
            <a:off x="6461567" y="3737658"/>
            <a:ext cx="228600" cy="228600"/>
          </a:xfrm>
          <a:prstGeom prst="quad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4561822" y="2730860"/>
            <a:ext cx="1986455" cy="2409497"/>
          </a:xfrm>
          <a:custGeom>
            <a:avLst/>
            <a:gdLst>
              <a:gd name="connsiteX0" fmla="*/ 1986455 w 1986455"/>
              <a:gd name="connsiteY0" fmla="*/ 896007 h 2409497"/>
              <a:gd name="connsiteX1" fmla="*/ 1702676 w 1986455"/>
              <a:gd name="connsiteY1" fmla="*/ 281152 h 2409497"/>
              <a:gd name="connsiteX2" fmla="*/ 1150883 w 1986455"/>
              <a:gd name="connsiteY2" fmla="*/ 13138 h 2409497"/>
              <a:gd name="connsiteX3" fmla="*/ 394138 w 1986455"/>
              <a:gd name="connsiteY3" fmla="*/ 359980 h 2409497"/>
              <a:gd name="connsiteX4" fmla="*/ 0 w 1986455"/>
              <a:gd name="connsiteY4" fmla="*/ 1164021 h 2409497"/>
              <a:gd name="connsiteX5" fmla="*/ 394138 w 1986455"/>
              <a:gd name="connsiteY5" fmla="*/ 2031124 h 2409497"/>
              <a:gd name="connsiteX6" fmla="*/ 1292773 w 1986455"/>
              <a:gd name="connsiteY6" fmla="*/ 2314904 h 2409497"/>
              <a:gd name="connsiteX7" fmla="*/ 1986455 w 1986455"/>
              <a:gd name="connsiteY7" fmla="*/ 1463566 h 2409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86455" h="2409497">
                <a:moveTo>
                  <a:pt x="1986455" y="896007"/>
                </a:moveTo>
                <a:cubicBezTo>
                  <a:pt x="1914196" y="662152"/>
                  <a:pt x="1841938" y="428297"/>
                  <a:pt x="1702676" y="281152"/>
                </a:cubicBezTo>
                <a:cubicBezTo>
                  <a:pt x="1563414" y="134007"/>
                  <a:pt x="1368973" y="0"/>
                  <a:pt x="1150883" y="13138"/>
                </a:cubicBezTo>
                <a:cubicBezTo>
                  <a:pt x="932793" y="26276"/>
                  <a:pt x="585952" y="168166"/>
                  <a:pt x="394138" y="359980"/>
                </a:cubicBezTo>
                <a:cubicBezTo>
                  <a:pt x="202324" y="551794"/>
                  <a:pt x="0" y="885497"/>
                  <a:pt x="0" y="1164021"/>
                </a:cubicBezTo>
                <a:cubicBezTo>
                  <a:pt x="0" y="1442545"/>
                  <a:pt x="178676" y="1839310"/>
                  <a:pt x="394138" y="2031124"/>
                </a:cubicBezTo>
                <a:cubicBezTo>
                  <a:pt x="609600" y="2222938"/>
                  <a:pt x="1027387" y="2409497"/>
                  <a:pt x="1292773" y="2314904"/>
                </a:cubicBezTo>
                <a:cubicBezTo>
                  <a:pt x="1558159" y="2220311"/>
                  <a:pt x="1772307" y="1841938"/>
                  <a:pt x="1986455" y="1463566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 flipH="1">
            <a:off x="6613967" y="2675681"/>
            <a:ext cx="1986455" cy="2409497"/>
          </a:xfrm>
          <a:custGeom>
            <a:avLst/>
            <a:gdLst>
              <a:gd name="connsiteX0" fmla="*/ 1986455 w 1986455"/>
              <a:gd name="connsiteY0" fmla="*/ 896007 h 2409497"/>
              <a:gd name="connsiteX1" fmla="*/ 1702676 w 1986455"/>
              <a:gd name="connsiteY1" fmla="*/ 281152 h 2409497"/>
              <a:gd name="connsiteX2" fmla="*/ 1150883 w 1986455"/>
              <a:gd name="connsiteY2" fmla="*/ 13138 h 2409497"/>
              <a:gd name="connsiteX3" fmla="*/ 394138 w 1986455"/>
              <a:gd name="connsiteY3" fmla="*/ 359980 h 2409497"/>
              <a:gd name="connsiteX4" fmla="*/ 0 w 1986455"/>
              <a:gd name="connsiteY4" fmla="*/ 1164021 h 2409497"/>
              <a:gd name="connsiteX5" fmla="*/ 394138 w 1986455"/>
              <a:gd name="connsiteY5" fmla="*/ 2031124 h 2409497"/>
              <a:gd name="connsiteX6" fmla="*/ 1292773 w 1986455"/>
              <a:gd name="connsiteY6" fmla="*/ 2314904 h 2409497"/>
              <a:gd name="connsiteX7" fmla="*/ 1986455 w 1986455"/>
              <a:gd name="connsiteY7" fmla="*/ 1463566 h 2409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86455" h="2409497">
                <a:moveTo>
                  <a:pt x="1986455" y="896007"/>
                </a:moveTo>
                <a:cubicBezTo>
                  <a:pt x="1914196" y="662152"/>
                  <a:pt x="1841938" y="428297"/>
                  <a:pt x="1702676" y="281152"/>
                </a:cubicBezTo>
                <a:cubicBezTo>
                  <a:pt x="1563414" y="134007"/>
                  <a:pt x="1368973" y="0"/>
                  <a:pt x="1150883" y="13138"/>
                </a:cubicBezTo>
                <a:cubicBezTo>
                  <a:pt x="932793" y="26276"/>
                  <a:pt x="585952" y="168166"/>
                  <a:pt x="394138" y="359980"/>
                </a:cubicBezTo>
                <a:cubicBezTo>
                  <a:pt x="202324" y="551794"/>
                  <a:pt x="0" y="885497"/>
                  <a:pt x="0" y="1164021"/>
                </a:cubicBezTo>
                <a:cubicBezTo>
                  <a:pt x="0" y="1442545"/>
                  <a:pt x="178676" y="1839310"/>
                  <a:pt x="394138" y="2031124"/>
                </a:cubicBezTo>
                <a:cubicBezTo>
                  <a:pt x="609600" y="2222938"/>
                  <a:pt x="1027387" y="2409497"/>
                  <a:pt x="1292773" y="2314904"/>
                </a:cubicBezTo>
                <a:cubicBezTo>
                  <a:pt x="1558159" y="2220311"/>
                  <a:pt x="1772307" y="1841938"/>
                  <a:pt x="1986455" y="1463566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4543429" y="3117116"/>
            <a:ext cx="1957552" cy="1584434"/>
          </a:xfrm>
          <a:custGeom>
            <a:avLst/>
            <a:gdLst>
              <a:gd name="connsiteX0" fmla="*/ 1957552 w 1957552"/>
              <a:gd name="connsiteY0" fmla="*/ 651641 h 1584434"/>
              <a:gd name="connsiteX1" fmla="*/ 1531883 w 1957552"/>
              <a:gd name="connsiteY1" fmla="*/ 99848 h 1584434"/>
              <a:gd name="connsiteX2" fmla="*/ 633248 w 1957552"/>
              <a:gd name="connsiteY2" fmla="*/ 52551 h 1584434"/>
              <a:gd name="connsiteX3" fmla="*/ 207579 w 1957552"/>
              <a:gd name="connsiteY3" fmla="*/ 352096 h 1584434"/>
              <a:gd name="connsiteX4" fmla="*/ 18393 w 1957552"/>
              <a:gd name="connsiteY4" fmla="*/ 793531 h 1584434"/>
              <a:gd name="connsiteX5" fmla="*/ 317938 w 1957552"/>
              <a:gd name="connsiteY5" fmla="*/ 1376855 h 1584434"/>
              <a:gd name="connsiteX6" fmla="*/ 1500352 w 1957552"/>
              <a:gd name="connsiteY6" fmla="*/ 1502979 h 1584434"/>
              <a:gd name="connsiteX7" fmla="*/ 1926021 w 1957552"/>
              <a:gd name="connsiteY7" fmla="*/ 888124 h 1584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57552" h="1584434">
                <a:moveTo>
                  <a:pt x="1957552" y="651641"/>
                </a:moveTo>
                <a:cubicBezTo>
                  <a:pt x="1855076" y="425668"/>
                  <a:pt x="1752600" y="199696"/>
                  <a:pt x="1531883" y="99848"/>
                </a:cubicBezTo>
                <a:cubicBezTo>
                  <a:pt x="1311166" y="0"/>
                  <a:pt x="853965" y="10510"/>
                  <a:pt x="633248" y="52551"/>
                </a:cubicBezTo>
                <a:cubicBezTo>
                  <a:pt x="412531" y="94592"/>
                  <a:pt x="310055" y="228599"/>
                  <a:pt x="207579" y="352096"/>
                </a:cubicBezTo>
                <a:cubicBezTo>
                  <a:pt x="105103" y="475593"/>
                  <a:pt x="0" y="622738"/>
                  <a:pt x="18393" y="793531"/>
                </a:cubicBezTo>
                <a:cubicBezTo>
                  <a:pt x="36786" y="964324"/>
                  <a:pt x="70945" y="1258614"/>
                  <a:pt x="317938" y="1376855"/>
                </a:cubicBezTo>
                <a:cubicBezTo>
                  <a:pt x="564931" y="1495096"/>
                  <a:pt x="1232338" y="1584434"/>
                  <a:pt x="1500352" y="1502979"/>
                </a:cubicBezTo>
                <a:cubicBezTo>
                  <a:pt x="1768366" y="1421524"/>
                  <a:pt x="1847193" y="1154824"/>
                  <a:pt x="1926021" y="888124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Freeform 17"/>
          <p:cNvSpPr/>
          <p:nvPr/>
        </p:nvSpPr>
        <p:spPr bwMode="auto">
          <a:xfrm flipH="1">
            <a:off x="6652067" y="3083351"/>
            <a:ext cx="1957552" cy="1584434"/>
          </a:xfrm>
          <a:custGeom>
            <a:avLst/>
            <a:gdLst>
              <a:gd name="connsiteX0" fmla="*/ 1957552 w 1957552"/>
              <a:gd name="connsiteY0" fmla="*/ 651641 h 1584434"/>
              <a:gd name="connsiteX1" fmla="*/ 1531883 w 1957552"/>
              <a:gd name="connsiteY1" fmla="*/ 99848 h 1584434"/>
              <a:gd name="connsiteX2" fmla="*/ 633248 w 1957552"/>
              <a:gd name="connsiteY2" fmla="*/ 52551 h 1584434"/>
              <a:gd name="connsiteX3" fmla="*/ 207579 w 1957552"/>
              <a:gd name="connsiteY3" fmla="*/ 352096 h 1584434"/>
              <a:gd name="connsiteX4" fmla="*/ 18393 w 1957552"/>
              <a:gd name="connsiteY4" fmla="*/ 793531 h 1584434"/>
              <a:gd name="connsiteX5" fmla="*/ 317938 w 1957552"/>
              <a:gd name="connsiteY5" fmla="*/ 1376855 h 1584434"/>
              <a:gd name="connsiteX6" fmla="*/ 1500352 w 1957552"/>
              <a:gd name="connsiteY6" fmla="*/ 1502979 h 1584434"/>
              <a:gd name="connsiteX7" fmla="*/ 1926021 w 1957552"/>
              <a:gd name="connsiteY7" fmla="*/ 888124 h 1584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57552" h="1584434">
                <a:moveTo>
                  <a:pt x="1957552" y="651641"/>
                </a:moveTo>
                <a:cubicBezTo>
                  <a:pt x="1855076" y="425668"/>
                  <a:pt x="1752600" y="199696"/>
                  <a:pt x="1531883" y="99848"/>
                </a:cubicBezTo>
                <a:cubicBezTo>
                  <a:pt x="1311166" y="0"/>
                  <a:pt x="853965" y="10510"/>
                  <a:pt x="633248" y="52551"/>
                </a:cubicBezTo>
                <a:cubicBezTo>
                  <a:pt x="412531" y="94592"/>
                  <a:pt x="310055" y="228599"/>
                  <a:pt x="207579" y="352096"/>
                </a:cubicBezTo>
                <a:cubicBezTo>
                  <a:pt x="105103" y="475593"/>
                  <a:pt x="0" y="622738"/>
                  <a:pt x="18393" y="793531"/>
                </a:cubicBezTo>
                <a:cubicBezTo>
                  <a:pt x="36786" y="964324"/>
                  <a:pt x="70945" y="1258614"/>
                  <a:pt x="317938" y="1376855"/>
                </a:cubicBezTo>
                <a:cubicBezTo>
                  <a:pt x="564931" y="1495096"/>
                  <a:pt x="1232338" y="1584434"/>
                  <a:pt x="1500352" y="1502979"/>
                </a:cubicBezTo>
                <a:cubicBezTo>
                  <a:pt x="1768366" y="1421524"/>
                  <a:pt x="1847193" y="1154824"/>
                  <a:pt x="1926021" y="888124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23008" y="2083442"/>
            <a:ext cx="10417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Omni Pattern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974464" y="2432612"/>
            <a:ext cx="1041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Sectorized</a:t>
            </a:r>
            <a:r>
              <a:rPr lang="en-US" dirty="0" smtClean="0"/>
              <a:t> Pattern (wider beam)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108292" y="3129022"/>
            <a:ext cx="10417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Sectorized</a:t>
            </a:r>
            <a:r>
              <a:rPr lang="en-US" dirty="0" smtClean="0"/>
              <a:t> Pattern (Narrower Beam)</a:t>
            </a:r>
            <a:endParaRPr lang="en-US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385009" y="5601902"/>
            <a:ext cx="6391176" cy="742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OBSS Interference is achieved statistically  without requiring coordination between OBSS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4" name="Right Brace 23"/>
          <p:cNvSpPr/>
          <p:nvPr/>
        </p:nvSpPr>
        <p:spPr bwMode="auto">
          <a:xfrm>
            <a:off x="3907856" y="4225490"/>
            <a:ext cx="240632" cy="914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8" name="Group 32"/>
          <p:cNvGrpSpPr/>
          <p:nvPr/>
        </p:nvGrpSpPr>
        <p:grpSpPr>
          <a:xfrm flipV="1">
            <a:off x="4235115" y="4706752"/>
            <a:ext cx="1915427" cy="134754"/>
            <a:chOff x="4350619" y="5178391"/>
            <a:chExt cx="1915427" cy="134754"/>
          </a:xfrm>
        </p:grpSpPr>
        <p:cxnSp>
          <p:nvCxnSpPr>
            <p:cNvPr id="27" name="Straight Connector 26"/>
            <p:cNvCxnSpPr/>
            <p:nvPr/>
          </p:nvCxnSpPr>
          <p:spPr bwMode="auto">
            <a:xfrm flipV="1">
              <a:off x="4350619" y="5178391"/>
              <a:ext cx="1241659" cy="1347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5484796" y="5197642"/>
              <a:ext cx="781250" cy="753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5505651" y="5178393"/>
              <a:ext cx="96252" cy="866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39" name="Straight Connector 38"/>
          <p:cNvCxnSpPr/>
          <p:nvPr/>
        </p:nvCxnSpPr>
        <p:spPr bwMode="auto">
          <a:xfrm flipV="1">
            <a:off x="4215868" y="3465096"/>
            <a:ext cx="1761424" cy="1232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 flipH="1" flipV="1">
            <a:off x="5943600" y="3218048"/>
            <a:ext cx="431534" cy="367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rot="5400000">
            <a:off x="5895474" y="3546909"/>
            <a:ext cx="173254" cy="96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Isosceles Triangle 17"/>
          <p:cNvSpPr/>
          <p:nvPr/>
        </p:nvSpPr>
        <p:spPr bwMode="auto">
          <a:xfrm>
            <a:off x="5222011" y="3980022"/>
            <a:ext cx="2974693" cy="1446836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Isosceles Triangle 18"/>
          <p:cNvSpPr/>
          <p:nvPr/>
        </p:nvSpPr>
        <p:spPr bwMode="auto">
          <a:xfrm flipV="1">
            <a:off x="5220082" y="2265039"/>
            <a:ext cx="2974693" cy="1446836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Receiving with </a:t>
            </a:r>
            <a:r>
              <a:rPr lang="en-US" dirty="0" err="1" smtClean="0"/>
              <a:t>Sectorized</a:t>
            </a:r>
            <a:r>
              <a:rPr lang="en-US" dirty="0" smtClean="0"/>
              <a:t> Beam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4460507" cy="4267200"/>
          </a:xfrm>
        </p:spPr>
        <p:txBody>
          <a:bodyPr/>
          <a:lstStyle/>
          <a:p>
            <a:r>
              <a:rPr lang="en-US" sz="2000" dirty="0" smtClean="0"/>
              <a:t>Channel access by AP is highly affected if OBSS interference is high due to high probability of OBSS interference</a:t>
            </a:r>
          </a:p>
          <a:p>
            <a:r>
              <a:rPr lang="en-US" sz="2000" dirty="0" smtClean="0"/>
              <a:t>With the </a:t>
            </a:r>
            <a:r>
              <a:rPr lang="en-US" sz="2000" dirty="0" err="1" smtClean="0"/>
              <a:t>sectorized</a:t>
            </a:r>
            <a:r>
              <a:rPr lang="en-US" sz="2000" dirty="0" smtClean="0"/>
              <a:t> receive beam the OBSS interference is reduced greatly due to narrower </a:t>
            </a:r>
            <a:r>
              <a:rPr lang="en-US" sz="2000" dirty="0" err="1" smtClean="0"/>
              <a:t>beamwidth</a:t>
            </a:r>
            <a:r>
              <a:rPr lang="en-US" sz="2000" dirty="0" smtClean="0"/>
              <a:t>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5065568" y="2476983"/>
            <a:ext cx="3275635" cy="293997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Quad Arrow 8"/>
          <p:cNvSpPr/>
          <p:nvPr/>
        </p:nvSpPr>
        <p:spPr bwMode="auto">
          <a:xfrm>
            <a:off x="6596321" y="3737658"/>
            <a:ext cx="228600" cy="228600"/>
          </a:xfrm>
          <a:prstGeom prst="quad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6" name="Group 16"/>
          <p:cNvGrpSpPr/>
          <p:nvPr/>
        </p:nvGrpSpPr>
        <p:grpSpPr>
          <a:xfrm>
            <a:off x="4903524" y="2743200"/>
            <a:ext cx="3611301" cy="2476982"/>
            <a:chOff x="4561822" y="2675681"/>
            <a:chExt cx="4038600" cy="2464676"/>
          </a:xfrm>
        </p:grpSpPr>
        <p:sp>
          <p:nvSpPr>
            <p:cNvPr id="10" name="Freeform 9"/>
            <p:cNvSpPr/>
            <p:nvPr/>
          </p:nvSpPr>
          <p:spPr bwMode="auto">
            <a:xfrm>
              <a:off x="4561822" y="2730860"/>
              <a:ext cx="1986455" cy="2409497"/>
            </a:xfrm>
            <a:custGeom>
              <a:avLst/>
              <a:gdLst>
                <a:gd name="connsiteX0" fmla="*/ 1986455 w 1986455"/>
                <a:gd name="connsiteY0" fmla="*/ 896007 h 2409497"/>
                <a:gd name="connsiteX1" fmla="*/ 1702676 w 1986455"/>
                <a:gd name="connsiteY1" fmla="*/ 281152 h 2409497"/>
                <a:gd name="connsiteX2" fmla="*/ 1150883 w 1986455"/>
                <a:gd name="connsiteY2" fmla="*/ 13138 h 2409497"/>
                <a:gd name="connsiteX3" fmla="*/ 394138 w 1986455"/>
                <a:gd name="connsiteY3" fmla="*/ 359980 h 2409497"/>
                <a:gd name="connsiteX4" fmla="*/ 0 w 1986455"/>
                <a:gd name="connsiteY4" fmla="*/ 1164021 h 2409497"/>
                <a:gd name="connsiteX5" fmla="*/ 394138 w 1986455"/>
                <a:gd name="connsiteY5" fmla="*/ 2031124 h 2409497"/>
                <a:gd name="connsiteX6" fmla="*/ 1292773 w 1986455"/>
                <a:gd name="connsiteY6" fmla="*/ 2314904 h 2409497"/>
                <a:gd name="connsiteX7" fmla="*/ 1986455 w 1986455"/>
                <a:gd name="connsiteY7" fmla="*/ 1463566 h 2409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86455" h="2409497">
                  <a:moveTo>
                    <a:pt x="1986455" y="896007"/>
                  </a:moveTo>
                  <a:cubicBezTo>
                    <a:pt x="1914196" y="662152"/>
                    <a:pt x="1841938" y="428297"/>
                    <a:pt x="1702676" y="281152"/>
                  </a:cubicBezTo>
                  <a:cubicBezTo>
                    <a:pt x="1563414" y="134007"/>
                    <a:pt x="1368973" y="0"/>
                    <a:pt x="1150883" y="13138"/>
                  </a:cubicBezTo>
                  <a:cubicBezTo>
                    <a:pt x="932793" y="26276"/>
                    <a:pt x="585952" y="168166"/>
                    <a:pt x="394138" y="359980"/>
                  </a:cubicBezTo>
                  <a:cubicBezTo>
                    <a:pt x="202324" y="551794"/>
                    <a:pt x="0" y="885497"/>
                    <a:pt x="0" y="1164021"/>
                  </a:cubicBezTo>
                  <a:cubicBezTo>
                    <a:pt x="0" y="1442545"/>
                    <a:pt x="178676" y="1839310"/>
                    <a:pt x="394138" y="2031124"/>
                  </a:cubicBezTo>
                  <a:cubicBezTo>
                    <a:pt x="609600" y="2222938"/>
                    <a:pt x="1027387" y="2409497"/>
                    <a:pt x="1292773" y="2314904"/>
                  </a:cubicBezTo>
                  <a:cubicBezTo>
                    <a:pt x="1558159" y="2220311"/>
                    <a:pt x="1772307" y="1841938"/>
                    <a:pt x="1986455" y="1463566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Freeform 10"/>
            <p:cNvSpPr/>
            <p:nvPr/>
          </p:nvSpPr>
          <p:spPr bwMode="auto">
            <a:xfrm flipH="1">
              <a:off x="6613967" y="2675681"/>
              <a:ext cx="1986455" cy="2409497"/>
            </a:xfrm>
            <a:custGeom>
              <a:avLst/>
              <a:gdLst>
                <a:gd name="connsiteX0" fmla="*/ 1986455 w 1986455"/>
                <a:gd name="connsiteY0" fmla="*/ 896007 h 2409497"/>
                <a:gd name="connsiteX1" fmla="*/ 1702676 w 1986455"/>
                <a:gd name="connsiteY1" fmla="*/ 281152 h 2409497"/>
                <a:gd name="connsiteX2" fmla="*/ 1150883 w 1986455"/>
                <a:gd name="connsiteY2" fmla="*/ 13138 h 2409497"/>
                <a:gd name="connsiteX3" fmla="*/ 394138 w 1986455"/>
                <a:gd name="connsiteY3" fmla="*/ 359980 h 2409497"/>
                <a:gd name="connsiteX4" fmla="*/ 0 w 1986455"/>
                <a:gd name="connsiteY4" fmla="*/ 1164021 h 2409497"/>
                <a:gd name="connsiteX5" fmla="*/ 394138 w 1986455"/>
                <a:gd name="connsiteY5" fmla="*/ 2031124 h 2409497"/>
                <a:gd name="connsiteX6" fmla="*/ 1292773 w 1986455"/>
                <a:gd name="connsiteY6" fmla="*/ 2314904 h 2409497"/>
                <a:gd name="connsiteX7" fmla="*/ 1986455 w 1986455"/>
                <a:gd name="connsiteY7" fmla="*/ 1463566 h 2409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86455" h="2409497">
                  <a:moveTo>
                    <a:pt x="1986455" y="896007"/>
                  </a:moveTo>
                  <a:cubicBezTo>
                    <a:pt x="1914196" y="662152"/>
                    <a:pt x="1841938" y="428297"/>
                    <a:pt x="1702676" y="281152"/>
                  </a:cubicBezTo>
                  <a:cubicBezTo>
                    <a:pt x="1563414" y="134007"/>
                    <a:pt x="1368973" y="0"/>
                    <a:pt x="1150883" y="13138"/>
                  </a:cubicBezTo>
                  <a:cubicBezTo>
                    <a:pt x="932793" y="26276"/>
                    <a:pt x="585952" y="168166"/>
                    <a:pt x="394138" y="359980"/>
                  </a:cubicBezTo>
                  <a:cubicBezTo>
                    <a:pt x="202324" y="551794"/>
                    <a:pt x="0" y="885497"/>
                    <a:pt x="0" y="1164021"/>
                  </a:cubicBezTo>
                  <a:cubicBezTo>
                    <a:pt x="0" y="1442545"/>
                    <a:pt x="178676" y="1839310"/>
                    <a:pt x="394138" y="2031124"/>
                  </a:cubicBezTo>
                  <a:cubicBezTo>
                    <a:pt x="609600" y="2222938"/>
                    <a:pt x="1027387" y="2409497"/>
                    <a:pt x="1292773" y="2314904"/>
                  </a:cubicBezTo>
                  <a:cubicBezTo>
                    <a:pt x="1558159" y="2220311"/>
                    <a:pt x="1772307" y="1841938"/>
                    <a:pt x="1986455" y="1463566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2" name="Freeform 11"/>
          <p:cNvSpPr/>
          <p:nvPr/>
        </p:nvSpPr>
        <p:spPr bwMode="auto">
          <a:xfrm>
            <a:off x="4678183" y="3117116"/>
            <a:ext cx="1957552" cy="1584434"/>
          </a:xfrm>
          <a:custGeom>
            <a:avLst/>
            <a:gdLst>
              <a:gd name="connsiteX0" fmla="*/ 1957552 w 1957552"/>
              <a:gd name="connsiteY0" fmla="*/ 651641 h 1584434"/>
              <a:gd name="connsiteX1" fmla="*/ 1531883 w 1957552"/>
              <a:gd name="connsiteY1" fmla="*/ 99848 h 1584434"/>
              <a:gd name="connsiteX2" fmla="*/ 633248 w 1957552"/>
              <a:gd name="connsiteY2" fmla="*/ 52551 h 1584434"/>
              <a:gd name="connsiteX3" fmla="*/ 207579 w 1957552"/>
              <a:gd name="connsiteY3" fmla="*/ 352096 h 1584434"/>
              <a:gd name="connsiteX4" fmla="*/ 18393 w 1957552"/>
              <a:gd name="connsiteY4" fmla="*/ 793531 h 1584434"/>
              <a:gd name="connsiteX5" fmla="*/ 317938 w 1957552"/>
              <a:gd name="connsiteY5" fmla="*/ 1376855 h 1584434"/>
              <a:gd name="connsiteX6" fmla="*/ 1500352 w 1957552"/>
              <a:gd name="connsiteY6" fmla="*/ 1502979 h 1584434"/>
              <a:gd name="connsiteX7" fmla="*/ 1926021 w 1957552"/>
              <a:gd name="connsiteY7" fmla="*/ 888124 h 1584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57552" h="1584434">
                <a:moveTo>
                  <a:pt x="1957552" y="651641"/>
                </a:moveTo>
                <a:cubicBezTo>
                  <a:pt x="1855076" y="425668"/>
                  <a:pt x="1752600" y="199696"/>
                  <a:pt x="1531883" y="99848"/>
                </a:cubicBezTo>
                <a:cubicBezTo>
                  <a:pt x="1311166" y="0"/>
                  <a:pt x="853965" y="10510"/>
                  <a:pt x="633248" y="52551"/>
                </a:cubicBezTo>
                <a:cubicBezTo>
                  <a:pt x="412531" y="94592"/>
                  <a:pt x="310055" y="228599"/>
                  <a:pt x="207579" y="352096"/>
                </a:cubicBezTo>
                <a:cubicBezTo>
                  <a:pt x="105103" y="475593"/>
                  <a:pt x="0" y="622738"/>
                  <a:pt x="18393" y="793531"/>
                </a:cubicBezTo>
                <a:cubicBezTo>
                  <a:pt x="36786" y="964324"/>
                  <a:pt x="70945" y="1258614"/>
                  <a:pt x="317938" y="1376855"/>
                </a:cubicBezTo>
                <a:cubicBezTo>
                  <a:pt x="564931" y="1495096"/>
                  <a:pt x="1232338" y="1584434"/>
                  <a:pt x="1500352" y="1502979"/>
                </a:cubicBezTo>
                <a:cubicBezTo>
                  <a:pt x="1768366" y="1421524"/>
                  <a:pt x="1847193" y="1154824"/>
                  <a:pt x="1926021" y="888124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 flipH="1">
            <a:off x="6786821" y="3083351"/>
            <a:ext cx="1957552" cy="1584434"/>
          </a:xfrm>
          <a:custGeom>
            <a:avLst/>
            <a:gdLst>
              <a:gd name="connsiteX0" fmla="*/ 1957552 w 1957552"/>
              <a:gd name="connsiteY0" fmla="*/ 651641 h 1584434"/>
              <a:gd name="connsiteX1" fmla="*/ 1531883 w 1957552"/>
              <a:gd name="connsiteY1" fmla="*/ 99848 h 1584434"/>
              <a:gd name="connsiteX2" fmla="*/ 633248 w 1957552"/>
              <a:gd name="connsiteY2" fmla="*/ 52551 h 1584434"/>
              <a:gd name="connsiteX3" fmla="*/ 207579 w 1957552"/>
              <a:gd name="connsiteY3" fmla="*/ 352096 h 1584434"/>
              <a:gd name="connsiteX4" fmla="*/ 18393 w 1957552"/>
              <a:gd name="connsiteY4" fmla="*/ 793531 h 1584434"/>
              <a:gd name="connsiteX5" fmla="*/ 317938 w 1957552"/>
              <a:gd name="connsiteY5" fmla="*/ 1376855 h 1584434"/>
              <a:gd name="connsiteX6" fmla="*/ 1500352 w 1957552"/>
              <a:gd name="connsiteY6" fmla="*/ 1502979 h 1584434"/>
              <a:gd name="connsiteX7" fmla="*/ 1926021 w 1957552"/>
              <a:gd name="connsiteY7" fmla="*/ 888124 h 1584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57552" h="1584434">
                <a:moveTo>
                  <a:pt x="1957552" y="651641"/>
                </a:moveTo>
                <a:cubicBezTo>
                  <a:pt x="1855076" y="425668"/>
                  <a:pt x="1752600" y="199696"/>
                  <a:pt x="1531883" y="99848"/>
                </a:cubicBezTo>
                <a:cubicBezTo>
                  <a:pt x="1311166" y="0"/>
                  <a:pt x="853965" y="10510"/>
                  <a:pt x="633248" y="52551"/>
                </a:cubicBezTo>
                <a:cubicBezTo>
                  <a:pt x="412531" y="94592"/>
                  <a:pt x="310055" y="228599"/>
                  <a:pt x="207579" y="352096"/>
                </a:cubicBezTo>
                <a:cubicBezTo>
                  <a:pt x="105103" y="475593"/>
                  <a:pt x="0" y="622738"/>
                  <a:pt x="18393" y="793531"/>
                </a:cubicBezTo>
                <a:cubicBezTo>
                  <a:pt x="36786" y="964324"/>
                  <a:pt x="70945" y="1258614"/>
                  <a:pt x="317938" y="1376855"/>
                </a:cubicBezTo>
                <a:cubicBezTo>
                  <a:pt x="564931" y="1495096"/>
                  <a:pt x="1232338" y="1584434"/>
                  <a:pt x="1500352" y="1502979"/>
                </a:cubicBezTo>
                <a:cubicBezTo>
                  <a:pt x="1768366" y="1421524"/>
                  <a:pt x="1847193" y="1154824"/>
                  <a:pt x="1926021" y="888124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25671" y="2345835"/>
            <a:ext cx="10417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Omni Pattern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74494" y="2571508"/>
            <a:ext cx="1041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Sectorized</a:t>
            </a:r>
            <a:r>
              <a:rPr lang="en-US" dirty="0" smtClean="0"/>
              <a:t> Pattern (wider beam)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243046" y="3129022"/>
            <a:ext cx="10417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Sectorized</a:t>
            </a:r>
            <a:r>
              <a:rPr lang="en-US" dirty="0" smtClean="0"/>
              <a:t> Pattern (Narrower Beam)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Sectorization</a:t>
            </a:r>
            <a:r>
              <a:rPr lang="en-US" dirty="0" smtClean="0"/>
              <a:t> for hidden node reduction (</a:t>
            </a:r>
            <a:r>
              <a:rPr lang="en-US" dirty="0" err="1" smtClean="0"/>
              <a:t>Huawei’s</a:t>
            </a:r>
            <a:r>
              <a:rPr lang="en-US" dirty="0" smtClean="0"/>
              <a:t> proposal 11-12-0852-00-00ah)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115436" cy="3292388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AP divides the space in multiple sectors and use a TDM approach to allow STA transmissions in one sector at the time</a:t>
            </a:r>
          </a:p>
          <a:p>
            <a:pPr lvl="0"/>
            <a:r>
              <a:rPr lang="en-US" dirty="0" smtClean="0"/>
              <a:t>Stations are allowed to transmit and receive data only in the time interval corresponding with their sector (called as Sector Interval in the drawing)</a:t>
            </a:r>
          </a:p>
          <a:p>
            <a:pPr lvl="0"/>
            <a:r>
              <a:rPr lang="en-US" dirty="0" smtClean="0"/>
              <a:t>Some time interval can be left for channel access of all sectors at the same time</a:t>
            </a:r>
          </a:p>
          <a:p>
            <a:r>
              <a:rPr lang="en-US" dirty="0" smtClean="0"/>
              <a:t>Example of channel access: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827584" y="6129300"/>
            <a:ext cx="7488832" cy="360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755576" y="5265204"/>
            <a:ext cx="576064" cy="9001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Times New Roman" pitchFamily="18" charset="0"/>
              </a:rPr>
              <a:t>Sector 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331640" y="5697252"/>
            <a:ext cx="1368152" cy="4680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Access STAs  in Sector  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699792" y="5265204"/>
            <a:ext cx="576064" cy="9001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Times New Roman" pitchFamily="18" charset="0"/>
              </a:rPr>
              <a:t>Sector 2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75856" y="5697252"/>
            <a:ext cx="1368152" cy="4680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Access STAs in sector 2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644008" y="5265204"/>
            <a:ext cx="576064" cy="9001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Times New Roman" pitchFamily="18" charset="0"/>
              </a:rPr>
              <a:t>Sector 3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220072" y="5697252"/>
            <a:ext cx="1368152" cy="4680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Access STAs in sector 3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588224" y="5265204"/>
            <a:ext cx="576064" cy="9001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Omni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  <a:p>
            <a:pPr algn="ctr" eaLnBrk="0" hangingPunct="0"/>
            <a:r>
              <a:rPr lang="en-US" sz="1000" dirty="0" smtClean="0">
                <a:latin typeface="Times New Roman" pitchFamily="18" charset="0"/>
              </a:rPr>
              <a:t>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164288" y="5697252"/>
            <a:ext cx="1368152" cy="4680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Access all STAs in the BSS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59632" y="6165304"/>
            <a:ext cx="13035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Sector Interval 1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3383868" y="6165304"/>
            <a:ext cx="13035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Sector Interval 2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5256076" y="6165304"/>
            <a:ext cx="13035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Sector Interval 3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7236296" y="6165304"/>
            <a:ext cx="10390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BSS Interval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11534</TotalTime>
  <Words>1103</Words>
  <Application>Microsoft Office PowerPoint</Application>
  <PresentationFormat>On-screen Show (4:3)</PresentationFormat>
  <Paragraphs>172</Paragraphs>
  <Slides>16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place presentation subject title text here]</vt:lpstr>
      <vt:lpstr>Document</vt:lpstr>
      <vt:lpstr>Sectorized beam Operation</vt:lpstr>
      <vt:lpstr>Slide 2</vt:lpstr>
      <vt:lpstr>Slide 3</vt:lpstr>
      <vt:lpstr>Objectives</vt:lpstr>
      <vt:lpstr>Sectorized Beam Operation</vt:lpstr>
      <vt:lpstr>Benefits of the Sectorized Beam Operation</vt:lpstr>
      <vt:lpstr>Transmit Sectorized Beam</vt:lpstr>
      <vt:lpstr>Receiving with Sectorized Beam</vt:lpstr>
      <vt:lpstr>Sectorization for hidden node reduction (Huawei’s proposal 11-12-0852-00-00ah)</vt:lpstr>
      <vt:lpstr>Sectorization for hidden node reduction (Huawei’s proposal 11-12-0852-00-00ah )</vt:lpstr>
      <vt:lpstr>Proposed Sectorized Beam Training/Feedback</vt:lpstr>
      <vt:lpstr>Proposed Sectorized Beam Operation</vt:lpstr>
      <vt:lpstr>Sectorized Beam Operation Example (similar to Huawei but with sector beam/group ID feedback)</vt:lpstr>
      <vt:lpstr>Conclusions</vt:lpstr>
      <vt:lpstr>Pre-Motion</vt:lpstr>
      <vt:lpstr>Motion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JW1</cp:lastModifiedBy>
  <cp:revision>274</cp:revision>
  <cp:lastPrinted>2010-12-20T20:45:24Z</cp:lastPrinted>
  <dcterms:created xsi:type="dcterms:W3CDTF">2010-12-20T20:39:38Z</dcterms:created>
  <dcterms:modified xsi:type="dcterms:W3CDTF">2012-09-18T00:13:58Z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