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26" r:id="rId1"/>
    <p:sldMasterId id="2147483839" r:id="rId2"/>
  </p:sldMasterIdLst>
  <p:notesMasterIdLst>
    <p:notesMasterId r:id="rId20"/>
  </p:notesMasterIdLst>
  <p:handoutMasterIdLst>
    <p:handoutMasterId r:id="rId21"/>
  </p:handoutMasterIdLst>
  <p:sldIdLst>
    <p:sldId id="269" r:id="rId3"/>
    <p:sldId id="283" r:id="rId4"/>
    <p:sldId id="284" r:id="rId5"/>
    <p:sldId id="285" r:id="rId6"/>
    <p:sldId id="286" r:id="rId7"/>
    <p:sldId id="272" r:id="rId8"/>
    <p:sldId id="273" r:id="rId9"/>
    <p:sldId id="278" r:id="rId10"/>
    <p:sldId id="274" r:id="rId11"/>
    <p:sldId id="275" r:id="rId12"/>
    <p:sldId id="287" r:id="rId13"/>
    <p:sldId id="276" r:id="rId14"/>
    <p:sldId id="277" r:id="rId15"/>
    <p:sldId id="279" r:id="rId16"/>
    <p:sldId id="280" r:id="rId17"/>
    <p:sldId id="281" r:id="rId18"/>
    <p:sldId id="282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0000"/>
    <a:srgbClr val="54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9459" autoAdjust="0"/>
  </p:normalViewPr>
  <p:slideViewPr>
    <p:cSldViewPr>
      <p:cViewPr>
        <p:scale>
          <a:sx n="80" d="100"/>
          <a:sy n="80" d="100"/>
        </p:scale>
        <p:origin x="-105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710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106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AFB1C89-F557-4293-A03D-81EC938F9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2622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65CB0DA-1E5C-42B6-832E-DE221983C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80216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D15C0EF-05CE-4614-B40F-DAF5A6AF9E3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pPr>
              <a:defRPr/>
            </a:pPr>
            <a:fld id="{F578A2E0-BE39-4C2C-B87D-AF1131DF7C5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BB5ACE-2385-4F8D-925D-C8C35A188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1313C5-599E-4DA7-B2C0-F25303D89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10451E-307D-44B6-B19F-7A7B7937A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1096C9B-3595-4EC7-9CE1-2F0FB5D4A9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5544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152FA6-99F5-4225-8FE8-CBCC8C406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D8D4B7-67DC-4901-827F-74796B78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80D9DB-0B96-4004-8078-D303BFA0D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A87241-5B8C-4546-B714-75F47028B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87F541-7081-4923-B824-DE3D7D7B0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AA90FF-3271-453A-B931-4DC39C461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C77914-C8B0-4E62-97E0-6AD658F7D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6DA661-03AB-4C49-A5B5-34DA5D0DE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5544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096C9B-3595-4EC7-9CE1-2F0FB5D4A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3900" y="332604"/>
            <a:ext cx="4200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indent="0" algn="r" eaLnBrk="0" hangingPunct="0">
              <a:defRPr/>
            </a:pPr>
            <a:r>
              <a:rPr lang="en-US" sz="1800" b="1" dirty="0" smtClean="0"/>
              <a:t>Doc:11-12-1083-00-00ah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en-US" sz="1800" b="1" baseline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baseline="0" dirty="0" smtClean="0">
                <a:latin typeface="Calibri" pitchFamily="34" charset="0"/>
                <a:cs typeface="Calibri" pitchFamily="34" charset="0"/>
              </a:rPr>
              <a:t>Sensor Only BSS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81000" y="225623"/>
            <a:ext cx="2057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2000" b="1" dirty="0" smtClean="0"/>
              <a:t>September 2012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81000" y="6477000"/>
            <a:ext cx="17525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600" b="0" dirty="0" smtClean="0"/>
              <a:t>Submission</a:t>
            </a:r>
            <a:endParaRPr lang="en-US" sz="1800" b="0" dirty="0"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1C23C-B92B-4DFE-8920-71A22A9C2053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F2A9-1FA3-4391-83E8-EF5BF76248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ori.ken1@jp.panasonic.com" TargetMode="External"/><Relationship Id="rId2" Type="http://schemas.openxmlformats.org/officeDocument/2006/relationships/hyperlink" Target="mailto:Rojan.Chitrakar@sg.panasonic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Sensor Only BSS 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2012-09-16</a:t>
            </a: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75544" y="6475413"/>
            <a:ext cx="1311256" cy="184666"/>
          </a:xfrm>
          <a:noFill/>
        </p:spPr>
        <p:txBody>
          <a:bodyPr/>
          <a:lstStyle/>
          <a:p>
            <a:r>
              <a:rPr lang="en-US" dirty="0" err="1" smtClean="0"/>
              <a:t>Huawei</a:t>
            </a:r>
            <a:r>
              <a:rPr lang="en-US" dirty="0" smtClean="0"/>
              <a:t> Technologies Inc.</a:t>
            </a:r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0698381"/>
              </p:ext>
            </p:extLst>
          </p:nvPr>
        </p:nvGraphicFramePr>
        <p:xfrm>
          <a:off x="609600" y="2362200"/>
          <a:ext cx="7924800" cy="2078355"/>
        </p:xfrm>
        <a:graphic>
          <a:graphicData uri="http://schemas.openxmlformats.org/drawingml/2006/table">
            <a:tbl>
              <a:tblPr/>
              <a:tblGrid>
                <a:gridCol w="990600"/>
                <a:gridCol w="1295400"/>
                <a:gridCol w="2362200"/>
                <a:gridCol w="12192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George Calcev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(847) 818 1778  x 310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George.Calcev@huawei.com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Bin Chen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(847) 818 1778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Bin.Chen@huawei.com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Lin Cai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endParaRPr lang="en-US" sz="14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Lukasz Krzymien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endParaRPr lang="en-US" sz="14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Only BSS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performance  AP that supports very large number of sensors and smart meters will be configured Sensor Only</a:t>
            </a:r>
          </a:p>
          <a:p>
            <a:r>
              <a:rPr lang="en-US" dirty="0" smtClean="0"/>
              <a:t>When lower performance devices are required such as 11ah for AP for home deployment Mixed Mode   will be marked as true</a:t>
            </a:r>
          </a:p>
          <a:p>
            <a:r>
              <a:rPr lang="en-US" dirty="0" smtClean="0"/>
              <a:t>Some private stores, for instance Starbucks, could have Offloading Only BSS for their customers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11-12-905-04ah-TGah functional requirements and evaluation methodology</a:t>
            </a:r>
          </a:p>
          <a:p>
            <a:pPr lvl="0"/>
            <a:r>
              <a:rPr lang="en-GB" dirty="0" smtClean="0"/>
              <a:t>11-11-0457-00-00ah-potential-compromise-of-802-11ah-use-case-document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separation between BSS Sensor Only, Offloading Only and Mixed Mode as presented above?</a:t>
            </a:r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identification of STA device types as Sensor Only, Offloading Only and Mixed Mode  STAs ?</a:t>
            </a:r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 the  Sensor/Offload/Mixed  BSS type is provided in beacons /Probe Response?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the separation between BSS Sensor Only, BSS Offloading Only and BSS Mixed Mode ?</a:t>
            </a:r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 the identification of STA device types as Sensor Only, Offloading Only and Mixed Mode  STAs ?</a:t>
            </a:r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that the  Sensor </a:t>
            </a:r>
            <a:r>
              <a:rPr lang="en-US" smtClean="0"/>
              <a:t>Only/Offload Only/Mixed  </a:t>
            </a:r>
            <a:r>
              <a:rPr lang="en-US" dirty="0" smtClean="0"/>
              <a:t>BSS type is provided in beacons /Probe Response?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828091"/>
          </a:xfrm>
        </p:spPr>
        <p:txBody>
          <a:bodyPr/>
          <a:lstStyle/>
          <a:p>
            <a:r>
              <a:rPr lang="en-US" dirty="0" smtClean="0"/>
              <a:t>Sensors Only BSS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0698381"/>
              </p:ext>
            </p:extLst>
          </p:nvPr>
        </p:nvGraphicFramePr>
        <p:xfrm>
          <a:off x="575556" y="1664804"/>
          <a:ext cx="7924800" cy="3449012"/>
        </p:xfrm>
        <a:graphic>
          <a:graphicData uri="http://schemas.openxmlformats.org/drawingml/2006/table">
            <a:tbl>
              <a:tblPr/>
              <a:tblGrid>
                <a:gridCol w="990600"/>
                <a:gridCol w="1295400"/>
                <a:gridCol w="2362200"/>
                <a:gridCol w="1219200"/>
                <a:gridCol w="2057400"/>
              </a:tblGrid>
              <a:tr h="356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Minyoung Park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minyoung.park@intel.com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Tom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Tetzlaff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thomas.a.tetzlaff@intel.com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4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Emily Qi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emily.h.qi@intel.com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Thomas Kenney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4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Yong Liu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Marvell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Hongyuan Zhang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Marvell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722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Sudhir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Srinivasa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Marvell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3548" y="126876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Authors: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1052737"/>
          <a:ext cx="7848872" cy="4951939"/>
        </p:xfrm>
        <a:graphic>
          <a:graphicData uri="http://schemas.openxmlformats.org/drawingml/2006/table">
            <a:tbl>
              <a:tblPr/>
              <a:tblGrid>
                <a:gridCol w="2448272"/>
                <a:gridCol w="1260140"/>
                <a:gridCol w="1056049"/>
                <a:gridCol w="1233765"/>
                <a:gridCol w="1850646"/>
              </a:tblGrid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j-lt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Affiliations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Address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Phone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Times New Roman"/>
                        </a:rPr>
                        <a:t>email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Yongho Seok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Jinsoo Choi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Jeongki Kim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Jinsam Kwak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ChaoChun Wang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James Wang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Jianhan Liu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Vish Ponnampalam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James Yee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MediaTek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739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Sayantan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Choudhury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</a:rPr>
                        <a:t>Nokia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Chittabrata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Ghosh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Nokia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Taejoon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Kim</a:t>
                      </a: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Nokia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21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Tuomaala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Nokia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Klaus Doppler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Nokia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69269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Authors: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5556" y="1016732"/>
          <a:ext cx="7848872" cy="5211635"/>
        </p:xfrm>
        <a:graphic>
          <a:graphicData uri="http://schemas.openxmlformats.org/drawingml/2006/table">
            <a:tbl>
              <a:tblPr/>
              <a:tblGrid>
                <a:gridCol w="1903091"/>
                <a:gridCol w="1500338"/>
                <a:gridCol w="1389202"/>
                <a:gridCol w="896001"/>
                <a:gridCol w="2160240"/>
              </a:tblGrid>
              <a:tr h="4101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j-lt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Affiliations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Address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Phone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Times New Roman"/>
                        </a:rPr>
                        <a:t>email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Matthew Fischer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Broadcom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Eric Wong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Broadcom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Simone Merlin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Zhi Quan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Santosh Abraham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Hemanth Sampath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VK Jones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Menzo Wentink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Sun, Bo        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ZTE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sun.bo1@zte.com.cn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Lv, Kaiying        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ZTE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lv.kaiying@zte.com.cn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Huai-Rong Shao  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Samsung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hr.shao@samsung.com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Chiu Ngo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Samsung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chiu.ngo@samsung.com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Minho Cheong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ETRI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minho@etri.re.kr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Jae Seung Lee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ETRI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jasonlee@etri.re.kr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+mj-lt"/>
                          <a:ea typeface="Times New Roman"/>
                        </a:rPr>
                        <a:t>Heejung</a:t>
                      </a:r>
                      <a:r>
                        <a:rPr lang="en-US" sz="1400" dirty="0">
                          <a:latin typeface="+mj-lt"/>
                          <a:ea typeface="Times New Roman"/>
                        </a:rPr>
                        <a:t> Yu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ETRI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heejung@etri.re.kr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Hyoung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Jin Kwon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</a:rPr>
                        <a:t>ETRI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u="none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kwonjin@etri.re.kr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556" y="62068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Authors: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1238672" cy="474948"/>
          </a:xfrm>
        </p:spPr>
        <p:txBody>
          <a:bodyPr/>
          <a:lstStyle/>
          <a:p>
            <a:r>
              <a:rPr lang="en-US" sz="1800" dirty="0" smtClean="0"/>
              <a:t>Authors: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232760"/>
          <a:ext cx="7863408" cy="4404407"/>
        </p:xfrm>
        <a:graphic>
          <a:graphicData uri="http://schemas.openxmlformats.org/drawingml/2006/table">
            <a:tbl>
              <a:tblPr/>
              <a:tblGrid>
                <a:gridCol w="1906615"/>
                <a:gridCol w="1503117"/>
                <a:gridCol w="1391775"/>
                <a:gridCol w="897660"/>
                <a:gridCol w="2164241"/>
              </a:tblGrid>
              <a:tr h="3810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j-lt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Affiliations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Address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Phone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Times New Roman"/>
                        </a:rPr>
                        <a:t>email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Haiguang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Wang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</a:rPr>
                        <a:t>I2R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Shoukang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Zheng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Yeow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Leong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Zander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Lei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Jaya Shankar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Tuan Hoang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Rojan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Chitrakar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Panasonic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hlinkClick r:id="rId2"/>
                        </a:rPr>
                        <a:t>Rojan.Chitrakar@sg.panasonic.com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Ken Mori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Panasonic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hlinkClick r:id="rId3"/>
                        </a:rPr>
                        <a:t>Mori.ken1@jp.panasonic.com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Networks vs. Offload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11ah targets sensor networks as well as offloading use case scenarios [1,2]</a:t>
            </a:r>
          </a:p>
          <a:p>
            <a:r>
              <a:rPr lang="en-US" dirty="0" smtClean="0"/>
              <a:t>The sensor traffic is very different from the offloading traffic</a:t>
            </a:r>
          </a:p>
          <a:p>
            <a:r>
              <a:rPr lang="en-US" dirty="0" smtClean="0"/>
              <a:t>Sensor traffic:</a:t>
            </a:r>
          </a:p>
          <a:p>
            <a:pPr lvl="1"/>
            <a:r>
              <a:rPr lang="en-US" dirty="0" smtClean="0"/>
              <a:t>Requires low data rate</a:t>
            </a:r>
          </a:p>
          <a:p>
            <a:pPr lvl="1"/>
            <a:r>
              <a:rPr lang="en-US" dirty="0" smtClean="0"/>
              <a:t>Low duty cycle (hours, days)</a:t>
            </a:r>
          </a:p>
          <a:p>
            <a:pPr lvl="1"/>
            <a:r>
              <a:rPr lang="en-US" dirty="0" smtClean="0"/>
              <a:t>Utility operator managed</a:t>
            </a:r>
          </a:p>
          <a:p>
            <a:r>
              <a:rPr lang="en-US" dirty="0" smtClean="0"/>
              <a:t>Offload traffic:</a:t>
            </a:r>
          </a:p>
          <a:p>
            <a:pPr lvl="1"/>
            <a:r>
              <a:rPr lang="en-US" dirty="0" smtClean="0"/>
              <a:t>High data rate</a:t>
            </a:r>
          </a:p>
          <a:p>
            <a:pPr lvl="1"/>
            <a:r>
              <a:rPr lang="en-US" dirty="0" err="1" smtClean="0"/>
              <a:t>Bursty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Cellular operator  managed (HS2.0)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Only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likelihood that large sensor networks coexists in the same BSS with the offloading traffic is low</a:t>
            </a:r>
          </a:p>
          <a:p>
            <a:r>
              <a:rPr lang="en-US" dirty="0" smtClean="0"/>
              <a:t>They are usually operated by different entities (utility companies versus cellular operators)</a:t>
            </a:r>
          </a:p>
          <a:p>
            <a:r>
              <a:rPr lang="en-US" dirty="0" smtClean="0"/>
              <a:t>Each type of traffic could require different BSS optimization, signaling and services</a:t>
            </a:r>
          </a:p>
          <a:p>
            <a:pPr lvl="1"/>
            <a:r>
              <a:rPr lang="en-US" dirty="0" smtClean="0"/>
              <a:t>Offloading may require the implementation of HS2.0 features</a:t>
            </a:r>
          </a:p>
          <a:p>
            <a:pPr lvl="1"/>
            <a:r>
              <a:rPr lang="en-US" dirty="0" smtClean="0"/>
              <a:t>Offloading may require the implementation of Lawful Intercept and Emergency Calls</a:t>
            </a:r>
          </a:p>
          <a:p>
            <a:pPr lvl="1"/>
            <a:r>
              <a:rPr lang="en-US" dirty="0" smtClean="0"/>
              <a:t>Offloading may require the use of larger bandwidths 2MHz and above</a:t>
            </a:r>
          </a:p>
          <a:p>
            <a:pPr lvl="1"/>
            <a:r>
              <a:rPr lang="en-US" dirty="0" smtClean="0"/>
              <a:t>Smart Grid and Sensor Networks may require “last gasp” signaling and high volume association after power loss</a:t>
            </a:r>
          </a:p>
          <a:p>
            <a:pPr lvl="1"/>
            <a:r>
              <a:rPr lang="en-US" dirty="0" smtClean="0"/>
              <a:t>Sensor Networks will likely operate only in 1 or 2MHz bandwidth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Only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Recently Marvell proposed the introduction of 11u/ HS2.0 features in the short beacon.</a:t>
            </a:r>
          </a:p>
          <a:p>
            <a:r>
              <a:rPr lang="en-US" dirty="0" smtClean="0"/>
              <a:t>These features are not necessary in the BSS serving sensors only, where can be additional overhead</a:t>
            </a:r>
          </a:p>
          <a:p>
            <a:r>
              <a:rPr lang="en-US" dirty="0" smtClean="0"/>
              <a:t>A separation between these modes of operation would offer specific framework for a better design  </a:t>
            </a:r>
          </a:p>
          <a:p>
            <a:r>
              <a:rPr lang="en-US" dirty="0" smtClean="0"/>
              <a:t>Identifying what type devices are requesting the association cuts the unwanted overhead related to the probe request/response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Only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propose that a BSS would have three dedicated modes of operation  either to allow only sensor traffic or to allow both sensors and offloading or only offloading devices</a:t>
            </a:r>
          </a:p>
          <a:p>
            <a:r>
              <a:rPr lang="en-US" dirty="0" smtClean="0"/>
              <a:t>A STA could declare in the Probe Request message or at the association as Sensor Device Only, Offloading Device Only or Mixed Mode Device</a:t>
            </a:r>
          </a:p>
          <a:p>
            <a:r>
              <a:rPr lang="en-US" dirty="0" smtClean="0"/>
              <a:t>A beacon could carry 2 bits that signal that the BSS accepts  Sensor Only Devices, Offloading Only Devices, or Mixed Mode  devices </a:t>
            </a:r>
          </a:p>
          <a:p>
            <a:r>
              <a:rPr lang="en-US" dirty="0" smtClean="0"/>
              <a:t>Some potential benefits: </a:t>
            </a:r>
          </a:p>
          <a:p>
            <a:pPr lvl="1"/>
            <a:r>
              <a:rPr lang="en-US" dirty="0" smtClean="0"/>
              <a:t>The beacons  sequence (short long) could have different periodicity in Sensor  Only BSS</a:t>
            </a:r>
          </a:p>
          <a:p>
            <a:pPr lvl="1"/>
            <a:r>
              <a:rPr lang="en-US" dirty="0" smtClean="0"/>
              <a:t>The  Probe Response can be done based on device’s type that sent a Probe Request </a:t>
            </a:r>
          </a:p>
          <a:p>
            <a:pPr lvl="1"/>
            <a:r>
              <a:rPr lang="en-US" dirty="0" smtClean="0"/>
              <a:t>The  offload devices would not try to associate with AP in Sensor Only reducing the overhead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</Template>
  <TotalTime>68660</TotalTime>
  <Words>957</Words>
  <Application>Microsoft Office PowerPoint</Application>
  <PresentationFormat>On-screen Show (4:3)</PresentationFormat>
  <Paragraphs>260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Extend</vt:lpstr>
      <vt:lpstr>Custom Design</vt:lpstr>
      <vt:lpstr>Sensor Only BSS </vt:lpstr>
      <vt:lpstr>Sensors Only BSS</vt:lpstr>
      <vt:lpstr>Slide 3</vt:lpstr>
      <vt:lpstr>Slide 4</vt:lpstr>
      <vt:lpstr>Authors:</vt:lpstr>
      <vt:lpstr>Sensor Networks vs. Offload Networks</vt:lpstr>
      <vt:lpstr>Sensor Only BSS</vt:lpstr>
      <vt:lpstr>Sensor Only BSS</vt:lpstr>
      <vt:lpstr>Sensor Only BSS</vt:lpstr>
      <vt:lpstr>Sensor Only BSS </vt:lpstr>
      <vt:lpstr>References</vt:lpstr>
      <vt:lpstr>Straw Poll 1</vt:lpstr>
      <vt:lpstr>Straw Poll 2</vt:lpstr>
      <vt:lpstr>Straw Poll 3</vt:lpstr>
      <vt:lpstr>Motion 1</vt:lpstr>
      <vt:lpstr>Motion 2</vt:lpstr>
      <vt:lpstr>Motion 3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 Contribution</dc:title>
  <dc:creator>Bin Chen (Huawei)</dc:creator>
  <cp:lastModifiedBy>G00725861</cp:lastModifiedBy>
  <cp:revision>1077</cp:revision>
  <cp:lastPrinted>1998-02-10T13:28:06Z</cp:lastPrinted>
  <dcterms:created xsi:type="dcterms:W3CDTF">2007-05-21T21:00:37Z</dcterms:created>
  <dcterms:modified xsi:type="dcterms:W3CDTF">2012-09-17T16:19:52Z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(3)A0WsIxlSJ04N3O6VHwkSIruFR61CPM17m9VKld6JHAXwzffeJ8skos8qCQP3/NZ4yZHkfEBx
Ed6mT7/4ZThf7jvvCtw4zeEsdvy8D4Y+qgnr6GCzo6UZTfRT/AnLpbppfn57ioD8HkYCRnps
ujQFAFZXOEKgD0godu9gOhcPQk72qb5kX1k96MpOi9V9KNGD0ehQViVM8Jp7i/7N/ElwK+Wn
exsWqW0lhCkTW7GmGmVK4</vt:lpwstr>
  </property>
  <property fmtid="{D5CDD505-2E9C-101B-9397-08002B2CF9AE}" pid="3" name="_ms_pID_7253431">
    <vt:lpwstr>7rxLplnRaaDHZ+K3kgwENyBxa7SWoYdgrKI53D1BGpGPvwyqDyW
82ZM3cRpP3oa13qL3eFndV+hpB0r8ZlAqIaXqLV3eIuPYVoViluAbtcYs9gM8Ilup7kCFZnV
MEvsVuAsZ0wLePtgbLPFM2Fvxb0JJcM0Wxr6KhgQWi3SbuR4WNf18HN5RfstL2D4ORJWSRKq
aGrfe0gZ4ylzaPTejxKYqRQcZP+FdQoGobJg+OTKMh</vt:lpwstr>
  </property>
  <property fmtid="{D5CDD505-2E9C-101B-9397-08002B2CF9AE}" pid="4" name="_ms_pID_7253432">
    <vt:lpwstr>Gr8GqZbShCI75zOv/eupUInzrc+ZZ/
HQsX5pbxaoxVx3Z+CtflpgdIBoFcPgE0pLufu2NvGTzSlA1l3sQornr3qxZi+kfb65UAeigm</vt:lpwstr>
  </property>
  <property fmtid="{D5CDD505-2E9C-101B-9397-08002B2CF9AE}" pid="5" name="sflag">
    <vt:lpwstr>1347558621</vt:lpwstr>
  </property>
</Properties>
</file>