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310" r:id="rId3"/>
    <p:sldId id="307" r:id="rId4"/>
    <p:sldId id="301" r:id="rId5"/>
    <p:sldId id="258" r:id="rId6"/>
    <p:sldId id="303" r:id="rId7"/>
    <p:sldId id="297" r:id="rId8"/>
    <p:sldId id="305" r:id="rId9"/>
    <p:sldId id="299" r:id="rId10"/>
    <p:sldId id="313" r:id="rId11"/>
    <p:sldId id="300" r:id="rId12"/>
    <p:sldId id="306" r:id="rId13"/>
    <p:sldId id="309" r:id="rId14"/>
    <p:sldId id="311" r:id="rId15"/>
    <p:sldId id="312" r:id="rId16"/>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76" autoAdjust="0"/>
  </p:normalViewPr>
  <p:slideViewPr>
    <p:cSldViewPr>
      <p:cViewPr varScale="1">
        <p:scale>
          <a:sx n="92" d="100"/>
          <a:sy n="92" d="100"/>
        </p:scale>
        <p:origin x="-92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5B33F76-BD3D-4536-B6C2-1383F83E0A15}" type="datetimeFigureOut">
              <a:rPr lang="zh-TW" altLang="en-US" smtClean="0"/>
              <a:t>12/9/17</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0D51CC99-045C-4B99-BFD0-40F6F7B51020}" type="slidenum">
              <a:rPr lang="zh-TW" altLang="en-US" smtClean="0"/>
              <a:t>‹#›</a:t>
            </a:fld>
            <a:endParaRPr lang="zh-TW" altLang="en-US"/>
          </a:p>
        </p:txBody>
      </p:sp>
    </p:spTree>
    <p:extLst>
      <p:ext uri="{BB962C8B-B14F-4D97-AF65-F5344CB8AC3E}">
        <p14:creationId xmlns:p14="http://schemas.microsoft.com/office/powerpoint/2010/main" val="670988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smtClean="0"/>
              <a:t>2012.05.07</a:t>
            </a:r>
          </a:p>
          <a:p>
            <a:r>
              <a:rPr lang="en-US" altLang="zh-TW" sz="1200" dirty="0" smtClean="0"/>
              <a:t>2012.05.25</a:t>
            </a:r>
          </a:p>
          <a:p>
            <a:r>
              <a:rPr lang="en-US" altLang="zh-TW" sz="1200" dirty="0" smtClean="0"/>
              <a:t>2012.06.07</a:t>
            </a:r>
          </a:p>
          <a:p>
            <a:r>
              <a:rPr lang="en-US" altLang="zh-TW" sz="1200" dirty="0" smtClean="0"/>
              <a:t>2012.06.20</a:t>
            </a:r>
            <a:endParaRPr lang="zh-TW" altLang="en-US" sz="1200" dirty="0"/>
          </a:p>
        </p:txBody>
      </p:sp>
      <p:sp>
        <p:nvSpPr>
          <p:cNvPr id="4" name="投影片編號版面配置區 3"/>
          <p:cNvSpPr>
            <a:spLocks noGrp="1"/>
          </p:cNvSpPr>
          <p:nvPr>
            <p:ph type="sldNum" sz="quarter" idx="10"/>
          </p:nvPr>
        </p:nvSpPr>
        <p:spPr/>
        <p:txBody>
          <a:bodyPr/>
          <a:lstStyle/>
          <a:p>
            <a:fld id="{0D51CC99-045C-4B99-BFD0-40F6F7B51020}" type="slidenum">
              <a:rPr lang="zh-TW" altLang="en-US" smtClean="0"/>
              <a:t>1</a:t>
            </a:fld>
            <a:endParaRPr lang="zh-TW" altLang="en-US"/>
          </a:p>
        </p:txBody>
      </p:sp>
    </p:spTree>
    <p:extLst>
      <p:ext uri="{BB962C8B-B14F-4D97-AF65-F5344CB8AC3E}">
        <p14:creationId xmlns:p14="http://schemas.microsoft.com/office/powerpoint/2010/main" val="3844883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TW" altLang="en-US" smtClean="0"/>
              <a:t>按一下以編輯母片標題樣式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en-GB"/>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smtClean="0"/>
              <a:t>HTC Corp.</a:t>
            </a:r>
            <a:endParaRPr lang="zh-TW" altLang="en-US"/>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smtClean="0"/>
              <a:t>July 2012</a:t>
            </a:r>
            <a:endParaRPr lang="zh-TW" alt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Date Placeholder 4"/>
          <p:cNvSpPr>
            <a:spLocks noGrp="1"/>
          </p:cNvSpPr>
          <p:nvPr>
            <p:ph type="dt" idx="10"/>
          </p:nvPr>
        </p:nvSpPr>
        <p:spPr/>
        <p:txBody>
          <a:bodyPr/>
          <a:lstStyle>
            <a:lvl1pPr>
              <a:defRPr/>
            </a:lvl1pPr>
          </a:lstStyle>
          <a:p>
            <a:r>
              <a:rPr lang="en-US" altLang="zh-TW" smtClean="0"/>
              <a:t>July 2012</a:t>
            </a:r>
            <a:endParaRPr lang="zh-TW" altLang="en-US"/>
          </a:p>
        </p:txBody>
      </p:sp>
      <p:sp>
        <p:nvSpPr>
          <p:cNvPr id="6" name="Footer Placeholder 5"/>
          <p:cNvSpPr>
            <a:spLocks noGrp="1"/>
          </p:cNvSpPr>
          <p:nvPr>
            <p:ph type="ftr" idx="11"/>
          </p:nvPr>
        </p:nvSpPr>
        <p:spPr/>
        <p:txBody>
          <a:bodyPr/>
          <a:lstStyle>
            <a:lvl1pPr>
              <a:defRPr/>
            </a:lvl1pPr>
          </a:lstStyle>
          <a:p>
            <a:r>
              <a:rPr lang="en-US" altLang="zh-TW" smtClean="0"/>
              <a:t>HTC Corp.</a:t>
            </a:r>
            <a:endParaRPr lang="zh-TW" altLang="en-US"/>
          </a:p>
        </p:txBody>
      </p:sp>
      <p:sp>
        <p:nvSpPr>
          <p:cNvPr id="7" name="Slide Number Placeholder 6"/>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7" name="Date Placeholder 6"/>
          <p:cNvSpPr>
            <a:spLocks noGrp="1"/>
          </p:cNvSpPr>
          <p:nvPr>
            <p:ph type="dt" idx="10"/>
          </p:nvPr>
        </p:nvSpPr>
        <p:spPr/>
        <p:txBody>
          <a:bodyPr/>
          <a:lstStyle>
            <a:lvl1pPr>
              <a:defRPr/>
            </a:lvl1pPr>
          </a:lstStyle>
          <a:p>
            <a:r>
              <a:rPr lang="en-US" altLang="zh-TW" smtClean="0"/>
              <a:t>July 2012</a:t>
            </a:r>
            <a:endParaRPr lang="zh-TW" altLang="en-US"/>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zh-TW" smtClean="0"/>
              <a:t>HTC Corp.</a:t>
            </a:r>
            <a:endParaRPr lang="zh-TW" altLang="en-US"/>
          </a:p>
        </p:txBody>
      </p:sp>
      <p:sp>
        <p:nvSpPr>
          <p:cNvPr id="9" name="Slide Number Placeholder 8"/>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Date Placeholder 2"/>
          <p:cNvSpPr>
            <a:spLocks noGrp="1"/>
          </p:cNvSpPr>
          <p:nvPr>
            <p:ph type="dt" idx="10"/>
          </p:nvPr>
        </p:nvSpPr>
        <p:spPr/>
        <p:txBody>
          <a:bodyPr/>
          <a:lstStyle>
            <a:lvl1pPr>
              <a:defRPr/>
            </a:lvl1pPr>
          </a:lstStyle>
          <a:p>
            <a:r>
              <a:rPr lang="en-US" altLang="zh-TW" smtClean="0"/>
              <a:t>July 2012</a:t>
            </a:r>
            <a:endParaRPr lang="zh-TW" altLang="en-US"/>
          </a:p>
        </p:txBody>
      </p:sp>
      <p:sp>
        <p:nvSpPr>
          <p:cNvPr id="4" name="Footer Placeholder 3"/>
          <p:cNvSpPr>
            <a:spLocks noGrp="1"/>
          </p:cNvSpPr>
          <p:nvPr>
            <p:ph type="ftr" idx="11"/>
          </p:nvPr>
        </p:nvSpPr>
        <p:spPr/>
        <p:txBody>
          <a:bodyPr/>
          <a:lstStyle>
            <a:lvl1pPr>
              <a:defRPr/>
            </a:lvl1pPr>
          </a:lstStyle>
          <a:p>
            <a:r>
              <a:rPr lang="en-US" altLang="zh-TW" smtClean="0"/>
              <a:t>HTC Corp.</a:t>
            </a:r>
            <a:endParaRPr lang="zh-TW" altLang="en-US"/>
          </a:p>
        </p:txBody>
      </p:sp>
      <p:sp>
        <p:nvSpPr>
          <p:cNvPr id="5" name="Slide Number Placeholder 4"/>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TW" smtClean="0"/>
              <a:t>July 2012</a:t>
            </a:r>
            <a:endParaRPr lang="zh-TW" altLang="en-US"/>
          </a:p>
        </p:txBody>
      </p:sp>
      <p:sp>
        <p:nvSpPr>
          <p:cNvPr id="3" name="Footer Placeholder 2"/>
          <p:cNvSpPr>
            <a:spLocks noGrp="1"/>
          </p:cNvSpPr>
          <p:nvPr>
            <p:ph type="ftr" idx="11"/>
          </p:nvPr>
        </p:nvSpPr>
        <p:spPr/>
        <p:txBody>
          <a:bodyPr/>
          <a:lstStyle>
            <a:lvl1pPr>
              <a:defRPr/>
            </a:lvl1pPr>
          </a:lstStyle>
          <a:p>
            <a:r>
              <a:rPr lang="en-US" altLang="zh-TW" smtClean="0"/>
              <a:t>HTC Corp.</a:t>
            </a:r>
            <a:endParaRPr lang="zh-TW" altLang="en-US"/>
          </a:p>
        </p:txBody>
      </p:sp>
      <p:sp>
        <p:nvSpPr>
          <p:cNvPr id="4" name="Slide Number Placeholder 3"/>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GB"/>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TW" altLang="en-US" smtClean="0"/>
              <a:t>按一下以編輯母片標題樣式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GB"/>
          </a:p>
        </p:txBody>
      </p:sp>
      <p:sp>
        <p:nvSpPr>
          <p:cNvPr id="4" name="Date Placeholder 3"/>
          <p:cNvSpPr>
            <a:spLocks noGrp="1"/>
          </p:cNvSpPr>
          <p:nvPr>
            <p:ph type="dt" idx="10"/>
          </p:nvPr>
        </p:nvSpPr>
        <p:spPr/>
        <p:txBody>
          <a:bodyPr/>
          <a:lstStyle>
            <a:lvl1pPr>
              <a:defRPr/>
            </a:lvl1pPr>
          </a:lstStyle>
          <a:p>
            <a:r>
              <a:rPr lang="en-US" altLang="zh-TW" smtClean="0"/>
              <a:t>July 2012</a:t>
            </a:r>
            <a:endParaRPr lang="zh-TW" altLang="en-US"/>
          </a:p>
        </p:txBody>
      </p:sp>
      <p:sp>
        <p:nvSpPr>
          <p:cNvPr id="5" name="Footer Placeholder 4"/>
          <p:cNvSpPr>
            <a:spLocks noGrp="1"/>
          </p:cNvSpPr>
          <p:nvPr>
            <p:ph type="ftr" idx="11"/>
          </p:nvPr>
        </p:nvSpPr>
        <p:spPr/>
        <p:txBody>
          <a:bodyPr/>
          <a:lstStyle>
            <a:lvl1pPr>
              <a:defRPr/>
            </a:lvl1pPr>
          </a:lstStyle>
          <a:p>
            <a:r>
              <a:rPr lang="en-US" altLang="zh-TW" smtClean="0"/>
              <a:t>HTC Corp.</a:t>
            </a:r>
            <a:endParaRPr lang="zh-TW" altLang="en-US"/>
          </a:p>
        </p:txBody>
      </p:sp>
      <p:sp>
        <p:nvSpPr>
          <p:cNvPr id="6" name="Slide Number Placeholder 5"/>
          <p:cNvSpPr>
            <a:spLocks noGrp="1"/>
          </p:cNvSpPr>
          <p:nvPr>
            <p:ph type="sldNum" idx="12"/>
          </p:nvPr>
        </p:nvSpPr>
        <p:spPr/>
        <p:txBody>
          <a:bodyPr/>
          <a:lstStyle>
            <a:lvl1pPr>
              <a:defRPr/>
            </a:lvl1p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TW" smtClean="0"/>
              <a:t>July 2012</a:t>
            </a:r>
            <a:endParaRPr lang="zh-TW" altLang="en-US"/>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smtClean="0"/>
              <a:t>HTC Corp.</a:t>
            </a:r>
            <a:endParaRPr lang="zh-TW" altLang="en-US"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fld id="{73DA0BB7-265A-403C-9275-D587AB510EDC}" type="slidenum">
              <a:rPr lang="zh-TW" altLang="en-US" smtClean="0"/>
              <a:t>‹#›</a:t>
            </a:fld>
            <a:endParaRPr lang="zh-TW" altLang="en-US"/>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11-12/1052r1</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83568" y="620688"/>
            <a:ext cx="7772400" cy="1470025"/>
          </a:xfrm>
        </p:spPr>
        <p:txBody>
          <a:bodyPr/>
          <a:lstStyle/>
          <a:p>
            <a:r>
              <a:rPr lang="en-US" altLang="zh-TW" sz="2800" dirty="0" smtClean="0"/>
              <a:t>Response considerations in Active Scanning</a:t>
            </a:r>
            <a:endParaRPr lang="zh-TW" altLang="en-US" sz="2800" dirty="0"/>
          </a:p>
        </p:txBody>
      </p:sp>
      <p:sp>
        <p:nvSpPr>
          <p:cNvPr id="4" name="日期版面配置區 3"/>
          <p:cNvSpPr>
            <a:spLocks noGrp="1"/>
          </p:cNvSpPr>
          <p:nvPr>
            <p:ph type="dt" idx="10"/>
          </p:nvPr>
        </p:nvSpPr>
        <p:spPr/>
        <p:txBody>
          <a:bodyPr/>
          <a:lstStyle/>
          <a:p>
            <a:r>
              <a:rPr lang="en-US" altLang="zh-TW" dirty="0"/>
              <a:t>September 2012</a:t>
            </a:r>
            <a:endParaRPr lang="zh-TW" altLang="en-US" dirty="0"/>
          </a:p>
        </p:txBody>
      </p:sp>
      <p:sp>
        <p:nvSpPr>
          <p:cNvPr id="5" name="頁尾版面配置區 4"/>
          <p:cNvSpPr>
            <a:spLocks noGrp="1"/>
          </p:cNvSpPr>
          <p:nvPr>
            <p:ph type="ftr" idx="11"/>
          </p:nvPr>
        </p:nvSpPr>
        <p:spPr/>
        <p:txBody>
          <a:bodyPr/>
          <a:lstStyle/>
          <a:p>
            <a:r>
              <a:rPr lang="en-US" altLang="zh-TW" smtClean="0"/>
              <a:t>HTC Corp.</a:t>
            </a:r>
            <a:endParaRPr lang="zh-TW" altLang="en-US"/>
          </a:p>
        </p:txBody>
      </p:sp>
      <p:sp>
        <p:nvSpPr>
          <p:cNvPr id="6" name="投影片編號版面配置區 5"/>
          <p:cNvSpPr>
            <a:spLocks noGrp="1"/>
          </p:cNvSpPr>
          <p:nvPr>
            <p:ph type="sldNum" idx="12"/>
          </p:nvPr>
        </p:nvSpPr>
        <p:spPr/>
        <p:txBody>
          <a:bodyPr/>
          <a:lstStyle/>
          <a:p>
            <a:fld id="{73DA0BB7-265A-403C-9275-D587AB510EDC}" type="slidenum">
              <a:rPr lang="zh-TW" altLang="en-US" smtClean="0"/>
              <a:t>1</a:t>
            </a:fld>
            <a:endParaRPr lang="zh-TW" altLang="en-US"/>
          </a:p>
        </p:txBody>
      </p:sp>
      <p:graphicFrame>
        <p:nvGraphicFramePr>
          <p:cNvPr id="8" name="Group 40"/>
          <p:cNvGraphicFramePr>
            <a:graphicFrameLocks noGrp="1"/>
          </p:cNvGraphicFramePr>
          <p:nvPr>
            <p:extLst>
              <p:ext uri="{D42A27DB-BD31-4B8C-83A1-F6EECF244321}">
                <p14:modId xmlns:p14="http://schemas.microsoft.com/office/powerpoint/2010/main" val="3400706405"/>
              </p:ext>
            </p:extLst>
          </p:nvPr>
        </p:nvGraphicFramePr>
        <p:xfrm>
          <a:off x="609600" y="2846055"/>
          <a:ext cx="7924800" cy="166306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Times New Roman" pitchFamily="18" charset="0"/>
                          <a:ea typeface="ＭＳ Ｐゴシック" pitchFamily="34" charset="-128"/>
                        </a:rPr>
                        <a:t>Name</a:t>
                      </a:r>
                      <a:endParaRPr kumimoji="1" lang="ja-JP" altLang="en-US" sz="1200" b="1" i="0" u="none" strike="noStrike" cap="none" normalizeH="0" baseline="0" dirty="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Affiliations</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Address</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Phone</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Times New Roman" pitchFamily="18" charset="0"/>
                          <a:ea typeface="ＭＳ Ｐゴシック" pitchFamily="34" charset="-128"/>
                        </a:rPr>
                        <a:t>email</a:t>
                      </a:r>
                      <a:endParaRPr kumimoji="1" lang="ja-JP" altLang="en-US" sz="1200" b="1" i="0" u="none" strike="noStrike" cap="none" normalizeH="0" baseline="0" smtClean="0">
                        <a:ln>
                          <a:noFill/>
                        </a:ln>
                        <a:solidFill>
                          <a:schemeClr val="tx1"/>
                        </a:solidFill>
                        <a:effectLst/>
                        <a:latin typeface="Times New Roman" pitchFamily="18" charset="0"/>
                        <a:ea typeface="ＭＳ Ｐゴシック"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Jing-</a:t>
                      </a:r>
                      <a:r>
                        <a:rPr kumimoji="0" lang="en-US" altLang="zh-TW" sz="12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Rong</a:t>
                      </a:r>
                      <a:r>
                        <a:rPr kumimoji="0" lang="en-US" altLang="zh-TW" sz="12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Hsieh</a:t>
                      </a:r>
                      <a:endParaRPr kumimoji="0" lang="zh-CN" altLang="zh-TW" sz="1200" b="0" i="0" u="none" strike="noStrike" cap="none" normalizeH="0" baseline="0" dirty="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HTC Corp.</a:t>
                      </a:r>
                      <a:endParaRPr kumimoji="0" lang="ko-KR" altLang="zh-TW" sz="1200" b="0" i="0" u="none" strike="noStrike" cap="none" normalizeH="0" baseline="0" dirty="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zh-TW" sz="1200" b="0" i="0" u="none" strike="noStrike" cap="none" normalizeH="0" baseline="0" dirty="0" smtClean="0">
                          <a:ln>
                            <a:noFill/>
                          </a:ln>
                          <a:solidFill>
                            <a:schemeClr val="tx1"/>
                          </a:solidFill>
                          <a:effectLst/>
                          <a:latin typeface="Times New Roman" pitchFamily="18" charset="0"/>
                          <a:ea typeface="SimSun" pitchFamily="2" charset="-122"/>
                        </a:rPr>
                        <a:t>1F, 6-3 Baoqiang Road, Xindian district, New Taipei City, Taiwan</a:t>
                      </a:r>
                      <a:endParaRPr kumimoji="0" lang="ko-KR" altLang="zh-TW" sz="1200" b="0" i="0" u="none" strike="noStrike" cap="none" normalizeH="0" baseline="0" dirty="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a typeface="맑은 고딕" pitchFamily="34" charset="-127"/>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jing_hsieh@htc.com</a:t>
                      </a:r>
                      <a:endParaRPr kumimoji="0" lang="en-US" altLang="zh-CN"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algn="l">
                        <a:spcAft>
                          <a:spcPts val="0"/>
                        </a:spcAft>
                      </a:pPr>
                      <a:endParaRPr lang="zh-TW" sz="1200" dirty="0">
                        <a:effectLst/>
                        <a:latin typeface="Times New Roman"/>
                        <a:ea typeface="MS Mincho"/>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Rectangle 4"/>
          <p:cNvSpPr txBox="1">
            <a:spLocks noChangeArrowheads="1"/>
          </p:cNvSpPr>
          <p:nvPr/>
        </p:nvSpPr>
        <p:spPr bwMode="auto">
          <a:xfrm>
            <a:off x="755650" y="1913235"/>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GB" altLang="zh-TW" sz="2000" dirty="0" smtClean="0">
                <a:ea typeface="新細明體" charset="-120"/>
              </a:rPr>
              <a:t>Date:</a:t>
            </a:r>
            <a:r>
              <a:rPr lang="en-GB" altLang="zh-TW" sz="2000" b="0" dirty="0" smtClean="0">
                <a:ea typeface="新細明體" charset="-120"/>
              </a:rPr>
              <a:t> 2012-09-06</a:t>
            </a:r>
          </a:p>
        </p:txBody>
      </p:sp>
      <p:sp>
        <p:nvSpPr>
          <p:cNvPr id="10" name="Rectangle 6"/>
          <p:cNvSpPr>
            <a:spLocks noChangeArrowheads="1"/>
          </p:cNvSpPr>
          <p:nvPr/>
        </p:nvSpPr>
        <p:spPr bwMode="auto">
          <a:xfrm>
            <a:off x="533400" y="234344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GB" altLang="zh-TW" sz="2000" b="1">
                <a:ea typeface="新細明體" charset="-120"/>
              </a:rPr>
              <a:t>Authors:</a:t>
            </a:r>
            <a:endParaRPr lang="en-GB" altLang="zh-TW" sz="2000">
              <a:ea typeface="新細明體" charset="-120"/>
            </a:endParaRPr>
          </a:p>
        </p:txBody>
      </p:sp>
    </p:spTree>
    <p:extLst>
      <p:ext uri="{BB962C8B-B14F-4D97-AF65-F5344CB8AC3E}">
        <p14:creationId xmlns:p14="http://schemas.microsoft.com/office/powerpoint/2010/main" val="87377411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5800" y="620688"/>
            <a:ext cx="7770813" cy="1065213"/>
          </a:xfrm>
        </p:spPr>
        <p:txBody>
          <a:bodyPr/>
          <a:lstStyle/>
          <a:p>
            <a:r>
              <a:rPr lang="en-US" altLang="zh-TW" sz="2400" dirty="0" smtClean="0"/>
              <a:t>Example </a:t>
            </a:r>
            <a:r>
              <a:rPr lang="en-US" altLang="zh-TW" sz="2400" dirty="0" smtClean="0"/>
              <a:t>of including Link Quality parameters in FILS Request element</a:t>
            </a:r>
            <a:endParaRPr lang="zh-TW" altLang="en-US" sz="2400"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2258805274"/>
              </p:ext>
            </p:extLst>
          </p:nvPr>
        </p:nvGraphicFramePr>
        <p:xfrm>
          <a:off x="1763688" y="1988840"/>
          <a:ext cx="6048672" cy="1512168"/>
        </p:xfrm>
        <a:graphic>
          <a:graphicData uri="http://schemas.openxmlformats.org/drawingml/2006/table">
            <a:tbl>
              <a:tblPr firstRow="1" firstCol="1" bandRow="1">
                <a:tableStyleId>{5C22544A-7EE6-4342-B048-85BDC9FD1C3A}</a:tableStyleId>
              </a:tblPr>
              <a:tblGrid>
                <a:gridCol w="744331"/>
                <a:gridCol w="658145"/>
                <a:gridCol w="868125"/>
                <a:gridCol w="695754"/>
                <a:gridCol w="581362"/>
                <a:gridCol w="859507"/>
                <a:gridCol w="810930"/>
                <a:gridCol w="830518"/>
              </a:tblGrid>
              <a:tr h="1008112">
                <a:tc>
                  <a:txBody>
                    <a:bodyPr/>
                    <a:lstStyle/>
                    <a:p>
                      <a:pPr algn="ctr">
                        <a:spcAft>
                          <a:spcPts val="0"/>
                        </a:spcAft>
                      </a:pPr>
                      <a:r>
                        <a:rPr lang="de-DE" sz="1100" u="sng" dirty="0">
                          <a:effectLst/>
                          <a:latin typeface="Arial"/>
                          <a:cs typeface="Arial"/>
                        </a:rPr>
                        <a:t>Element Id</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Length</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Parameter </a:t>
                      </a:r>
                      <a:r>
                        <a:rPr lang="de-DE" sz="1100" u="sng" dirty="0" err="1">
                          <a:effectLst/>
                          <a:latin typeface="Arial"/>
                          <a:cs typeface="Arial"/>
                        </a:rPr>
                        <a:t>Control</a:t>
                      </a:r>
                      <a:r>
                        <a:rPr lang="de-DE" sz="1100" u="sng" dirty="0">
                          <a:effectLst/>
                          <a:latin typeface="Arial"/>
                          <a:cs typeface="Arial"/>
                        </a:rPr>
                        <a:t> Bitmap</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FILS </a:t>
                      </a:r>
                      <a:r>
                        <a:rPr lang="de-DE" sz="1100" u="sng" dirty="0" err="1">
                          <a:effectLst/>
                          <a:latin typeface="Arial"/>
                          <a:cs typeface="Arial"/>
                        </a:rPr>
                        <a:t>Criteria</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Max Delay Limit</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Minimum Data Rate</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smtClean="0">
                          <a:solidFill>
                            <a:schemeClr val="tx1"/>
                          </a:solidFill>
                          <a:effectLst/>
                          <a:latin typeface="Arial"/>
                          <a:cs typeface="Arial"/>
                        </a:rPr>
                        <a:t>Desired  RCPI</a:t>
                      </a:r>
                      <a:endParaRPr lang="zh-TW" sz="1100" dirty="0">
                        <a:solidFill>
                          <a:schemeClr val="tx1"/>
                        </a:solidFill>
                        <a:effectLst/>
                        <a:latin typeface="Arial"/>
                        <a:ea typeface="新細明體"/>
                        <a:cs typeface="Arial"/>
                      </a:endParaRPr>
                    </a:p>
                  </a:txBody>
                  <a:tcPr marL="68580" marR="68580" marT="0" marB="0" anchor="ctr">
                    <a:solidFill>
                      <a:schemeClr val="bg2">
                        <a:lumMod val="20000"/>
                        <a:lumOff val="80000"/>
                      </a:schemeClr>
                    </a:solidFill>
                  </a:tcPr>
                </a:tc>
                <a:tc>
                  <a:txBody>
                    <a:bodyPr/>
                    <a:lstStyle/>
                    <a:p>
                      <a:pPr algn="ctr">
                        <a:spcAft>
                          <a:spcPts val="0"/>
                        </a:spcAft>
                      </a:pPr>
                      <a:r>
                        <a:rPr lang="de-DE" sz="1100" u="sng">
                          <a:effectLst/>
                          <a:latin typeface="Arial"/>
                          <a:cs typeface="Arial"/>
                        </a:rPr>
                        <a:t>OUI Response Criteria</a:t>
                      </a:r>
                      <a:endParaRPr lang="zh-TW" sz="1100">
                        <a:effectLst/>
                        <a:latin typeface="Arial"/>
                        <a:ea typeface="新細明體"/>
                        <a:cs typeface="Arial"/>
                      </a:endParaRPr>
                    </a:p>
                  </a:txBody>
                  <a:tcPr marL="68580" marR="68580" marT="0" marB="0" anchor="ctr"/>
                </a:tc>
              </a:tr>
              <a:tr h="504056">
                <a:tc>
                  <a:txBody>
                    <a:bodyPr/>
                    <a:lstStyle/>
                    <a:p>
                      <a:pPr algn="ctr">
                        <a:spcAft>
                          <a:spcPts val="0"/>
                        </a:spcAft>
                      </a:pPr>
                      <a:r>
                        <a:rPr lang="de-DE" sz="1100" u="sng">
                          <a:effectLst/>
                          <a:latin typeface="Arial"/>
                          <a:cs typeface="Arial"/>
                        </a:rPr>
                        <a:t>Octets: 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0 or 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0 or 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3</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solidFill>
                            <a:schemeClr val="tx1"/>
                          </a:solidFill>
                          <a:effectLst/>
                          <a:latin typeface="Arial"/>
                          <a:cs typeface="Arial"/>
                        </a:rPr>
                        <a:t>0 or 1</a:t>
                      </a:r>
                      <a:endParaRPr lang="zh-TW" sz="1100" dirty="0">
                        <a:solidFill>
                          <a:schemeClr val="tx1"/>
                        </a:solidFill>
                        <a:effectLst/>
                        <a:latin typeface="Arial"/>
                        <a:ea typeface="新細明體"/>
                        <a:cs typeface="Arial"/>
                      </a:endParaRPr>
                    </a:p>
                  </a:txBody>
                  <a:tcPr marL="68580" marR="68580" marT="0" marB="0" anchor="ctr">
                    <a:solidFill>
                      <a:schemeClr val="bg2">
                        <a:lumMod val="20000"/>
                        <a:lumOff val="80000"/>
                      </a:schemeClr>
                    </a:solidFill>
                  </a:tcPr>
                </a:tc>
                <a:tc>
                  <a:txBody>
                    <a:bodyPr/>
                    <a:lstStyle/>
                    <a:p>
                      <a:pPr algn="ctr">
                        <a:spcAft>
                          <a:spcPts val="0"/>
                        </a:spcAft>
                      </a:pPr>
                      <a:r>
                        <a:rPr lang="de-DE" sz="1100" u="sng" dirty="0">
                          <a:effectLst/>
                          <a:latin typeface="Arial"/>
                          <a:cs typeface="Arial"/>
                        </a:rPr>
                        <a:t>0 or 2</a:t>
                      </a:r>
                      <a:endParaRPr lang="zh-TW" sz="1100" dirty="0">
                        <a:effectLst/>
                        <a:latin typeface="Arial"/>
                        <a:ea typeface="新細明體"/>
                        <a:cs typeface="Arial"/>
                      </a:endParaRPr>
                    </a:p>
                  </a:txBody>
                  <a:tcPr marL="68580" marR="68580" marT="0" marB="0" anchor="ctr"/>
                </a:tc>
              </a:tr>
            </a:tbl>
          </a:graphicData>
        </a:graphic>
      </p:graphicFrame>
      <p:sp>
        <p:nvSpPr>
          <p:cNvPr id="4" name="投影片編號版面配置區 3"/>
          <p:cNvSpPr>
            <a:spLocks noGrp="1"/>
          </p:cNvSpPr>
          <p:nvPr>
            <p:ph type="sldNum" idx="12"/>
          </p:nvPr>
        </p:nvSpPr>
        <p:spPr/>
        <p:txBody>
          <a:bodyPr/>
          <a:lstStyle/>
          <a:p>
            <a:fld id="{73DA0BB7-265A-403C-9275-D587AB510EDC}" type="slidenum">
              <a:rPr lang="zh-TW" altLang="en-US" smtClean="0"/>
              <a:t>10</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graphicFrame>
        <p:nvGraphicFramePr>
          <p:cNvPr id="8" name="內容版面配置區 6"/>
          <p:cNvGraphicFramePr>
            <a:graphicFrameLocks/>
          </p:cNvGraphicFramePr>
          <p:nvPr>
            <p:extLst>
              <p:ext uri="{D42A27DB-BD31-4B8C-83A1-F6EECF244321}">
                <p14:modId xmlns:p14="http://schemas.microsoft.com/office/powerpoint/2010/main" val="2797384767"/>
              </p:ext>
            </p:extLst>
          </p:nvPr>
        </p:nvGraphicFramePr>
        <p:xfrm>
          <a:off x="1763690" y="4293096"/>
          <a:ext cx="6264695" cy="1656184"/>
        </p:xfrm>
        <a:graphic>
          <a:graphicData uri="http://schemas.openxmlformats.org/drawingml/2006/table">
            <a:tbl>
              <a:tblPr firstRow="1" firstCol="1" bandRow="1">
                <a:tableStyleId>{5C22544A-7EE6-4342-B048-85BDC9FD1C3A}</a:tableStyleId>
              </a:tblPr>
              <a:tblGrid>
                <a:gridCol w="677843"/>
                <a:gridCol w="599355"/>
                <a:gridCol w="790578"/>
                <a:gridCol w="633605"/>
                <a:gridCol w="529431"/>
                <a:gridCol w="782731"/>
                <a:gridCol w="738492"/>
                <a:gridCol w="756330"/>
                <a:gridCol w="756330"/>
              </a:tblGrid>
              <a:tr h="1104123">
                <a:tc>
                  <a:txBody>
                    <a:bodyPr/>
                    <a:lstStyle/>
                    <a:p>
                      <a:pPr algn="ctr">
                        <a:spcAft>
                          <a:spcPts val="0"/>
                        </a:spcAft>
                      </a:pPr>
                      <a:r>
                        <a:rPr lang="de-DE" sz="1100" u="sng" dirty="0">
                          <a:effectLst/>
                          <a:latin typeface="Arial"/>
                          <a:cs typeface="Arial"/>
                        </a:rPr>
                        <a:t>Element Id</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Length</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Parameter </a:t>
                      </a:r>
                      <a:r>
                        <a:rPr lang="de-DE" sz="1100" u="sng" dirty="0" err="1">
                          <a:effectLst/>
                          <a:latin typeface="Arial"/>
                          <a:cs typeface="Arial"/>
                        </a:rPr>
                        <a:t>Control</a:t>
                      </a:r>
                      <a:r>
                        <a:rPr lang="de-DE" sz="1100" u="sng" dirty="0">
                          <a:effectLst/>
                          <a:latin typeface="Arial"/>
                          <a:cs typeface="Arial"/>
                        </a:rPr>
                        <a:t> Bitmap</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FILS </a:t>
                      </a:r>
                      <a:r>
                        <a:rPr lang="de-DE" sz="1100" u="sng" dirty="0" err="1">
                          <a:effectLst/>
                          <a:latin typeface="Arial"/>
                          <a:cs typeface="Arial"/>
                        </a:rPr>
                        <a:t>Criteria</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Max Delay Limit</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Minimum Data Rate</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smtClean="0">
                          <a:solidFill>
                            <a:schemeClr val="tx1"/>
                          </a:solidFill>
                          <a:effectLst/>
                          <a:latin typeface="Arial"/>
                          <a:cs typeface="Arial"/>
                        </a:rPr>
                        <a:t>Transmit Power </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smtClean="0">
                          <a:solidFill>
                            <a:schemeClr val="tx1"/>
                          </a:solidFill>
                          <a:effectLst/>
                          <a:latin typeface="Arial"/>
                          <a:cs typeface="Arial"/>
                        </a:rPr>
                        <a:t>Desired RSSI</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a:effectLst/>
                          <a:latin typeface="Arial"/>
                          <a:cs typeface="Arial"/>
                        </a:rPr>
                        <a:t>OUI Response Criteria</a:t>
                      </a:r>
                      <a:endParaRPr lang="zh-TW" sz="1100" dirty="0">
                        <a:effectLst/>
                        <a:latin typeface="Arial"/>
                        <a:ea typeface="新細明體"/>
                        <a:cs typeface="Arial"/>
                      </a:endParaRPr>
                    </a:p>
                  </a:txBody>
                  <a:tcPr marL="68580" marR="68580" marT="0" marB="0" anchor="ctr"/>
                </a:tc>
              </a:tr>
              <a:tr h="552061">
                <a:tc>
                  <a:txBody>
                    <a:bodyPr/>
                    <a:lstStyle/>
                    <a:p>
                      <a:pPr algn="ctr">
                        <a:spcAft>
                          <a:spcPts val="0"/>
                        </a:spcAft>
                      </a:pPr>
                      <a:r>
                        <a:rPr lang="de-DE" sz="1100" u="sng" dirty="0">
                          <a:effectLst/>
                          <a:latin typeface="Arial"/>
                          <a:cs typeface="Arial"/>
                        </a:rPr>
                        <a:t>Octets: 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a:effectLst/>
                          <a:latin typeface="Arial"/>
                          <a:cs typeface="Arial"/>
                        </a:rPr>
                        <a:t>1</a:t>
                      </a:r>
                      <a:endParaRPr lang="zh-TW" sz="110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1</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effectLst/>
                          <a:latin typeface="Arial"/>
                          <a:cs typeface="Arial"/>
                        </a:rPr>
                        <a:t>0 </a:t>
                      </a:r>
                      <a:r>
                        <a:rPr lang="de-DE" sz="1100" u="sng" dirty="0" err="1">
                          <a:effectLst/>
                          <a:latin typeface="Arial"/>
                          <a:cs typeface="Arial"/>
                        </a:rPr>
                        <a:t>or</a:t>
                      </a:r>
                      <a:r>
                        <a:rPr lang="de-DE" sz="1100" u="sng" dirty="0">
                          <a:effectLst/>
                          <a:latin typeface="Arial"/>
                          <a:cs typeface="Arial"/>
                        </a:rPr>
                        <a:t> 3</a:t>
                      </a:r>
                      <a:endParaRPr lang="zh-TW" sz="1100" dirty="0">
                        <a:effectLst/>
                        <a:latin typeface="Arial"/>
                        <a:ea typeface="新細明體"/>
                        <a:cs typeface="Arial"/>
                      </a:endParaRPr>
                    </a:p>
                  </a:txBody>
                  <a:tcPr marL="68580" marR="68580" marT="0" marB="0" anchor="ctr"/>
                </a:tc>
                <a:tc>
                  <a:txBody>
                    <a:bodyPr/>
                    <a:lstStyle/>
                    <a:p>
                      <a:pPr algn="ctr">
                        <a:spcAft>
                          <a:spcPts val="0"/>
                        </a:spcAft>
                      </a:pPr>
                      <a:r>
                        <a:rPr lang="de-DE" sz="1100" u="sng" dirty="0">
                          <a:solidFill>
                            <a:schemeClr val="tx1"/>
                          </a:solidFill>
                          <a:effectLst/>
                          <a:latin typeface="Arial"/>
                          <a:cs typeface="Arial"/>
                        </a:rPr>
                        <a:t>0 or 1</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a:solidFill>
                            <a:schemeClr val="tx1"/>
                          </a:solidFill>
                          <a:effectLst/>
                          <a:latin typeface="Arial"/>
                          <a:cs typeface="Arial"/>
                        </a:rPr>
                        <a:t>0 or 1</a:t>
                      </a:r>
                      <a:endParaRPr lang="zh-TW" sz="1100" dirty="0">
                        <a:solidFill>
                          <a:schemeClr val="tx1"/>
                        </a:solidFill>
                        <a:effectLst/>
                        <a:latin typeface="Arial"/>
                        <a:ea typeface="新細明體"/>
                        <a:cs typeface="Arial"/>
                      </a:endParaRPr>
                    </a:p>
                  </a:txBody>
                  <a:tcPr marL="68580" marR="68580" marT="0" marB="0" anchor="ctr">
                    <a:solidFill>
                      <a:schemeClr val="accent3">
                        <a:lumMod val="95000"/>
                      </a:schemeClr>
                    </a:solidFill>
                  </a:tcPr>
                </a:tc>
                <a:tc>
                  <a:txBody>
                    <a:bodyPr/>
                    <a:lstStyle/>
                    <a:p>
                      <a:pPr algn="ctr">
                        <a:spcAft>
                          <a:spcPts val="0"/>
                        </a:spcAft>
                      </a:pPr>
                      <a:r>
                        <a:rPr lang="de-DE" sz="1100" u="sng" dirty="0">
                          <a:effectLst/>
                          <a:latin typeface="Arial"/>
                          <a:cs typeface="Arial"/>
                        </a:rPr>
                        <a:t>0 or 2</a:t>
                      </a:r>
                      <a:endParaRPr lang="zh-TW" sz="1100" dirty="0">
                        <a:effectLst/>
                        <a:latin typeface="Arial"/>
                        <a:ea typeface="新細明體"/>
                        <a:cs typeface="Arial"/>
                      </a:endParaRPr>
                    </a:p>
                  </a:txBody>
                  <a:tcPr marL="68580" marR="68580" marT="0" marB="0" anchor="ctr"/>
                </a:tc>
              </a:tr>
            </a:tbl>
          </a:graphicData>
        </a:graphic>
      </p:graphicFrame>
      <p:sp>
        <p:nvSpPr>
          <p:cNvPr id="9" name="文字方塊 8"/>
          <p:cNvSpPr txBox="1"/>
          <p:nvPr/>
        </p:nvSpPr>
        <p:spPr>
          <a:xfrm>
            <a:off x="539552" y="2492896"/>
            <a:ext cx="1008112" cy="369332"/>
          </a:xfrm>
          <a:prstGeom prst="rect">
            <a:avLst/>
          </a:prstGeom>
          <a:noFill/>
        </p:spPr>
        <p:txBody>
          <a:bodyPr wrap="square" rtlCol="0">
            <a:spAutoFit/>
          </a:bodyPr>
          <a:lstStyle/>
          <a:p>
            <a:r>
              <a:rPr lang="en-US" altLang="zh-TW" dirty="0" smtClean="0"/>
              <a:t>Option 1</a:t>
            </a:r>
            <a:endParaRPr lang="zh-TW" altLang="en-US" dirty="0"/>
          </a:p>
        </p:txBody>
      </p:sp>
      <p:sp>
        <p:nvSpPr>
          <p:cNvPr id="10" name="文字方塊 9"/>
          <p:cNvSpPr txBox="1"/>
          <p:nvPr/>
        </p:nvSpPr>
        <p:spPr>
          <a:xfrm>
            <a:off x="539552" y="4869160"/>
            <a:ext cx="1008112" cy="369332"/>
          </a:xfrm>
          <a:prstGeom prst="rect">
            <a:avLst/>
          </a:prstGeom>
          <a:noFill/>
        </p:spPr>
        <p:txBody>
          <a:bodyPr wrap="square" rtlCol="0">
            <a:spAutoFit/>
          </a:bodyPr>
          <a:lstStyle/>
          <a:p>
            <a:r>
              <a:rPr lang="en-US" altLang="zh-TW" dirty="0" smtClean="0"/>
              <a:t>Option 2</a:t>
            </a:r>
            <a:endParaRPr lang="zh-TW" altLang="en-US" dirty="0"/>
          </a:p>
        </p:txBody>
      </p:sp>
    </p:spTree>
    <p:extLst>
      <p:ext uri="{BB962C8B-B14F-4D97-AF65-F5344CB8AC3E}">
        <p14:creationId xmlns:p14="http://schemas.microsoft.com/office/powerpoint/2010/main" val="147214322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sz="2000" dirty="0"/>
              <a:t>Reducing </a:t>
            </a:r>
            <a:r>
              <a:rPr lang="en-US" altLang="zh-TW" sz="2000" dirty="0" smtClean="0"/>
              <a:t>airtime occupancy </a:t>
            </a:r>
            <a:r>
              <a:rPr lang="en-US" altLang="zh-TW" sz="2000" dirty="0"/>
              <a:t>is critical to </a:t>
            </a:r>
            <a:r>
              <a:rPr lang="en-US" altLang="zh-TW" sz="2000" dirty="0" smtClean="0"/>
              <a:t>reduce </a:t>
            </a:r>
            <a:r>
              <a:rPr lang="en-US" altLang="zh-TW" sz="2000" dirty="0"/>
              <a:t>the latency for </a:t>
            </a:r>
            <a:r>
              <a:rPr lang="en-US" altLang="zh-TW" sz="2000" dirty="0" smtClean="0"/>
              <a:t>FILS</a:t>
            </a:r>
          </a:p>
          <a:p>
            <a:pPr>
              <a:buFont typeface="Arial" pitchFamily="34" charset="0"/>
              <a:buChar char="•"/>
            </a:pPr>
            <a:r>
              <a:rPr lang="en-US" altLang="zh-TW" sz="2000" dirty="0" smtClean="0"/>
              <a:t>In this contribution we propose to add link quality information in the probe request to reduce </a:t>
            </a:r>
            <a:r>
              <a:rPr lang="en-US" altLang="zh-TW" sz="2000" dirty="0"/>
              <a:t>number of probe </a:t>
            </a:r>
            <a:r>
              <a:rPr lang="en-US" altLang="zh-TW" sz="2000" dirty="0" smtClean="0"/>
              <a:t>responses and the corresponding possible retransmissions </a:t>
            </a:r>
          </a:p>
          <a:p>
            <a:pPr>
              <a:buFont typeface="Arial" pitchFamily="34" charset="0"/>
              <a:buChar char="•"/>
            </a:pPr>
            <a:r>
              <a:rPr lang="en-US" altLang="zh-TW" sz="2000" dirty="0" smtClean="0"/>
              <a:t>By the notion of hybrid scanning fashion introduced in </a:t>
            </a:r>
            <a:r>
              <a:rPr lang="en-US" altLang="zh-TW" sz="2000" dirty="0" err="1" smtClean="0"/>
              <a:t>TGai</a:t>
            </a:r>
            <a:r>
              <a:rPr lang="en-US" altLang="zh-TW" sz="2000" dirty="0" smtClean="0"/>
              <a:t>, those </a:t>
            </a:r>
            <a:r>
              <a:rPr lang="en-US" altLang="zh-TW" sz="2000" dirty="0"/>
              <a:t>APs </a:t>
            </a:r>
            <a:r>
              <a:rPr lang="en-US" altLang="zh-TW" sz="2000" dirty="0" smtClean="0"/>
              <a:t>disqualified can still be discovered via the passive scanning way</a:t>
            </a:r>
          </a:p>
          <a:p>
            <a:pPr marL="0" indent="0">
              <a:buNone/>
            </a:pPr>
            <a:endParaRPr lang="en-US" altLang="zh-TW" sz="2400" dirty="0"/>
          </a:p>
          <a:p>
            <a:endParaRPr lang="zh-TW" altLang="en-US" dirty="0"/>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投影片編號版面配置區 5"/>
          <p:cNvSpPr>
            <a:spLocks noGrp="1"/>
          </p:cNvSpPr>
          <p:nvPr>
            <p:ph type="sldNum" idx="12"/>
          </p:nvPr>
        </p:nvSpPr>
        <p:spPr/>
        <p:txBody>
          <a:bodyPr/>
          <a:lstStyle/>
          <a:p>
            <a:fld id="{73DA0BB7-265A-403C-9275-D587AB510EDC}" type="slidenum">
              <a:rPr lang="zh-TW" altLang="en-US" smtClean="0"/>
              <a:t>11</a:t>
            </a:fld>
            <a:endParaRPr lang="zh-TW" altLang="en-US"/>
          </a:p>
        </p:txBody>
      </p:sp>
    </p:spTree>
    <p:extLst>
      <p:ext uri="{BB962C8B-B14F-4D97-AF65-F5344CB8AC3E}">
        <p14:creationId xmlns:p14="http://schemas.microsoft.com/office/powerpoint/2010/main" val="18722626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a:t>
            </a:r>
            <a:r>
              <a:rPr lang="en-US" altLang="zh-TW" dirty="0" smtClean="0"/>
              <a:t>Poll - 1</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utilize a recorded </a:t>
            </a:r>
            <a:r>
              <a:rPr lang="en-US" altLang="zh-TW" dirty="0" smtClean="0"/>
              <a:t>RCPI as the link quality parameters for the AP to omit Probe Response</a:t>
            </a:r>
            <a:r>
              <a:rPr lang="en-US" altLang="zh-TW" dirty="0" smtClean="0">
                <a:solidFill>
                  <a:schemeClr val="tx1"/>
                </a:solidFill>
              </a:rPr>
              <a:t>?</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12</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31174285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Straw </a:t>
            </a:r>
            <a:r>
              <a:rPr lang="en-US" altLang="zh-TW" dirty="0" smtClean="0"/>
              <a:t>Poll - 2</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solidFill>
                  <a:schemeClr val="tx1"/>
                </a:solidFill>
              </a:rPr>
              <a:t>Do you support </a:t>
            </a:r>
            <a:r>
              <a:rPr lang="en-US" altLang="zh-TW" dirty="0" smtClean="0">
                <a:solidFill>
                  <a:schemeClr val="tx1"/>
                </a:solidFill>
              </a:rPr>
              <a:t>to utilize transmit power and</a:t>
            </a:r>
            <a:r>
              <a:rPr lang="en-US" altLang="zh-TW" dirty="0" smtClean="0"/>
              <a:t> desired RSSI as the link quality parameters for the AP to omit Probe Response</a:t>
            </a:r>
            <a:r>
              <a:rPr lang="en-US" altLang="zh-TW" dirty="0" smtClean="0">
                <a:solidFill>
                  <a:schemeClr val="tx1"/>
                </a:solidFill>
              </a:rPr>
              <a:t>?</a:t>
            </a:r>
          </a:p>
          <a:p>
            <a:pPr marL="0" indent="0"/>
            <a:r>
              <a:rPr lang="en-US" altLang="zh-TW" dirty="0" smtClean="0"/>
              <a:t>	</a:t>
            </a:r>
            <a:br>
              <a:rPr lang="en-US" altLang="zh-TW" dirty="0" smtClean="0"/>
            </a:br>
            <a:r>
              <a:rPr lang="en-US" altLang="zh-TW" dirty="0" smtClean="0"/>
              <a:t/>
            </a:r>
            <a:br>
              <a:rPr lang="en-US" altLang="zh-TW" dirty="0" smtClean="0"/>
            </a:br>
            <a:r>
              <a:rPr lang="en-US" altLang="zh-TW" dirty="0" smtClean="0"/>
              <a:t>	Yes:  </a:t>
            </a:r>
            <a:br>
              <a:rPr lang="en-US" altLang="zh-TW" dirty="0" smtClean="0"/>
            </a:br>
            <a:r>
              <a:rPr lang="en-US" altLang="zh-TW" dirty="0" smtClean="0"/>
              <a:t>	No:</a:t>
            </a:r>
            <a:br>
              <a:rPr lang="en-US" altLang="zh-TW" dirty="0" smtClean="0"/>
            </a:br>
            <a:r>
              <a:rPr lang="en-US" altLang="zh-TW" dirty="0" smtClean="0"/>
              <a:t>	Abstain:  </a:t>
            </a:r>
          </a:p>
          <a:p>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13</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22737001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Appendix</a:t>
            </a:r>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14</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spTree>
    <p:extLst>
      <p:ext uri="{BB962C8B-B14F-4D97-AF65-F5344CB8AC3E}">
        <p14:creationId xmlns:p14="http://schemas.microsoft.com/office/powerpoint/2010/main" val="365356300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8.4.2.ai1 FILS Request Parameters element (12/1053r0)</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b="0" dirty="0" smtClean="0"/>
              <a:t>Figure 8-ai2 – Parameter Control Bitmap field</a:t>
            </a:r>
          </a:p>
          <a:p>
            <a:pPr lvl="1">
              <a:buFont typeface="Arial" pitchFamily="34" charset="0"/>
              <a:buChar char="•"/>
            </a:pPr>
            <a:r>
              <a:rPr lang="en-US" altLang="zh-TW" dirty="0"/>
              <a:t>Received Signal Strength </a:t>
            </a:r>
            <a:r>
              <a:rPr lang="en-US" altLang="zh-TW" dirty="0" smtClean="0"/>
              <a:t>Limit</a:t>
            </a:r>
          </a:p>
          <a:p>
            <a:pPr lvl="1">
              <a:buFont typeface="Arial" pitchFamily="34" charset="0"/>
              <a:buChar char="•"/>
            </a:pPr>
            <a:endParaRPr lang="en-US" altLang="zh-TW" b="0" dirty="0" smtClean="0"/>
          </a:p>
          <a:p>
            <a:pPr>
              <a:buFont typeface="Arial" pitchFamily="34" charset="0"/>
              <a:buChar char="•"/>
            </a:pPr>
            <a:r>
              <a:rPr lang="en-US" altLang="zh-TW" b="0" dirty="0"/>
              <a:t>The Received Signal Strength Limit (RSSL) field is an unsigned integer. The receiver of Probe Request frame is obliged to respond, if the reception power of the frame is equal or higher than -82dBm + RSSL value * 0.5dBm. Value 255 indicates that receiver is obliged to respond regardless of the reception power of the Probe Request frame. </a:t>
            </a:r>
            <a:endParaRPr lang="zh-TW" altLang="zh-TW" b="0" dirty="0"/>
          </a:p>
          <a:p>
            <a:pPr>
              <a:buFont typeface="Arial" pitchFamily="34" charset="0"/>
              <a:buChar char="•"/>
            </a:pPr>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15</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spTree>
    <p:extLst>
      <p:ext uri="{BB962C8B-B14F-4D97-AF65-F5344CB8AC3E}">
        <p14:creationId xmlns:p14="http://schemas.microsoft.com/office/powerpoint/2010/main" val="40122706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Abstract</a:t>
            </a:r>
            <a:endParaRPr lang="zh-TW" altLang="en-US" dirty="0"/>
          </a:p>
        </p:txBody>
      </p:sp>
      <p:sp>
        <p:nvSpPr>
          <p:cNvPr id="3" name="內容版面配置區 2"/>
          <p:cNvSpPr>
            <a:spLocks noGrp="1"/>
          </p:cNvSpPr>
          <p:nvPr>
            <p:ph idx="1"/>
          </p:nvPr>
        </p:nvSpPr>
        <p:spPr/>
        <p:txBody>
          <a:bodyPr/>
          <a:lstStyle/>
          <a:p>
            <a:pPr>
              <a:buFont typeface="Arial" pitchFamily="34" charset="0"/>
              <a:buChar char="•"/>
            </a:pPr>
            <a:r>
              <a:rPr lang="en-US" altLang="zh-TW" dirty="0"/>
              <a:t>This contribution </a:t>
            </a:r>
            <a:r>
              <a:rPr lang="en-US" altLang="zh-TW" dirty="0" smtClean="0"/>
              <a:t>introduces further considerations regarding “6.2.6 Omission of Probe Response” of </a:t>
            </a:r>
            <a:r>
              <a:rPr lang="en-US" altLang="zh-TW" dirty="0" err="1" smtClean="0"/>
              <a:t>TGai</a:t>
            </a:r>
            <a:r>
              <a:rPr lang="en-US" altLang="zh-TW" dirty="0" smtClean="0"/>
              <a:t> SFD.</a:t>
            </a:r>
            <a:endParaRPr lang="en-US" altLang="zh-TW"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2</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smtClean="0"/>
              <a:t>July 2012</a:t>
            </a:r>
            <a:endParaRPr lang="zh-TW" altLang="en-US"/>
          </a:p>
        </p:txBody>
      </p:sp>
    </p:spTree>
    <p:extLst>
      <p:ext uri="{BB962C8B-B14F-4D97-AF65-F5344CB8AC3E}">
        <p14:creationId xmlns:p14="http://schemas.microsoft.com/office/powerpoint/2010/main" val="39099104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idx="12"/>
          </p:nvPr>
        </p:nvSpPr>
        <p:spPr/>
        <p:txBody>
          <a:bodyPr/>
          <a:lstStyle/>
          <a:p>
            <a:fld id="{73DA0BB7-265A-403C-9275-D587AB510EDC}" type="slidenum">
              <a:rPr lang="zh-TW" altLang="en-US" smtClean="0"/>
              <a:t>3</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dirty="0"/>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
        <p:nvSpPr>
          <p:cNvPr id="7" name="Titel 1"/>
          <p:cNvSpPr>
            <a:spLocks noGrp="1"/>
          </p:cNvSpPr>
          <p:nvPr>
            <p:ph type="title"/>
          </p:nvPr>
        </p:nvSpPr>
        <p:spPr>
          <a:xfrm>
            <a:off x="685800" y="685800"/>
            <a:ext cx="7772400" cy="1066800"/>
          </a:xfrm>
        </p:spPr>
        <p:txBody>
          <a:bodyPr/>
          <a:lstStyle/>
          <a:p>
            <a:r>
              <a:rPr lang="en-US" dirty="0" smtClean="0"/>
              <a:t>Conformance w/ </a:t>
            </a:r>
            <a:r>
              <a:rPr lang="en-US" dirty="0" err="1" smtClean="0"/>
              <a:t>TGai</a:t>
            </a:r>
            <a:r>
              <a:rPr lang="en-US" dirty="0" smtClean="0"/>
              <a:t> PAR &amp; 5C </a:t>
            </a:r>
            <a:endParaRPr lang="en-US" dirty="0"/>
          </a:p>
        </p:txBody>
      </p:sp>
      <p:graphicFrame>
        <p:nvGraphicFramePr>
          <p:cNvPr id="8" name="Tabelle 6"/>
          <p:cNvGraphicFramePr>
            <a:graphicFrameLocks noGrp="1"/>
          </p:cNvGraphicFramePr>
          <p:nvPr/>
        </p:nvGraphicFramePr>
        <p:xfrm>
          <a:off x="762000" y="1905000"/>
          <a:ext cx="7696200" cy="3317239"/>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extLst>
      <p:ext uri="{BB962C8B-B14F-4D97-AF65-F5344CB8AC3E}">
        <p14:creationId xmlns:p14="http://schemas.microsoft.com/office/powerpoint/2010/main" val="36058692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lvl="0"/>
            <a:r>
              <a:rPr lang="en-US" altLang="zh-TW" dirty="0"/>
              <a:t>Fast Network  </a:t>
            </a:r>
            <a:r>
              <a:rPr lang="en-US" altLang="zh-TW" dirty="0" smtClean="0"/>
              <a:t>Discovery </a:t>
            </a:r>
            <a:r>
              <a:rPr lang="en-US" altLang="zh-TW" sz="3100" dirty="0"/>
              <a:t>(11-12/</a:t>
            </a:r>
            <a:r>
              <a:rPr lang="en-US" altLang="zh-TW" sz="3100" dirty="0" smtClean="0"/>
              <a:t>0153r12)</a:t>
            </a:r>
            <a:endParaRPr lang="zh-TW" altLang="en-US" sz="3100" dirty="0"/>
          </a:p>
        </p:txBody>
      </p:sp>
      <p:sp>
        <p:nvSpPr>
          <p:cNvPr id="3" name="內容版面配置區 2"/>
          <p:cNvSpPr>
            <a:spLocks noGrp="1"/>
          </p:cNvSpPr>
          <p:nvPr>
            <p:ph idx="1"/>
          </p:nvPr>
        </p:nvSpPr>
        <p:spPr/>
        <p:txBody>
          <a:bodyPr>
            <a:normAutofit/>
          </a:bodyPr>
          <a:lstStyle/>
          <a:p>
            <a:pPr marL="457200" indent="-457200">
              <a:buFont typeface="Arial" pitchFamily="34" charset="0"/>
              <a:buChar char="•"/>
            </a:pPr>
            <a:r>
              <a:rPr lang="en-US" altLang="zh-TW" b="1" dirty="0" smtClean="0">
                <a:latin typeface="Times New Roman" pitchFamily="18" charset="0"/>
                <a:cs typeface="Times New Roman" pitchFamily="18" charset="0"/>
              </a:rPr>
              <a:t>6.2.6 Omission </a:t>
            </a:r>
            <a:r>
              <a:rPr lang="en-US" altLang="zh-TW" b="1" dirty="0">
                <a:latin typeface="Times New Roman" pitchFamily="18" charset="0"/>
                <a:cs typeface="Times New Roman" pitchFamily="18" charset="0"/>
              </a:rPr>
              <a:t>of Probe Response </a:t>
            </a:r>
            <a:r>
              <a:rPr lang="en-US" altLang="zh-TW" sz="2000" b="1" dirty="0">
                <a:latin typeface="Times New Roman" pitchFamily="18" charset="0"/>
                <a:cs typeface="Times New Roman" pitchFamily="18" charset="0"/>
              </a:rPr>
              <a:t>(11-12/</a:t>
            </a:r>
            <a:r>
              <a:rPr lang="en-US" altLang="zh-TW" sz="2000" b="1" dirty="0" smtClean="0">
                <a:latin typeface="Times New Roman" pitchFamily="18" charset="0"/>
                <a:cs typeface="Times New Roman" pitchFamily="18" charset="0"/>
              </a:rPr>
              <a:t>0153r12)</a:t>
            </a:r>
            <a:endParaRPr lang="zh-TW" altLang="zh-TW" b="1" dirty="0">
              <a:latin typeface="Times New Roman" pitchFamily="18" charset="0"/>
              <a:cs typeface="Times New Roman" pitchFamily="18" charset="0"/>
            </a:endParaRPr>
          </a:p>
          <a:p>
            <a:pPr marL="914400" lvl="1" indent="-457200">
              <a:buFont typeface="Arial" pitchFamily="34" charset="0"/>
              <a:buChar char="•"/>
            </a:pPr>
            <a:r>
              <a:rPr lang="en-US" altLang="zh-TW" dirty="0">
                <a:latin typeface="Times New Roman" pitchFamily="18" charset="0"/>
                <a:cs typeface="Times New Roman" pitchFamily="18" charset="0"/>
              </a:rPr>
              <a:t>An FILS Capable AP may omit transmission of Probe Response frame to FILS capable STAs if the TBTT occurs within a predefined time interval.</a:t>
            </a:r>
            <a:endParaRPr lang="zh-TW" altLang="zh-TW" dirty="0">
              <a:latin typeface="Times New Roman" pitchFamily="18" charset="0"/>
              <a:cs typeface="Times New Roman" pitchFamily="18" charset="0"/>
            </a:endParaRPr>
          </a:p>
          <a:p>
            <a:pPr marL="914400" lvl="1" indent="-457200">
              <a:buFont typeface="Arial" pitchFamily="34" charset="0"/>
              <a:buChar char="•"/>
            </a:pPr>
            <a:r>
              <a:rPr lang="en-US" altLang="zh-TW" dirty="0">
                <a:solidFill>
                  <a:schemeClr val="tx1"/>
                </a:solidFill>
                <a:latin typeface="Times New Roman" pitchFamily="18" charset="0"/>
                <a:cs typeface="Times New Roman" pitchFamily="18" charset="0"/>
              </a:rPr>
              <a:t>(11-12/0655r5) Probe request may contain new information that would enable an AP to make the decision whether to respond to a probe request. </a:t>
            </a:r>
            <a:r>
              <a:rPr lang="en-US" altLang="zh-TW" b="1" dirty="0">
                <a:solidFill>
                  <a:schemeClr val="tx1"/>
                </a:solidFill>
                <a:latin typeface="Times New Roman" pitchFamily="18" charset="0"/>
                <a:cs typeface="Times New Roman" pitchFamily="18" charset="0"/>
              </a:rPr>
              <a:t>Examples</a:t>
            </a:r>
            <a:r>
              <a:rPr lang="en-US" altLang="zh-TW" dirty="0">
                <a:solidFill>
                  <a:schemeClr val="tx1"/>
                </a:solidFill>
                <a:latin typeface="Times New Roman" pitchFamily="18" charset="0"/>
                <a:cs typeface="Times New Roman" pitchFamily="18" charset="0"/>
              </a:rPr>
              <a:t> of this kind of information include:</a:t>
            </a:r>
            <a:endParaRPr lang="zh-TW" altLang="zh-TW"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b="1" dirty="0">
                <a:solidFill>
                  <a:schemeClr val="tx1"/>
                </a:solidFill>
                <a:latin typeface="Times New Roman" pitchFamily="18" charset="0"/>
                <a:cs typeface="Times New Roman" pitchFamily="18" charset="0"/>
              </a:rPr>
              <a:t>Link Quality parameters</a:t>
            </a:r>
            <a:endParaRPr lang="zh-TW" altLang="zh-TW" b="1"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dirty="0">
                <a:solidFill>
                  <a:schemeClr val="tx1"/>
                </a:solidFill>
                <a:latin typeface="Times New Roman" pitchFamily="18" charset="0"/>
                <a:cs typeface="Times New Roman" pitchFamily="18" charset="0"/>
              </a:rPr>
              <a:t>AP Capabilities</a:t>
            </a:r>
            <a:endParaRPr lang="zh-TW" altLang="zh-TW"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dirty="0" err="1">
                <a:solidFill>
                  <a:schemeClr val="tx1"/>
                </a:solidFill>
                <a:latin typeface="Times New Roman" pitchFamily="18" charset="0"/>
                <a:cs typeface="Times New Roman" pitchFamily="18" charset="0"/>
              </a:rPr>
              <a:t>QoS</a:t>
            </a:r>
            <a:r>
              <a:rPr lang="en-US" altLang="zh-TW" dirty="0">
                <a:solidFill>
                  <a:schemeClr val="tx1"/>
                </a:solidFill>
                <a:latin typeface="Times New Roman" pitchFamily="18" charset="0"/>
                <a:cs typeface="Times New Roman" pitchFamily="18" charset="0"/>
              </a:rPr>
              <a:t> Requirement</a:t>
            </a:r>
            <a:endParaRPr lang="zh-TW" altLang="zh-TW" dirty="0">
              <a:solidFill>
                <a:schemeClr val="tx1"/>
              </a:solidFill>
              <a:latin typeface="Times New Roman" pitchFamily="18" charset="0"/>
              <a:cs typeface="Times New Roman" pitchFamily="18" charset="0"/>
            </a:endParaRPr>
          </a:p>
          <a:p>
            <a:pPr marL="1257300" lvl="2" indent="-342900">
              <a:buFont typeface="Arial" pitchFamily="34" charset="0"/>
              <a:buChar char="•"/>
            </a:pPr>
            <a:r>
              <a:rPr lang="en-US" altLang="zh-TW" dirty="0">
                <a:solidFill>
                  <a:schemeClr val="tx1"/>
                </a:solidFill>
                <a:latin typeface="Times New Roman" pitchFamily="18" charset="0"/>
                <a:cs typeface="Times New Roman" pitchFamily="18" charset="0"/>
              </a:rPr>
              <a:t>Address/ID</a:t>
            </a:r>
            <a:endParaRPr lang="zh-TW" altLang="zh-TW" dirty="0">
              <a:solidFill>
                <a:schemeClr val="tx1"/>
              </a:solidFill>
              <a:latin typeface="Times New Roman" pitchFamily="18" charset="0"/>
              <a:cs typeface="Times New Roman" pitchFamily="18" charset="0"/>
            </a:endParaRPr>
          </a:p>
          <a:p>
            <a:endParaRPr lang="zh-TW" altLang="en-US" dirty="0"/>
          </a:p>
        </p:txBody>
      </p:sp>
      <p:sp>
        <p:nvSpPr>
          <p:cNvPr id="6" name="投影片編號版面配置區 5"/>
          <p:cNvSpPr>
            <a:spLocks noGrp="1"/>
          </p:cNvSpPr>
          <p:nvPr>
            <p:ph type="sldNum" idx="12"/>
          </p:nvPr>
        </p:nvSpPr>
        <p:spPr/>
        <p:txBody>
          <a:bodyPr/>
          <a:lstStyle/>
          <a:p>
            <a:fld id="{73DA0BB7-265A-403C-9275-D587AB510EDC}" type="slidenum">
              <a:rPr lang="zh-TW" altLang="en-US" smtClean="0">
                <a:solidFill>
                  <a:prstClr val="black">
                    <a:tint val="75000"/>
                  </a:prstClr>
                </a:solidFill>
              </a:rPr>
              <a:pPr/>
              <a:t>4</a:t>
            </a:fld>
            <a:endParaRPr lang="zh-TW" altLang="en-US">
              <a:solidFill>
                <a:prstClr val="black">
                  <a:tint val="75000"/>
                </a:prstClr>
              </a:solidFill>
            </a:endParaRPr>
          </a:p>
        </p:txBody>
      </p:sp>
      <p:sp>
        <p:nvSpPr>
          <p:cNvPr id="5" name="頁尾版面配置區 4"/>
          <p:cNvSpPr>
            <a:spLocks noGrp="1"/>
          </p:cNvSpPr>
          <p:nvPr>
            <p:ph type="ftr" idx="14"/>
          </p:nvPr>
        </p:nvSpPr>
        <p:spPr/>
        <p:txBody>
          <a:bodyPr/>
          <a:lstStyle/>
          <a:p>
            <a:r>
              <a:rPr lang="en-US" altLang="zh-TW" smtClean="0">
                <a:solidFill>
                  <a:prstClr val="black">
                    <a:tint val="75000"/>
                  </a:prstClr>
                </a:solidFill>
              </a:rPr>
              <a:t>HTC Corp.</a:t>
            </a:r>
            <a:endParaRPr lang="zh-TW" altLang="en-US">
              <a:solidFill>
                <a:prstClr val="black">
                  <a:tint val="75000"/>
                </a:prstClr>
              </a:solidFill>
            </a:endParaRPr>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39202067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normAutofit/>
          </a:bodyPr>
          <a:lstStyle/>
          <a:p>
            <a:r>
              <a:rPr lang="en-US" altLang="zh-TW" sz="3600" dirty="0" smtClean="0">
                <a:latin typeface="Times New Roman" pitchFamily="18" charset="0"/>
                <a:cs typeface="Times New Roman" pitchFamily="18" charset="0"/>
              </a:rPr>
              <a:t>Background and motivations</a:t>
            </a:r>
            <a:endParaRPr lang="zh-TW" altLang="en-US" sz="3600" dirty="0">
              <a:latin typeface="Times New Roman" pitchFamily="18" charset="0"/>
              <a:cs typeface="Times New Roman" pitchFamily="18" charset="0"/>
            </a:endParaRPr>
          </a:p>
        </p:txBody>
      </p:sp>
      <p:sp>
        <p:nvSpPr>
          <p:cNvPr id="5" name="內容版面配置區 4"/>
          <p:cNvSpPr>
            <a:spLocks noGrp="1"/>
          </p:cNvSpPr>
          <p:nvPr>
            <p:ph idx="1"/>
          </p:nvPr>
        </p:nvSpPr>
        <p:spPr>
          <a:xfrm>
            <a:off x="683568" y="1844824"/>
            <a:ext cx="7770813" cy="4328120"/>
          </a:xfrm>
        </p:spPr>
        <p:txBody>
          <a:bodyPr>
            <a:normAutofit fontScale="85000" lnSpcReduction="10000"/>
          </a:bodyPr>
          <a:lstStyle/>
          <a:p>
            <a:pPr>
              <a:buFont typeface="Arial" pitchFamily="34" charset="0"/>
              <a:buChar char="•"/>
            </a:pPr>
            <a:r>
              <a:rPr lang="en-US" altLang="zh-TW" dirty="0" smtClean="0">
                <a:latin typeface="Times New Roman" pitchFamily="18" charset="0"/>
                <a:cs typeface="Times New Roman" pitchFamily="18" charset="0"/>
              </a:rPr>
              <a:t>The defined behavior of AP discovery in current spec</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The AP </a:t>
            </a:r>
            <a:r>
              <a:rPr lang="en-US" altLang="zh-TW" b="1" i="1" dirty="0" smtClean="0">
                <a:solidFill>
                  <a:schemeClr val="tx1"/>
                </a:solidFill>
                <a:latin typeface="Times New Roman" pitchFamily="18" charset="0"/>
                <a:cs typeface="Times New Roman" pitchFamily="18" charset="0"/>
              </a:rPr>
              <a:t>shall</a:t>
            </a:r>
            <a:r>
              <a:rPr lang="en-US" altLang="zh-TW" dirty="0" smtClean="0">
                <a:solidFill>
                  <a:schemeClr val="tx1"/>
                </a:solidFill>
                <a:latin typeface="Times New Roman" pitchFamily="18" charset="0"/>
                <a:cs typeface="Times New Roman" pitchFamily="18" charset="0"/>
              </a:rPr>
              <a:t> respond to any probe request with </a:t>
            </a:r>
            <a:r>
              <a:rPr lang="en-US" altLang="zh-TW" b="1" dirty="0" smtClean="0">
                <a:solidFill>
                  <a:schemeClr val="tx1"/>
                </a:solidFill>
                <a:latin typeface="Times New Roman" pitchFamily="18" charset="0"/>
                <a:cs typeface="Times New Roman" pitchFamily="18" charset="0"/>
              </a:rPr>
              <a:t>matching ID </a:t>
            </a:r>
          </a:p>
          <a:p>
            <a:pPr marL="800100" lvl="1" indent="-342900">
              <a:buFont typeface="Arial" pitchFamily="34" charset="0"/>
              <a:buChar char="•"/>
            </a:pPr>
            <a:endParaRPr lang="en-US" altLang="zh-TW" dirty="0" smtClean="0">
              <a:solidFill>
                <a:schemeClr val="tx1"/>
              </a:solidFill>
              <a:latin typeface="Times New Roman" pitchFamily="18" charset="0"/>
              <a:cs typeface="Times New Roman" pitchFamily="18" charset="0"/>
            </a:endParaRPr>
          </a:p>
          <a:p>
            <a:pPr>
              <a:buFont typeface="Arial" pitchFamily="34" charset="0"/>
              <a:buChar char="•"/>
            </a:pPr>
            <a:r>
              <a:rPr lang="en-US" altLang="zh-TW" dirty="0" smtClean="0">
                <a:solidFill>
                  <a:schemeClr val="tx1"/>
                </a:solidFill>
                <a:latin typeface="Times New Roman" pitchFamily="18" charset="0"/>
                <a:cs typeface="Times New Roman" pitchFamily="18" charset="0"/>
              </a:rPr>
              <a:t>Observations</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Weak links </a:t>
            </a:r>
            <a:r>
              <a:rPr lang="en-US" altLang="zh-TW" dirty="0">
                <a:solidFill>
                  <a:schemeClr val="tx1"/>
                </a:solidFill>
                <a:latin typeface="Times New Roman" pitchFamily="18" charset="0"/>
                <a:cs typeface="Times New Roman" pitchFamily="18" charset="0"/>
              </a:rPr>
              <a:t>may occupy air resource for a BSS/ESS and harm FILS</a:t>
            </a:r>
          </a:p>
          <a:p>
            <a:pPr marL="1200150" lvl="2" indent="-285750">
              <a:buFont typeface="Arial" pitchFamily="34" charset="0"/>
              <a:buChar char="•"/>
            </a:pPr>
            <a:r>
              <a:rPr lang="en-US" altLang="zh-TW" dirty="0">
                <a:solidFill>
                  <a:schemeClr val="tx1"/>
                </a:solidFill>
                <a:latin typeface="Times New Roman" pitchFamily="18" charset="0"/>
                <a:cs typeface="Times New Roman" pitchFamily="18" charset="0"/>
              </a:rPr>
              <a:t>Low transmission rate and higher probability for problems such as hidden node</a:t>
            </a:r>
          </a:p>
          <a:p>
            <a:pPr marL="800100" lvl="1" indent="-342900">
              <a:buFont typeface="Arial" pitchFamily="34" charset="0"/>
              <a:buChar char="•"/>
            </a:pPr>
            <a:r>
              <a:rPr lang="en-US" altLang="zh-TW" dirty="0">
                <a:solidFill>
                  <a:schemeClr val="tx1"/>
                </a:solidFill>
                <a:latin typeface="Times New Roman" pitchFamily="18" charset="0"/>
                <a:cs typeface="Times New Roman" pitchFamily="18" charset="0"/>
              </a:rPr>
              <a:t>For the purpose of </a:t>
            </a:r>
            <a:r>
              <a:rPr lang="en-US" altLang="zh-TW" dirty="0" err="1">
                <a:solidFill>
                  <a:schemeClr val="tx1"/>
                </a:solidFill>
                <a:latin typeface="Times New Roman" pitchFamily="18" charset="0"/>
                <a:cs typeface="Times New Roman" pitchFamily="18" charset="0"/>
              </a:rPr>
              <a:t>WiFi</a:t>
            </a:r>
            <a:r>
              <a:rPr lang="en-US" altLang="zh-TW" dirty="0">
                <a:solidFill>
                  <a:schemeClr val="tx1"/>
                </a:solidFill>
                <a:latin typeface="Times New Roman" pitchFamily="18" charset="0"/>
                <a:cs typeface="Times New Roman" pitchFamily="18" charset="0"/>
              </a:rPr>
              <a:t> offloading, it may degrade user experience for offloading them to a slower link than the original one</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In office or </a:t>
            </a:r>
            <a:r>
              <a:rPr lang="en-US" altLang="zh-TW" dirty="0">
                <a:solidFill>
                  <a:schemeClr val="tx1"/>
                </a:solidFill>
                <a:latin typeface="Times New Roman" pitchFamily="18" charset="0"/>
                <a:cs typeface="Times New Roman" pitchFamily="18" charset="0"/>
              </a:rPr>
              <a:t>hotspot </a:t>
            </a:r>
            <a:r>
              <a:rPr lang="en-US" altLang="zh-TW" dirty="0" smtClean="0">
                <a:solidFill>
                  <a:schemeClr val="tx1"/>
                </a:solidFill>
                <a:latin typeface="Times New Roman" pitchFamily="18" charset="0"/>
                <a:cs typeface="Times New Roman" pitchFamily="18" charset="0"/>
              </a:rPr>
              <a:t>scenarios, </a:t>
            </a:r>
            <a:r>
              <a:rPr lang="en-US" altLang="zh-TW" dirty="0">
                <a:solidFill>
                  <a:schemeClr val="tx1"/>
                </a:solidFill>
                <a:latin typeface="Times New Roman" pitchFamily="18" charset="0"/>
                <a:cs typeface="Times New Roman" pitchFamily="18" charset="0"/>
              </a:rPr>
              <a:t>there are usually many APs with the same SSID nearby but differentiated by the signal strength and operating </a:t>
            </a:r>
            <a:r>
              <a:rPr lang="en-US" altLang="zh-TW" dirty="0" smtClean="0">
                <a:solidFill>
                  <a:schemeClr val="tx1"/>
                </a:solidFill>
                <a:latin typeface="Times New Roman" pitchFamily="18" charset="0"/>
                <a:cs typeface="Times New Roman" pitchFamily="18" charset="0"/>
              </a:rPr>
              <a:t>channel</a:t>
            </a:r>
          </a:p>
          <a:p>
            <a:pPr marL="800100" lvl="1" indent="-342900">
              <a:buFont typeface="Arial" pitchFamily="34" charset="0"/>
              <a:buChar char="•"/>
            </a:pPr>
            <a:r>
              <a:rPr lang="en-US" altLang="zh-TW" dirty="0" smtClean="0">
                <a:solidFill>
                  <a:schemeClr val="tx1"/>
                </a:solidFill>
                <a:latin typeface="Times New Roman" pitchFamily="18" charset="0"/>
                <a:cs typeface="Times New Roman" pitchFamily="18" charset="0"/>
              </a:rPr>
              <a:t>Connection manager on user device shows only the SSID with </a:t>
            </a:r>
            <a:r>
              <a:rPr lang="en-US" altLang="zh-TW" b="1" dirty="0" smtClean="0">
                <a:solidFill>
                  <a:srgbClr val="0000FF"/>
                </a:solidFill>
                <a:latin typeface="Times New Roman" pitchFamily="18" charset="0"/>
                <a:cs typeface="Times New Roman" pitchFamily="18" charset="0"/>
              </a:rPr>
              <a:t>best downlink signal</a:t>
            </a:r>
          </a:p>
          <a:p>
            <a:pPr marL="1200150" lvl="2" indent="-285750">
              <a:buFont typeface="Arial" pitchFamily="34" charset="0"/>
              <a:buChar char="•"/>
            </a:pPr>
            <a:r>
              <a:rPr lang="en-US" altLang="zh-TW" dirty="0" smtClean="0">
                <a:solidFill>
                  <a:schemeClr val="tx1"/>
                </a:solidFill>
                <a:latin typeface="Times New Roman" pitchFamily="18" charset="0"/>
                <a:cs typeface="Times New Roman" pitchFamily="18" charset="0"/>
              </a:rPr>
              <a:t>It is also the AP that user will associate with if it is selected</a:t>
            </a:r>
          </a:p>
          <a:p>
            <a:pPr marL="1200150" lvl="2" indent="-285750">
              <a:buFont typeface="Arial" pitchFamily="34" charset="0"/>
              <a:buChar char="•"/>
            </a:pPr>
            <a:r>
              <a:rPr lang="en-US" altLang="zh-TW" dirty="0" smtClean="0">
                <a:solidFill>
                  <a:schemeClr val="tx1"/>
                </a:solidFill>
                <a:latin typeface="Times New Roman" pitchFamily="18" charset="0"/>
                <a:cs typeface="Times New Roman" pitchFamily="18" charset="0"/>
              </a:rPr>
              <a:t>The hidden ones may be ignored during scan for the goal of FILS</a:t>
            </a:r>
          </a:p>
          <a:p>
            <a:pPr marL="1200150" lvl="2" indent="-285750">
              <a:buFont typeface="Arial" pitchFamily="34" charset="0"/>
              <a:buChar char="•"/>
            </a:pPr>
            <a:r>
              <a:rPr lang="en-US" altLang="zh-TW" dirty="0" smtClean="0">
                <a:solidFill>
                  <a:schemeClr val="tx1"/>
                </a:solidFill>
                <a:latin typeface="Times New Roman" pitchFamily="18" charset="0"/>
                <a:cs typeface="Times New Roman" pitchFamily="18" charset="0"/>
              </a:rPr>
              <a:t>The same logic should be applied for filtering APs in active scan</a:t>
            </a:r>
          </a:p>
        </p:txBody>
      </p:sp>
      <p:sp>
        <p:nvSpPr>
          <p:cNvPr id="6" name="投影片編號版面配置區 5"/>
          <p:cNvSpPr>
            <a:spLocks noGrp="1"/>
          </p:cNvSpPr>
          <p:nvPr>
            <p:ph type="sldNum" idx="12"/>
          </p:nvPr>
        </p:nvSpPr>
        <p:spPr/>
        <p:txBody>
          <a:bodyPr/>
          <a:lstStyle/>
          <a:p>
            <a:fld id="{73DA0BB7-265A-403C-9275-D587AB510EDC}" type="slidenum">
              <a:rPr lang="zh-TW" altLang="en-US" smtClean="0">
                <a:solidFill>
                  <a:prstClr val="black">
                    <a:tint val="75000"/>
                  </a:prstClr>
                </a:solidFill>
                <a:latin typeface="Times New Roman" pitchFamily="18" charset="0"/>
                <a:cs typeface="Times New Roman" pitchFamily="18" charset="0"/>
              </a:rPr>
              <a:pPr/>
              <a:t>5</a:t>
            </a:fld>
            <a:endParaRPr lang="zh-TW" altLang="en-US">
              <a:solidFill>
                <a:prstClr val="black">
                  <a:tint val="75000"/>
                </a:prstClr>
              </a:solidFill>
              <a:latin typeface="Times New Roman" pitchFamily="18" charset="0"/>
              <a:cs typeface="Times New Roman" pitchFamily="18" charset="0"/>
            </a:endParaRPr>
          </a:p>
        </p:txBody>
      </p:sp>
      <p:sp>
        <p:nvSpPr>
          <p:cNvPr id="3" name="頁尾版面配置區 2"/>
          <p:cNvSpPr>
            <a:spLocks noGrp="1"/>
          </p:cNvSpPr>
          <p:nvPr>
            <p:ph type="ftr" idx="14"/>
          </p:nvPr>
        </p:nvSpPr>
        <p:spPr/>
        <p:txBody>
          <a:bodyPr/>
          <a:lstStyle/>
          <a:p>
            <a:r>
              <a:rPr lang="en-US" altLang="zh-TW" smtClean="0">
                <a:solidFill>
                  <a:prstClr val="black">
                    <a:tint val="75000"/>
                  </a:prstClr>
                </a:solidFill>
                <a:latin typeface="Times New Roman" pitchFamily="18" charset="0"/>
                <a:cs typeface="Times New Roman" pitchFamily="18" charset="0"/>
              </a:rPr>
              <a:t>HTC Corp.</a:t>
            </a:r>
            <a:endParaRPr lang="zh-TW" altLang="en-US">
              <a:solidFill>
                <a:prstClr val="black">
                  <a:tint val="75000"/>
                </a:prstClr>
              </a:solidFill>
              <a:latin typeface="Times New Roman" pitchFamily="18" charset="0"/>
              <a:cs typeface="Times New Roman" pitchFamily="18" charset="0"/>
            </a:endParaRPr>
          </a:p>
        </p:txBody>
      </p:sp>
      <p:sp>
        <p:nvSpPr>
          <p:cNvPr id="2" name="日期版面配置區 1"/>
          <p:cNvSpPr>
            <a:spLocks noGrp="1"/>
          </p:cNvSpPr>
          <p:nvPr>
            <p:ph type="dt" idx="15"/>
          </p:nvPr>
        </p:nvSpPr>
        <p:spPr/>
        <p:txBody>
          <a:bodyPr/>
          <a:lstStyle/>
          <a:p>
            <a:r>
              <a:rPr lang="en-US" altLang="zh-TW" dirty="0"/>
              <a:t>September 2012</a:t>
            </a:r>
            <a:endParaRPr lang="zh-TW" altLang="en-US" dirty="0"/>
          </a:p>
        </p:txBody>
      </p:sp>
    </p:spTree>
    <p:extLst>
      <p:ext uri="{BB962C8B-B14F-4D97-AF65-F5344CB8AC3E}">
        <p14:creationId xmlns:p14="http://schemas.microsoft.com/office/powerpoint/2010/main" val="41681479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2627784" y="1652560"/>
            <a:ext cx="961874"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600" dirty="0">
                <a:ea typeface="新細明體" pitchFamily="18" charset="-120"/>
              </a:rPr>
              <a:t>STA</a:t>
            </a:r>
          </a:p>
        </p:txBody>
      </p:sp>
      <p:sp>
        <p:nvSpPr>
          <p:cNvPr id="5" name="Text Box 9"/>
          <p:cNvSpPr txBox="1">
            <a:spLocks noChangeArrowheads="1"/>
          </p:cNvSpPr>
          <p:nvPr/>
        </p:nvSpPr>
        <p:spPr bwMode="auto">
          <a:xfrm>
            <a:off x="5842374" y="1652561"/>
            <a:ext cx="961874" cy="26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600" dirty="0">
                <a:ea typeface="新細明體" pitchFamily="18" charset="-120"/>
              </a:rPr>
              <a:t>AP</a:t>
            </a:r>
          </a:p>
        </p:txBody>
      </p:sp>
      <p:sp>
        <p:nvSpPr>
          <p:cNvPr id="7" name="Line 12"/>
          <p:cNvSpPr>
            <a:spLocks noChangeShapeType="1"/>
          </p:cNvSpPr>
          <p:nvPr/>
        </p:nvSpPr>
        <p:spPr bwMode="auto">
          <a:xfrm>
            <a:off x="3066794" y="2063724"/>
            <a:ext cx="0" cy="35766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square">
            <a:spAutoFit/>
          </a:bodyPr>
          <a:lstStyle/>
          <a:p>
            <a:endParaRPr lang="zh-TW" altLang="en-US"/>
          </a:p>
        </p:txBody>
      </p:sp>
      <p:sp>
        <p:nvSpPr>
          <p:cNvPr id="10" name="Line 16"/>
          <p:cNvSpPr>
            <a:spLocks noChangeShapeType="1"/>
          </p:cNvSpPr>
          <p:nvPr/>
        </p:nvSpPr>
        <p:spPr bwMode="auto">
          <a:xfrm>
            <a:off x="3066794" y="3338908"/>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11" name="Text Box 17"/>
          <p:cNvSpPr txBox="1">
            <a:spLocks noChangeArrowheads="1"/>
          </p:cNvSpPr>
          <p:nvPr/>
        </p:nvSpPr>
        <p:spPr bwMode="auto">
          <a:xfrm>
            <a:off x="3529495" y="3161108"/>
            <a:ext cx="234628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a:ea typeface="新細明體" pitchFamily="18" charset="-120"/>
              </a:rPr>
              <a:t>Auth Request</a:t>
            </a:r>
          </a:p>
        </p:txBody>
      </p:sp>
      <p:sp>
        <p:nvSpPr>
          <p:cNvPr id="12" name="Line 18"/>
          <p:cNvSpPr>
            <a:spLocks noChangeShapeType="1"/>
          </p:cNvSpPr>
          <p:nvPr/>
        </p:nvSpPr>
        <p:spPr bwMode="auto">
          <a:xfrm flipH="1">
            <a:off x="3066793" y="3608783"/>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13" name="Text Box 19"/>
          <p:cNvSpPr txBox="1">
            <a:spLocks noChangeArrowheads="1"/>
          </p:cNvSpPr>
          <p:nvPr/>
        </p:nvSpPr>
        <p:spPr bwMode="auto">
          <a:xfrm>
            <a:off x="3527908" y="3416695"/>
            <a:ext cx="234628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a:ea typeface="新細明體" pitchFamily="18" charset="-120"/>
              </a:rPr>
              <a:t>Auth Response</a:t>
            </a:r>
          </a:p>
        </p:txBody>
      </p:sp>
      <p:sp>
        <p:nvSpPr>
          <p:cNvPr id="14" name="Line 20"/>
          <p:cNvSpPr>
            <a:spLocks noChangeShapeType="1"/>
          </p:cNvSpPr>
          <p:nvPr/>
        </p:nvSpPr>
        <p:spPr bwMode="auto">
          <a:xfrm>
            <a:off x="3066794" y="3992958"/>
            <a:ext cx="3248505"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15" name="Text Box 21"/>
          <p:cNvSpPr txBox="1">
            <a:spLocks noChangeArrowheads="1"/>
          </p:cNvSpPr>
          <p:nvPr/>
        </p:nvSpPr>
        <p:spPr bwMode="auto">
          <a:xfrm>
            <a:off x="3529495" y="3799283"/>
            <a:ext cx="234628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dirty="0" err="1">
                <a:ea typeface="新細明體" pitchFamily="18" charset="-120"/>
              </a:rPr>
              <a:t>Assoc</a:t>
            </a:r>
            <a:r>
              <a:rPr kumimoji="0" lang="en-US" altLang="zh-TW" sz="1100" dirty="0">
                <a:ea typeface="新細明體" pitchFamily="18" charset="-120"/>
              </a:rPr>
              <a:t> Request</a:t>
            </a:r>
          </a:p>
        </p:txBody>
      </p:sp>
      <p:sp>
        <p:nvSpPr>
          <p:cNvPr id="17" name="Text Box 23"/>
          <p:cNvSpPr txBox="1">
            <a:spLocks noChangeArrowheads="1"/>
          </p:cNvSpPr>
          <p:nvPr/>
        </p:nvSpPr>
        <p:spPr bwMode="auto">
          <a:xfrm>
            <a:off x="3360481" y="4069158"/>
            <a:ext cx="2723665" cy="2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b="1" dirty="0" err="1">
                <a:solidFill>
                  <a:srgbClr val="FF0000"/>
                </a:solidFill>
                <a:ea typeface="新細明體" pitchFamily="18" charset="-120"/>
              </a:rPr>
              <a:t>Assoc</a:t>
            </a:r>
            <a:r>
              <a:rPr kumimoji="0" lang="en-US" altLang="zh-TW" sz="1100" b="1" dirty="0">
                <a:solidFill>
                  <a:srgbClr val="FF0000"/>
                </a:solidFill>
                <a:ea typeface="新細明體" pitchFamily="18" charset="-120"/>
              </a:rPr>
              <a:t> </a:t>
            </a:r>
            <a:r>
              <a:rPr kumimoji="0" lang="en-US" altLang="zh-TW" sz="1100" b="1" dirty="0" smtClean="0">
                <a:solidFill>
                  <a:srgbClr val="FF0000"/>
                </a:solidFill>
                <a:ea typeface="新細明體" pitchFamily="18" charset="-120"/>
              </a:rPr>
              <a:t>Response (with </a:t>
            </a:r>
            <a:r>
              <a:rPr lang="en-US" altLang="zh-TW" sz="1100" b="1" dirty="0" smtClean="0">
                <a:solidFill>
                  <a:srgbClr val="FF0000"/>
                </a:solidFill>
              </a:rPr>
              <a:t>RCPI of </a:t>
            </a:r>
            <a:r>
              <a:rPr lang="en-US" altLang="zh-TW" sz="1100" b="1" dirty="0" err="1" smtClean="0">
                <a:solidFill>
                  <a:srgbClr val="FF0000"/>
                </a:solidFill>
              </a:rPr>
              <a:t>Assoc</a:t>
            </a:r>
            <a:r>
              <a:rPr lang="en-US" altLang="zh-TW" sz="1100" b="1" dirty="0" smtClean="0">
                <a:solidFill>
                  <a:srgbClr val="FF0000"/>
                </a:solidFill>
              </a:rPr>
              <a:t> Request)</a:t>
            </a:r>
            <a:endParaRPr lang="zh-TW" altLang="en-US" sz="1100" b="1" dirty="0">
              <a:solidFill>
                <a:srgbClr val="FF0000"/>
              </a:solidFill>
            </a:endParaRPr>
          </a:p>
        </p:txBody>
      </p:sp>
      <p:sp>
        <p:nvSpPr>
          <p:cNvPr id="35" name="Line 12"/>
          <p:cNvSpPr>
            <a:spLocks noChangeShapeType="1"/>
          </p:cNvSpPr>
          <p:nvPr/>
        </p:nvSpPr>
        <p:spPr bwMode="auto">
          <a:xfrm>
            <a:off x="6321821" y="2063724"/>
            <a:ext cx="504" cy="359752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square">
            <a:spAutoFit/>
          </a:bodyPr>
          <a:lstStyle/>
          <a:p>
            <a:endParaRPr lang="zh-TW" altLang="en-US"/>
          </a:p>
        </p:txBody>
      </p:sp>
      <p:sp>
        <p:nvSpPr>
          <p:cNvPr id="37" name="Line 16"/>
          <p:cNvSpPr>
            <a:spLocks noChangeShapeType="1"/>
          </p:cNvSpPr>
          <p:nvPr/>
        </p:nvSpPr>
        <p:spPr bwMode="auto">
          <a:xfrm>
            <a:off x="3071780" y="2533202"/>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38" name="Text Box 17"/>
          <p:cNvSpPr txBox="1">
            <a:spLocks noChangeArrowheads="1"/>
          </p:cNvSpPr>
          <p:nvPr/>
        </p:nvSpPr>
        <p:spPr bwMode="auto">
          <a:xfrm>
            <a:off x="3534481" y="2300634"/>
            <a:ext cx="2346280" cy="15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dirty="0" smtClean="0">
                <a:ea typeface="新細明體" pitchFamily="18" charset="-120"/>
              </a:rPr>
              <a:t>Probe </a:t>
            </a:r>
            <a:r>
              <a:rPr kumimoji="0" lang="en-US" altLang="zh-TW" sz="1100" dirty="0">
                <a:ea typeface="新細明體" pitchFamily="18" charset="-120"/>
              </a:rPr>
              <a:t>Request</a:t>
            </a:r>
          </a:p>
        </p:txBody>
      </p:sp>
      <p:sp>
        <p:nvSpPr>
          <p:cNvPr id="39" name="Line 18"/>
          <p:cNvSpPr>
            <a:spLocks noChangeShapeType="1"/>
          </p:cNvSpPr>
          <p:nvPr/>
        </p:nvSpPr>
        <p:spPr bwMode="auto">
          <a:xfrm flipH="1">
            <a:off x="3071779" y="2803077"/>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40" name="Text Box 19"/>
          <p:cNvSpPr txBox="1">
            <a:spLocks noChangeArrowheads="1"/>
          </p:cNvSpPr>
          <p:nvPr/>
        </p:nvSpPr>
        <p:spPr bwMode="auto">
          <a:xfrm>
            <a:off x="3532894" y="2610989"/>
            <a:ext cx="2346280"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lIns="0" tIns="0" rIns="0" bIns="0"/>
          <a:lstStyle>
            <a:lvl1pPr>
              <a:defRPr kumimoji="1" sz="1200">
                <a:solidFill>
                  <a:schemeClr val="tx1"/>
                </a:solidFill>
                <a:latin typeface="Times New Roman" pitchFamily="18" charset="0"/>
                <a:cs typeface="Arial" pitchFamily="34" charset="0"/>
              </a:defRPr>
            </a:lvl1pPr>
            <a:lvl2pPr marL="742950" indent="-285750">
              <a:defRPr kumimoji="1" sz="1200">
                <a:solidFill>
                  <a:schemeClr val="tx1"/>
                </a:solidFill>
                <a:latin typeface="Times New Roman" pitchFamily="18" charset="0"/>
                <a:cs typeface="Arial" pitchFamily="34" charset="0"/>
              </a:defRPr>
            </a:lvl2pPr>
            <a:lvl3pPr marL="1143000" indent="-228600">
              <a:defRPr kumimoji="1" sz="1200">
                <a:solidFill>
                  <a:schemeClr val="tx1"/>
                </a:solidFill>
                <a:latin typeface="Times New Roman" pitchFamily="18" charset="0"/>
                <a:cs typeface="Arial" pitchFamily="34" charset="0"/>
              </a:defRPr>
            </a:lvl3pPr>
            <a:lvl4pPr marL="1600200" indent="-228600">
              <a:defRPr kumimoji="1" sz="1200">
                <a:solidFill>
                  <a:schemeClr val="tx1"/>
                </a:solidFill>
                <a:latin typeface="Times New Roman" pitchFamily="18" charset="0"/>
                <a:cs typeface="Arial" pitchFamily="34" charset="0"/>
              </a:defRPr>
            </a:lvl4pPr>
            <a:lvl5pPr marL="2057400" indent="-228600">
              <a:defRPr kumimoji="1" sz="1200">
                <a:solidFill>
                  <a:schemeClr val="tx1"/>
                </a:solidFill>
                <a:latin typeface="Times New Roman" pitchFamily="18" charset="0"/>
                <a:cs typeface="Arial" pitchFamily="34" charset="0"/>
              </a:defRPr>
            </a:lvl5pPr>
            <a:lvl6pPr marL="2514600" indent="-228600" fontAlgn="base">
              <a:spcBef>
                <a:spcPct val="0"/>
              </a:spcBef>
              <a:spcAft>
                <a:spcPct val="0"/>
              </a:spcAft>
              <a:defRPr kumimoji="1" sz="1200">
                <a:solidFill>
                  <a:schemeClr val="tx1"/>
                </a:solidFill>
                <a:latin typeface="Times New Roman" pitchFamily="18" charset="0"/>
                <a:cs typeface="Arial" pitchFamily="34" charset="0"/>
              </a:defRPr>
            </a:lvl6pPr>
            <a:lvl7pPr marL="2971800" indent="-228600" fontAlgn="base">
              <a:spcBef>
                <a:spcPct val="0"/>
              </a:spcBef>
              <a:spcAft>
                <a:spcPct val="0"/>
              </a:spcAft>
              <a:defRPr kumimoji="1" sz="1200">
                <a:solidFill>
                  <a:schemeClr val="tx1"/>
                </a:solidFill>
                <a:latin typeface="Times New Roman" pitchFamily="18" charset="0"/>
                <a:cs typeface="Arial" pitchFamily="34" charset="0"/>
              </a:defRPr>
            </a:lvl7pPr>
            <a:lvl8pPr marL="3429000" indent="-228600" fontAlgn="base">
              <a:spcBef>
                <a:spcPct val="0"/>
              </a:spcBef>
              <a:spcAft>
                <a:spcPct val="0"/>
              </a:spcAft>
              <a:defRPr kumimoji="1" sz="1200">
                <a:solidFill>
                  <a:schemeClr val="tx1"/>
                </a:solidFill>
                <a:latin typeface="Times New Roman" pitchFamily="18" charset="0"/>
                <a:cs typeface="Arial" pitchFamily="34" charset="0"/>
              </a:defRPr>
            </a:lvl8pPr>
            <a:lvl9pPr marL="3886200" indent="-228600" fontAlgn="base">
              <a:spcBef>
                <a:spcPct val="0"/>
              </a:spcBef>
              <a:spcAft>
                <a:spcPct val="0"/>
              </a:spcAft>
              <a:defRPr kumimoji="1" sz="1200">
                <a:solidFill>
                  <a:schemeClr val="tx1"/>
                </a:solidFill>
                <a:latin typeface="Times New Roman" pitchFamily="18" charset="0"/>
                <a:cs typeface="Arial" pitchFamily="34" charset="0"/>
              </a:defRPr>
            </a:lvl9pPr>
          </a:lstStyle>
          <a:p>
            <a:pPr algn="ctr" eaLnBrk="0" hangingPunct="0"/>
            <a:r>
              <a:rPr kumimoji="0" lang="en-US" altLang="zh-TW" sz="1100" dirty="0" smtClean="0">
                <a:ea typeface="新細明體" pitchFamily="18" charset="-120"/>
              </a:rPr>
              <a:t>Probe </a:t>
            </a:r>
            <a:r>
              <a:rPr kumimoji="0" lang="en-US" altLang="zh-TW" sz="1100" dirty="0">
                <a:ea typeface="新細明體" pitchFamily="18" charset="-120"/>
              </a:rPr>
              <a:t>Response</a:t>
            </a:r>
          </a:p>
        </p:txBody>
      </p:sp>
      <p:sp>
        <p:nvSpPr>
          <p:cNvPr id="2" name="文字方塊 1"/>
          <p:cNvSpPr txBox="1"/>
          <p:nvPr/>
        </p:nvSpPr>
        <p:spPr>
          <a:xfrm>
            <a:off x="971600" y="5805264"/>
            <a:ext cx="7056784" cy="646331"/>
          </a:xfrm>
          <a:prstGeom prst="rect">
            <a:avLst/>
          </a:prstGeom>
          <a:noFill/>
        </p:spPr>
        <p:txBody>
          <a:bodyPr wrap="square" rtlCol="0">
            <a:spAutoFit/>
          </a:bodyPr>
          <a:lstStyle/>
          <a:p>
            <a:r>
              <a:rPr lang="en-US" altLang="zh-TW" sz="1200" dirty="0"/>
              <a:t>R</a:t>
            </a:r>
            <a:r>
              <a:rPr lang="en-US" altLang="zh-TW" sz="1200" dirty="0" smtClean="0"/>
              <a:t>eceived </a:t>
            </a:r>
            <a:r>
              <a:rPr lang="en-US" altLang="zh-TW" sz="1200" dirty="0"/>
              <a:t>channel power indicator (RCPI): An indication of the total channel power (signal, noise, </a:t>
            </a:r>
            <a:r>
              <a:rPr lang="en-US" altLang="zh-TW" sz="1200" dirty="0" smtClean="0"/>
              <a:t>and interference</a:t>
            </a:r>
            <a:r>
              <a:rPr lang="en-US" altLang="zh-TW" sz="1200" dirty="0"/>
              <a:t>) of a received frame measured on the channel and at the antenna connector </a:t>
            </a:r>
            <a:r>
              <a:rPr lang="en-US" altLang="zh-TW" sz="1200" dirty="0" smtClean="0"/>
              <a:t>used </a:t>
            </a:r>
            <a:r>
              <a:rPr lang="en-US" altLang="zh-TW" sz="1200" dirty="0"/>
              <a:t>to receive </a:t>
            </a:r>
            <a:r>
              <a:rPr lang="en-US" altLang="zh-TW" sz="1200" dirty="0" smtClean="0"/>
              <a:t>the frame</a:t>
            </a:r>
            <a:r>
              <a:rPr lang="en-US" altLang="zh-TW" sz="1200" dirty="0"/>
              <a:t>.</a:t>
            </a:r>
            <a:endParaRPr lang="zh-TW" altLang="en-US" sz="1200" dirty="0"/>
          </a:p>
        </p:txBody>
      </p:sp>
      <p:sp>
        <p:nvSpPr>
          <p:cNvPr id="44" name="投影片編號版面配置區 43"/>
          <p:cNvSpPr>
            <a:spLocks noGrp="1"/>
          </p:cNvSpPr>
          <p:nvPr>
            <p:ph type="sldNum" idx="12"/>
          </p:nvPr>
        </p:nvSpPr>
        <p:spPr/>
        <p:txBody>
          <a:bodyPr/>
          <a:lstStyle/>
          <a:p>
            <a:fld id="{73DA0BB7-265A-403C-9275-D587AB510EDC}" type="slidenum">
              <a:rPr lang="zh-TW" altLang="en-US" smtClean="0">
                <a:solidFill>
                  <a:prstClr val="black">
                    <a:tint val="75000"/>
                  </a:prstClr>
                </a:solidFill>
              </a:rPr>
              <a:pPr/>
              <a:t>6</a:t>
            </a:fld>
            <a:endParaRPr lang="zh-TW" altLang="en-US">
              <a:solidFill>
                <a:prstClr val="black">
                  <a:tint val="75000"/>
                </a:prstClr>
              </a:solidFill>
            </a:endParaRPr>
          </a:p>
        </p:txBody>
      </p:sp>
      <p:sp>
        <p:nvSpPr>
          <p:cNvPr id="9" name="頁尾版面配置區 8"/>
          <p:cNvSpPr>
            <a:spLocks noGrp="1"/>
          </p:cNvSpPr>
          <p:nvPr>
            <p:ph type="ftr" idx="14"/>
          </p:nvPr>
        </p:nvSpPr>
        <p:spPr/>
        <p:txBody>
          <a:bodyPr/>
          <a:lstStyle/>
          <a:p>
            <a:r>
              <a:rPr lang="en-US" altLang="zh-TW" smtClean="0">
                <a:solidFill>
                  <a:prstClr val="black">
                    <a:tint val="75000"/>
                  </a:prstClr>
                </a:solidFill>
              </a:rPr>
              <a:t>HTC Corp.</a:t>
            </a:r>
            <a:endParaRPr lang="zh-TW" altLang="en-US">
              <a:solidFill>
                <a:prstClr val="black">
                  <a:tint val="75000"/>
                </a:prstClr>
              </a:solidFill>
            </a:endParaRPr>
          </a:p>
        </p:txBody>
      </p:sp>
      <p:sp>
        <p:nvSpPr>
          <p:cNvPr id="8" name="日期版面配置區 7"/>
          <p:cNvSpPr>
            <a:spLocks noGrp="1"/>
          </p:cNvSpPr>
          <p:nvPr>
            <p:ph type="dt" idx="15"/>
          </p:nvPr>
        </p:nvSpPr>
        <p:spPr/>
        <p:txBody>
          <a:bodyPr/>
          <a:lstStyle/>
          <a:p>
            <a:r>
              <a:rPr lang="en-US" altLang="zh-TW" dirty="0"/>
              <a:t>September 2012</a:t>
            </a:r>
            <a:endParaRPr lang="zh-TW" altLang="en-US" dirty="0"/>
          </a:p>
        </p:txBody>
      </p:sp>
      <p:sp>
        <p:nvSpPr>
          <p:cNvPr id="45" name="Line 18"/>
          <p:cNvSpPr>
            <a:spLocks noChangeShapeType="1"/>
          </p:cNvSpPr>
          <p:nvPr/>
        </p:nvSpPr>
        <p:spPr bwMode="auto">
          <a:xfrm flipH="1">
            <a:off x="3072448" y="4293096"/>
            <a:ext cx="3186367" cy="0"/>
          </a:xfrm>
          <a:prstGeom prst="line">
            <a:avLst/>
          </a:prstGeom>
          <a:noFill/>
          <a:ln w="28575">
            <a:solidFill>
              <a:srgbClr val="3366FF"/>
            </a:solidFill>
            <a:round/>
            <a:headEnd/>
            <a:tailEnd type="triangle" w="med" len="med"/>
          </a:ln>
          <a:extLst>
            <a:ext uri="{909E8E84-426E-40dd-AFC4-6F175D3DCCD1}">
              <a14:hiddenFill xmlns:a14="http://schemas.microsoft.com/office/drawing/2010/main">
                <a:noFill/>
              </a14:hiddenFill>
            </a:ext>
          </a:extLst>
        </p:spPr>
        <p:txBody>
          <a:bodyPr wrap="square">
            <a:spAutoFit/>
          </a:bodyPr>
          <a:lstStyle/>
          <a:p>
            <a:endParaRPr lang="zh-TW" altLang="en-US" sz="2400"/>
          </a:p>
        </p:txBody>
      </p:sp>
      <p:sp>
        <p:nvSpPr>
          <p:cNvPr id="46" name="文字方塊 45"/>
          <p:cNvSpPr txBox="1"/>
          <p:nvPr/>
        </p:nvSpPr>
        <p:spPr>
          <a:xfrm>
            <a:off x="4476788" y="4408311"/>
            <a:ext cx="461665" cy="1008112"/>
          </a:xfrm>
          <a:prstGeom prst="rect">
            <a:avLst/>
          </a:prstGeom>
          <a:noFill/>
        </p:spPr>
        <p:txBody>
          <a:bodyPr vert="eaVert" wrap="square" rtlCol="0">
            <a:spAutoFit/>
          </a:bodyPr>
          <a:lstStyle/>
          <a:p>
            <a:r>
              <a:rPr lang="en-US" altLang="zh-TW" dirty="0" smtClean="0"/>
              <a:t>….</a:t>
            </a:r>
            <a:endParaRPr lang="zh-TW" altLang="en-US" dirty="0"/>
          </a:p>
        </p:txBody>
      </p:sp>
      <p:sp>
        <p:nvSpPr>
          <p:cNvPr id="3" name="文字方塊 2"/>
          <p:cNvSpPr txBox="1"/>
          <p:nvPr/>
        </p:nvSpPr>
        <p:spPr>
          <a:xfrm>
            <a:off x="755576" y="764704"/>
            <a:ext cx="7560840" cy="923330"/>
          </a:xfrm>
          <a:prstGeom prst="rect">
            <a:avLst/>
          </a:prstGeom>
          <a:noFill/>
        </p:spPr>
        <p:txBody>
          <a:bodyPr wrap="square" rtlCol="0">
            <a:spAutoFit/>
          </a:bodyPr>
          <a:lstStyle/>
          <a:p>
            <a:r>
              <a:rPr kumimoji="1" lang="en-US" altLang="zh-TW" dirty="0" smtClean="0"/>
              <a:t>Rationale: If a STA decides to join a network, the downlink signal strength is considered to be acceptable. Reversely, the uplink signal strength at this stage is representative.</a:t>
            </a:r>
            <a:endParaRPr kumimoji="1" lang="zh-TW" altLang="en-US" dirty="0"/>
          </a:p>
        </p:txBody>
      </p:sp>
    </p:spTree>
    <p:extLst>
      <p:ext uri="{BB962C8B-B14F-4D97-AF65-F5344CB8AC3E}">
        <p14:creationId xmlns:p14="http://schemas.microsoft.com/office/powerpoint/2010/main" val="211321028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692696"/>
            <a:ext cx="8229600" cy="1143000"/>
          </a:xfrm>
        </p:spPr>
        <p:txBody>
          <a:bodyPr>
            <a:noAutofit/>
          </a:bodyPr>
          <a:lstStyle/>
          <a:p>
            <a:r>
              <a:rPr lang="en-US" altLang="zh-TW" sz="2800" dirty="0" smtClean="0"/>
              <a:t>Criterion of not responding to probe request</a:t>
            </a:r>
            <a:endParaRPr lang="zh-TW" altLang="en-US" sz="2800" dirty="0"/>
          </a:p>
        </p:txBody>
      </p:sp>
      <p:sp>
        <p:nvSpPr>
          <p:cNvPr id="3" name="內容版面配置區 2"/>
          <p:cNvSpPr>
            <a:spLocks noGrp="1"/>
          </p:cNvSpPr>
          <p:nvPr>
            <p:ph idx="1"/>
          </p:nvPr>
        </p:nvSpPr>
        <p:spPr>
          <a:xfrm>
            <a:off x="611560" y="1844824"/>
            <a:ext cx="7920880" cy="4608512"/>
          </a:xfrm>
        </p:spPr>
        <p:txBody>
          <a:bodyPr>
            <a:noAutofit/>
          </a:bodyPr>
          <a:lstStyle/>
          <a:p>
            <a:pPr>
              <a:buFont typeface="Arial" pitchFamily="34" charset="0"/>
              <a:buChar char="•"/>
            </a:pPr>
            <a:r>
              <a:rPr lang="en-US" altLang="zh-TW" sz="2000" b="1" dirty="0" smtClean="0"/>
              <a:t>AP may choose </a:t>
            </a:r>
            <a:r>
              <a:rPr lang="en-US" altLang="zh-TW" sz="2000" b="1" i="1" dirty="0" smtClean="0"/>
              <a:t>not</a:t>
            </a:r>
            <a:r>
              <a:rPr lang="en-US" altLang="zh-TW" sz="2000" b="1" dirty="0" smtClean="0"/>
              <a:t> to respond with a </a:t>
            </a:r>
            <a:r>
              <a:rPr lang="en-US" altLang="zh-TW" sz="2000" b="1" i="1" dirty="0" smtClean="0"/>
              <a:t>unicast</a:t>
            </a:r>
            <a:r>
              <a:rPr lang="en-US" altLang="zh-TW" sz="2000" b="1" dirty="0" smtClean="0"/>
              <a:t> probe response</a:t>
            </a:r>
          </a:p>
          <a:p>
            <a:pPr marL="800100" lvl="1" indent="-342900">
              <a:buFont typeface="Arial" pitchFamily="34" charset="0"/>
              <a:buChar char="•"/>
            </a:pPr>
            <a:r>
              <a:rPr lang="en-US" altLang="zh-TW" dirty="0" smtClean="0">
                <a:solidFill>
                  <a:schemeClr val="tx1"/>
                </a:solidFill>
              </a:rPr>
              <a:t>Consider known SSID (connected before)</a:t>
            </a:r>
          </a:p>
          <a:p>
            <a:pPr marL="800100" lvl="1" indent="-342900">
              <a:buFont typeface="Arial" pitchFamily="34" charset="0"/>
              <a:buChar char="•"/>
            </a:pPr>
            <a:endParaRPr lang="en-US" altLang="zh-TW" dirty="0">
              <a:solidFill>
                <a:schemeClr val="tx1"/>
              </a:solidFill>
            </a:endParaRPr>
          </a:p>
          <a:p>
            <a:pPr marL="800100" lvl="1" indent="-342900">
              <a:buFont typeface="Arial" pitchFamily="34" charset="0"/>
              <a:buChar char="•"/>
            </a:pPr>
            <a:r>
              <a:rPr lang="en-US" altLang="zh-TW" dirty="0" smtClean="0">
                <a:solidFill>
                  <a:schemeClr val="tx1"/>
                </a:solidFill>
              </a:rPr>
              <a:t>Sol: </a:t>
            </a:r>
            <a:r>
              <a:rPr lang="en-US" altLang="zh-TW" b="1" dirty="0" smtClean="0">
                <a:solidFill>
                  <a:schemeClr val="tx1"/>
                </a:solidFill>
              </a:rPr>
              <a:t>Based on the RCPI of the received probe request and info</a:t>
            </a:r>
          </a:p>
          <a:p>
            <a:pPr marL="1200150" lvl="2" indent="-285750">
              <a:buFont typeface="Arial" pitchFamily="34" charset="0"/>
              <a:buChar char="•"/>
            </a:pPr>
            <a:r>
              <a:rPr lang="en-US" altLang="zh-TW" sz="1600" dirty="0"/>
              <a:t>The probe request can attach </a:t>
            </a:r>
            <a:r>
              <a:rPr lang="en-US" altLang="zh-TW" sz="1600" dirty="0" smtClean="0"/>
              <a:t>a </a:t>
            </a:r>
            <a:r>
              <a:rPr lang="en-US" altLang="zh-TW" sz="1600" b="1" dirty="0" smtClean="0"/>
              <a:t>target RCPI </a:t>
            </a:r>
            <a:r>
              <a:rPr lang="en-US" altLang="zh-TW" sz="1600" b="1" dirty="0"/>
              <a:t>info along with the </a:t>
            </a:r>
            <a:r>
              <a:rPr lang="en-US" altLang="zh-TW" sz="1600" b="1" dirty="0" smtClean="0"/>
              <a:t>SSID </a:t>
            </a:r>
          </a:p>
          <a:p>
            <a:pPr marL="1200150" lvl="2" indent="-285750">
              <a:buFont typeface="Arial" pitchFamily="34" charset="0"/>
              <a:buChar char="•"/>
            </a:pPr>
            <a:r>
              <a:rPr lang="en-US" altLang="zh-TW" sz="1600" dirty="0" smtClean="0"/>
              <a:t>The  target RCPI info can be measured by AP with same SSID previously</a:t>
            </a:r>
          </a:p>
          <a:p>
            <a:pPr marL="1657350" lvl="3" indent="-285750">
              <a:buFont typeface="Arial" pitchFamily="34" charset="0"/>
              <a:buChar char="•"/>
            </a:pPr>
            <a:r>
              <a:rPr lang="en-US" altLang="zh-TW" sz="1600" b="1" dirty="0" smtClean="0"/>
              <a:t>RCPI were attached in the </a:t>
            </a:r>
            <a:r>
              <a:rPr lang="en-US" altLang="zh-TW" sz="1600" b="1" u="sng" dirty="0" smtClean="0"/>
              <a:t>Association Response </a:t>
            </a:r>
            <a:r>
              <a:rPr lang="en-US" altLang="zh-TW" sz="1600" b="1" dirty="0" smtClean="0"/>
              <a:t>and can be recorded as reference like desired SSID </a:t>
            </a:r>
          </a:p>
          <a:p>
            <a:pPr marL="2114550" lvl="4" indent="-285750">
              <a:buFont typeface="Arial" pitchFamily="34" charset="0"/>
              <a:buChar char="•"/>
            </a:pPr>
            <a:r>
              <a:rPr lang="en-US" altLang="zh-TW" dirty="0" smtClean="0"/>
              <a:t>An indication that </a:t>
            </a:r>
            <a:r>
              <a:rPr lang="en-US" altLang="zh-TW" dirty="0"/>
              <a:t>t</a:t>
            </a:r>
            <a:r>
              <a:rPr lang="en-US" altLang="zh-TW" dirty="0" smtClean="0"/>
              <a:t>he STA had decided to join the SSID before with the recorded RCPI value</a:t>
            </a:r>
          </a:p>
          <a:p>
            <a:pPr marL="1657350" lvl="3" indent="-285750">
              <a:buFont typeface="Arial" pitchFamily="34" charset="0"/>
              <a:buChar char="•"/>
            </a:pPr>
            <a:r>
              <a:rPr lang="en-US" altLang="zh-TW" sz="1600" dirty="0" smtClean="0"/>
              <a:t>A </a:t>
            </a:r>
            <a:r>
              <a:rPr lang="en-US" altLang="zh-TW" sz="1600" b="1" dirty="0" smtClean="0"/>
              <a:t>Tolerance </a:t>
            </a:r>
            <a:r>
              <a:rPr lang="en-US" altLang="zh-TW" sz="1600" dirty="0" smtClean="0"/>
              <a:t>can be added along (or being deducted from target RCPI)</a:t>
            </a:r>
          </a:p>
          <a:p>
            <a:pPr marL="1200150" lvl="2" indent="-285750">
              <a:buFont typeface="Arial" pitchFamily="34" charset="0"/>
              <a:buChar char="•"/>
            </a:pPr>
            <a:r>
              <a:rPr lang="en-US" altLang="zh-TW" sz="1600" dirty="0"/>
              <a:t>The scanned AP can decide if it should respond to the request with the </a:t>
            </a:r>
            <a:r>
              <a:rPr lang="en-US" altLang="zh-TW" sz="1600" dirty="0" smtClean="0"/>
              <a:t>target RCPI</a:t>
            </a:r>
            <a:endParaRPr lang="en-US" altLang="zh-TW" sz="2800" dirty="0" smtClean="0"/>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投影片編號版面配置區 5"/>
          <p:cNvSpPr>
            <a:spLocks noGrp="1"/>
          </p:cNvSpPr>
          <p:nvPr>
            <p:ph type="sldNum" idx="12"/>
          </p:nvPr>
        </p:nvSpPr>
        <p:spPr/>
        <p:txBody>
          <a:bodyPr/>
          <a:lstStyle/>
          <a:p>
            <a:fld id="{73DA0BB7-265A-403C-9275-D587AB510EDC}" type="slidenum">
              <a:rPr lang="zh-TW" altLang="en-US" smtClean="0"/>
              <a:t>7</a:t>
            </a:fld>
            <a:endParaRPr lang="zh-TW" altLang="en-US"/>
          </a:p>
        </p:txBody>
      </p:sp>
    </p:spTree>
    <p:extLst>
      <p:ext uri="{BB962C8B-B14F-4D97-AF65-F5344CB8AC3E}">
        <p14:creationId xmlns:p14="http://schemas.microsoft.com/office/powerpoint/2010/main" val="7667110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橢圓 10"/>
          <p:cNvSpPr/>
          <p:nvPr/>
        </p:nvSpPr>
        <p:spPr bwMode="auto">
          <a:xfrm>
            <a:off x="2627784" y="2080090"/>
            <a:ext cx="1296144" cy="127814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橢圓 9"/>
          <p:cNvSpPr/>
          <p:nvPr/>
        </p:nvSpPr>
        <p:spPr bwMode="auto">
          <a:xfrm>
            <a:off x="1187624" y="2350120"/>
            <a:ext cx="1512168" cy="145816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內容版面配置區 2"/>
          <p:cNvSpPr>
            <a:spLocks noGrp="1"/>
          </p:cNvSpPr>
          <p:nvPr>
            <p:ph idx="1"/>
          </p:nvPr>
        </p:nvSpPr>
        <p:spPr>
          <a:xfrm>
            <a:off x="791580" y="928206"/>
            <a:ext cx="7770813" cy="4113213"/>
          </a:xfrm>
        </p:spPr>
        <p:txBody>
          <a:bodyPr/>
          <a:lstStyle/>
          <a:p>
            <a:pPr marL="0" indent="0"/>
            <a:r>
              <a:rPr lang="en-US" altLang="zh-TW" dirty="0" smtClean="0"/>
              <a:t>If transmit power control is used by APs, link asymmetric may be induced </a:t>
            </a:r>
            <a:endParaRPr lang="zh-TW" altLang="en-US" dirty="0"/>
          </a:p>
        </p:txBody>
      </p:sp>
      <p:sp>
        <p:nvSpPr>
          <p:cNvPr id="4" name="投影片編號版面配置區 3"/>
          <p:cNvSpPr>
            <a:spLocks noGrp="1"/>
          </p:cNvSpPr>
          <p:nvPr>
            <p:ph type="sldNum" idx="12"/>
          </p:nvPr>
        </p:nvSpPr>
        <p:spPr/>
        <p:txBody>
          <a:bodyPr/>
          <a:lstStyle/>
          <a:p>
            <a:fld id="{73DA0BB7-265A-403C-9275-D587AB510EDC}" type="slidenum">
              <a:rPr lang="zh-TW" altLang="en-US" smtClean="0"/>
              <a:t>8</a:t>
            </a:fld>
            <a:endParaRPr lang="zh-TW" altLang="en-US"/>
          </a:p>
        </p:txBody>
      </p:sp>
      <p:sp>
        <p:nvSpPr>
          <p:cNvPr id="5" name="頁尾版面配置區 4"/>
          <p:cNvSpPr>
            <a:spLocks noGrp="1"/>
          </p:cNvSpPr>
          <p:nvPr>
            <p:ph type="ftr" idx="14"/>
          </p:nvPr>
        </p:nvSpPr>
        <p:spPr/>
        <p:txBody>
          <a:bodyPr/>
          <a:lstStyle/>
          <a:p>
            <a:r>
              <a:rPr lang="en-US" altLang="zh-TW" smtClean="0"/>
              <a:t>HTC Corp.</a:t>
            </a:r>
            <a:endParaRPr lang="zh-TW" altLang="en-US"/>
          </a:p>
        </p:txBody>
      </p:sp>
      <p:sp>
        <p:nvSpPr>
          <p:cNvPr id="6" name="日期版面配置區 5"/>
          <p:cNvSpPr>
            <a:spLocks noGrp="1"/>
          </p:cNvSpPr>
          <p:nvPr>
            <p:ph type="dt" idx="15"/>
          </p:nvPr>
        </p:nvSpPr>
        <p:spPr/>
        <p:txBody>
          <a:bodyPr/>
          <a:lstStyle/>
          <a:p>
            <a:r>
              <a:rPr lang="en-US" altLang="zh-TW" dirty="0"/>
              <a:t>September 2012</a:t>
            </a:r>
            <a:endParaRPr lang="zh-TW" altLang="en-US" dirty="0"/>
          </a:p>
        </p:txBody>
      </p:sp>
      <p:sp>
        <p:nvSpPr>
          <p:cNvPr id="7" name="矩形 6"/>
          <p:cNvSpPr/>
          <p:nvPr/>
        </p:nvSpPr>
        <p:spPr bwMode="auto">
          <a:xfrm>
            <a:off x="1655676" y="2890180"/>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矩形 7"/>
          <p:cNvSpPr/>
          <p:nvPr/>
        </p:nvSpPr>
        <p:spPr bwMode="auto">
          <a:xfrm>
            <a:off x="3167844" y="3606379"/>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 name="矩形 8"/>
          <p:cNvSpPr/>
          <p:nvPr/>
        </p:nvSpPr>
        <p:spPr bwMode="auto">
          <a:xfrm>
            <a:off x="2960023" y="2530140"/>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橢圓 11"/>
          <p:cNvSpPr/>
          <p:nvPr/>
        </p:nvSpPr>
        <p:spPr bwMode="auto">
          <a:xfrm>
            <a:off x="2699792" y="3070200"/>
            <a:ext cx="1512168" cy="147616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橢圓 12"/>
          <p:cNvSpPr/>
          <p:nvPr/>
        </p:nvSpPr>
        <p:spPr bwMode="auto">
          <a:xfrm>
            <a:off x="611560" y="3214216"/>
            <a:ext cx="2736304" cy="2664296"/>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矩形 13"/>
          <p:cNvSpPr/>
          <p:nvPr/>
        </p:nvSpPr>
        <p:spPr bwMode="auto">
          <a:xfrm>
            <a:off x="1691680" y="4438352"/>
            <a:ext cx="576064" cy="36004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STA</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直線單箭頭接點 15"/>
          <p:cNvCxnSpPr>
            <a:stCxn id="14" idx="0"/>
            <a:endCxn id="7" idx="2"/>
          </p:cNvCxnSpPr>
          <p:nvPr/>
        </p:nvCxnSpPr>
        <p:spPr bwMode="auto">
          <a:xfrm flipH="1" flipV="1">
            <a:off x="1943708" y="3250220"/>
            <a:ext cx="36004" cy="1188132"/>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0" name="直線單箭頭接點 19"/>
          <p:cNvCxnSpPr>
            <a:endCxn id="10" idx="3"/>
          </p:cNvCxnSpPr>
          <p:nvPr/>
        </p:nvCxnSpPr>
        <p:spPr bwMode="auto">
          <a:xfrm flipH="1">
            <a:off x="1409076" y="3250220"/>
            <a:ext cx="246600" cy="344519"/>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5" name="橢圓 24"/>
          <p:cNvSpPr/>
          <p:nvPr/>
        </p:nvSpPr>
        <p:spPr bwMode="auto">
          <a:xfrm>
            <a:off x="5616116" y="2490255"/>
            <a:ext cx="2664296" cy="259228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 name="矩形 25"/>
          <p:cNvSpPr/>
          <p:nvPr/>
        </p:nvSpPr>
        <p:spPr bwMode="auto">
          <a:xfrm>
            <a:off x="6660232" y="3633130"/>
            <a:ext cx="576064"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AP</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0" name="橢圓 29"/>
          <p:cNvSpPr/>
          <p:nvPr/>
        </p:nvSpPr>
        <p:spPr bwMode="auto">
          <a:xfrm>
            <a:off x="5616116" y="4070550"/>
            <a:ext cx="1800200" cy="1732073"/>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TW"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 name="矩形 30"/>
          <p:cNvSpPr/>
          <p:nvPr/>
        </p:nvSpPr>
        <p:spPr bwMode="auto">
          <a:xfrm>
            <a:off x="6228184" y="4817857"/>
            <a:ext cx="576064" cy="36004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TW" sz="1600" b="0" i="0" u="none" strike="noStrike" cap="none" normalizeH="0" baseline="0" dirty="0" smtClean="0">
                <a:ln>
                  <a:noFill/>
                </a:ln>
                <a:solidFill>
                  <a:schemeClr val="bg1"/>
                </a:solidFill>
                <a:effectLst/>
                <a:latin typeface="Times New Roman" pitchFamily="16" charset="0"/>
                <a:ea typeface="MS Gothic" charset="-128"/>
              </a:rPr>
              <a:t>STA</a:t>
            </a:r>
            <a:endParaRPr kumimoji="0" lang="zh-TW" altLang="en-US" sz="16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33" name="直線單箭頭接點 32"/>
          <p:cNvCxnSpPr>
            <a:stCxn id="26" idx="2"/>
            <a:endCxn id="31" idx="0"/>
          </p:cNvCxnSpPr>
          <p:nvPr/>
        </p:nvCxnSpPr>
        <p:spPr bwMode="auto">
          <a:xfrm flipH="1">
            <a:off x="6516216" y="3993170"/>
            <a:ext cx="432048" cy="824687"/>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3" name="文字方塊 42"/>
          <p:cNvSpPr txBox="1"/>
          <p:nvPr/>
        </p:nvSpPr>
        <p:spPr>
          <a:xfrm>
            <a:off x="1115616" y="5949280"/>
            <a:ext cx="2016224" cy="369332"/>
          </a:xfrm>
          <a:prstGeom prst="rect">
            <a:avLst/>
          </a:prstGeom>
          <a:noFill/>
        </p:spPr>
        <p:txBody>
          <a:bodyPr wrap="square" rtlCol="0">
            <a:spAutoFit/>
          </a:bodyPr>
          <a:lstStyle/>
          <a:p>
            <a:pPr algn="ctr"/>
            <a:r>
              <a:rPr lang="en-US" altLang="zh-TW" dirty="0" smtClean="0"/>
              <a:t>Low power case</a:t>
            </a:r>
            <a:endParaRPr lang="zh-TW" altLang="en-US" dirty="0"/>
          </a:p>
        </p:txBody>
      </p:sp>
      <p:sp>
        <p:nvSpPr>
          <p:cNvPr id="44" name="文字方塊 43"/>
          <p:cNvSpPr txBox="1"/>
          <p:nvPr/>
        </p:nvSpPr>
        <p:spPr>
          <a:xfrm>
            <a:off x="5724128" y="5877272"/>
            <a:ext cx="2016224" cy="369332"/>
          </a:xfrm>
          <a:prstGeom prst="rect">
            <a:avLst/>
          </a:prstGeom>
          <a:noFill/>
        </p:spPr>
        <p:txBody>
          <a:bodyPr wrap="square" rtlCol="0">
            <a:spAutoFit/>
          </a:bodyPr>
          <a:lstStyle/>
          <a:p>
            <a:pPr algn="ctr"/>
            <a:r>
              <a:rPr lang="en-US" altLang="zh-TW" dirty="0" smtClean="0"/>
              <a:t>High power case</a:t>
            </a:r>
            <a:endParaRPr lang="zh-TW" altLang="en-US" dirty="0"/>
          </a:p>
        </p:txBody>
      </p:sp>
      <p:cxnSp>
        <p:nvCxnSpPr>
          <p:cNvPr id="46" name="直線單箭頭接點 45"/>
          <p:cNvCxnSpPr>
            <a:stCxn id="31" idx="3"/>
          </p:cNvCxnSpPr>
          <p:nvPr/>
        </p:nvCxnSpPr>
        <p:spPr bwMode="auto">
          <a:xfrm flipV="1">
            <a:off x="6804248" y="4713726"/>
            <a:ext cx="540060" cy="284151"/>
          </a:xfrm>
          <a:prstGeom prst="straightConnector1">
            <a:avLst/>
          </a:prstGeom>
          <a:solidFill>
            <a:srgbClr val="00B8FF"/>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5412816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692696"/>
            <a:ext cx="8229600" cy="1143000"/>
          </a:xfrm>
        </p:spPr>
        <p:txBody>
          <a:bodyPr>
            <a:noAutofit/>
          </a:bodyPr>
          <a:lstStyle/>
          <a:p>
            <a:r>
              <a:rPr lang="en-US" altLang="zh-TW" sz="2800" dirty="0"/>
              <a:t>Criterion of not responding to probe request</a:t>
            </a:r>
            <a:endParaRPr lang="zh-TW" altLang="en-US" sz="2800" dirty="0"/>
          </a:p>
        </p:txBody>
      </p:sp>
      <p:sp>
        <p:nvSpPr>
          <p:cNvPr id="3" name="內容版面配置區 2"/>
          <p:cNvSpPr>
            <a:spLocks noGrp="1"/>
          </p:cNvSpPr>
          <p:nvPr>
            <p:ph idx="1"/>
          </p:nvPr>
        </p:nvSpPr>
        <p:spPr>
          <a:xfrm>
            <a:off x="683568" y="1844824"/>
            <a:ext cx="7920880" cy="4565104"/>
          </a:xfrm>
        </p:spPr>
        <p:txBody>
          <a:bodyPr>
            <a:noAutofit/>
          </a:bodyPr>
          <a:lstStyle/>
          <a:p>
            <a:pPr>
              <a:buFont typeface="Arial" pitchFamily="34" charset="0"/>
              <a:buChar char="•"/>
            </a:pPr>
            <a:r>
              <a:rPr lang="en-US" altLang="zh-TW" sz="2000" dirty="0"/>
              <a:t>AP may choose </a:t>
            </a:r>
            <a:r>
              <a:rPr lang="en-US" altLang="zh-TW" sz="2000" i="1" dirty="0"/>
              <a:t>not</a:t>
            </a:r>
            <a:r>
              <a:rPr lang="en-US" altLang="zh-TW" sz="2000" dirty="0"/>
              <a:t> to respond with a </a:t>
            </a:r>
            <a:r>
              <a:rPr lang="en-US" altLang="zh-TW" sz="2000" i="1" dirty="0" smtClean="0"/>
              <a:t>unicast</a:t>
            </a:r>
            <a:r>
              <a:rPr lang="en-US" altLang="zh-TW" sz="2000" dirty="0" smtClean="0"/>
              <a:t> </a:t>
            </a:r>
            <a:r>
              <a:rPr lang="en-US" altLang="zh-TW" sz="2000" dirty="0"/>
              <a:t>probe response</a:t>
            </a:r>
          </a:p>
          <a:p>
            <a:pPr marL="800100" lvl="1" indent="-342900">
              <a:buFont typeface="Arial" pitchFamily="34" charset="0"/>
              <a:buChar char="•"/>
            </a:pPr>
            <a:r>
              <a:rPr lang="en-US" altLang="zh-TW" sz="2000" dirty="0" smtClean="0">
                <a:solidFill>
                  <a:schemeClr val="tx1"/>
                </a:solidFill>
              </a:rPr>
              <a:t>Consider </a:t>
            </a:r>
            <a:r>
              <a:rPr lang="en-US" altLang="zh-TW" sz="2000" b="1" dirty="0" smtClean="0">
                <a:solidFill>
                  <a:schemeClr val="tx1"/>
                </a:solidFill>
              </a:rPr>
              <a:t>link asymmetric </a:t>
            </a:r>
            <a:r>
              <a:rPr lang="en-US" altLang="zh-TW" sz="2000" dirty="0" smtClean="0">
                <a:solidFill>
                  <a:schemeClr val="tx1"/>
                </a:solidFill>
              </a:rPr>
              <a:t>and the decision for a STA to join a BSS or not is based on downlink signal quality</a:t>
            </a:r>
          </a:p>
          <a:p>
            <a:pPr marL="800100" lvl="1" indent="-342900">
              <a:buFont typeface="Arial" pitchFamily="34" charset="0"/>
              <a:buChar char="•"/>
            </a:pPr>
            <a:endParaRPr lang="en-US" altLang="zh-TW" sz="2000" dirty="0" smtClean="0">
              <a:solidFill>
                <a:schemeClr val="tx1"/>
              </a:solidFill>
            </a:endParaRPr>
          </a:p>
          <a:p>
            <a:pPr marL="800100" lvl="1" indent="-342900">
              <a:buFont typeface="Arial" pitchFamily="34" charset="0"/>
              <a:buChar char="•"/>
            </a:pPr>
            <a:r>
              <a:rPr lang="en-US" altLang="zh-TW" sz="2000" dirty="0" smtClean="0">
                <a:solidFill>
                  <a:schemeClr val="tx1"/>
                </a:solidFill>
              </a:rPr>
              <a:t>Sol: </a:t>
            </a:r>
            <a:r>
              <a:rPr lang="en-US" altLang="zh-TW" sz="2000" b="1" dirty="0" smtClean="0">
                <a:solidFill>
                  <a:schemeClr val="tx1"/>
                </a:solidFill>
              </a:rPr>
              <a:t>Based on the estimated RSSI (of the intended probe response) for the scanning STA</a:t>
            </a:r>
          </a:p>
          <a:p>
            <a:pPr marL="1200150" lvl="2" indent="-285750">
              <a:buFont typeface="Arial" pitchFamily="34" charset="0"/>
              <a:buChar char="•"/>
            </a:pPr>
            <a:r>
              <a:rPr lang="en-US" altLang="zh-TW" sz="1800" dirty="0" smtClean="0"/>
              <a:t>The probe request can attach </a:t>
            </a:r>
            <a:r>
              <a:rPr lang="en-US" altLang="zh-TW" b="1" dirty="0" smtClean="0"/>
              <a:t>transmit power</a:t>
            </a:r>
            <a:r>
              <a:rPr lang="en-US" altLang="zh-TW" sz="1800" b="1" dirty="0" smtClean="0"/>
              <a:t> and a desired RSSI for the STA-side</a:t>
            </a:r>
          </a:p>
          <a:p>
            <a:pPr marL="1657350" lvl="3" indent="-285750">
              <a:buFont typeface="Arial" pitchFamily="34" charset="0"/>
              <a:buChar char="•"/>
            </a:pPr>
            <a:r>
              <a:rPr lang="en-US" altLang="zh-TW" dirty="0" smtClean="0"/>
              <a:t>Path loss can be measured</a:t>
            </a:r>
          </a:p>
          <a:p>
            <a:pPr marL="1657350" lvl="3" indent="-285750">
              <a:buFont typeface="Arial" pitchFamily="34" charset="0"/>
              <a:buChar char="•"/>
            </a:pPr>
            <a:r>
              <a:rPr lang="en-US" altLang="zh-TW" dirty="0" smtClean="0"/>
              <a:t>The RSSI of the intending probe response can be derived </a:t>
            </a:r>
          </a:p>
          <a:p>
            <a:pPr marL="1200150" lvl="2" indent="-285750">
              <a:buFont typeface="Arial" pitchFamily="34" charset="0"/>
              <a:buChar char="•"/>
            </a:pPr>
            <a:r>
              <a:rPr lang="en-US" altLang="zh-TW" sz="1800" dirty="0" smtClean="0"/>
              <a:t>The AP chooses not to respond if the estimated RSSI for the STA is weaker than the desired RSSI</a:t>
            </a:r>
          </a:p>
        </p:txBody>
      </p:sp>
      <p:sp>
        <p:nvSpPr>
          <p:cNvPr id="4" name="日期版面配置區 3"/>
          <p:cNvSpPr>
            <a:spLocks noGrp="1"/>
          </p:cNvSpPr>
          <p:nvPr>
            <p:ph type="dt" idx="15"/>
          </p:nvPr>
        </p:nvSpPr>
        <p:spPr/>
        <p:txBody>
          <a:bodyPr/>
          <a:lstStyle/>
          <a:p>
            <a:r>
              <a:rPr lang="en-US" altLang="zh-TW" dirty="0"/>
              <a:t>September 2012</a:t>
            </a:r>
            <a:endParaRPr lang="zh-TW" altLang="en-US" dirty="0"/>
          </a:p>
        </p:txBody>
      </p:sp>
      <p:sp>
        <p:nvSpPr>
          <p:cNvPr id="9" name="頁尾版面配置區 8"/>
          <p:cNvSpPr>
            <a:spLocks noGrp="1"/>
          </p:cNvSpPr>
          <p:nvPr>
            <p:ph type="ftr" idx="14"/>
          </p:nvPr>
        </p:nvSpPr>
        <p:spPr/>
        <p:txBody>
          <a:bodyPr/>
          <a:lstStyle/>
          <a:p>
            <a:r>
              <a:rPr lang="en-US" altLang="zh-TW" smtClean="0"/>
              <a:t>HTC Corp.</a:t>
            </a:r>
            <a:endParaRPr lang="zh-TW" altLang="en-US"/>
          </a:p>
        </p:txBody>
      </p:sp>
      <p:sp>
        <p:nvSpPr>
          <p:cNvPr id="10" name="投影片編號版面配置區 9"/>
          <p:cNvSpPr>
            <a:spLocks noGrp="1"/>
          </p:cNvSpPr>
          <p:nvPr>
            <p:ph type="sldNum" idx="12"/>
          </p:nvPr>
        </p:nvSpPr>
        <p:spPr/>
        <p:txBody>
          <a:bodyPr/>
          <a:lstStyle/>
          <a:p>
            <a:fld id="{73DA0BB7-265A-403C-9275-D587AB510EDC}" type="slidenum">
              <a:rPr lang="zh-TW" altLang="en-US" smtClean="0"/>
              <a:t>9</a:t>
            </a:fld>
            <a:endParaRPr lang="zh-TW" altLang="en-US"/>
          </a:p>
        </p:txBody>
      </p:sp>
    </p:spTree>
    <p:extLst>
      <p:ext uri="{BB962C8B-B14F-4D97-AF65-F5344CB8AC3E}">
        <p14:creationId xmlns:p14="http://schemas.microsoft.com/office/powerpoint/2010/main" val="158351363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佈景主題">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40069</TotalTime>
  <Words>1193</Words>
  <Application>Microsoft Macintosh PowerPoint</Application>
  <PresentationFormat>如螢幕大小 (4:3)</PresentationFormat>
  <Paragraphs>194</Paragraphs>
  <Slides>15</Slides>
  <Notes>1</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Office 佈景主題</vt:lpstr>
      <vt:lpstr>Response considerations in Active Scanning</vt:lpstr>
      <vt:lpstr>Abstract</vt:lpstr>
      <vt:lpstr>Conformance w/ TGai PAR &amp; 5C </vt:lpstr>
      <vt:lpstr>Fast Network  Discovery (11-12/0153r12)</vt:lpstr>
      <vt:lpstr>Background and motivations</vt:lpstr>
      <vt:lpstr>PowerPoint 簡報</vt:lpstr>
      <vt:lpstr>Criterion of not responding to probe request</vt:lpstr>
      <vt:lpstr>PowerPoint 簡報</vt:lpstr>
      <vt:lpstr>Criterion of not responding to probe request</vt:lpstr>
      <vt:lpstr>Example of including Link Quality parameters in FILS Request element</vt:lpstr>
      <vt:lpstr>Conclusion</vt:lpstr>
      <vt:lpstr>Straw Poll - 1</vt:lpstr>
      <vt:lpstr>Straw Poll - 2</vt:lpstr>
      <vt:lpstr>Appendix</vt:lpstr>
      <vt:lpstr>8.4.2.ai1 FILS Request Parameters element (12/1053r0)</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Jing Hsieh(謝景融)</dc:creator>
  <cp:lastModifiedBy>jing</cp:lastModifiedBy>
  <cp:revision>230</cp:revision>
  <cp:lastPrinted>2012-06-28T08:22:08Z</cp:lastPrinted>
  <dcterms:created xsi:type="dcterms:W3CDTF">2012-05-07T07:23:09Z</dcterms:created>
  <dcterms:modified xsi:type="dcterms:W3CDTF">2012-09-17T19:14:31Z</dcterms:modified>
</cp:coreProperties>
</file>