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7"/>
  </p:notesMasterIdLst>
  <p:sldIdLst>
    <p:sldId id="256" r:id="rId2"/>
    <p:sldId id="315" r:id="rId3"/>
    <p:sldId id="312" r:id="rId4"/>
    <p:sldId id="263" r:id="rId5"/>
    <p:sldId id="293" r:id="rId6"/>
    <p:sldId id="310" r:id="rId7"/>
    <p:sldId id="319" r:id="rId8"/>
    <p:sldId id="265" r:id="rId9"/>
    <p:sldId id="300" r:id="rId10"/>
    <p:sldId id="311" r:id="rId11"/>
    <p:sldId id="314" r:id="rId12"/>
    <p:sldId id="316" r:id="rId13"/>
    <p:sldId id="264" r:id="rId14"/>
    <p:sldId id="317" r:id="rId15"/>
    <p:sldId id="318" r:id="rId16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360" autoAdjust="0"/>
  </p:normalViewPr>
  <p:slideViewPr>
    <p:cSldViewPr>
      <p:cViewPr varScale="1">
        <p:scale>
          <a:sx n="98" d="100"/>
          <a:sy n="98" d="100"/>
        </p:scale>
        <p:origin x="-7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631BA-C251-45F1-A283-13F15FDEF6CB}" type="datetimeFigureOut">
              <a:rPr lang="zh-TW" altLang="en-US" smtClean="0"/>
              <a:t>12/9/17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55AB3-E3B8-42E9-83C6-5127AC79A5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040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47 octets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55AB3-E3B8-42E9-83C6-5127AC79A5A7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242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July 2012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11-12/1051r1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/>
          <a:lstStyle/>
          <a:p>
            <a:r>
              <a:rPr lang="en-US" altLang="zh-TW" dirty="0" smtClean="0"/>
              <a:t>Multi-channel information for AP discovery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TW" dirty="0" smtClean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graphicFrame>
        <p:nvGraphicFramePr>
          <p:cNvPr id="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955891"/>
              </p:ext>
            </p:extLst>
          </p:nvPr>
        </p:nvGraphicFramePr>
        <p:xfrm>
          <a:off x="609600" y="2846055"/>
          <a:ext cx="7924800" cy="166306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Name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Affiliations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Address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Phone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email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Jing-</a:t>
                      </a: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Rong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Hsieh</a:t>
                      </a:r>
                      <a:endParaRPr kumimoji="0" lang="zh-CN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HTC Corp.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</a:rPr>
                        <a:t>1F, 6-3 Baoqiang Road, Xindian district, New Taipei City, Taiwan</a:t>
                      </a:r>
                      <a:endParaRPr kumimoji="0" lang="ko-KR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jing_hsieh@htc.com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endParaRPr lang="zh-TW" sz="1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33400" y="2343447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altLang="zh-TW" sz="2000" b="1">
                <a:ea typeface="新細明體" charset="-120"/>
              </a:rPr>
              <a:t>Authors:</a:t>
            </a:r>
            <a:endParaRPr lang="en-GB" altLang="zh-TW" sz="2000">
              <a:ea typeface="新細明體" charset="-12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755650" y="1913235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0" indent="0" algn="ctr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914400" indent="0" algn="ctr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371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18288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2860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ctr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GB" altLang="zh-TW" sz="2000" dirty="0" smtClean="0">
                <a:ea typeface="新細明體" charset="-120"/>
              </a:rPr>
              <a:t>Date:</a:t>
            </a:r>
            <a:r>
              <a:rPr lang="en-GB" altLang="zh-TW" sz="2000" b="0" dirty="0" smtClean="0">
                <a:ea typeface="新細明體" charset="-120"/>
              </a:rPr>
              <a:t> 2012-09-06</a:t>
            </a:r>
          </a:p>
        </p:txBody>
      </p:sp>
    </p:spTree>
    <p:extLst>
      <p:ext uri="{BB962C8B-B14F-4D97-AF65-F5344CB8AC3E}">
        <p14:creationId xmlns:p14="http://schemas.microsoft.com/office/powerpoint/2010/main" val="229756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Poll-1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the concept to include condensed loading-related information for other channels to reduce unnecessary scan </a:t>
            </a:r>
            <a:r>
              <a:rPr lang="en-US" dirty="0" smtClean="0"/>
              <a:t>in the probe response,  beacon, or FD frame?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Yes:  </a:t>
            </a:r>
            <a:br>
              <a:rPr lang="en-US" sz="1800" dirty="0" smtClean="0"/>
            </a:br>
            <a:r>
              <a:rPr lang="en-US" sz="1800" dirty="0" smtClean="0"/>
              <a:t>No:</a:t>
            </a:r>
            <a:br>
              <a:rPr lang="en-US" sz="1800" dirty="0" smtClean="0"/>
            </a:br>
            <a:r>
              <a:rPr lang="en-US" sz="1800" dirty="0" smtClean="0"/>
              <a:t>Abstain:  </a:t>
            </a:r>
          </a:p>
        </p:txBody>
      </p:sp>
    </p:spTree>
    <p:extLst>
      <p:ext uri="{BB962C8B-B14F-4D97-AF65-F5344CB8AC3E}">
        <p14:creationId xmlns:p14="http://schemas.microsoft.com/office/powerpoint/2010/main" val="1547676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Poll-2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the concept to include performance comparison information between </a:t>
            </a:r>
            <a:r>
              <a:rPr lang="en-US" altLang="zh-TW" dirty="0">
                <a:solidFill>
                  <a:schemeClr val="tx1"/>
                </a:solidFill>
              </a:rPr>
              <a:t>channels to reduce unnecessary scan </a:t>
            </a:r>
            <a:r>
              <a:rPr lang="en-US" altLang="zh-TW" dirty="0"/>
              <a:t>in the probe response,  beacon, or FD frame</a:t>
            </a:r>
            <a:r>
              <a:rPr lang="en-US" dirty="0" smtClean="0"/>
              <a:t>?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Yes:  </a:t>
            </a:r>
            <a:br>
              <a:rPr lang="en-US" sz="1800" dirty="0" smtClean="0"/>
            </a:br>
            <a:r>
              <a:rPr lang="en-US" sz="1800" dirty="0" smtClean="0"/>
              <a:t>No:</a:t>
            </a:r>
            <a:br>
              <a:rPr lang="en-US" sz="1800" dirty="0" smtClean="0"/>
            </a:br>
            <a:r>
              <a:rPr lang="en-US" sz="1800" dirty="0" smtClean="0"/>
              <a:t>Abstain:  </a:t>
            </a:r>
          </a:p>
        </p:txBody>
      </p:sp>
    </p:spTree>
    <p:extLst>
      <p:ext uri="{BB962C8B-B14F-4D97-AF65-F5344CB8AC3E}">
        <p14:creationId xmlns:p14="http://schemas.microsoft.com/office/powerpoint/2010/main" val="368920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Appendix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9423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Available information to attach in probe responses/beacons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72136"/>
          </a:xfrm>
        </p:spPr>
        <p:txBody>
          <a:bodyPr>
            <a:normAutofit fontScale="4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AP Channel Report (3 to 257 octets)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tx1"/>
                </a:solidFill>
              </a:rPr>
              <a:t>Operating Class/Channel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accent2"/>
                </a:solidFill>
              </a:rPr>
              <a:t>A list of channels where a STA is likely to find an AP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Neighbor Report (15 to 257)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schemeClr val="tx1"/>
                </a:solidFill>
              </a:rPr>
              <a:t>BSSID/BSSID Info/Operating Class/Channel/PHY Type/</a:t>
            </a:r>
            <a:r>
              <a:rPr lang="en-US" altLang="zh-TW" sz="3200" dirty="0" err="1" smtClean="0">
                <a:solidFill>
                  <a:schemeClr val="tx1"/>
                </a:solidFill>
              </a:rPr>
              <a:t>Subelements</a:t>
            </a:r>
            <a:r>
              <a:rPr lang="en-US" altLang="zh-TW" sz="32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3200" dirty="0" smtClean="0">
                <a:solidFill>
                  <a:schemeClr val="accent2"/>
                </a:solidFill>
              </a:rPr>
              <a:t>Enable STA </a:t>
            </a:r>
            <a:r>
              <a:rPr lang="en-US" altLang="zh-TW" sz="3200" dirty="0">
                <a:solidFill>
                  <a:schemeClr val="accent2"/>
                </a:solidFill>
              </a:rPr>
              <a:t>to optimize aspects of neighbor service set </a:t>
            </a:r>
            <a:r>
              <a:rPr lang="en-US" altLang="zh-TW" sz="3200" dirty="0" smtClean="0">
                <a:solidFill>
                  <a:schemeClr val="accent2"/>
                </a:solidFill>
              </a:rPr>
              <a:t>transition and </a:t>
            </a:r>
            <a:r>
              <a:rPr lang="en-US" altLang="zh-TW" sz="3200" dirty="0">
                <a:solidFill>
                  <a:schemeClr val="accent2"/>
                </a:solidFill>
              </a:rPr>
              <a:t>ESS operation. </a:t>
            </a:r>
            <a:r>
              <a:rPr lang="en-US" altLang="zh-TW" sz="3200" dirty="0" smtClean="0">
                <a:solidFill>
                  <a:schemeClr val="accent2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Multiple BSSID (3 to 257)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BSSID </a:t>
            </a:r>
            <a:r>
              <a:rPr lang="en-US" altLang="zh-TW" sz="3300" dirty="0" smtClean="0">
                <a:solidFill>
                  <a:schemeClr val="tx1"/>
                </a:solidFill>
              </a:rPr>
              <a:t>Index/DTIM Period/DTIM Count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Load (7)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Station </a:t>
            </a:r>
            <a:r>
              <a:rPr lang="en-US" altLang="zh-TW" sz="3300" dirty="0" smtClean="0">
                <a:solidFill>
                  <a:schemeClr val="tx1"/>
                </a:solidFill>
              </a:rPr>
              <a:t>Count/Channel Utilization/Available Admission Capacity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accent2"/>
                </a:solidFill>
              </a:rPr>
              <a:t>May be used by the STA for AP selection algorithm when roaming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Average Access Delay (3)</a:t>
            </a:r>
          </a:p>
          <a:p>
            <a:pPr marL="360363" indent="-360363">
              <a:buFont typeface="Arial" pitchFamily="34" charset="0"/>
              <a:buChar char="•"/>
            </a:pPr>
            <a:r>
              <a:rPr lang="en-US" altLang="zh-TW" sz="3700" dirty="0" smtClean="0">
                <a:solidFill>
                  <a:schemeClr val="tx1"/>
                </a:solidFill>
              </a:rPr>
              <a:t>BSS Access </a:t>
            </a:r>
            <a:r>
              <a:rPr lang="en-US" altLang="zh-TW" sz="3700" dirty="0">
                <a:solidFill>
                  <a:schemeClr val="tx1"/>
                </a:solidFill>
              </a:rPr>
              <a:t>Category </a:t>
            </a:r>
            <a:r>
              <a:rPr lang="en-US" altLang="zh-TW" sz="3700" dirty="0" smtClean="0">
                <a:solidFill>
                  <a:schemeClr val="tx1"/>
                </a:solidFill>
              </a:rPr>
              <a:t>Access Delay (6)</a:t>
            </a:r>
          </a:p>
          <a:p>
            <a:pPr>
              <a:buFont typeface="Arial" pitchFamily="34" charset="0"/>
              <a:buChar char="•"/>
            </a:pPr>
            <a:r>
              <a:rPr lang="en-US" altLang="zh-TW" sz="3600" dirty="0" smtClean="0">
                <a:solidFill>
                  <a:schemeClr val="tx1"/>
                </a:solidFill>
              </a:rPr>
              <a:t>BSS Available Admission Capacity (4 to 28)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3300" dirty="0">
                <a:solidFill>
                  <a:schemeClr val="tx1"/>
                </a:solidFill>
              </a:rPr>
              <a:t>Available Admission </a:t>
            </a:r>
            <a:r>
              <a:rPr lang="en-US" altLang="zh-TW" sz="3300" dirty="0" smtClean="0">
                <a:solidFill>
                  <a:schemeClr val="tx1"/>
                </a:solidFill>
              </a:rPr>
              <a:t>Capacity Bitmask/Available </a:t>
            </a:r>
            <a:r>
              <a:rPr lang="en-US" altLang="zh-TW" sz="3300" dirty="0">
                <a:solidFill>
                  <a:schemeClr val="tx1"/>
                </a:solidFill>
              </a:rPr>
              <a:t>Admission </a:t>
            </a:r>
            <a:r>
              <a:rPr lang="en-US" altLang="zh-TW" sz="3300" dirty="0" smtClean="0">
                <a:solidFill>
                  <a:schemeClr val="tx1"/>
                </a:solidFill>
              </a:rPr>
              <a:t>Capacity List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TW" sz="3300" dirty="0" smtClean="0">
                <a:solidFill>
                  <a:schemeClr val="accent2"/>
                </a:solidFill>
              </a:rPr>
              <a:t> Assist STAs in making service set transition decisions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357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8.3.3.10 Probe Response frame format (12/1053r0)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/>
              <a:t>Table 8-27—Probe Response frame body</a:t>
            </a:r>
            <a:endParaRPr lang="zh-TW" altLang="zh-TW" dirty="0"/>
          </a:p>
          <a:p>
            <a:pPr>
              <a:buFont typeface="Arial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137625"/>
              </p:ext>
            </p:extLst>
          </p:nvPr>
        </p:nvGraphicFramePr>
        <p:xfrm>
          <a:off x="1187624" y="2564904"/>
          <a:ext cx="6048673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131"/>
                <a:gridCol w="1703851"/>
                <a:gridCol w="3549691"/>
              </a:tblGrid>
              <a:tr h="524171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Order</a:t>
                      </a:r>
                      <a:endParaRPr lang="zh-TW" sz="8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63500" marB="317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GB" sz="800">
                          <a:effectLst/>
                        </a:rPr>
                        <a:t>Information</a:t>
                      </a:r>
                      <a:endParaRPr lang="zh-TW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106680" marR="106680" marT="93980" marB="6223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GB" sz="800">
                          <a:effectLst/>
                        </a:rPr>
                        <a:t>Notes</a:t>
                      </a:r>
                      <a:endParaRPr lang="zh-TW" sz="105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88900" marB="57150"/>
                </a:tc>
              </a:tr>
              <a:tr h="1132013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55</a:t>
                      </a:r>
                      <a:endParaRPr lang="zh-TW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63500" marB="31750"/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NeighborReport</a:t>
                      </a:r>
                      <a:endParaRPr lang="zh-TW" sz="80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108000" marB="108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effectLst/>
                        </a:rPr>
                        <a:t>The </a:t>
                      </a:r>
                      <a:r>
                        <a:rPr lang="en-US" sz="1400" u="sng" dirty="0" err="1">
                          <a:effectLst/>
                        </a:rPr>
                        <a:t>NeighborReport</a:t>
                      </a:r>
                      <a:r>
                        <a:rPr lang="en-US" sz="1400" u="sng" dirty="0">
                          <a:effectLst/>
                        </a:rPr>
                        <a:t> is optionally present if dot11FILSActivated is true.</a:t>
                      </a:r>
                      <a:endParaRPr lang="zh-TW" sz="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76200" marR="76200" marT="108000" marB="10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463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6.3.3.3.2 </a:t>
            </a:r>
            <a:r>
              <a:rPr lang="en-US" altLang="zh-TW" dirty="0"/>
              <a:t>Semantics of the service </a:t>
            </a:r>
            <a:r>
              <a:rPr lang="en-US" altLang="zh-TW" dirty="0" smtClean="0"/>
              <a:t>primitive in 12/1028r1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274711"/>
              </p:ext>
            </p:extLst>
          </p:nvPr>
        </p:nvGraphicFramePr>
        <p:xfrm>
          <a:off x="971600" y="4221088"/>
          <a:ext cx="6624735" cy="15121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19966"/>
                <a:gridCol w="1369776"/>
                <a:gridCol w="1369776"/>
                <a:gridCol w="2565217"/>
              </a:tblGrid>
              <a:tr h="151216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</a:rPr>
                        <a:t>Neighbor AP Information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n-US" sz="1600" u="sng" dirty="0">
                          <a:solidFill>
                            <a:schemeClr val="tx1"/>
                          </a:solidFill>
                          <a:effectLst/>
                        </a:rPr>
                        <a:t>Neighbor AP Information field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600" u="sng">
                          <a:solidFill>
                            <a:schemeClr val="tx1"/>
                          </a:solidFill>
                          <a:effectLst/>
                        </a:rPr>
                        <a:t>TBD</a:t>
                      </a:r>
                      <a:endParaRPr lang="zh-TW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600" u="sng" dirty="0">
                          <a:solidFill>
                            <a:schemeClr val="tx1"/>
                          </a:solidFill>
                          <a:effectLst/>
                        </a:rPr>
                        <a:t>The information of neighbor BSSs of the found BSS.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de-DE" sz="1600" u="sng" dirty="0">
                          <a:solidFill>
                            <a:schemeClr val="tx1"/>
                          </a:solidFill>
                          <a:effectLst/>
                        </a:rPr>
                        <a:t>This parameter is optional.</a:t>
                      </a:r>
                      <a:endParaRPr lang="zh-TW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899592" y="1988840"/>
            <a:ext cx="56886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/>
              <a:t>MLME-</a:t>
            </a:r>
            <a:r>
              <a:rPr lang="en-US" altLang="zh-TW" dirty="0" err="1"/>
              <a:t>SCAN.confirm</a:t>
            </a:r>
            <a:r>
              <a:rPr lang="en-US" altLang="zh-TW" dirty="0"/>
              <a:t>(</a:t>
            </a:r>
            <a:endParaRPr lang="zh-TW" altLang="zh-TW" dirty="0"/>
          </a:p>
          <a:p>
            <a:r>
              <a:rPr lang="en-US" altLang="zh-TW" dirty="0" smtClean="0"/>
              <a:t>	</a:t>
            </a:r>
            <a:r>
              <a:rPr lang="en-US" altLang="zh-TW" dirty="0" err="1" smtClean="0">
                <a:solidFill>
                  <a:schemeClr val="accent2"/>
                </a:solidFill>
              </a:rPr>
              <a:t>BSSDescriptionSet</a:t>
            </a:r>
            <a:r>
              <a:rPr lang="en-US" altLang="zh-TW" dirty="0">
                <a:solidFill>
                  <a:schemeClr val="accent2"/>
                </a:solidFill>
              </a:rPr>
              <a:t>,</a:t>
            </a:r>
            <a:endParaRPr lang="zh-TW" altLang="zh-TW" dirty="0">
              <a:solidFill>
                <a:schemeClr val="accent2"/>
              </a:solidFill>
            </a:endParaRPr>
          </a:p>
          <a:p>
            <a:r>
              <a:rPr lang="en-US" altLang="zh-TW" dirty="0" smtClean="0">
                <a:solidFill>
                  <a:schemeClr val="accent2"/>
                </a:solidFill>
              </a:rPr>
              <a:t>	</a:t>
            </a:r>
            <a:r>
              <a:rPr lang="en-US" altLang="zh-TW" dirty="0" err="1" smtClean="0">
                <a:solidFill>
                  <a:schemeClr val="accent2"/>
                </a:solidFill>
              </a:rPr>
              <a:t>BSSDescriptionFromMeasurementPilotSet</a:t>
            </a:r>
            <a:r>
              <a:rPr lang="en-US" altLang="zh-TW" dirty="0">
                <a:solidFill>
                  <a:schemeClr val="accent2"/>
                </a:solidFill>
              </a:rPr>
              <a:t>,</a:t>
            </a:r>
            <a:endParaRPr lang="zh-TW" altLang="zh-TW" dirty="0">
              <a:solidFill>
                <a:schemeClr val="accent2"/>
              </a:solidFill>
            </a:endParaRPr>
          </a:p>
          <a:p>
            <a:r>
              <a:rPr lang="en-US" altLang="zh-TW" dirty="0" smtClean="0">
                <a:solidFill>
                  <a:schemeClr val="accent2"/>
                </a:solidFill>
              </a:rPr>
              <a:t>	</a:t>
            </a:r>
            <a:r>
              <a:rPr lang="en-US" altLang="zh-TW" u="sng" dirty="0" err="1" smtClean="0">
                <a:solidFill>
                  <a:schemeClr val="accent2"/>
                </a:solidFill>
              </a:rPr>
              <a:t>BSSDescriptionFromFDSet</a:t>
            </a:r>
            <a:r>
              <a:rPr lang="en-US" altLang="zh-TW" u="sng" dirty="0">
                <a:solidFill>
                  <a:schemeClr val="accent2"/>
                </a:solidFill>
              </a:rPr>
              <a:t>,</a:t>
            </a:r>
            <a:endParaRPr lang="zh-TW" altLang="zh-TW" dirty="0">
              <a:solidFill>
                <a:schemeClr val="accent2"/>
              </a:solidFill>
            </a:endParaRPr>
          </a:p>
          <a:p>
            <a:r>
              <a:rPr lang="en-US" altLang="zh-TW" dirty="0" smtClean="0"/>
              <a:t>	</a:t>
            </a:r>
            <a:r>
              <a:rPr lang="en-US" altLang="zh-TW" dirty="0" err="1" smtClean="0"/>
              <a:t>ResultCode</a:t>
            </a:r>
            <a:r>
              <a:rPr lang="en-US" altLang="zh-TW" dirty="0"/>
              <a:t>,</a:t>
            </a:r>
            <a:endParaRPr lang="zh-TW" altLang="zh-TW" dirty="0"/>
          </a:p>
          <a:p>
            <a:r>
              <a:rPr lang="en-US" altLang="zh-TW" dirty="0" smtClean="0"/>
              <a:t>	</a:t>
            </a:r>
            <a:r>
              <a:rPr lang="en-US" altLang="zh-TW" dirty="0" err="1" smtClean="0"/>
              <a:t>VendorSpecificInfo</a:t>
            </a:r>
            <a:endParaRPr lang="zh-TW" altLang="zh-TW" dirty="0"/>
          </a:p>
          <a:p>
            <a:r>
              <a:rPr lang="en-US" altLang="zh-TW" dirty="0"/>
              <a:t>)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041655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This contribution introduces further considerations regarding “6.2.4 BSS Information on other channels” in </a:t>
            </a:r>
            <a:r>
              <a:rPr lang="en-US" altLang="zh-TW" dirty="0" err="1" smtClean="0"/>
              <a:t>TGai</a:t>
            </a:r>
            <a:r>
              <a:rPr lang="en-US" altLang="zh-TW" dirty="0" smtClean="0"/>
              <a:t> SFD.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531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905000"/>
          <a:ext cx="7696200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437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Fast Network Discovery (12/0157r12)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6.2.4 </a:t>
            </a:r>
            <a:r>
              <a:rPr lang="en-US" altLang="zh-TW" dirty="0"/>
              <a:t>BSS Information on other Channels</a:t>
            </a:r>
            <a:endParaRPr lang="en-US" altLang="zh-TW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802.11ai shall </a:t>
            </a:r>
            <a:r>
              <a:rPr lang="en-US" altLang="zh-TW" dirty="0" smtClean="0">
                <a:solidFill>
                  <a:schemeClr val="tx1"/>
                </a:solidFill>
              </a:rPr>
              <a:t>have mechanism to include information of the responding AP and other APs to the Probe Response</a:t>
            </a:r>
          </a:p>
          <a:p>
            <a:pPr>
              <a:buFont typeface="Arial" pitchFamily="34" charset="0"/>
              <a:buChar char="•"/>
            </a:pPr>
            <a:endParaRPr lang="en-US" altLang="zh-TW" sz="2000" dirty="0" smtClean="0"/>
          </a:p>
          <a:p>
            <a:pPr marL="357188" indent="-357188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Examples of information presented previously</a:t>
            </a:r>
            <a:endParaRPr lang="en-US" altLang="zh-TW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11/1521r2: Multiband Operation 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List </a:t>
            </a:r>
            <a:r>
              <a:rPr lang="en-US" altLang="zh-TW" dirty="0">
                <a:solidFill>
                  <a:schemeClr val="tx1"/>
                </a:solidFill>
              </a:rPr>
              <a:t>of channel, TBTT </a:t>
            </a:r>
            <a:r>
              <a:rPr lang="en-US" altLang="zh-TW" dirty="0" smtClean="0">
                <a:solidFill>
                  <a:schemeClr val="tx1"/>
                </a:solidFill>
              </a:rPr>
              <a:t>timing</a:t>
            </a:r>
            <a:endParaRPr lang="en-US" altLang="zh-TW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11/1523r4: Multiple Channel Searching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Load </a:t>
            </a:r>
            <a:r>
              <a:rPr lang="en-US" altLang="zh-TW" dirty="0">
                <a:solidFill>
                  <a:schemeClr val="tx1"/>
                </a:solidFill>
              </a:rPr>
              <a:t>level, BSSID, </a:t>
            </a:r>
            <a:r>
              <a:rPr lang="en-US" altLang="zh-TW" dirty="0" err="1" smtClean="0">
                <a:solidFill>
                  <a:schemeClr val="tx1"/>
                </a:solidFill>
              </a:rPr>
              <a:t>Anonce</a:t>
            </a:r>
            <a:endParaRPr lang="en-US" altLang="zh-TW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fi-FI" altLang="zh-TW" dirty="0" smtClean="0">
                <a:solidFill>
                  <a:schemeClr val="tx1"/>
                </a:solidFill>
              </a:rPr>
              <a:t>12/0056r0: Comprehensive </a:t>
            </a:r>
            <a:r>
              <a:rPr lang="fi-FI" altLang="zh-TW" dirty="0">
                <a:solidFill>
                  <a:schemeClr val="tx1"/>
                </a:solidFill>
              </a:rPr>
              <a:t>probe </a:t>
            </a:r>
            <a:r>
              <a:rPr lang="fi-FI" altLang="zh-TW" dirty="0" smtClean="0">
                <a:solidFill>
                  <a:schemeClr val="tx1"/>
                </a:solidFill>
              </a:rPr>
              <a:t>response 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fi-FI" altLang="zh-TW" dirty="0" smtClean="0"/>
              <a:t>Information </a:t>
            </a:r>
            <a:r>
              <a:rPr lang="fi-FI" altLang="zh-TW" dirty="0"/>
              <a:t>of multiple APs at the same band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Neighbor list</a:t>
            </a:r>
            <a:endParaRPr lang="en-US" altLang="zh-TW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2000" dirty="0" smtClean="0">
              <a:solidFill>
                <a:schemeClr val="tx1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3361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0813" cy="1065213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BSS Information on other Channels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321597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Existing info such as AP channel Report or Neighbor Report helps STA know the “</a:t>
            </a:r>
            <a:r>
              <a:rPr lang="en-US" altLang="zh-TW" dirty="0" smtClean="0">
                <a:solidFill>
                  <a:srgbClr val="0070C0"/>
                </a:solidFill>
              </a:rPr>
              <a:t>existence</a:t>
            </a:r>
            <a:r>
              <a:rPr lang="en-US" altLang="zh-TW" dirty="0" smtClean="0"/>
              <a:t>” of other APs in other channels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However, they may not be superior to the one it just scanned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PHY info such as signal quality is not conveyable</a:t>
            </a:r>
          </a:p>
          <a:p>
            <a:pPr>
              <a:buFont typeface="Arial" pitchFamily="34" charset="0"/>
              <a:buChar char="•"/>
            </a:pPr>
            <a:r>
              <a:rPr lang="en-US" altLang="zh-TW" dirty="0" smtClean="0"/>
              <a:t>To reduce unnecessary scans</a:t>
            </a:r>
            <a:r>
              <a:rPr lang="en-US" altLang="zh-TW" dirty="0"/>
              <a:t> </a:t>
            </a:r>
            <a:r>
              <a:rPr lang="en-US" altLang="zh-TW" dirty="0" smtClean="0"/>
              <a:t>and distribute BSS loading to facilitate FILS, it may help if the “</a:t>
            </a:r>
            <a:r>
              <a:rPr lang="en-US" altLang="zh-TW" dirty="0" smtClean="0">
                <a:solidFill>
                  <a:srgbClr val="0070C0"/>
                </a:solidFill>
              </a:rPr>
              <a:t>suitability</a:t>
            </a:r>
            <a:r>
              <a:rPr lang="en-US" altLang="zh-TW" dirty="0" smtClean="0"/>
              <a:t>” or “</a:t>
            </a:r>
            <a:r>
              <a:rPr lang="en-US" altLang="zh-TW" dirty="0" smtClean="0">
                <a:solidFill>
                  <a:srgbClr val="0070C0"/>
                </a:solidFill>
              </a:rPr>
              <a:t>difference</a:t>
            </a:r>
            <a:r>
              <a:rPr lang="en-US" altLang="zh-TW" dirty="0" smtClean="0"/>
              <a:t>” between the scanned ones and the remaining ones is known to the STA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If the BSS has many properties in common,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Provide reason for the STA to continue scan for better channel, skip some of the channels, or even stop after obtaining good enough result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dirty="0" smtClean="0"/>
              <a:t>whether the remaining ones are likely to be better or not</a:t>
            </a:r>
          </a:p>
          <a:p>
            <a:pPr marL="457200" lvl="1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680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35595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Proposal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dirty="0" smtClean="0"/>
              <a:t>In </a:t>
            </a:r>
            <a:r>
              <a:rPr lang="en-US" altLang="zh-TW" dirty="0"/>
              <a:t>addition to AP Channel </a:t>
            </a:r>
            <a:r>
              <a:rPr lang="en-US" altLang="zh-TW" dirty="0" smtClean="0"/>
              <a:t>Report, AP </a:t>
            </a:r>
            <a:r>
              <a:rPr lang="en-US" altLang="zh-TW" dirty="0"/>
              <a:t>can </a:t>
            </a:r>
            <a:r>
              <a:rPr lang="en-US" altLang="zh-TW" dirty="0" smtClean="0">
                <a:solidFill>
                  <a:schemeClr val="tx1"/>
                </a:solidFill>
              </a:rPr>
              <a:t>attach </a:t>
            </a:r>
            <a:r>
              <a:rPr lang="en-US" altLang="zh-TW" dirty="0">
                <a:solidFill>
                  <a:schemeClr val="tx1"/>
                </a:solidFill>
              </a:rPr>
              <a:t>the </a:t>
            </a:r>
            <a:r>
              <a:rPr lang="en-US" altLang="zh-TW" dirty="0" smtClean="0">
                <a:solidFill>
                  <a:schemeClr val="tx1"/>
                </a:solidFill>
              </a:rPr>
              <a:t>loading information of BSSs on other channels in </a:t>
            </a:r>
            <a:r>
              <a:rPr lang="en-US" altLang="zh-TW" dirty="0">
                <a:solidFill>
                  <a:schemeClr val="tx1"/>
                </a:solidFill>
              </a:rPr>
              <a:t>the probe response and beacon for STA’s reference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A condensed and aggregated loading information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Use a coarser unit to represent </a:t>
            </a:r>
            <a:r>
              <a:rPr lang="en-US" altLang="zh-TW" dirty="0"/>
              <a:t>info such as </a:t>
            </a:r>
            <a:r>
              <a:rPr lang="en-US" altLang="zh-TW" sz="1800" dirty="0" smtClean="0"/>
              <a:t>BSS </a:t>
            </a:r>
            <a:r>
              <a:rPr lang="en-US" altLang="zh-TW" sz="1800" dirty="0"/>
              <a:t>load, BSS </a:t>
            </a:r>
            <a:r>
              <a:rPr lang="en-US" altLang="zh-TW" sz="1800" dirty="0" err="1"/>
              <a:t>Avg</a:t>
            </a:r>
            <a:r>
              <a:rPr lang="en-US" altLang="zh-TW" sz="1800" dirty="0"/>
              <a:t> access delay, BSS Available Admission Capacity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en-US" altLang="zh-TW" sz="1800" dirty="0" smtClean="0"/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dirty="0" smtClean="0"/>
              <a:t>A comparison (helpful </a:t>
            </a:r>
            <a:r>
              <a:rPr lang="en-US" altLang="zh-TW" dirty="0"/>
              <a:t>in ESS </a:t>
            </a:r>
            <a:r>
              <a:rPr lang="en-US" altLang="zh-TW" dirty="0" smtClean="0"/>
              <a:t>case)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A signed value of condensed </a:t>
            </a:r>
            <a:r>
              <a:rPr lang="en-US" altLang="zh-TW" sz="1800" dirty="0"/>
              <a:t>loading </a:t>
            </a:r>
            <a:r>
              <a:rPr lang="en-US" altLang="zh-TW" sz="1800" dirty="0" smtClean="0"/>
              <a:t>information;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altLang="zh-TW" sz="1800" dirty="0" smtClean="0"/>
              <a:t>A signal bit for a certain information (like a scoreboard)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7273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smtClean="0"/>
              <a:t>September 2012</a:t>
            </a:r>
            <a:endParaRPr lang="zh-TW" altLang="en-US" dirty="0"/>
          </a:p>
        </p:txBody>
      </p:sp>
      <p:graphicFrame>
        <p:nvGraphicFramePr>
          <p:cNvPr id="10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311707"/>
              </p:ext>
            </p:extLst>
          </p:nvPr>
        </p:nvGraphicFramePr>
        <p:xfrm>
          <a:off x="216025" y="1268760"/>
          <a:ext cx="8820471" cy="1129854"/>
        </p:xfrm>
        <a:graphic>
          <a:graphicData uri="http://schemas.openxmlformats.org/drawingml/2006/table">
            <a:tbl>
              <a:tblPr/>
              <a:tblGrid>
                <a:gridCol w="692033"/>
                <a:gridCol w="785867"/>
                <a:gridCol w="867973"/>
                <a:gridCol w="891430"/>
                <a:gridCol w="891430"/>
                <a:gridCol w="938350"/>
                <a:gridCol w="938347"/>
                <a:gridCol w="938347"/>
                <a:gridCol w="938347"/>
                <a:gridCol w="938347"/>
              </a:tblGrid>
              <a:tr h="144016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Bits: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B0             B7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08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Element ID</a:t>
                      </a:r>
                      <a:b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</a:b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Length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Operating Class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Channel Number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Status Control/Bitmask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Status 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field #1 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Status field #2 (optional)</a:t>
                      </a:r>
                    </a:p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  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Status field #n (optional)</a:t>
                      </a:r>
                    </a:p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Times New Roman" pitchFamily="18" charset="0"/>
                        </a:rPr>
                        <a:t>Octets: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1</a:t>
                      </a:r>
                    </a:p>
                    <a:p>
                      <a:pPr marL="7620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variable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444505"/>
              </p:ext>
            </p:extLst>
          </p:nvPr>
        </p:nvGraphicFramePr>
        <p:xfrm>
          <a:off x="611560" y="4077072"/>
          <a:ext cx="8280918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608"/>
                <a:gridCol w="705759"/>
                <a:gridCol w="776335"/>
                <a:gridCol w="776335"/>
                <a:gridCol w="705759"/>
                <a:gridCol w="776335"/>
                <a:gridCol w="776335"/>
                <a:gridCol w="282304"/>
                <a:gridCol w="282304"/>
                <a:gridCol w="282304"/>
                <a:gridCol w="352880"/>
                <a:gridCol w="283540"/>
                <a:gridCol w="492796"/>
                <a:gridCol w="324399"/>
                <a:gridCol w="381366"/>
                <a:gridCol w="517559"/>
              </a:tblGrid>
              <a:tr h="323204">
                <a:tc gridSpan="16"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Scoreboard (TBD</a:t>
                      </a:r>
                      <a:r>
                        <a:rPr lang="en-US" altLang="zh-TW" sz="1400" baseline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lang="zh-TW" altLang="en-US" sz="14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78728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200" dirty="0" smtClean="0">
                          <a:latin typeface="Arial"/>
                          <a:cs typeface="Arial"/>
                        </a:rPr>
                        <a:t>BSS Load</a:t>
                      </a:r>
                      <a:endParaRPr lang="zh-TW" altLang="en-US" sz="1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BSS Average Access Delay</a:t>
                      </a:r>
                    </a:p>
                    <a:p>
                      <a:pPr algn="ctr"/>
                      <a:endParaRPr lang="zh-TW" alt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BSS Available Admission Capacity</a:t>
                      </a:r>
                    </a:p>
                    <a:p>
                      <a:pPr algn="ctr"/>
                      <a:endParaRPr lang="zh-TW" altLang="en-US" sz="12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Reserved</a:t>
                      </a:r>
                      <a:endParaRPr lang="zh-TW" alt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12303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STA Count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Channel</a:t>
                      </a:r>
                      <a:r>
                        <a:rPr lang="en-US" altLang="zh-TW" sz="1050" baseline="0" dirty="0" smtClean="0">
                          <a:latin typeface="Arial"/>
                          <a:cs typeface="Arial"/>
                        </a:rPr>
                        <a:t> Utilization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Available Admission Capacity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>
                          <a:latin typeface="Arial"/>
                          <a:cs typeface="Arial"/>
                        </a:rPr>
                        <a:t>Avg</a:t>
                      </a:r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Delay for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AC_BE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>
                          <a:latin typeface="Arial"/>
                          <a:cs typeface="Arial"/>
                        </a:rPr>
                        <a:t>Avg</a:t>
                      </a:r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Delay for AC_BK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>
                          <a:latin typeface="Arial"/>
                          <a:cs typeface="Arial"/>
                        </a:rPr>
                        <a:t>Avg</a:t>
                      </a:r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Delay for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AC_VI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dirty="0" err="1" smtClean="0">
                          <a:latin typeface="Arial"/>
                          <a:cs typeface="Arial"/>
                        </a:rPr>
                        <a:t>Avg</a:t>
                      </a:r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 Access </a:t>
                      </a:r>
                    </a:p>
                    <a:p>
                      <a:pPr algn="ctr"/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Delay for AC_VO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UP 0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…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UP 7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 0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 1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…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AC 3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Reserved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050" dirty="0" smtClean="0">
                          <a:latin typeface="Arial"/>
                          <a:cs typeface="Arial"/>
                        </a:rPr>
                        <a:t>…</a:t>
                      </a:r>
                      <a:endParaRPr lang="zh-TW" altLang="en-US" sz="105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002387"/>
              </p:ext>
            </p:extLst>
          </p:nvPr>
        </p:nvGraphicFramePr>
        <p:xfrm>
          <a:off x="3773183" y="2780928"/>
          <a:ext cx="2815041" cy="1129854"/>
        </p:xfrm>
        <a:graphic>
          <a:graphicData uri="http://schemas.openxmlformats.org/drawingml/2006/table">
            <a:tbl>
              <a:tblPr/>
              <a:tblGrid>
                <a:gridCol w="938347"/>
                <a:gridCol w="938347"/>
                <a:gridCol w="938347"/>
              </a:tblGrid>
              <a:tr h="144016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083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BSS load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Admission Capacity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Arial Unicode MS" pitchFamily="34" charset="-120"/>
                          <a:cs typeface="Arial" pitchFamily="34" charset="0"/>
                        </a:rPr>
                        <a:t> BSS Average  Access Delay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755"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620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475"/>
                        </a:spcBef>
                        <a:spcAft>
                          <a:spcPts val="3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  <a:cs typeface="Arial" pitchFamily="34" charset="0"/>
                        </a:rPr>
                        <a:t>TBD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直線接點 2"/>
          <p:cNvCxnSpPr/>
          <p:nvPr/>
        </p:nvCxnSpPr>
        <p:spPr bwMode="auto">
          <a:xfrm flipV="1">
            <a:off x="3779912" y="1988840"/>
            <a:ext cx="1512168" cy="9361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接點 12"/>
          <p:cNvCxnSpPr/>
          <p:nvPr/>
        </p:nvCxnSpPr>
        <p:spPr bwMode="auto">
          <a:xfrm flipH="1" flipV="1">
            <a:off x="6228184" y="1988840"/>
            <a:ext cx="360040" cy="9361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03106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Proposal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6449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TW" dirty="0" smtClean="0">
                <a:solidFill>
                  <a:schemeClr val="tx1"/>
                </a:solidFill>
              </a:rPr>
              <a:t>STA, by </a:t>
            </a:r>
            <a:r>
              <a:rPr lang="en-US" altLang="zh-TW" sz="2400" dirty="0">
                <a:solidFill>
                  <a:schemeClr val="tx1"/>
                </a:solidFill>
              </a:rPr>
              <a:t>the scan </a:t>
            </a:r>
            <a:r>
              <a:rPr lang="en-US" altLang="zh-TW" sz="2400" dirty="0" smtClean="0">
                <a:solidFill>
                  <a:schemeClr val="tx1"/>
                </a:solidFill>
              </a:rPr>
              <a:t>result, can include “STA Channel Report” in </a:t>
            </a:r>
            <a:r>
              <a:rPr lang="en-US" altLang="zh-TW" dirty="0">
                <a:solidFill>
                  <a:schemeClr val="tx1"/>
                </a:solidFill>
              </a:rPr>
              <a:t>A</a:t>
            </a:r>
            <a:r>
              <a:rPr lang="en-US" altLang="zh-TW" sz="2400" dirty="0" smtClean="0">
                <a:solidFill>
                  <a:schemeClr val="tx1"/>
                </a:solidFill>
              </a:rPr>
              <a:t>ssociation </a:t>
            </a:r>
            <a:r>
              <a:rPr lang="en-US" altLang="zh-TW" dirty="0">
                <a:solidFill>
                  <a:schemeClr val="tx1"/>
                </a:solidFill>
              </a:rPr>
              <a:t>R</a:t>
            </a:r>
            <a:r>
              <a:rPr lang="en-US" altLang="zh-TW" sz="2400" dirty="0" smtClean="0">
                <a:solidFill>
                  <a:schemeClr val="tx1"/>
                </a:solidFill>
              </a:rPr>
              <a:t>equest when it </a:t>
            </a:r>
            <a:r>
              <a:rPr lang="en-US" altLang="zh-TW" sz="2400" dirty="0" smtClean="0">
                <a:solidFill>
                  <a:schemeClr val="tx1"/>
                </a:solidFill>
              </a:rPr>
              <a:t>has decided </a:t>
            </a:r>
            <a:r>
              <a:rPr lang="en-US" altLang="zh-TW" sz="2400" dirty="0" smtClean="0">
                <a:solidFill>
                  <a:schemeClr val="tx1"/>
                </a:solidFill>
              </a:rPr>
              <a:t>to join certain BSS</a:t>
            </a:r>
          </a:p>
          <a:p>
            <a:pPr marL="800100" lvl="1" indent="-258763">
              <a:buFont typeface="Arial" pitchFamily="34" charset="0"/>
              <a:buChar char="•"/>
            </a:pPr>
            <a:r>
              <a:rPr lang="en-US" altLang="zh-TW" sz="2000" dirty="0" smtClean="0"/>
              <a:t>Report to the APs with the existence of BSSs </a:t>
            </a:r>
            <a:r>
              <a:rPr lang="en-US" altLang="zh-TW" dirty="0" smtClean="0"/>
              <a:t>on other channels</a:t>
            </a:r>
          </a:p>
          <a:p>
            <a:pPr marL="1200150" lvl="2" indent="-342900">
              <a:buFont typeface="Arial" pitchFamily="34" charset="0"/>
              <a:buChar char="•"/>
            </a:pPr>
            <a:r>
              <a:rPr lang="en-US" altLang="zh-TW" dirty="0" smtClean="0"/>
              <a:t>BSSs of the same SSID are more viable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altLang="zh-TW" dirty="0" smtClean="0"/>
              <a:t>A </a:t>
            </a:r>
            <a:r>
              <a:rPr lang="en-US" altLang="zh-TW" dirty="0"/>
              <a:t>condensed and aggregated loading </a:t>
            </a:r>
            <a:r>
              <a:rPr lang="en-US" altLang="zh-TW" dirty="0" smtClean="0"/>
              <a:t>information</a:t>
            </a:r>
          </a:p>
          <a:p>
            <a:pPr marL="800100" lvl="1">
              <a:buFont typeface="Arial" pitchFamily="34" charset="0"/>
              <a:buChar char="•"/>
            </a:pPr>
            <a:r>
              <a:rPr lang="en-US" altLang="zh-TW" dirty="0" smtClean="0"/>
              <a:t>A </a:t>
            </a:r>
            <a:r>
              <a:rPr lang="en-US" altLang="zh-TW" dirty="0"/>
              <a:t>comparison (helpful in ESS case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368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772816"/>
            <a:ext cx="7770813" cy="411321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 smtClean="0"/>
              <a:t>In addition to existence, more information can be provided to reduce unnecessary scan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 smtClean="0"/>
              <a:t>The information can be a comparison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 smtClean="0"/>
              <a:t>For ESSs with common capabilities, most recent information such as loading and access delay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 smtClean="0"/>
              <a:t>The notion of Multiple BSSID can be reused (only coding the different part based on a reference)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zh-TW" sz="2600" dirty="0"/>
              <a:t>For scanning STAs obtained this info can decide to continue scanning in the indicated better channels or even stop scanning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zh-TW" sz="2200" dirty="0"/>
              <a:t>Some of channels </a:t>
            </a:r>
            <a:r>
              <a:rPr lang="en-US" altLang="zh-TW" sz="2200" dirty="0" smtClean="0"/>
              <a:t>remaining in </a:t>
            </a:r>
            <a:r>
              <a:rPr lang="en-US" altLang="zh-TW" sz="2200" dirty="0" err="1"/>
              <a:t>ChannelList</a:t>
            </a:r>
            <a:r>
              <a:rPr lang="en-US" altLang="zh-TW" sz="2200" dirty="0"/>
              <a:t> of MLME-</a:t>
            </a:r>
            <a:r>
              <a:rPr lang="en-US" altLang="zh-TW" sz="2200" dirty="0" err="1"/>
              <a:t>SCAN.request</a:t>
            </a:r>
            <a:r>
              <a:rPr lang="en-US" altLang="zh-TW" sz="2200" dirty="0"/>
              <a:t> can be </a:t>
            </a:r>
            <a:r>
              <a:rPr lang="en-US" altLang="zh-TW" sz="2200" dirty="0" smtClean="0"/>
              <a:t>omitted based on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100" dirty="0" smtClean="0"/>
              <a:t>Existence of BSSs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altLang="zh-TW" sz="2100" dirty="0" smtClean="0">
                <a:solidFill>
                  <a:schemeClr val="tx1"/>
                </a:solidFill>
              </a:rPr>
              <a:t>Suitability and availability of BSSs </a:t>
            </a:r>
            <a:endParaRPr lang="en-US" altLang="zh-TW" sz="2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dirty="0" smtClean="0"/>
              <a:t>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564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21891</TotalTime>
  <Words>1167</Words>
  <Application>Microsoft Macintosh PowerPoint</Application>
  <PresentationFormat>如螢幕大小 (4:3)</PresentationFormat>
  <Paragraphs>228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Multi-channel information for AP discovery</vt:lpstr>
      <vt:lpstr>Abstract</vt:lpstr>
      <vt:lpstr>Conformance w/ TGai PAR &amp; 5C </vt:lpstr>
      <vt:lpstr>Fast Network Discovery (12/0157r12)</vt:lpstr>
      <vt:lpstr>BSS Information on other Channels</vt:lpstr>
      <vt:lpstr>Proposal</vt:lpstr>
      <vt:lpstr>PowerPoint 簡報</vt:lpstr>
      <vt:lpstr>Proposal</vt:lpstr>
      <vt:lpstr>Conclusion</vt:lpstr>
      <vt:lpstr>Straw Poll-1</vt:lpstr>
      <vt:lpstr>Straw Poll-2</vt:lpstr>
      <vt:lpstr>Appendix</vt:lpstr>
      <vt:lpstr>Available information to attach in probe responses/beacons</vt:lpstr>
      <vt:lpstr>8.3.3.10 Probe Response frame format (12/1053r0)</vt:lpstr>
      <vt:lpstr>6.3.3.3.2 Semantics of the service primitive in 12/1028r1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 info on other channels</dc:title>
  <dc:creator>Jing Hsieh(謝景融)</dc:creator>
  <cp:lastModifiedBy>jing</cp:lastModifiedBy>
  <cp:revision>150</cp:revision>
  <cp:lastPrinted>2012-06-29T10:30:19Z</cp:lastPrinted>
  <dcterms:created xsi:type="dcterms:W3CDTF">2012-06-19T07:06:47Z</dcterms:created>
  <dcterms:modified xsi:type="dcterms:W3CDTF">2012-09-17T19:11:19Z</dcterms:modified>
</cp:coreProperties>
</file>